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700" r:id="rId3"/>
  </p:sldMasterIdLst>
  <p:notesMasterIdLst>
    <p:notesMasterId r:id="rId16"/>
  </p:notesMasterIdLst>
  <p:handoutMasterIdLst>
    <p:handoutMasterId r:id="rId17"/>
  </p:handoutMasterIdLst>
  <p:sldIdLst>
    <p:sldId id="462" r:id="rId4"/>
    <p:sldId id="463" r:id="rId5"/>
    <p:sldId id="505" r:id="rId6"/>
    <p:sldId id="517" r:id="rId7"/>
    <p:sldId id="550" r:id="rId8"/>
    <p:sldId id="464" r:id="rId9"/>
    <p:sldId id="551" r:id="rId10"/>
    <p:sldId id="568" r:id="rId11"/>
    <p:sldId id="569" r:id="rId12"/>
    <p:sldId id="570" r:id="rId13"/>
    <p:sldId id="571" r:id="rId14"/>
    <p:sldId id="572" r:id="rId15"/>
  </p:sldIdLst>
  <p:sldSz cx="10972800" cy="6858000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92D050"/>
    <a:srgbClr val="002060"/>
    <a:srgbClr val="FF9999"/>
    <a:srgbClr val="008000"/>
    <a:srgbClr val="44546A"/>
    <a:srgbClr val="080808"/>
    <a:srgbClr val="186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332" autoAdjust="0"/>
  </p:normalViewPr>
  <p:slideViewPr>
    <p:cSldViewPr snapToGrid="0">
      <p:cViewPr>
        <p:scale>
          <a:sx n="75" d="100"/>
          <a:sy n="75" d="100"/>
        </p:scale>
        <p:origin x="1262" y="336"/>
      </p:cViewPr>
      <p:guideLst>
        <p:guide orient="horz" pos="2160"/>
        <p:guide pos="384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uhammad%20Fazeel\Management%20Company\April-2022\April%202022\Board%20Presentation%20-%20Management%20Company%20FY22TD%20with%20WW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uhammad%20Fazeel\Management%20Company\April-2022\April%202022\Board%20Presentation%20-%20Management%20Company%20FY22TD%20with%20WWF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uhammad%20Fazeel\Management%20Company\April-2022\April%202022\Board%20Presentation%20-%20Management%20Company%20FY22TD%20with%20WW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uhammad%20Fazeel\Management%20Company\April-2022\April%202022\Board%20Presentation%20-%20Management%20Company%20FY22TD%20with%20WW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17142935285161E-2"/>
          <c:y val="7.4896275105561669E-2"/>
          <c:w val="0.87311163858653817"/>
          <c:h val="0.83166768373474531"/>
        </c:manualLayout>
      </c:layout>
      <c:pie3DChart>
        <c:varyColors val="1"/>
        <c:ser>
          <c:idx val="0"/>
          <c:order val="0"/>
          <c:tx>
            <c:strRef>
              <c:f>'April, 2022'!$J$12:$J$26</c:f>
              <c:strCache>
                <c:ptCount val="15"/>
                <c:pt idx="0">
                  <c:v>79.75mn</c:v>
                </c:pt>
                <c:pt idx="1">
                  <c:v>195.85mn</c:v>
                </c:pt>
                <c:pt idx="2">
                  <c:v>0.00mn</c:v>
                </c:pt>
                <c:pt idx="3">
                  <c:v>47.39mn</c:v>
                </c:pt>
                <c:pt idx="4">
                  <c:v>6.19mn</c:v>
                </c:pt>
                <c:pt idx="5">
                  <c:v>0.00mn</c:v>
                </c:pt>
                <c:pt idx="6">
                  <c:v>0.00mn</c:v>
                </c:pt>
                <c:pt idx="7">
                  <c:v>21.93mn</c:v>
                </c:pt>
                <c:pt idx="8">
                  <c:v>122.31mn</c:v>
                </c:pt>
                <c:pt idx="9">
                  <c:v>139.02mn</c:v>
                </c:pt>
                <c:pt idx="10">
                  <c:v>85.97mn</c:v>
                </c:pt>
                <c:pt idx="11">
                  <c:v>89.97mn</c:v>
                </c:pt>
                <c:pt idx="12">
                  <c:v>178.58mn</c:v>
                </c:pt>
                <c:pt idx="13">
                  <c:v>74.25mn</c:v>
                </c:pt>
                <c:pt idx="14">
                  <c:v>65.26mn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CCA0-4CB0-AB3E-81271AA6D5A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CA0-4CB0-AB3E-81271AA6D5A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CCA0-4CB0-AB3E-81271AA6D5AE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CA0-4CB0-AB3E-81271AA6D5AE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CCA0-4CB0-AB3E-81271AA6D5AE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CA0-4CB0-AB3E-81271AA6D5AE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CCA0-4CB0-AB3E-81271AA6D5AE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CCA0-4CB0-AB3E-81271AA6D5AE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CCA0-4CB0-AB3E-81271AA6D5AE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CCA0-4CB0-AB3E-81271AA6D5AE}"/>
              </c:ext>
            </c:extLst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CCA0-4CB0-AB3E-81271AA6D5AE}"/>
              </c:ext>
            </c:extLst>
          </c:dPt>
          <c:dPt>
            <c:idx val="11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CCA0-4CB0-AB3E-81271AA6D5A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56D2CA16-1226-45D7-9B71-551D8A113AFD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9A7B6997-896B-4199-800F-620E2A5D133F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3A06AC10-E97D-44A5-BAE1-4FDCB94E442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CCA0-4CB0-AB3E-81271AA6D5A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20ADA73-037F-47A8-A73F-7AC3CF5282A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B1D4AAD2-82C3-434C-878A-FE2BB956D64E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FBB028BB-1287-4D03-AA66-7B39086451EF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CA0-4CB0-AB3E-81271AA6D5AE}"/>
                </c:ext>
              </c:extLst>
            </c:dLbl>
            <c:dLbl>
              <c:idx val="2"/>
              <c:layout>
                <c:manualLayout>
                  <c:x val="-1.1902703873422711E-2"/>
                  <c:y val="-0.15995461472622899"/>
                </c:manualLayout>
              </c:layout>
              <c:tx>
                <c:rich>
                  <a:bodyPr/>
                  <a:lstStyle/>
                  <a:p>
                    <a:fld id="{119EDE9F-7DA3-4CF4-8269-3101F9A69524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061157BD-DD06-4A94-822F-3A3CC7CEB90D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1B1FBB06-6F95-42B9-9E7F-2F6E014D945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CCA0-4CB0-AB3E-81271AA6D5AE}"/>
                </c:ext>
              </c:extLst>
            </c:dLbl>
            <c:dLbl>
              <c:idx val="3"/>
              <c:layout>
                <c:manualLayout>
                  <c:x val="-1.0820639884929738E-3"/>
                  <c:y val="-0.12286368957232083"/>
                </c:manualLayout>
              </c:layout>
              <c:tx>
                <c:rich>
                  <a:bodyPr/>
                  <a:lstStyle/>
                  <a:p>
                    <a:fld id="{F3F31053-6AF9-47D8-B4A1-DC26803E7E4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00BB986-A968-4FB0-B3EF-4E2E065D0315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B1A3065F-8D38-4FA4-AEB5-8D02C4142C7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CA0-4CB0-AB3E-81271AA6D5AE}"/>
                </c:ext>
              </c:extLst>
            </c:dLbl>
            <c:dLbl>
              <c:idx val="4"/>
              <c:layout>
                <c:manualLayout>
                  <c:x val="-1.0820639884929895E-2"/>
                  <c:y val="-5.3318204908742999E-2"/>
                </c:manualLayout>
              </c:layout>
              <c:tx>
                <c:rich>
                  <a:bodyPr/>
                  <a:lstStyle/>
                  <a:p>
                    <a:fld id="{E1FA40A0-52E9-4C1F-B859-46A1D7B0657C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FF90D3B2-0FA7-41CD-864D-354CBEE10FB1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B802BC44-2A77-4601-8C07-F01F12637AF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CCA0-4CB0-AB3E-81271AA6D5AE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BDAE0AE8-0E3D-41FF-B49F-EC448BD41AE1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69D8ECE5-3E3F-4612-9EC9-F03069BA79D8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FC835347-A72C-4ED2-B73E-C4CE46418A3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CCA0-4CB0-AB3E-81271AA6D5AE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3A5A1EF0-B66E-47C0-A43A-DAF0CC5B5BB3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10157860-2E13-4B4A-A7C6-65CB9A13B2B6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25D37027-CA48-4B0D-973C-E35E6B3E8A6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CCA0-4CB0-AB3E-81271AA6D5AE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E4A78C3F-83EA-46E9-95DA-3481F9B8875F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A01AA77A-26FB-4D52-B41F-6A313FF475E6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26B1DAAA-73C4-426C-92C9-6F0C5A68800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CCA0-4CB0-AB3E-81271AA6D5AE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81E4A488-3750-4CC4-9DA7-A5A1377E21E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D61F334-BAD7-4F68-A2AD-1F6BED90888F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B1A6F652-B294-475C-A9AD-18D8D0B9DA9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CCA0-4CB0-AB3E-81271AA6D5AE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6398CCDF-A99A-40D5-A5F4-70827697EA5B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6F7BE49C-1086-4BB3-82B3-F2CAE9D7640D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DAD51640-3730-41CA-9317-6003E1C5ACC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CCA0-4CB0-AB3E-81271AA6D5AE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DAAA55B8-26F7-467B-8E0E-8665ED7EBD1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DC0ED777-3802-415B-9288-EE8AB341B98F}" type="CATEGORYNAME">
                      <a:rPr lang="en-US" baseline="0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2DAED488-4F53-49F9-BF1B-3E46EC32AAF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CCA0-4CB0-AB3E-81271AA6D5AE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DFFE9340-557A-4C70-9B3A-B6F36D72BC4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D605F379-16BB-46DB-80AB-434E0C6DEEBC}" type="CATEGORYNAME">
                      <a:rPr lang="en-US" baseline="0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DD745784-8C36-4E30-B815-828227FFC93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CCA0-4CB0-AB3E-81271AA6D5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DataLabelsRange val="1"/>
              </c:ext>
            </c:extLst>
          </c:dLbls>
          <c:cat>
            <c:strRef>
              <c:f>'April, 2022'!$B$12:$B$26</c:f>
              <c:strCache>
                <c:ptCount val="12"/>
                <c:pt idx="0">
                  <c:v>MCB-PAAF</c:v>
                </c:pt>
                <c:pt idx="1">
                  <c:v>MCB-CMOP</c:v>
                </c:pt>
                <c:pt idx="2">
                  <c:v>MCB-PSMF</c:v>
                </c:pt>
                <c:pt idx="3">
                  <c:v>PCF</c:v>
                </c:pt>
                <c:pt idx="4">
                  <c:v>ALH-ISF</c:v>
                </c:pt>
                <c:pt idx="5">
                  <c:v>ALH-SMPT</c:v>
                </c:pt>
                <c:pt idx="6">
                  <c:v>PPF-EQ</c:v>
                </c:pt>
                <c:pt idx="7">
                  <c:v>PPF-DT</c:v>
                </c:pt>
                <c:pt idx="8">
                  <c:v>PPF-MM</c:v>
                </c:pt>
                <c:pt idx="9">
                  <c:v>PIPF-EQ</c:v>
                </c:pt>
                <c:pt idx="10">
                  <c:v>PIPF-DT</c:v>
                </c:pt>
                <c:pt idx="11">
                  <c:v>PIPF-MM</c:v>
                </c:pt>
              </c:strCache>
            </c:strRef>
          </c:cat>
          <c:val>
            <c:numRef>
              <c:f>'April, 2022'!$G$12:$G$26</c:f>
              <c:numCache>
                <c:formatCode>0%</c:formatCode>
                <c:ptCount val="12"/>
                <c:pt idx="0">
                  <c:v>7.2077700918108112E-2</c:v>
                </c:pt>
                <c:pt idx="1">
                  <c:v>0.17700301735555951</c:v>
                </c:pt>
                <c:pt idx="2">
                  <c:v>4.2833530528120681E-2</c:v>
                </c:pt>
                <c:pt idx="3">
                  <c:v>5.5955801326346751E-3</c:v>
                </c:pt>
                <c:pt idx="4">
                  <c:v>1.9816653112360635E-2</c:v>
                </c:pt>
                <c:pt idx="5">
                  <c:v>0.11054417982245106</c:v>
                </c:pt>
                <c:pt idx="6">
                  <c:v>0.12564399715957317</c:v>
                </c:pt>
                <c:pt idx="7">
                  <c:v>7.7694281313458916E-2</c:v>
                </c:pt>
                <c:pt idx="8">
                  <c:v>8.1313107364327897E-2</c:v>
                </c:pt>
                <c:pt idx="9">
                  <c:v>0.16139947715578573</c:v>
                </c:pt>
                <c:pt idx="10">
                  <c:v>6.7101809941075716E-2</c:v>
                </c:pt>
                <c:pt idx="11">
                  <c:v>5.89766651965438E-2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'April, 2022'!$J$12:$J$26</c15:f>
                <c15:dlblRangeCache>
                  <c:ptCount val="12"/>
                  <c:pt idx="0">
                    <c:v>79.75mn</c:v>
                  </c:pt>
                  <c:pt idx="1">
                    <c:v>195.85mn</c:v>
                  </c:pt>
                  <c:pt idx="2">
                    <c:v>47.39mn</c:v>
                  </c:pt>
                  <c:pt idx="3">
                    <c:v>6.19mn</c:v>
                  </c:pt>
                  <c:pt idx="4">
                    <c:v>21.93mn</c:v>
                  </c:pt>
                  <c:pt idx="5">
                    <c:v>122.31mn</c:v>
                  </c:pt>
                  <c:pt idx="6">
                    <c:v>139.02mn</c:v>
                  </c:pt>
                  <c:pt idx="7">
                    <c:v>85.97mn</c:v>
                  </c:pt>
                  <c:pt idx="8">
                    <c:v>89.97mn</c:v>
                  </c:pt>
                  <c:pt idx="9">
                    <c:v>178.58mn</c:v>
                  </c:pt>
                  <c:pt idx="10">
                    <c:v>74.25mn</c:v>
                  </c:pt>
                  <c:pt idx="11">
                    <c:v>65.26mn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CCA0-4CB0-AB3E-81271AA6D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Total Portfolio Return July 01, 2021 - April 30, 2022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7526439071992423E-2"/>
          <c:y val="0.14920469797495292"/>
          <c:w val="0.94037991398238363"/>
          <c:h val="0.75515574692413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'Chart CIS'!$B$41</c:f>
              <c:strCache>
                <c:ptCount val="1"/>
                <c:pt idx="0">
                  <c:v>Return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2.7714472758564988E-17"/>
                  <c:y val="6.7681877058267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830-459E-85E8-7AA64C5D7A5B}"/>
                </c:ext>
              </c:extLst>
            </c:dLbl>
            <c:dLbl>
              <c:idx val="1"/>
              <c:layout>
                <c:manualLayout>
                  <c:x val="-5.5428945517129977E-17"/>
                  <c:y val="1.0152281558740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830-459E-85E8-7AA64C5D7A5B}"/>
                </c:ext>
              </c:extLst>
            </c:dLbl>
            <c:dLbl>
              <c:idx val="2"/>
              <c:layout>
                <c:manualLayout>
                  <c:x val="0"/>
                  <c:y val="6.7681877058268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830-459E-85E8-7AA64C5D7A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CIS'!$A$42:$A$44</c:f>
              <c:strCache>
                <c:ptCount val="3"/>
                <c:pt idx="0">
                  <c:v>Equity</c:v>
                </c:pt>
                <c:pt idx="1">
                  <c:v>Fixed Income</c:v>
                </c:pt>
                <c:pt idx="2">
                  <c:v>Portfolio Return</c:v>
                </c:pt>
              </c:strCache>
            </c:strRef>
          </c:cat>
          <c:val>
            <c:numRef>
              <c:f>'Chart CIS'!$B$42:$B$44</c:f>
              <c:numCache>
                <c:formatCode>0.00%</c:formatCode>
                <c:ptCount val="3"/>
                <c:pt idx="0">
                  <c:v>-3.9537898972509478E-2</c:v>
                </c:pt>
                <c:pt idx="1">
                  <c:v>8.1898185811974944E-2</c:v>
                </c:pt>
                <c:pt idx="2">
                  <c:v>1.7003946249594559E-2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30-459E-85E8-7AA64C5D7A5B}"/>
            </c:ext>
          </c:extLst>
        </c:ser>
        <c:ser>
          <c:idx val="2"/>
          <c:order val="1"/>
          <c:tx>
            <c:strRef>
              <c:f>'Chart CIS'!$C$41</c:f>
              <c:strCache>
                <c:ptCount val="1"/>
                <c:pt idx="0">
                  <c:v>Average Allocation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830-459E-85E8-7AA64C5D7A5B}"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830-459E-85E8-7AA64C5D7A5B}"/>
                </c:ext>
              </c:extLst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830-459E-85E8-7AA64C5D7A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CIS'!$A$42:$A$44</c:f>
              <c:strCache>
                <c:ptCount val="3"/>
                <c:pt idx="0">
                  <c:v>Equity</c:v>
                </c:pt>
                <c:pt idx="1">
                  <c:v>Fixed Income</c:v>
                </c:pt>
                <c:pt idx="2">
                  <c:v>Portfolio Return</c:v>
                </c:pt>
              </c:strCache>
            </c:strRef>
          </c:cat>
          <c:val>
            <c:numRef>
              <c:f>'Chart CIS'!$C$42:$C$44</c:f>
              <c:numCache>
                <c:formatCode>0.00%</c:formatCode>
                <c:ptCount val="3"/>
                <c:pt idx="0">
                  <c:v>0.5229161873565078</c:v>
                </c:pt>
                <c:pt idx="1">
                  <c:v>0.4770838126434922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830-459E-85E8-7AA64C5D7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497982000"/>
        <c:axId val="497982392"/>
      </c:barChart>
      <c:catAx>
        <c:axId val="497982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txPr>
          <a:bodyPr/>
          <a:lstStyle/>
          <a:p>
            <a:pPr algn="ctr">
              <a:defRPr lang="en-US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982392"/>
        <c:crosses val="autoZero"/>
        <c:auto val="1"/>
        <c:lblAlgn val="ctr"/>
        <c:lblOffset val="150"/>
        <c:noMultiLvlLbl val="0"/>
      </c:catAx>
      <c:valAx>
        <c:axId val="497982392"/>
        <c:scaling>
          <c:orientation val="minMax"/>
          <c:max val="1"/>
          <c:min val="-0.2"/>
        </c:scaling>
        <c:delete val="0"/>
        <c:axPos val="l"/>
        <c:numFmt formatCode="0%" sourceLinked="0"/>
        <c:majorTickMark val="out"/>
        <c:minorTickMark val="none"/>
        <c:tickLblPos val="low"/>
        <c:spPr>
          <a:ln/>
        </c:spPr>
        <c:txPr>
          <a:bodyPr/>
          <a:lstStyle/>
          <a:p>
            <a:pPr algn="ctr">
              <a:defRPr lang="en-US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982000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8013530215095791E-2"/>
          <c:y val="0.9219518707244172"/>
          <c:w val="0.89465206658994112"/>
          <c:h val="6.1194276031742267E-2"/>
        </c:manualLayout>
      </c:layout>
      <c:overlay val="0"/>
      <c:txPr>
        <a:bodyPr/>
        <a:lstStyle/>
        <a:p>
          <a:pPr>
            <a:defRPr b="1">
              <a:solidFill>
                <a:schemeClr val="tx1">
                  <a:lumMod val="75000"/>
                  <a:lumOff val="25000"/>
                </a:schemeClr>
              </a:solidFill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Raleway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VPS - MCBAH Portfolio Return July </a:t>
            </a:r>
            <a:r>
              <a:rPr lang="en-US" sz="1400" b="1" i="0" u="none" strike="noStrike" kern="1200" spc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01, 2021 - April 30,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'Chart CIS'!$B$24</c:f>
              <c:strCache>
                <c:ptCount val="1"/>
                <c:pt idx="0">
                  <c:v>MCBAH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CIS'!$A$25:$A$27</c:f>
              <c:strCache>
                <c:ptCount val="3"/>
                <c:pt idx="0">
                  <c:v>Equity</c:v>
                </c:pt>
                <c:pt idx="1">
                  <c:v>Fixed Income</c:v>
                </c:pt>
                <c:pt idx="2">
                  <c:v>Portfolio Return</c:v>
                </c:pt>
              </c:strCache>
            </c:strRef>
          </c:cat>
          <c:val>
            <c:numRef>
              <c:f>'Chart CIS'!$B$25:$B$27</c:f>
              <c:numCache>
                <c:formatCode>0.00%</c:formatCode>
                <c:ptCount val="3"/>
                <c:pt idx="0">
                  <c:v>-6.0339848387081174E-2</c:v>
                </c:pt>
                <c:pt idx="1">
                  <c:v>7.8057331082780346E-2</c:v>
                </c:pt>
                <c:pt idx="2">
                  <c:v>3.8052084341842971E-3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27-4737-BFAF-A10784DF64A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7972984"/>
        <c:axId val="497981216"/>
      </c:barChart>
      <c:catAx>
        <c:axId val="497972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981216"/>
        <c:crosses val="autoZero"/>
        <c:auto val="1"/>
        <c:lblAlgn val="ctr"/>
        <c:lblOffset val="100"/>
        <c:noMultiLvlLbl val="0"/>
      </c:catAx>
      <c:valAx>
        <c:axId val="497981216"/>
        <c:scaling>
          <c:orientation val="minMax"/>
          <c:max val="8.0000000000000016E-2"/>
        </c:scaling>
        <c:delete val="0"/>
        <c:axPos val="l"/>
        <c:numFmt formatCode="0.00%" sourceLinked="1"/>
        <c:majorTickMark val="out"/>
        <c:minorTickMark val="none"/>
        <c:tickLblPos val="low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972984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r>
              <a:rPr lang="en-US" sz="1400" b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CIS - MCBAH Portfolio Return July 01, 2021 - April</a:t>
            </a:r>
            <a:r>
              <a:rPr lang="en-US" sz="1400" b="1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1400" b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30, 2022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 CIS'!$B$5</c:f>
              <c:strCache>
                <c:ptCount val="1"/>
                <c:pt idx="0">
                  <c:v>MCBAH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CIS'!$A$6:$A$8</c:f>
              <c:strCache>
                <c:ptCount val="3"/>
                <c:pt idx="0">
                  <c:v>Equity</c:v>
                </c:pt>
                <c:pt idx="1">
                  <c:v>Fixed Income</c:v>
                </c:pt>
                <c:pt idx="2">
                  <c:v>Portfolio Return</c:v>
                </c:pt>
              </c:strCache>
            </c:strRef>
          </c:cat>
          <c:val>
            <c:numRef>
              <c:f>'Chart CIS'!$B$6:$B$8</c:f>
              <c:numCache>
                <c:formatCode>0.00%</c:formatCode>
                <c:ptCount val="3"/>
                <c:pt idx="0">
                  <c:v>-1.8342242065088055E-2</c:v>
                </c:pt>
                <c:pt idx="1">
                  <c:v>8.5053787808254011E-2</c:v>
                </c:pt>
                <c:pt idx="2">
                  <c:v>3.0024299569382018E-2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C-4C2D-A018-E41A2D7867A8}"/>
            </c:ext>
          </c:extLst>
        </c:ser>
        <c:ser>
          <c:idx val="1"/>
          <c:order val="1"/>
          <c:tx>
            <c:strRef>
              <c:f>'Chart CIS'!$C$5</c:f>
              <c:strCache>
                <c:ptCount val="1"/>
                <c:pt idx="0">
                  <c:v>Benchmark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CIS'!$A$6:$A$8</c:f>
              <c:strCache>
                <c:ptCount val="3"/>
                <c:pt idx="0">
                  <c:v>Equity</c:v>
                </c:pt>
                <c:pt idx="1">
                  <c:v>Fixed Income</c:v>
                </c:pt>
                <c:pt idx="2">
                  <c:v>Portfolio Return</c:v>
                </c:pt>
              </c:strCache>
            </c:strRef>
          </c:cat>
          <c:val>
            <c:numRef>
              <c:f>'Chart CIS'!$C$6:$C$8</c:f>
              <c:numCache>
                <c:formatCode>0.00%</c:formatCode>
                <c:ptCount val="3"/>
                <c:pt idx="0">
                  <c:v>-4.4484523826115341E-2</c:v>
                </c:pt>
                <c:pt idx="1">
                  <c:v>7.8956712328767109E-2</c:v>
                </c:pt>
                <c:pt idx="2">
                  <c:v>4.8096403290046497E-2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C-4C2D-A018-E41A2D786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7974552"/>
        <c:axId val="497978472"/>
      </c:barChart>
      <c:catAx>
        <c:axId val="49797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txPr>
          <a:bodyPr/>
          <a:lstStyle/>
          <a:p>
            <a:pPr algn="ctr">
              <a:defRPr lang="en-US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978472"/>
        <c:crosses val="autoZero"/>
        <c:auto val="1"/>
        <c:lblAlgn val="ctr"/>
        <c:lblOffset val="100"/>
        <c:noMultiLvlLbl val="0"/>
      </c:catAx>
      <c:valAx>
        <c:axId val="497978472"/>
        <c:scaling>
          <c:orientation val="minMax"/>
          <c:max val="0.1"/>
          <c:min val="-8.0000000000000016E-2"/>
        </c:scaling>
        <c:delete val="0"/>
        <c:axPos val="l"/>
        <c:numFmt formatCode="0.00%" sourceLinked="1"/>
        <c:majorTickMark val="out"/>
        <c:minorTickMark val="none"/>
        <c:tickLblPos val="low"/>
        <c:spPr>
          <a:ln/>
        </c:spPr>
        <c:txPr>
          <a:bodyPr/>
          <a:lstStyle/>
          <a:p>
            <a:pPr>
              <a:defRPr sz="1000"/>
            </a:pPr>
            <a:endParaRPr lang="en-US"/>
          </a:p>
        </c:txPr>
        <c:crossAx val="497974552"/>
        <c:crosses val="autoZero"/>
        <c:crossBetween val="between"/>
        <c:minorUnit val="2.0000000000000005E-3"/>
      </c:valAx>
      <c:spPr>
        <a:noFill/>
        <a:ln w="25400">
          <a:noFill/>
        </a:ln>
        <a:effectLst>
          <a:glow rad="1054100">
            <a:schemeClr val="accent1">
              <a:alpha val="40000"/>
            </a:schemeClr>
          </a:glow>
        </a:effectLst>
      </c:spPr>
    </c:plotArea>
    <c:legend>
      <c:legendPos val="b"/>
      <c:layout>
        <c:manualLayout>
          <c:xMode val="edge"/>
          <c:yMode val="edge"/>
          <c:x val="7.0177192777073474E-2"/>
          <c:y val="0.92317342716742312"/>
          <c:w val="0.89579784668153328"/>
          <c:h val="5.6675444660294817E-2"/>
        </c:manualLayout>
      </c:layout>
      <c:overlay val="0"/>
      <c:txPr>
        <a:bodyPr/>
        <a:lstStyle/>
        <a:p>
          <a:pPr>
            <a:defRPr sz="10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 algn="ctr">
        <a:defRPr lang="en-US" sz="9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9CA211-443A-43E7-ACA8-BCAF1054B5EA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298291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31263"/>
            <a:ext cx="2982912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A5D257-EC21-4D46-93C7-AF561B019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233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4D0D0F-AC28-4BDE-B99C-F26C878466B3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1162050"/>
            <a:ext cx="50180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3E4BF0B-75FE-44F7-A105-6480F8024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910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E4BF0B-75FE-44F7-A105-6480F8024F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3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E4BF0B-75FE-44F7-A105-6480F8024F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6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6ED937-CD5C-4009-A355-FD69D7D0248F}" type="datetime1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321209-8C37-40F2-B2C9-661A47CDC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2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D729976-5556-4BE2-AECB-C8365E4B5700}" type="datetime1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14EE1B-EEC4-4E0B-B100-1734AE57F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C938E95-77A3-41BE-8981-6305A509BF7B}" type="datetime1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058105-B5A5-403F-B3E5-900D92033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89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095206" y="2210820"/>
            <a:ext cx="278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latin typeface="+mj-lt"/>
              </a:rPr>
              <a:t>Thanks</a:t>
            </a:r>
            <a:endParaRPr lang="en-US" sz="36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64" y="4227436"/>
            <a:ext cx="943661" cy="365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276" y="4181716"/>
            <a:ext cx="884904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51" y="3467800"/>
            <a:ext cx="3361499" cy="42498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711990" y="6449181"/>
            <a:ext cx="154882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10" b="1" i="1" dirty="0" smtClean="0">
                <a:solidFill>
                  <a:srgbClr val="FF0000"/>
                </a:solidFill>
              </a:rPr>
              <a:t>Strictly Private and Confidential</a:t>
            </a:r>
          </a:p>
          <a:p>
            <a:pPr algn="ctr"/>
            <a:r>
              <a:rPr lang="en-US" sz="810" b="1" i="1" dirty="0" smtClean="0">
                <a:solidFill>
                  <a:srgbClr val="FF0000"/>
                </a:solidFill>
              </a:rPr>
              <a:t>Property of MCB Arif Habib </a:t>
            </a:r>
            <a:endParaRPr lang="en-US" sz="81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22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D6E77-740B-4970-A553-A512D12948D1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7E547-7C43-43E7-AE06-5CA24B3FF3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91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ooter Bar 21_Jan_2016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5" y="914400"/>
            <a:ext cx="117030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D110F-5819-4480-B1F2-EC7F4B10435B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794F-E9CE-45A7-9464-5D2BBE6C3D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69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45553-FD3D-40A2-BAA5-625F327A13E8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0449D-F7A3-4C53-954F-A2021E886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26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5/18/2022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9976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5/18/2022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2997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8"/>
            <a:ext cx="94640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5/18/2022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6370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5/18/2022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875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5B37341-9155-4E60-9850-1E9CA7B62445}" type="datetime1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B21D27-CAE6-4EE2-AD16-C396846F5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65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5/18/2022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1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5/18/2022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9900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5/18/2022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1055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5/18/2022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5558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5/18/2022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2473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5/18/2022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4771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5/18/2022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675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8"/>
            <a:ext cx="94640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0EEBF41-57E2-4894-A3B0-9F93A50582B9}" type="datetime1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14E794-7DDE-4174-AC45-97872B555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9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B7D9CB-7795-49C7-9D9C-F611D22D7C08}" type="datetime1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728C7E5-E187-4BB9-9263-84BF753FA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9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634E93A-6635-4106-AC85-3B463B2CB7CC}" type="datetime1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CC1BA8-5E39-4F2D-A78A-48F9675D9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2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170D05-9A82-43D3-AF8B-4885356C0F90}" type="datetime1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B16570-1E9F-4CE6-9B28-03BF6C0CF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8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B87F1E9-3FD1-4E66-AEA8-6D66DDD574A2}" type="datetime1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6B6D35-0044-4358-A231-29412A65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8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37967A-D5C9-41A2-B982-0F59C6732614}" type="datetime1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EF8CD5-490E-494B-A5DF-3A3B6C9AB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0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98395D-05D6-4735-AAE4-12C84474F101}" type="datetime1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E329CAE-30C0-4828-B9BC-ABE6FAAF1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5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54063" y="365125"/>
            <a:ext cx="94646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4063" y="1825625"/>
            <a:ext cx="94646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0163"/>
            <a:ext cx="11779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442075"/>
            <a:ext cx="28876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712" r:id="rId12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275" y="6356350"/>
            <a:ext cx="2559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F5ACA3F-764E-4E50-9032-4C3C3DA839CE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675" y="6356350"/>
            <a:ext cx="3473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4475" y="6356350"/>
            <a:ext cx="2559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815A4D6-994A-47E9-9749-0EC6BBE74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44" y="29993"/>
            <a:ext cx="1177474" cy="455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413" y="6442074"/>
            <a:ext cx="288800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954463"/>
            <a:ext cx="9144000" cy="16097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latin typeface="Raleway" pitchFamily="34" charset="0"/>
              </a:rPr>
              <a:t>Business Performance Report</a:t>
            </a:r>
            <a:br>
              <a:rPr lang="en-US" sz="3600" b="1" dirty="0">
                <a:latin typeface="Raleway" pitchFamily="34" charset="0"/>
              </a:rPr>
            </a:br>
            <a:r>
              <a:rPr lang="en-US" sz="3600" b="1" dirty="0" smtClean="0">
                <a:latin typeface="Raleway" pitchFamily="34" charset="0"/>
              </a:rPr>
              <a:t>YTD April 2022</a:t>
            </a:r>
            <a:endParaRPr lang="en-US" sz="3600" b="1" dirty="0">
              <a:latin typeface="Ralewa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F302-4070-4384-992C-E3CACAF5C78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9658" y="569528"/>
            <a:ext cx="8229600" cy="489898"/>
          </a:xfrm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pPr lvl="0">
              <a:defRPr/>
            </a:pPr>
            <a:r>
              <a:rPr lang="en-US" sz="2250" dirty="0">
                <a:solidFill>
                  <a:srgbClr val="002060"/>
                </a:solidFill>
              </a:rPr>
              <a:t>Portfolio Return (Pension Portion) – FY22-TD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96750" y="1153578"/>
          <a:ext cx="10612277" cy="482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099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F302-4070-4384-992C-E3CACAF5C78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9658" y="569528"/>
            <a:ext cx="8229600" cy="489898"/>
          </a:xfrm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pPr lvl="0">
              <a:defRPr/>
            </a:pPr>
            <a:r>
              <a:rPr lang="en-US" sz="2250" dirty="0">
                <a:solidFill>
                  <a:srgbClr val="002060"/>
                </a:solidFill>
              </a:rPr>
              <a:t>Portfolio Return (CIS Portion) – FY22-TD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544777" y="5436557"/>
          <a:ext cx="5212080" cy="669728"/>
        </p:xfrm>
        <a:graphic>
          <a:graphicData uri="http://schemas.openxmlformats.org/drawingml/2006/table">
            <a:tbl>
              <a:tblPr/>
              <a:tblGrid>
                <a:gridCol w="5212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Equity BM: KSE 100, FI BM: 3 Months T-Bill Yield </a:t>
                      </a:r>
                    </a:p>
                    <a:p>
                      <a:pPr algn="l" fontAlgn="b"/>
                      <a:r>
                        <a:rPr lang="en-US" sz="1100" b="0" i="1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Portfolio BM: 25% of KSE-100% + 75% of Average 3 Months T-Bill Yield</a:t>
                      </a:r>
                    </a:p>
                    <a:p>
                      <a:pPr algn="l" fontAlgn="b"/>
                      <a:r>
                        <a:rPr lang="en-US" sz="1100" b="0" i="1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FI Portfolio return includes income from trading of Govt. Securities</a:t>
                      </a:r>
                    </a:p>
                    <a:p>
                      <a:pPr algn="l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Note:</a:t>
                      </a:r>
                      <a:r>
                        <a:rPr lang="en-US" sz="1100" b="0" i="1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Returns are Absolute, Gross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of Management Fee and </a:t>
                      </a:r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Net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of </a:t>
                      </a:r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CGT</a:t>
                      </a:r>
                      <a:r>
                        <a:rPr lang="en-US" sz="1100" b="0" i="1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and WHT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96750" y="1165861"/>
          <a:ext cx="10575429" cy="4270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58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49540" y="6063615"/>
            <a:ext cx="2468880" cy="328613"/>
          </a:xfrm>
        </p:spPr>
        <p:txBody>
          <a:bodyPr/>
          <a:lstStyle/>
          <a:p>
            <a:fld id="{EEE7F302-4070-4384-992C-E3CACAF5C7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85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77800" y="228600"/>
            <a:ext cx="9144000" cy="544513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>
                <a:solidFill>
                  <a:schemeClr val="tx1">
                    <a:tint val="75000"/>
                  </a:schemeClr>
                </a:solidFill>
                <a:latin typeface="+mn-lt"/>
              </a:rPr>
              <a:t>Executive </a:t>
            </a:r>
            <a:r>
              <a:rPr lang="en-US" sz="2500" b="1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Summary</a:t>
            </a:r>
            <a:endParaRPr lang="en-US" sz="2500" b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862" y="773113"/>
            <a:ext cx="1055401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+mn-lt"/>
              </a:rPr>
              <a:t>As on April 30, 2022 </a:t>
            </a:r>
            <a:r>
              <a:rPr lang="en-US" dirty="0">
                <a:latin typeface="+mn-lt"/>
              </a:rPr>
              <a:t>MCBAH </a:t>
            </a:r>
            <a:r>
              <a:rPr lang="en-US" dirty="0" smtClean="0">
                <a:latin typeface="+mn-lt"/>
              </a:rPr>
              <a:t>AUMs stands at </a:t>
            </a:r>
            <a:r>
              <a:rPr lang="en-US" b="1" dirty="0" err="1" smtClean="0"/>
              <a:t>Rs</a:t>
            </a:r>
            <a:r>
              <a:rPr lang="en-US" b="1" dirty="0" smtClean="0"/>
              <a:t>. </a:t>
            </a:r>
            <a:r>
              <a:rPr lang="en-US" b="1" dirty="0" smtClean="0">
                <a:latin typeface="+mn-lt"/>
              </a:rPr>
              <a:t>156 billion</a:t>
            </a:r>
            <a:r>
              <a:rPr lang="en-US" dirty="0" smtClean="0">
                <a:latin typeface="+mn-lt"/>
              </a:rPr>
              <a:t>; a YTD increase of ~1% (Jul – Apr)</a:t>
            </a:r>
            <a:r>
              <a:rPr lang="en-US" b="1" dirty="0" smtClean="0">
                <a:latin typeface="+mn-lt"/>
              </a:rPr>
              <a:t>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latin typeface="+mn-lt"/>
              </a:rPr>
              <a:t>Market </a:t>
            </a:r>
            <a:r>
              <a:rPr lang="en-US" b="1" dirty="0">
                <a:latin typeface="+mn-lt"/>
              </a:rPr>
              <a:t>share of MCBAH </a:t>
            </a:r>
            <a:r>
              <a:rPr lang="en-US" dirty="0">
                <a:latin typeface="+mn-lt"/>
              </a:rPr>
              <a:t>as on </a:t>
            </a:r>
            <a:r>
              <a:rPr lang="en-US" dirty="0" smtClean="0">
                <a:latin typeface="+mn-lt"/>
              </a:rPr>
              <a:t>30 April 2022 </a:t>
            </a:r>
            <a:r>
              <a:rPr lang="en-US" dirty="0">
                <a:latin typeface="+mn-lt"/>
              </a:rPr>
              <a:t>stands at about </a:t>
            </a:r>
            <a:r>
              <a:rPr lang="en-US" dirty="0" smtClean="0">
                <a:latin typeface="+mn-lt"/>
              </a:rPr>
              <a:t>~</a:t>
            </a:r>
            <a:r>
              <a:rPr lang="en-US" b="1" dirty="0" smtClean="0">
                <a:latin typeface="+mn-lt"/>
              </a:rPr>
              <a:t>12.23%*</a:t>
            </a: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latin typeface="+mn-lt"/>
              </a:rPr>
              <a:t>Operating </a:t>
            </a:r>
            <a:r>
              <a:rPr lang="en-US" b="1" dirty="0">
                <a:latin typeface="+mn-lt"/>
              </a:rPr>
              <a:t>profit YTD </a:t>
            </a:r>
            <a:r>
              <a:rPr lang="en-US" dirty="0">
                <a:latin typeface="+mn-lt"/>
              </a:rPr>
              <a:t>– </a:t>
            </a:r>
            <a:r>
              <a:rPr lang="en-US" dirty="0" smtClean="0">
                <a:latin typeface="+mn-lt"/>
              </a:rPr>
              <a:t>April’22 </a:t>
            </a:r>
            <a:r>
              <a:rPr lang="en-US" dirty="0">
                <a:latin typeface="+mn-lt"/>
              </a:rPr>
              <a:t>is </a:t>
            </a:r>
            <a:r>
              <a:rPr lang="en-US" b="1" dirty="0" smtClean="0">
                <a:latin typeface="+mn-lt"/>
              </a:rPr>
              <a:t>Rs. 264 million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vs budgeted operating profit of </a:t>
            </a:r>
            <a:r>
              <a:rPr lang="en-US" dirty="0" smtClean="0">
                <a:latin typeface="+mn-lt"/>
              </a:rPr>
              <a:t>Rs. 173 million;</a:t>
            </a:r>
            <a:endParaRPr lang="en-US" b="1" dirty="0" smtClean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b="1" dirty="0" smtClean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latin typeface="+mn-lt"/>
              </a:rPr>
              <a:t>YTD PSX </a:t>
            </a:r>
            <a:r>
              <a:rPr lang="en-US" dirty="0">
                <a:latin typeface="+mn-lt"/>
              </a:rPr>
              <a:t>was </a:t>
            </a:r>
            <a:r>
              <a:rPr lang="en-US" b="1" dirty="0" smtClean="0">
                <a:latin typeface="+mn-lt"/>
              </a:rPr>
              <a:t>down </a:t>
            </a:r>
            <a:r>
              <a:rPr lang="en-US" b="1" dirty="0">
                <a:latin typeface="+mn-lt"/>
              </a:rPr>
              <a:t>by </a:t>
            </a:r>
            <a:r>
              <a:rPr lang="en-US" b="1" dirty="0" smtClean="0">
                <a:latin typeface="+mn-lt"/>
              </a:rPr>
              <a:t>~4.5%</a:t>
            </a:r>
            <a:r>
              <a:rPr lang="en-US" dirty="0" smtClean="0">
                <a:latin typeface="+mn-lt"/>
              </a:rPr>
              <a:t>; YTD </a:t>
            </a:r>
            <a:r>
              <a:rPr lang="en-US" dirty="0">
                <a:latin typeface="+mn-lt"/>
              </a:rPr>
              <a:t>Investment </a:t>
            </a:r>
            <a:r>
              <a:rPr lang="en-US" dirty="0" smtClean="0">
                <a:latin typeface="+mn-lt"/>
              </a:rPr>
              <a:t>income is Rs. 4.61 million, </a:t>
            </a:r>
            <a:r>
              <a:rPr lang="en-US" dirty="0">
                <a:latin typeface="+mn-lt"/>
              </a:rPr>
              <a:t>out of </a:t>
            </a:r>
            <a:r>
              <a:rPr lang="en-US" dirty="0" smtClean="0">
                <a:latin typeface="+mn-lt"/>
              </a:rPr>
              <a:t>which </a:t>
            </a:r>
            <a:r>
              <a:rPr lang="en-US" dirty="0"/>
              <a:t>unrealized Loss</a:t>
            </a:r>
            <a:r>
              <a:rPr lang="en-US" dirty="0" smtClean="0">
                <a:latin typeface="+mn-lt"/>
              </a:rPr>
              <a:t> is (</a:t>
            </a:r>
            <a:r>
              <a:rPr lang="en-US" dirty="0" err="1" smtClean="0">
                <a:latin typeface="+mn-lt"/>
              </a:rPr>
              <a:t>Rs</a:t>
            </a:r>
            <a:r>
              <a:rPr lang="en-US" dirty="0" smtClean="0">
                <a:latin typeface="+mn-lt"/>
              </a:rPr>
              <a:t>. 10.27) million, while Rs. 10.86 million </a:t>
            </a:r>
            <a:r>
              <a:rPr lang="en-US" dirty="0">
                <a:latin typeface="+mn-lt"/>
              </a:rPr>
              <a:t>is </a:t>
            </a:r>
            <a:r>
              <a:rPr lang="en-US" dirty="0" smtClean="0">
                <a:latin typeface="+mn-lt"/>
              </a:rPr>
              <a:t>realized </a:t>
            </a:r>
            <a:r>
              <a:rPr lang="en-US" dirty="0">
                <a:latin typeface="+mn-lt"/>
              </a:rPr>
              <a:t>gain;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+mn-lt"/>
              </a:rPr>
              <a:t>Net profit after tax </a:t>
            </a:r>
            <a:r>
              <a:rPr lang="en-US" dirty="0">
                <a:latin typeface="+mn-lt"/>
              </a:rPr>
              <a:t>YTD – </a:t>
            </a:r>
            <a:r>
              <a:rPr lang="en-US" dirty="0" smtClean="0">
                <a:latin typeface="+mn-lt"/>
              </a:rPr>
              <a:t>April’22 </a:t>
            </a:r>
            <a:r>
              <a:rPr lang="en-US" dirty="0">
                <a:latin typeface="+mn-lt"/>
              </a:rPr>
              <a:t>is </a:t>
            </a:r>
            <a:r>
              <a:rPr lang="en-US" b="1" dirty="0" smtClean="0">
                <a:latin typeface="+mn-lt"/>
              </a:rPr>
              <a:t>Rs. 197.02 </a:t>
            </a:r>
            <a:r>
              <a:rPr lang="en-US" b="1" dirty="0">
                <a:latin typeface="+mn-lt"/>
              </a:rPr>
              <a:t>million </a:t>
            </a:r>
            <a:r>
              <a:rPr lang="en-US" dirty="0">
                <a:latin typeface="+mn-lt"/>
              </a:rPr>
              <a:t>against budget of </a:t>
            </a:r>
            <a:r>
              <a:rPr lang="en-US" dirty="0" smtClean="0">
                <a:latin typeface="+mn-lt"/>
              </a:rPr>
              <a:t>Rs. 188.70 million.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+mn-lt"/>
              </a:rPr>
              <a:t>Reimbursement amounting </a:t>
            </a:r>
            <a:r>
              <a:rPr lang="en-US" b="1" dirty="0" smtClean="0">
                <a:latin typeface="+mn-lt"/>
              </a:rPr>
              <a:t>Rs. </a:t>
            </a:r>
            <a:r>
              <a:rPr lang="en-US" b="1" dirty="0" smtClean="0">
                <a:latin typeface="+mn-lt"/>
              </a:rPr>
              <a:t>35,607 </a:t>
            </a:r>
            <a:r>
              <a:rPr lang="en-US" dirty="0" smtClean="0">
                <a:latin typeface="+mn-lt"/>
              </a:rPr>
              <a:t>paid </a:t>
            </a:r>
            <a:r>
              <a:rPr lang="en-US" dirty="0"/>
              <a:t>to </a:t>
            </a:r>
            <a:r>
              <a:rPr lang="en-US" dirty="0" smtClean="0"/>
              <a:t>various clients </a:t>
            </a:r>
            <a:r>
              <a:rPr lang="en-US" dirty="0" smtClean="0"/>
              <a:t>against wrongly deduction of Front End Load on Investment. The amount was reimbursed amount from the respective RM &amp; his Team leads. </a:t>
            </a:r>
            <a:endParaRPr lang="en-US" dirty="0" smtClean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dirty="0" smtClean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+mn-lt"/>
              </a:rPr>
              <a:t>Due to error of the Bank </a:t>
            </a:r>
            <a:r>
              <a:rPr lang="en-US" dirty="0" err="1">
                <a:latin typeface="+mn-lt"/>
              </a:rPr>
              <a:t>Netsol</a:t>
            </a:r>
            <a:r>
              <a:rPr lang="en-US" dirty="0">
                <a:latin typeface="+mn-lt"/>
              </a:rPr>
              <a:t> Technologies Limited investment of </a:t>
            </a:r>
            <a:r>
              <a:rPr lang="en-US" dirty="0" err="1">
                <a:latin typeface="+mn-lt"/>
              </a:rPr>
              <a:t>Rs</a:t>
            </a:r>
            <a:r>
              <a:rPr lang="en-US" dirty="0">
                <a:latin typeface="+mn-lt"/>
              </a:rPr>
              <a:t>. 450 million was processed late and </a:t>
            </a:r>
            <a:r>
              <a:rPr lang="en-US" dirty="0" err="1">
                <a:latin typeface="+mn-lt"/>
              </a:rPr>
              <a:t>Qarshi</a:t>
            </a:r>
            <a:r>
              <a:rPr lang="en-US" dirty="0">
                <a:latin typeface="+mn-lt"/>
              </a:rPr>
              <a:t> Brand (Private) Limited redemption of </a:t>
            </a:r>
            <a:r>
              <a:rPr lang="en-US" dirty="0" err="1">
                <a:latin typeface="+mn-lt"/>
              </a:rPr>
              <a:t>Rs</a:t>
            </a:r>
            <a:r>
              <a:rPr lang="en-US" dirty="0">
                <a:latin typeface="+mn-lt"/>
              </a:rPr>
              <a:t>. 447 million was paid with one day delay. Had </a:t>
            </a:r>
            <a:r>
              <a:rPr lang="en-US" dirty="0" err="1">
                <a:latin typeface="+mn-lt"/>
              </a:rPr>
              <a:t>Netsol</a:t>
            </a:r>
            <a:r>
              <a:rPr lang="en-US" dirty="0">
                <a:latin typeface="+mn-lt"/>
              </a:rPr>
              <a:t> Technologies Limited and </a:t>
            </a:r>
            <a:r>
              <a:rPr lang="en-US" dirty="0" err="1">
                <a:latin typeface="+mn-lt"/>
              </a:rPr>
              <a:t>Qarshi</a:t>
            </a:r>
            <a:r>
              <a:rPr lang="en-US" dirty="0">
                <a:latin typeface="+mn-lt"/>
              </a:rPr>
              <a:t> Brand (Private) Limited remained invested the unit holders would have earned additional income of </a:t>
            </a:r>
            <a:r>
              <a:rPr lang="en-US" dirty="0" err="1">
                <a:latin typeface="+mn-lt"/>
              </a:rPr>
              <a:t>Rs</a:t>
            </a:r>
            <a:r>
              <a:rPr lang="en-US" dirty="0">
                <a:latin typeface="+mn-lt"/>
              </a:rPr>
              <a:t>. 384,280 and </a:t>
            </a:r>
            <a:r>
              <a:rPr lang="en-US" dirty="0" err="1">
                <a:latin typeface="+mn-lt"/>
              </a:rPr>
              <a:t>Rs</a:t>
            </a:r>
            <a:r>
              <a:rPr lang="en-US" dirty="0">
                <a:latin typeface="+mn-lt"/>
              </a:rPr>
              <a:t>. 118,547, which was reimbursed by the Management Company. As these amount was kept in the  Fund, the Fund earned additional mark-up. The additional income earned by the Fund was received by the Management Company in the form of additional revenue.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516" y="6509602"/>
            <a:ext cx="89952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latin typeface="+mn-lt"/>
              </a:rPr>
              <a:t>* SMA </a:t>
            </a:r>
            <a:r>
              <a:rPr lang="en-US" sz="900" b="1" dirty="0">
                <a:latin typeface="+mn-lt"/>
              </a:rPr>
              <a:t>Industry AUM are available as </a:t>
            </a:r>
            <a:r>
              <a:rPr lang="en-US" sz="900" b="1" dirty="0" smtClean="0">
                <a:latin typeface="+mn-lt"/>
              </a:rPr>
              <a:t>of </a:t>
            </a:r>
            <a:r>
              <a:rPr lang="en-US" sz="900" b="1" dirty="0" smtClean="0">
                <a:latin typeface="+mn-lt"/>
              </a:rPr>
              <a:t>April 2022.  </a:t>
            </a:r>
            <a:r>
              <a:rPr lang="en-US" sz="900" b="1" dirty="0" smtClean="0">
                <a:latin typeface="+mn-lt"/>
              </a:rPr>
              <a:t>MUFAP </a:t>
            </a:r>
            <a:r>
              <a:rPr lang="en-US" sz="900" b="1" dirty="0">
                <a:latin typeface="+mn-lt"/>
              </a:rPr>
              <a:t>&amp; SECP data is used for Industry </a:t>
            </a:r>
            <a:r>
              <a:rPr lang="en-US" sz="900" b="1" dirty="0" smtClean="0">
                <a:latin typeface="+mn-lt"/>
              </a:rPr>
              <a:t>AUM.</a:t>
            </a:r>
            <a:endParaRPr lang="en-US" sz="9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77800" y="141510"/>
            <a:ext cx="9144000" cy="544513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Dashboard – 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April 2022</a:t>
            </a:r>
            <a:endParaRPr lang="en-US" sz="2500" b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84102" y="651009"/>
            <a:ext cx="12247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 smtClean="0"/>
              <a:t> |AUM </a:t>
            </a:r>
            <a:r>
              <a:rPr lang="en-US" altLang="en-US" b="1" dirty="0" err="1" smtClean="0"/>
              <a:t>Rs</a:t>
            </a:r>
            <a:r>
              <a:rPr lang="en-US" altLang="en-US" b="1" dirty="0" smtClean="0"/>
              <a:t> 156 </a:t>
            </a:r>
            <a:r>
              <a:rPr lang="en-US" altLang="en-US" b="1" dirty="0" err="1" smtClean="0"/>
              <a:t>Bn</a:t>
            </a:r>
            <a:r>
              <a:rPr lang="en-US" altLang="en-US" b="1" dirty="0" smtClean="0"/>
              <a:t>  |Net Profit (YTD) </a:t>
            </a:r>
            <a:r>
              <a:rPr lang="en-US" altLang="en-US" b="1" dirty="0" err="1" smtClean="0"/>
              <a:t>Rs</a:t>
            </a:r>
            <a:r>
              <a:rPr lang="en-US" altLang="en-US" b="1" dirty="0" smtClean="0"/>
              <a:t> 197Mn  |PSX (YTD) 45,249 </a:t>
            </a:r>
            <a:r>
              <a:rPr lang="en-US" altLang="en-US" b="1" dirty="0" smtClean="0">
                <a:solidFill>
                  <a:srgbClr val="FF0000"/>
                </a:solidFill>
              </a:rPr>
              <a:t>(-4.5%)</a:t>
            </a:r>
            <a:r>
              <a:rPr lang="en-US" altLang="en-US" b="1" dirty="0" smtClean="0"/>
              <a:t>  |3M </a:t>
            </a:r>
            <a:r>
              <a:rPr lang="en-US" altLang="en-US" b="1" dirty="0"/>
              <a:t>KIBOR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smtClean="0"/>
              <a:t>14.65% (YTD) 720</a:t>
            </a: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b="1" dirty="0" smtClean="0"/>
              <a:t>bps   )|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4527857" y="769690"/>
            <a:ext cx="79375" cy="141287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10371989" y="769692"/>
            <a:ext cx="79375" cy="141287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Down Arrow 1"/>
          <p:cNvSpPr/>
          <p:nvPr/>
        </p:nvSpPr>
        <p:spPr>
          <a:xfrm>
            <a:off x="7067430" y="771321"/>
            <a:ext cx="82296" cy="1463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477" y="1095301"/>
            <a:ext cx="5366193" cy="2471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17" y="3641457"/>
            <a:ext cx="4972556" cy="27222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477" y="3641457"/>
            <a:ext cx="5366193" cy="2722226"/>
          </a:xfrm>
          <a:prstGeom prst="rect">
            <a:avLst/>
          </a:prstGeom>
        </p:spPr>
      </p:pic>
      <p:sp>
        <p:nvSpPr>
          <p:cNvPr id="13" name="Up Arrow 12"/>
          <p:cNvSpPr/>
          <p:nvPr/>
        </p:nvSpPr>
        <p:spPr>
          <a:xfrm>
            <a:off x="1823847" y="765031"/>
            <a:ext cx="79375" cy="141287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17" y="1104008"/>
            <a:ext cx="4972556" cy="2462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77800" y="228600"/>
            <a:ext cx="10115550" cy="544513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Dashboard – 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April 2022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   </a:t>
            </a:r>
            <a:r>
              <a:rPr lang="en-US" sz="25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… Cont’d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4" y="773112"/>
            <a:ext cx="5079547" cy="2789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062" y="773112"/>
            <a:ext cx="5317077" cy="2789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24" y="3639033"/>
            <a:ext cx="5079547" cy="26988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062" y="3639033"/>
            <a:ext cx="5317078" cy="2698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328" y="433957"/>
            <a:ext cx="8518208" cy="594749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tx1">
                    <a:tint val="75000"/>
                  </a:schemeClr>
                </a:solidFill>
              </a:rPr>
              <a:t>Key Performance Indicators – YTD 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April 2022 </a:t>
            </a:r>
            <a:endParaRPr lang="en-US" sz="25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783340"/>
              </p:ext>
            </p:extLst>
          </p:nvPr>
        </p:nvGraphicFramePr>
        <p:xfrm>
          <a:off x="760670" y="977050"/>
          <a:ext cx="9501392" cy="5254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1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69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KPIs</a:t>
                      </a:r>
                    </a:p>
                  </a:txBody>
                  <a:tcPr marL="857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FY 2022</a:t>
                      </a: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YTD </a:t>
                      </a:r>
                      <a:endParaRPr lang="en-US" sz="2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 – 2022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9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Profit (million</a:t>
                      </a:r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)*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188.95</a:t>
                      </a:r>
                      <a:endParaRPr 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264 </a:t>
                      </a:r>
                      <a:r>
                        <a:rPr lang="en-US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231 </a:t>
                      </a:r>
                      <a:r>
                        <a:rPr lang="en-US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SWWF Unadjusted)   </a:t>
                      </a:r>
                      <a:endParaRPr lang="en-US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0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Treasury Income **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2.35%</a:t>
                      </a:r>
                      <a:endParaRPr 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1.70%</a:t>
                      </a:r>
                      <a:endParaRPr lang="en-US" sz="22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469023"/>
                  </a:ext>
                </a:extLst>
              </a:tr>
              <a:tr h="3643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 Performance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 Annexure ‘A’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92001"/>
                  </a:ext>
                </a:extLst>
              </a:tr>
              <a:tr h="3687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HNW Relationships</a:t>
                      </a: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140 </a:t>
                      </a:r>
                      <a:endParaRPr 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164</a:t>
                      </a:r>
                      <a:endParaRPr lang="en-US" sz="2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7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 AUMs</a:t>
                      </a: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30.8%</a:t>
                      </a: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40%</a:t>
                      </a:r>
                      <a:endParaRPr lang="en-US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7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Equity AUMs</a:t>
                      </a: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23.0%</a:t>
                      </a: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19.67%</a:t>
                      </a:r>
                      <a:endParaRPr lang="en-US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8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 AUMs Outside 5 Big Cities</a:t>
                      </a: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7.5%</a:t>
                      </a: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5.7%</a:t>
                      </a:r>
                      <a:endParaRPr lang="en-US" sz="2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7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Share</a:t>
                      </a: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13.7%</a:t>
                      </a: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12.23%</a:t>
                      </a:r>
                      <a:endParaRPr lang="en-US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7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Shariah Market Share </a:t>
                      </a: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8.5%</a:t>
                      </a: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7.01%</a:t>
                      </a:r>
                      <a:endParaRPr lang="en-US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7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VPS Market Share</a:t>
                      </a: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8.88%</a:t>
                      </a:r>
                      <a:endParaRPr lang="en-US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7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Service</a:t>
                      </a: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 point</a:t>
                      </a:r>
                      <a:r>
                        <a:rPr lang="en-US" sz="2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(good) 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December 2021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53339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5830" y="6248398"/>
            <a:ext cx="5429912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latin typeface="Calibri"/>
              </a:rPr>
              <a:t>*Operating Profit is prorated for YTD </a:t>
            </a:r>
            <a:r>
              <a:rPr lang="en-US" sz="990" b="1" dirty="0" smtClean="0">
                <a:solidFill>
                  <a:prstClr val="black"/>
                </a:solidFill>
                <a:latin typeface="Calibri"/>
              </a:rPr>
              <a:t>Apr </a:t>
            </a:r>
            <a:r>
              <a:rPr lang="en-US" sz="990" b="1" dirty="0" smtClean="0">
                <a:solidFill>
                  <a:prstClr val="black"/>
                </a:solidFill>
                <a:latin typeface="Calibri"/>
              </a:rPr>
              <a:t>2022</a:t>
            </a:r>
            <a:endParaRPr lang="en-US" sz="99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latin typeface="Calibri"/>
              </a:rPr>
              <a:t> **BM: 75% 3M T-Bill + 25% PSX 100 Index</a:t>
            </a:r>
          </a:p>
        </p:txBody>
      </p:sp>
    </p:spTree>
    <p:extLst>
      <p:ext uri="{BB962C8B-B14F-4D97-AF65-F5344CB8AC3E}">
        <p14:creationId xmlns:p14="http://schemas.microsoft.com/office/powerpoint/2010/main" val="23342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76200" y="143692"/>
            <a:ext cx="9144000" cy="629422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Profit / (Loss) Statement – YTD 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Apr 2022 </a:t>
            </a:r>
            <a:r>
              <a:rPr lang="en-US" sz="25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(Actual vs Budget)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698" y="6425750"/>
            <a:ext cx="89662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latin typeface="+mn-lt"/>
              </a:rPr>
              <a:t>Budgeted AUM includes </a:t>
            </a:r>
            <a:r>
              <a:rPr lang="en-US" sz="800" b="1" dirty="0"/>
              <a:t>Actual AUM of Advisory Clients</a:t>
            </a:r>
            <a:r>
              <a:rPr lang="en-US" sz="800" b="1" dirty="0" smtClean="0">
                <a:latin typeface="+mn-lt"/>
              </a:rPr>
              <a:t> </a:t>
            </a:r>
            <a:endParaRPr lang="en-US" sz="8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98" y="773114"/>
            <a:ext cx="10336982" cy="5546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76199" y="228600"/>
            <a:ext cx="9990909" cy="544513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Profit / (Loss) Statement – </a:t>
            </a:r>
            <a:r>
              <a:rPr lang="en-US" sz="2500" b="1" dirty="0" err="1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MoM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 Apr 2022 vs Mar 2022</a:t>
            </a:r>
            <a:endParaRPr lang="en-US" sz="2500" b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698" y="6425750"/>
            <a:ext cx="89662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latin typeface="+mn-lt"/>
              </a:rPr>
              <a:t>Budgeted AUM includes </a:t>
            </a:r>
            <a:r>
              <a:rPr lang="en-US" sz="800" b="1" dirty="0"/>
              <a:t>Actual AUM of Advisory Clients</a:t>
            </a:r>
            <a:r>
              <a:rPr lang="en-US" sz="800" b="1" dirty="0" smtClean="0">
                <a:latin typeface="+mn-lt"/>
              </a:rPr>
              <a:t> </a:t>
            </a:r>
            <a:endParaRPr lang="en-US" sz="8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773112"/>
            <a:ext cx="10332719" cy="56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137160" y="685800"/>
            <a:ext cx="8229600" cy="489898"/>
          </a:xfrm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pPr lvl="0">
              <a:defRPr/>
            </a:pPr>
            <a:endParaRPr lang="en-US" sz="2250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F302-4070-4384-992C-E3CACAF5C78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9658" y="569528"/>
            <a:ext cx="8229600" cy="489898"/>
          </a:xfrm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pPr lvl="0">
              <a:defRPr/>
            </a:pPr>
            <a:r>
              <a:rPr lang="en-US" sz="2250" dirty="0">
                <a:solidFill>
                  <a:srgbClr val="002060"/>
                </a:solidFill>
              </a:rPr>
              <a:t>Funds Allocation – April 30, 2022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96750" y="1059425"/>
          <a:ext cx="10563146" cy="5046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72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F302-4070-4384-992C-E3CACAF5C78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9658" y="569528"/>
            <a:ext cx="8229600" cy="489898"/>
          </a:xfrm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pPr>
              <a:defRPr/>
            </a:pPr>
            <a:r>
              <a:rPr lang="en-US" sz="2250" dirty="0">
                <a:solidFill>
                  <a:srgbClr val="002060"/>
                </a:solidFill>
              </a:rPr>
              <a:t>Total Portfolio Return (CIS + Pension) – FY22-TD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80060" y="5901746"/>
          <a:ext cx="4457700" cy="205740"/>
        </p:xfrm>
        <a:graphic>
          <a:graphicData uri="http://schemas.openxmlformats.org/drawingml/2006/table">
            <a:tbl>
              <a:tblPr/>
              <a:tblGrid>
                <a:gridCol w="445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Note:</a:t>
                      </a:r>
                      <a:r>
                        <a:rPr lang="en-US" sz="1100" b="0" i="1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Returns are Absolute, Gross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of Management Fee and </a:t>
                      </a:r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Net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of </a:t>
                      </a:r>
                      <a:r>
                        <a:rPr lang="en-US" sz="1100" b="0" i="1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CGT</a:t>
                      </a:r>
                      <a:r>
                        <a:rPr lang="en-US" sz="11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&amp; WHT</a:t>
                      </a:r>
                      <a:endParaRPr lang="en-US" sz="1100" b="0" i="1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196750" y="1059426"/>
          <a:ext cx="10550862" cy="4724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388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21265</TotalTime>
  <Words>660</Words>
  <Application>Microsoft Office PowerPoint</Application>
  <PresentationFormat>Custom</PresentationFormat>
  <Paragraphs>116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Raleway</vt:lpstr>
      <vt:lpstr>Wingdings</vt:lpstr>
      <vt:lpstr>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Key Performance Indicators – YTD April 2022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shazaib anwar</dc:creator>
  <cp:lastModifiedBy>Muhammad Talha</cp:lastModifiedBy>
  <cp:revision>790</cp:revision>
  <cp:lastPrinted>2020-08-13T19:08:46Z</cp:lastPrinted>
  <dcterms:created xsi:type="dcterms:W3CDTF">2018-12-16T19:13:11Z</dcterms:created>
  <dcterms:modified xsi:type="dcterms:W3CDTF">2022-05-18T11:51:45Z</dcterms:modified>
</cp:coreProperties>
</file>