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2" r:id="rId2"/>
    <p:sldId id="491" r:id="rId3"/>
    <p:sldId id="526" r:id="rId4"/>
    <p:sldId id="543" r:id="rId5"/>
    <p:sldId id="544" r:id="rId6"/>
    <p:sldId id="545" r:id="rId7"/>
    <p:sldId id="546" r:id="rId8"/>
    <p:sldId id="547" r:id="rId9"/>
    <p:sldId id="548" r:id="rId10"/>
    <p:sldId id="549" r:id="rId11"/>
    <p:sldId id="527" r:id="rId12"/>
    <p:sldId id="528" r:id="rId13"/>
    <p:sldId id="529" r:id="rId14"/>
    <p:sldId id="530" r:id="rId15"/>
    <p:sldId id="531" r:id="rId16"/>
    <p:sldId id="532" r:id="rId17"/>
    <p:sldId id="533" r:id="rId18"/>
    <p:sldId id="534" r:id="rId19"/>
    <p:sldId id="283" r:id="rId20"/>
  </p:sldIdLst>
  <p:sldSz cx="109728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45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Hamza Saleem" initials="HS" lastIdx="8" clrIdx="0">
    <p:extLst>
      <p:ext uri="{19B8F6BF-5375-455C-9EA6-DF929625EA0E}">
        <p15:presenceInfo xmlns:p15="http://schemas.microsoft.com/office/powerpoint/2012/main" userId="S-1-5-21-796845957-2145958837-839522115-202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008000"/>
    <a:srgbClr val="002060"/>
    <a:srgbClr val="F8CBAD"/>
    <a:srgbClr val="E6B9B8"/>
    <a:srgbClr val="C9C9C9"/>
    <a:srgbClr val="FFE699"/>
    <a:srgbClr val="A9D18E"/>
    <a:srgbClr val="8FAAD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32" autoAdjust="0"/>
  </p:normalViewPr>
  <p:slideViewPr>
    <p:cSldViewPr snapToGrid="0">
      <p:cViewPr varScale="1">
        <p:scale>
          <a:sx n="85" d="100"/>
          <a:sy n="85" d="100"/>
        </p:scale>
        <p:origin x="917" y="53"/>
      </p:cViewPr>
      <p:guideLst>
        <p:guide orient="horz" pos="2160"/>
        <p:guide pos="3840"/>
        <p:guide pos="34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BB0F390-798E-403C-A27E-A2267C437B0B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241425"/>
            <a:ext cx="53594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D2994F3D-B37A-4386-9D2F-D78FF75796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44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994F3D-B37A-4386-9D2F-D78FF75796C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63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8"/>
            <a:ext cx="8229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6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2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0" y="365125"/>
            <a:ext cx="236601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365125"/>
            <a:ext cx="696087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7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5" y="1709738"/>
            <a:ext cx="94640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5" y="4589464"/>
            <a:ext cx="946404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825625"/>
            <a:ext cx="466344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1825625"/>
            <a:ext cx="466344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2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365126"/>
            <a:ext cx="946404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1681163"/>
            <a:ext cx="464200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2505075"/>
            <a:ext cx="46420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486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486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1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3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89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57200"/>
            <a:ext cx="35390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987426"/>
            <a:ext cx="555498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2057400"/>
            <a:ext cx="35390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4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57200"/>
            <a:ext cx="353901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4869" y="987426"/>
            <a:ext cx="555498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2057400"/>
            <a:ext cx="35390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438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16164D92-FC1E-44DE-86FC-11D9CB74AE78}" type="datetimeFigureOut">
              <a:rPr lang="en-US" smtClean="0"/>
              <a:pPr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34740" y="6356351"/>
            <a:ext cx="37033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9540" y="6356351"/>
            <a:ext cx="2468880" cy="365125"/>
          </a:xfrm>
          <a:prstGeom prst="rect">
            <a:avLst/>
          </a:prstGeom>
        </p:spPr>
        <p:txBody>
          <a:bodyPr/>
          <a:lstStyle/>
          <a:p>
            <a:fld id="{57C1DDA5-ECDC-45DD-8834-5B1FD9AED8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9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365126"/>
            <a:ext cx="94640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1825625"/>
            <a:ext cx="94640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944" y="29993"/>
            <a:ext cx="1177474" cy="4557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413" y="6442074"/>
            <a:ext cx="2888006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31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2.png">
            <a:extLst>
              <a:ext uri="{FF2B5EF4-FFF2-40B4-BE49-F238E27FC236}">
                <a16:creationId xmlns:a16="http://schemas.microsoft.com/office/drawing/2014/main" xmlns="" id="{F4CA145E-AE07-429C-87A6-10396E3EA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3120"/>
            <a:ext cx="10963656" cy="770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 txBox="1">
            <a:spLocks/>
          </p:cNvSpPr>
          <p:nvPr/>
        </p:nvSpPr>
        <p:spPr>
          <a:xfrm>
            <a:off x="398206" y="3809999"/>
            <a:ext cx="6017342" cy="1499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3 Years Performance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Georgia" pitchFamily="18" charset="0"/>
              </a:rPr>
              <a:t>Selected Peer &amp; Benchmark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36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703077"/>
              </p:ext>
            </p:extLst>
          </p:nvPr>
        </p:nvGraphicFramePr>
        <p:xfrm>
          <a:off x="929147" y="785822"/>
          <a:ext cx="9289271" cy="249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VPS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– </a:t>
                      </a:r>
                      <a:r>
                        <a:rPr lang="en-US" sz="1600" b="1" u="none" strike="noStrike" baseline="0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Compliant Equity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Retirement Savings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28.31%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30.49%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27.33%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28.97%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Islamic Pension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26.70%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28.40%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22.90%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Tahaffuz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20.57%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22.35%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18.16%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18.91%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678882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90348"/>
              </p:ext>
            </p:extLst>
          </p:nvPr>
        </p:nvGraphicFramePr>
        <p:xfrm>
          <a:off x="929147" y="3519190"/>
          <a:ext cx="9289271" cy="2482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</a:rPr>
                        <a:t>VPS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- </a:t>
                      </a:r>
                      <a:r>
                        <a:rPr lang="en-US" sz="1600" b="1" u="none" strike="noStrike" baseline="0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Compliant Equity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6822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Retirement Savings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8.66%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8.38%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8.84%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8.20%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8.68%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7.11%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Tahaffuz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6.43%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6.95%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1.95%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7481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8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Summary – Fixed </a:t>
            </a:r>
            <a:r>
              <a:rPr lang="en-US" sz="2400" dirty="0">
                <a:latin typeface="Georgia" pitchFamily="18" charset="0"/>
              </a:rPr>
              <a:t>Income Gross Return</a:t>
            </a:r>
          </a:p>
          <a:p>
            <a:pPr marL="0" indent="0" algn="ctr">
              <a:buNone/>
            </a:pP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078606"/>
              </p:ext>
            </p:extLst>
          </p:nvPr>
        </p:nvGraphicFramePr>
        <p:xfrm>
          <a:off x="971549" y="964787"/>
          <a:ext cx="9246870" cy="4993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7816">
                  <a:extLst>
                    <a:ext uri="{9D8B030D-6E8A-4147-A177-3AD203B41FA5}">
                      <a16:colId xmlns:a16="http://schemas.microsoft.com/office/drawing/2014/main" xmlns="" val="4287112751"/>
                    </a:ext>
                  </a:extLst>
                </a:gridCol>
                <a:gridCol w="2401393">
                  <a:extLst>
                    <a:ext uri="{9D8B030D-6E8A-4147-A177-3AD203B41FA5}">
                      <a16:colId xmlns:a16="http://schemas.microsoft.com/office/drawing/2014/main" xmlns="" val="3228263545"/>
                    </a:ext>
                  </a:extLst>
                </a:gridCol>
                <a:gridCol w="1102526">
                  <a:extLst>
                    <a:ext uri="{9D8B030D-6E8A-4147-A177-3AD203B41FA5}">
                      <a16:colId xmlns:a16="http://schemas.microsoft.com/office/drawing/2014/main" xmlns="" val="744263010"/>
                    </a:ext>
                  </a:extLst>
                </a:gridCol>
                <a:gridCol w="2050874">
                  <a:extLst>
                    <a:ext uri="{9D8B030D-6E8A-4147-A177-3AD203B41FA5}">
                      <a16:colId xmlns:a16="http://schemas.microsoft.com/office/drawing/2014/main" xmlns="" val="2848066"/>
                    </a:ext>
                  </a:extLst>
                </a:gridCol>
                <a:gridCol w="624261">
                  <a:extLst>
                    <a:ext uri="{9D8B030D-6E8A-4147-A177-3AD203B41FA5}">
                      <a16:colId xmlns:a16="http://schemas.microsoft.com/office/drawing/2014/main" xmlns="" val="758939263"/>
                    </a:ext>
                  </a:extLst>
                </a:gridCol>
              </a:tblGrid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Money Market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5053991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7019915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Cash Management Optimizer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12.01%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4673286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Cash Management Fund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046599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45913741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Income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8555694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2480977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14.17%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14.27%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7606333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DCF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13.24%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13.70%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4164195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1560781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Government Securities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3137368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1961838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Sovereign Fund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14.77%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9437191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54044046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Aggressive Fixed Income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2228535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3855637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Income Enhancement Fund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14.89%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438993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smtClean="0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367856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Income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4610847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smtClean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5167383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4967590"/>
                  </a:ext>
                </a:extLst>
              </a:tr>
              <a:tr h="2269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Daily Dividend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10.94%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5190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92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Summary – Fixed </a:t>
            </a:r>
            <a:r>
              <a:rPr lang="en-US" sz="2400" dirty="0">
                <a:latin typeface="Georgia" pitchFamily="18" charset="0"/>
              </a:rPr>
              <a:t>Income Gross Return</a:t>
            </a:r>
          </a:p>
          <a:p>
            <a:pPr marL="0" indent="0" algn="ctr">
              <a:buNone/>
            </a:pP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845892"/>
              </p:ext>
            </p:extLst>
          </p:nvPr>
        </p:nvGraphicFramePr>
        <p:xfrm>
          <a:off x="1074788" y="785822"/>
          <a:ext cx="9057353" cy="4759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5353">
                  <a:extLst>
                    <a:ext uri="{9D8B030D-6E8A-4147-A177-3AD203B41FA5}">
                      <a16:colId xmlns:a16="http://schemas.microsoft.com/office/drawing/2014/main" xmlns="" val="4206041727"/>
                    </a:ext>
                  </a:extLst>
                </a:gridCol>
                <a:gridCol w="2574078">
                  <a:extLst>
                    <a:ext uri="{9D8B030D-6E8A-4147-A177-3AD203B41FA5}">
                      <a16:colId xmlns:a16="http://schemas.microsoft.com/office/drawing/2014/main" xmlns="" val="1588651642"/>
                    </a:ext>
                  </a:extLst>
                </a:gridCol>
                <a:gridCol w="813646">
                  <a:extLst>
                    <a:ext uri="{9D8B030D-6E8A-4147-A177-3AD203B41FA5}">
                      <a16:colId xmlns:a16="http://schemas.microsoft.com/office/drawing/2014/main" xmlns="" val="1281145090"/>
                    </a:ext>
                  </a:extLst>
                </a:gridCol>
                <a:gridCol w="2082809">
                  <a:extLst>
                    <a:ext uri="{9D8B030D-6E8A-4147-A177-3AD203B41FA5}">
                      <a16:colId xmlns:a16="http://schemas.microsoft.com/office/drawing/2014/main" xmlns="" val="1149488896"/>
                    </a:ext>
                  </a:extLst>
                </a:gridCol>
                <a:gridCol w="611467">
                  <a:extLst>
                    <a:ext uri="{9D8B030D-6E8A-4147-A177-3AD203B41FA5}">
                      <a16:colId xmlns:a16="http://schemas.microsoft.com/office/drawing/2014/main" xmlns="" val="1103532562"/>
                    </a:ext>
                  </a:extLst>
                </a:gridCol>
              </a:tblGrid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Money Market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6000654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9525083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Alhamra</a:t>
                      </a:r>
                      <a:r>
                        <a:rPr lang="en-US" sz="1400" u="none" strike="noStrike" dirty="0">
                          <a:effectLst/>
                        </a:rPr>
                        <a:t> Islamic Money Market Fund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1255877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6416668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VPS-Money Market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9151157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19518166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8221361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2617590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VPS-Debt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5089187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0736731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Pakistan Pension Fund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13.64%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6813503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2983331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</a:t>
                      </a:r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Money Market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1716610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9837006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Alhamra</a:t>
                      </a:r>
                      <a:r>
                        <a:rPr lang="en-US" sz="1400" u="none" strike="noStrike" dirty="0">
                          <a:effectLst/>
                        </a:rPr>
                        <a:t> Islamic Pension Fund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9.45%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4039770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6932835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</a:t>
                      </a:r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Debt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02086632"/>
                  </a:ext>
                </a:extLst>
              </a:tr>
              <a:tr h="23900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3491716"/>
                  </a:ext>
                </a:extLst>
              </a:tr>
              <a:tr h="2511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Alhamra</a:t>
                      </a:r>
                      <a:r>
                        <a:rPr lang="en-US" sz="1400" u="none" strike="noStrike" dirty="0">
                          <a:effectLst/>
                        </a:rPr>
                        <a:t> Islamic Pension Fund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2624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1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Income – Peer Gross Return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984090"/>
              </p:ext>
            </p:extLst>
          </p:nvPr>
        </p:nvGraphicFramePr>
        <p:xfrm>
          <a:off x="884901" y="1047131"/>
          <a:ext cx="9232492" cy="4350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8314">
                  <a:extLst>
                    <a:ext uri="{9D8B030D-6E8A-4147-A177-3AD203B41FA5}">
                      <a16:colId xmlns:a16="http://schemas.microsoft.com/office/drawing/2014/main" xmlns="" val="3123784046"/>
                    </a:ext>
                  </a:extLst>
                </a:gridCol>
                <a:gridCol w="2678014">
                  <a:extLst>
                    <a:ext uri="{9D8B030D-6E8A-4147-A177-3AD203B41FA5}">
                      <a16:colId xmlns:a16="http://schemas.microsoft.com/office/drawing/2014/main" xmlns="" val="425163515"/>
                    </a:ext>
                  </a:extLst>
                </a:gridCol>
                <a:gridCol w="615984">
                  <a:extLst>
                    <a:ext uri="{9D8B030D-6E8A-4147-A177-3AD203B41FA5}">
                      <a16:colId xmlns:a16="http://schemas.microsoft.com/office/drawing/2014/main" xmlns="" val="908500368"/>
                    </a:ext>
                  </a:extLst>
                </a:gridCol>
                <a:gridCol w="2283966">
                  <a:extLst>
                    <a:ext uri="{9D8B030D-6E8A-4147-A177-3AD203B41FA5}">
                      <a16:colId xmlns:a16="http://schemas.microsoft.com/office/drawing/2014/main" xmlns="" val="286495432"/>
                    </a:ext>
                  </a:extLst>
                </a:gridCol>
                <a:gridCol w="636214">
                  <a:extLst>
                    <a:ext uri="{9D8B030D-6E8A-4147-A177-3AD203B41FA5}">
                      <a16:colId xmlns:a16="http://schemas.microsoft.com/office/drawing/2014/main" xmlns="" val="98294546"/>
                    </a:ext>
                  </a:extLst>
                </a:gridCol>
              </a:tblGrid>
              <a:tr h="3599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Money Market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63930342"/>
                  </a:ext>
                </a:extLst>
              </a:tr>
              <a:tr h="39157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</a:rPr>
                        <a:t>Fund Name 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Return without WWF Reversal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Rank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Return with WWF Reversal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sng" strike="noStrike" dirty="0">
                          <a:effectLst/>
                        </a:rPr>
                        <a:t>Rank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9430006"/>
                  </a:ext>
                </a:extLst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Money Market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12.44%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Government Securities Liquid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12.86%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Cash Management Optimizer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12.01%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Cash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Cash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11.85%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Liquidity Plus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11.82%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11.95%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Money Market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11.76%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Money Market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Money Market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5992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Cash Management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1074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68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Income – </a:t>
            </a:r>
            <a:r>
              <a:rPr lang="en-US" sz="2400" dirty="0">
                <a:latin typeface="Georgia" pitchFamily="18" charset="0"/>
              </a:rPr>
              <a:t>Peer Gross Return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477903"/>
              </p:ext>
            </p:extLst>
          </p:nvPr>
        </p:nvGraphicFramePr>
        <p:xfrm>
          <a:off x="754379" y="1371600"/>
          <a:ext cx="9304020" cy="3967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9461">
                  <a:extLst>
                    <a:ext uri="{9D8B030D-6E8A-4147-A177-3AD203B41FA5}">
                      <a16:colId xmlns:a16="http://schemas.microsoft.com/office/drawing/2014/main" xmlns="" val="1971917008"/>
                    </a:ext>
                  </a:extLst>
                </a:gridCol>
                <a:gridCol w="2692805">
                  <a:extLst>
                    <a:ext uri="{9D8B030D-6E8A-4147-A177-3AD203B41FA5}">
                      <a16:colId xmlns:a16="http://schemas.microsoft.com/office/drawing/2014/main" xmlns="" val="2236479557"/>
                    </a:ext>
                  </a:extLst>
                </a:gridCol>
                <a:gridCol w="802822">
                  <a:extLst>
                    <a:ext uri="{9D8B030D-6E8A-4147-A177-3AD203B41FA5}">
                      <a16:colId xmlns:a16="http://schemas.microsoft.com/office/drawing/2014/main" xmlns="" val="2139676427"/>
                    </a:ext>
                  </a:extLst>
                </a:gridCol>
                <a:gridCol w="2299434">
                  <a:extLst>
                    <a:ext uri="{9D8B030D-6E8A-4147-A177-3AD203B41FA5}">
                      <a16:colId xmlns:a16="http://schemas.microsoft.com/office/drawing/2014/main" xmlns="" val="2407118735"/>
                    </a:ext>
                  </a:extLst>
                </a:gridCol>
                <a:gridCol w="529498">
                  <a:extLst>
                    <a:ext uri="{9D8B030D-6E8A-4147-A177-3AD203B41FA5}">
                      <a16:colId xmlns:a16="http://schemas.microsoft.com/office/drawing/2014/main" xmlns="" val="1731541055"/>
                    </a:ext>
                  </a:extLst>
                </a:gridCol>
              </a:tblGrid>
              <a:tr h="3051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Income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9091852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6439053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Income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14.33%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14.85%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32454034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14.17%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14.27%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1745165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Income Opportunity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13.96%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Income Opportunity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13.80%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Financial Sector Income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13.47%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13.56%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Income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13.32%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13.69%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DCF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13.24%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13.70%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Savings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12.76%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5945929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Income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12.68%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12.71%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0796117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Mahana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Amdani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12.64%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12.78%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0247563"/>
                  </a:ext>
                </a:extLst>
              </a:tr>
              <a:tr h="30517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NIT − Income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12.76%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7549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98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Income – Peer </a:t>
            </a:r>
            <a:r>
              <a:rPr lang="en-US" sz="2400" dirty="0">
                <a:latin typeface="Georgia" pitchFamily="18" charset="0"/>
              </a:rPr>
              <a:t>Gross Return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03689"/>
              </p:ext>
            </p:extLst>
          </p:nvPr>
        </p:nvGraphicFramePr>
        <p:xfrm>
          <a:off x="929147" y="1192157"/>
          <a:ext cx="9289271" cy="2214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Government Securities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Government Securities Savings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14.88%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15.95%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Sovereign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14.77%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Government Securities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13.13%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13.74%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Government Securities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13.90%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Sovereign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12.92%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13.16%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58554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Government Securities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12.40%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12.92%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202807"/>
              </p:ext>
            </p:extLst>
          </p:nvPr>
        </p:nvGraphicFramePr>
        <p:xfrm>
          <a:off x="929147" y="3775584"/>
          <a:ext cx="9289272" cy="2094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5001">
                  <a:extLst>
                    <a:ext uri="{9D8B030D-6E8A-4147-A177-3AD203B41FA5}">
                      <a16:colId xmlns:a16="http://schemas.microsoft.com/office/drawing/2014/main" xmlns="" val="112359988"/>
                    </a:ext>
                  </a:extLst>
                </a:gridCol>
                <a:gridCol w="2673791">
                  <a:extLst>
                    <a:ext uri="{9D8B030D-6E8A-4147-A177-3AD203B41FA5}">
                      <a16:colId xmlns:a16="http://schemas.microsoft.com/office/drawing/2014/main" xmlns="" val="2971978438"/>
                    </a:ext>
                  </a:extLst>
                </a:gridCol>
                <a:gridCol w="702734">
                  <a:extLst>
                    <a:ext uri="{9D8B030D-6E8A-4147-A177-3AD203B41FA5}">
                      <a16:colId xmlns:a16="http://schemas.microsoft.com/office/drawing/2014/main" xmlns="" val="1411613970"/>
                    </a:ext>
                  </a:extLst>
                </a:gridCol>
                <a:gridCol w="2109088">
                  <a:extLst>
                    <a:ext uri="{9D8B030D-6E8A-4147-A177-3AD203B41FA5}">
                      <a16:colId xmlns:a16="http://schemas.microsoft.com/office/drawing/2014/main" xmlns="" val="1165282317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012871517"/>
                    </a:ext>
                  </a:extLst>
                </a:gridCol>
              </a:tblGrid>
              <a:tr h="3042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Aggressive Fixed Income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5721948"/>
                  </a:ext>
                </a:extLst>
              </a:tr>
              <a:tr h="57294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8207492"/>
                  </a:ext>
                </a:extLst>
              </a:tr>
              <a:tr h="3042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Growth &amp; Income Fund 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14.91%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24256791"/>
                  </a:ext>
                </a:extLst>
              </a:tr>
              <a:tr h="3042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Income Enhancement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14.89%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0686655"/>
                  </a:ext>
                </a:extLst>
              </a:tr>
              <a:tr h="3042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Faysal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Income &amp; Growth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12.51%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12.81%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4013097"/>
                  </a:ext>
                </a:extLst>
              </a:tr>
              <a:tr h="3042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Alfalah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GHP Income Multiplier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10.68%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9196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0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Income – </a:t>
            </a:r>
            <a:r>
              <a:rPr lang="en-US" sz="2400" dirty="0">
                <a:latin typeface="Georgia" pitchFamily="18" charset="0"/>
              </a:rPr>
              <a:t>Peer Gross Return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200893"/>
              </p:ext>
            </p:extLst>
          </p:nvPr>
        </p:nvGraphicFramePr>
        <p:xfrm>
          <a:off x="914400" y="785822"/>
          <a:ext cx="9304019" cy="3762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8721">
                  <a:extLst>
                    <a:ext uri="{9D8B030D-6E8A-4147-A177-3AD203B41FA5}">
                      <a16:colId xmlns:a16="http://schemas.microsoft.com/office/drawing/2014/main" xmlns="" val="4086544466"/>
                    </a:ext>
                  </a:extLst>
                </a:gridCol>
                <a:gridCol w="2150406">
                  <a:extLst>
                    <a:ext uri="{9D8B030D-6E8A-4147-A177-3AD203B41FA5}">
                      <a16:colId xmlns:a16="http://schemas.microsoft.com/office/drawing/2014/main" xmlns="" val="2820863323"/>
                    </a:ext>
                  </a:extLst>
                </a:gridCol>
                <a:gridCol w="572721">
                  <a:extLst>
                    <a:ext uri="{9D8B030D-6E8A-4147-A177-3AD203B41FA5}">
                      <a16:colId xmlns:a16="http://schemas.microsoft.com/office/drawing/2014/main" xmlns="" val="3393669205"/>
                    </a:ext>
                  </a:extLst>
                </a:gridCol>
                <a:gridCol w="1912673">
                  <a:extLst>
                    <a:ext uri="{9D8B030D-6E8A-4147-A177-3AD203B41FA5}">
                      <a16:colId xmlns:a16="http://schemas.microsoft.com/office/drawing/2014/main" xmlns="" val="680659655"/>
                    </a:ext>
                  </a:extLst>
                </a:gridCol>
                <a:gridCol w="529498">
                  <a:extLst>
                    <a:ext uri="{9D8B030D-6E8A-4147-A177-3AD203B41FA5}">
                      <a16:colId xmlns:a16="http://schemas.microsoft.com/office/drawing/2014/main" xmlns="" val="3591230168"/>
                    </a:ext>
                  </a:extLst>
                </a:gridCol>
              </a:tblGrid>
              <a:tr h="31255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Shariah</a:t>
                      </a:r>
                      <a:r>
                        <a:rPr lang="en-US" sz="1600" b="1" u="none" strike="noStrike" dirty="0">
                          <a:effectLst/>
                        </a:rPr>
                        <a:t> Compliant Income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3823874"/>
                  </a:ext>
                </a:extLst>
              </a:tr>
              <a:tr h="611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4819382"/>
                  </a:ext>
                </a:extLst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Income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11.48%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12.09%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2708417"/>
                  </a:ext>
                </a:extLst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Income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11.40%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Riba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Free Savings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Sovereign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11.48%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Islamic Savings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11.27%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11.72%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Income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11.22%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</a:tr>
              <a:tr h="29773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Income Fund (Formerly: ABL Islamic Cash Fund)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7006926"/>
                  </a:ext>
                </a:extLst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Daily Dividend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10.94%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04865889"/>
                  </a:ext>
                </a:extLst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Islamic Income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10.88%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11.08%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1415835"/>
                  </a:ext>
                </a:extLst>
              </a:tr>
              <a:tr h="2671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Sovereign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10.37%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10.79%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94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Income – </a:t>
            </a:r>
            <a:r>
              <a:rPr lang="en-US" sz="2400" dirty="0">
                <a:latin typeface="Georgia" pitchFamily="18" charset="0"/>
              </a:rPr>
              <a:t>Peer Gross Return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41441"/>
              </p:ext>
            </p:extLst>
          </p:nvPr>
        </p:nvGraphicFramePr>
        <p:xfrm>
          <a:off x="884904" y="785822"/>
          <a:ext cx="9158748" cy="2532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1727">
                  <a:extLst>
                    <a:ext uri="{9D8B030D-6E8A-4147-A177-3AD203B41FA5}">
                      <a16:colId xmlns:a16="http://schemas.microsoft.com/office/drawing/2014/main" xmlns="" val="748615442"/>
                    </a:ext>
                  </a:extLst>
                </a:gridCol>
                <a:gridCol w="2549261">
                  <a:extLst>
                    <a:ext uri="{9D8B030D-6E8A-4147-A177-3AD203B41FA5}">
                      <a16:colId xmlns:a16="http://schemas.microsoft.com/office/drawing/2014/main" xmlns="" val="2982666395"/>
                    </a:ext>
                  </a:extLst>
                </a:gridCol>
                <a:gridCol w="848960">
                  <a:extLst>
                    <a:ext uri="{9D8B030D-6E8A-4147-A177-3AD203B41FA5}">
                      <a16:colId xmlns:a16="http://schemas.microsoft.com/office/drawing/2014/main" xmlns="" val="3688453413"/>
                    </a:ext>
                  </a:extLst>
                </a:gridCol>
                <a:gridCol w="2207570">
                  <a:extLst>
                    <a:ext uri="{9D8B030D-6E8A-4147-A177-3AD203B41FA5}">
                      <a16:colId xmlns:a16="http://schemas.microsoft.com/office/drawing/2014/main" xmlns="" val="1795986395"/>
                    </a:ext>
                  </a:extLst>
                </a:gridCol>
                <a:gridCol w="521230">
                  <a:extLst>
                    <a:ext uri="{9D8B030D-6E8A-4147-A177-3AD203B41FA5}">
                      <a16:colId xmlns:a16="http://schemas.microsoft.com/office/drawing/2014/main" xmlns="" val="246895651"/>
                    </a:ext>
                  </a:extLst>
                </a:gridCol>
              </a:tblGrid>
              <a:tr h="285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VPS-Money Market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3678945"/>
                  </a:ext>
                </a:extLst>
              </a:tr>
              <a:tr h="552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8519691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11.81%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5715283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Pension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11.51%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3993959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11.68%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7335087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Retirement Saving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11.33%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3123285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10.95%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11.17%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3133559"/>
                  </a:ext>
                </a:extLst>
              </a:tr>
              <a:tr h="2823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10.80%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10.84%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116541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529414"/>
              </p:ext>
            </p:extLst>
          </p:nvPr>
        </p:nvGraphicFramePr>
        <p:xfrm>
          <a:off x="884904" y="3758381"/>
          <a:ext cx="9158747" cy="2391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8947">
                  <a:extLst>
                    <a:ext uri="{9D8B030D-6E8A-4147-A177-3AD203B41FA5}">
                      <a16:colId xmlns:a16="http://schemas.microsoft.com/office/drawing/2014/main" xmlns="" val="2032308983"/>
                    </a:ext>
                  </a:extLst>
                </a:gridCol>
                <a:gridCol w="2592360">
                  <a:extLst>
                    <a:ext uri="{9D8B030D-6E8A-4147-A177-3AD203B41FA5}">
                      <a16:colId xmlns:a16="http://schemas.microsoft.com/office/drawing/2014/main" xmlns="" val="4119171623"/>
                    </a:ext>
                  </a:extLst>
                </a:gridCol>
                <a:gridCol w="879280">
                  <a:extLst>
                    <a:ext uri="{9D8B030D-6E8A-4147-A177-3AD203B41FA5}">
                      <a16:colId xmlns:a16="http://schemas.microsoft.com/office/drawing/2014/main" xmlns="" val="767542082"/>
                    </a:ext>
                  </a:extLst>
                </a:gridCol>
                <a:gridCol w="2146930">
                  <a:extLst>
                    <a:ext uri="{9D8B030D-6E8A-4147-A177-3AD203B41FA5}">
                      <a16:colId xmlns:a16="http://schemas.microsoft.com/office/drawing/2014/main" xmlns="" val="719515383"/>
                    </a:ext>
                  </a:extLst>
                </a:gridCol>
                <a:gridCol w="521230">
                  <a:extLst>
                    <a:ext uri="{9D8B030D-6E8A-4147-A177-3AD203B41FA5}">
                      <a16:colId xmlns:a16="http://schemas.microsoft.com/office/drawing/2014/main" xmlns="" val="2414848061"/>
                    </a:ext>
                  </a:extLst>
                </a:gridCol>
              </a:tblGrid>
              <a:tr h="3004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VPS-Debt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796462"/>
                  </a:ext>
                </a:extLst>
              </a:tr>
              <a:tr h="505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5607018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14.32%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14.67%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8282692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14.52%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1812206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13.64%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3596052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13.09%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13.44%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4377613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Retirement Saving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12.67%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12.93%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879586"/>
                  </a:ext>
                </a:extLst>
              </a:tr>
              <a:tr h="2643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12.08%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12.13%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4804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22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Fixed </a:t>
            </a:r>
            <a:r>
              <a:rPr lang="en-US" sz="2400" dirty="0">
                <a:latin typeface="Georgia" pitchFamily="18" charset="0"/>
              </a:rPr>
              <a:t>Income – Peer Gross Return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952622"/>
              </p:ext>
            </p:extLst>
          </p:nvPr>
        </p:nvGraphicFramePr>
        <p:xfrm>
          <a:off x="754379" y="899652"/>
          <a:ext cx="9304020" cy="24777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0924">
                  <a:extLst>
                    <a:ext uri="{9D8B030D-6E8A-4147-A177-3AD203B41FA5}">
                      <a16:colId xmlns:a16="http://schemas.microsoft.com/office/drawing/2014/main" xmlns="" val="1971917008"/>
                    </a:ext>
                  </a:extLst>
                </a:gridCol>
                <a:gridCol w="2341342">
                  <a:extLst>
                    <a:ext uri="{9D8B030D-6E8A-4147-A177-3AD203B41FA5}">
                      <a16:colId xmlns:a16="http://schemas.microsoft.com/office/drawing/2014/main" xmlns="" val="2236479557"/>
                    </a:ext>
                  </a:extLst>
                </a:gridCol>
                <a:gridCol w="802822">
                  <a:extLst>
                    <a:ext uri="{9D8B030D-6E8A-4147-A177-3AD203B41FA5}">
                      <a16:colId xmlns:a16="http://schemas.microsoft.com/office/drawing/2014/main" xmlns="" val="2139676427"/>
                    </a:ext>
                  </a:extLst>
                </a:gridCol>
                <a:gridCol w="2299434">
                  <a:extLst>
                    <a:ext uri="{9D8B030D-6E8A-4147-A177-3AD203B41FA5}">
                      <a16:colId xmlns:a16="http://schemas.microsoft.com/office/drawing/2014/main" xmlns="" val="2407118735"/>
                    </a:ext>
                  </a:extLst>
                </a:gridCol>
                <a:gridCol w="529498">
                  <a:extLst>
                    <a:ext uri="{9D8B030D-6E8A-4147-A177-3AD203B41FA5}">
                      <a16:colId xmlns:a16="http://schemas.microsoft.com/office/drawing/2014/main" xmlns="" val="1731541055"/>
                    </a:ext>
                  </a:extLst>
                </a:gridCol>
              </a:tblGrid>
              <a:tr h="27530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VPS-</a:t>
                      </a:r>
                      <a:r>
                        <a:rPr lang="en-US" sz="16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Shariah</a:t>
                      </a: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Compliant Money Market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9091852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6439053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Tahaffuz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32454034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9.91%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1745165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Retirement Savings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9.59%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9.71%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9263200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9.45%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8125661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809247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8.82%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68502742"/>
                  </a:ext>
                </a:extLst>
              </a:tr>
              <a:tr h="27530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7.87%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7.90%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7957174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072897"/>
              </p:ext>
            </p:extLst>
          </p:nvPr>
        </p:nvGraphicFramePr>
        <p:xfrm>
          <a:off x="754379" y="3648385"/>
          <a:ext cx="9304020" cy="2383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5169">
                  <a:extLst>
                    <a:ext uri="{9D8B030D-6E8A-4147-A177-3AD203B41FA5}">
                      <a16:colId xmlns:a16="http://schemas.microsoft.com/office/drawing/2014/main" xmlns="" val="1362829863"/>
                    </a:ext>
                  </a:extLst>
                </a:gridCol>
                <a:gridCol w="2330246">
                  <a:extLst>
                    <a:ext uri="{9D8B030D-6E8A-4147-A177-3AD203B41FA5}">
                      <a16:colId xmlns:a16="http://schemas.microsoft.com/office/drawing/2014/main" xmlns="" val="3092299425"/>
                    </a:ext>
                  </a:extLst>
                </a:gridCol>
                <a:gridCol w="796412">
                  <a:extLst>
                    <a:ext uri="{9D8B030D-6E8A-4147-A177-3AD203B41FA5}">
                      <a16:colId xmlns:a16="http://schemas.microsoft.com/office/drawing/2014/main" xmlns="" val="2716293443"/>
                    </a:ext>
                  </a:extLst>
                </a:gridCol>
                <a:gridCol w="2272695">
                  <a:extLst>
                    <a:ext uri="{9D8B030D-6E8A-4147-A177-3AD203B41FA5}">
                      <a16:colId xmlns:a16="http://schemas.microsoft.com/office/drawing/2014/main" xmlns="" val="227568577"/>
                    </a:ext>
                  </a:extLst>
                </a:gridCol>
                <a:gridCol w="529498">
                  <a:extLst>
                    <a:ext uri="{9D8B030D-6E8A-4147-A177-3AD203B41FA5}">
                      <a16:colId xmlns:a16="http://schemas.microsoft.com/office/drawing/2014/main" xmlns="" val="570805055"/>
                    </a:ext>
                  </a:extLst>
                </a:gridCol>
              </a:tblGrid>
              <a:tr h="293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VPS-</a:t>
                      </a:r>
                      <a:r>
                        <a:rPr lang="en-US" sz="1600" b="1" u="none" strike="noStrike" dirty="0" err="1">
                          <a:effectLst/>
                        </a:rPr>
                        <a:t>Shariah</a:t>
                      </a:r>
                      <a:r>
                        <a:rPr lang="en-US" sz="1600" b="1" u="none" strike="noStrike" dirty="0">
                          <a:effectLst/>
                        </a:rPr>
                        <a:t> Compliant Debt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9307173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116545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Tahaffuz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11.54%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11.77%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78465174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9.97%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10.14%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19830248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Retirement Savings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9.60%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3092267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9.78%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8316862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9.45%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9.64%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1351231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9.45%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9.70%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4584432"/>
                  </a:ext>
                </a:extLst>
              </a:tr>
              <a:tr h="26127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2512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34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80" y="2766220"/>
            <a:ext cx="946404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40516305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Summary - Equity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935031"/>
              </p:ext>
            </p:extLst>
          </p:nvPr>
        </p:nvGraphicFramePr>
        <p:xfrm>
          <a:off x="754379" y="988151"/>
          <a:ext cx="9584240" cy="5358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2856">
                  <a:extLst>
                    <a:ext uri="{9D8B030D-6E8A-4147-A177-3AD203B41FA5}">
                      <a16:colId xmlns:a16="http://schemas.microsoft.com/office/drawing/2014/main" xmlns="" val="49956859"/>
                    </a:ext>
                  </a:extLst>
                </a:gridCol>
                <a:gridCol w="2414990">
                  <a:extLst>
                    <a:ext uri="{9D8B030D-6E8A-4147-A177-3AD203B41FA5}">
                      <a16:colId xmlns:a16="http://schemas.microsoft.com/office/drawing/2014/main" xmlns="" val="861216829"/>
                    </a:ext>
                  </a:extLst>
                </a:gridCol>
                <a:gridCol w="765145">
                  <a:extLst>
                    <a:ext uri="{9D8B030D-6E8A-4147-A177-3AD203B41FA5}">
                      <a16:colId xmlns:a16="http://schemas.microsoft.com/office/drawing/2014/main" xmlns="" val="3908218092"/>
                    </a:ext>
                  </a:extLst>
                </a:gridCol>
                <a:gridCol w="2116104">
                  <a:extLst>
                    <a:ext uri="{9D8B030D-6E8A-4147-A177-3AD203B41FA5}">
                      <a16:colId xmlns:a16="http://schemas.microsoft.com/office/drawing/2014/main" xmlns="" val="2107908974"/>
                    </a:ext>
                  </a:extLst>
                </a:gridCol>
                <a:gridCol w="765145">
                  <a:extLst>
                    <a:ext uri="{9D8B030D-6E8A-4147-A177-3AD203B41FA5}">
                      <a16:colId xmlns:a16="http://schemas.microsoft.com/office/drawing/2014/main" xmlns="" val="103421380"/>
                    </a:ext>
                  </a:extLst>
                </a:gridCol>
              </a:tblGrid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Equity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67300753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4073264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Stock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6.83%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7359254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KSE 100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19.75%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19.75%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8159659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6002188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Asset Allocation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8262026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6850518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43155324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16.66%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16.66%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2657836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0912141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Balanced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3368175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8059547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13.92%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4263949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7373935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6275201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Equity 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0489064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877431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Stock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9118941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KMI 30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20.28%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20.28%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689888"/>
                  </a:ext>
                </a:extLst>
              </a:tr>
              <a:tr h="32201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085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7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Summary - Equity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551600"/>
              </p:ext>
            </p:extLst>
          </p:nvPr>
        </p:nvGraphicFramePr>
        <p:xfrm>
          <a:off x="694278" y="2698957"/>
          <a:ext cx="9584241" cy="20205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2856">
                  <a:extLst>
                    <a:ext uri="{9D8B030D-6E8A-4147-A177-3AD203B41FA5}">
                      <a16:colId xmlns:a16="http://schemas.microsoft.com/office/drawing/2014/main" xmlns="" val="2470474072"/>
                    </a:ext>
                  </a:extLst>
                </a:gridCol>
                <a:gridCol w="2414990">
                  <a:extLst>
                    <a:ext uri="{9D8B030D-6E8A-4147-A177-3AD203B41FA5}">
                      <a16:colId xmlns:a16="http://schemas.microsoft.com/office/drawing/2014/main" xmlns="" val="2462855771"/>
                    </a:ext>
                  </a:extLst>
                </a:gridCol>
                <a:gridCol w="765146">
                  <a:extLst>
                    <a:ext uri="{9D8B030D-6E8A-4147-A177-3AD203B41FA5}">
                      <a16:colId xmlns:a16="http://schemas.microsoft.com/office/drawing/2014/main" xmlns="" val="1521931764"/>
                    </a:ext>
                  </a:extLst>
                </a:gridCol>
                <a:gridCol w="2116103">
                  <a:extLst>
                    <a:ext uri="{9D8B030D-6E8A-4147-A177-3AD203B41FA5}">
                      <a16:colId xmlns:a16="http://schemas.microsoft.com/office/drawing/2014/main" xmlns="" val="2781087322"/>
                    </a:ext>
                  </a:extLst>
                </a:gridCol>
                <a:gridCol w="765146">
                  <a:extLst>
                    <a:ext uri="{9D8B030D-6E8A-4147-A177-3AD203B41FA5}">
                      <a16:colId xmlns:a16="http://schemas.microsoft.com/office/drawing/2014/main" xmlns="" val="3832979225"/>
                    </a:ext>
                  </a:extLst>
                </a:gridCol>
              </a:tblGrid>
              <a:tr h="269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 Equity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3936228"/>
                  </a:ext>
                </a:extLst>
              </a:tr>
              <a:tr h="33458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969032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10.53%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8812780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3302854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VPS-</a:t>
                      </a:r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Equity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4708141"/>
                  </a:ext>
                </a:extLst>
              </a:tr>
              <a:tr h="3394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8220258"/>
                  </a:ext>
                </a:extLst>
              </a:tr>
              <a:tr h="26929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22.90%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708845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741167"/>
              </p:ext>
            </p:extLst>
          </p:nvPr>
        </p:nvGraphicFramePr>
        <p:xfrm>
          <a:off x="694279" y="1285146"/>
          <a:ext cx="9584240" cy="12012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2856">
                  <a:extLst>
                    <a:ext uri="{9D8B030D-6E8A-4147-A177-3AD203B41FA5}">
                      <a16:colId xmlns:a16="http://schemas.microsoft.com/office/drawing/2014/main" xmlns="" val="4006570075"/>
                    </a:ext>
                  </a:extLst>
                </a:gridCol>
                <a:gridCol w="2414990">
                  <a:extLst>
                    <a:ext uri="{9D8B030D-6E8A-4147-A177-3AD203B41FA5}">
                      <a16:colId xmlns:a16="http://schemas.microsoft.com/office/drawing/2014/main" xmlns="" val="1388349877"/>
                    </a:ext>
                  </a:extLst>
                </a:gridCol>
                <a:gridCol w="765145">
                  <a:extLst>
                    <a:ext uri="{9D8B030D-6E8A-4147-A177-3AD203B41FA5}">
                      <a16:colId xmlns:a16="http://schemas.microsoft.com/office/drawing/2014/main" xmlns="" val="935614401"/>
                    </a:ext>
                  </a:extLst>
                </a:gridCol>
                <a:gridCol w="2116104">
                  <a:extLst>
                    <a:ext uri="{9D8B030D-6E8A-4147-A177-3AD203B41FA5}">
                      <a16:colId xmlns:a16="http://schemas.microsoft.com/office/drawing/2014/main" xmlns="" val="734528481"/>
                    </a:ext>
                  </a:extLst>
                </a:gridCol>
                <a:gridCol w="765145">
                  <a:extLst>
                    <a:ext uri="{9D8B030D-6E8A-4147-A177-3AD203B41FA5}">
                      <a16:colId xmlns:a16="http://schemas.microsoft.com/office/drawing/2014/main" xmlns="" val="3177236175"/>
                    </a:ext>
                  </a:extLst>
                </a:gridCol>
              </a:tblGrid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err="1">
                          <a:effectLst/>
                        </a:rPr>
                        <a:t>Shariah</a:t>
                      </a:r>
                      <a:r>
                        <a:rPr lang="en-US" sz="1400" b="1" u="none" strike="noStrike" dirty="0">
                          <a:effectLst/>
                        </a:rPr>
                        <a:t> Compliant Asset Allocation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03 Years Performance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5807218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Fund Name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7903940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-0.77%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0.19%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9721622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17.71%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17.71%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7748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80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770791"/>
              </p:ext>
            </p:extLst>
          </p:nvPr>
        </p:nvGraphicFramePr>
        <p:xfrm>
          <a:off x="929147" y="785822"/>
          <a:ext cx="9289271" cy="249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Equity </a:t>
                      </a:r>
                      <a:r>
                        <a:rPr lang="en-US" sz="1600" b="1" u="none" strike="noStrike" dirty="0">
                          <a:effectLst/>
                        </a:rPr>
                        <a:t>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Stock Market Fund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23.53%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24.98%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KSE 100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19.75%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19.75%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Stock Advantage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18.34%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19.80%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9.27%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Stock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6.83%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58554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-21.29%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-16.51%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224968"/>
              </p:ext>
            </p:extLst>
          </p:nvPr>
        </p:nvGraphicFramePr>
        <p:xfrm>
          <a:off x="929147" y="3519190"/>
          <a:ext cx="9289271" cy="249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Equity </a:t>
                      </a:r>
                      <a:r>
                        <a:rPr lang="en-US" sz="1600" b="1" u="none" strike="noStrike" dirty="0">
                          <a:effectLst/>
                        </a:rPr>
                        <a:t>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Stock Market Fund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KSE 100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Stock Advantage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6.20%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4.90%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Stock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1.85%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58554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-7.66%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-5.83%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756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816989"/>
              </p:ext>
            </p:extLst>
          </p:nvPr>
        </p:nvGraphicFramePr>
        <p:xfrm>
          <a:off x="929147" y="785822"/>
          <a:ext cx="9289271" cy="2095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Asset Allocation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26.10%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28.54%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Izafa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18.90%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16.66%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16.66%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Alfalah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GHP Value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8.92%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12.44%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905742"/>
              </p:ext>
            </p:extLst>
          </p:nvPr>
        </p:nvGraphicFramePr>
        <p:xfrm>
          <a:off x="929147" y="3519190"/>
          <a:ext cx="9289271" cy="2095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Asset Allocation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8.72%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Izafa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5.27%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5.27%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5.27%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Alfalah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GHP Value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2.89%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MCB Pakistan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1.94%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42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684071"/>
              </p:ext>
            </p:extLst>
          </p:nvPr>
        </p:nvGraphicFramePr>
        <p:xfrm>
          <a:off x="929147" y="785822"/>
          <a:ext cx="9289271" cy="1937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Balanced Fund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Balanced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17.98%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19.51%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13.92%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Trust of Pakistan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9.82%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Multi Asset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0.76%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3.73%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00514"/>
              </p:ext>
            </p:extLst>
          </p:nvPr>
        </p:nvGraphicFramePr>
        <p:xfrm>
          <a:off x="929147" y="3519190"/>
          <a:ext cx="9289271" cy="1937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Balanced Fund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6.68%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Balanced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Capital Market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4.44%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Trust of Pakistan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2.64%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Multi Asset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13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844709"/>
              </p:ext>
            </p:extLst>
          </p:nvPr>
        </p:nvGraphicFramePr>
        <p:xfrm>
          <a:off x="929148" y="785822"/>
          <a:ext cx="9289271" cy="276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dirty="0" smtClean="0">
                          <a:effectLst/>
                        </a:rPr>
                        <a:t> Compliant Equity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22.06%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23.84%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KMI 30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20.28%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20.28%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Islamic Stock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19.97%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21.66%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15.70%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17.70%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Islamic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13.69%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5.43%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6.45%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Stock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Stock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-5.95%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-5.03%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855663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587242"/>
              </p:ext>
            </p:extLst>
          </p:nvPr>
        </p:nvGraphicFramePr>
        <p:xfrm>
          <a:off x="929148" y="3681422"/>
          <a:ext cx="9289271" cy="276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dirty="0" smtClean="0">
                          <a:effectLst/>
                        </a:rPr>
                        <a:t> Compliant Equity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Shariah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6.86%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KMI 30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6.34%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Islamic Stock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6.25%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6.75%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4.98%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Islamic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4.37%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Stock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1.78%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Stock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1.40%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Stock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-2.02%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-1.70%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68906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06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75079"/>
              </p:ext>
            </p:extLst>
          </p:nvPr>
        </p:nvGraphicFramePr>
        <p:xfrm>
          <a:off x="929147" y="785822"/>
          <a:ext cx="9289271" cy="2649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compliant Asset Allocation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23.90%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25.68%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17.71%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17.71%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Islamic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Izafa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15.82%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17.91%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12.37%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14.28%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10.65%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12.48%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58554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-0.77%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0.19%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315581"/>
              </p:ext>
            </p:extLst>
          </p:nvPr>
        </p:nvGraphicFramePr>
        <p:xfrm>
          <a:off x="929147" y="3519190"/>
          <a:ext cx="9289271" cy="2635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err="1" smtClean="0">
                          <a:effectLst/>
                        </a:rPr>
                        <a:t>Shariah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compliant Asset Allocation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631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Ameen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7.40%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7.91%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 - Benchmark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5.58%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5.58%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NBP Islamic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Sarmaya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Izafa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5.01%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5.64%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Islamic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4.55%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Meezan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Asset Allocation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58554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Alhamra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Islamic Asset Allocation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-0.26%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0.06%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48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4379" y="255217"/>
            <a:ext cx="9464040" cy="5306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dirty="0" smtClean="0">
                <a:latin typeface="Georgia" pitchFamily="18" charset="0"/>
              </a:rPr>
              <a:t>Equity - Peer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74294"/>
              </p:ext>
            </p:extLst>
          </p:nvPr>
        </p:nvGraphicFramePr>
        <p:xfrm>
          <a:off x="929147" y="785822"/>
          <a:ext cx="9289271" cy="2214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VPS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- Equity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</a:t>
                      </a:r>
                      <a:r>
                        <a:rPr lang="en-US" sz="1600" b="1" u="none" strike="noStrike" dirty="0" smtClean="0">
                          <a:effectLst/>
                        </a:rPr>
                        <a:t>(Absolute)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without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Retirement Saving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29.68%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31.73%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27.79%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29.72%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24.35%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26.17%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Pension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14.06%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14.57%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9.35%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10.53%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-0.79%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652562"/>
              </p:ext>
            </p:extLst>
          </p:nvPr>
        </p:nvGraphicFramePr>
        <p:xfrm>
          <a:off x="929147" y="3519190"/>
          <a:ext cx="9289271" cy="22010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8285">
                  <a:extLst>
                    <a:ext uri="{9D8B030D-6E8A-4147-A177-3AD203B41FA5}">
                      <a16:colId xmlns:a16="http://schemas.microsoft.com/office/drawing/2014/main" xmlns="" val="3082247213"/>
                    </a:ext>
                  </a:extLst>
                </a:gridCol>
                <a:gridCol w="2626327">
                  <a:extLst>
                    <a:ext uri="{9D8B030D-6E8A-4147-A177-3AD203B41FA5}">
                      <a16:colId xmlns:a16="http://schemas.microsoft.com/office/drawing/2014/main" xmlns="" val="1831236748"/>
                    </a:ext>
                  </a:extLst>
                </a:gridCol>
                <a:gridCol w="716409">
                  <a:extLst>
                    <a:ext uri="{9D8B030D-6E8A-4147-A177-3AD203B41FA5}">
                      <a16:colId xmlns:a16="http://schemas.microsoft.com/office/drawing/2014/main" xmlns="" val="1257717054"/>
                    </a:ext>
                  </a:extLst>
                </a:gridCol>
                <a:gridCol w="2079592">
                  <a:extLst>
                    <a:ext uri="{9D8B030D-6E8A-4147-A177-3AD203B41FA5}">
                      <a16:colId xmlns:a16="http://schemas.microsoft.com/office/drawing/2014/main" xmlns="" val="160108368"/>
                    </a:ext>
                  </a:extLst>
                </a:gridCol>
                <a:gridCol w="528658">
                  <a:extLst>
                    <a:ext uri="{9D8B030D-6E8A-4147-A177-3AD203B41FA5}">
                      <a16:colId xmlns:a16="http://schemas.microsoft.com/office/drawing/2014/main" xmlns="" val="3431091612"/>
                    </a:ext>
                  </a:extLst>
                </a:gridCol>
              </a:tblGrid>
              <a:tr h="27684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</a:rPr>
                        <a:t>VPS</a:t>
                      </a:r>
                      <a:r>
                        <a:rPr lang="en-US" sz="1600" b="1" u="none" strike="noStrike" baseline="0" dirty="0" smtClean="0">
                          <a:effectLst/>
                        </a:rPr>
                        <a:t> - Equity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03 Years Performance (CAGR)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571060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 Name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Return without WWF Reversal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Rank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Return with WWF Reversal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6439679"/>
                  </a:ext>
                </a:extLst>
              </a:tr>
              <a:tr h="26315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UBL Retirement Saving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9.04%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9.61%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720210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Atlas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8.51%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719112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NAFA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7.53%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8.05%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6509046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ABL Pension Fund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4.48%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4.64%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3836935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Pakistan Pension Fund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3.02%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3.39%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376391"/>
                  </a:ext>
                </a:extLst>
              </a:tr>
              <a:tr h="276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HBL Pension Fund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-0.26%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0.15%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7108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63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16302</TotalTime>
  <Words>2684</Words>
  <Application>Microsoft Office PowerPoint</Application>
  <PresentationFormat>Custom</PresentationFormat>
  <Paragraphs>1276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saqib saleem</dc:creator>
  <cp:lastModifiedBy>Mahmood Hussain Khan</cp:lastModifiedBy>
  <cp:revision>424</cp:revision>
  <cp:lastPrinted>2021-08-09T06:14:21Z</cp:lastPrinted>
  <dcterms:created xsi:type="dcterms:W3CDTF">2019-04-18T16:52:03Z</dcterms:created>
  <dcterms:modified xsi:type="dcterms:W3CDTF">2022-06-15T09:49:08Z</dcterms:modified>
</cp:coreProperties>
</file>