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491" r:id="rId3"/>
    <p:sldId id="526" r:id="rId4"/>
    <p:sldId id="543" r:id="rId5"/>
    <p:sldId id="544" r:id="rId6"/>
    <p:sldId id="545" r:id="rId7"/>
    <p:sldId id="546" r:id="rId8"/>
    <p:sldId id="547" r:id="rId9"/>
    <p:sldId id="548" r:id="rId10"/>
    <p:sldId id="549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283" r:id="rId20"/>
  </p:sldIdLst>
  <p:sldSz cx="109728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Hamza Saleem" initials="HS" lastIdx="8" clrIdx="0">
    <p:extLst>
      <p:ext uri="{19B8F6BF-5375-455C-9EA6-DF929625EA0E}">
        <p15:presenceInfo xmlns:p15="http://schemas.microsoft.com/office/powerpoint/2012/main" userId="S-1-5-21-796845957-2145958837-839522115-202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8000"/>
    <a:srgbClr val="002060"/>
    <a:srgbClr val="F8CBAD"/>
    <a:srgbClr val="E6B9B8"/>
    <a:srgbClr val="C9C9C9"/>
    <a:srgbClr val="FFE699"/>
    <a:srgbClr val="A9D18E"/>
    <a:srgbClr val="8FAAD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32" autoAdjust="0"/>
  </p:normalViewPr>
  <p:slideViewPr>
    <p:cSldViewPr snapToGrid="0">
      <p:cViewPr varScale="1">
        <p:scale>
          <a:sx n="70" d="100"/>
          <a:sy n="70" d="100"/>
        </p:scale>
        <p:origin x="1008" y="72"/>
      </p:cViewPr>
      <p:guideLst>
        <p:guide orient="horz" pos="2160"/>
        <p:guide pos="384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BB0F390-798E-403C-A27E-A2267C437B0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2994F3D-B37A-4386-9D2F-D78FF7579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4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4F3D-B37A-4386-9D2F-D78FF75796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6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6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8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1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9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44" y="29993"/>
            <a:ext cx="1177474" cy="455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3" y="6442074"/>
            <a:ext cx="288800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.png">
            <a:extLst>
              <a:ext uri="{FF2B5EF4-FFF2-40B4-BE49-F238E27FC236}">
                <a16:creationId xmlns="" xmlns:a16="http://schemas.microsoft.com/office/drawing/2014/main" id="{F4CA145E-AE07-429C-87A6-10396E3EA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3120"/>
            <a:ext cx="10963656" cy="77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98206" y="3809999"/>
            <a:ext cx="6017342" cy="1499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3 Years Performance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Selected Peer &amp; Benchmark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87248"/>
              </p:ext>
            </p:extLst>
          </p:nvPr>
        </p:nvGraphicFramePr>
        <p:xfrm>
          <a:off x="929147" y="785822"/>
          <a:ext cx="9289271" cy="249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VPS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– </a:t>
                      </a:r>
                      <a:r>
                        <a:rPr lang="en-US" sz="1600" b="1" u="none" strike="noStrike" baseline="0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Compliant Equity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Retirement Savings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26.42%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28.38%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25.50%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Islamic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24.28%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25.77%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22.60%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23.96%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18.38%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Tahaffuz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678882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38801"/>
              </p:ext>
            </p:extLst>
          </p:nvPr>
        </p:nvGraphicFramePr>
        <p:xfrm>
          <a:off x="929147" y="3519190"/>
          <a:ext cx="9289271" cy="2482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VPS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- </a:t>
                      </a:r>
                      <a:r>
                        <a:rPr lang="en-US" sz="1600" b="1" u="none" strike="noStrike" baseline="0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Compliant Equity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682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Ameen Islamic Retirement Savings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Islamic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Tahaffuz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7481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Summary – Fixed </a:t>
            </a:r>
            <a:r>
              <a:rPr lang="en-US" sz="2400" dirty="0">
                <a:latin typeface="Georgia" pitchFamily="18" charset="0"/>
              </a:rPr>
              <a:t>Income Gross Return</a:t>
            </a:r>
          </a:p>
          <a:p>
            <a:pPr marL="0" indent="0" algn="ctr"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530509"/>
              </p:ext>
            </p:extLst>
          </p:nvPr>
        </p:nvGraphicFramePr>
        <p:xfrm>
          <a:off x="971549" y="964787"/>
          <a:ext cx="9246870" cy="4993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7816">
                  <a:extLst>
                    <a:ext uri="{9D8B030D-6E8A-4147-A177-3AD203B41FA5}">
                      <a16:colId xmlns="" xmlns:a16="http://schemas.microsoft.com/office/drawing/2014/main" val="4287112751"/>
                    </a:ext>
                  </a:extLst>
                </a:gridCol>
                <a:gridCol w="2401393">
                  <a:extLst>
                    <a:ext uri="{9D8B030D-6E8A-4147-A177-3AD203B41FA5}">
                      <a16:colId xmlns="" xmlns:a16="http://schemas.microsoft.com/office/drawing/2014/main" val="3228263545"/>
                    </a:ext>
                  </a:extLst>
                </a:gridCol>
                <a:gridCol w="1102526">
                  <a:extLst>
                    <a:ext uri="{9D8B030D-6E8A-4147-A177-3AD203B41FA5}">
                      <a16:colId xmlns="" xmlns:a16="http://schemas.microsoft.com/office/drawing/2014/main" val="744263010"/>
                    </a:ext>
                  </a:extLst>
                </a:gridCol>
                <a:gridCol w="2050874">
                  <a:extLst>
                    <a:ext uri="{9D8B030D-6E8A-4147-A177-3AD203B41FA5}">
                      <a16:colId xmlns="" xmlns:a16="http://schemas.microsoft.com/office/drawing/2014/main" val="2848066"/>
                    </a:ext>
                  </a:extLst>
                </a:gridCol>
                <a:gridCol w="624261">
                  <a:extLst>
                    <a:ext uri="{9D8B030D-6E8A-4147-A177-3AD203B41FA5}">
                      <a16:colId xmlns="" xmlns:a16="http://schemas.microsoft.com/office/drawing/2014/main" val="758939263"/>
                    </a:ext>
                  </a:extLst>
                </a:gridCol>
              </a:tblGrid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Money </a:t>
                      </a:r>
                      <a:r>
                        <a:rPr lang="en-US" sz="1400" b="1" u="none" strike="noStrike" dirty="0" smtClean="0">
                          <a:effectLst/>
                        </a:rPr>
                        <a:t>Market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5053991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7019915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Cash Management Optimizer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4673286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Cash Management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046599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5913741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Income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8555694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2480977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Income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7606333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DCF 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Income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13.63%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4164195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1560781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Government Securities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3137368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1961838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Sovereign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9437191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4044046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Aggressive Fixed Income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2228535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855637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Income Enhancement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438993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smtClean="0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367856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</a:t>
                      </a:r>
                      <a:r>
                        <a:rPr lang="en-US" sz="1400" b="1" u="none" strike="noStrike" dirty="0" smtClean="0">
                          <a:effectLst/>
                        </a:rPr>
                        <a:t>Income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4610847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5167383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Income Fund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967590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Daily Dividend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5190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9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Summary – Fixed </a:t>
            </a:r>
            <a:r>
              <a:rPr lang="en-US" sz="2400" dirty="0">
                <a:latin typeface="Georgia" pitchFamily="18" charset="0"/>
              </a:rPr>
              <a:t>Income Gross Return</a:t>
            </a:r>
          </a:p>
          <a:p>
            <a:pPr marL="0" indent="0" algn="ctr"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26818"/>
              </p:ext>
            </p:extLst>
          </p:nvPr>
        </p:nvGraphicFramePr>
        <p:xfrm>
          <a:off x="1074788" y="785822"/>
          <a:ext cx="9057353" cy="4759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5353">
                  <a:extLst>
                    <a:ext uri="{9D8B030D-6E8A-4147-A177-3AD203B41FA5}">
                      <a16:colId xmlns="" xmlns:a16="http://schemas.microsoft.com/office/drawing/2014/main" val="4206041727"/>
                    </a:ext>
                  </a:extLst>
                </a:gridCol>
                <a:gridCol w="2574078">
                  <a:extLst>
                    <a:ext uri="{9D8B030D-6E8A-4147-A177-3AD203B41FA5}">
                      <a16:colId xmlns="" xmlns:a16="http://schemas.microsoft.com/office/drawing/2014/main" val="1588651642"/>
                    </a:ext>
                  </a:extLst>
                </a:gridCol>
                <a:gridCol w="813646">
                  <a:extLst>
                    <a:ext uri="{9D8B030D-6E8A-4147-A177-3AD203B41FA5}">
                      <a16:colId xmlns="" xmlns:a16="http://schemas.microsoft.com/office/drawing/2014/main" val="1281145090"/>
                    </a:ext>
                  </a:extLst>
                </a:gridCol>
                <a:gridCol w="2082809">
                  <a:extLst>
                    <a:ext uri="{9D8B030D-6E8A-4147-A177-3AD203B41FA5}">
                      <a16:colId xmlns="" xmlns:a16="http://schemas.microsoft.com/office/drawing/2014/main" val="1149488896"/>
                    </a:ext>
                  </a:extLst>
                </a:gridCol>
                <a:gridCol w="611467">
                  <a:extLst>
                    <a:ext uri="{9D8B030D-6E8A-4147-A177-3AD203B41FA5}">
                      <a16:colId xmlns="" xmlns:a16="http://schemas.microsoft.com/office/drawing/2014/main" val="1103532562"/>
                    </a:ext>
                  </a:extLst>
                </a:gridCol>
              </a:tblGrid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Money Market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000654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9525083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Alhamra</a:t>
                      </a:r>
                      <a:r>
                        <a:rPr lang="en-US" sz="1400" u="none" strike="noStrike" dirty="0">
                          <a:effectLst/>
                        </a:rPr>
                        <a:t> Islamic Money Market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1255877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6416668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VPS-Money Market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9151157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9518166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Pakistan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8221361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2617590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VPS-Debt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5089187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0736731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Pakistan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6813503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983331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</a:t>
                      </a:r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Money Market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1716610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9837006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Alhamra</a:t>
                      </a:r>
                      <a:r>
                        <a:rPr lang="en-US" sz="1400" u="none" strike="noStrike" dirty="0">
                          <a:effectLst/>
                        </a:rPr>
                        <a:t> Islamic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4039770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6932835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</a:t>
                      </a:r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Debt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2086632"/>
                  </a:ext>
                </a:extLst>
              </a:tr>
              <a:tr h="23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3491716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Alhamra</a:t>
                      </a:r>
                      <a:r>
                        <a:rPr lang="en-US" sz="1400" u="none" strike="noStrike" dirty="0">
                          <a:effectLst/>
                        </a:rPr>
                        <a:t> Islamic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2624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1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Peer Gross Return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75455"/>
              </p:ext>
            </p:extLst>
          </p:nvPr>
        </p:nvGraphicFramePr>
        <p:xfrm>
          <a:off x="884901" y="1047131"/>
          <a:ext cx="9232492" cy="4350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8314">
                  <a:extLst>
                    <a:ext uri="{9D8B030D-6E8A-4147-A177-3AD203B41FA5}">
                      <a16:colId xmlns="" xmlns:a16="http://schemas.microsoft.com/office/drawing/2014/main" val="3123784046"/>
                    </a:ext>
                  </a:extLst>
                </a:gridCol>
                <a:gridCol w="2678014">
                  <a:extLst>
                    <a:ext uri="{9D8B030D-6E8A-4147-A177-3AD203B41FA5}">
                      <a16:colId xmlns="" xmlns:a16="http://schemas.microsoft.com/office/drawing/2014/main" val="425163515"/>
                    </a:ext>
                  </a:extLst>
                </a:gridCol>
                <a:gridCol w="615984">
                  <a:extLst>
                    <a:ext uri="{9D8B030D-6E8A-4147-A177-3AD203B41FA5}">
                      <a16:colId xmlns="" xmlns:a16="http://schemas.microsoft.com/office/drawing/2014/main" val="908500368"/>
                    </a:ext>
                  </a:extLst>
                </a:gridCol>
                <a:gridCol w="2283966">
                  <a:extLst>
                    <a:ext uri="{9D8B030D-6E8A-4147-A177-3AD203B41FA5}">
                      <a16:colId xmlns="" xmlns:a16="http://schemas.microsoft.com/office/drawing/2014/main" val="286495432"/>
                    </a:ext>
                  </a:extLst>
                </a:gridCol>
                <a:gridCol w="636214">
                  <a:extLst>
                    <a:ext uri="{9D8B030D-6E8A-4147-A177-3AD203B41FA5}">
                      <a16:colId xmlns="" xmlns:a16="http://schemas.microsoft.com/office/drawing/2014/main" val="98294546"/>
                    </a:ext>
                  </a:extLst>
                </a:gridCol>
              </a:tblGrid>
              <a:tr h="359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Money Market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3930342"/>
                  </a:ext>
                </a:extLst>
              </a:tr>
              <a:tr h="391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>
                          <a:effectLst/>
                        </a:rPr>
                        <a:t>Fund Name 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Return without WWF Reversal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Rank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Return with WWF Reversal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Rank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9430006"/>
                  </a:ext>
                </a:extLst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Money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11.96%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Cash Management Optimizer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Government Securities Liquid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Cash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Cash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11.92%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Liquidity Plus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Money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Money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Money Market Fund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Cash Management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107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6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</a:t>
            </a:r>
            <a:r>
              <a:rPr lang="en-US" sz="2400" dirty="0">
                <a:latin typeface="Georgia" pitchFamily="18" charset="0"/>
              </a:rPr>
              <a:t>Peer Gross Return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49923"/>
              </p:ext>
            </p:extLst>
          </p:nvPr>
        </p:nvGraphicFramePr>
        <p:xfrm>
          <a:off x="754379" y="1371600"/>
          <a:ext cx="9304020" cy="3967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9461">
                  <a:extLst>
                    <a:ext uri="{9D8B030D-6E8A-4147-A177-3AD203B41FA5}">
                      <a16:colId xmlns="" xmlns:a16="http://schemas.microsoft.com/office/drawing/2014/main" val="1971917008"/>
                    </a:ext>
                  </a:extLst>
                </a:gridCol>
                <a:gridCol w="2692805">
                  <a:extLst>
                    <a:ext uri="{9D8B030D-6E8A-4147-A177-3AD203B41FA5}">
                      <a16:colId xmlns="" xmlns:a16="http://schemas.microsoft.com/office/drawing/2014/main" val="2236479557"/>
                    </a:ext>
                  </a:extLst>
                </a:gridCol>
                <a:gridCol w="802822">
                  <a:extLst>
                    <a:ext uri="{9D8B030D-6E8A-4147-A177-3AD203B41FA5}">
                      <a16:colId xmlns="" xmlns:a16="http://schemas.microsoft.com/office/drawing/2014/main" val="2139676427"/>
                    </a:ext>
                  </a:extLst>
                </a:gridCol>
                <a:gridCol w="2299434">
                  <a:extLst>
                    <a:ext uri="{9D8B030D-6E8A-4147-A177-3AD203B41FA5}">
                      <a16:colId xmlns="" xmlns:a16="http://schemas.microsoft.com/office/drawing/2014/main" val="2407118735"/>
                    </a:ext>
                  </a:extLst>
                </a:gridCol>
                <a:gridCol w="529498">
                  <a:extLst>
                    <a:ext uri="{9D8B030D-6E8A-4147-A177-3AD203B41FA5}">
                      <a16:colId xmlns="" xmlns:a16="http://schemas.microsoft.com/office/drawing/2014/main" val="1731541055"/>
                    </a:ext>
                  </a:extLst>
                </a:gridCol>
              </a:tblGrid>
              <a:tr h="305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Income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9091852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6439053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Income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14.63%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2454034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Income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745165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Income Opportunity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Income Opportunity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Financial Sector Income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Income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13.20%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DCF Income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13.63%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Savings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5945929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Mahana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Amdani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0796117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Income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0247563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 − Income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754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9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Peer </a:t>
            </a:r>
            <a:r>
              <a:rPr lang="en-US" sz="2400" dirty="0">
                <a:latin typeface="Georgia" pitchFamily="18" charset="0"/>
              </a:rPr>
              <a:t>Gross Return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333758"/>
              </p:ext>
            </p:extLst>
          </p:nvPr>
        </p:nvGraphicFramePr>
        <p:xfrm>
          <a:off x="929147" y="1192157"/>
          <a:ext cx="9289271" cy="221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Government Securities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Government Securities Savings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Sovereign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Government Securities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13.24%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Government Securities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Sovereign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Government Securities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67054"/>
              </p:ext>
            </p:extLst>
          </p:nvPr>
        </p:nvGraphicFramePr>
        <p:xfrm>
          <a:off x="929147" y="3775584"/>
          <a:ext cx="9289272" cy="2094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5001">
                  <a:extLst>
                    <a:ext uri="{9D8B030D-6E8A-4147-A177-3AD203B41FA5}">
                      <a16:colId xmlns="" xmlns:a16="http://schemas.microsoft.com/office/drawing/2014/main" val="112359988"/>
                    </a:ext>
                  </a:extLst>
                </a:gridCol>
                <a:gridCol w="2673791">
                  <a:extLst>
                    <a:ext uri="{9D8B030D-6E8A-4147-A177-3AD203B41FA5}">
                      <a16:colId xmlns="" xmlns:a16="http://schemas.microsoft.com/office/drawing/2014/main" val="2971978438"/>
                    </a:ext>
                  </a:extLst>
                </a:gridCol>
                <a:gridCol w="702734">
                  <a:extLst>
                    <a:ext uri="{9D8B030D-6E8A-4147-A177-3AD203B41FA5}">
                      <a16:colId xmlns="" xmlns:a16="http://schemas.microsoft.com/office/drawing/2014/main" val="1411613970"/>
                    </a:ext>
                  </a:extLst>
                </a:gridCol>
                <a:gridCol w="2109088">
                  <a:extLst>
                    <a:ext uri="{9D8B030D-6E8A-4147-A177-3AD203B41FA5}">
                      <a16:colId xmlns="" xmlns:a16="http://schemas.microsoft.com/office/drawing/2014/main" val="1165282317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012871517"/>
                    </a:ext>
                  </a:extLst>
                </a:gridCol>
              </a:tblGrid>
              <a:tr h="30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Aggressive Fixed Income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5721948"/>
                  </a:ext>
                </a:extLst>
              </a:tr>
              <a:tr h="57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8207492"/>
                  </a:ext>
                </a:extLst>
              </a:tr>
              <a:tr h="3042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Growth &amp; Income Fund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4256791"/>
                  </a:ext>
                </a:extLst>
              </a:tr>
              <a:tr h="3042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Income Enhancement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0686655"/>
                  </a:ext>
                </a:extLst>
              </a:tr>
              <a:tr h="3042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Faysal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Income &amp; Growth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013097"/>
                  </a:ext>
                </a:extLst>
              </a:tr>
              <a:tr h="3042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Alfalah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GHP Income Multiplier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919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0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</a:t>
            </a:r>
            <a:r>
              <a:rPr lang="en-US" sz="2400" dirty="0">
                <a:latin typeface="Georgia" pitchFamily="18" charset="0"/>
              </a:rPr>
              <a:t>Peer Gross Return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68760"/>
              </p:ext>
            </p:extLst>
          </p:nvPr>
        </p:nvGraphicFramePr>
        <p:xfrm>
          <a:off x="914400" y="785822"/>
          <a:ext cx="9304019" cy="3762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8721">
                  <a:extLst>
                    <a:ext uri="{9D8B030D-6E8A-4147-A177-3AD203B41FA5}">
                      <a16:colId xmlns="" xmlns:a16="http://schemas.microsoft.com/office/drawing/2014/main" val="4086544466"/>
                    </a:ext>
                  </a:extLst>
                </a:gridCol>
                <a:gridCol w="2150406">
                  <a:extLst>
                    <a:ext uri="{9D8B030D-6E8A-4147-A177-3AD203B41FA5}">
                      <a16:colId xmlns="" xmlns:a16="http://schemas.microsoft.com/office/drawing/2014/main" val="2820863323"/>
                    </a:ext>
                  </a:extLst>
                </a:gridCol>
                <a:gridCol w="572721">
                  <a:extLst>
                    <a:ext uri="{9D8B030D-6E8A-4147-A177-3AD203B41FA5}">
                      <a16:colId xmlns="" xmlns:a16="http://schemas.microsoft.com/office/drawing/2014/main" val="3393669205"/>
                    </a:ext>
                  </a:extLst>
                </a:gridCol>
                <a:gridCol w="1912673">
                  <a:extLst>
                    <a:ext uri="{9D8B030D-6E8A-4147-A177-3AD203B41FA5}">
                      <a16:colId xmlns="" xmlns:a16="http://schemas.microsoft.com/office/drawing/2014/main" val="680659655"/>
                    </a:ext>
                  </a:extLst>
                </a:gridCol>
                <a:gridCol w="529498">
                  <a:extLst>
                    <a:ext uri="{9D8B030D-6E8A-4147-A177-3AD203B41FA5}">
                      <a16:colId xmlns="" xmlns:a16="http://schemas.microsoft.com/office/drawing/2014/main" val="3591230168"/>
                    </a:ext>
                  </a:extLst>
                </a:gridCol>
              </a:tblGrid>
              <a:tr h="312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Shariah</a:t>
                      </a:r>
                      <a:r>
                        <a:rPr lang="en-US" sz="1600" b="1" u="none" strike="noStrike" dirty="0">
                          <a:effectLst/>
                        </a:rPr>
                        <a:t> Compliant Income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3823874"/>
                  </a:ext>
                </a:extLst>
              </a:tr>
              <a:tr h="611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4819382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Sovereign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2708417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Income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Riba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 Savings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Savings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Income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Income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977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Income Fund (Formerly: ABL Islamic Cash Fund)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7006926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Daily Dividend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4865889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Islamic Income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415835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Ameen Islamic Sovereign Fund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9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</a:t>
            </a:r>
            <a:r>
              <a:rPr lang="en-US" sz="2400" dirty="0">
                <a:latin typeface="Georgia" pitchFamily="18" charset="0"/>
              </a:rPr>
              <a:t>Peer Gross Return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44164"/>
              </p:ext>
            </p:extLst>
          </p:nvPr>
        </p:nvGraphicFramePr>
        <p:xfrm>
          <a:off x="884904" y="785822"/>
          <a:ext cx="9158748" cy="2532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1727">
                  <a:extLst>
                    <a:ext uri="{9D8B030D-6E8A-4147-A177-3AD203B41FA5}">
                      <a16:colId xmlns="" xmlns:a16="http://schemas.microsoft.com/office/drawing/2014/main" val="748615442"/>
                    </a:ext>
                  </a:extLst>
                </a:gridCol>
                <a:gridCol w="2549261">
                  <a:extLst>
                    <a:ext uri="{9D8B030D-6E8A-4147-A177-3AD203B41FA5}">
                      <a16:colId xmlns="" xmlns:a16="http://schemas.microsoft.com/office/drawing/2014/main" val="2982666395"/>
                    </a:ext>
                  </a:extLst>
                </a:gridCol>
                <a:gridCol w="848960">
                  <a:extLst>
                    <a:ext uri="{9D8B030D-6E8A-4147-A177-3AD203B41FA5}">
                      <a16:colId xmlns="" xmlns:a16="http://schemas.microsoft.com/office/drawing/2014/main" val="3688453413"/>
                    </a:ext>
                  </a:extLst>
                </a:gridCol>
                <a:gridCol w="2207570">
                  <a:extLst>
                    <a:ext uri="{9D8B030D-6E8A-4147-A177-3AD203B41FA5}">
                      <a16:colId xmlns="" xmlns:a16="http://schemas.microsoft.com/office/drawing/2014/main" val="1795986395"/>
                    </a:ext>
                  </a:extLst>
                </a:gridCol>
                <a:gridCol w="521230">
                  <a:extLst>
                    <a:ext uri="{9D8B030D-6E8A-4147-A177-3AD203B41FA5}">
                      <a16:colId xmlns="" xmlns:a16="http://schemas.microsoft.com/office/drawing/2014/main" val="246895651"/>
                    </a:ext>
                  </a:extLst>
                </a:gridCol>
              </a:tblGrid>
              <a:tr h="285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VPS-Money Market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3678945"/>
                  </a:ext>
                </a:extLst>
              </a:tr>
              <a:tr h="552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8519691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5715283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Pension Fund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3993959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Pension Fund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87335087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Retirement Saving Fund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3123285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Fund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3133559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Pension Fund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16541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24770"/>
              </p:ext>
            </p:extLst>
          </p:nvPr>
        </p:nvGraphicFramePr>
        <p:xfrm>
          <a:off x="884904" y="3758381"/>
          <a:ext cx="9158747" cy="2391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8947">
                  <a:extLst>
                    <a:ext uri="{9D8B030D-6E8A-4147-A177-3AD203B41FA5}">
                      <a16:colId xmlns="" xmlns:a16="http://schemas.microsoft.com/office/drawing/2014/main" val="2032308983"/>
                    </a:ext>
                  </a:extLst>
                </a:gridCol>
                <a:gridCol w="2592360">
                  <a:extLst>
                    <a:ext uri="{9D8B030D-6E8A-4147-A177-3AD203B41FA5}">
                      <a16:colId xmlns="" xmlns:a16="http://schemas.microsoft.com/office/drawing/2014/main" val="4119171623"/>
                    </a:ext>
                  </a:extLst>
                </a:gridCol>
                <a:gridCol w="879280">
                  <a:extLst>
                    <a:ext uri="{9D8B030D-6E8A-4147-A177-3AD203B41FA5}">
                      <a16:colId xmlns="" xmlns:a16="http://schemas.microsoft.com/office/drawing/2014/main" val="767542082"/>
                    </a:ext>
                  </a:extLst>
                </a:gridCol>
                <a:gridCol w="2146930">
                  <a:extLst>
                    <a:ext uri="{9D8B030D-6E8A-4147-A177-3AD203B41FA5}">
                      <a16:colId xmlns="" xmlns:a16="http://schemas.microsoft.com/office/drawing/2014/main" val="719515383"/>
                    </a:ext>
                  </a:extLst>
                </a:gridCol>
                <a:gridCol w="521230">
                  <a:extLst>
                    <a:ext uri="{9D8B030D-6E8A-4147-A177-3AD203B41FA5}">
                      <a16:colId xmlns="" xmlns:a16="http://schemas.microsoft.com/office/drawing/2014/main" val="2414848061"/>
                    </a:ext>
                  </a:extLst>
                </a:gridCol>
              </a:tblGrid>
              <a:tr h="300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VPS-Debt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796462"/>
                  </a:ext>
                </a:extLst>
              </a:tr>
              <a:tr h="505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607018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8282692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1812206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3596052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4377613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Retirement Saving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879586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480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2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</a:t>
            </a:r>
            <a:r>
              <a:rPr lang="en-US" sz="2400" dirty="0">
                <a:latin typeface="Georgia" pitchFamily="18" charset="0"/>
              </a:rPr>
              <a:t>Income – Peer Gross Return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57341"/>
              </p:ext>
            </p:extLst>
          </p:nvPr>
        </p:nvGraphicFramePr>
        <p:xfrm>
          <a:off x="754379" y="899652"/>
          <a:ext cx="9304020" cy="2477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0924">
                  <a:extLst>
                    <a:ext uri="{9D8B030D-6E8A-4147-A177-3AD203B41FA5}">
                      <a16:colId xmlns="" xmlns:a16="http://schemas.microsoft.com/office/drawing/2014/main" val="1971917008"/>
                    </a:ext>
                  </a:extLst>
                </a:gridCol>
                <a:gridCol w="2341342">
                  <a:extLst>
                    <a:ext uri="{9D8B030D-6E8A-4147-A177-3AD203B41FA5}">
                      <a16:colId xmlns="" xmlns:a16="http://schemas.microsoft.com/office/drawing/2014/main" val="2236479557"/>
                    </a:ext>
                  </a:extLst>
                </a:gridCol>
                <a:gridCol w="802822">
                  <a:extLst>
                    <a:ext uri="{9D8B030D-6E8A-4147-A177-3AD203B41FA5}">
                      <a16:colId xmlns="" xmlns:a16="http://schemas.microsoft.com/office/drawing/2014/main" val="2139676427"/>
                    </a:ext>
                  </a:extLst>
                </a:gridCol>
                <a:gridCol w="2299434">
                  <a:extLst>
                    <a:ext uri="{9D8B030D-6E8A-4147-A177-3AD203B41FA5}">
                      <a16:colId xmlns="" xmlns:a16="http://schemas.microsoft.com/office/drawing/2014/main" val="2407118735"/>
                    </a:ext>
                  </a:extLst>
                </a:gridCol>
                <a:gridCol w="529498">
                  <a:extLst>
                    <a:ext uri="{9D8B030D-6E8A-4147-A177-3AD203B41FA5}">
                      <a16:colId xmlns="" xmlns:a16="http://schemas.microsoft.com/office/drawing/2014/main" val="1731541055"/>
                    </a:ext>
                  </a:extLst>
                </a:gridCol>
              </a:tblGrid>
              <a:tr h="2753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VPS-</a:t>
                      </a:r>
                      <a:r>
                        <a:rPr lang="en-U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Shariah</a:t>
                      </a:r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Compliant Money Market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9091852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6439053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Tahaffuz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2454034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745165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Retirement Savings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9263200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8125661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Islamic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809247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8502742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795717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922281"/>
              </p:ext>
            </p:extLst>
          </p:nvPr>
        </p:nvGraphicFramePr>
        <p:xfrm>
          <a:off x="754379" y="3648385"/>
          <a:ext cx="9304020" cy="2383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5169">
                  <a:extLst>
                    <a:ext uri="{9D8B030D-6E8A-4147-A177-3AD203B41FA5}">
                      <a16:colId xmlns="" xmlns:a16="http://schemas.microsoft.com/office/drawing/2014/main" val="1362829863"/>
                    </a:ext>
                  </a:extLst>
                </a:gridCol>
                <a:gridCol w="2330246">
                  <a:extLst>
                    <a:ext uri="{9D8B030D-6E8A-4147-A177-3AD203B41FA5}">
                      <a16:colId xmlns="" xmlns:a16="http://schemas.microsoft.com/office/drawing/2014/main" val="3092299425"/>
                    </a:ext>
                  </a:extLst>
                </a:gridCol>
                <a:gridCol w="796412">
                  <a:extLst>
                    <a:ext uri="{9D8B030D-6E8A-4147-A177-3AD203B41FA5}">
                      <a16:colId xmlns="" xmlns:a16="http://schemas.microsoft.com/office/drawing/2014/main" val="2716293443"/>
                    </a:ext>
                  </a:extLst>
                </a:gridCol>
                <a:gridCol w="2272695">
                  <a:extLst>
                    <a:ext uri="{9D8B030D-6E8A-4147-A177-3AD203B41FA5}">
                      <a16:colId xmlns="" xmlns:a16="http://schemas.microsoft.com/office/drawing/2014/main" val="227568577"/>
                    </a:ext>
                  </a:extLst>
                </a:gridCol>
                <a:gridCol w="529498">
                  <a:extLst>
                    <a:ext uri="{9D8B030D-6E8A-4147-A177-3AD203B41FA5}">
                      <a16:colId xmlns="" xmlns:a16="http://schemas.microsoft.com/office/drawing/2014/main" val="570805055"/>
                    </a:ext>
                  </a:extLst>
                </a:gridCol>
              </a:tblGrid>
              <a:tr h="293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VPS-</a:t>
                      </a:r>
                      <a:r>
                        <a:rPr lang="en-US" sz="1600" b="1" u="none" strike="noStrike" dirty="0" err="1">
                          <a:effectLst/>
                        </a:rPr>
                        <a:t>Shariah</a:t>
                      </a:r>
                      <a:r>
                        <a:rPr lang="en-US" sz="1600" b="1" u="none" strike="noStrike" dirty="0">
                          <a:effectLst/>
                        </a:rPr>
                        <a:t> Compliant Debt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9307173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116545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Tahaffuz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8465174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9830248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Retirement Savings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13092267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8316862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Islamic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1351231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584432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5125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3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2766220"/>
            <a:ext cx="946404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051630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Summary - Equity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16159"/>
              </p:ext>
            </p:extLst>
          </p:nvPr>
        </p:nvGraphicFramePr>
        <p:xfrm>
          <a:off x="754379" y="988151"/>
          <a:ext cx="9584240" cy="5360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2856">
                  <a:extLst>
                    <a:ext uri="{9D8B030D-6E8A-4147-A177-3AD203B41FA5}">
                      <a16:colId xmlns="" xmlns:a16="http://schemas.microsoft.com/office/drawing/2014/main" val="49956859"/>
                    </a:ext>
                  </a:extLst>
                </a:gridCol>
                <a:gridCol w="2414990">
                  <a:extLst>
                    <a:ext uri="{9D8B030D-6E8A-4147-A177-3AD203B41FA5}">
                      <a16:colId xmlns="" xmlns:a16="http://schemas.microsoft.com/office/drawing/2014/main" val="861216829"/>
                    </a:ext>
                  </a:extLst>
                </a:gridCol>
                <a:gridCol w="765145">
                  <a:extLst>
                    <a:ext uri="{9D8B030D-6E8A-4147-A177-3AD203B41FA5}">
                      <a16:colId xmlns="" xmlns:a16="http://schemas.microsoft.com/office/drawing/2014/main" val="3908218092"/>
                    </a:ext>
                  </a:extLst>
                </a:gridCol>
                <a:gridCol w="2116104">
                  <a:extLst>
                    <a:ext uri="{9D8B030D-6E8A-4147-A177-3AD203B41FA5}">
                      <a16:colId xmlns="" xmlns:a16="http://schemas.microsoft.com/office/drawing/2014/main" val="2107908974"/>
                    </a:ext>
                  </a:extLst>
                </a:gridCol>
                <a:gridCol w="765145">
                  <a:extLst>
                    <a:ext uri="{9D8B030D-6E8A-4147-A177-3AD203B41FA5}">
                      <a16:colId xmlns="" xmlns:a16="http://schemas.microsoft.com/office/drawing/2014/main" val="103421380"/>
                    </a:ext>
                  </a:extLst>
                </a:gridCol>
              </a:tblGrid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Equity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7300753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4073264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Stock Market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7.98%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359254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KSE 100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13.84%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13.84%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8159659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6002188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Asset Allocation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8262026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6850518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3155324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 - Benchmark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15.21%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15.21%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2657836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0912141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Balanced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3368175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8059547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4263949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Fund - Benchmark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16.19%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16.19%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7373935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275201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Equity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0489064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877431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Stock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9118941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KMI 30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10.13%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10.13%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689888"/>
                  </a:ext>
                </a:extLst>
              </a:tr>
              <a:tr h="3220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0856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Summary - Equity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95566"/>
              </p:ext>
            </p:extLst>
          </p:nvPr>
        </p:nvGraphicFramePr>
        <p:xfrm>
          <a:off x="694278" y="2698957"/>
          <a:ext cx="9584241" cy="2020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2856">
                  <a:extLst>
                    <a:ext uri="{9D8B030D-6E8A-4147-A177-3AD203B41FA5}">
                      <a16:colId xmlns="" xmlns:a16="http://schemas.microsoft.com/office/drawing/2014/main" val="2470474072"/>
                    </a:ext>
                  </a:extLst>
                </a:gridCol>
                <a:gridCol w="2414990">
                  <a:extLst>
                    <a:ext uri="{9D8B030D-6E8A-4147-A177-3AD203B41FA5}">
                      <a16:colId xmlns="" xmlns:a16="http://schemas.microsoft.com/office/drawing/2014/main" val="2462855771"/>
                    </a:ext>
                  </a:extLst>
                </a:gridCol>
                <a:gridCol w="765146">
                  <a:extLst>
                    <a:ext uri="{9D8B030D-6E8A-4147-A177-3AD203B41FA5}">
                      <a16:colId xmlns="" xmlns:a16="http://schemas.microsoft.com/office/drawing/2014/main" val="1521931764"/>
                    </a:ext>
                  </a:extLst>
                </a:gridCol>
                <a:gridCol w="2116103">
                  <a:extLst>
                    <a:ext uri="{9D8B030D-6E8A-4147-A177-3AD203B41FA5}">
                      <a16:colId xmlns="" xmlns:a16="http://schemas.microsoft.com/office/drawing/2014/main" val="2781087322"/>
                    </a:ext>
                  </a:extLst>
                </a:gridCol>
                <a:gridCol w="765146">
                  <a:extLst>
                    <a:ext uri="{9D8B030D-6E8A-4147-A177-3AD203B41FA5}">
                      <a16:colId xmlns="" xmlns:a16="http://schemas.microsoft.com/office/drawing/2014/main" val="3832979225"/>
                    </a:ext>
                  </a:extLst>
                </a:gridCol>
              </a:tblGrid>
              <a:tr h="26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 Equity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3936228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69032"/>
                  </a:ext>
                </a:extLst>
              </a:tr>
              <a:tr h="26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Pakistan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8812780"/>
                  </a:ext>
                </a:extLst>
              </a:tr>
              <a:tr h="26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3302854"/>
                  </a:ext>
                </a:extLst>
              </a:tr>
              <a:tr h="26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</a:t>
                      </a:r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Equity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4708141"/>
                  </a:ext>
                </a:extLst>
              </a:tr>
              <a:tr h="339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8220258"/>
                  </a:ext>
                </a:extLst>
              </a:tr>
              <a:tr h="26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Alhamra</a:t>
                      </a:r>
                      <a:r>
                        <a:rPr lang="en-US" sz="1400" u="none" strike="noStrike" dirty="0">
                          <a:effectLst/>
                        </a:rPr>
                        <a:t> Islamic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22.60%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23.96%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08845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39874"/>
              </p:ext>
            </p:extLst>
          </p:nvPr>
        </p:nvGraphicFramePr>
        <p:xfrm>
          <a:off x="694279" y="1285146"/>
          <a:ext cx="9584240" cy="1203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2856">
                  <a:extLst>
                    <a:ext uri="{9D8B030D-6E8A-4147-A177-3AD203B41FA5}">
                      <a16:colId xmlns="" xmlns:a16="http://schemas.microsoft.com/office/drawing/2014/main" val="4006570075"/>
                    </a:ext>
                  </a:extLst>
                </a:gridCol>
                <a:gridCol w="2414990">
                  <a:extLst>
                    <a:ext uri="{9D8B030D-6E8A-4147-A177-3AD203B41FA5}">
                      <a16:colId xmlns="" xmlns:a16="http://schemas.microsoft.com/office/drawing/2014/main" val="1388349877"/>
                    </a:ext>
                  </a:extLst>
                </a:gridCol>
                <a:gridCol w="765145">
                  <a:extLst>
                    <a:ext uri="{9D8B030D-6E8A-4147-A177-3AD203B41FA5}">
                      <a16:colId xmlns="" xmlns:a16="http://schemas.microsoft.com/office/drawing/2014/main" val="935614401"/>
                    </a:ext>
                  </a:extLst>
                </a:gridCol>
                <a:gridCol w="2116104">
                  <a:extLst>
                    <a:ext uri="{9D8B030D-6E8A-4147-A177-3AD203B41FA5}">
                      <a16:colId xmlns="" xmlns:a16="http://schemas.microsoft.com/office/drawing/2014/main" val="734528481"/>
                    </a:ext>
                  </a:extLst>
                </a:gridCol>
                <a:gridCol w="765145">
                  <a:extLst>
                    <a:ext uri="{9D8B030D-6E8A-4147-A177-3AD203B41FA5}">
                      <a16:colId xmlns="" xmlns:a16="http://schemas.microsoft.com/office/drawing/2014/main" val="3177236175"/>
                    </a:ext>
                  </a:extLst>
                </a:gridCol>
              </a:tblGrid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Asset Allocation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5807218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7903940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9721622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 - Benchmark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9.50%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9.50%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774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8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056979"/>
              </p:ext>
            </p:extLst>
          </p:nvPr>
        </p:nvGraphicFramePr>
        <p:xfrm>
          <a:off x="929147" y="785822"/>
          <a:ext cx="9289271" cy="249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Equity </a:t>
                      </a:r>
                      <a:r>
                        <a:rPr lang="en-US" sz="1600" b="1" u="none" strike="noStrike" dirty="0">
                          <a:effectLst/>
                        </a:rPr>
                        <a:t>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Stock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23.10%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Stock Advantage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18.45%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KSE 100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13.84%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13.84%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13.28%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Stock Market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-15.47%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-11.04%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452643"/>
              </p:ext>
            </p:extLst>
          </p:nvPr>
        </p:nvGraphicFramePr>
        <p:xfrm>
          <a:off x="929147" y="3519190"/>
          <a:ext cx="9289271" cy="249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Equity </a:t>
                      </a:r>
                      <a:r>
                        <a:rPr lang="en-US" sz="1600" b="1" u="none" strike="noStrike" dirty="0">
                          <a:effectLst/>
                        </a:rPr>
                        <a:t>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Stock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Stock Advantage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KSE 100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4.41%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4.41%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Stock Market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-5.44%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-3.82%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5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0254"/>
              </p:ext>
            </p:extLst>
          </p:nvPr>
        </p:nvGraphicFramePr>
        <p:xfrm>
          <a:off x="929147" y="785822"/>
          <a:ext cx="9289271" cy="209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Asset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26.83%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29.21%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Sarmaya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Izafa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18.71%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15.21%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15.21%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Alfalah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GHP Value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16.27%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504538"/>
              </p:ext>
            </p:extLst>
          </p:nvPr>
        </p:nvGraphicFramePr>
        <p:xfrm>
          <a:off x="929147" y="3519190"/>
          <a:ext cx="9289271" cy="209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Asset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Sarmaya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Izafa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4.83%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4.83%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Alfalah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GHP Value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4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80415"/>
              </p:ext>
            </p:extLst>
          </p:nvPr>
        </p:nvGraphicFramePr>
        <p:xfrm>
          <a:off x="929147" y="785822"/>
          <a:ext cx="9289271" cy="1937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Balanced Fund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Balanced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 -  Benchmark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16.19%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16.19%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Multi Asset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Trust of Pakistan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30920"/>
              </p:ext>
            </p:extLst>
          </p:nvPr>
        </p:nvGraphicFramePr>
        <p:xfrm>
          <a:off x="929147" y="3519190"/>
          <a:ext cx="9289271" cy="1937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Balanced Fund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Balanced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 -  Benchmark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5.12%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5.12%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Multi Asset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Trust of Pakistan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1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697380"/>
              </p:ext>
            </p:extLst>
          </p:nvPr>
        </p:nvGraphicFramePr>
        <p:xfrm>
          <a:off x="929148" y="785822"/>
          <a:ext cx="9289271" cy="276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dirty="0" smtClean="0">
                          <a:effectLst/>
                        </a:rPr>
                        <a:t> Compliant Equity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Shariah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KMI 30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10.13%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10.13%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Stock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Stock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-3.48%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-2.65%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55663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82662"/>
              </p:ext>
            </p:extLst>
          </p:nvPr>
        </p:nvGraphicFramePr>
        <p:xfrm>
          <a:off x="929148" y="3681422"/>
          <a:ext cx="9289271" cy="276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dirty="0" smtClean="0">
                          <a:effectLst/>
                        </a:rPr>
                        <a:t> Compliant Equity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Shariah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KMI 30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3.27%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3.27%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Stock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Stock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-1.17%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-0.89%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890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0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06682"/>
              </p:ext>
            </p:extLst>
          </p:nvPr>
        </p:nvGraphicFramePr>
        <p:xfrm>
          <a:off x="929147" y="785822"/>
          <a:ext cx="9289271" cy="2649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compliant Asset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23.18%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24.91%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18.54%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18.54%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Sarmaya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Izafa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18.31%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9.50%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9.50%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72368"/>
              </p:ext>
            </p:extLst>
          </p:nvPr>
        </p:nvGraphicFramePr>
        <p:xfrm>
          <a:off x="929147" y="3519190"/>
          <a:ext cx="9289271" cy="2635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compliant Asset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Sarmaya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Izafa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3.07%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3.07%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4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702313"/>
              </p:ext>
            </p:extLst>
          </p:nvPr>
        </p:nvGraphicFramePr>
        <p:xfrm>
          <a:off x="929147" y="785822"/>
          <a:ext cx="9289271" cy="221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VPS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- Equity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27.14%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28.94%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Retirement Saving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25.27%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23.14%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24.81%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Pension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16.80%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211322"/>
              </p:ext>
            </p:extLst>
          </p:nvPr>
        </p:nvGraphicFramePr>
        <p:xfrm>
          <a:off x="929147" y="3519190"/>
          <a:ext cx="9289271" cy="2201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VPS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- Equity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Retirement Saving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Pension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6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16033</TotalTime>
  <Words>2681</Words>
  <Application>Microsoft Office PowerPoint</Application>
  <PresentationFormat>Custom</PresentationFormat>
  <Paragraphs>1267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saqib saleem</dc:creator>
  <cp:lastModifiedBy>Hamza Saleem</cp:lastModifiedBy>
  <cp:revision>410</cp:revision>
  <cp:lastPrinted>2021-08-09T06:14:21Z</cp:lastPrinted>
  <dcterms:created xsi:type="dcterms:W3CDTF">2019-04-18T16:52:03Z</dcterms:created>
  <dcterms:modified xsi:type="dcterms:W3CDTF">2022-03-17T05:29:15Z</dcterms:modified>
</cp:coreProperties>
</file>