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66" r:id="rId2"/>
    <p:sldId id="341" r:id="rId3"/>
    <p:sldId id="367" r:id="rId4"/>
    <p:sldId id="368" r:id="rId5"/>
    <p:sldId id="343" r:id="rId6"/>
    <p:sldId id="344" r:id="rId7"/>
    <p:sldId id="372" r:id="rId8"/>
    <p:sldId id="356" r:id="rId9"/>
    <p:sldId id="357" r:id="rId10"/>
    <p:sldId id="363" r:id="rId11"/>
    <p:sldId id="369" r:id="rId12"/>
    <p:sldId id="370" r:id="rId13"/>
    <p:sldId id="373" r:id="rId14"/>
    <p:sldId id="375" r:id="rId15"/>
    <p:sldId id="378" r:id="rId16"/>
    <p:sldId id="362" r:id="rId17"/>
    <p:sldId id="379" r:id="rId18"/>
    <p:sldId id="377" r:id="rId19"/>
    <p:sldId id="365" r:id="rId20"/>
    <p:sldId id="283" r:id="rId21"/>
  </p:sldIdLst>
  <p:sldSz cx="109728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BAD"/>
    <a:srgbClr val="E6B9B8"/>
    <a:srgbClr val="C9C9C9"/>
    <a:srgbClr val="FFE699"/>
    <a:srgbClr val="A9D18E"/>
    <a:srgbClr val="8FAADC"/>
    <a:srgbClr val="002060"/>
    <a:srgbClr val="FF9999"/>
    <a:srgbClr val="0080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67" autoAdjust="0"/>
    <p:restoredTop sz="94434" autoAdjust="0"/>
  </p:normalViewPr>
  <p:slideViewPr>
    <p:cSldViewPr snapToGrid="0">
      <p:cViewPr varScale="1">
        <p:scale>
          <a:sx n="83" d="100"/>
          <a:sy n="83" d="100"/>
        </p:scale>
        <p:origin x="1354" y="62"/>
      </p:cViewPr>
      <p:guideLst>
        <p:guide orient="horz" pos="2160"/>
        <p:guide pos="384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0F390-798E-403C-A27E-A2267C437B0B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241425"/>
            <a:ext cx="53594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94F3D-B37A-4386-9D2F-D78FF75796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544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94F3D-B37A-4386-9D2F-D78FF75796C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639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94F3D-B37A-4386-9D2F-D78FF75796C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93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94F3D-B37A-4386-9D2F-D78FF75796C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242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94F3D-B37A-4386-9D2F-D78FF75796C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284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94F3D-B37A-4386-9D2F-D78FF75796C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184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94F3D-B37A-4386-9D2F-D78FF75796C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184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94F3D-B37A-4386-9D2F-D78FF75796C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4921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94F3D-B37A-4386-9D2F-D78FF75796C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119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94F3D-B37A-4386-9D2F-D78FF75796C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748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8"/>
            <a:ext cx="82296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16164D92-FC1E-44DE-86FC-11D9CB74AE78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57C1DDA5-ECDC-45DD-8834-5B1FD9AED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164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16164D92-FC1E-44DE-86FC-11D9CB74AE78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57C1DDA5-ECDC-45DD-8834-5B1FD9AED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625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52410" y="365125"/>
            <a:ext cx="236601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0" y="365125"/>
            <a:ext cx="696087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16164D92-FC1E-44DE-86FC-11D9CB74AE78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57C1DDA5-ECDC-45DD-8834-5B1FD9AED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174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16164D92-FC1E-44DE-86FC-11D9CB74AE78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57C1DDA5-ECDC-45DD-8834-5B1FD9AED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64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5" y="1709738"/>
            <a:ext cx="946404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5" y="4589464"/>
            <a:ext cx="946404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16164D92-FC1E-44DE-86FC-11D9CB74AE78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57C1DDA5-ECDC-45DD-8834-5B1FD9AED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297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0" y="1825625"/>
            <a:ext cx="466344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4980" y="1825625"/>
            <a:ext cx="466344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16164D92-FC1E-44DE-86FC-11D9CB74AE78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57C1DDA5-ECDC-45DD-8834-5B1FD9AED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127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09" y="365126"/>
            <a:ext cx="946404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810" y="1681163"/>
            <a:ext cx="464200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810" y="2505075"/>
            <a:ext cx="464200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486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486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16164D92-FC1E-44DE-86FC-11D9CB74AE78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57C1DDA5-ECDC-45DD-8834-5B1FD9AED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917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16164D92-FC1E-44DE-86FC-11D9CB74AE78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57C1DDA5-ECDC-45DD-8834-5B1FD9AED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931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16164D92-FC1E-44DE-86FC-11D9CB74AE78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57C1DDA5-ECDC-45DD-8834-5B1FD9AED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689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10" y="457200"/>
            <a:ext cx="353901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4869" y="987426"/>
            <a:ext cx="555498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10" y="2057400"/>
            <a:ext cx="35390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16164D92-FC1E-44DE-86FC-11D9CB74AE78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57C1DDA5-ECDC-45DD-8834-5B1FD9AED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141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10" y="457200"/>
            <a:ext cx="353901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4869" y="987426"/>
            <a:ext cx="555498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10" y="2057400"/>
            <a:ext cx="35390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16164D92-FC1E-44DE-86FC-11D9CB74AE78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57C1DDA5-ECDC-45DD-8834-5B1FD9AED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991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4380" y="365126"/>
            <a:ext cx="94640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80" y="1825625"/>
            <a:ext cx="94640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944" y="29993"/>
            <a:ext cx="1177474" cy="4557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413" y="6442074"/>
            <a:ext cx="2888006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318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2.png">
            <a:extLst>
              <a:ext uri="{FF2B5EF4-FFF2-40B4-BE49-F238E27FC236}">
                <a16:creationId xmlns:a16="http://schemas.microsoft.com/office/drawing/2014/main" id="{F4CA145E-AE07-429C-87A6-10396E3EAC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19265"/>
            <a:ext cx="10963656" cy="770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398206" y="3809999"/>
            <a:ext cx="6017342" cy="14994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lvl="0" indent="-2286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4000" dirty="0"/>
              <a:t>SECP AML/ CFT RISK ASSESMENT FOR REGULATED </a:t>
            </a:r>
            <a:r>
              <a:rPr lang="en-US" sz="4000" dirty="0" smtClean="0"/>
              <a:t>PERSONS</a:t>
            </a:r>
          </a:p>
          <a:p>
            <a:r>
              <a:rPr lang="en-US" sz="2000" b="1" dirty="0"/>
              <a:t>S.R.O. 245 (I)/2019  Dated </a:t>
            </a:r>
            <a:r>
              <a:rPr lang="en-US" sz="2000" dirty="0"/>
              <a:t> </a:t>
            </a:r>
            <a:r>
              <a:rPr lang="en-US" sz="2000" i="1" dirty="0" smtClean="0"/>
              <a:t>22th February, 2019 </a:t>
            </a:r>
            <a:endParaRPr lang="en-US" sz="2000" i="1" dirty="0">
              <a:solidFill>
                <a:srgbClr val="FF0000"/>
              </a:solidFill>
            </a:endParaRPr>
          </a:p>
          <a:p>
            <a:r>
              <a:rPr lang="en-US" sz="1600" dirty="0" smtClean="0"/>
              <a:t>December, 2021</a:t>
            </a:r>
          </a:p>
          <a:p>
            <a:endParaRPr lang="en-US" sz="1600" dirty="0"/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833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66" y="471058"/>
            <a:ext cx="946404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REGION WISE DISTRIBUTION OF PEP </a:t>
            </a:r>
            <a:r>
              <a:rPr lang="en-US" sz="3600" b="1" dirty="0" smtClean="0">
                <a:latin typeface="+mn-lt"/>
              </a:rPr>
              <a:t>CLIENTS:</a:t>
            </a:r>
            <a:r>
              <a:rPr lang="en-US" sz="3600" dirty="0" smtClean="0">
                <a:latin typeface="+mn-lt"/>
              </a:rPr>
              <a:t> </a:t>
            </a:r>
            <a:endParaRPr lang="en-US" sz="3600" dirty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1092244"/>
              </p:ext>
            </p:extLst>
          </p:nvPr>
        </p:nvGraphicFramePr>
        <p:xfrm>
          <a:off x="429021" y="1738399"/>
          <a:ext cx="10294398" cy="41172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5449">
                  <a:extLst>
                    <a:ext uri="{9D8B030D-6E8A-4147-A177-3AD203B41FA5}">
                      <a16:colId xmlns:a16="http://schemas.microsoft.com/office/drawing/2014/main" val="579754818"/>
                    </a:ext>
                  </a:extLst>
                </a:gridCol>
                <a:gridCol w="1047438">
                  <a:extLst>
                    <a:ext uri="{9D8B030D-6E8A-4147-A177-3AD203B41FA5}">
                      <a16:colId xmlns:a16="http://schemas.microsoft.com/office/drawing/2014/main" val="1574596323"/>
                    </a:ext>
                  </a:extLst>
                </a:gridCol>
                <a:gridCol w="1052299">
                  <a:extLst>
                    <a:ext uri="{9D8B030D-6E8A-4147-A177-3AD203B41FA5}">
                      <a16:colId xmlns:a16="http://schemas.microsoft.com/office/drawing/2014/main" val="479981724"/>
                    </a:ext>
                  </a:extLst>
                </a:gridCol>
                <a:gridCol w="1290735">
                  <a:extLst>
                    <a:ext uri="{9D8B030D-6E8A-4147-A177-3AD203B41FA5}">
                      <a16:colId xmlns:a16="http://schemas.microsoft.com/office/drawing/2014/main" val="1754070088"/>
                    </a:ext>
                  </a:extLst>
                </a:gridCol>
                <a:gridCol w="1422668">
                  <a:extLst>
                    <a:ext uri="{9D8B030D-6E8A-4147-A177-3AD203B41FA5}">
                      <a16:colId xmlns:a16="http://schemas.microsoft.com/office/drawing/2014/main" val="4075139"/>
                    </a:ext>
                  </a:extLst>
                </a:gridCol>
                <a:gridCol w="1207304">
                  <a:extLst>
                    <a:ext uri="{9D8B030D-6E8A-4147-A177-3AD203B41FA5}">
                      <a16:colId xmlns:a16="http://schemas.microsoft.com/office/drawing/2014/main" val="3518158287"/>
                    </a:ext>
                  </a:extLst>
                </a:gridCol>
                <a:gridCol w="882835">
                  <a:extLst>
                    <a:ext uri="{9D8B030D-6E8A-4147-A177-3AD203B41FA5}">
                      <a16:colId xmlns:a16="http://schemas.microsoft.com/office/drawing/2014/main" val="2611360529"/>
                    </a:ext>
                  </a:extLst>
                </a:gridCol>
                <a:gridCol w="865019">
                  <a:extLst>
                    <a:ext uri="{9D8B030D-6E8A-4147-A177-3AD203B41FA5}">
                      <a16:colId xmlns:a16="http://schemas.microsoft.com/office/drawing/2014/main" val="426083416"/>
                    </a:ext>
                  </a:extLst>
                </a:gridCol>
                <a:gridCol w="900651">
                  <a:extLst>
                    <a:ext uri="{9D8B030D-6E8A-4147-A177-3AD203B41FA5}">
                      <a16:colId xmlns:a16="http://schemas.microsoft.com/office/drawing/2014/main" val="713432579"/>
                    </a:ext>
                  </a:extLst>
                </a:gridCol>
              </a:tblGrid>
              <a:tr h="117406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REGION</a:t>
                      </a: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1" i="0" u="none" strike="noStrike" kern="1200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algn="ctr" rtl="0" fontAlgn="b"/>
                      <a:r>
                        <a:rPr lang="en-US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ACCOUNTS</a:t>
                      </a:r>
                      <a:endParaRPr lang="en-US" sz="160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As of</a:t>
                      </a:r>
                      <a:r>
                        <a:rPr lang="en-US" sz="1600" b="1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Dec</a:t>
                      </a:r>
                      <a:r>
                        <a:rPr lang="en-US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-2021</a:t>
                      </a:r>
                    </a:p>
                    <a:p>
                      <a:pPr algn="ctr" rtl="0" fontAlgn="b"/>
                      <a:endParaRPr lang="en-US" sz="160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ACCOUNTS</a:t>
                      </a:r>
                      <a:endParaRPr lang="en-US" sz="160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As of</a:t>
                      </a:r>
                      <a:r>
                        <a:rPr lang="en-US" sz="1600" b="1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Sept-</a:t>
                      </a:r>
                      <a:r>
                        <a:rPr lang="en-US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1" i="0" u="none" strike="noStrike" kern="1200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algn="ctr" rtl="0" fontAlgn="b"/>
                      <a:r>
                        <a:rPr lang="en-US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AUM</a:t>
                      </a:r>
                      <a:endParaRPr lang="en-US" sz="160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As of Dec-2021</a:t>
                      </a:r>
                    </a:p>
                    <a:p>
                      <a:pPr algn="ctr" rtl="0" fontAlgn="b"/>
                      <a:r>
                        <a:rPr lang="en-US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(Rs.)</a:t>
                      </a:r>
                    </a:p>
                    <a:p>
                      <a:pPr algn="ctr" rtl="0" fontAlgn="b"/>
                      <a:endParaRPr lang="en-US" sz="160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AUM</a:t>
                      </a:r>
                      <a:endParaRPr lang="en-US" sz="160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As of Sept-2021</a:t>
                      </a:r>
                    </a:p>
                    <a:p>
                      <a:pPr algn="ctr" rtl="0" fontAlgn="b"/>
                      <a:r>
                        <a:rPr lang="en-US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(Rs.)</a:t>
                      </a: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1" i="0" u="none" strike="noStrike" kern="1200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algn="ctr" rtl="0" fontAlgn="b"/>
                      <a:r>
                        <a:rPr lang="en-US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% OF PEP AUM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Dec-2021</a:t>
                      </a:r>
                    </a:p>
                    <a:p>
                      <a:pPr algn="ctr" rtl="0" fontAlgn="b"/>
                      <a:endParaRPr lang="en-US" sz="160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% OF PEP AUM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Sept-2021</a:t>
                      </a: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1" i="0" u="none" strike="noStrike" kern="1200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algn="ctr" rtl="0" fontAlgn="b"/>
                      <a:r>
                        <a:rPr lang="en-US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% OF TOTAL AUM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Dec-2021</a:t>
                      </a:r>
                    </a:p>
                    <a:p>
                      <a:pPr algn="ctr" rtl="0" fontAlgn="b"/>
                      <a:endParaRPr lang="en-US" sz="160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% OF TOTAL AUM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Sept-2021</a:t>
                      </a: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5876126"/>
                  </a:ext>
                </a:extLst>
              </a:tr>
              <a:tr h="57081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SINDH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+mn-lt"/>
                        </a:rPr>
                        <a:t>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794,021,175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488,817,415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34.72%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26.17%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0.451%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0.301%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0955069"/>
                  </a:ext>
                </a:extLst>
              </a:tr>
              <a:tr h="40811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PUNJAB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+mn-lt"/>
                        </a:rPr>
                        <a:t>63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1,166,132,066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1,135,302,571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52.56%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60.77%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0.682%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0.699%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30608755"/>
                  </a:ext>
                </a:extLst>
              </a:tr>
              <a:tr h="36021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CAPITAL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+mn-lt"/>
                        </a:rPr>
                        <a:t>26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240,806,855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203,543,114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10.85%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10.90%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0.141%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0.125%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49213700"/>
                  </a:ext>
                </a:extLst>
              </a:tr>
              <a:tr h="7148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KHYBER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PAKHTOON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KHWA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+mn-lt"/>
                        </a:rPr>
                        <a:t>9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41,320,512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40,500,470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1.86%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2.17%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0.024%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0.025%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79218927"/>
                  </a:ext>
                </a:extLst>
              </a:tr>
              <a:tr h="57081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6350" marR="6350" marT="635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+mn-lt"/>
                        </a:rPr>
                        <a:t>157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148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+mn-lt"/>
                        </a:rPr>
                        <a:t>2,242,280,608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1,868,163,570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7432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037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676" y="384791"/>
            <a:ext cx="9464040" cy="132556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+mn-lt"/>
              </a:rPr>
              <a:t>PEPs ADDED </a:t>
            </a:r>
            <a:r>
              <a:rPr lang="en-US" sz="3200" b="1" dirty="0" smtClean="0">
                <a:latin typeface="+mn-lt"/>
              </a:rPr>
              <a:t>(</a:t>
            </a:r>
            <a:r>
              <a:rPr lang="en-US" sz="3200" b="1" dirty="0" err="1" smtClean="0">
                <a:latin typeface="+mn-lt"/>
              </a:rPr>
              <a:t>Rs</a:t>
            </a:r>
            <a:r>
              <a:rPr lang="en-US" sz="3200" b="1" dirty="0" smtClean="0">
                <a:latin typeface="+mn-lt"/>
              </a:rPr>
              <a:t> 10m and above)</a:t>
            </a:r>
            <a:r>
              <a:rPr lang="en-US" sz="3200" b="1" dirty="0">
                <a:latin typeface="+mn-lt"/>
              </a:rPr>
              <a:t>:</a:t>
            </a:r>
            <a:endParaRPr lang="en-US" sz="3200" dirty="0">
              <a:latin typeface="+mn-lt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0363210"/>
              </p:ext>
            </p:extLst>
          </p:nvPr>
        </p:nvGraphicFramePr>
        <p:xfrm>
          <a:off x="900546" y="1419406"/>
          <a:ext cx="8545576" cy="21439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7567">
                  <a:extLst>
                    <a:ext uri="{9D8B030D-6E8A-4147-A177-3AD203B41FA5}">
                      <a16:colId xmlns:a16="http://schemas.microsoft.com/office/drawing/2014/main" val="1403946344"/>
                    </a:ext>
                  </a:extLst>
                </a:gridCol>
                <a:gridCol w="2126003">
                  <a:extLst>
                    <a:ext uri="{9D8B030D-6E8A-4147-A177-3AD203B41FA5}">
                      <a16:colId xmlns:a16="http://schemas.microsoft.com/office/drawing/2014/main" val="1361743712"/>
                    </a:ext>
                  </a:extLst>
                </a:gridCol>
                <a:gridCol w="2126003">
                  <a:extLst>
                    <a:ext uri="{9D8B030D-6E8A-4147-A177-3AD203B41FA5}">
                      <a16:colId xmlns:a16="http://schemas.microsoft.com/office/drawing/2014/main" val="4022933065"/>
                    </a:ext>
                  </a:extLst>
                </a:gridCol>
                <a:gridCol w="2126003">
                  <a:extLst>
                    <a:ext uri="{9D8B030D-6E8A-4147-A177-3AD203B41FA5}">
                      <a16:colId xmlns:a16="http://schemas.microsoft.com/office/drawing/2014/main" val="1538023035"/>
                    </a:ext>
                  </a:extLst>
                </a:gridCol>
              </a:tblGrid>
              <a:tr h="8196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Sep 2021- Dec 2021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Sep</a:t>
                      </a:r>
                      <a:r>
                        <a:rPr lang="en-US" sz="18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2021- Dec 2021</a:t>
                      </a:r>
                      <a:endParaRPr lang="en-US" sz="1800" b="1" i="0" u="none" strike="noStrike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Jul</a:t>
                      </a:r>
                      <a:r>
                        <a:rPr lang="en-US" sz="18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2021- Sep 2021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Jul</a:t>
                      </a:r>
                      <a:r>
                        <a:rPr lang="en-US" sz="18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2021- Sep 2021</a:t>
                      </a:r>
                      <a:endParaRPr lang="en-US" sz="1800" b="1" i="0" u="none" strike="noStrike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292699"/>
                  </a:ext>
                </a:extLst>
              </a:tr>
              <a:tr h="4266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CUSTOMER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AUM </a:t>
                      </a:r>
                      <a:r>
                        <a:rPr lang="en-US" sz="18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(Rs.)</a:t>
                      </a:r>
                      <a:endParaRPr lang="en-US" sz="180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CUSTOMER</a:t>
                      </a:r>
                      <a:endParaRPr lang="en-US" sz="180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AUM </a:t>
                      </a:r>
                      <a:r>
                        <a:rPr lang="en-US" sz="18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(Rs.)</a:t>
                      </a:r>
                      <a:endParaRPr lang="en-US" sz="180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2322301"/>
                  </a:ext>
                </a:extLst>
              </a:tr>
              <a:tr h="32689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MUHAMMAD YOUNUS TABBA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201,340,828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MOHAMMAD SAEED SHARIF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12,521,977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94725755"/>
                  </a:ext>
                </a:extLst>
              </a:tr>
              <a:tr h="28541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KHAIRUN NISA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100,670,415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MOBINA ZUBERI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9,918,701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34229618"/>
                  </a:ext>
                </a:extLst>
              </a:tr>
              <a:tr h="285411"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857391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279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676" y="384791"/>
            <a:ext cx="9464040" cy="132556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+mn-lt"/>
              </a:rPr>
              <a:t>TOP TEN PEPs BY AUM:</a:t>
            </a:r>
            <a:endParaRPr lang="en-US" sz="3600" dirty="0">
              <a:latin typeface="+mn-lt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1134984"/>
              </p:ext>
            </p:extLst>
          </p:nvPr>
        </p:nvGraphicFramePr>
        <p:xfrm>
          <a:off x="928254" y="1510149"/>
          <a:ext cx="9134368" cy="48897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0514">
                  <a:extLst>
                    <a:ext uri="{9D8B030D-6E8A-4147-A177-3AD203B41FA5}">
                      <a16:colId xmlns:a16="http://schemas.microsoft.com/office/drawing/2014/main" val="4022933065"/>
                    </a:ext>
                  </a:extLst>
                </a:gridCol>
                <a:gridCol w="1357746">
                  <a:extLst>
                    <a:ext uri="{9D8B030D-6E8A-4147-A177-3AD203B41FA5}">
                      <a16:colId xmlns:a16="http://schemas.microsoft.com/office/drawing/2014/main" val="3128252882"/>
                    </a:ext>
                  </a:extLst>
                </a:gridCol>
                <a:gridCol w="1690254">
                  <a:extLst>
                    <a:ext uri="{9D8B030D-6E8A-4147-A177-3AD203B41FA5}">
                      <a16:colId xmlns:a16="http://schemas.microsoft.com/office/drawing/2014/main" val="1288161480"/>
                    </a:ext>
                  </a:extLst>
                </a:gridCol>
                <a:gridCol w="1482437">
                  <a:extLst>
                    <a:ext uri="{9D8B030D-6E8A-4147-A177-3AD203B41FA5}">
                      <a16:colId xmlns:a16="http://schemas.microsoft.com/office/drawing/2014/main" val="3011022805"/>
                    </a:ext>
                  </a:extLst>
                </a:gridCol>
                <a:gridCol w="1025236">
                  <a:extLst>
                    <a:ext uri="{9D8B030D-6E8A-4147-A177-3AD203B41FA5}">
                      <a16:colId xmlns:a16="http://schemas.microsoft.com/office/drawing/2014/main" val="4084217569"/>
                    </a:ext>
                  </a:extLst>
                </a:gridCol>
                <a:gridCol w="2078181">
                  <a:extLst>
                    <a:ext uri="{9D8B030D-6E8A-4147-A177-3AD203B41FA5}">
                      <a16:colId xmlns:a16="http://schemas.microsoft.com/office/drawing/2014/main" val="1538023035"/>
                    </a:ext>
                  </a:extLst>
                </a:gridCol>
              </a:tblGrid>
              <a:tr h="4213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CUSTOMER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PROVINCE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AUM (Rs.)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CUSTOMER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PROVINCE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AUM (Rs.)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2322301"/>
                  </a:ext>
                </a:extLst>
              </a:tr>
              <a:tr h="357401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As</a:t>
                      </a:r>
                      <a:r>
                        <a:rPr lang="en-US" sz="18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of December 2021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As</a:t>
                      </a:r>
                      <a:r>
                        <a:rPr lang="en-US" sz="18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of September 2021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575056"/>
                  </a:ext>
                </a:extLst>
              </a:tr>
              <a:tr h="42751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MUHAMMAD YOUNUS TABBA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SINDH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201,340,828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ASMA ASAD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PUNJAB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186,406,000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94725755"/>
                  </a:ext>
                </a:extLst>
              </a:tr>
              <a:tr h="21842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ASMA ASAD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PUNJAB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199,611,672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BILQUIS DAWOOD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PUNJAB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181,718,104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85739184"/>
                  </a:ext>
                </a:extLst>
              </a:tr>
              <a:tr h="21842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FAISAL DAWOOD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PUNJAB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177,016,215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FAISAL DAWOOD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PUNJAB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173,881,041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86377848"/>
                  </a:ext>
                </a:extLst>
              </a:tr>
              <a:tr h="4181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BILQUIS DAWOOD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PUNJAB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174,810,414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CAPT  HALEEM A  SIDDIQUI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SINDH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110,279,301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19720921"/>
                  </a:ext>
                </a:extLst>
              </a:tr>
              <a:tr h="42751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CAPT  HALEEM A  SIDDIQUI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SINDH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112,082,324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MEHREEN DAWOOD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PUNJAB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105,764,709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85585193"/>
                  </a:ext>
                </a:extLst>
              </a:tr>
              <a:tr h="21842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MEHREEN DAWOOD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PUNJAB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107,641,210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TAIMUR DAWOOD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PUNJAB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83,761,690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4487334"/>
                  </a:ext>
                </a:extLst>
              </a:tr>
              <a:tr h="4181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KHAIRUN NISA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SINDH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100,670,415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JEHANGIR KARAMAT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PUNJAB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83,542,870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46852585"/>
                  </a:ext>
                </a:extLst>
              </a:tr>
              <a:tr h="6272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JEHANGIR KARAMAT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PUNJAB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94,963,745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BEGUM NAJMA SHAHARYAR M KHAN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PUNJAB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78,242,070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57893110"/>
                  </a:ext>
                </a:extLst>
              </a:tr>
              <a:tr h="636611">
                <a:tc>
                  <a:txBody>
                    <a:bodyPr/>
                    <a:lstStyle/>
                    <a:p>
                      <a:pPr algn="l" fontAlgn="b"/>
                      <a:r>
                        <a:rPr lang="nn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BEGUM NAJMA SHAHARYAR M KHAN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PUNJAB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85,591,753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ZAFFAR A KHAN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SINDH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48,286,773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52132059"/>
                  </a:ext>
                </a:extLst>
              </a:tr>
              <a:tr h="4181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TAIMUR DAWOOD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PUNJAB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85,247,433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SYED DABIR SAEED SHAH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SINDH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45,049,854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50216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284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324" y="297557"/>
            <a:ext cx="9464040" cy="132556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+mn-lt"/>
              </a:rPr>
              <a:t>REGION WISE DISTRIBUTION OF HIGH RISK CLIENTS:</a:t>
            </a:r>
            <a:endParaRPr lang="en-US" sz="3600" dirty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0613781"/>
              </p:ext>
            </p:extLst>
          </p:nvPr>
        </p:nvGraphicFramePr>
        <p:xfrm>
          <a:off x="471053" y="1465969"/>
          <a:ext cx="9938511" cy="4754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6864">
                  <a:extLst>
                    <a:ext uri="{9D8B030D-6E8A-4147-A177-3AD203B41FA5}">
                      <a16:colId xmlns:a16="http://schemas.microsoft.com/office/drawing/2014/main" val="2953013853"/>
                    </a:ext>
                  </a:extLst>
                </a:gridCol>
                <a:gridCol w="1266858">
                  <a:extLst>
                    <a:ext uri="{9D8B030D-6E8A-4147-A177-3AD203B41FA5}">
                      <a16:colId xmlns:a16="http://schemas.microsoft.com/office/drawing/2014/main" val="346732235"/>
                    </a:ext>
                  </a:extLst>
                </a:gridCol>
                <a:gridCol w="1250256">
                  <a:extLst>
                    <a:ext uri="{9D8B030D-6E8A-4147-A177-3AD203B41FA5}">
                      <a16:colId xmlns:a16="http://schemas.microsoft.com/office/drawing/2014/main" val="3017977725"/>
                    </a:ext>
                  </a:extLst>
                </a:gridCol>
                <a:gridCol w="1344827">
                  <a:extLst>
                    <a:ext uri="{9D8B030D-6E8A-4147-A177-3AD203B41FA5}">
                      <a16:colId xmlns:a16="http://schemas.microsoft.com/office/drawing/2014/main" val="4053224032"/>
                    </a:ext>
                  </a:extLst>
                </a:gridCol>
                <a:gridCol w="1132282">
                  <a:extLst>
                    <a:ext uri="{9D8B030D-6E8A-4147-A177-3AD203B41FA5}">
                      <a16:colId xmlns:a16="http://schemas.microsoft.com/office/drawing/2014/main" val="4284263107"/>
                    </a:ext>
                  </a:extLst>
                </a:gridCol>
                <a:gridCol w="844356">
                  <a:extLst>
                    <a:ext uri="{9D8B030D-6E8A-4147-A177-3AD203B41FA5}">
                      <a16:colId xmlns:a16="http://schemas.microsoft.com/office/drawing/2014/main" val="3988419357"/>
                    </a:ext>
                  </a:extLst>
                </a:gridCol>
                <a:gridCol w="844356">
                  <a:extLst>
                    <a:ext uri="{9D8B030D-6E8A-4147-A177-3AD203B41FA5}">
                      <a16:colId xmlns:a16="http://schemas.microsoft.com/office/drawing/2014/main" val="330060177"/>
                    </a:ext>
                  </a:extLst>
                </a:gridCol>
                <a:gridCol w="844356">
                  <a:extLst>
                    <a:ext uri="{9D8B030D-6E8A-4147-A177-3AD203B41FA5}">
                      <a16:colId xmlns:a16="http://schemas.microsoft.com/office/drawing/2014/main" val="3263118998"/>
                    </a:ext>
                  </a:extLst>
                </a:gridCol>
                <a:gridCol w="844356">
                  <a:extLst>
                    <a:ext uri="{9D8B030D-6E8A-4147-A177-3AD203B41FA5}">
                      <a16:colId xmlns:a16="http://schemas.microsoft.com/office/drawing/2014/main" val="4013391475"/>
                    </a:ext>
                  </a:extLst>
                </a:gridCol>
              </a:tblGrid>
              <a:tr h="2009163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n-US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REGION</a:t>
                      </a: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endParaRPr lang="en-US" sz="1600" b="1" i="0" u="none" strike="noStrike" kern="1200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n-US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ACCOUNTS</a:t>
                      </a:r>
                      <a:endParaRPr lang="en-US" sz="160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As of Dec-2021</a:t>
                      </a:r>
                    </a:p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endParaRPr lang="en-US" sz="160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n-US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ACCOUNTS</a:t>
                      </a:r>
                      <a:endParaRPr lang="en-US" sz="160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As of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Sept-2021</a:t>
                      </a: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endParaRPr lang="en-US" sz="1600" b="1" i="0" u="none" strike="noStrike" kern="1200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n-US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AUM</a:t>
                      </a:r>
                      <a:endParaRPr lang="en-US" sz="160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As of Dec-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2021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(Rs.)</a:t>
                      </a:r>
                    </a:p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endParaRPr lang="en-US" sz="160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n-US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AUM</a:t>
                      </a:r>
                      <a:endParaRPr lang="en-US" sz="160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As of Sept-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2021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(Rs.)</a:t>
                      </a: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endParaRPr lang="en-US" sz="1600" b="1" i="0" u="none" strike="noStrike" kern="1200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n-US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% OF HIGH AUM</a:t>
                      </a:r>
                    </a:p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n-US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Dec-2021</a:t>
                      </a:r>
                    </a:p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endParaRPr lang="en-US" sz="160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n-US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% OF HIGH AUM</a:t>
                      </a:r>
                    </a:p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n-US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Sep-2021</a:t>
                      </a: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endParaRPr lang="en-US" sz="1600" b="1" i="0" u="none" strike="noStrike" kern="1200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endParaRPr lang="en-US" sz="1600" b="1" i="0" u="none" strike="noStrike" kern="1200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n-US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% OF TOTAL</a:t>
                      </a:r>
                      <a:r>
                        <a:rPr lang="en-US" sz="1600" b="1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AUM</a:t>
                      </a:r>
                    </a:p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n-US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Dec-2021</a:t>
                      </a:r>
                    </a:p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endParaRPr lang="en-US" sz="1600" b="1" i="0" u="none" strike="noStrike" kern="1200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endParaRPr lang="en-US" sz="160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endParaRPr lang="en-US" sz="1600" b="1" i="0" u="none" strike="noStrike" kern="1200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n-US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% OF TOTAL</a:t>
                      </a:r>
                      <a:r>
                        <a:rPr lang="en-US" sz="1600" b="1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AUM</a:t>
                      </a:r>
                    </a:p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n-US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Sep-2021</a:t>
                      </a:r>
                    </a:p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endParaRPr lang="en-US" sz="1600" b="1" i="0" u="none" strike="noStrike" kern="1200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817816"/>
                  </a:ext>
                </a:extLst>
              </a:tr>
              <a:tr h="24013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SINDH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n-lt"/>
                        </a:rPr>
                        <a:t>163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167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2,474,342,242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2,508,093,323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58.40%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70.57%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1.448%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1.54%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76857132"/>
                  </a:ext>
                </a:extLst>
              </a:tr>
              <a:tr h="24013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PUNJAB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n-lt"/>
                        </a:rPr>
                        <a:t>210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213 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1,335,869,814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586,802,990 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16.51%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0.782%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0.36%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9789288"/>
                  </a:ext>
                </a:extLst>
              </a:tr>
              <a:tr h="40253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CAPITAL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n-lt"/>
                        </a:rPr>
                        <a:t>37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 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254,041,756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281,907,301 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7.93%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0.149%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0.17%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02067887"/>
                  </a:ext>
                </a:extLst>
              </a:tr>
              <a:tr h="44459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KHYBER PAKHTOONKHWA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n-lt"/>
                        </a:rPr>
                        <a:t>28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 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18,398,072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25,917,264 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0.011%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0.02%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04805487"/>
                  </a:ext>
                </a:extLst>
              </a:tr>
              <a:tr h="24013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BALOUCHISTAN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n-lt"/>
                        </a:rPr>
                        <a:t>2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3,152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3,092 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7677822"/>
                  </a:ext>
                </a:extLst>
              </a:tr>
              <a:tr h="24013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GILGIT BALTISTAN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n-lt"/>
                        </a:rPr>
                        <a:t>0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n-lt"/>
                        </a:rPr>
                        <a:t>0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3,058,014 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0.09%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n-lt"/>
                        </a:rPr>
                        <a:t>0.000%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44286134"/>
                  </a:ext>
                </a:extLst>
              </a:tr>
              <a:tr h="44459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AZAD JAMMU KASHMIR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n-lt"/>
                        </a:rPr>
                        <a:t>2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12,189,502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11,973,111 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0.01%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07993386"/>
                  </a:ext>
                </a:extLst>
              </a:tr>
              <a:tr h="24013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OVERSEAS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n-lt"/>
                        </a:rPr>
                        <a:t>144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142 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141,920,625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136,234,428 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3.83%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0.083%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0.08%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02468336"/>
                  </a:ext>
                </a:extLst>
              </a:tr>
              <a:tr h="25333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6350" marR="6350" marT="635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+mn-lt"/>
                        </a:rPr>
                        <a:t>586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593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4,236,765,163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3,553,989,523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97455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098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08373" y="117989"/>
            <a:ext cx="9828150" cy="629264"/>
          </a:xfrm>
        </p:spPr>
        <p:txBody>
          <a:bodyPr>
            <a:noAutofit/>
          </a:bodyPr>
          <a:lstStyle/>
          <a:p>
            <a:r>
              <a:rPr lang="en-US" sz="2000" b="1" dirty="0">
                <a:latin typeface="+mn-lt"/>
              </a:rPr>
              <a:t>PROMINENT CHANGES IN AUM IN HIGH RISK </a:t>
            </a:r>
            <a:r>
              <a:rPr lang="en-US" sz="2000" b="1" dirty="0" smtClean="0">
                <a:latin typeface="+mn-lt"/>
              </a:rPr>
              <a:t>CLIENTS </a:t>
            </a:r>
            <a:r>
              <a:rPr lang="en-US" sz="2000" b="1" dirty="0">
                <a:latin typeface="+mn-lt"/>
              </a:rPr>
              <a:t>DURING </a:t>
            </a:r>
            <a:r>
              <a:rPr lang="en-US" sz="2000" b="1" dirty="0" smtClean="0">
                <a:latin typeface="+mn-lt"/>
              </a:rPr>
              <a:t>SEP-2021 TO DEC-2021</a:t>
            </a:r>
            <a:r>
              <a:rPr lang="en-US" sz="2000" b="1" dirty="0">
                <a:latin typeface="+mn-lt"/>
              </a:rPr>
              <a:t>:</a:t>
            </a:r>
            <a:endParaRPr lang="en-US" sz="2000" dirty="0">
              <a:latin typeface="+mn-lt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236895"/>
              </p:ext>
            </p:extLst>
          </p:nvPr>
        </p:nvGraphicFramePr>
        <p:xfrm>
          <a:off x="432324" y="774963"/>
          <a:ext cx="9961419" cy="2705508"/>
        </p:xfrm>
        <a:graphic>
          <a:graphicData uri="http://schemas.openxmlformats.org/drawingml/2006/table">
            <a:tbl>
              <a:tblPr/>
              <a:tblGrid>
                <a:gridCol w="2038491">
                  <a:extLst>
                    <a:ext uri="{9D8B030D-6E8A-4147-A177-3AD203B41FA5}">
                      <a16:colId xmlns:a16="http://schemas.microsoft.com/office/drawing/2014/main" val="3043794488"/>
                    </a:ext>
                  </a:extLst>
                </a:gridCol>
                <a:gridCol w="1923908">
                  <a:extLst>
                    <a:ext uri="{9D8B030D-6E8A-4147-A177-3AD203B41FA5}">
                      <a16:colId xmlns:a16="http://schemas.microsoft.com/office/drawing/2014/main" val="821843102"/>
                    </a:ext>
                  </a:extLst>
                </a:gridCol>
                <a:gridCol w="2037556">
                  <a:extLst>
                    <a:ext uri="{9D8B030D-6E8A-4147-A177-3AD203B41FA5}">
                      <a16:colId xmlns:a16="http://schemas.microsoft.com/office/drawing/2014/main" val="2699462745"/>
                    </a:ext>
                  </a:extLst>
                </a:gridCol>
                <a:gridCol w="1980732">
                  <a:extLst>
                    <a:ext uri="{9D8B030D-6E8A-4147-A177-3AD203B41FA5}">
                      <a16:colId xmlns:a16="http://schemas.microsoft.com/office/drawing/2014/main" val="419191403"/>
                    </a:ext>
                  </a:extLst>
                </a:gridCol>
                <a:gridCol w="1980732">
                  <a:extLst>
                    <a:ext uri="{9D8B030D-6E8A-4147-A177-3AD203B41FA5}">
                      <a16:colId xmlns:a16="http://schemas.microsoft.com/office/drawing/2014/main" val="361601370"/>
                    </a:ext>
                  </a:extLst>
                </a:gridCol>
              </a:tblGrid>
              <a:tr h="33044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Region Punjab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AUM (Rs.)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Region Punjab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AUM (Rs.)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DIFFERENCE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2605196"/>
                  </a:ext>
                </a:extLst>
              </a:tr>
              <a:tr h="330447"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As of </a:t>
                      </a:r>
                      <a:r>
                        <a:rPr lang="en-US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December 2021</a:t>
                      </a:r>
                      <a:endParaRPr lang="en-US" sz="160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As of </a:t>
                      </a:r>
                      <a:r>
                        <a:rPr lang="en-US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September </a:t>
                      </a:r>
                      <a:r>
                        <a:rPr lang="en-US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50554"/>
                  </a:ext>
                </a:extLst>
              </a:tr>
              <a:tr h="23851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 ENGINEERING DOMESTIC (PVT) LIMITED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230,544,803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 ENGINEERING DOMESTIC (PVT) LIMITED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230,544,803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124044"/>
                  </a:ext>
                </a:extLst>
              </a:tr>
              <a:tr h="23851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SEFAM PVT LTD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264,286,794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SEFAM PVT LTD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60,247,600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204,039,194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864778"/>
                  </a:ext>
                </a:extLst>
              </a:tr>
              <a:tr h="23851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UMAIR IKRAM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120,325,307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UMAIR IKRAM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120,325,307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559744"/>
                  </a:ext>
                </a:extLst>
              </a:tr>
              <a:tr h="23851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MOHAMMAD ALI QURESHI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71,545,543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MOHAMMAD ALI QURESHI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71,545,543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3387470"/>
                  </a:ext>
                </a:extLst>
              </a:tr>
              <a:tr h="11925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ZAKI RAHMAN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75,010,277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ZAKI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RAHMAN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38,121,164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36,889,113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0526781"/>
                  </a:ext>
                </a:extLst>
              </a:tr>
              <a:tr h="11925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UZAIR IKRAM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QURESHI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25,117,108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UZAIR IKRAM QURESHI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82,691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25,034,409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5797001"/>
                  </a:ext>
                </a:extLst>
              </a:tr>
              <a:tr h="23851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OSAMA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IKRAM QURESHI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25,067,773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OSAMA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IKRAM QURESHI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25,067,773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464944"/>
                  </a:ext>
                </a:extLst>
              </a:tr>
              <a:tr h="33044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811,897,597</a:t>
                      </a:r>
                      <a:endParaRPr lang="en-US" sz="1600" b="1" i="0" u="none" strike="noStrike" kern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98,451,455</a:t>
                      </a:r>
                      <a:endParaRPr lang="en-US" sz="160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713,446,142</a:t>
                      </a:r>
                      <a:endParaRPr lang="en-US" sz="1600" b="1" i="0" u="none" strike="noStrike" kern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196314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230758"/>
              </p:ext>
            </p:extLst>
          </p:nvPr>
        </p:nvGraphicFramePr>
        <p:xfrm>
          <a:off x="406464" y="3543257"/>
          <a:ext cx="10045530" cy="2848745"/>
        </p:xfrm>
        <a:graphic>
          <a:graphicData uri="http://schemas.openxmlformats.org/drawingml/2006/table">
            <a:tbl>
              <a:tblPr/>
              <a:tblGrid>
                <a:gridCol w="2713149">
                  <a:extLst>
                    <a:ext uri="{9D8B030D-6E8A-4147-A177-3AD203B41FA5}">
                      <a16:colId xmlns:a16="http://schemas.microsoft.com/office/drawing/2014/main" val="1316601489"/>
                    </a:ext>
                  </a:extLst>
                </a:gridCol>
                <a:gridCol w="1480096">
                  <a:extLst>
                    <a:ext uri="{9D8B030D-6E8A-4147-A177-3AD203B41FA5}">
                      <a16:colId xmlns:a16="http://schemas.microsoft.com/office/drawing/2014/main" val="1998689906"/>
                    </a:ext>
                  </a:extLst>
                </a:gridCol>
                <a:gridCol w="2800959">
                  <a:extLst>
                    <a:ext uri="{9D8B030D-6E8A-4147-A177-3AD203B41FA5}">
                      <a16:colId xmlns:a16="http://schemas.microsoft.com/office/drawing/2014/main" val="1149623787"/>
                    </a:ext>
                  </a:extLst>
                </a:gridCol>
                <a:gridCol w="1499616">
                  <a:extLst>
                    <a:ext uri="{9D8B030D-6E8A-4147-A177-3AD203B41FA5}">
                      <a16:colId xmlns:a16="http://schemas.microsoft.com/office/drawing/2014/main" val="2466221298"/>
                    </a:ext>
                  </a:extLst>
                </a:gridCol>
                <a:gridCol w="1551710">
                  <a:extLst>
                    <a:ext uri="{9D8B030D-6E8A-4147-A177-3AD203B41FA5}">
                      <a16:colId xmlns:a16="http://schemas.microsoft.com/office/drawing/2014/main" val="2065024421"/>
                    </a:ext>
                  </a:extLst>
                </a:gridCol>
              </a:tblGrid>
              <a:tr h="40350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Region Sindh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AUM (Rs.)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Region Sindh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AUM (Rs.)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DIFFERENCE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2056278"/>
                  </a:ext>
                </a:extLst>
              </a:tr>
              <a:tr h="413974"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As of </a:t>
                      </a:r>
                      <a:r>
                        <a:rPr lang="en-US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December 2021</a:t>
                      </a:r>
                      <a:endParaRPr lang="en-US" sz="160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As of </a:t>
                      </a:r>
                      <a:r>
                        <a:rPr lang="en-US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September </a:t>
                      </a:r>
                      <a:r>
                        <a:rPr lang="en-US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500796"/>
                  </a:ext>
                </a:extLst>
              </a:tr>
              <a:tr h="4209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CITIZENS FOUNDATION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205,988,337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CITIZENS FOUNDATION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103,433,047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102,555,290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2981011"/>
                  </a:ext>
                </a:extLst>
              </a:tr>
              <a:tr h="26479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HABIB METRO PAKISTAN PRIVATE LIMITED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530,051,261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HABIB METRO PAKISTAN PRIVATE LIMITED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430,633,631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99,417,630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406056"/>
                  </a:ext>
                </a:extLst>
              </a:tr>
              <a:tr h="42084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211425"/>
                  </a:ext>
                </a:extLst>
              </a:tr>
              <a:tr h="420978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292511"/>
                  </a:ext>
                </a:extLst>
              </a:tr>
              <a:tr h="33222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Total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736,039,598</a:t>
                      </a:r>
                      <a:endParaRPr lang="en-US" sz="1600" b="1" i="0" u="none" strike="noStrike" kern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sz="1600" b="1" i="0" u="none" strike="noStrike" kern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534,066,670</a:t>
                      </a:r>
                      <a:endParaRPr lang="en-US" sz="1600" b="1" i="0" u="none" strike="noStrike" kern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201,972,920</a:t>
                      </a:r>
                      <a:endParaRPr lang="en-US" sz="1600" b="1" i="0" u="none" strike="noStrike" kern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9540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861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648384"/>
              </p:ext>
            </p:extLst>
          </p:nvPr>
        </p:nvGraphicFramePr>
        <p:xfrm>
          <a:off x="665018" y="1451221"/>
          <a:ext cx="10175275" cy="1432560"/>
        </p:xfrm>
        <a:graphic>
          <a:graphicData uri="http://schemas.openxmlformats.org/drawingml/2006/table">
            <a:tbl>
              <a:tblPr/>
              <a:tblGrid>
                <a:gridCol w="2479964">
                  <a:extLst>
                    <a:ext uri="{9D8B030D-6E8A-4147-A177-3AD203B41FA5}">
                      <a16:colId xmlns:a16="http://schemas.microsoft.com/office/drawing/2014/main" val="1316601489"/>
                    </a:ext>
                  </a:extLst>
                </a:gridCol>
                <a:gridCol w="1967345">
                  <a:extLst>
                    <a:ext uri="{9D8B030D-6E8A-4147-A177-3AD203B41FA5}">
                      <a16:colId xmlns:a16="http://schemas.microsoft.com/office/drawing/2014/main" val="67855492"/>
                    </a:ext>
                  </a:extLst>
                </a:gridCol>
                <a:gridCol w="2064328">
                  <a:extLst>
                    <a:ext uri="{9D8B030D-6E8A-4147-A177-3AD203B41FA5}">
                      <a16:colId xmlns:a16="http://schemas.microsoft.com/office/drawing/2014/main" val="1149623787"/>
                    </a:ext>
                  </a:extLst>
                </a:gridCol>
                <a:gridCol w="1634836">
                  <a:extLst>
                    <a:ext uri="{9D8B030D-6E8A-4147-A177-3AD203B41FA5}">
                      <a16:colId xmlns:a16="http://schemas.microsoft.com/office/drawing/2014/main" val="2391698290"/>
                    </a:ext>
                  </a:extLst>
                </a:gridCol>
                <a:gridCol w="2028802">
                  <a:extLst>
                    <a:ext uri="{9D8B030D-6E8A-4147-A177-3AD203B41FA5}">
                      <a16:colId xmlns:a16="http://schemas.microsoft.com/office/drawing/2014/main" val="2065024421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Region </a:t>
                      </a:r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Capital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AUM (Rs.)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Region </a:t>
                      </a:r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Capital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AUM (Rs.)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DIFFERENCE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2056278"/>
                  </a:ext>
                </a:extLst>
              </a:tr>
              <a:tr h="335280"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As of </a:t>
                      </a:r>
                      <a:r>
                        <a:rPr lang="en-US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December 2021</a:t>
                      </a:r>
                      <a:endParaRPr lang="en-US" sz="160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As of </a:t>
                      </a:r>
                      <a:r>
                        <a:rPr lang="en-US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September </a:t>
                      </a:r>
                      <a:r>
                        <a:rPr lang="en-US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500796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AKHTER HAMEED KHAN RESOURCE CENTER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89,686,162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AKHTER HAMEED KHAN RESOURCE CENTER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117,680,482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(27,994,320)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2981011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Total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89,686,162 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Total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117,680,482 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</a:t>
                      </a:r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(27,994,320) 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9540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374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131" y="218538"/>
            <a:ext cx="9464040" cy="543463"/>
          </a:xfrm>
        </p:spPr>
        <p:txBody>
          <a:bodyPr anchor="t">
            <a:normAutofit/>
          </a:bodyPr>
          <a:lstStyle/>
          <a:p>
            <a:r>
              <a:rPr lang="en-US" sz="2800" b="1" dirty="0" smtClean="0">
                <a:latin typeface="+mn-lt"/>
              </a:rPr>
              <a:t>SECTOR WISE DISTRIBUTION OF HIGH RISK CLIENTS:</a:t>
            </a:r>
            <a:endParaRPr lang="en-US" sz="2800" dirty="0">
              <a:latin typeface="+mn-lt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0352916"/>
              </p:ext>
            </p:extLst>
          </p:nvPr>
        </p:nvGraphicFramePr>
        <p:xfrm>
          <a:off x="613131" y="762001"/>
          <a:ext cx="10112486" cy="59224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0105">
                  <a:extLst>
                    <a:ext uri="{9D8B030D-6E8A-4147-A177-3AD203B41FA5}">
                      <a16:colId xmlns:a16="http://schemas.microsoft.com/office/drawing/2014/main" val="4022933065"/>
                    </a:ext>
                  </a:extLst>
                </a:gridCol>
                <a:gridCol w="1132951">
                  <a:extLst>
                    <a:ext uri="{9D8B030D-6E8A-4147-A177-3AD203B41FA5}">
                      <a16:colId xmlns:a16="http://schemas.microsoft.com/office/drawing/2014/main" val="249053188"/>
                    </a:ext>
                  </a:extLst>
                </a:gridCol>
                <a:gridCol w="1214988">
                  <a:extLst>
                    <a:ext uri="{9D8B030D-6E8A-4147-A177-3AD203B41FA5}">
                      <a16:colId xmlns:a16="http://schemas.microsoft.com/office/drawing/2014/main" val="701041125"/>
                    </a:ext>
                  </a:extLst>
                </a:gridCol>
                <a:gridCol w="1140285">
                  <a:extLst>
                    <a:ext uri="{9D8B030D-6E8A-4147-A177-3AD203B41FA5}">
                      <a16:colId xmlns:a16="http://schemas.microsoft.com/office/drawing/2014/main" val="1538023035"/>
                    </a:ext>
                  </a:extLst>
                </a:gridCol>
                <a:gridCol w="1088940">
                  <a:extLst>
                    <a:ext uri="{9D8B030D-6E8A-4147-A177-3AD203B41FA5}">
                      <a16:colId xmlns:a16="http://schemas.microsoft.com/office/drawing/2014/main" val="565142042"/>
                    </a:ext>
                  </a:extLst>
                </a:gridCol>
                <a:gridCol w="969819">
                  <a:extLst>
                    <a:ext uri="{9D8B030D-6E8A-4147-A177-3AD203B41FA5}">
                      <a16:colId xmlns:a16="http://schemas.microsoft.com/office/drawing/2014/main" val="674210185"/>
                    </a:ext>
                  </a:extLst>
                </a:gridCol>
                <a:gridCol w="1058514">
                  <a:extLst>
                    <a:ext uri="{9D8B030D-6E8A-4147-A177-3AD203B41FA5}">
                      <a16:colId xmlns:a16="http://schemas.microsoft.com/office/drawing/2014/main" val="404214795"/>
                    </a:ext>
                  </a:extLst>
                </a:gridCol>
                <a:gridCol w="804383">
                  <a:extLst>
                    <a:ext uri="{9D8B030D-6E8A-4147-A177-3AD203B41FA5}">
                      <a16:colId xmlns:a16="http://schemas.microsoft.com/office/drawing/2014/main" val="2758557617"/>
                    </a:ext>
                  </a:extLst>
                </a:gridCol>
                <a:gridCol w="882501">
                  <a:extLst>
                    <a:ext uri="{9D8B030D-6E8A-4147-A177-3AD203B41FA5}">
                      <a16:colId xmlns:a16="http://schemas.microsoft.com/office/drawing/2014/main" val="67787518"/>
                    </a:ext>
                  </a:extLst>
                </a:gridCol>
              </a:tblGrid>
              <a:tr h="100587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SECTOR</a:t>
                      </a:r>
                    </a:p>
                  </a:txBody>
                  <a:tcPr marL="5738" marR="5738" marT="573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ACCOUNTS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 of Dec-2021</a:t>
                      </a:r>
                      <a:endParaRPr lang="en-US" sz="11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38" marR="5738" marT="573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ACCOUNTS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 of Sep-2021</a:t>
                      </a:r>
                      <a:endParaRPr lang="en-US" sz="11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38" marR="5738" marT="573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AUM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 of Dec-2021</a:t>
                      </a:r>
                      <a:endParaRPr lang="en-US" sz="11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38" marR="5738" marT="573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AUM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 of Sep-2021</a:t>
                      </a:r>
                      <a:endParaRPr lang="en-US" sz="11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38" marR="5738" marT="573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OF HIGH AUM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US" sz="11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Dec-2021</a:t>
                      </a:r>
                      <a:endParaRPr lang="en-US" sz="11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38" marR="5738" marT="573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OF HIGH AUM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US" sz="11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Sep-2021</a:t>
                      </a:r>
                      <a:endParaRPr lang="en-US" sz="11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38" marR="5738" marT="573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OF TOTAL AUM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US" sz="11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Dec-2021</a:t>
                      </a:r>
                      <a:endParaRPr lang="en-US" sz="11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OF TOTAL AUM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US" sz="11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Sep-2021</a:t>
                      </a:r>
                      <a:endParaRPr lang="en-US" sz="11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2322301"/>
                  </a:ext>
                </a:extLst>
              </a:tr>
              <a:tr h="32321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Association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37,639,285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37,274,473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02744426"/>
                  </a:ext>
                </a:extLst>
              </a:tr>
              <a:tr h="1616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Educational Institute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60,725,082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59,902,428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85739184"/>
                  </a:ext>
                </a:extLst>
              </a:tr>
              <a:tr h="16160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Foreign-Individual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9340120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10,556,602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75209203"/>
                  </a:ext>
                </a:extLst>
              </a:tr>
              <a:tr h="32321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Gratuity Fund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1,743,390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1,709,620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19720921"/>
                  </a:ext>
                </a:extLst>
              </a:tr>
              <a:tr h="32321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Individual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483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1,671,167,782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1,627,668,692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39.44%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45.80%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85585193"/>
                  </a:ext>
                </a:extLst>
              </a:tr>
              <a:tr h="32321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Insurance Company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21,762,631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21,363,224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4487334"/>
                  </a:ext>
                </a:extLst>
              </a:tr>
              <a:tr h="32321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Microfinance Bank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2,854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2,801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52345987"/>
                  </a:ext>
                </a:extLst>
              </a:tr>
              <a:tr h="36860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NGO/NPO/Charitable Institutions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1,332,157,064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1,197,617,895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31.44%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33.70%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46852585"/>
                  </a:ext>
                </a:extLst>
              </a:tr>
              <a:tr h="32321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Partnership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31,746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31,131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57893110"/>
                  </a:ext>
                </a:extLst>
              </a:tr>
              <a:tr h="32321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Private Limited Company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1,088,323,836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583,848,810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25.69%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52132059"/>
                  </a:ext>
                </a:extLst>
              </a:tr>
              <a:tr h="32321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Provident Fund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748,686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734,183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50216419"/>
                  </a:ext>
                </a:extLst>
              </a:tr>
              <a:tr h="32321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Residential Society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13,058,926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12,936,064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64003972"/>
                  </a:ext>
                </a:extLst>
              </a:tr>
              <a:tr h="3830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Sole Proprietorship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63,760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62,591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90814143"/>
                  </a:ext>
                </a:extLst>
              </a:tr>
              <a:tr h="372034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1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Grand Total</a:t>
                      </a:r>
                    </a:p>
                  </a:txBody>
                  <a:tcPr marL="5738" marR="5738" marT="5738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586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4,236,765,162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3,553,708,515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endParaRPr lang="en-US" sz="12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endParaRPr lang="en-US" sz="12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endParaRPr lang="en-U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endParaRPr lang="en-U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27299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575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08373" y="117989"/>
            <a:ext cx="9828150" cy="1225902"/>
          </a:xfrm>
        </p:spPr>
        <p:txBody>
          <a:bodyPr>
            <a:normAutofit/>
          </a:bodyPr>
          <a:lstStyle/>
          <a:p>
            <a:r>
              <a:rPr lang="en-US" sz="1800" b="1" dirty="0">
                <a:latin typeface="+mn-lt"/>
              </a:rPr>
              <a:t>PROMINENT CHANGES IN </a:t>
            </a:r>
            <a:r>
              <a:rPr lang="en-US" sz="1800" b="1" dirty="0" smtClean="0">
                <a:latin typeface="+mn-lt"/>
              </a:rPr>
              <a:t>AUM (PKR 25m) IN </a:t>
            </a:r>
            <a:r>
              <a:rPr lang="en-US" sz="1800" b="1" dirty="0">
                <a:latin typeface="+mn-lt"/>
              </a:rPr>
              <a:t>HIGH RISK SECTORS DURING </a:t>
            </a:r>
            <a:r>
              <a:rPr lang="en-US" sz="1800" b="1" dirty="0" smtClean="0">
                <a:latin typeface="+mn-lt"/>
              </a:rPr>
              <a:t>SEP-2021 </a:t>
            </a:r>
            <a:r>
              <a:rPr lang="en-US" sz="1800" b="1" dirty="0">
                <a:latin typeface="+mn-lt"/>
              </a:rPr>
              <a:t>TO </a:t>
            </a:r>
            <a:r>
              <a:rPr lang="en-US" sz="1800" b="1" dirty="0" smtClean="0">
                <a:latin typeface="+mn-lt"/>
              </a:rPr>
              <a:t>DEC-2021:</a:t>
            </a:r>
            <a:endParaRPr lang="en-US" sz="18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667178"/>
              </p:ext>
            </p:extLst>
          </p:nvPr>
        </p:nvGraphicFramePr>
        <p:xfrm>
          <a:off x="481722" y="1510146"/>
          <a:ext cx="9992314" cy="2906537"/>
        </p:xfrm>
        <a:graphic>
          <a:graphicData uri="http://schemas.openxmlformats.org/drawingml/2006/table">
            <a:tbl>
              <a:tblPr/>
              <a:tblGrid>
                <a:gridCol w="2815659">
                  <a:extLst>
                    <a:ext uri="{9D8B030D-6E8A-4147-A177-3AD203B41FA5}">
                      <a16:colId xmlns:a16="http://schemas.microsoft.com/office/drawing/2014/main" val="3550031223"/>
                    </a:ext>
                  </a:extLst>
                </a:gridCol>
                <a:gridCol w="1377991">
                  <a:extLst>
                    <a:ext uri="{9D8B030D-6E8A-4147-A177-3AD203B41FA5}">
                      <a16:colId xmlns:a16="http://schemas.microsoft.com/office/drawing/2014/main" val="2940738955"/>
                    </a:ext>
                  </a:extLst>
                </a:gridCol>
                <a:gridCol w="2865558">
                  <a:extLst>
                    <a:ext uri="{9D8B030D-6E8A-4147-A177-3AD203B41FA5}">
                      <a16:colId xmlns:a16="http://schemas.microsoft.com/office/drawing/2014/main" val="2970117619"/>
                    </a:ext>
                  </a:extLst>
                </a:gridCol>
                <a:gridCol w="1382379">
                  <a:extLst>
                    <a:ext uri="{9D8B030D-6E8A-4147-A177-3AD203B41FA5}">
                      <a16:colId xmlns:a16="http://schemas.microsoft.com/office/drawing/2014/main" val="1470702396"/>
                    </a:ext>
                  </a:extLst>
                </a:gridCol>
                <a:gridCol w="1550727">
                  <a:extLst>
                    <a:ext uri="{9D8B030D-6E8A-4147-A177-3AD203B41FA5}">
                      <a16:colId xmlns:a16="http://schemas.microsoft.com/office/drawing/2014/main" val="53217740"/>
                    </a:ext>
                  </a:extLst>
                </a:gridCol>
              </a:tblGrid>
              <a:tr h="58347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Private</a:t>
                      </a:r>
                      <a:r>
                        <a:rPr lang="en-US" sz="16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Limited Company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AUM (Rs.)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Private</a:t>
                      </a:r>
                      <a:r>
                        <a:rPr lang="en-US" sz="16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Limited Company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AUM (Rs.)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DIFFERENCE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379359"/>
                  </a:ext>
                </a:extLst>
              </a:tr>
              <a:tr h="306666"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As of </a:t>
                      </a:r>
                      <a:r>
                        <a:rPr lang="en-US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December 2021</a:t>
                      </a:r>
                      <a:endParaRPr lang="en-US" sz="160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As of </a:t>
                      </a:r>
                      <a:r>
                        <a:rPr lang="en-US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September </a:t>
                      </a:r>
                      <a:r>
                        <a:rPr lang="en-US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3237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 ENGINEERING DOMESTIC (PVT) LIMITED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230,544,803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 ENGINEERING DOMESTIC (PVT) LIMITED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230,544,803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0420260"/>
                  </a:ext>
                </a:extLst>
              </a:tr>
              <a:tr h="148055"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UMAIR IKRAM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                  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120,325,307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UMAIR IKRAM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                     -   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     120,325,307 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5914953"/>
                  </a:ext>
                </a:extLst>
              </a:tr>
              <a:tr h="118945"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ZAKI RAHMAN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                     75,010,277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ZAKI RAHMAN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       38,121,164 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       36,889,113 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379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MOHAMMAD ALI QURESHI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                     71,545,543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MOHAMMAD ALI QURESHI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                     -   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       71,545,543 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7173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UZAIR IKRAM QURESHI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25,180,695 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UZAIR IKRAM QURESHI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              82,691 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        25,098,004 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4160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OSAMA IKRAM QURESHI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                     </a:t>
                      </a:r>
                      <a:r>
                        <a:rPr lang="en-US" sz="10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25,067,773 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OSAMA IKRAM QURESHI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                     -   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        25,067,773 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2738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THE CITIZENS FOUNDATION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                  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205,988,337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THE CITIZENS FOUNDATION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     103,433,047 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     102,555,290 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18304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AKHTER HAMEED KHAN RESOURCE CENTER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                     89,686,162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AKHTER HAMEED KHAN RESOURCE CENTER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     117,680,482 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     (27,994,320)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1138040"/>
                  </a:ext>
                </a:extLst>
              </a:tr>
              <a:tr h="23288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SEFAM PVT LTD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264,286,794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SEFAM PVT LTD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60,247,600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204,039,194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277281"/>
                  </a:ext>
                </a:extLst>
              </a:tr>
              <a:tr h="23288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HABIB METRO PAKISTAN PRIVATE LIMITED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530,051,261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HABIB METRO PAKISTAN PRIVATE LIMITED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430,633,631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99,417,630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141427"/>
                  </a:ext>
                </a:extLst>
              </a:tr>
              <a:tr h="30666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1,637,686,952 </a:t>
                      </a:r>
                      <a:endParaRPr lang="en-US" sz="1600" b="1" i="0" u="none" strike="noStrike" kern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</a:t>
                      </a:r>
                      <a:r>
                        <a:rPr lang="en-US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750,198,615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887,488,337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1273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832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08373" y="117989"/>
            <a:ext cx="9828150" cy="1225902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+mn-lt"/>
              </a:rPr>
              <a:t>PROMINENT CHANGES IN AUM IN HIGH RISK SECTORS DURING </a:t>
            </a:r>
            <a:r>
              <a:rPr lang="en-US" sz="2000" b="1" dirty="0" smtClean="0">
                <a:latin typeface="+mn-lt"/>
              </a:rPr>
              <a:t>SEP-2021 </a:t>
            </a:r>
            <a:r>
              <a:rPr lang="en-US" sz="2000" b="1" dirty="0">
                <a:latin typeface="+mn-lt"/>
              </a:rPr>
              <a:t>TO </a:t>
            </a:r>
            <a:r>
              <a:rPr lang="en-US" sz="2000" b="1" dirty="0" smtClean="0">
                <a:latin typeface="+mn-lt"/>
              </a:rPr>
              <a:t>DEC-2021:</a:t>
            </a:r>
            <a:endParaRPr lang="en-US" sz="2000" dirty="0">
              <a:latin typeface="+mn-lt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298378"/>
              </p:ext>
            </p:extLst>
          </p:nvPr>
        </p:nvGraphicFramePr>
        <p:xfrm>
          <a:off x="416191" y="1343891"/>
          <a:ext cx="10124561" cy="2188072"/>
        </p:xfrm>
        <a:graphic>
          <a:graphicData uri="http://schemas.openxmlformats.org/drawingml/2006/table">
            <a:tbl>
              <a:tblPr/>
              <a:tblGrid>
                <a:gridCol w="2957946">
                  <a:extLst>
                    <a:ext uri="{9D8B030D-6E8A-4147-A177-3AD203B41FA5}">
                      <a16:colId xmlns:a16="http://schemas.microsoft.com/office/drawing/2014/main" val="3550031223"/>
                    </a:ext>
                  </a:extLst>
                </a:gridCol>
                <a:gridCol w="1233055">
                  <a:extLst>
                    <a:ext uri="{9D8B030D-6E8A-4147-A177-3AD203B41FA5}">
                      <a16:colId xmlns:a16="http://schemas.microsoft.com/office/drawing/2014/main" val="3890556038"/>
                    </a:ext>
                  </a:extLst>
                </a:gridCol>
                <a:gridCol w="2962656">
                  <a:extLst>
                    <a:ext uri="{9D8B030D-6E8A-4147-A177-3AD203B41FA5}">
                      <a16:colId xmlns:a16="http://schemas.microsoft.com/office/drawing/2014/main" val="2970117619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1014267441"/>
                    </a:ext>
                  </a:extLst>
                </a:gridCol>
                <a:gridCol w="1736464">
                  <a:extLst>
                    <a:ext uri="{9D8B030D-6E8A-4147-A177-3AD203B41FA5}">
                      <a16:colId xmlns:a16="http://schemas.microsoft.com/office/drawing/2014/main" val="53217740"/>
                    </a:ext>
                  </a:extLst>
                </a:gridCol>
              </a:tblGrid>
              <a:tr h="48206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NGO/NPO/Charitable Institutions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AUM (Rs.)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NGO/NPO/Charitable Institutions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AUM (Rs.)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DIFFERENCE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379359"/>
                  </a:ext>
                </a:extLst>
              </a:tr>
              <a:tr h="246911"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As of </a:t>
                      </a:r>
                      <a:r>
                        <a:rPr lang="en-US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December 2021</a:t>
                      </a:r>
                      <a:endParaRPr lang="en-US" sz="160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As of </a:t>
                      </a:r>
                      <a:r>
                        <a:rPr lang="en-US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September </a:t>
                      </a:r>
                      <a:r>
                        <a:rPr lang="en-US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323767"/>
                  </a:ext>
                </a:extLst>
              </a:tr>
              <a:tr h="48206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 CITIZENS FOUNDATION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205,988,337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 CITIZENS FOUNDATION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103,433,047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102,555,290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879799"/>
                  </a:ext>
                </a:extLst>
              </a:tr>
              <a:tr h="3586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AKHTER HAMEED KHAN RESOURCE CENTER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89,686,162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AKHTER HAMEED KHAN RESOURCE CENTER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117,680,482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27,994,320)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847900"/>
                  </a:ext>
                </a:extLst>
              </a:tr>
              <a:tr h="358608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615404"/>
                  </a:ext>
                </a:extLst>
              </a:tr>
              <a:tr h="24691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295,674,499</a:t>
                      </a:r>
                      <a:endParaRPr lang="en-US" sz="1600" b="1" i="0" u="none" strike="noStrike" kern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221,113,529</a:t>
                      </a:r>
                      <a:endParaRPr lang="en-US" sz="1600" b="1" i="0" u="none" strike="noStrike" kern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74,560,970</a:t>
                      </a:r>
                      <a:endParaRPr lang="en-US" sz="1600" b="1" i="0" u="none" strike="noStrike" kern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1273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482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TRANSACTIONS BY VARIOUS RISK CATEGORIES-CIS:</a:t>
            </a:r>
            <a:endParaRPr lang="en-US" sz="28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5406484"/>
              </p:ext>
            </p:extLst>
          </p:nvPr>
        </p:nvGraphicFramePr>
        <p:xfrm>
          <a:off x="1025923" y="1552143"/>
          <a:ext cx="8920954" cy="45036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4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3393">
                  <a:extLst>
                    <a:ext uri="{9D8B030D-6E8A-4147-A177-3AD203B41FA5}">
                      <a16:colId xmlns:a16="http://schemas.microsoft.com/office/drawing/2014/main" val="62901182"/>
                    </a:ext>
                  </a:extLst>
                </a:gridCol>
                <a:gridCol w="3443393">
                  <a:extLst>
                    <a:ext uri="{9D8B030D-6E8A-4147-A177-3AD203B41FA5}">
                      <a16:colId xmlns:a16="http://schemas.microsoft.com/office/drawing/2014/main" val="2237619878"/>
                    </a:ext>
                  </a:extLst>
                </a:gridCol>
              </a:tblGrid>
              <a:tr h="138305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Investment</a:t>
                      </a:r>
                    </a:p>
                    <a:p>
                      <a:pPr algn="ctr"/>
                      <a:r>
                        <a:rPr lang="en-US" sz="1600" dirty="0" smtClean="0"/>
                        <a:t>from Oct</a:t>
                      </a:r>
                      <a:r>
                        <a:rPr lang="en-US" sz="1600" baseline="0" dirty="0" smtClean="0"/>
                        <a:t> 1</a:t>
                      </a:r>
                      <a:r>
                        <a:rPr lang="en-US" sz="1600" dirty="0" smtClean="0"/>
                        <a:t>, 2021 to</a:t>
                      </a:r>
                      <a:r>
                        <a:rPr lang="en-US" sz="1600" baseline="0" dirty="0" smtClean="0"/>
                        <a:t> Dec </a:t>
                      </a:r>
                      <a:r>
                        <a:rPr lang="en-US" sz="1600" dirty="0" smtClean="0"/>
                        <a:t>31, 2021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Redemption</a:t>
                      </a:r>
                    </a:p>
                    <a:p>
                      <a:pPr algn="ctr"/>
                      <a:r>
                        <a:rPr lang="en-US" sz="1600" dirty="0" smtClean="0"/>
                        <a:t>from Oct</a:t>
                      </a:r>
                      <a:r>
                        <a:rPr lang="en-US" sz="1600" baseline="0" dirty="0" smtClean="0"/>
                        <a:t> 1</a:t>
                      </a:r>
                      <a:r>
                        <a:rPr lang="en-US" sz="1600" dirty="0" smtClean="0"/>
                        <a:t>, 2021 to</a:t>
                      </a:r>
                      <a:r>
                        <a:rPr lang="en-US" sz="1600" baseline="0" dirty="0" smtClean="0"/>
                        <a:t> Dec </a:t>
                      </a:r>
                      <a:r>
                        <a:rPr lang="en-US" sz="1600" dirty="0" smtClean="0"/>
                        <a:t>31, 2021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6381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+mn-lt"/>
                        </a:rPr>
                        <a:t>High Risk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2,190,873,834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1,334,354,420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6381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+mn-lt"/>
                        </a:rPr>
                        <a:t>PEP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1,160,285,354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825,056,586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5331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+mn-lt"/>
                        </a:rPr>
                        <a:t>Low/Medium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60,090,071,411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55,656,591,655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484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>
                          <a:latin typeface="+mn-lt"/>
                        </a:rPr>
                        <a:t>Total</a:t>
                      </a:r>
                      <a:endParaRPr lang="en-US" sz="1800" b="1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63,441,230,599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57,816,002,661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162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14945" y="2244436"/>
            <a:ext cx="806334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SECP through its No. S.R.O. 245 (I)2019 directed that a Regulated Persons should submit their annual risk assessment report which should cover the risk emanating from customers, products, geography and delivery channels. SECP also provided a template that can be used to present the data of its investors</a:t>
            </a:r>
          </a:p>
        </p:txBody>
      </p:sp>
    </p:spTree>
    <p:extLst>
      <p:ext uri="{BB962C8B-B14F-4D97-AF65-F5344CB8AC3E}">
        <p14:creationId xmlns:p14="http://schemas.microsoft.com/office/powerpoint/2010/main" val="409522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0" y="2766220"/>
            <a:ext cx="946404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40516305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5636" y="300180"/>
            <a:ext cx="9490364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S.R.O. 920 (I)/2020 Dated 28</a:t>
            </a:r>
            <a:r>
              <a:rPr lang="en-US" sz="2400" baseline="30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September 2020, It is mentioned that: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“</a:t>
            </a:r>
            <a:r>
              <a:rPr lang="en-US" b="1" i="1" dirty="0" smtClean="0"/>
              <a:t>The </a:t>
            </a:r>
            <a:r>
              <a:rPr lang="en-US" b="1" i="1" dirty="0"/>
              <a:t>risk assessment report should be reviewed and approved by the board of directors of the Regulated Entities and shall be signed by the chief executive officer/ company secretary</a:t>
            </a:r>
            <a:r>
              <a:rPr lang="en-US" b="1" i="1" dirty="0" smtClean="0"/>
              <a:t>.” </a:t>
            </a:r>
            <a:endParaRPr lang="en-US" b="1" i="1" dirty="0"/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S.R.O.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197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(I)/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2021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Dated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12th February 2021: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dirty="0"/>
          </a:p>
          <a:p>
            <a:r>
              <a:rPr lang="en-US" dirty="0"/>
              <a:t> </a:t>
            </a:r>
            <a:r>
              <a:rPr lang="en-US" b="1" dirty="0" smtClean="0"/>
              <a:t>Reporting period for Risk Assessment Report was changed from 30</a:t>
            </a:r>
            <a:r>
              <a:rPr lang="en-US" b="1" baseline="30000" dirty="0" smtClean="0"/>
              <a:t>th</a:t>
            </a:r>
            <a:r>
              <a:rPr lang="en-US" b="1" dirty="0" smtClean="0"/>
              <a:t> June to 31</a:t>
            </a:r>
            <a:r>
              <a:rPr lang="en-US" b="1" baseline="30000" dirty="0" smtClean="0"/>
              <a:t>st</a:t>
            </a:r>
            <a:r>
              <a:rPr lang="en-US" b="1" dirty="0" smtClean="0"/>
              <a:t> March and reporting dead line was changed from 31</a:t>
            </a:r>
            <a:r>
              <a:rPr lang="en-US" b="1" baseline="30000" dirty="0" smtClean="0"/>
              <a:t>st</a:t>
            </a:r>
            <a:r>
              <a:rPr lang="en-US" b="1" dirty="0" smtClean="0"/>
              <a:t> July to 30</a:t>
            </a:r>
            <a:r>
              <a:rPr lang="en-US" b="1" baseline="30000" dirty="0" smtClean="0"/>
              <a:t>th</a:t>
            </a:r>
            <a:r>
              <a:rPr lang="en-US" b="1" dirty="0" smtClean="0"/>
              <a:t> April</a:t>
            </a:r>
            <a:endParaRPr lang="en-US" b="1" dirty="0"/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64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8145" y="882071"/>
            <a:ext cx="949036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BAC meeting of April 17,2020, It was resolved that:</a:t>
            </a:r>
          </a:p>
          <a:p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b="1" i="1" dirty="0" smtClean="0"/>
              <a:t>“Summary </a:t>
            </a:r>
            <a:r>
              <a:rPr lang="en-US" b="1" i="1" dirty="0"/>
              <a:t>of only High Risk Customers (under the definition of SECP) should be presented to Audit Committee every quarter</a:t>
            </a:r>
            <a:r>
              <a:rPr lang="en-US" b="1" i="1" dirty="0" smtClean="0"/>
              <a:t>.”</a:t>
            </a:r>
          </a:p>
          <a:p>
            <a:endParaRPr lang="en-US" b="1" i="1" dirty="0" smtClean="0"/>
          </a:p>
          <a:p>
            <a:endParaRPr lang="en-US" b="1" i="1" dirty="0"/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BAC meeting of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February 08,2021,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was resolved that:</a:t>
            </a:r>
          </a:p>
          <a:p>
            <a:endParaRPr lang="en-US" b="1" dirty="0" smtClean="0"/>
          </a:p>
          <a:p>
            <a:r>
              <a:rPr lang="en-US" b="1" i="1" dirty="0" smtClean="0"/>
              <a:t>“With </a:t>
            </a:r>
            <a:r>
              <a:rPr lang="en-US" b="1" i="1" dirty="0"/>
              <a:t>respect to risk assessment report, management shall highlight if the change of more than 20% in the distribution profile from now on</a:t>
            </a:r>
            <a:r>
              <a:rPr lang="en-US" b="1" i="1" dirty="0" smtClean="0"/>
              <a:t>.”</a:t>
            </a:r>
            <a:endParaRPr lang="en-US" b="1" i="1" dirty="0"/>
          </a:p>
          <a:p>
            <a:r>
              <a:rPr lang="en-US" b="1" dirty="0"/>
              <a:t> 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47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+mn-lt"/>
              </a:rPr>
              <a:t>NUMBER OF ACCOUNTS AND AUM: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278133"/>
              </p:ext>
            </p:extLst>
          </p:nvPr>
        </p:nvGraphicFramePr>
        <p:xfrm>
          <a:off x="914401" y="1690689"/>
          <a:ext cx="8548255" cy="37075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7054">
                  <a:extLst>
                    <a:ext uri="{9D8B030D-6E8A-4147-A177-3AD203B41FA5}">
                      <a16:colId xmlns:a16="http://schemas.microsoft.com/office/drawing/2014/main" val="2014902196"/>
                    </a:ext>
                  </a:extLst>
                </a:gridCol>
                <a:gridCol w="2964872">
                  <a:extLst>
                    <a:ext uri="{9D8B030D-6E8A-4147-A177-3AD203B41FA5}">
                      <a16:colId xmlns:a16="http://schemas.microsoft.com/office/drawing/2014/main" val="3802851323"/>
                    </a:ext>
                  </a:extLst>
                </a:gridCol>
                <a:gridCol w="2826329">
                  <a:extLst>
                    <a:ext uri="{9D8B030D-6E8A-4147-A177-3AD203B41FA5}">
                      <a16:colId xmlns:a16="http://schemas.microsoft.com/office/drawing/2014/main" val="1281175146"/>
                    </a:ext>
                  </a:extLst>
                </a:gridCol>
              </a:tblGrid>
              <a:tr h="13157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December-2021</a:t>
                      </a:r>
                    </a:p>
                    <a:p>
                      <a:pPr marL="0" algn="ctr" defTabSz="914400" rtl="0" eaLnBrk="1" fontAlgn="b" latinLnBrk="0" hangingPunct="1"/>
                      <a:endParaRPr lang="en-US" sz="24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September-2021</a:t>
                      </a:r>
                    </a:p>
                    <a:p>
                      <a:pPr marL="0" algn="ctr" defTabSz="914400" rtl="0" eaLnBrk="1" fontAlgn="b" latinLnBrk="0" hangingPunct="1"/>
                      <a:endParaRPr lang="en-US" sz="24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16581651"/>
                  </a:ext>
                </a:extLst>
              </a:tr>
              <a:tr h="112483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  <a:latin typeface="+mn-lt"/>
                        </a:rPr>
                        <a:t>Number</a:t>
                      </a:r>
                      <a:r>
                        <a:rPr lang="en-US" sz="2000" u="none" strike="noStrike" baseline="0" dirty="0" smtClean="0">
                          <a:effectLst/>
                          <a:latin typeface="+mn-lt"/>
                        </a:rPr>
                        <a:t> of </a:t>
                      </a:r>
                      <a:r>
                        <a:rPr lang="en-US" sz="2000" u="none" strike="noStrike" dirty="0" smtClean="0">
                          <a:effectLst/>
                          <a:latin typeface="+mn-lt"/>
                        </a:rPr>
                        <a:t> Accounts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en-US" sz="2000" b="0" i="0" u="none" strike="noStrike" kern="1200" baseline="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r" defTabSz="914400" rtl="0" eaLnBrk="1" fontAlgn="b" latinLnBrk="0" hangingPunct="1"/>
                      <a:r>
                        <a:rPr lang="en-US" sz="2000" b="0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40,910</a:t>
                      </a:r>
                    </a:p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41,167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02141118"/>
                  </a:ext>
                </a:extLst>
              </a:tr>
              <a:tr h="126695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dirty="0" smtClean="0">
                          <a:latin typeface="+mn-lt"/>
                        </a:rPr>
                        <a:t>AUM (Rs.)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170,887,239,832 </a:t>
                      </a:r>
                      <a:endParaRPr lang="en-US" sz="2000" b="0" i="0" u="none" strike="noStrike" kern="1200" baseline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162,375,989,969 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3573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006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922" y="394623"/>
            <a:ext cx="9464040" cy="132556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+mn-lt"/>
              </a:rPr>
              <a:t>ACCOUNTS:</a:t>
            </a:r>
            <a:endParaRPr lang="en-US" sz="3600" dirty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5351171"/>
              </p:ext>
            </p:extLst>
          </p:nvPr>
        </p:nvGraphicFramePr>
        <p:xfrm>
          <a:off x="707922" y="1408695"/>
          <a:ext cx="10111850" cy="4515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2370">
                  <a:extLst>
                    <a:ext uri="{9D8B030D-6E8A-4147-A177-3AD203B41FA5}">
                      <a16:colId xmlns:a16="http://schemas.microsoft.com/office/drawing/2014/main" val="1783836155"/>
                    </a:ext>
                  </a:extLst>
                </a:gridCol>
                <a:gridCol w="2022370">
                  <a:extLst>
                    <a:ext uri="{9D8B030D-6E8A-4147-A177-3AD203B41FA5}">
                      <a16:colId xmlns:a16="http://schemas.microsoft.com/office/drawing/2014/main" val="1122451849"/>
                    </a:ext>
                  </a:extLst>
                </a:gridCol>
                <a:gridCol w="2022370">
                  <a:extLst>
                    <a:ext uri="{9D8B030D-6E8A-4147-A177-3AD203B41FA5}">
                      <a16:colId xmlns:a16="http://schemas.microsoft.com/office/drawing/2014/main" val="497181614"/>
                    </a:ext>
                  </a:extLst>
                </a:gridCol>
                <a:gridCol w="20223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2370">
                  <a:extLst>
                    <a:ext uri="{9D8B030D-6E8A-4147-A177-3AD203B41FA5}">
                      <a16:colId xmlns:a16="http://schemas.microsoft.com/office/drawing/2014/main" val="2066304411"/>
                    </a:ext>
                  </a:extLst>
                </a:gridCol>
              </a:tblGrid>
              <a:tr h="925892">
                <a:tc>
                  <a:txBody>
                    <a:bodyPr/>
                    <a:lstStyle/>
                    <a:p>
                      <a:pPr algn="ctr" fontAlgn="b"/>
                      <a:endParaRPr 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b"/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No. of Accounts</a:t>
                      </a:r>
                    </a:p>
                    <a:p>
                      <a:pPr algn="ctr" fontAlgn="b"/>
                      <a:r>
                        <a:rPr lang="en-US" sz="20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Dec-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</a:p>
                    <a:p>
                      <a:pPr algn="ctr" fontAlgn="b"/>
                      <a:endParaRPr lang="en-US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No. of Accounts</a:t>
                      </a:r>
                    </a:p>
                    <a:p>
                      <a:pPr algn="ctr" fontAlgn="b"/>
                      <a:r>
                        <a:rPr lang="en-US" sz="20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Sept-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b"/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AUM</a:t>
                      </a:r>
                    </a:p>
                    <a:p>
                      <a:pPr algn="ctr" fontAlgn="b"/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Dec-2021</a:t>
                      </a:r>
                    </a:p>
                    <a:p>
                      <a:pPr algn="ctr" fontAlgn="b"/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(Rs.)</a:t>
                      </a:r>
                      <a:endParaRPr lang="en-US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9144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b"/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AUM</a:t>
                      </a:r>
                    </a:p>
                    <a:p>
                      <a:pPr algn="ctr" fontAlgn="b"/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Sept-2021</a:t>
                      </a:r>
                    </a:p>
                    <a:p>
                      <a:pPr algn="ctr" fontAlgn="b"/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(Rs.)</a:t>
                      </a:r>
                      <a:endParaRPr lang="en-US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91440" anchor="ctr"/>
                </a:tc>
                <a:extLst>
                  <a:ext uri="{0D108BD9-81ED-4DB2-BD59-A6C34878D82A}">
                    <a16:rowId xmlns:a16="http://schemas.microsoft.com/office/drawing/2014/main" val="1459637234"/>
                  </a:ext>
                </a:extLst>
              </a:tr>
              <a:tr h="53419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Natural Person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8743932"/>
                  </a:ext>
                </a:extLst>
              </a:tr>
              <a:tr h="53419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Resident 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39,930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40,179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32,752,620,909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30,565,180,958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49930225"/>
                  </a:ext>
                </a:extLst>
              </a:tr>
              <a:tr h="53419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Non-Resident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205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319,563,578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325,422,117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54131264"/>
                  </a:ext>
                </a:extLst>
              </a:tr>
              <a:tr h="53419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Legal Person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7076383"/>
                  </a:ext>
                </a:extLst>
              </a:tr>
              <a:tr h="53419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Resident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783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137,815,055,345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131,485,386,894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79558022"/>
                  </a:ext>
                </a:extLst>
              </a:tr>
              <a:tr h="53419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40,910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41,167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170,887,239,832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162,375,989,969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890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459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962" y="273955"/>
            <a:ext cx="9464040" cy="585027"/>
          </a:xfrm>
        </p:spPr>
        <p:txBody>
          <a:bodyPr anchor="t">
            <a:noAutofit/>
          </a:bodyPr>
          <a:lstStyle/>
          <a:p>
            <a:r>
              <a:rPr lang="en-US" sz="3600" b="1" dirty="0" smtClean="0">
                <a:latin typeface="+mn-lt"/>
              </a:rPr>
              <a:t>TOP TEN LEGAL PERSONS BY AUM:</a:t>
            </a:r>
            <a:endParaRPr lang="en-US" sz="3600" dirty="0">
              <a:latin typeface="+mn-lt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0392031"/>
              </p:ext>
            </p:extLst>
          </p:nvPr>
        </p:nvGraphicFramePr>
        <p:xfrm>
          <a:off x="582962" y="858982"/>
          <a:ext cx="9126616" cy="55835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81654">
                  <a:extLst>
                    <a:ext uri="{9D8B030D-6E8A-4147-A177-3AD203B41FA5}">
                      <a16:colId xmlns:a16="http://schemas.microsoft.com/office/drawing/2014/main" val="4022933065"/>
                    </a:ext>
                  </a:extLst>
                </a:gridCol>
                <a:gridCol w="2281654">
                  <a:extLst>
                    <a:ext uri="{9D8B030D-6E8A-4147-A177-3AD203B41FA5}">
                      <a16:colId xmlns:a16="http://schemas.microsoft.com/office/drawing/2014/main" val="2136003365"/>
                    </a:ext>
                  </a:extLst>
                </a:gridCol>
                <a:gridCol w="2281654">
                  <a:extLst>
                    <a:ext uri="{9D8B030D-6E8A-4147-A177-3AD203B41FA5}">
                      <a16:colId xmlns:a16="http://schemas.microsoft.com/office/drawing/2014/main" val="1538023035"/>
                    </a:ext>
                  </a:extLst>
                </a:gridCol>
                <a:gridCol w="2281654">
                  <a:extLst>
                    <a:ext uri="{9D8B030D-6E8A-4147-A177-3AD203B41FA5}">
                      <a16:colId xmlns:a16="http://schemas.microsoft.com/office/drawing/2014/main" val="3574026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CUSTOMER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0" u="none" strike="noStrike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AUM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(Rs.) </a:t>
                      </a:r>
                    </a:p>
                    <a:p>
                      <a:pPr algn="ctr" fontAlgn="b"/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CUSTOMER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AUM 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(Rs.)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2322301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As of </a:t>
                      </a:r>
                      <a:r>
                        <a:rPr lang="en-US" sz="18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Dec</a:t>
                      </a:r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2021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As of </a:t>
                      </a:r>
                      <a:r>
                        <a:rPr lang="en-US" sz="18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Sept</a:t>
                      </a:r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2021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8404789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FAUJI FERTILIZER CO. LTD.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11,739,961,226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FAUJI FERTILIZER CO. LTD.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12,447,952,964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94725755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ADAMJEE LIFE ASSURANCE CO. LTD. (IMF)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4,939,841,893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ADAMJEE LIFE ASSURANCE CO. LTD. (IMF)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5,122,298,525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85739184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PAKISTAN DEFENCE OFFICERS HOUSING AUTHORITY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3,990,921,311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PAKISTAN DEFENCE OFFICERS HOUSING AUTHORITY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3,923,343,751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86377848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PAKISTAN PETROLEUM LIMITED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3,618,976,244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PAKISTAN PETROLEUM LIMITED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3,553,620,149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19720921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YUNUS TEXTILE MILLS LIMITED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3,186,509,159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YUNUS TEXTILE MILLS LIMITED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3,132,552,568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85585193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LUCKY CEMENT LIMITED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2,934,078,676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LUCKY CEMENT LIMITED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2,136,712,744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4487334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INDUS MOTOR COMPANY LIMITED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2,003,855,322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PORT QASIM AUTHORITY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1,706,197,450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46852585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CDC-TRUSTEE-PUNJAB PENSION FUND TRUST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1,825,239,252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INDUS MOTOR COMPANY LIMITED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1,505,468,338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57893110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PORT QASIM AUTHORITY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1,703,820,510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CDC-TRUSTEE-PUNJAB PENSION FUND TRUST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1,476,148,336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52132059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GUL AHMED ENERGY LTD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1,283,742,725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COLGATE PALMOLIVE (PAKISTAN) LTD.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1,257,749,511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50216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517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43" y="808471"/>
            <a:ext cx="9464040" cy="1325563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+mn-lt"/>
              </a:rPr>
              <a:t>ACCOUNTS CATEGORY:</a:t>
            </a:r>
            <a:r>
              <a:rPr lang="en-US" sz="3100" dirty="0"/>
              <a:t/>
            </a:r>
            <a:br>
              <a:rPr lang="en-US" sz="3100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0853276"/>
              </p:ext>
            </p:extLst>
          </p:nvPr>
        </p:nvGraphicFramePr>
        <p:xfrm>
          <a:off x="523914" y="1198643"/>
          <a:ext cx="9700741" cy="5221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2413">
                  <a:extLst>
                    <a:ext uri="{9D8B030D-6E8A-4147-A177-3AD203B41FA5}">
                      <a16:colId xmlns:a16="http://schemas.microsoft.com/office/drawing/2014/main" val="163064982"/>
                    </a:ext>
                  </a:extLst>
                </a:gridCol>
                <a:gridCol w="1849582">
                  <a:extLst>
                    <a:ext uri="{9D8B030D-6E8A-4147-A177-3AD203B41FA5}">
                      <a16:colId xmlns:a16="http://schemas.microsoft.com/office/drawing/2014/main" val="295675841"/>
                    </a:ext>
                  </a:extLst>
                </a:gridCol>
                <a:gridCol w="1849582">
                  <a:extLst>
                    <a:ext uri="{9D8B030D-6E8A-4147-A177-3AD203B41FA5}">
                      <a16:colId xmlns:a16="http://schemas.microsoft.com/office/drawing/2014/main" val="779359850"/>
                    </a:ext>
                  </a:extLst>
                </a:gridCol>
                <a:gridCol w="1849582">
                  <a:extLst>
                    <a:ext uri="{9D8B030D-6E8A-4147-A177-3AD203B41FA5}">
                      <a16:colId xmlns:a16="http://schemas.microsoft.com/office/drawing/2014/main" val="504443186"/>
                    </a:ext>
                  </a:extLst>
                </a:gridCol>
                <a:gridCol w="1849582">
                  <a:extLst>
                    <a:ext uri="{9D8B030D-6E8A-4147-A177-3AD203B41FA5}">
                      <a16:colId xmlns:a16="http://schemas.microsoft.com/office/drawing/2014/main" val="2677695583"/>
                    </a:ext>
                  </a:extLst>
                </a:gridCol>
              </a:tblGrid>
              <a:tr h="18383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 </a:t>
                      </a:r>
                      <a:r>
                        <a:rPr lang="en-US" sz="2000" u="none" strike="noStrike" dirty="0" smtClean="0">
                          <a:effectLst/>
                          <a:latin typeface="+mn-lt"/>
                        </a:rPr>
                        <a:t>ACCOUNT</a:t>
                      </a:r>
                      <a:r>
                        <a:rPr lang="en-US" sz="2000" u="none" strike="noStrike" baseline="0" dirty="0" smtClean="0">
                          <a:effectLst/>
                          <a:latin typeface="+mn-lt"/>
                        </a:rPr>
                        <a:t> CATEGORY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</a:t>
                      </a:r>
                    </a:p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BALANCE</a:t>
                      </a:r>
                      <a:r>
                        <a:rPr lang="en-US" sz="20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ACCOUNTS</a:t>
                      </a:r>
                    </a:p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Dec-21</a:t>
                      </a:r>
                    </a:p>
                    <a:p>
                      <a:pPr algn="ctr" fontAlgn="b"/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</a:t>
                      </a:r>
                    </a:p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BALANCE</a:t>
                      </a:r>
                      <a:r>
                        <a:rPr lang="en-US" sz="20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ACCOUNTS</a:t>
                      </a:r>
                    </a:p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Sept-21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AUM</a:t>
                      </a:r>
                      <a:r>
                        <a:rPr lang="en-US" sz="20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Dec</a:t>
                      </a:r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-21</a:t>
                      </a:r>
                    </a:p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(Rs.)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AUM</a:t>
                      </a:r>
                      <a:r>
                        <a:rPr lang="en-US" sz="20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Sept</a:t>
                      </a:r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-21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(Rs.)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61851442"/>
                  </a:ext>
                </a:extLst>
              </a:tr>
              <a:tr h="919077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Collective Investment </a:t>
                      </a:r>
                      <a:r>
                        <a:rPr lang="en-US" sz="2000" u="none" strike="noStrike" dirty="0" smtClean="0">
                          <a:effectLst/>
                          <a:latin typeface="+mn-lt"/>
                        </a:rPr>
                        <a:t>Schemes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38,344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38,654 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106,747,487,892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100,505,187,586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25008352"/>
                  </a:ext>
                </a:extLst>
              </a:tr>
              <a:tr h="821441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Voluntary Pension Schemes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2,530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2,476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3,425,622,280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3,350,597,282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21344010"/>
                  </a:ext>
                </a:extLst>
              </a:tr>
              <a:tr h="821441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Discretionary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+mn-lt"/>
                        </a:rPr>
                        <a:t>36</a:t>
                      </a:r>
                    </a:p>
                    <a:p>
                      <a:pPr algn="r"/>
                      <a:endParaRPr lang="en-US" sz="2000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60,714,129,659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58,520,205,102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34271855"/>
                  </a:ext>
                </a:extLst>
              </a:tr>
              <a:tr h="821441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40,910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41,167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170,887,239,832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162,375,989,969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6264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801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980" y="448253"/>
            <a:ext cx="9464040" cy="1040887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+mn-lt"/>
              </a:rPr>
              <a:t>RISK DISTRIBUTION OF ACCOUNTS:</a:t>
            </a:r>
            <a:endParaRPr lang="en-US" sz="3600" b="1" dirty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0931916"/>
              </p:ext>
            </p:extLst>
          </p:nvPr>
        </p:nvGraphicFramePr>
        <p:xfrm>
          <a:off x="754380" y="1730478"/>
          <a:ext cx="9707363" cy="3175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98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9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9883">
                  <a:extLst>
                    <a:ext uri="{9D8B030D-6E8A-4147-A177-3AD203B41FA5}">
                      <a16:colId xmlns:a16="http://schemas.microsoft.com/office/drawing/2014/main" val="2301302695"/>
                    </a:ext>
                  </a:extLst>
                </a:gridCol>
                <a:gridCol w="1641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6725">
                  <a:extLst>
                    <a:ext uri="{9D8B030D-6E8A-4147-A177-3AD203B41FA5}">
                      <a16:colId xmlns:a16="http://schemas.microsoft.com/office/drawing/2014/main" val="666423286"/>
                    </a:ext>
                  </a:extLst>
                </a:gridCol>
                <a:gridCol w="1289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9883">
                  <a:extLst>
                    <a:ext uri="{9D8B030D-6E8A-4147-A177-3AD203B41FA5}">
                      <a16:colId xmlns:a16="http://schemas.microsoft.com/office/drawing/2014/main" val="2031755149"/>
                    </a:ext>
                  </a:extLst>
                </a:gridCol>
              </a:tblGrid>
              <a:tr h="1660928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latin typeface="+mn-lt"/>
                      </a:endParaRPr>
                    </a:p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No. Of Accounts</a:t>
                      </a:r>
                    </a:p>
                    <a:p>
                      <a:pPr algn="ctr" fontAlgn="b"/>
                      <a:r>
                        <a:rPr lang="en-US" sz="1600" dirty="0" smtClean="0">
                          <a:latin typeface="+mn-lt"/>
                        </a:rPr>
                        <a:t>As  of       </a:t>
                      </a:r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Dec-21</a:t>
                      </a:r>
                    </a:p>
                    <a:p>
                      <a:pPr algn="ctr" fontAlgn="b"/>
                      <a:endParaRPr lang="en-US" sz="16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No. Of Accounts</a:t>
                      </a:r>
                    </a:p>
                    <a:p>
                      <a:pPr algn="ctr" fontAlgn="b"/>
                      <a:r>
                        <a:rPr lang="en-US" sz="1600" dirty="0" smtClean="0">
                          <a:latin typeface="+mn-lt"/>
                        </a:rPr>
                        <a:t>As of      Sept</a:t>
                      </a:r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AUM</a:t>
                      </a:r>
                    </a:p>
                    <a:p>
                      <a:pPr algn="ctr" fontAlgn="b"/>
                      <a:r>
                        <a:rPr lang="en-US" sz="1600" dirty="0" smtClean="0">
                          <a:latin typeface="+mn-lt"/>
                        </a:rPr>
                        <a:t>As of</a:t>
                      </a:r>
                      <a:r>
                        <a:rPr lang="en-US" sz="1600" baseline="0" dirty="0" smtClean="0">
                          <a:latin typeface="+mn-lt"/>
                        </a:rPr>
                        <a:t> Dec</a:t>
                      </a:r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-21</a:t>
                      </a:r>
                    </a:p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(Rs.)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AUM</a:t>
                      </a:r>
                    </a:p>
                    <a:p>
                      <a:pPr algn="ctr" fontAlgn="b"/>
                      <a:r>
                        <a:rPr lang="en-US" sz="1600" dirty="0" smtClean="0">
                          <a:latin typeface="+mn-lt"/>
                        </a:rPr>
                        <a:t>As of</a:t>
                      </a:r>
                      <a:r>
                        <a:rPr lang="en-US" sz="1600" baseline="0" dirty="0" smtClean="0">
                          <a:latin typeface="+mn-lt"/>
                        </a:rPr>
                        <a:t> Sept</a:t>
                      </a:r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-21</a:t>
                      </a:r>
                    </a:p>
                    <a:p>
                      <a:pPr algn="ctr" fontAlgn="b"/>
                      <a:r>
                        <a:rPr lang="en-US" sz="1600" dirty="0" smtClean="0">
                          <a:latin typeface="+mn-lt"/>
                        </a:rPr>
                        <a:t>(Rs.)</a:t>
                      </a:r>
                      <a:endParaRPr lang="en-US" sz="16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Percentage of  Total AUM</a:t>
                      </a:r>
                    </a:p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Dec-21</a:t>
                      </a:r>
                    </a:p>
                    <a:p>
                      <a:pPr marL="0" algn="ctr" defTabSz="914400" rtl="0" eaLnBrk="1" latinLnBrk="0" hangingPunct="1"/>
                      <a:endParaRPr 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Percentage of  Total AUM</a:t>
                      </a:r>
                    </a:p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Sept-21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8646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High Risk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586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593 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4,236,765,162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3,553,989,523 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2.48%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2.19%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5838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PEP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157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148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</a:t>
                      </a: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2,242,280,608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1,868,163,570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1.31%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1.15%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406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15355</TotalTime>
  <Words>2070</Words>
  <Application>Microsoft Office PowerPoint</Application>
  <PresentationFormat>Custom</PresentationFormat>
  <Paragraphs>793</Paragraphs>
  <Slides>20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Georgia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NUMBER OF ACCOUNTS AND AUM: </vt:lpstr>
      <vt:lpstr>ACCOUNTS:</vt:lpstr>
      <vt:lpstr>TOP TEN LEGAL PERSONS BY AUM:</vt:lpstr>
      <vt:lpstr>ACCOUNTS CATEGORY:  </vt:lpstr>
      <vt:lpstr>RISK DISTRIBUTION OF ACCOUNTS:</vt:lpstr>
      <vt:lpstr>REGION WISE DISTRIBUTION OF PEP CLIENTS: </vt:lpstr>
      <vt:lpstr>PEPs ADDED (Rs 10m and above):</vt:lpstr>
      <vt:lpstr>TOP TEN PEPs BY AUM:</vt:lpstr>
      <vt:lpstr>REGION WISE DISTRIBUTION OF HIGH RISK CLIENTS:</vt:lpstr>
      <vt:lpstr>PROMINENT CHANGES IN AUM IN HIGH RISK CLIENTS DURING SEP-2021 TO DEC-2021:</vt:lpstr>
      <vt:lpstr>PowerPoint Presentation</vt:lpstr>
      <vt:lpstr>SECTOR WISE DISTRIBUTION OF HIGH RISK CLIENTS:</vt:lpstr>
      <vt:lpstr>PROMINENT CHANGES IN AUM (PKR 25m) IN HIGH RISK SECTORS DURING SEP-2021 TO DEC-2021:</vt:lpstr>
      <vt:lpstr>PROMINENT CHANGES IN AUM IN HIGH RISK SECTORS DURING SEP-2021 TO DEC-2021:</vt:lpstr>
      <vt:lpstr>TRANSACTIONS BY VARIOUS RISK CATEGORIES-CIS: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saqib saleem</dc:creator>
  <cp:lastModifiedBy>Asif Mehdi</cp:lastModifiedBy>
  <cp:revision>634</cp:revision>
  <cp:lastPrinted>2021-10-07T09:07:13Z</cp:lastPrinted>
  <dcterms:created xsi:type="dcterms:W3CDTF">2019-04-18T16:52:03Z</dcterms:created>
  <dcterms:modified xsi:type="dcterms:W3CDTF">2022-01-31T07:53:31Z</dcterms:modified>
</cp:coreProperties>
</file>