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66" r:id="rId2"/>
    <p:sldId id="341" r:id="rId3"/>
    <p:sldId id="367" r:id="rId4"/>
    <p:sldId id="368" r:id="rId5"/>
    <p:sldId id="343" r:id="rId6"/>
    <p:sldId id="344" r:id="rId7"/>
    <p:sldId id="372" r:id="rId8"/>
    <p:sldId id="356" r:id="rId9"/>
    <p:sldId id="357" r:id="rId10"/>
    <p:sldId id="363" r:id="rId11"/>
    <p:sldId id="369" r:id="rId12"/>
    <p:sldId id="370" r:id="rId13"/>
    <p:sldId id="373" r:id="rId14"/>
    <p:sldId id="362" r:id="rId15"/>
    <p:sldId id="375" r:id="rId16"/>
    <p:sldId id="378" r:id="rId17"/>
    <p:sldId id="394" r:id="rId18"/>
    <p:sldId id="379" r:id="rId19"/>
    <p:sldId id="377" r:id="rId20"/>
    <p:sldId id="393"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283" r:id="rId35"/>
  </p:sldIdLst>
  <p:sldSz cx="109728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E6B9B8"/>
    <a:srgbClr val="C9C9C9"/>
    <a:srgbClr val="FFE699"/>
    <a:srgbClr val="A9D18E"/>
    <a:srgbClr val="8FAADC"/>
    <a:srgbClr val="002060"/>
    <a:srgbClr val="FF9999"/>
    <a:srgbClr val="008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67" autoAdjust="0"/>
    <p:restoredTop sz="94434" autoAdjust="0"/>
  </p:normalViewPr>
  <p:slideViewPr>
    <p:cSldViewPr snapToGrid="0">
      <p:cViewPr varScale="1">
        <p:scale>
          <a:sx n="79" d="100"/>
          <a:sy n="79" d="100"/>
        </p:scale>
        <p:origin x="1426" y="82"/>
      </p:cViewPr>
      <p:guideLst>
        <p:guide orient="horz" pos="2160"/>
        <p:guide pos="3840"/>
        <p:guide pos="3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BB0F390-798E-403C-A27E-A2267C437B0B}" type="datetimeFigureOut">
              <a:rPr lang="en-US" smtClean="0"/>
              <a:pPr/>
              <a:t>4/18/2022</a:t>
            </a:fld>
            <a:endParaRPr lang="en-US"/>
          </a:p>
        </p:txBody>
      </p:sp>
      <p:sp>
        <p:nvSpPr>
          <p:cNvPr id="4" name="Slide Image Placeholder 3"/>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994F3D-B37A-4386-9D2F-D78FF75796C0}" type="slidenum">
              <a:rPr lang="en-US" smtClean="0"/>
              <a:pPr/>
              <a:t>‹#›</a:t>
            </a:fld>
            <a:endParaRPr lang="en-US"/>
          </a:p>
        </p:txBody>
      </p:sp>
    </p:spTree>
    <p:extLst>
      <p:ext uri="{BB962C8B-B14F-4D97-AF65-F5344CB8AC3E}">
        <p14:creationId xmlns:p14="http://schemas.microsoft.com/office/powerpoint/2010/main" val="413054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6</a:t>
            </a:fld>
            <a:endParaRPr lang="en-US"/>
          </a:p>
        </p:txBody>
      </p:sp>
    </p:spTree>
    <p:extLst>
      <p:ext uri="{BB962C8B-B14F-4D97-AF65-F5344CB8AC3E}">
        <p14:creationId xmlns:p14="http://schemas.microsoft.com/office/powerpoint/2010/main" val="254263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7</a:t>
            </a:fld>
            <a:endParaRPr lang="en-US"/>
          </a:p>
        </p:txBody>
      </p:sp>
    </p:spTree>
    <p:extLst>
      <p:ext uri="{BB962C8B-B14F-4D97-AF65-F5344CB8AC3E}">
        <p14:creationId xmlns:p14="http://schemas.microsoft.com/office/powerpoint/2010/main" val="63549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8</a:t>
            </a:fld>
            <a:endParaRPr lang="en-US"/>
          </a:p>
        </p:txBody>
      </p:sp>
    </p:spTree>
    <p:extLst>
      <p:ext uri="{BB962C8B-B14F-4D97-AF65-F5344CB8AC3E}">
        <p14:creationId xmlns:p14="http://schemas.microsoft.com/office/powerpoint/2010/main" val="1903242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11</a:t>
            </a:fld>
            <a:endParaRPr lang="en-US"/>
          </a:p>
        </p:txBody>
      </p:sp>
    </p:spTree>
    <p:extLst>
      <p:ext uri="{BB962C8B-B14F-4D97-AF65-F5344CB8AC3E}">
        <p14:creationId xmlns:p14="http://schemas.microsoft.com/office/powerpoint/2010/main" val="1126284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12</a:t>
            </a:fld>
            <a:endParaRPr lang="en-US"/>
          </a:p>
        </p:txBody>
      </p:sp>
    </p:spTree>
    <p:extLst>
      <p:ext uri="{BB962C8B-B14F-4D97-AF65-F5344CB8AC3E}">
        <p14:creationId xmlns:p14="http://schemas.microsoft.com/office/powerpoint/2010/main" val="122518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13</a:t>
            </a:fld>
            <a:endParaRPr lang="en-US"/>
          </a:p>
        </p:txBody>
      </p:sp>
    </p:spTree>
    <p:extLst>
      <p:ext uri="{BB962C8B-B14F-4D97-AF65-F5344CB8AC3E}">
        <p14:creationId xmlns:p14="http://schemas.microsoft.com/office/powerpoint/2010/main" val="190018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14</a:t>
            </a:fld>
            <a:endParaRPr lang="en-US"/>
          </a:p>
        </p:txBody>
      </p:sp>
    </p:spTree>
    <p:extLst>
      <p:ext uri="{BB962C8B-B14F-4D97-AF65-F5344CB8AC3E}">
        <p14:creationId xmlns:p14="http://schemas.microsoft.com/office/powerpoint/2010/main" val="339951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94F3D-B37A-4386-9D2F-D78FF75796C0}" type="slidenum">
              <a:rPr lang="en-US" smtClean="0"/>
              <a:pPr/>
              <a:t>15</a:t>
            </a:fld>
            <a:endParaRPr lang="en-US"/>
          </a:p>
        </p:txBody>
      </p:sp>
    </p:spTree>
    <p:extLst>
      <p:ext uri="{BB962C8B-B14F-4D97-AF65-F5344CB8AC3E}">
        <p14:creationId xmlns:p14="http://schemas.microsoft.com/office/powerpoint/2010/main" val="2944492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371600" y="3602038"/>
            <a:ext cx="8229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4/18/2022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925164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4/18/2022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49962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4/18/2022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35717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4/18/2022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11556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8"/>
            <a:ext cx="946404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48665" y="4589464"/>
            <a:ext cx="946404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4/18/2022</a:t>
            </a:fld>
            <a:endParaRPr lang="en-US"/>
          </a:p>
        </p:txBody>
      </p:sp>
      <p:sp>
        <p:nvSpPr>
          <p:cNvPr id="5" name="Footer Placeholder 4"/>
          <p:cNvSpPr>
            <a:spLocks noGrp="1"/>
          </p:cNvSpPr>
          <p:nvPr>
            <p:ph type="ftr" sz="quarter" idx="11"/>
          </p:nvPr>
        </p:nvSpPr>
        <p:spPr>
          <a:xfrm>
            <a:off x="3634740" y="6356351"/>
            <a:ext cx="370332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00029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43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54980" y="1825625"/>
            <a:ext cx="46634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4/18/2022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59012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a:t>Click to edit Master title style</a:t>
            </a:r>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4/18/2022</a:t>
            </a:fld>
            <a:endParaRPr lang="en-US"/>
          </a:p>
        </p:txBody>
      </p:sp>
      <p:sp>
        <p:nvSpPr>
          <p:cNvPr id="8" name="Footer Placeholder 7"/>
          <p:cNvSpPr>
            <a:spLocks noGrp="1"/>
          </p:cNvSpPr>
          <p:nvPr>
            <p:ph type="ftr" sz="quarter" idx="11"/>
          </p:nvPr>
        </p:nvSpPr>
        <p:spPr>
          <a:xfrm>
            <a:off x="3634740" y="6356351"/>
            <a:ext cx="370332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60791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4/18/2022</a:t>
            </a:fld>
            <a:endParaRPr lang="en-US"/>
          </a:p>
        </p:txBody>
      </p:sp>
      <p:sp>
        <p:nvSpPr>
          <p:cNvPr id="4" name="Footer Placeholder 3"/>
          <p:cNvSpPr>
            <a:spLocks noGrp="1"/>
          </p:cNvSpPr>
          <p:nvPr>
            <p:ph type="ftr" sz="quarter" idx="11"/>
          </p:nvPr>
        </p:nvSpPr>
        <p:spPr>
          <a:xfrm>
            <a:off x="3634740" y="6356351"/>
            <a:ext cx="370332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187893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4/18/2022</a:t>
            </a:fld>
            <a:endParaRPr lang="en-US"/>
          </a:p>
        </p:txBody>
      </p:sp>
      <p:sp>
        <p:nvSpPr>
          <p:cNvPr id="3" name="Footer Placeholder 2"/>
          <p:cNvSpPr>
            <a:spLocks noGrp="1"/>
          </p:cNvSpPr>
          <p:nvPr>
            <p:ph type="ftr" sz="quarter" idx="11"/>
          </p:nvPr>
        </p:nvSpPr>
        <p:spPr>
          <a:xfrm>
            <a:off x="3634740" y="6356351"/>
            <a:ext cx="370332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227668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664869" y="987426"/>
            <a:ext cx="555498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4/18/2022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370814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664869" y="987426"/>
            <a:ext cx="555498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4380" y="6356351"/>
            <a:ext cx="2468880" cy="365125"/>
          </a:xfrm>
          <a:prstGeom prst="rect">
            <a:avLst/>
          </a:prstGeom>
        </p:spPr>
        <p:txBody>
          <a:bodyPr/>
          <a:lstStyle/>
          <a:p>
            <a:fld id="{16164D92-FC1E-44DE-86FC-11D9CB74AE78}" type="datetimeFigureOut">
              <a:rPr lang="en-US" smtClean="0"/>
              <a:pPr/>
              <a:t>4/18/2022</a:t>
            </a:fld>
            <a:endParaRPr lang="en-US"/>
          </a:p>
        </p:txBody>
      </p:sp>
      <p:sp>
        <p:nvSpPr>
          <p:cNvPr id="6" name="Footer Placeholder 5"/>
          <p:cNvSpPr>
            <a:spLocks noGrp="1"/>
          </p:cNvSpPr>
          <p:nvPr>
            <p:ph type="ftr" sz="quarter" idx="11"/>
          </p:nvPr>
        </p:nvSpPr>
        <p:spPr>
          <a:xfrm>
            <a:off x="3634740" y="6356351"/>
            <a:ext cx="370332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749540" y="6356351"/>
            <a:ext cx="2468880" cy="365125"/>
          </a:xfrm>
          <a:prstGeom prst="rect">
            <a:avLst/>
          </a:prstGeom>
        </p:spPr>
        <p:txBody>
          <a:bodyPr/>
          <a:lstStyle/>
          <a:p>
            <a:fld id="{57C1DDA5-ECDC-45DD-8834-5B1FD9AED8B3}" type="slidenum">
              <a:rPr lang="en-US" smtClean="0"/>
              <a:pPr/>
              <a:t>‹#›</a:t>
            </a:fld>
            <a:endParaRPr lang="en-US"/>
          </a:p>
        </p:txBody>
      </p:sp>
    </p:spTree>
    <p:extLst>
      <p:ext uri="{BB962C8B-B14F-4D97-AF65-F5344CB8AC3E}">
        <p14:creationId xmlns:p14="http://schemas.microsoft.com/office/powerpoint/2010/main" val="2978991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753944" y="29993"/>
            <a:ext cx="1177474" cy="455782"/>
          </a:xfrm>
          <a:prstGeom prst="rect">
            <a:avLst/>
          </a:prstGeom>
        </p:spPr>
      </p:pic>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43413" y="6442074"/>
            <a:ext cx="2888006" cy="365126"/>
          </a:xfrm>
          <a:prstGeom prst="rect">
            <a:avLst/>
          </a:prstGeom>
        </p:spPr>
      </p:pic>
    </p:spTree>
    <p:extLst>
      <p:ext uri="{BB962C8B-B14F-4D97-AF65-F5344CB8AC3E}">
        <p14:creationId xmlns:p14="http://schemas.microsoft.com/office/powerpoint/2010/main" val="1118318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2.png">
            <a:extLst>
              <a:ext uri="{FF2B5EF4-FFF2-40B4-BE49-F238E27FC236}">
                <a16:creationId xmlns:a16="http://schemas.microsoft.com/office/drawing/2014/main" id="{F4CA145E-AE07-429C-87A6-10396E3EAC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19265"/>
            <a:ext cx="10963656" cy="770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txBox="1">
            <a:spLocks/>
          </p:cNvSpPr>
          <p:nvPr/>
        </p:nvSpPr>
        <p:spPr>
          <a:xfrm>
            <a:off x="398206" y="3809999"/>
            <a:ext cx="6017342" cy="1499419"/>
          </a:xfrm>
          <a:prstGeom prst="rect">
            <a:avLst/>
          </a:prstGeom>
        </p:spPr>
        <p:txBody>
          <a:bodyPr vert="horz" lIns="91440" tIns="45720" rIns="91440" bIns="45720" rtlCol="0">
            <a:noAutofit/>
          </a:bodyPr>
          <a:lstStyle/>
          <a:p>
            <a:pPr marL="228600" lvl="0" indent="-228600" algn="ctr">
              <a:lnSpc>
                <a:spcPct val="90000"/>
              </a:lnSpc>
              <a:spcBef>
                <a:spcPts val="1000"/>
              </a:spcBef>
              <a:defRPr/>
            </a:pPr>
            <a:r>
              <a:rPr lang="en-US" sz="4000" dirty="0"/>
              <a:t>SECP AML/ CFT RISK ASSESMENT FOR REGULATED </a:t>
            </a:r>
            <a:r>
              <a:rPr lang="en-US" sz="4000" dirty="0" smtClean="0"/>
              <a:t>PERSONS</a:t>
            </a:r>
          </a:p>
          <a:p>
            <a:r>
              <a:rPr lang="en-US" sz="2000" b="1" dirty="0"/>
              <a:t>S.R.O. 245 (I)/2019  Dated </a:t>
            </a:r>
            <a:r>
              <a:rPr lang="en-US" sz="2000" dirty="0"/>
              <a:t> </a:t>
            </a:r>
            <a:r>
              <a:rPr lang="en-US" sz="2000" i="1" dirty="0" smtClean="0"/>
              <a:t>22th February, 2019 </a:t>
            </a:r>
            <a:endParaRPr lang="en-US" sz="2000" i="1" dirty="0">
              <a:solidFill>
                <a:srgbClr val="FF0000"/>
              </a:solidFill>
            </a:endParaRPr>
          </a:p>
          <a:p>
            <a:r>
              <a:rPr lang="en-US" sz="1600" dirty="0" smtClean="0"/>
              <a:t>March, 2022</a:t>
            </a:r>
          </a:p>
          <a:p>
            <a:endParaRPr lang="en-US" sz="1600" dirty="0"/>
          </a:p>
          <a:p>
            <a:pPr marL="228600" lvl="0" indent="-228600" algn="ctr">
              <a:lnSpc>
                <a:spcPct val="90000"/>
              </a:lnSpc>
              <a:spcBef>
                <a:spcPts val="1000"/>
              </a:spcBef>
              <a:defRPr/>
            </a:pPr>
            <a:endParaRPr kumimoji="0" lang="en-US" sz="2400" i="0" u="none" strike="noStrike" kern="1200" cap="none" spc="0" normalizeH="0" baseline="0" noProof="0" dirty="0">
              <a:ln>
                <a:noFill/>
              </a:ln>
              <a:solidFill>
                <a:schemeClr val="bg2">
                  <a:lumMod val="25000"/>
                </a:schemeClr>
              </a:solidFill>
              <a:effectLst/>
              <a:uLnTx/>
              <a:uFillTx/>
              <a:latin typeface="Georgia" pitchFamily="18" charset="0"/>
              <a:ea typeface="+mn-ea"/>
              <a:cs typeface="+mn-cs"/>
            </a:endParaRPr>
          </a:p>
        </p:txBody>
      </p:sp>
    </p:spTree>
    <p:extLst>
      <p:ext uri="{BB962C8B-B14F-4D97-AF65-F5344CB8AC3E}">
        <p14:creationId xmlns:p14="http://schemas.microsoft.com/office/powerpoint/2010/main" val="9983348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66" y="471058"/>
            <a:ext cx="9464040" cy="1325563"/>
          </a:xfrm>
        </p:spPr>
        <p:txBody>
          <a:bodyPr>
            <a:normAutofit/>
          </a:bodyPr>
          <a:lstStyle/>
          <a:p>
            <a:r>
              <a:rPr lang="en-US" sz="3600" b="1" dirty="0">
                <a:latin typeface="+mn-lt"/>
              </a:rPr>
              <a:t>REGION WISE DISTRIBUTION OF PEP </a:t>
            </a:r>
            <a:r>
              <a:rPr lang="en-US" sz="3600" b="1" dirty="0" smtClean="0">
                <a:latin typeface="+mn-lt"/>
              </a:rPr>
              <a:t>CLIENTS:</a:t>
            </a:r>
            <a:r>
              <a:rPr lang="en-US" sz="3600" dirty="0" smtClean="0">
                <a:latin typeface="+mn-lt"/>
              </a:rPr>
              <a:t> </a:t>
            </a:r>
            <a:endParaRPr lang="en-US" sz="36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3592265"/>
              </p:ext>
            </p:extLst>
          </p:nvPr>
        </p:nvGraphicFramePr>
        <p:xfrm>
          <a:off x="429021" y="1738399"/>
          <a:ext cx="10294398" cy="4343306"/>
        </p:xfrm>
        <a:graphic>
          <a:graphicData uri="http://schemas.openxmlformats.org/drawingml/2006/table">
            <a:tbl>
              <a:tblPr>
                <a:tableStyleId>{5C22544A-7EE6-4342-B048-85BDC9FD1C3A}</a:tableStyleId>
              </a:tblPr>
              <a:tblGrid>
                <a:gridCol w="1625449">
                  <a:extLst>
                    <a:ext uri="{9D8B030D-6E8A-4147-A177-3AD203B41FA5}">
                      <a16:colId xmlns:a16="http://schemas.microsoft.com/office/drawing/2014/main" val="579754818"/>
                    </a:ext>
                  </a:extLst>
                </a:gridCol>
                <a:gridCol w="1047438">
                  <a:extLst>
                    <a:ext uri="{9D8B030D-6E8A-4147-A177-3AD203B41FA5}">
                      <a16:colId xmlns:a16="http://schemas.microsoft.com/office/drawing/2014/main" val="1574596323"/>
                    </a:ext>
                  </a:extLst>
                </a:gridCol>
                <a:gridCol w="1052299">
                  <a:extLst>
                    <a:ext uri="{9D8B030D-6E8A-4147-A177-3AD203B41FA5}">
                      <a16:colId xmlns:a16="http://schemas.microsoft.com/office/drawing/2014/main" val="479981724"/>
                    </a:ext>
                  </a:extLst>
                </a:gridCol>
                <a:gridCol w="1290735">
                  <a:extLst>
                    <a:ext uri="{9D8B030D-6E8A-4147-A177-3AD203B41FA5}">
                      <a16:colId xmlns:a16="http://schemas.microsoft.com/office/drawing/2014/main" val="1754070088"/>
                    </a:ext>
                  </a:extLst>
                </a:gridCol>
                <a:gridCol w="1422668">
                  <a:extLst>
                    <a:ext uri="{9D8B030D-6E8A-4147-A177-3AD203B41FA5}">
                      <a16:colId xmlns:a16="http://schemas.microsoft.com/office/drawing/2014/main" val="4075139"/>
                    </a:ext>
                  </a:extLst>
                </a:gridCol>
                <a:gridCol w="1207304">
                  <a:extLst>
                    <a:ext uri="{9D8B030D-6E8A-4147-A177-3AD203B41FA5}">
                      <a16:colId xmlns:a16="http://schemas.microsoft.com/office/drawing/2014/main" val="3518158287"/>
                    </a:ext>
                  </a:extLst>
                </a:gridCol>
                <a:gridCol w="882835">
                  <a:extLst>
                    <a:ext uri="{9D8B030D-6E8A-4147-A177-3AD203B41FA5}">
                      <a16:colId xmlns:a16="http://schemas.microsoft.com/office/drawing/2014/main" val="2611360529"/>
                    </a:ext>
                  </a:extLst>
                </a:gridCol>
                <a:gridCol w="865019">
                  <a:extLst>
                    <a:ext uri="{9D8B030D-6E8A-4147-A177-3AD203B41FA5}">
                      <a16:colId xmlns:a16="http://schemas.microsoft.com/office/drawing/2014/main" val="426083416"/>
                    </a:ext>
                  </a:extLst>
                </a:gridCol>
                <a:gridCol w="900651">
                  <a:extLst>
                    <a:ext uri="{9D8B030D-6E8A-4147-A177-3AD203B41FA5}">
                      <a16:colId xmlns:a16="http://schemas.microsoft.com/office/drawing/2014/main" val="713432579"/>
                    </a:ext>
                  </a:extLst>
                </a:gridCol>
              </a:tblGrid>
              <a:tr h="1174060">
                <a:tc>
                  <a:txBody>
                    <a:bodyPr/>
                    <a:lstStyle/>
                    <a:p>
                      <a:pPr algn="ctr" rtl="0" fontAlgn="b"/>
                      <a:r>
                        <a:rPr lang="en-US" sz="1600" b="1" i="0" u="none" strike="noStrike" kern="1200" dirty="0">
                          <a:solidFill>
                            <a:schemeClr val="bg1"/>
                          </a:solidFill>
                          <a:effectLst/>
                          <a:latin typeface="Calibri" panose="020F0502020204030204" pitchFamily="34" charset="0"/>
                          <a:ea typeface="+mn-ea"/>
                          <a:cs typeface="+mn-cs"/>
                        </a:rPr>
                        <a:t>REGION</a:t>
                      </a:r>
                    </a:p>
                  </a:txBody>
                  <a:tcPr marL="6350" marR="6350" marT="6350" marB="0" anchor="ctr">
                    <a:solidFill>
                      <a:schemeClr val="accent1"/>
                    </a:solidFill>
                  </a:tcPr>
                </a:tc>
                <a:tc>
                  <a:txBody>
                    <a:bodyPr/>
                    <a:lstStyle/>
                    <a:p>
                      <a:pPr algn="ctr" rtl="0" fontAlgn="b"/>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b"/>
                      <a:r>
                        <a:rPr lang="en-US" sz="1600" b="1" i="0" u="none" strike="noStrike" kern="1200" dirty="0" smtClean="0">
                          <a:solidFill>
                            <a:schemeClr val="bg1"/>
                          </a:solidFill>
                          <a:effectLst/>
                          <a:latin typeface="Calibri" panose="020F0502020204030204" pitchFamily="34" charset="0"/>
                          <a:ea typeface="+mn-ea"/>
                          <a:cs typeface="+mn-cs"/>
                        </a:rPr>
                        <a:t>ACCOUNTS</a:t>
                      </a:r>
                      <a:endParaRPr lang="en-US" sz="16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As of</a:t>
                      </a:r>
                      <a:r>
                        <a:rPr lang="en-US" sz="1600" b="1" i="0" u="none" strike="noStrike" kern="1200" baseline="0" dirty="0" smtClean="0">
                          <a:solidFill>
                            <a:schemeClr val="bg1"/>
                          </a:solidFill>
                          <a:effectLst/>
                          <a:latin typeface="Calibri" panose="020F0502020204030204" pitchFamily="34" charset="0"/>
                          <a:ea typeface="+mn-ea"/>
                          <a:cs typeface="+mn-cs"/>
                        </a:rPr>
                        <a:t> Mar</a:t>
                      </a:r>
                      <a:r>
                        <a:rPr lang="en-US" sz="1600" b="1" i="0" u="none" strike="noStrike" kern="1200" dirty="0" smtClean="0">
                          <a:solidFill>
                            <a:schemeClr val="bg1"/>
                          </a:solidFill>
                          <a:effectLst/>
                          <a:latin typeface="Calibri" panose="020F0502020204030204" pitchFamily="34" charset="0"/>
                          <a:ea typeface="+mn-ea"/>
                          <a:cs typeface="+mn-cs"/>
                        </a:rPr>
                        <a:t>-2022</a:t>
                      </a:r>
                    </a:p>
                    <a:p>
                      <a:pPr algn="ctr" rtl="0" fontAlgn="b"/>
                      <a:endParaRPr lang="en-US" sz="16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algn="ctr" rtl="0" fontAlgn="b"/>
                      <a:r>
                        <a:rPr lang="en-US" sz="1600" b="1" i="0" u="none" strike="noStrike" kern="1200" dirty="0" smtClean="0">
                          <a:solidFill>
                            <a:schemeClr val="bg1"/>
                          </a:solidFill>
                          <a:effectLst/>
                          <a:latin typeface="Calibri" panose="020F0502020204030204" pitchFamily="34" charset="0"/>
                          <a:ea typeface="+mn-ea"/>
                          <a:cs typeface="+mn-cs"/>
                        </a:rPr>
                        <a:t>ACCOUNTS</a:t>
                      </a:r>
                      <a:endParaRPr lang="en-US" sz="16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As of</a:t>
                      </a:r>
                      <a:r>
                        <a:rPr lang="en-US" sz="1600" b="1" i="0" u="none" strike="noStrike" kern="1200" baseline="0" dirty="0" smtClean="0">
                          <a:solidFill>
                            <a:schemeClr val="bg1"/>
                          </a:solidFill>
                          <a:effectLst/>
                          <a:latin typeface="Calibri" panose="020F0502020204030204" pitchFamily="34" charset="0"/>
                          <a:ea typeface="+mn-ea"/>
                          <a:cs typeface="+mn-cs"/>
                        </a:rPr>
                        <a:t> Dec-</a:t>
                      </a:r>
                      <a:r>
                        <a:rPr lang="en-US" sz="1600" b="1" i="0" u="none" strike="noStrike" kern="1200" dirty="0" smtClean="0">
                          <a:solidFill>
                            <a:schemeClr val="bg1"/>
                          </a:solidFill>
                          <a:effectLst/>
                          <a:latin typeface="Calibri" panose="020F0502020204030204" pitchFamily="34" charset="0"/>
                          <a:ea typeface="+mn-ea"/>
                          <a:cs typeface="+mn-cs"/>
                        </a:rPr>
                        <a:t>2021</a:t>
                      </a:r>
                    </a:p>
                  </a:txBody>
                  <a:tcPr marL="6350" marR="6350" marT="6350" marB="0" anchor="ctr">
                    <a:solidFill>
                      <a:schemeClr val="accent1"/>
                    </a:solidFill>
                  </a:tcPr>
                </a:tc>
                <a:tc>
                  <a:txBody>
                    <a:bodyPr/>
                    <a:lstStyle/>
                    <a:p>
                      <a:pPr algn="ctr" rtl="0" fontAlgn="b"/>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b"/>
                      <a:r>
                        <a:rPr lang="en-US" sz="1600" b="1" i="0" u="none" strike="noStrike" kern="1200" dirty="0" smtClean="0">
                          <a:solidFill>
                            <a:schemeClr val="bg1"/>
                          </a:solidFill>
                          <a:effectLst/>
                          <a:latin typeface="Calibri" panose="020F0502020204030204" pitchFamily="34" charset="0"/>
                          <a:ea typeface="+mn-ea"/>
                          <a:cs typeface="+mn-cs"/>
                        </a:rPr>
                        <a:t>AUM</a:t>
                      </a:r>
                      <a:endParaRPr lang="en-US" sz="16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As of Mar</a:t>
                      </a:r>
                      <a:r>
                        <a:rPr lang="en-US" sz="1600" b="1" i="0" u="none" strike="noStrike" kern="1200" baseline="0" dirty="0" smtClean="0">
                          <a:solidFill>
                            <a:schemeClr val="bg1"/>
                          </a:solidFill>
                          <a:effectLst/>
                          <a:latin typeface="Calibri" panose="020F0502020204030204" pitchFamily="34" charset="0"/>
                          <a:ea typeface="+mn-ea"/>
                          <a:cs typeface="+mn-cs"/>
                        </a:rPr>
                        <a:t> 2022</a:t>
                      </a:r>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b"/>
                      <a:r>
                        <a:rPr lang="en-US" sz="1600" b="1" i="0" u="none" strike="noStrike" kern="1200" dirty="0" smtClean="0">
                          <a:solidFill>
                            <a:schemeClr val="bg1"/>
                          </a:solidFill>
                          <a:effectLst/>
                          <a:latin typeface="Calibri" panose="020F0502020204030204" pitchFamily="34" charset="0"/>
                          <a:ea typeface="+mn-ea"/>
                          <a:cs typeface="+mn-cs"/>
                        </a:rPr>
                        <a:t>(Rs.)</a:t>
                      </a:r>
                    </a:p>
                    <a:p>
                      <a:pPr algn="ctr" rtl="0" fontAlgn="b"/>
                      <a:endParaRPr lang="en-US" sz="16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algn="ctr" rtl="0" fontAlgn="b"/>
                      <a:r>
                        <a:rPr lang="en-US" sz="1600" b="1" i="0" u="none" strike="noStrike" kern="1200" dirty="0" smtClean="0">
                          <a:solidFill>
                            <a:schemeClr val="bg1"/>
                          </a:solidFill>
                          <a:effectLst/>
                          <a:latin typeface="Calibri" panose="020F0502020204030204" pitchFamily="34" charset="0"/>
                          <a:ea typeface="+mn-ea"/>
                          <a:cs typeface="+mn-cs"/>
                        </a:rPr>
                        <a:t>AUM</a:t>
                      </a:r>
                      <a:endParaRPr lang="en-US" sz="16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As of Dec-2021</a:t>
                      </a:r>
                    </a:p>
                    <a:p>
                      <a:pPr algn="ctr" rtl="0" fontAlgn="b"/>
                      <a:r>
                        <a:rPr lang="en-US" sz="1600" b="1" i="0" u="none" strike="noStrike" kern="1200" dirty="0" smtClean="0">
                          <a:solidFill>
                            <a:schemeClr val="bg1"/>
                          </a:solidFill>
                          <a:effectLst/>
                          <a:latin typeface="Calibri" panose="020F0502020204030204" pitchFamily="34" charset="0"/>
                          <a:ea typeface="+mn-ea"/>
                          <a:cs typeface="+mn-cs"/>
                        </a:rPr>
                        <a:t>(Rs.)</a:t>
                      </a:r>
                    </a:p>
                  </a:txBody>
                  <a:tcPr marL="6350" marR="6350" marT="6350" marB="0" anchor="ctr">
                    <a:solidFill>
                      <a:schemeClr val="accent1"/>
                    </a:solidFill>
                  </a:tcPr>
                </a:tc>
                <a:tc>
                  <a:txBody>
                    <a:bodyPr/>
                    <a:lstStyle/>
                    <a:p>
                      <a:pPr algn="ctr" rtl="0" fontAlgn="b"/>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b"/>
                      <a:r>
                        <a:rPr lang="en-US" sz="1600" b="1" i="0" u="none" strike="noStrike" kern="1200" dirty="0" smtClean="0">
                          <a:solidFill>
                            <a:schemeClr val="bg1"/>
                          </a:solidFill>
                          <a:effectLst/>
                          <a:latin typeface="Calibri" panose="020F0502020204030204" pitchFamily="34" charset="0"/>
                          <a:ea typeface="+mn-ea"/>
                          <a:cs typeface="+mn-cs"/>
                        </a:rPr>
                        <a:t>% OF PEP AUM</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Mar-2022</a:t>
                      </a:r>
                    </a:p>
                    <a:p>
                      <a:pPr algn="ctr" rtl="0" fontAlgn="b"/>
                      <a:endParaRPr lang="en-US" sz="16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algn="ctr" rtl="0" fontAlgn="b"/>
                      <a:r>
                        <a:rPr lang="en-US" sz="1600" b="1" i="0" u="none" strike="noStrike" kern="1200" dirty="0" smtClean="0">
                          <a:solidFill>
                            <a:schemeClr val="bg1"/>
                          </a:solidFill>
                          <a:effectLst/>
                          <a:latin typeface="Calibri" panose="020F0502020204030204" pitchFamily="34" charset="0"/>
                          <a:ea typeface="+mn-ea"/>
                          <a:cs typeface="+mn-cs"/>
                        </a:rPr>
                        <a:t>% OF PEP AUM</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Dec-2021</a:t>
                      </a:r>
                    </a:p>
                  </a:txBody>
                  <a:tcPr marL="6350" marR="6350" marT="6350" marB="0" anchor="ctr">
                    <a:solidFill>
                      <a:schemeClr val="accent1"/>
                    </a:solidFill>
                  </a:tcPr>
                </a:tc>
                <a:tc>
                  <a:txBody>
                    <a:bodyPr/>
                    <a:lstStyle/>
                    <a:p>
                      <a:pPr algn="ctr" rtl="0" fontAlgn="b"/>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b"/>
                      <a:r>
                        <a:rPr lang="en-US" sz="1600" b="1" i="0" u="none" strike="noStrike" kern="1200" dirty="0" smtClean="0">
                          <a:solidFill>
                            <a:schemeClr val="bg1"/>
                          </a:solidFill>
                          <a:effectLst/>
                          <a:latin typeface="Calibri" panose="020F0502020204030204" pitchFamily="34" charset="0"/>
                          <a:ea typeface="+mn-ea"/>
                          <a:cs typeface="+mn-cs"/>
                        </a:rPr>
                        <a:t>% OF TOTAL AUM</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Mar-2022</a:t>
                      </a:r>
                    </a:p>
                    <a:p>
                      <a:pPr algn="ctr" rtl="0" fontAlgn="b"/>
                      <a:endParaRPr lang="en-US" sz="16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algn="ctr" rtl="0" fontAlgn="b"/>
                      <a:r>
                        <a:rPr lang="en-US" sz="1600" b="1" i="0" u="none" strike="noStrike" kern="1200" dirty="0" smtClean="0">
                          <a:solidFill>
                            <a:schemeClr val="bg1"/>
                          </a:solidFill>
                          <a:effectLst/>
                          <a:latin typeface="Calibri" panose="020F0502020204030204" pitchFamily="34" charset="0"/>
                          <a:ea typeface="+mn-ea"/>
                          <a:cs typeface="+mn-cs"/>
                        </a:rPr>
                        <a:t>% OF TOTAL AUM</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Dec-2021</a:t>
                      </a:r>
                    </a:p>
                  </a:txBody>
                  <a:tcPr marL="6350" marR="6350" marT="6350" marB="0" anchor="ctr">
                    <a:solidFill>
                      <a:schemeClr val="accent1"/>
                    </a:solidFill>
                  </a:tcPr>
                </a:tc>
                <a:extLst>
                  <a:ext uri="{0D108BD9-81ED-4DB2-BD59-A6C34878D82A}">
                    <a16:rowId xmlns:a16="http://schemas.microsoft.com/office/drawing/2014/main" val="1205876126"/>
                  </a:ext>
                </a:extLst>
              </a:tr>
              <a:tr h="570818">
                <a:tc>
                  <a:txBody>
                    <a:bodyPr/>
                    <a:lstStyle/>
                    <a:p>
                      <a:pPr marL="0" algn="l" defTabSz="914400" rtl="0" eaLnBrk="1" fontAlgn="b" latinLnBrk="0" hangingPunct="1"/>
                      <a:r>
                        <a:rPr lang="en-US" sz="1600" kern="1200" dirty="0">
                          <a:solidFill>
                            <a:schemeClr val="dk1"/>
                          </a:solidFill>
                          <a:latin typeface="+mn-lt"/>
                          <a:ea typeface="+mn-ea"/>
                          <a:cs typeface="+mn-cs"/>
                        </a:rPr>
                        <a:t>SINDH</a:t>
                      </a:r>
                    </a:p>
                  </a:txBody>
                  <a:tcPr marL="6350" marR="6350" marT="6350"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                                                         69 </a:t>
                      </a:r>
                    </a:p>
                  </a:txBody>
                  <a:tcPr marL="9525" marR="9525" marT="9525" marB="0"/>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59</a:t>
                      </a:r>
                    </a:p>
                  </a:txBody>
                  <a:tcPr marL="0" marR="0" marT="0"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                                 1,070,669,493 </a:t>
                      </a:r>
                    </a:p>
                  </a:txBody>
                  <a:tcPr marL="9525" marR="9525" marT="9525" marB="0"/>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794,021,175</a:t>
                      </a:r>
                      <a:endParaRPr lang="en-US" sz="16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40.6%</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34.72%</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0.62%</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0.451%</a:t>
                      </a:r>
                    </a:p>
                  </a:txBody>
                  <a:tcPr marL="9525" marR="9525" marT="9525" marB="0" anchor="ctr"/>
                </a:tc>
                <a:extLst>
                  <a:ext uri="{0D108BD9-81ED-4DB2-BD59-A6C34878D82A}">
                    <a16:rowId xmlns:a16="http://schemas.microsoft.com/office/drawing/2014/main" val="170955069"/>
                  </a:ext>
                </a:extLst>
              </a:tr>
              <a:tr h="408118">
                <a:tc>
                  <a:txBody>
                    <a:bodyPr/>
                    <a:lstStyle/>
                    <a:p>
                      <a:pPr marL="0" algn="l" defTabSz="914400" rtl="0" eaLnBrk="1" fontAlgn="b" latinLnBrk="0" hangingPunct="1"/>
                      <a:r>
                        <a:rPr lang="en-US" sz="1600" kern="1200" dirty="0">
                          <a:solidFill>
                            <a:schemeClr val="dk1"/>
                          </a:solidFill>
                          <a:latin typeface="+mn-lt"/>
                          <a:ea typeface="+mn-ea"/>
                          <a:cs typeface="+mn-cs"/>
                        </a:rPr>
                        <a:t>PUNJAB</a:t>
                      </a:r>
                    </a:p>
                  </a:txBody>
                  <a:tcPr marL="6350" marR="6350" marT="6350"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                                                         75 </a:t>
                      </a:r>
                    </a:p>
                  </a:txBody>
                  <a:tcPr marL="9525" marR="9525" marT="9525" marB="0"/>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63</a:t>
                      </a:r>
                      <a:endParaRPr lang="en-US" sz="1600" b="0" i="0" u="none" strike="noStrike" kern="1200" dirty="0">
                        <a:solidFill>
                          <a:srgbClr val="000000"/>
                        </a:solidFill>
                        <a:effectLst/>
                        <a:latin typeface="+mn-lt"/>
                        <a:ea typeface="+mn-ea"/>
                        <a:cs typeface="+mn-cs"/>
                      </a:endParaRPr>
                    </a:p>
                  </a:txBody>
                  <a:tcPr marL="0" marR="0" marT="0"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                                 1,277,317,934 </a:t>
                      </a:r>
                    </a:p>
                  </a:txBody>
                  <a:tcPr marL="9525" marR="9525" marT="9525" marB="0"/>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1,166,132,066</a:t>
                      </a:r>
                      <a:endParaRPr lang="en-US" sz="16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48.4%</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52.56%</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0.74%</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0.682%</a:t>
                      </a:r>
                    </a:p>
                  </a:txBody>
                  <a:tcPr marL="9525" marR="9525" marT="9525" marB="0" anchor="ctr"/>
                </a:tc>
                <a:extLst>
                  <a:ext uri="{0D108BD9-81ED-4DB2-BD59-A6C34878D82A}">
                    <a16:rowId xmlns:a16="http://schemas.microsoft.com/office/drawing/2014/main" val="3030608755"/>
                  </a:ext>
                </a:extLst>
              </a:tr>
              <a:tr h="360219">
                <a:tc>
                  <a:txBody>
                    <a:bodyPr/>
                    <a:lstStyle/>
                    <a:p>
                      <a:pPr marL="0" algn="l" defTabSz="914400" rtl="0" eaLnBrk="1" fontAlgn="b" latinLnBrk="0" hangingPunct="1"/>
                      <a:r>
                        <a:rPr lang="en-US" sz="1600" kern="1200" dirty="0">
                          <a:solidFill>
                            <a:schemeClr val="dk1"/>
                          </a:solidFill>
                          <a:latin typeface="+mn-lt"/>
                          <a:ea typeface="+mn-ea"/>
                          <a:cs typeface="+mn-cs"/>
                        </a:rPr>
                        <a:t>CAPITAL</a:t>
                      </a:r>
                    </a:p>
                  </a:txBody>
                  <a:tcPr marL="6350" marR="6350" marT="6350"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                                                         32 </a:t>
                      </a:r>
                    </a:p>
                  </a:txBody>
                  <a:tcPr marL="9525" marR="9525" marT="9525" marB="0"/>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26</a:t>
                      </a:r>
                      <a:endParaRPr lang="en-US" sz="1600" b="0" i="0" u="none" strike="noStrike" kern="1200" dirty="0">
                        <a:solidFill>
                          <a:srgbClr val="000000"/>
                        </a:solidFill>
                        <a:effectLst/>
                        <a:latin typeface="+mn-lt"/>
                        <a:ea typeface="+mn-ea"/>
                        <a:cs typeface="+mn-cs"/>
                      </a:endParaRPr>
                    </a:p>
                  </a:txBody>
                  <a:tcPr marL="0" marR="0" marT="0" marB="0" anchor="ctr"/>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                                    246,974,581 </a:t>
                      </a:r>
                      <a:endParaRPr lang="en-US" sz="1600" b="0" i="0" u="none" strike="noStrike" kern="1200" dirty="0">
                        <a:solidFill>
                          <a:srgbClr val="000000"/>
                        </a:solidFill>
                        <a:effectLst/>
                        <a:latin typeface="+mn-lt"/>
                        <a:ea typeface="+mn-ea"/>
                        <a:cs typeface="+mn-cs"/>
                      </a:endParaRPr>
                    </a:p>
                  </a:txBody>
                  <a:tcPr marL="9525" marR="9525" marT="9525" marB="0"/>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240,806,855</a:t>
                      </a:r>
                      <a:endParaRPr lang="en-US" sz="16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9.4%</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10.85%</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0.14%</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0.141%</a:t>
                      </a:r>
                    </a:p>
                  </a:txBody>
                  <a:tcPr marL="9525" marR="9525" marT="9525" marB="0" anchor="ctr"/>
                </a:tc>
                <a:extLst>
                  <a:ext uri="{0D108BD9-81ED-4DB2-BD59-A6C34878D82A}">
                    <a16:rowId xmlns:a16="http://schemas.microsoft.com/office/drawing/2014/main" val="849213700"/>
                  </a:ext>
                </a:extLst>
              </a:tr>
              <a:tr h="714895">
                <a:tc>
                  <a:txBody>
                    <a:bodyPr/>
                    <a:lstStyle/>
                    <a:p>
                      <a:pPr marL="0" algn="l" defTabSz="914400" rtl="0" eaLnBrk="1" fontAlgn="b" latinLnBrk="0" hangingPunct="1"/>
                      <a:r>
                        <a:rPr lang="en-US" sz="1600" kern="1200" dirty="0">
                          <a:solidFill>
                            <a:schemeClr val="dk1"/>
                          </a:solidFill>
                          <a:latin typeface="+mn-lt"/>
                          <a:ea typeface="+mn-ea"/>
                          <a:cs typeface="+mn-cs"/>
                        </a:rPr>
                        <a:t>KHYBER </a:t>
                      </a:r>
                      <a:r>
                        <a:rPr lang="en-US" sz="1600" kern="1200" dirty="0" smtClean="0">
                          <a:solidFill>
                            <a:schemeClr val="dk1"/>
                          </a:solidFill>
                          <a:latin typeface="+mn-lt"/>
                          <a:ea typeface="+mn-ea"/>
                          <a:cs typeface="+mn-cs"/>
                        </a:rPr>
                        <a:t>PAKHTOON</a:t>
                      </a:r>
                    </a:p>
                    <a:p>
                      <a:pPr marL="0" algn="l" defTabSz="914400" rtl="0" eaLnBrk="1" fontAlgn="b" latinLnBrk="0" hangingPunct="1"/>
                      <a:r>
                        <a:rPr lang="en-US" sz="1600" kern="1200" dirty="0" smtClean="0">
                          <a:solidFill>
                            <a:schemeClr val="dk1"/>
                          </a:solidFill>
                          <a:latin typeface="+mn-lt"/>
                          <a:ea typeface="+mn-ea"/>
                          <a:cs typeface="+mn-cs"/>
                        </a:rPr>
                        <a:t>KHWA</a:t>
                      </a:r>
                      <a:endParaRPr lang="en-US" sz="1600" kern="1200" dirty="0">
                        <a:solidFill>
                          <a:schemeClr val="dk1"/>
                        </a:solidFill>
                        <a:latin typeface="+mn-lt"/>
                        <a:ea typeface="+mn-ea"/>
                        <a:cs typeface="+mn-cs"/>
                      </a:endParaRPr>
                    </a:p>
                  </a:txBody>
                  <a:tcPr marL="6350" marR="6350" marT="6350"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                                                         10 </a:t>
                      </a:r>
                    </a:p>
                  </a:txBody>
                  <a:tcPr marL="9525" marR="9525" marT="9525" marB="0"/>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9</a:t>
                      </a:r>
                      <a:endParaRPr lang="en-US" sz="1600" b="0" i="0" u="none" strike="noStrike" kern="1200" dirty="0">
                        <a:solidFill>
                          <a:srgbClr val="000000"/>
                        </a:solidFill>
                        <a:effectLst/>
                        <a:latin typeface="+mn-lt"/>
                        <a:ea typeface="+mn-ea"/>
                        <a:cs typeface="+mn-cs"/>
                      </a:endParaRPr>
                    </a:p>
                  </a:txBody>
                  <a:tcPr marL="0" marR="0" marT="0"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                                       43,628,608 </a:t>
                      </a:r>
                    </a:p>
                  </a:txBody>
                  <a:tcPr marL="9525" marR="9525" marT="9525" marB="0"/>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41,320,512</a:t>
                      </a:r>
                      <a:endParaRPr lang="en-US" sz="16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1.7%</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1.86%</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0.03%</a:t>
                      </a:r>
                    </a:p>
                  </a:txBody>
                  <a:tcPr marL="9525" marR="9525" marT="9525" marB="0" anchor="ct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0.024%</a:t>
                      </a:r>
                    </a:p>
                  </a:txBody>
                  <a:tcPr marL="9525" marR="9525" marT="9525" marB="0" anchor="ctr"/>
                </a:tc>
                <a:extLst>
                  <a:ext uri="{0D108BD9-81ED-4DB2-BD59-A6C34878D82A}">
                    <a16:rowId xmlns:a16="http://schemas.microsoft.com/office/drawing/2014/main" val="3579218927"/>
                  </a:ext>
                </a:extLst>
              </a:tr>
              <a:tr h="570818">
                <a:tc>
                  <a:txBody>
                    <a:bodyPr/>
                    <a:lstStyle/>
                    <a:p>
                      <a:pPr marL="0" algn="l" defTabSz="914400" rtl="0" eaLnBrk="1" fontAlgn="b" latinLnBrk="0" hangingPunct="1"/>
                      <a:r>
                        <a:rPr lang="en-US" sz="1600" b="1" kern="1200" dirty="0">
                          <a:solidFill>
                            <a:schemeClr val="dk1"/>
                          </a:solidFill>
                          <a:latin typeface="+mn-lt"/>
                          <a:ea typeface="+mn-ea"/>
                          <a:cs typeface="+mn-cs"/>
                        </a:rPr>
                        <a:t>TOTAL</a:t>
                      </a:r>
                    </a:p>
                  </a:txBody>
                  <a:tcPr marL="6350" marR="6350" marT="6350" marB="0" anchor="ctr">
                    <a:solidFill>
                      <a:schemeClr val="accent6">
                        <a:lumMod val="60000"/>
                        <a:lumOff val="40000"/>
                      </a:schemeClr>
                    </a:solidFill>
                  </a:tcPr>
                </a:tc>
                <a:tc>
                  <a:txBody>
                    <a:bodyPr/>
                    <a:lstStyle/>
                    <a:p>
                      <a:pPr marL="0" algn="r" defTabSz="914400" rtl="0" eaLnBrk="1" fontAlgn="b" latinLnBrk="0" hangingPunct="1"/>
                      <a:r>
                        <a:rPr lang="en-US" sz="1600" b="0" i="0" u="none" strike="noStrike" kern="1200" dirty="0">
                          <a:solidFill>
                            <a:srgbClr val="000000"/>
                          </a:solidFill>
                          <a:effectLst/>
                          <a:latin typeface="+mn-lt"/>
                          <a:ea typeface="+mn-ea"/>
                          <a:cs typeface="+mn-cs"/>
                        </a:rPr>
                        <a:t>                                                       186 </a:t>
                      </a:r>
                    </a:p>
                  </a:txBody>
                  <a:tcPr marL="9525" marR="9525" marT="9525" marB="0">
                    <a:solidFill>
                      <a:schemeClr val="accent6">
                        <a:lumMod val="60000"/>
                        <a:lumOff val="40000"/>
                      </a:schemeClr>
                    </a:solidFill>
                  </a:tcPr>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157</a:t>
                      </a:r>
                      <a:endParaRPr lang="en-US" sz="1600" b="0" i="0" u="none" strike="noStrike" kern="1200" dirty="0">
                        <a:solidFill>
                          <a:srgbClr val="000000"/>
                        </a:solidFill>
                        <a:effectLst/>
                        <a:latin typeface="+mn-lt"/>
                        <a:ea typeface="+mn-ea"/>
                        <a:cs typeface="+mn-cs"/>
                      </a:endParaRPr>
                    </a:p>
                  </a:txBody>
                  <a:tcPr marL="0" marR="0" marT="0" marB="0" anchor="ctr">
                    <a:solidFill>
                      <a:schemeClr val="accent6">
                        <a:lumMod val="60000"/>
                        <a:lumOff val="40000"/>
                      </a:schemeClr>
                    </a:solidFill>
                  </a:tcPr>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2,638,590,617 </a:t>
                      </a:r>
                      <a:endParaRPr lang="en-US" sz="1600" b="0" i="0" u="none" strike="noStrike" kern="1200" dirty="0">
                        <a:solidFill>
                          <a:srgbClr val="000000"/>
                        </a:solidFill>
                        <a:effectLst/>
                        <a:latin typeface="+mn-lt"/>
                        <a:ea typeface="+mn-ea"/>
                        <a:cs typeface="+mn-cs"/>
                      </a:endParaRPr>
                    </a:p>
                  </a:txBody>
                  <a:tcPr marL="9525" marR="9525" marT="9525" marB="0" anchor="ctr">
                    <a:solidFill>
                      <a:schemeClr val="accent6">
                        <a:lumMod val="60000"/>
                        <a:lumOff val="40000"/>
                      </a:schemeClr>
                    </a:solidFill>
                  </a:tcPr>
                </a:tc>
                <a:tc>
                  <a:txBody>
                    <a:bodyPr/>
                    <a:lstStyle/>
                    <a:p>
                      <a:pPr marL="0" algn="r" defTabSz="914400" rtl="0" eaLnBrk="1" fontAlgn="b" latinLnBrk="0" hangingPunct="1"/>
                      <a:r>
                        <a:rPr lang="en-US" sz="1600" b="0" i="0" u="none" strike="noStrike" kern="1200" dirty="0" smtClean="0">
                          <a:solidFill>
                            <a:srgbClr val="000000"/>
                          </a:solidFill>
                          <a:effectLst/>
                          <a:latin typeface="+mn-lt"/>
                          <a:ea typeface="+mn-ea"/>
                          <a:cs typeface="+mn-cs"/>
                        </a:rPr>
                        <a:t>2,242,280,608</a:t>
                      </a:r>
                      <a:endParaRPr lang="en-US" sz="1600" b="0" i="0" u="none" strike="noStrike" kern="1200" dirty="0">
                        <a:solidFill>
                          <a:srgbClr val="000000"/>
                        </a:solidFill>
                        <a:effectLst/>
                        <a:latin typeface="+mn-lt"/>
                        <a:ea typeface="+mn-ea"/>
                        <a:cs typeface="+mn-cs"/>
                      </a:endParaRPr>
                    </a:p>
                  </a:txBody>
                  <a:tcPr marL="0" marR="0" marT="0" marB="0" anchor="ctr">
                    <a:solidFill>
                      <a:schemeClr val="accent6">
                        <a:lumMod val="60000"/>
                        <a:lumOff val="40000"/>
                      </a:schemeClr>
                    </a:solidFill>
                  </a:tcPr>
                </a:tc>
                <a:tc>
                  <a:txBody>
                    <a:bodyPr/>
                    <a:lstStyle/>
                    <a:p>
                      <a:pPr marL="0" algn="r" defTabSz="914400" rtl="0" eaLnBrk="1" fontAlgn="b" latinLnBrk="0" hangingPunct="1"/>
                      <a:endParaRPr lang="en-US" sz="1600" b="0" i="0" u="none" strike="noStrike" kern="1200" dirty="0">
                        <a:solidFill>
                          <a:srgbClr val="000000"/>
                        </a:solidFill>
                        <a:effectLst/>
                        <a:latin typeface="+mn-lt"/>
                        <a:ea typeface="+mn-ea"/>
                        <a:cs typeface="+mn-cs"/>
                      </a:endParaRPr>
                    </a:p>
                  </a:txBody>
                  <a:tcPr marL="6350" marR="6350" marT="6350" marB="0" anchor="ctr">
                    <a:solidFill>
                      <a:schemeClr val="accent6">
                        <a:lumMod val="60000"/>
                        <a:lumOff val="40000"/>
                      </a:schemeClr>
                    </a:solidFill>
                  </a:tcPr>
                </a:tc>
                <a:tc>
                  <a:txBody>
                    <a:bodyPr/>
                    <a:lstStyle/>
                    <a:p>
                      <a:pPr marL="0" algn="r" defTabSz="914400" rtl="0" eaLnBrk="1" fontAlgn="b" latinLnBrk="0" hangingPunct="1"/>
                      <a:endParaRPr lang="en-US" sz="1600" b="0" i="0" u="none" strike="noStrike" kern="1200" dirty="0">
                        <a:solidFill>
                          <a:srgbClr val="000000"/>
                        </a:solidFill>
                        <a:effectLst/>
                        <a:latin typeface="+mn-lt"/>
                        <a:ea typeface="+mn-ea"/>
                        <a:cs typeface="+mn-cs"/>
                      </a:endParaRPr>
                    </a:p>
                  </a:txBody>
                  <a:tcPr marL="6350" marR="6350" marT="6350" marB="0" anchor="ctr">
                    <a:solidFill>
                      <a:schemeClr val="accent6">
                        <a:lumMod val="60000"/>
                        <a:lumOff val="40000"/>
                      </a:schemeClr>
                    </a:solidFill>
                  </a:tcPr>
                </a:tc>
                <a:tc>
                  <a:txBody>
                    <a:bodyPr/>
                    <a:lstStyle/>
                    <a:p>
                      <a:pPr marL="0" algn="r" defTabSz="914400" rtl="0" eaLnBrk="1" fontAlgn="b" latinLnBrk="0" hangingPunct="1"/>
                      <a:endParaRPr lang="en-US" sz="1600" b="0" i="0" u="none" strike="noStrike" kern="1200" dirty="0">
                        <a:solidFill>
                          <a:srgbClr val="000000"/>
                        </a:solidFill>
                        <a:effectLst/>
                        <a:latin typeface="+mn-lt"/>
                        <a:ea typeface="+mn-ea"/>
                        <a:cs typeface="+mn-cs"/>
                      </a:endParaRPr>
                    </a:p>
                  </a:txBody>
                  <a:tcPr marL="6350" marR="6350" marT="6350" marB="0" anchor="ctr">
                    <a:solidFill>
                      <a:schemeClr val="accent6">
                        <a:lumMod val="60000"/>
                        <a:lumOff val="40000"/>
                      </a:schemeClr>
                    </a:solidFill>
                  </a:tcPr>
                </a:tc>
                <a:tc>
                  <a:txBody>
                    <a:bodyPr/>
                    <a:lstStyle/>
                    <a:p>
                      <a:pPr marL="0" algn="r" defTabSz="914400" rtl="0" eaLnBrk="1" fontAlgn="b" latinLnBrk="0" hangingPunct="1"/>
                      <a:endParaRPr lang="en-US" sz="1600" b="0" i="0" u="none" strike="noStrike" kern="1200" dirty="0">
                        <a:solidFill>
                          <a:srgbClr val="000000"/>
                        </a:solidFill>
                        <a:effectLst/>
                        <a:latin typeface="+mn-lt"/>
                        <a:ea typeface="+mn-ea"/>
                        <a:cs typeface="+mn-cs"/>
                      </a:endParaRPr>
                    </a:p>
                  </a:txBody>
                  <a:tcPr marL="6350" marR="6350" marT="6350" marB="0" anchor="ctr">
                    <a:solidFill>
                      <a:schemeClr val="accent6">
                        <a:lumMod val="60000"/>
                        <a:lumOff val="40000"/>
                      </a:schemeClr>
                    </a:solidFill>
                  </a:tcPr>
                </a:tc>
                <a:extLst>
                  <a:ext uri="{0D108BD9-81ED-4DB2-BD59-A6C34878D82A}">
                    <a16:rowId xmlns:a16="http://schemas.microsoft.com/office/drawing/2014/main" val="570743222"/>
                  </a:ext>
                </a:extLst>
              </a:tr>
            </a:tbl>
          </a:graphicData>
        </a:graphic>
      </p:graphicFrame>
    </p:spTree>
    <p:extLst>
      <p:ext uri="{BB962C8B-B14F-4D97-AF65-F5344CB8AC3E}">
        <p14:creationId xmlns:p14="http://schemas.microsoft.com/office/powerpoint/2010/main" val="2200374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76" y="384791"/>
            <a:ext cx="9464040" cy="1325563"/>
          </a:xfrm>
        </p:spPr>
        <p:txBody>
          <a:bodyPr>
            <a:normAutofit/>
          </a:bodyPr>
          <a:lstStyle/>
          <a:p>
            <a:r>
              <a:rPr lang="en-US" sz="3600" b="1" dirty="0" smtClean="0">
                <a:latin typeface="+mn-lt"/>
              </a:rPr>
              <a:t>PEPs ADDED </a:t>
            </a:r>
            <a:r>
              <a:rPr lang="en-US" sz="3200" b="1" dirty="0" smtClean="0">
                <a:latin typeface="+mn-lt"/>
              </a:rPr>
              <a:t>(Rs. 10m and above)</a:t>
            </a:r>
            <a:r>
              <a:rPr lang="en-US" sz="3200" b="1" dirty="0">
                <a:latin typeface="+mn-lt"/>
              </a:rPr>
              <a:t>:</a:t>
            </a:r>
            <a:endParaRPr lang="en-US" sz="32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04729342"/>
              </p:ext>
            </p:extLst>
          </p:nvPr>
        </p:nvGraphicFramePr>
        <p:xfrm>
          <a:off x="900546" y="1419406"/>
          <a:ext cx="8545576" cy="3224811"/>
        </p:xfrm>
        <a:graphic>
          <a:graphicData uri="http://schemas.openxmlformats.org/drawingml/2006/table">
            <a:tbl>
              <a:tblPr>
                <a:tableStyleId>{5C22544A-7EE6-4342-B048-85BDC9FD1C3A}</a:tableStyleId>
              </a:tblPr>
              <a:tblGrid>
                <a:gridCol w="2167567">
                  <a:extLst>
                    <a:ext uri="{9D8B030D-6E8A-4147-A177-3AD203B41FA5}">
                      <a16:colId xmlns:a16="http://schemas.microsoft.com/office/drawing/2014/main" val="1403946344"/>
                    </a:ext>
                  </a:extLst>
                </a:gridCol>
                <a:gridCol w="2126003">
                  <a:extLst>
                    <a:ext uri="{9D8B030D-6E8A-4147-A177-3AD203B41FA5}">
                      <a16:colId xmlns:a16="http://schemas.microsoft.com/office/drawing/2014/main" val="1361743712"/>
                    </a:ext>
                  </a:extLst>
                </a:gridCol>
                <a:gridCol w="2126003">
                  <a:extLst>
                    <a:ext uri="{9D8B030D-6E8A-4147-A177-3AD203B41FA5}">
                      <a16:colId xmlns:a16="http://schemas.microsoft.com/office/drawing/2014/main" val="4022933065"/>
                    </a:ext>
                  </a:extLst>
                </a:gridCol>
                <a:gridCol w="2126003">
                  <a:extLst>
                    <a:ext uri="{9D8B030D-6E8A-4147-A177-3AD203B41FA5}">
                      <a16:colId xmlns:a16="http://schemas.microsoft.com/office/drawing/2014/main" val="1538023035"/>
                    </a:ext>
                  </a:extLst>
                </a:gridCol>
              </a:tblGrid>
              <a:tr h="819646">
                <a:tc>
                  <a:txBody>
                    <a:bodyPr/>
                    <a:lstStyle/>
                    <a:p>
                      <a:pPr algn="ctr" fontAlgn="b"/>
                      <a:r>
                        <a:rPr lang="en-US" sz="1800" b="1" i="0" u="none" strike="noStrike" baseline="0" dirty="0" smtClean="0">
                          <a:solidFill>
                            <a:schemeClr val="bg1"/>
                          </a:solidFill>
                          <a:effectLst/>
                          <a:latin typeface="Calibri" panose="020F0502020204030204" pitchFamily="34" charset="0"/>
                        </a:rPr>
                        <a:t>Dec 2021-Mar 2022</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smtClean="0">
                          <a:solidFill>
                            <a:schemeClr val="bg1"/>
                          </a:solidFill>
                          <a:effectLst/>
                          <a:latin typeface="Calibri" panose="020F0502020204030204" pitchFamily="34" charset="0"/>
                        </a:rPr>
                        <a:t>Dec 2021-Mar 2022</a:t>
                      </a:r>
                      <a:endParaRPr lang="en-US" sz="1800" b="1" i="0" u="none" strike="noStrike" dirty="0" smtClean="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US" sz="1800" b="1" i="0" u="none" strike="noStrike" baseline="0" dirty="0" smtClean="0">
                          <a:solidFill>
                            <a:schemeClr val="bg1"/>
                          </a:solidFill>
                          <a:effectLst/>
                          <a:latin typeface="Calibri" panose="020F0502020204030204" pitchFamily="34" charset="0"/>
                        </a:rPr>
                        <a:t>Sep 2021- Dec 2021</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baseline="0" dirty="0" smtClean="0">
                          <a:solidFill>
                            <a:schemeClr val="bg1"/>
                          </a:solidFill>
                          <a:effectLst/>
                          <a:latin typeface="Calibri" panose="020F0502020204030204" pitchFamily="34" charset="0"/>
                        </a:rPr>
                        <a:t>Sep 2021- Dec 2021</a:t>
                      </a:r>
                      <a:endParaRPr lang="en-US" sz="1800" b="1" i="0" u="none" strike="noStrike" dirty="0" smtClean="0">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2850292699"/>
                  </a:ext>
                </a:extLst>
              </a:tr>
              <a:tr h="426632">
                <a:tc>
                  <a:txBody>
                    <a:bodyPr/>
                    <a:lstStyle/>
                    <a:p>
                      <a:pPr algn="ctr" fontAlgn="b"/>
                      <a:r>
                        <a:rPr lang="en-US" sz="1800" b="1" i="0" u="none" strike="noStrike" dirty="0" smtClean="0">
                          <a:solidFill>
                            <a:schemeClr val="bg1"/>
                          </a:solidFill>
                          <a:effectLst/>
                          <a:latin typeface="Calibri" panose="020F0502020204030204" pitchFamily="34" charset="0"/>
                        </a:rPr>
                        <a:t>CUSTOMER</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US" sz="1800" b="1" i="0" u="none" strike="noStrike" kern="1200" dirty="0">
                          <a:solidFill>
                            <a:schemeClr val="bg1"/>
                          </a:solidFill>
                          <a:effectLst/>
                          <a:latin typeface="Calibri" panose="020F0502020204030204" pitchFamily="34" charset="0"/>
                          <a:ea typeface="+mn-ea"/>
                          <a:cs typeface="+mn-cs"/>
                        </a:rPr>
                        <a:t> AUM </a:t>
                      </a:r>
                      <a:r>
                        <a:rPr lang="en-US" sz="1800" b="1" i="0" u="none" strike="noStrike" kern="1200" dirty="0" smtClean="0">
                          <a:solidFill>
                            <a:schemeClr val="bg1"/>
                          </a:solidFill>
                          <a:effectLst/>
                          <a:latin typeface="Calibri" panose="020F0502020204030204" pitchFamily="34" charset="0"/>
                          <a:ea typeface="+mn-ea"/>
                          <a:cs typeface="+mn-cs"/>
                        </a:rPr>
                        <a:t>(Rs.)</a:t>
                      </a:r>
                      <a:endParaRPr lang="en-US"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solidFill>
                      <a:schemeClr val="accent1"/>
                    </a:solidFill>
                  </a:tcPr>
                </a:tc>
                <a:tc>
                  <a:txBody>
                    <a:bodyPr/>
                    <a:lstStyle/>
                    <a:p>
                      <a:pPr algn="ctr" fontAlgn="b"/>
                      <a:r>
                        <a:rPr lang="en-US" sz="1800" b="1" i="0" u="none" strike="noStrike" kern="1200" dirty="0" smtClean="0">
                          <a:solidFill>
                            <a:schemeClr val="bg1"/>
                          </a:solidFill>
                          <a:effectLst/>
                          <a:latin typeface="Calibri" panose="020F0502020204030204" pitchFamily="34" charset="0"/>
                          <a:ea typeface="+mn-ea"/>
                          <a:cs typeface="+mn-cs"/>
                        </a:rPr>
                        <a:t>CUSTOMER</a:t>
                      </a:r>
                      <a:endParaRPr lang="en-US"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solidFill>
                      <a:schemeClr val="accent1"/>
                    </a:solidFill>
                  </a:tcPr>
                </a:tc>
                <a:tc>
                  <a:txBody>
                    <a:bodyPr/>
                    <a:lstStyle/>
                    <a:p>
                      <a:pPr algn="ctr" fontAlgn="b"/>
                      <a:r>
                        <a:rPr lang="en-US" sz="1800" b="1" i="0" u="none" strike="noStrike" kern="1200" dirty="0">
                          <a:solidFill>
                            <a:schemeClr val="bg1"/>
                          </a:solidFill>
                          <a:effectLst/>
                          <a:latin typeface="Calibri" panose="020F0502020204030204" pitchFamily="34" charset="0"/>
                          <a:ea typeface="+mn-ea"/>
                          <a:cs typeface="+mn-cs"/>
                        </a:rPr>
                        <a:t> AUM </a:t>
                      </a:r>
                      <a:r>
                        <a:rPr lang="en-US" sz="1800" b="1" i="0" u="none" strike="noStrike" kern="1200" dirty="0" smtClean="0">
                          <a:solidFill>
                            <a:schemeClr val="bg1"/>
                          </a:solidFill>
                          <a:effectLst/>
                          <a:latin typeface="Calibri" panose="020F0502020204030204" pitchFamily="34" charset="0"/>
                          <a:ea typeface="+mn-ea"/>
                          <a:cs typeface="+mn-cs"/>
                        </a:rPr>
                        <a:t>(Rs.)</a:t>
                      </a:r>
                      <a:endParaRPr lang="en-US" sz="1800" b="1" i="0" u="none" strike="noStrike" kern="1200" dirty="0">
                        <a:solidFill>
                          <a:schemeClr val="bg1"/>
                        </a:solidFill>
                        <a:effectLst/>
                        <a:latin typeface="Calibri" panose="020F0502020204030204" pitchFamily="34" charset="0"/>
                        <a:ea typeface="+mn-ea"/>
                        <a:cs typeface="+mn-cs"/>
                      </a:endParaRPr>
                    </a:p>
                  </a:txBody>
                  <a:tcPr marL="9525" marR="9525" marT="9525" marB="0" anchor="ctr">
                    <a:solidFill>
                      <a:schemeClr val="accent1"/>
                    </a:solidFill>
                  </a:tcPr>
                </a:tc>
                <a:extLst>
                  <a:ext uri="{0D108BD9-81ED-4DB2-BD59-A6C34878D82A}">
                    <a16:rowId xmlns:a16="http://schemas.microsoft.com/office/drawing/2014/main" val="1542322301"/>
                  </a:ext>
                </a:extLst>
              </a:tr>
              <a:tr h="326898">
                <a:tc>
                  <a:txBody>
                    <a:bodyPr/>
                    <a:lstStyle/>
                    <a:p>
                      <a:pPr marL="0" algn="l" defTabSz="914400" rtl="0" eaLnBrk="1" fontAlgn="b" latinLnBrk="0" hangingPunct="1"/>
                      <a:r>
                        <a:rPr lang="en-US" sz="1300" b="0" i="0" u="none" strike="noStrike" kern="1200" dirty="0">
                          <a:solidFill>
                            <a:srgbClr val="000000"/>
                          </a:solidFill>
                          <a:effectLst/>
                          <a:latin typeface="+mn-lt"/>
                          <a:ea typeface="+mn-ea"/>
                          <a:cs typeface="+mn-cs"/>
                        </a:rPr>
                        <a:t>SYED KHALID SIRAJ SUBHANI</a:t>
                      </a:r>
                    </a:p>
                  </a:txBody>
                  <a:tcPr marL="9525" marR="9525" marT="9525" marB="0" anchor="b"/>
                </a:tc>
                <a:tc>
                  <a:txBody>
                    <a:bodyPr/>
                    <a:lstStyle/>
                    <a:p>
                      <a:pPr marL="0" algn="r" defTabSz="914400" rtl="0" eaLnBrk="1" fontAlgn="b" latinLnBrk="0" hangingPunct="1"/>
                      <a:r>
                        <a:rPr lang="en-US" sz="1300" b="0" i="0" u="none" strike="noStrike" kern="1200" dirty="0">
                          <a:solidFill>
                            <a:srgbClr val="000000"/>
                          </a:solidFill>
                          <a:effectLst/>
                          <a:latin typeface="+mn-lt"/>
                          <a:ea typeface="+mn-ea"/>
                          <a:cs typeface="+mn-cs"/>
                        </a:rPr>
                        <a:t>                 156,192,352 </a:t>
                      </a:r>
                    </a:p>
                  </a:txBody>
                  <a:tcPr marL="9525" marR="9525" marT="9525" marB="0" anchor="b"/>
                </a:tc>
                <a:tc>
                  <a:txBody>
                    <a:bodyPr/>
                    <a:lstStyle/>
                    <a:p>
                      <a:pPr marL="0" algn="l" defTabSz="914400" rtl="0" eaLnBrk="1" fontAlgn="b" latinLnBrk="0" hangingPunct="1"/>
                      <a:r>
                        <a:rPr lang="en-US" sz="1300" b="0" i="0" u="none" strike="noStrike" kern="1200" dirty="0">
                          <a:solidFill>
                            <a:srgbClr val="000000"/>
                          </a:solidFill>
                          <a:effectLst/>
                          <a:latin typeface="+mn-lt"/>
                          <a:ea typeface="+mn-ea"/>
                          <a:cs typeface="+mn-cs"/>
                        </a:rPr>
                        <a:t>MUHAMMAD YOUNUS TABBA</a:t>
                      </a:r>
                    </a:p>
                  </a:txBody>
                  <a:tcPr marL="9525" marR="9525" marT="9525" marB="0" anchor="b"/>
                </a:tc>
                <a:tc>
                  <a:txBody>
                    <a:bodyPr/>
                    <a:lstStyle/>
                    <a:p>
                      <a:pPr marL="0" algn="r" defTabSz="914400" rtl="0" eaLnBrk="1" fontAlgn="b" latinLnBrk="0" hangingPunct="1"/>
                      <a:r>
                        <a:rPr lang="en-US" sz="1300" b="0" i="0" u="none" strike="noStrike" kern="1200" dirty="0">
                          <a:solidFill>
                            <a:srgbClr val="000000"/>
                          </a:solidFill>
                          <a:effectLst/>
                          <a:latin typeface="+mn-lt"/>
                          <a:ea typeface="+mn-ea"/>
                          <a:cs typeface="+mn-cs"/>
                        </a:rPr>
                        <a:t>                   201,340,828 </a:t>
                      </a:r>
                    </a:p>
                  </a:txBody>
                  <a:tcPr marL="9525" marR="9525" marT="9525" marB="0" anchor="b"/>
                </a:tc>
                <a:extLst>
                  <a:ext uri="{0D108BD9-81ED-4DB2-BD59-A6C34878D82A}">
                    <a16:rowId xmlns:a16="http://schemas.microsoft.com/office/drawing/2014/main" val="3994725755"/>
                  </a:ext>
                </a:extLst>
              </a:tr>
              <a:tr h="285411">
                <a:tc>
                  <a:txBody>
                    <a:bodyPr/>
                    <a:lstStyle/>
                    <a:p>
                      <a:pPr marL="0" algn="l" defTabSz="914400" rtl="0" eaLnBrk="1" fontAlgn="b" latinLnBrk="0" hangingPunct="1"/>
                      <a:r>
                        <a:rPr lang="en-US" sz="1300" b="0" i="0" u="none" strike="noStrike" kern="1200" dirty="0">
                          <a:solidFill>
                            <a:srgbClr val="000000"/>
                          </a:solidFill>
                          <a:effectLst/>
                          <a:latin typeface="+mn-lt"/>
                          <a:ea typeface="+mn-ea"/>
                          <a:cs typeface="+mn-cs"/>
                        </a:rPr>
                        <a:t>MAKHDUM HASHIM JAWAN BAKHT</a:t>
                      </a:r>
                    </a:p>
                  </a:txBody>
                  <a:tcPr marL="9525" marR="9525" marT="9525" marB="0" anchor="b"/>
                </a:tc>
                <a:tc>
                  <a:txBody>
                    <a:bodyPr/>
                    <a:lstStyle/>
                    <a:p>
                      <a:pPr marL="0" algn="r" defTabSz="914400" rtl="0" eaLnBrk="1" fontAlgn="b" latinLnBrk="0" hangingPunct="1"/>
                      <a:r>
                        <a:rPr lang="en-US" sz="1300" b="0" i="0" u="none" strike="noStrike" kern="1200" dirty="0">
                          <a:solidFill>
                            <a:srgbClr val="000000"/>
                          </a:solidFill>
                          <a:effectLst/>
                          <a:latin typeface="+mn-lt"/>
                          <a:ea typeface="+mn-ea"/>
                          <a:cs typeface="+mn-cs"/>
                        </a:rPr>
                        <a:t>                   50,846,573 </a:t>
                      </a:r>
                    </a:p>
                  </a:txBody>
                  <a:tcPr marL="9525" marR="9525" marT="9525" marB="0" anchor="b"/>
                </a:tc>
                <a:tc>
                  <a:txBody>
                    <a:bodyPr/>
                    <a:lstStyle/>
                    <a:p>
                      <a:pPr marL="0" algn="l" defTabSz="914400" rtl="0" eaLnBrk="1" fontAlgn="b" latinLnBrk="0" hangingPunct="1"/>
                      <a:r>
                        <a:rPr lang="en-US" sz="1300" b="0" i="0" u="none" strike="noStrike" kern="1200" dirty="0">
                          <a:solidFill>
                            <a:srgbClr val="000000"/>
                          </a:solidFill>
                          <a:effectLst/>
                          <a:latin typeface="+mn-lt"/>
                          <a:ea typeface="+mn-ea"/>
                          <a:cs typeface="+mn-cs"/>
                        </a:rPr>
                        <a:t>KHAIRUN NISA</a:t>
                      </a:r>
                    </a:p>
                  </a:txBody>
                  <a:tcPr marL="9525" marR="9525" marT="9525" marB="0" anchor="b"/>
                </a:tc>
                <a:tc>
                  <a:txBody>
                    <a:bodyPr/>
                    <a:lstStyle/>
                    <a:p>
                      <a:pPr marL="0" algn="r" defTabSz="914400" rtl="0" eaLnBrk="1" fontAlgn="b" latinLnBrk="0" hangingPunct="1"/>
                      <a:r>
                        <a:rPr lang="en-US" sz="1300" b="0" i="0" u="none" strike="noStrike" kern="1200" dirty="0">
                          <a:solidFill>
                            <a:srgbClr val="000000"/>
                          </a:solidFill>
                          <a:effectLst/>
                          <a:latin typeface="+mn-lt"/>
                          <a:ea typeface="+mn-ea"/>
                          <a:cs typeface="+mn-cs"/>
                        </a:rPr>
                        <a:t>                   100,670,415 </a:t>
                      </a:r>
                    </a:p>
                  </a:txBody>
                  <a:tcPr marL="9525" marR="9525" marT="9525" marB="0" anchor="b"/>
                </a:tc>
                <a:extLst>
                  <a:ext uri="{0D108BD9-81ED-4DB2-BD59-A6C34878D82A}">
                    <a16:rowId xmlns:a16="http://schemas.microsoft.com/office/drawing/2014/main" val="3234229618"/>
                  </a:ext>
                </a:extLst>
              </a:tr>
              <a:tr h="47569">
                <a:tc>
                  <a:txBody>
                    <a:bodyPr/>
                    <a:lstStyle/>
                    <a:p>
                      <a:pPr marL="0" algn="l" defTabSz="914400" rtl="0" eaLnBrk="1" fontAlgn="b" latinLnBrk="0" hangingPunct="1"/>
                      <a:r>
                        <a:rPr lang="en-US" sz="1300" b="0" i="0" u="none" strike="noStrike" kern="1200" dirty="0">
                          <a:solidFill>
                            <a:srgbClr val="000000"/>
                          </a:solidFill>
                          <a:effectLst/>
                          <a:latin typeface="+mn-lt"/>
                          <a:ea typeface="+mn-ea"/>
                          <a:cs typeface="+mn-cs"/>
                        </a:rPr>
                        <a:t>SYED KHALID SIRAJ SUBHANI</a:t>
                      </a:r>
                    </a:p>
                  </a:txBody>
                  <a:tcPr marL="9525" marR="9525" marT="9525" marB="0" anchor="b"/>
                </a:tc>
                <a:tc>
                  <a:txBody>
                    <a:bodyPr/>
                    <a:lstStyle/>
                    <a:p>
                      <a:pPr marL="0" algn="r" defTabSz="914400" rtl="0" eaLnBrk="1" fontAlgn="b" latinLnBrk="0" hangingPunct="1"/>
                      <a:r>
                        <a:rPr lang="en-US" sz="1300" b="0" i="0" u="none" strike="noStrike" kern="1200" dirty="0">
                          <a:solidFill>
                            <a:srgbClr val="000000"/>
                          </a:solidFill>
                          <a:effectLst/>
                          <a:latin typeface="+mn-lt"/>
                          <a:ea typeface="+mn-ea"/>
                          <a:cs typeface="+mn-cs"/>
                        </a:rPr>
                        <a:t>                   49,093,380 </a:t>
                      </a:r>
                    </a:p>
                  </a:txBody>
                  <a:tcPr marL="9525" marR="9525" marT="9525" marB="0" anchor="b"/>
                </a:tc>
                <a:tc>
                  <a:txBody>
                    <a:bodyPr/>
                    <a:lstStyle/>
                    <a:p>
                      <a:pPr marL="0" algn="ct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1585739184"/>
                  </a:ext>
                </a:extLst>
              </a:tr>
              <a:tr h="160077">
                <a:tc>
                  <a:txBody>
                    <a:bodyPr/>
                    <a:lstStyle/>
                    <a:p>
                      <a:pPr marL="0" algn="l" defTabSz="914400" rtl="0" eaLnBrk="1" fontAlgn="b" latinLnBrk="0" hangingPunct="1"/>
                      <a:r>
                        <a:rPr lang="en-US" sz="1300" b="0" i="0" u="none" strike="noStrike" kern="1200" dirty="0">
                          <a:solidFill>
                            <a:srgbClr val="000000"/>
                          </a:solidFill>
                          <a:effectLst/>
                          <a:latin typeface="+mn-lt"/>
                          <a:ea typeface="+mn-ea"/>
                          <a:cs typeface="+mn-cs"/>
                        </a:rPr>
                        <a:t>SYED MUHAMMAD ZAFAR</a:t>
                      </a:r>
                    </a:p>
                  </a:txBody>
                  <a:tcPr marL="9525" marR="9525" marT="9525" marB="0" anchor="b"/>
                </a:tc>
                <a:tc>
                  <a:txBody>
                    <a:bodyPr/>
                    <a:lstStyle/>
                    <a:p>
                      <a:pPr marL="0" algn="r" defTabSz="914400" rtl="0" eaLnBrk="1" fontAlgn="b" latinLnBrk="0" hangingPunct="1"/>
                      <a:r>
                        <a:rPr lang="en-US" sz="1300" b="0" i="0" u="none" strike="noStrike" kern="1200" dirty="0">
                          <a:solidFill>
                            <a:srgbClr val="000000"/>
                          </a:solidFill>
                          <a:effectLst/>
                          <a:latin typeface="+mn-lt"/>
                          <a:ea typeface="+mn-ea"/>
                          <a:cs typeface="+mn-cs"/>
                        </a:rPr>
                        <a:t>                   35,655,000 </a:t>
                      </a:r>
                    </a:p>
                  </a:txBody>
                  <a:tcPr marL="9525" marR="9525" marT="9525" marB="0" anchor="b"/>
                </a:tc>
                <a:tc>
                  <a:txBody>
                    <a:bodyPr/>
                    <a:lstStyle/>
                    <a:p>
                      <a:pPr marL="0" algn="ct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3531340453"/>
                  </a:ext>
                </a:extLst>
              </a:tr>
              <a:tr h="0">
                <a:tc>
                  <a:txBody>
                    <a:bodyPr/>
                    <a:lstStyle/>
                    <a:p>
                      <a:pPr marL="0" algn="l" defTabSz="914400" rtl="0" eaLnBrk="1" fontAlgn="b" latinLnBrk="0" hangingPunct="1"/>
                      <a:r>
                        <a:rPr lang="en-US" sz="1300" b="0" i="0" u="none" strike="noStrike" kern="1200" dirty="0">
                          <a:solidFill>
                            <a:srgbClr val="000000"/>
                          </a:solidFill>
                          <a:effectLst/>
                          <a:latin typeface="+mn-lt"/>
                          <a:ea typeface="+mn-ea"/>
                          <a:cs typeface="+mn-cs"/>
                        </a:rPr>
                        <a:t>MAKHDUM KHUSRO BAKHTYAR</a:t>
                      </a:r>
                    </a:p>
                  </a:txBody>
                  <a:tcPr marL="9525" marR="9525" marT="9525" marB="0" anchor="b"/>
                </a:tc>
                <a:tc>
                  <a:txBody>
                    <a:bodyPr/>
                    <a:lstStyle/>
                    <a:p>
                      <a:pPr marL="0" algn="r" defTabSz="914400" rtl="0" eaLnBrk="1" fontAlgn="b" latinLnBrk="0" hangingPunct="1"/>
                      <a:r>
                        <a:rPr lang="en-US" sz="1300" b="0" i="0" u="none" strike="noStrike" kern="1200" dirty="0">
                          <a:solidFill>
                            <a:srgbClr val="000000"/>
                          </a:solidFill>
                          <a:effectLst/>
                          <a:latin typeface="+mn-lt"/>
                          <a:ea typeface="+mn-ea"/>
                          <a:cs typeface="+mn-cs"/>
                        </a:rPr>
                        <a:t>                   30,507,943 </a:t>
                      </a:r>
                    </a:p>
                  </a:txBody>
                  <a:tcPr marL="9525" marR="9525" marT="9525" marB="0" anchor="b"/>
                </a:tc>
                <a:tc>
                  <a:txBody>
                    <a:bodyPr/>
                    <a:lstStyle/>
                    <a:p>
                      <a:pPr marL="0" algn="ct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4280114779"/>
                  </a:ext>
                </a:extLst>
              </a:tr>
              <a:tr h="0">
                <a:tc>
                  <a:txBody>
                    <a:bodyPr/>
                    <a:lstStyle/>
                    <a:p>
                      <a:pPr marL="0" algn="l" defTabSz="914400" rtl="0" eaLnBrk="1" fontAlgn="b" latinLnBrk="0" hangingPunct="1"/>
                      <a:r>
                        <a:rPr lang="en-US" sz="1300" b="0" i="0" u="none" strike="noStrike" kern="1200" dirty="0">
                          <a:solidFill>
                            <a:srgbClr val="000000"/>
                          </a:solidFill>
                          <a:effectLst/>
                          <a:latin typeface="+mn-lt"/>
                          <a:ea typeface="+mn-ea"/>
                          <a:cs typeface="+mn-cs"/>
                        </a:rPr>
                        <a:t>ATTIYA INAYATULLAH</a:t>
                      </a:r>
                    </a:p>
                  </a:txBody>
                  <a:tcPr marL="9525" marR="9525" marT="9525" marB="0" anchor="b"/>
                </a:tc>
                <a:tc>
                  <a:txBody>
                    <a:bodyPr/>
                    <a:lstStyle/>
                    <a:p>
                      <a:pPr marL="0" algn="r" defTabSz="914400" rtl="0" eaLnBrk="1" fontAlgn="b" latinLnBrk="0" hangingPunct="1"/>
                      <a:r>
                        <a:rPr lang="en-US" sz="1300" b="0" i="0" u="none" strike="noStrike" kern="1200" dirty="0">
                          <a:solidFill>
                            <a:srgbClr val="000000"/>
                          </a:solidFill>
                          <a:effectLst/>
                          <a:latin typeface="+mn-lt"/>
                          <a:ea typeface="+mn-ea"/>
                          <a:cs typeface="+mn-cs"/>
                        </a:rPr>
                        <a:t>                   19,739,552 </a:t>
                      </a:r>
                    </a:p>
                  </a:txBody>
                  <a:tcPr marL="9525" marR="9525" marT="9525" marB="0" anchor="b"/>
                </a:tc>
                <a:tc>
                  <a:txBody>
                    <a:bodyPr/>
                    <a:lstStyle/>
                    <a:p>
                      <a:pPr marL="0" algn="ct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3838605843"/>
                  </a:ext>
                </a:extLst>
              </a:tr>
              <a:tr h="0">
                <a:tc>
                  <a:txBody>
                    <a:bodyPr/>
                    <a:lstStyle/>
                    <a:p>
                      <a:pPr marL="0" algn="l" defTabSz="914400" rtl="0" eaLnBrk="1" fontAlgn="b" latinLnBrk="0" hangingPunct="1"/>
                      <a:r>
                        <a:rPr lang="en-US" sz="1300" b="0" i="0" u="none" strike="noStrike" kern="1200" dirty="0">
                          <a:solidFill>
                            <a:srgbClr val="000000"/>
                          </a:solidFill>
                          <a:effectLst/>
                          <a:latin typeface="+mn-lt"/>
                          <a:ea typeface="+mn-ea"/>
                          <a:cs typeface="+mn-cs"/>
                        </a:rPr>
                        <a:t>ARIF IJAZ</a:t>
                      </a:r>
                    </a:p>
                  </a:txBody>
                  <a:tcPr marL="9525" marR="9525" marT="9525" marB="0" anchor="b"/>
                </a:tc>
                <a:tc>
                  <a:txBody>
                    <a:bodyPr/>
                    <a:lstStyle/>
                    <a:p>
                      <a:pPr marL="0" algn="r" defTabSz="914400" rtl="0" eaLnBrk="1" fontAlgn="b" latinLnBrk="0" hangingPunct="1"/>
                      <a:r>
                        <a:rPr lang="en-US" sz="1300" b="0" i="0" u="none" strike="noStrike" kern="1200" dirty="0">
                          <a:solidFill>
                            <a:srgbClr val="000000"/>
                          </a:solidFill>
                          <a:effectLst/>
                          <a:latin typeface="+mn-lt"/>
                          <a:ea typeface="+mn-ea"/>
                          <a:cs typeface="+mn-cs"/>
                        </a:rPr>
                        <a:t>                   10,394,031 </a:t>
                      </a:r>
                    </a:p>
                  </a:txBody>
                  <a:tcPr marL="9525" marR="9525" marT="9525" marB="0" anchor="b"/>
                </a:tc>
                <a:tc>
                  <a:txBody>
                    <a:bodyPr/>
                    <a:lstStyle/>
                    <a:p>
                      <a:pPr marL="0" algn="ct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1256174733"/>
                  </a:ext>
                </a:extLst>
              </a:tr>
              <a:tr h="0">
                <a:tc>
                  <a:txBody>
                    <a:bodyPr/>
                    <a:lstStyle/>
                    <a:p>
                      <a:pPr algn="l" fontAlgn="b"/>
                      <a:endParaRPr lang="en-US" sz="1300" b="0" i="0" u="none" strike="noStrike" dirty="0">
                        <a:solidFill>
                          <a:srgbClr val="000000"/>
                        </a:solidFill>
                        <a:effectLst/>
                        <a:latin typeface="+mn-lt"/>
                      </a:endParaRPr>
                    </a:p>
                  </a:txBody>
                  <a:tcPr marL="9525" marR="9525" marT="9525" marB="0" anchor="ctr"/>
                </a:tc>
                <a:tc>
                  <a:txBody>
                    <a:bodyPr/>
                    <a:lstStyle/>
                    <a:p>
                      <a:pPr algn="ctr" fontAlgn="b"/>
                      <a:endParaRPr lang="en-US" sz="1300" b="0" i="0" u="none" strike="noStrike" dirty="0">
                        <a:solidFill>
                          <a:srgbClr val="000000"/>
                        </a:solidFill>
                        <a:effectLst/>
                        <a:latin typeface="+mn-lt"/>
                      </a:endParaRPr>
                    </a:p>
                  </a:txBody>
                  <a:tcPr marL="9525" marR="9525" marT="9525" marB="0" anchor="ctr"/>
                </a:tc>
                <a:tc>
                  <a:txBody>
                    <a:bodyPr/>
                    <a:lstStyle/>
                    <a:p>
                      <a:pPr marL="0" algn="ct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b" latinLnBrk="0" hangingPunct="1"/>
                      <a:endParaRPr lang="en-US" sz="13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3877190682"/>
                  </a:ext>
                </a:extLst>
              </a:tr>
            </a:tbl>
          </a:graphicData>
        </a:graphic>
      </p:graphicFrame>
    </p:spTree>
    <p:extLst>
      <p:ext uri="{BB962C8B-B14F-4D97-AF65-F5344CB8AC3E}">
        <p14:creationId xmlns:p14="http://schemas.microsoft.com/office/powerpoint/2010/main" val="71279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676" y="384791"/>
            <a:ext cx="9464040" cy="1325563"/>
          </a:xfrm>
        </p:spPr>
        <p:txBody>
          <a:bodyPr>
            <a:normAutofit/>
          </a:bodyPr>
          <a:lstStyle/>
          <a:p>
            <a:r>
              <a:rPr lang="en-US" sz="3600" b="1" dirty="0" smtClean="0">
                <a:latin typeface="+mn-lt"/>
              </a:rPr>
              <a:t>TOP TEN PEPs BY AUM:</a:t>
            </a:r>
            <a:endParaRPr lang="en-US" sz="36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00443909"/>
              </p:ext>
            </p:extLst>
          </p:nvPr>
        </p:nvGraphicFramePr>
        <p:xfrm>
          <a:off x="471536" y="1510149"/>
          <a:ext cx="9134368" cy="5121237"/>
        </p:xfrm>
        <a:graphic>
          <a:graphicData uri="http://schemas.openxmlformats.org/drawingml/2006/table">
            <a:tbl>
              <a:tblPr>
                <a:tableStyleId>{5C22544A-7EE6-4342-B048-85BDC9FD1C3A}</a:tableStyleId>
              </a:tblPr>
              <a:tblGrid>
                <a:gridCol w="1500514">
                  <a:extLst>
                    <a:ext uri="{9D8B030D-6E8A-4147-A177-3AD203B41FA5}">
                      <a16:colId xmlns:a16="http://schemas.microsoft.com/office/drawing/2014/main" val="4022933065"/>
                    </a:ext>
                  </a:extLst>
                </a:gridCol>
                <a:gridCol w="1357746">
                  <a:extLst>
                    <a:ext uri="{9D8B030D-6E8A-4147-A177-3AD203B41FA5}">
                      <a16:colId xmlns:a16="http://schemas.microsoft.com/office/drawing/2014/main" val="3128252882"/>
                    </a:ext>
                  </a:extLst>
                </a:gridCol>
                <a:gridCol w="1690254">
                  <a:extLst>
                    <a:ext uri="{9D8B030D-6E8A-4147-A177-3AD203B41FA5}">
                      <a16:colId xmlns:a16="http://schemas.microsoft.com/office/drawing/2014/main" val="1288161480"/>
                    </a:ext>
                  </a:extLst>
                </a:gridCol>
                <a:gridCol w="1482437">
                  <a:extLst>
                    <a:ext uri="{9D8B030D-6E8A-4147-A177-3AD203B41FA5}">
                      <a16:colId xmlns:a16="http://schemas.microsoft.com/office/drawing/2014/main" val="3011022805"/>
                    </a:ext>
                  </a:extLst>
                </a:gridCol>
                <a:gridCol w="574588">
                  <a:extLst>
                    <a:ext uri="{9D8B030D-6E8A-4147-A177-3AD203B41FA5}">
                      <a16:colId xmlns:a16="http://schemas.microsoft.com/office/drawing/2014/main" val="4084217569"/>
                    </a:ext>
                  </a:extLst>
                </a:gridCol>
                <a:gridCol w="450648">
                  <a:extLst>
                    <a:ext uri="{9D8B030D-6E8A-4147-A177-3AD203B41FA5}">
                      <a16:colId xmlns:a16="http://schemas.microsoft.com/office/drawing/2014/main" val="3129343636"/>
                    </a:ext>
                  </a:extLst>
                </a:gridCol>
                <a:gridCol w="368502">
                  <a:extLst>
                    <a:ext uri="{9D8B030D-6E8A-4147-A177-3AD203B41FA5}">
                      <a16:colId xmlns:a16="http://schemas.microsoft.com/office/drawing/2014/main" val="1538023035"/>
                    </a:ext>
                  </a:extLst>
                </a:gridCol>
                <a:gridCol w="1709679">
                  <a:extLst>
                    <a:ext uri="{9D8B030D-6E8A-4147-A177-3AD203B41FA5}">
                      <a16:colId xmlns:a16="http://schemas.microsoft.com/office/drawing/2014/main" val="2787609490"/>
                    </a:ext>
                  </a:extLst>
                </a:gridCol>
              </a:tblGrid>
              <a:tr h="421358">
                <a:tc>
                  <a:txBody>
                    <a:bodyPr/>
                    <a:lstStyle/>
                    <a:p>
                      <a:pPr algn="ctr" fontAlgn="b"/>
                      <a:r>
                        <a:rPr lang="en-US" sz="1800" b="1" i="0" u="none" strike="noStrike" dirty="0">
                          <a:solidFill>
                            <a:schemeClr val="bg1"/>
                          </a:solidFill>
                          <a:effectLst/>
                          <a:latin typeface="Calibri" panose="020F0502020204030204" pitchFamily="34" charset="0"/>
                        </a:rPr>
                        <a:t>CUSTOMER</a:t>
                      </a:r>
                    </a:p>
                  </a:txBody>
                  <a:tcPr marL="9525" marR="9525" marT="9525" marB="0" anchor="ctr">
                    <a:solidFill>
                      <a:schemeClr val="accent1"/>
                    </a:solidFill>
                  </a:tcPr>
                </a:tc>
                <a:tc>
                  <a:txBody>
                    <a:bodyPr/>
                    <a:lstStyle/>
                    <a:p>
                      <a:pPr algn="ctr" fontAlgn="b"/>
                      <a:r>
                        <a:rPr lang="en-US" sz="1800" b="1" i="0" u="none" strike="noStrike" dirty="0" smtClean="0">
                          <a:solidFill>
                            <a:schemeClr val="bg1"/>
                          </a:solidFill>
                          <a:effectLst/>
                          <a:latin typeface="Calibri" panose="020F0502020204030204" pitchFamily="34" charset="0"/>
                        </a:rPr>
                        <a:t>PROVINCE</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US" sz="1800" b="1" i="0" u="none" strike="noStrike" dirty="0" smtClean="0">
                          <a:solidFill>
                            <a:schemeClr val="bg1"/>
                          </a:solidFill>
                          <a:effectLst/>
                          <a:latin typeface="Calibri" panose="020F0502020204030204" pitchFamily="34" charset="0"/>
                        </a:rPr>
                        <a:t>AUM (Rs.)</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US" sz="1800" b="1" i="0" u="none" strike="noStrike" dirty="0">
                          <a:solidFill>
                            <a:schemeClr val="bg1"/>
                          </a:solidFill>
                          <a:effectLst/>
                          <a:latin typeface="Calibri" panose="020F0502020204030204" pitchFamily="34" charset="0"/>
                        </a:rPr>
                        <a:t>CUSTOMER</a:t>
                      </a:r>
                    </a:p>
                  </a:txBody>
                  <a:tcPr marL="9525" marR="9525" marT="9525" marB="0" anchor="ctr">
                    <a:solidFill>
                      <a:schemeClr val="accent1"/>
                    </a:solidFill>
                  </a:tcPr>
                </a:tc>
                <a:tc gridSpan="2">
                  <a:txBody>
                    <a:bodyPr/>
                    <a:lstStyle/>
                    <a:p>
                      <a:pPr algn="ctr" fontAlgn="b"/>
                      <a:r>
                        <a:rPr lang="en-US" sz="1800" b="1" i="0" u="none" strike="noStrike" dirty="0" smtClean="0">
                          <a:solidFill>
                            <a:schemeClr val="bg1"/>
                          </a:solidFill>
                          <a:effectLst/>
                          <a:latin typeface="Calibri" panose="020F0502020204030204" pitchFamily="34" charset="0"/>
                        </a:rPr>
                        <a:t>PROVINCE</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n-US"/>
                    </a:p>
                  </a:txBody>
                  <a:tcPr/>
                </a:tc>
                <a:tc gridSpan="2">
                  <a:txBody>
                    <a:bodyPr/>
                    <a:lstStyle/>
                    <a:p>
                      <a:pPr algn="ctr" fontAlgn="b"/>
                      <a:r>
                        <a:rPr lang="en-US" sz="1800" b="1" i="0" u="none" strike="noStrike" dirty="0" smtClean="0">
                          <a:solidFill>
                            <a:schemeClr val="bg1"/>
                          </a:solidFill>
                          <a:effectLst/>
                          <a:latin typeface="Calibri" panose="020F0502020204030204" pitchFamily="34" charset="0"/>
                        </a:rPr>
                        <a:t>AUM (Rs.)</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n-US"/>
                    </a:p>
                  </a:txBody>
                  <a:tcPr/>
                </a:tc>
                <a:extLst>
                  <a:ext uri="{0D108BD9-81ED-4DB2-BD59-A6C34878D82A}">
                    <a16:rowId xmlns:a16="http://schemas.microsoft.com/office/drawing/2014/main" val="1542322301"/>
                  </a:ext>
                </a:extLst>
              </a:tr>
              <a:tr h="357401">
                <a:tc gridSpan="3">
                  <a:txBody>
                    <a:bodyPr/>
                    <a:lstStyle/>
                    <a:p>
                      <a:pPr algn="ctr" fontAlgn="b"/>
                      <a:r>
                        <a:rPr lang="en-US" sz="1800" b="1" i="0" u="none" strike="noStrike" dirty="0" smtClean="0">
                          <a:solidFill>
                            <a:schemeClr val="bg1"/>
                          </a:solidFill>
                          <a:effectLst/>
                          <a:latin typeface="Calibri" panose="020F0502020204030204" pitchFamily="34" charset="0"/>
                        </a:rPr>
                        <a:t>As</a:t>
                      </a:r>
                      <a:r>
                        <a:rPr lang="en-US" sz="1800" b="1" i="0" u="none" strike="noStrike" baseline="0" dirty="0" smtClean="0">
                          <a:solidFill>
                            <a:schemeClr val="bg1"/>
                          </a:solidFill>
                          <a:effectLst/>
                          <a:latin typeface="Calibri" panose="020F0502020204030204" pitchFamily="34" charset="0"/>
                        </a:rPr>
                        <a:t> of March 2022</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pPr algn="ctr" fontAlgn="b"/>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pPr algn="ctr" fontAlgn="b"/>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gridSpan="5">
                  <a:txBody>
                    <a:bodyPr/>
                    <a:lstStyle/>
                    <a:p>
                      <a:pPr algn="ctr" fontAlgn="b"/>
                      <a:r>
                        <a:rPr lang="en-US" sz="1800" b="1" i="0" u="none" strike="noStrike" dirty="0" smtClean="0">
                          <a:solidFill>
                            <a:schemeClr val="bg1"/>
                          </a:solidFill>
                          <a:effectLst/>
                          <a:latin typeface="Calibri" panose="020F0502020204030204" pitchFamily="34" charset="0"/>
                        </a:rPr>
                        <a:t>As</a:t>
                      </a:r>
                      <a:r>
                        <a:rPr lang="en-US" sz="1800" b="1" i="0" u="none" strike="noStrike" baseline="0" dirty="0" smtClean="0">
                          <a:solidFill>
                            <a:schemeClr val="bg1"/>
                          </a:solidFill>
                          <a:effectLst/>
                          <a:latin typeface="Calibri" panose="020F0502020204030204" pitchFamily="34" charset="0"/>
                        </a:rPr>
                        <a:t> of December 2021</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pPr algn="ctr" fontAlgn="b"/>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n-US"/>
                    </a:p>
                  </a:txBody>
                  <a:tcPr/>
                </a:tc>
                <a:tc hMerge="1">
                  <a:txBody>
                    <a:bodyPr/>
                    <a:lstStyle/>
                    <a:p>
                      <a:pPr algn="ctr" fontAlgn="b"/>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n-US"/>
                    </a:p>
                  </a:txBody>
                  <a:tcPr/>
                </a:tc>
                <a:extLst>
                  <a:ext uri="{0D108BD9-81ED-4DB2-BD59-A6C34878D82A}">
                    <a16:rowId xmlns:a16="http://schemas.microsoft.com/office/drawing/2014/main" val="2695575056"/>
                  </a:ext>
                </a:extLst>
              </a:tr>
              <a:tr h="427519">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ASMA ASAD</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                       203,780,396 </a:t>
                      </a:r>
                    </a:p>
                  </a:txBody>
                  <a:tcPr marL="9525" marR="9525" marT="9525" marB="0" anchor="ctr"/>
                </a:tc>
                <a:tc gridSpan="2">
                  <a:txBody>
                    <a:bodyPr/>
                    <a:lstStyle/>
                    <a:p>
                      <a:pPr algn="l" fontAlgn="b"/>
                      <a:r>
                        <a:rPr lang="en-US" sz="1200" b="0" i="0" u="none" strike="noStrike" dirty="0">
                          <a:solidFill>
                            <a:srgbClr val="000000"/>
                          </a:solidFill>
                          <a:effectLst/>
                          <a:latin typeface="+mn-lt"/>
                        </a:rPr>
                        <a:t>MUHAMMAD YOUNUS TABBA</a:t>
                      </a:r>
                    </a:p>
                  </a:txBody>
                  <a:tcPr marL="9525" marR="9525" marT="9525" marB="0" anchor="ctr"/>
                </a:tc>
                <a:tc hMerge="1">
                  <a:txBody>
                    <a:bodyPr/>
                    <a:lstStyle/>
                    <a:p>
                      <a:pPr algn="l" fontAlgn="b"/>
                      <a:endParaRPr lang="en-US" sz="1200" b="0" i="0" u="none" strike="noStrike" dirty="0">
                        <a:solidFill>
                          <a:srgbClr val="000000"/>
                        </a:solidFill>
                        <a:effectLst/>
                        <a:latin typeface="+mn-lt"/>
                      </a:endParaRPr>
                    </a:p>
                  </a:txBody>
                  <a:tcPr marL="9525" marR="9525" marT="9525" marB="0" anchor="ctr"/>
                </a:tc>
                <a:tc gridSpan="2">
                  <a:txBody>
                    <a:bodyPr/>
                    <a:lstStyle/>
                    <a:p>
                      <a:pPr algn="l" fontAlgn="b"/>
                      <a:r>
                        <a:rPr lang="en-US" sz="1200" b="0" i="0" u="none" strike="noStrike" dirty="0">
                          <a:solidFill>
                            <a:srgbClr val="000000"/>
                          </a:solidFill>
                          <a:effectLst/>
                          <a:latin typeface="+mn-lt"/>
                        </a:rPr>
                        <a:t>SINDH</a:t>
                      </a:r>
                    </a:p>
                  </a:txBody>
                  <a:tcPr marL="9525" marR="9525" marT="9525" marB="0" anchor="ctr"/>
                </a:tc>
                <a:tc hMerge="1">
                  <a:txBody>
                    <a:bodyPr/>
                    <a:lstStyle/>
                    <a:p>
                      <a:pPr algn="r" fontAlgn="b"/>
                      <a:endParaRPr lang="en-US" sz="1200" b="0" i="0" u="none" strike="noStrike" dirty="0">
                        <a:solidFill>
                          <a:srgbClr val="000000"/>
                        </a:solidFill>
                        <a:effectLst/>
                        <a:latin typeface="+mn-lt"/>
                      </a:endParaRPr>
                    </a:p>
                  </a:txBody>
                  <a:tcPr marL="9525" marR="9525" marT="9525" marB="0" anchor="ctr"/>
                </a:tc>
                <a:tc>
                  <a:txBody>
                    <a:bodyPr/>
                    <a:lstStyle/>
                    <a:p>
                      <a:pPr algn="r" fontAlgn="b"/>
                      <a:r>
                        <a:rPr lang="en-US" sz="1200" b="0" i="0" u="none" strike="noStrike" dirty="0">
                          <a:solidFill>
                            <a:srgbClr val="000000"/>
                          </a:solidFill>
                          <a:effectLst/>
                          <a:latin typeface="+mn-lt"/>
                        </a:rPr>
                        <a:t>  201,340,828 </a:t>
                      </a:r>
                    </a:p>
                  </a:txBody>
                  <a:tcPr marL="9525" marR="9525" marT="9525" marB="0" anchor="ctr"/>
                </a:tc>
                <a:extLst>
                  <a:ext uri="{0D108BD9-81ED-4DB2-BD59-A6C34878D82A}">
                    <a16:rowId xmlns:a16="http://schemas.microsoft.com/office/drawing/2014/main" val="3994725755"/>
                  </a:ext>
                </a:extLst>
              </a:tr>
              <a:tr h="218427">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MUHAMMAD YOUNUS TABBA</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SINDH</a:t>
                      </a:r>
                    </a:p>
                  </a:txBody>
                  <a:tcPr marL="9525" marR="9525" marT="9525"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                       201,432,276 </a:t>
                      </a:r>
                    </a:p>
                  </a:txBody>
                  <a:tcPr marL="9525" marR="9525" marT="9525" marB="0" anchor="ctr"/>
                </a:tc>
                <a:tc gridSpan="2">
                  <a:txBody>
                    <a:bodyPr/>
                    <a:lstStyle/>
                    <a:p>
                      <a:pPr algn="l" fontAlgn="b"/>
                      <a:r>
                        <a:rPr lang="en-US" sz="1200" b="0" i="0" u="none" strike="noStrike" dirty="0">
                          <a:solidFill>
                            <a:srgbClr val="000000"/>
                          </a:solidFill>
                          <a:effectLst/>
                          <a:latin typeface="+mn-lt"/>
                        </a:rPr>
                        <a:t>ASMA ASAD</a:t>
                      </a:r>
                    </a:p>
                  </a:txBody>
                  <a:tcPr marL="9525" marR="9525" marT="9525" marB="0" anchor="ctr"/>
                </a:tc>
                <a:tc hMerge="1">
                  <a:txBody>
                    <a:bodyPr/>
                    <a:lstStyle/>
                    <a:p>
                      <a:pPr algn="l" fontAlgn="b"/>
                      <a:endParaRPr lang="en-US" sz="1200" b="0" i="0" u="none" strike="noStrike" dirty="0">
                        <a:solidFill>
                          <a:srgbClr val="000000"/>
                        </a:solidFill>
                        <a:effectLst/>
                        <a:latin typeface="+mn-lt"/>
                      </a:endParaRPr>
                    </a:p>
                  </a:txBody>
                  <a:tcPr marL="9525" marR="9525" marT="9525" marB="0" anchor="ctr"/>
                </a:tc>
                <a:tc gridSpan="2">
                  <a:txBody>
                    <a:bodyPr/>
                    <a:lstStyle/>
                    <a:p>
                      <a:pPr algn="l" fontAlgn="b"/>
                      <a:r>
                        <a:rPr lang="en-US" sz="1200" b="0" i="0" u="none" strike="noStrike" dirty="0">
                          <a:solidFill>
                            <a:srgbClr val="000000"/>
                          </a:solidFill>
                          <a:effectLst/>
                          <a:latin typeface="+mn-lt"/>
                        </a:rPr>
                        <a:t>PUNJAB</a:t>
                      </a:r>
                    </a:p>
                  </a:txBody>
                  <a:tcPr marL="9525" marR="9525" marT="9525" marB="0" anchor="ctr"/>
                </a:tc>
                <a:tc hMerge="1">
                  <a:txBody>
                    <a:bodyPr/>
                    <a:lstStyle/>
                    <a:p>
                      <a:pPr algn="r" fontAlgn="b"/>
                      <a:endParaRPr lang="en-US" sz="1200" b="0" i="0" u="none" strike="noStrike" dirty="0">
                        <a:solidFill>
                          <a:srgbClr val="000000"/>
                        </a:solidFill>
                        <a:effectLst/>
                        <a:latin typeface="+mn-lt"/>
                      </a:endParaRPr>
                    </a:p>
                  </a:txBody>
                  <a:tcPr marL="9525" marR="9525" marT="9525" marB="0" anchor="ctr"/>
                </a:tc>
                <a:tc>
                  <a:txBody>
                    <a:bodyPr/>
                    <a:lstStyle/>
                    <a:p>
                      <a:pPr algn="r" fontAlgn="b"/>
                      <a:r>
                        <a:rPr lang="en-US" sz="1200" b="0" i="0" u="none" strike="noStrike" dirty="0">
                          <a:solidFill>
                            <a:srgbClr val="000000"/>
                          </a:solidFill>
                          <a:effectLst/>
                          <a:latin typeface="+mn-lt"/>
                        </a:rPr>
                        <a:t>  199,611,672 </a:t>
                      </a:r>
                    </a:p>
                  </a:txBody>
                  <a:tcPr marL="9525" marR="9525" marT="9525" marB="0" anchor="ctr"/>
                </a:tc>
                <a:extLst>
                  <a:ext uri="{0D108BD9-81ED-4DB2-BD59-A6C34878D82A}">
                    <a16:rowId xmlns:a16="http://schemas.microsoft.com/office/drawing/2014/main" val="1585739184"/>
                  </a:ext>
                </a:extLst>
              </a:tr>
              <a:tr h="218427">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FAISAL DAWOOD</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                       180,897,216 </a:t>
                      </a:r>
                    </a:p>
                  </a:txBody>
                  <a:tcPr marL="9525" marR="9525" marT="9525" marB="0" anchor="ctr"/>
                </a:tc>
                <a:tc gridSpan="2">
                  <a:txBody>
                    <a:bodyPr/>
                    <a:lstStyle/>
                    <a:p>
                      <a:pPr algn="l" fontAlgn="b"/>
                      <a:r>
                        <a:rPr lang="en-US" sz="1200" b="0" i="0" u="none" strike="noStrike" dirty="0">
                          <a:solidFill>
                            <a:srgbClr val="000000"/>
                          </a:solidFill>
                          <a:effectLst/>
                          <a:latin typeface="+mn-lt"/>
                        </a:rPr>
                        <a:t>FAISAL DAWOOD</a:t>
                      </a:r>
                    </a:p>
                  </a:txBody>
                  <a:tcPr marL="9525" marR="9525" marT="9525" marB="0" anchor="ctr"/>
                </a:tc>
                <a:tc hMerge="1">
                  <a:txBody>
                    <a:bodyPr/>
                    <a:lstStyle/>
                    <a:p>
                      <a:pPr algn="l" fontAlgn="b"/>
                      <a:endParaRPr lang="en-US" sz="1200" b="0" i="0" u="none" strike="noStrike" dirty="0">
                        <a:solidFill>
                          <a:srgbClr val="000000"/>
                        </a:solidFill>
                        <a:effectLst/>
                        <a:latin typeface="+mn-lt"/>
                      </a:endParaRPr>
                    </a:p>
                  </a:txBody>
                  <a:tcPr marL="9525" marR="9525" marT="9525" marB="0" anchor="ctr"/>
                </a:tc>
                <a:tc gridSpan="2">
                  <a:txBody>
                    <a:bodyPr/>
                    <a:lstStyle/>
                    <a:p>
                      <a:pPr algn="l" fontAlgn="b"/>
                      <a:r>
                        <a:rPr lang="en-US" sz="1200" b="0" i="0" u="none" strike="noStrike" dirty="0">
                          <a:solidFill>
                            <a:srgbClr val="000000"/>
                          </a:solidFill>
                          <a:effectLst/>
                          <a:latin typeface="+mn-lt"/>
                        </a:rPr>
                        <a:t>PUNJAB</a:t>
                      </a:r>
                    </a:p>
                  </a:txBody>
                  <a:tcPr marL="9525" marR="9525" marT="9525" marB="0" anchor="ctr"/>
                </a:tc>
                <a:tc hMerge="1">
                  <a:txBody>
                    <a:bodyPr/>
                    <a:lstStyle/>
                    <a:p>
                      <a:pPr algn="r" fontAlgn="b"/>
                      <a:endParaRPr lang="en-US" sz="1200" b="0" i="0" u="none" strike="noStrike" dirty="0">
                        <a:solidFill>
                          <a:srgbClr val="000000"/>
                        </a:solidFill>
                        <a:effectLst/>
                        <a:latin typeface="+mn-lt"/>
                      </a:endParaRPr>
                    </a:p>
                  </a:txBody>
                  <a:tcPr marL="9525" marR="9525" marT="9525" marB="0" anchor="ctr"/>
                </a:tc>
                <a:tc>
                  <a:txBody>
                    <a:bodyPr/>
                    <a:lstStyle/>
                    <a:p>
                      <a:pPr algn="r" fontAlgn="b"/>
                      <a:r>
                        <a:rPr lang="en-US" sz="1200" b="0" i="0" u="none" strike="noStrike" dirty="0">
                          <a:solidFill>
                            <a:srgbClr val="000000"/>
                          </a:solidFill>
                          <a:effectLst/>
                          <a:latin typeface="+mn-lt"/>
                        </a:rPr>
                        <a:t>  177,016,215 </a:t>
                      </a:r>
                    </a:p>
                  </a:txBody>
                  <a:tcPr marL="9525" marR="9525" marT="9525" marB="0" anchor="ctr"/>
                </a:tc>
                <a:extLst>
                  <a:ext uri="{0D108BD9-81ED-4DB2-BD59-A6C34878D82A}">
                    <a16:rowId xmlns:a16="http://schemas.microsoft.com/office/drawing/2014/main" val="886377848"/>
                  </a:ext>
                </a:extLst>
              </a:tr>
              <a:tr h="418185">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BILQUIS DAWOOD</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                       176,560,689 </a:t>
                      </a:r>
                    </a:p>
                  </a:txBody>
                  <a:tcPr marL="9525" marR="9525" marT="9525" marB="0" anchor="ctr"/>
                </a:tc>
                <a:tc gridSpan="2">
                  <a:txBody>
                    <a:bodyPr/>
                    <a:lstStyle/>
                    <a:p>
                      <a:pPr algn="l" fontAlgn="b"/>
                      <a:r>
                        <a:rPr lang="en-US" sz="1200" b="0" i="0" u="none" strike="noStrike" dirty="0">
                          <a:solidFill>
                            <a:srgbClr val="000000"/>
                          </a:solidFill>
                          <a:effectLst/>
                          <a:latin typeface="+mn-lt"/>
                        </a:rPr>
                        <a:t>BILQUIS DAWOOD</a:t>
                      </a:r>
                    </a:p>
                  </a:txBody>
                  <a:tcPr marL="9525" marR="9525" marT="9525" marB="0" anchor="ctr"/>
                </a:tc>
                <a:tc hMerge="1">
                  <a:txBody>
                    <a:bodyPr/>
                    <a:lstStyle/>
                    <a:p>
                      <a:pPr algn="l" fontAlgn="b"/>
                      <a:endParaRPr lang="en-US" sz="1200" b="0" i="0" u="none" strike="noStrike" dirty="0">
                        <a:solidFill>
                          <a:srgbClr val="000000"/>
                        </a:solidFill>
                        <a:effectLst/>
                        <a:latin typeface="+mn-lt"/>
                      </a:endParaRPr>
                    </a:p>
                  </a:txBody>
                  <a:tcPr marL="9525" marR="9525" marT="9525" marB="0" anchor="ctr"/>
                </a:tc>
                <a:tc gridSpan="2">
                  <a:txBody>
                    <a:bodyPr/>
                    <a:lstStyle/>
                    <a:p>
                      <a:pPr algn="l" fontAlgn="b"/>
                      <a:r>
                        <a:rPr lang="en-US" sz="1200" b="0" i="0" u="none" strike="noStrike" dirty="0">
                          <a:solidFill>
                            <a:srgbClr val="000000"/>
                          </a:solidFill>
                          <a:effectLst/>
                          <a:latin typeface="+mn-lt"/>
                        </a:rPr>
                        <a:t>PUNJAB</a:t>
                      </a:r>
                    </a:p>
                  </a:txBody>
                  <a:tcPr marL="9525" marR="9525" marT="9525" marB="0" anchor="ctr"/>
                </a:tc>
                <a:tc hMerge="1">
                  <a:txBody>
                    <a:bodyPr/>
                    <a:lstStyle/>
                    <a:p>
                      <a:pPr algn="r" fontAlgn="b"/>
                      <a:endParaRPr lang="en-US" sz="1200" b="0" i="0" u="none" strike="noStrike" dirty="0">
                        <a:solidFill>
                          <a:srgbClr val="000000"/>
                        </a:solidFill>
                        <a:effectLst/>
                        <a:latin typeface="+mn-lt"/>
                      </a:endParaRPr>
                    </a:p>
                  </a:txBody>
                  <a:tcPr marL="9525" marR="9525" marT="9525" marB="0" anchor="ctr"/>
                </a:tc>
                <a:tc>
                  <a:txBody>
                    <a:bodyPr/>
                    <a:lstStyle/>
                    <a:p>
                      <a:pPr algn="r" fontAlgn="b"/>
                      <a:r>
                        <a:rPr lang="en-US" sz="1200" b="0" i="0" u="none" strike="noStrike" dirty="0">
                          <a:solidFill>
                            <a:srgbClr val="000000"/>
                          </a:solidFill>
                          <a:effectLst/>
                          <a:latin typeface="+mn-lt"/>
                        </a:rPr>
                        <a:t>  174,810,414 </a:t>
                      </a:r>
                    </a:p>
                  </a:txBody>
                  <a:tcPr marL="9525" marR="9525" marT="9525" marB="0" anchor="ctr"/>
                </a:tc>
                <a:extLst>
                  <a:ext uri="{0D108BD9-81ED-4DB2-BD59-A6C34878D82A}">
                    <a16:rowId xmlns:a16="http://schemas.microsoft.com/office/drawing/2014/main" val="719720921"/>
                  </a:ext>
                </a:extLst>
              </a:tr>
              <a:tr h="427519">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SYED KHALID SIRAJ SUBHANI</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SINDH</a:t>
                      </a:r>
                    </a:p>
                  </a:txBody>
                  <a:tcPr marL="9525" marR="9525" marT="9525"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                       156,192,352 </a:t>
                      </a:r>
                    </a:p>
                  </a:txBody>
                  <a:tcPr marL="9525" marR="9525" marT="9525" marB="0" anchor="ctr"/>
                </a:tc>
                <a:tc gridSpan="2">
                  <a:txBody>
                    <a:bodyPr/>
                    <a:lstStyle/>
                    <a:p>
                      <a:pPr algn="l" fontAlgn="b"/>
                      <a:r>
                        <a:rPr lang="en-US" sz="1200" b="0" i="0" u="none" strike="noStrike" dirty="0">
                          <a:solidFill>
                            <a:srgbClr val="000000"/>
                          </a:solidFill>
                          <a:effectLst/>
                          <a:latin typeface="+mn-lt"/>
                        </a:rPr>
                        <a:t>CAPT  HALEEM A  SIDDIQUI</a:t>
                      </a:r>
                    </a:p>
                  </a:txBody>
                  <a:tcPr marL="9525" marR="9525" marT="9525" marB="0" anchor="ctr"/>
                </a:tc>
                <a:tc hMerge="1">
                  <a:txBody>
                    <a:bodyPr/>
                    <a:lstStyle/>
                    <a:p>
                      <a:pPr algn="l" fontAlgn="b"/>
                      <a:endParaRPr lang="en-US" sz="1200" b="0" i="0" u="none" strike="noStrike" dirty="0">
                        <a:solidFill>
                          <a:srgbClr val="000000"/>
                        </a:solidFill>
                        <a:effectLst/>
                        <a:latin typeface="+mn-lt"/>
                      </a:endParaRPr>
                    </a:p>
                  </a:txBody>
                  <a:tcPr marL="9525" marR="9525" marT="9525" marB="0" anchor="ctr"/>
                </a:tc>
                <a:tc gridSpan="2">
                  <a:txBody>
                    <a:bodyPr/>
                    <a:lstStyle/>
                    <a:p>
                      <a:pPr algn="l" fontAlgn="b"/>
                      <a:r>
                        <a:rPr lang="en-US" sz="1200" b="0" i="0" u="none" strike="noStrike" dirty="0">
                          <a:solidFill>
                            <a:srgbClr val="000000"/>
                          </a:solidFill>
                          <a:effectLst/>
                          <a:latin typeface="+mn-lt"/>
                        </a:rPr>
                        <a:t>SINDH</a:t>
                      </a:r>
                    </a:p>
                  </a:txBody>
                  <a:tcPr marL="9525" marR="9525" marT="9525" marB="0" anchor="ctr"/>
                </a:tc>
                <a:tc hMerge="1">
                  <a:txBody>
                    <a:bodyPr/>
                    <a:lstStyle/>
                    <a:p>
                      <a:pPr algn="r" fontAlgn="b"/>
                      <a:endParaRPr lang="en-US" sz="1200" b="0" i="0" u="none" strike="noStrike" dirty="0">
                        <a:solidFill>
                          <a:srgbClr val="000000"/>
                        </a:solidFill>
                        <a:effectLst/>
                        <a:latin typeface="+mn-lt"/>
                      </a:endParaRPr>
                    </a:p>
                  </a:txBody>
                  <a:tcPr marL="9525" marR="9525" marT="9525" marB="0" anchor="ctr"/>
                </a:tc>
                <a:tc>
                  <a:txBody>
                    <a:bodyPr/>
                    <a:lstStyle/>
                    <a:p>
                      <a:pPr algn="r" fontAlgn="b"/>
                      <a:r>
                        <a:rPr lang="en-US" sz="1200" b="0" i="0" u="none" strike="noStrike" dirty="0">
                          <a:solidFill>
                            <a:srgbClr val="000000"/>
                          </a:solidFill>
                          <a:effectLst/>
                          <a:latin typeface="+mn-lt"/>
                        </a:rPr>
                        <a:t>  112,082,324 </a:t>
                      </a:r>
                    </a:p>
                  </a:txBody>
                  <a:tcPr marL="9525" marR="9525" marT="9525" marB="0" anchor="ctr"/>
                </a:tc>
                <a:extLst>
                  <a:ext uri="{0D108BD9-81ED-4DB2-BD59-A6C34878D82A}">
                    <a16:rowId xmlns:a16="http://schemas.microsoft.com/office/drawing/2014/main" val="2085585193"/>
                  </a:ext>
                </a:extLst>
              </a:tr>
              <a:tr h="218427">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CAPT  HALEEM A  SIDDIQUI</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SINDH</a:t>
                      </a:r>
                    </a:p>
                  </a:txBody>
                  <a:tcPr marL="9525" marR="9525" marT="9525"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                       114,516,941 </a:t>
                      </a:r>
                    </a:p>
                  </a:txBody>
                  <a:tcPr marL="9525" marR="9525" marT="9525" marB="0" anchor="ctr"/>
                </a:tc>
                <a:tc gridSpan="2">
                  <a:txBody>
                    <a:bodyPr/>
                    <a:lstStyle/>
                    <a:p>
                      <a:pPr algn="l" fontAlgn="b"/>
                      <a:r>
                        <a:rPr lang="en-US" sz="1200" b="0" i="0" u="none" strike="noStrike" dirty="0">
                          <a:solidFill>
                            <a:srgbClr val="000000"/>
                          </a:solidFill>
                          <a:effectLst/>
                          <a:latin typeface="+mn-lt"/>
                        </a:rPr>
                        <a:t>MEHREEN DAWOOD</a:t>
                      </a:r>
                    </a:p>
                  </a:txBody>
                  <a:tcPr marL="9525" marR="9525" marT="9525" marB="0" anchor="ctr"/>
                </a:tc>
                <a:tc hMerge="1">
                  <a:txBody>
                    <a:bodyPr/>
                    <a:lstStyle/>
                    <a:p>
                      <a:pPr algn="l" fontAlgn="b"/>
                      <a:endParaRPr lang="en-US" sz="1200" b="0" i="0" u="none" strike="noStrike" dirty="0">
                        <a:solidFill>
                          <a:srgbClr val="000000"/>
                        </a:solidFill>
                        <a:effectLst/>
                        <a:latin typeface="+mn-lt"/>
                      </a:endParaRPr>
                    </a:p>
                  </a:txBody>
                  <a:tcPr marL="9525" marR="9525" marT="9525" marB="0" anchor="ctr"/>
                </a:tc>
                <a:tc gridSpan="2">
                  <a:txBody>
                    <a:bodyPr/>
                    <a:lstStyle/>
                    <a:p>
                      <a:pPr algn="l" fontAlgn="b"/>
                      <a:r>
                        <a:rPr lang="en-US" sz="1200" b="0" i="0" u="none" strike="noStrike" dirty="0">
                          <a:solidFill>
                            <a:srgbClr val="000000"/>
                          </a:solidFill>
                          <a:effectLst/>
                          <a:latin typeface="+mn-lt"/>
                        </a:rPr>
                        <a:t>PUNJAB</a:t>
                      </a:r>
                    </a:p>
                  </a:txBody>
                  <a:tcPr marL="9525" marR="9525" marT="9525" marB="0" anchor="ctr"/>
                </a:tc>
                <a:tc hMerge="1">
                  <a:txBody>
                    <a:bodyPr/>
                    <a:lstStyle/>
                    <a:p>
                      <a:pPr algn="r" fontAlgn="b"/>
                      <a:endParaRPr lang="en-US" sz="1200" b="0" i="0" u="none" strike="noStrike" dirty="0">
                        <a:solidFill>
                          <a:srgbClr val="000000"/>
                        </a:solidFill>
                        <a:effectLst/>
                        <a:latin typeface="+mn-lt"/>
                      </a:endParaRPr>
                    </a:p>
                  </a:txBody>
                  <a:tcPr marL="9525" marR="9525" marT="9525" marB="0" anchor="ctr"/>
                </a:tc>
                <a:tc>
                  <a:txBody>
                    <a:bodyPr/>
                    <a:lstStyle/>
                    <a:p>
                      <a:pPr algn="r" fontAlgn="b"/>
                      <a:r>
                        <a:rPr lang="en-US" sz="1200" b="0" i="0" u="none" strike="noStrike" dirty="0">
                          <a:solidFill>
                            <a:srgbClr val="000000"/>
                          </a:solidFill>
                          <a:effectLst/>
                          <a:latin typeface="+mn-lt"/>
                        </a:rPr>
                        <a:t>  107,641,210 </a:t>
                      </a:r>
                    </a:p>
                  </a:txBody>
                  <a:tcPr marL="9525" marR="9525" marT="9525" marB="0" anchor="ctr"/>
                </a:tc>
                <a:extLst>
                  <a:ext uri="{0D108BD9-81ED-4DB2-BD59-A6C34878D82A}">
                    <a16:rowId xmlns:a16="http://schemas.microsoft.com/office/drawing/2014/main" val="184487334"/>
                  </a:ext>
                </a:extLst>
              </a:tr>
              <a:tr h="418185">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MEHREEN DAWOOD</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                       109,956,212 </a:t>
                      </a:r>
                    </a:p>
                  </a:txBody>
                  <a:tcPr marL="9525" marR="9525" marT="9525" marB="0" anchor="ctr"/>
                </a:tc>
                <a:tc gridSpan="2">
                  <a:txBody>
                    <a:bodyPr/>
                    <a:lstStyle/>
                    <a:p>
                      <a:pPr algn="l" fontAlgn="b"/>
                      <a:r>
                        <a:rPr lang="en-US" sz="1200" b="0" i="0" u="none" strike="noStrike" dirty="0">
                          <a:solidFill>
                            <a:srgbClr val="000000"/>
                          </a:solidFill>
                          <a:effectLst/>
                          <a:latin typeface="+mn-lt"/>
                        </a:rPr>
                        <a:t>KHAIRUN NISA</a:t>
                      </a:r>
                    </a:p>
                  </a:txBody>
                  <a:tcPr marL="9525" marR="9525" marT="9525" marB="0" anchor="ctr"/>
                </a:tc>
                <a:tc hMerge="1">
                  <a:txBody>
                    <a:bodyPr/>
                    <a:lstStyle/>
                    <a:p>
                      <a:pPr algn="l" fontAlgn="b"/>
                      <a:endParaRPr lang="en-US" sz="1200" b="0" i="0" u="none" strike="noStrike" dirty="0">
                        <a:solidFill>
                          <a:srgbClr val="000000"/>
                        </a:solidFill>
                        <a:effectLst/>
                        <a:latin typeface="+mn-lt"/>
                      </a:endParaRPr>
                    </a:p>
                  </a:txBody>
                  <a:tcPr marL="9525" marR="9525" marT="9525" marB="0" anchor="ctr"/>
                </a:tc>
                <a:tc gridSpan="2">
                  <a:txBody>
                    <a:bodyPr/>
                    <a:lstStyle/>
                    <a:p>
                      <a:pPr algn="l" fontAlgn="b"/>
                      <a:r>
                        <a:rPr lang="en-US" sz="1200" b="0" i="0" u="none" strike="noStrike" dirty="0">
                          <a:solidFill>
                            <a:srgbClr val="000000"/>
                          </a:solidFill>
                          <a:effectLst/>
                          <a:latin typeface="+mn-lt"/>
                        </a:rPr>
                        <a:t>SINDH</a:t>
                      </a:r>
                    </a:p>
                  </a:txBody>
                  <a:tcPr marL="9525" marR="9525" marT="9525" marB="0" anchor="ctr"/>
                </a:tc>
                <a:tc hMerge="1">
                  <a:txBody>
                    <a:bodyPr/>
                    <a:lstStyle/>
                    <a:p>
                      <a:pPr algn="r" fontAlgn="b"/>
                      <a:endParaRPr lang="en-US" sz="1200" b="0" i="0" u="none" strike="noStrike" dirty="0">
                        <a:solidFill>
                          <a:srgbClr val="000000"/>
                        </a:solidFill>
                        <a:effectLst/>
                        <a:latin typeface="+mn-lt"/>
                      </a:endParaRPr>
                    </a:p>
                  </a:txBody>
                  <a:tcPr marL="9525" marR="9525" marT="9525" marB="0" anchor="ctr"/>
                </a:tc>
                <a:tc>
                  <a:txBody>
                    <a:bodyPr/>
                    <a:lstStyle/>
                    <a:p>
                      <a:pPr algn="r" fontAlgn="b"/>
                      <a:r>
                        <a:rPr lang="en-US" sz="1200" b="0" i="0" u="none" strike="noStrike" dirty="0">
                          <a:solidFill>
                            <a:srgbClr val="000000"/>
                          </a:solidFill>
                          <a:effectLst/>
                          <a:latin typeface="+mn-lt"/>
                        </a:rPr>
                        <a:t>  100,670,415 </a:t>
                      </a:r>
                    </a:p>
                  </a:txBody>
                  <a:tcPr marL="9525" marR="9525" marT="9525" marB="0" anchor="ctr"/>
                </a:tc>
                <a:extLst>
                  <a:ext uri="{0D108BD9-81ED-4DB2-BD59-A6C34878D82A}">
                    <a16:rowId xmlns:a16="http://schemas.microsoft.com/office/drawing/2014/main" val="2446852585"/>
                  </a:ext>
                </a:extLst>
              </a:tr>
              <a:tr h="627277">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KHAIRUN NISA</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SINDH</a:t>
                      </a:r>
                    </a:p>
                  </a:txBody>
                  <a:tcPr marL="9525" marR="9525" marT="9525"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                       100,716,142 </a:t>
                      </a:r>
                    </a:p>
                  </a:txBody>
                  <a:tcPr marL="9525" marR="9525" marT="9525" marB="0" anchor="ctr"/>
                </a:tc>
                <a:tc gridSpan="2">
                  <a:txBody>
                    <a:bodyPr/>
                    <a:lstStyle/>
                    <a:p>
                      <a:pPr algn="l" fontAlgn="b"/>
                      <a:r>
                        <a:rPr lang="en-US" sz="1200" b="0" i="0" u="none" strike="noStrike" dirty="0">
                          <a:solidFill>
                            <a:srgbClr val="000000"/>
                          </a:solidFill>
                          <a:effectLst/>
                          <a:latin typeface="+mn-lt"/>
                        </a:rPr>
                        <a:t>JEHANGIR KARAMAT</a:t>
                      </a:r>
                    </a:p>
                  </a:txBody>
                  <a:tcPr marL="9525" marR="9525" marT="9525" marB="0" anchor="ctr"/>
                </a:tc>
                <a:tc hMerge="1">
                  <a:txBody>
                    <a:bodyPr/>
                    <a:lstStyle/>
                    <a:p>
                      <a:pPr algn="l" fontAlgn="b"/>
                      <a:endParaRPr lang="en-US" sz="1200" b="0" i="0" u="none" strike="noStrike" dirty="0">
                        <a:solidFill>
                          <a:srgbClr val="000000"/>
                        </a:solidFill>
                        <a:effectLst/>
                        <a:latin typeface="+mn-lt"/>
                      </a:endParaRPr>
                    </a:p>
                  </a:txBody>
                  <a:tcPr marL="9525" marR="9525" marT="9525" marB="0" anchor="ctr"/>
                </a:tc>
                <a:tc gridSpan="2">
                  <a:txBody>
                    <a:bodyPr/>
                    <a:lstStyle/>
                    <a:p>
                      <a:pPr algn="l" fontAlgn="b"/>
                      <a:r>
                        <a:rPr lang="en-US" sz="1200" b="0" i="0" u="none" strike="noStrike" dirty="0">
                          <a:solidFill>
                            <a:srgbClr val="000000"/>
                          </a:solidFill>
                          <a:effectLst/>
                          <a:latin typeface="+mn-lt"/>
                        </a:rPr>
                        <a:t>PUNJAB</a:t>
                      </a:r>
                    </a:p>
                  </a:txBody>
                  <a:tcPr marL="9525" marR="9525" marT="9525" marB="0" anchor="ctr"/>
                </a:tc>
                <a:tc hMerge="1">
                  <a:txBody>
                    <a:bodyPr/>
                    <a:lstStyle/>
                    <a:p>
                      <a:pPr algn="r" fontAlgn="b"/>
                      <a:endParaRPr lang="en-US" sz="1200" b="0" i="0" u="none" strike="noStrike" dirty="0">
                        <a:solidFill>
                          <a:srgbClr val="000000"/>
                        </a:solidFill>
                        <a:effectLst/>
                        <a:latin typeface="+mn-lt"/>
                      </a:endParaRPr>
                    </a:p>
                  </a:txBody>
                  <a:tcPr marL="9525" marR="9525" marT="9525" marB="0" anchor="ctr"/>
                </a:tc>
                <a:tc>
                  <a:txBody>
                    <a:bodyPr/>
                    <a:lstStyle/>
                    <a:p>
                      <a:pPr algn="r" fontAlgn="b"/>
                      <a:r>
                        <a:rPr lang="en-US" sz="1200" b="0" i="0" u="none" strike="noStrike" dirty="0">
                          <a:solidFill>
                            <a:srgbClr val="000000"/>
                          </a:solidFill>
                          <a:effectLst/>
                          <a:latin typeface="+mn-lt"/>
                        </a:rPr>
                        <a:t>    94,963,745 </a:t>
                      </a:r>
                    </a:p>
                  </a:txBody>
                  <a:tcPr marL="9525" marR="9525" marT="9525" marB="0" anchor="ctr"/>
                </a:tc>
                <a:extLst>
                  <a:ext uri="{0D108BD9-81ED-4DB2-BD59-A6C34878D82A}">
                    <a16:rowId xmlns:a16="http://schemas.microsoft.com/office/drawing/2014/main" val="3557893110"/>
                  </a:ext>
                </a:extLst>
              </a:tr>
              <a:tr h="636611">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JEHANGIR KARAMAT</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                         97,012,957 </a:t>
                      </a:r>
                    </a:p>
                  </a:txBody>
                  <a:tcPr marL="9525" marR="9525" marT="9525" marB="0" anchor="ctr"/>
                </a:tc>
                <a:tc gridSpan="2">
                  <a:txBody>
                    <a:bodyPr/>
                    <a:lstStyle/>
                    <a:p>
                      <a:pPr algn="l" fontAlgn="b"/>
                      <a:r>
                        <a:rPr lang="nn-NO" sz="1200" b="0" i="0" u="none" strike="noStrike" dirty="0">
                          <a:solidFill>
                            <a:srgbClr val="000000"/>
                          </a:solidFill>
                          <a:effectLst/>
                          <a:latin typeface="+mn-lt"/>
                        </a:rPr>
                        <a:t>BEGUM NAJMA SHAHARYAR M KHAN</a:t>
                      </a:r>
                    </a:p>
                  </a:txBody>
                  <a:tcPr marL="9525" marR="9525" marT="9525" marB="0" anchor="ctr"/>
                </a:tc>
                <a:tc hMerge="1">
                  <a:txBody>
                    <a:bodyPr/>
                    <a:lstStyle/>
                    <a:p>
                      <a:pPr algn="l" fontAlgn="b"/>
                      <a:endParaRPr lang="en-US" sz="1200" b="0" i="0" u="none" strike="noStrike" dirty="0">
                        <a:solidFill>
                          <a:srgbClr val="000000"/>
                        </a:solidFill>
                        <a:effectLst/>
                        <a:latin typeface="+mn-lt"/>
                      </a:endParaRPr>
                    </a:p>
                  </a:txBody>
                  <a:tcPr marL="9525" marR="9525" marT="9525" marB="0" anchor="ctr"/>
                </a:tc>
                <a:tc gridSpan="2">
                  <a:txBody>
                    <a:bodyPr/>
                    <a:lstStyle/>
                    <a:p>
                      <a:pPr algn="l" fontAlgn="b"/>
                      <a:r>
                        <a:rPr lang="en-US" sz="1200" b="0" i="0" u="none" strike="noStrike" dirty="0">
                          <a:solidFill>
                            <a:srgbClr val="000000"/>
                          </a:solidFill>
                          <a:effectLst/>
                          <a:latin typeface="+mn-lt"/>
                        </a:rPr>
                        <a:t>PUNJAB</a:t>
                      </a:r>
                    </a:p>
                  </a:txBody>
                  <a:tcPr marL="9525" marR="9525" marT="9525" marB="0" anchor="ctr"/>
                </a:tc>
                <a:tc hMerge="1">
                  <a:txBody>
                    <a:bodyPr/>
                    <a:lstStyle/>
                    <a:p>
                      <a:pPr algn="r" fontAlgn="b"/>
                      <a:endParaRPr lang="en-US" sz="1200" b="0" i="0" u="none" strike="noStrike" dirty="0">
                        <a:solidFill>
                          <a:srgbClr val="000000"/>
                        </a:solidFill>
                        <a:effectLst/>
                        <a:latin typeface="+mn-lt"/>
                      </a:endParaRPr>
                    </a:p>
                  </a:txBody>
                  <a:tcPr marL="9525" marR="9525" marT="9525" marB="0" anchor="ctr"/>
                </a:tc>
                <a:tc>
                  <a:txBody>
                    <a:bodyPr/>
                    <a:lstStyle/>
                    <a:p>
                      <a:pPr algn="r" fontAlgn="b"/>
                      <a:r>
                        <a:rPr lang="en-US" sz="1200" b="0" i="0" u="none" strike="noStrike" dirty="0">
                          <a:solidFill>
                            <a:srgbClr val="000000"/>
                          </a:solidFill>
                          <a:effectLst/>
                          <a:latin typeface="+mn-lt"/>
                        </a:rPr>
                        <a:t>    85,591,753 </a:t>
                      </a:r>
                    </a:p>
                  </a:txBody>
                  <a:tcPr marL="9525" marR="9525" marT="9525" marB="0" anchor="ctr"/>
                </a:tc>
                <a:extLst>
                  <a:ext uri="{0D108BD9-81ED-4DB2-BD59-A6C34878D82A}">
                    <a16:rowId xmlns:a16="http://schemas.microsoft.com/office/drawing/2014/main" val="3052132059"/>
                  </a:ext>
                </a:extLst>
              </a:tr>
              <a:tr h="418185">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TAIMUR DAWOOD</a:t>
                      </a:r>
                    </a:p>
                  </a:txBody>
                  <a:tcPr marL="9525" marR="9525" marT="9525" marB="0" anchor="ctr"/>
                </a:tc>
                <a:tc>
                  <a:txBody>
                    <a:bodyPr/>
                    <a:lstStyle/>
                    <a:p>
                      <a:pPr marL="0" algn="l" defTabSz="914400" rtl="0" eaLnBrk="1" fontAlgn="b" latinLnBrk="0" hangingPunct="1"/>
                      <a:r>
                        <a:rPr lang="en-US" sz="1200" b="0" i="0" u="none" strike="noStrike" kern="1200" dirty="0">
                          <a:solidFill>
                            <a:srgbClr val="000000"/>
                          </a:solidFill>
                          <a:effectLst/>
                          <a:latin typeface="+mn-lt"/>
                          <a:ea typeface="+mn-ea"/>
                          <a:cs typeface="+mn-cs"/>
                        </a:rPr>
                        <a:t>PUNJAB</a:t>
                      </a:r>
                    </a:p>
                  </a:txBody>
                  <a:tcPr marL="9525" marR="9525" marT="9525" marB="0" anchor="ctr"/>
                </a:tc>
                <a:tc>
                  <a:txBody>
                    <a:bodyPr/>
                    <a:lstStyle/>
                    <a:p>
                      <a:pPr marL="0" algn="r" defTabSz="914400" rtl="0" eaLnBrk="1" fontAlgn="b" latinLnBrk="0" hangingPunct="1"/>
                      <a:r>
                        <a:rPr lang="en-US" sz="1200" b="0" i="0" u="none" strike="noStrike" kern="1200" dirty="0">
                          <a:solidFill>
                            <a:srgbClr val="000000"/>
                          </a:solidFill>
                          <a:effectLst/>
                          <a:latin typeface="+mn-lt"/>
                          <a:ea typeface="+mn-ea"/>
                          <a:cs typeface="+mn-cs"/>
                        </a:rPr>
                        <a:t>                         87,071,226 </a:t>
                      </a:r>
                    </a:p>
                  </a:txBody>
                  <a:tcPr marL="9525" marR="9525" marT="9525" marB="0" anchor="ctr"/>
                </a:tc>
                <a:tc gridSpan="2">
                  <a:txBody>
                    <a:bodyPr/>
                    <a:lstStyle/>
                    <a:p>
                      <a:pPr algn="l" fontAlgn="b"/>
                      <a:r>
                        <a:rPr lang="en-US" sz="1200" b="0" i="0" u="none" strike="noStrike" dirty="0">
                          <a:solidFill>
                            <a:srgbClr val="000000"/>
                          </a:solidFill>
                          <a:effectLst/>
                          <a:latin typeface="+mn-lt"/>
                        </a:rPr>
                        <a:t>TAIMUR DAWOOD</a:t>
                      </a:r>
                    </a:p>
                  </a:txBody>
                  <a:tcPr marL="9525" marR="9525" marT="9525" marB="0" anchor="ctr"/>
                </a:tc>
                <a:tc hMerge="1">
                  <a:txBody>
                    <a:bodyPr/>
                    <a:lstStyle/>
                    <a:p>
                      <a:pPr algn="l" fontAlgn="b"/>
                      <a:endParaRPr lang="en-US" sz="1200" b="0" i="0" u="none" strike="noStrike" dirty="0">
                        <a:solidFill>
                          <a:srgbClr val="000000"/>
                        </a:solidFill>
                        <a:effectLst/>
                        <a:latin typeface="+mn-lt"/>
                      </a:endParaRPr>
                    </a:p>
                  </a:txBody>
                  <a:tcPr marL="9525" marR="9525" marT="9525" marB="0" anchor="ctr"/>
                </a:tc>
                <a:tc gridSpan="2">
                  <a:txBody>
                    <a:bodyPr/>
                    <a:lstStyle/>
                    <a:p>
                      <a:pPr algn="l" fontAlgn="b"/>
                      <a:r>
                        <a:rPr lang="en-US" sz="1200" b="0" i="0" u="none" strike="noStrike" dirty="0">
                          <a:solidFill>
                            <a:srgbClr val="000000"/>
                          </a:solidFill>
                          <a:effectLst/>
                          <a:latin typeface="+mn-lt"/>
                        </a:rPr>
                        <a:t>PUNJAB</a:t>
                      </a:r>
                    </a:p>
                  </a:txBody>
                  <a:tcPr marL="9525" marR="9525" marT="9525" marB="0" anchor="ctr"/>
                </a:tc>
                <a:tc hMerge="1">
                  <a:txBody>
                    <a:bodyPr/>
                    <a:lstStyle/>
                    <a:p>
                      <a:pPr algn="r" fontAlgn="b"/>
                      <a:endParaRPr lang="en-US" sz="1200" b="0" i="0" u="none" strike="noStrike" dirty="0">
                        <a:solidFill>
                          <a:srgbClr val="000000"/>
                        </a:solidFill>
                        <a:effectLst/>
                        <a:latin typeface="+mn-lt"/>
                      </a:endParaRPr>
                    </a:p>
                  </a:txBody>
                  <a:tcPr marL="9525" marR="9525" marT="9525" marB="0" anchor="ctr"/>
                </a:tc>
                <a:tc>
                  <a:txBody>
                    <a:bodyPr/>
                    <a:lstStyle/>
                    <a:p>
                      <a:pPr algn="r" fontAlgn="b"/>
                      <a:r>
                        <a:rPr lang="en-US" sz="1200" b="0" i="0" u="none" strike="noStrike" dirty="0">
                          <a:solidFill>
                            <a:srgbClr val="000000"/>
                          </a:solidFill>
                          <a:effectLst/>
                          <a:latin typeface="+mn-lt"/>
                        </a:rPr>
                        <a:t>    85,247,433 </a:t>
                      </a:r>
                    </a:p>
                  </a:txBody>
                  <a:tcPr marL="9525" marR="9525" marT="9525" marB="0" anchor="ctr"/>
                </a:tc>
                <a:extLst>
                  <a:ext uri="{0D108BD9-81ED-4DB2-BD59-A6C34878D82A}">
                    <a16:rowId xmlns:a16="http://schemas.microsoft.com/office/drawing/2014/main" val="4150216419"/>
                  </a:ext>
                </a:extLst>
              </a:tr>
            </a:tbl>
          </a:graphicData>
        </a:graphic>
      </p:graphicFrame>
    </p:spTree>
    <p:extLst>
      <p:ext uri="{BB962C8B-B14F-4D97-AF65-F5344CB8AC3E}">
        <p14:creationId xmlns:p14="http://schemas.microsoft.com/office/powerpoint/2010/main" val="3312844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24" y="297557"/>
            <a:ext cx="9464040" cy="1325563"/>
          </a:xfrm>
        </p:spPr>
        <p:txBody>
          <a:bodyPr>
            <a:normAutofit/>
          </a:bodyPr>
          <a:lstStyle/>
          <a:p>
            <a:r>
              <a:rPr lang="en-US" sz="3600" b="1" dirty="0" smtClean="0">
                <a:latin typeface="+mn-lt"/>
              </a:rPr>
              <a:t>REGION WISE DISTRIBUTION OF </a:t>
            </a:r>
            <a:br>
              <a:rPr lang="en-US" sz="3600" b="1" dirty="0" smtClean="0">
                <a:latin typeface="+mn-lt"/>
              </a:rPr>
            </a:br>
            <a:r>
              <a:rPr lang="en-US" sz="3600" b="1" dirty="0" smtClean="0">
                <a:latin typeface="+mn-lt"/>
              </a:rPr>
              <a:t> HIGH RISK CLIENTS:</a:t>
            </a:r>
            <a:endParaRPr lang="en-US" sz="36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6300855"/>
              </p:ext>
            </p:extLst>
          </p:nvPr>
        </p:nvGraphicFramePr>
        <p:xfrm>
          <a:off x="471053" y="1397974"/>
          <a:ext cx="9938511" cy="5460026"/>
        </p:xfrm>
        <a:graphic>
          <a:graphicData uri="http://schemas.openxmlformats.org/drawingml/2006/table">
            <a:tbl>
              <a:tblPr>
                <a:tableStyleId>{5C22544A-7EE6-4342-B048-85BDC9FD1C3A}</a:tableStyleId>
              </a:tblPr>
              <a:tblGrid>
                <a:gridCol w="1566864">
                  <a:extLst>
                    <a:ext uri="{9D8B030D-6E8A-4147-A177-3AD203B41FA5}">
                      <a16:colId xmlns:a16="http://schemas.microsoft.com/office/drawing/2014/main" val="2953013853"/>
                    </a:ext>
                  </a:extLst>
                </a:gridCol>
                <a:gridCol w="1266858">
                  <a:extLst>
                    <a:ext uri="{9D8B030D-6E8A-4147-A177-3AD203B41FA5}">
                      <a16:colId xmlns:a16="http://schemas.microsoft.com/office/drawing/2014/main" val="346732235"/>
                    </a:ext>
                  </a:extLst>
                </a:gridCol>
                <a:gridCol w="1250256">
                  <a:extLst>
                    <a:ext uri="{9D8B030D-6E8A-4147-A177-3AD203B41FA5}">
                      <a16:colId xmlns:a16="http://schemas.microsoft.com/office/drawing/2014/main" val="3017977725"/>
                    </a:ext>
                  </a:extLst>
                </a:gridCol>
                <a:gridCol w="1291587">
                  <a:extLst>
                    <a:ext uri="{9D8B030D-6E8A-4147-A177-3AD203B41FA5}">
                      <a16:colId xmlns:a16="http://schemas.microsoft.com/office/drawing/2014/main" val="4053224032"/>
                    </a:ext>
                  </a:extLst>
                </a:gridCol>
                <a:gridCol w="1185522">
                  <a:extLst>
                    <a:ext uri="{9D8B030D-6E8A-4147-A177-3AD203B41FA5}">
                      <a16:colId xmlns:a16="http://schemas.microsoft.com/office/drawing/2014/main" val="4284263107"/>
                    </a:ext>
                  </a:extLst>
                </a:gridCol>
                <a:gridCol w="844356">
                  <a:extLst>
                    <a:ext uri="{9D8B030D-6E8A-4147-A177-3AD203B41FA5}">
                      <a16:colId xmlns:a16="http://schemas.microsoft.com/office/drawing/2014/main" val="3988419357"/>
                    </a:ext>
                  </a:extLst>
                </a:gridCol>
                <a:gridCol w="844356">
                  <a:extLst>
                    <a:ext uri="{9D8B030D-6E8A-4147-A177-3AD203B41FA5}">
                      <a16:colId xmlns:a16="http://schemas.microsoft.com/office/drawing/2014/main" val="330060177"/>
                    </a:ext>
                  </a:extLst>
                </a:gridCol>
                <a:gridCol w="844356">
                  <a:extLst>
                    <a:ext uri="{9D8B030D-6E8A-4147-A177-3AD203B41FA5}">
                      <a16:colId xmlns:a16="http://schemas.microsoft.com/office/drawing/2014/main" val="3263118998"/>
                    </a:ext>
                  </a:extLst>
                </a:gridCol>
                <a:gridCol w="844356">
                  <a:extLst>
                    <a:ext uri="{9D8B030D-6E8A-4147-A177-3AD203B41FA5}">
                      <a16:colId xmlns:a16="http://schemas.microsoft.com/office/drawing/2014/main" val="4013391475"/>
                    </a:ext>
                  </a:extLst>
                </a:gridCol>
              </a:tblGrid>
              <a:tr h="1317517">
                <a:tc>
                  <a:txBody>
                    <a:bodyPr/>
                    <a:lstStyle/>
                    <a:p>
                      <a:pPr marL="0" algn="ctr" defTabSz="914400" rtl="0" eaLnBrk="1" fontAlgn="b" latinLnBrk="0" hangingPunct="1">
                        <a:lnSpc>
                          <a:spcPct val="100000"/>
                        </a:lnSpc>
                      </a:pPr>
                      <a:r>
                        <a:rPr lang="en-US" sz="1400" b="1" i="0" u="none" strike="noStrike" kern="1200" dirty="0">
                          <a:solidFill>
                            <a:schemeClr val="bg1"/>
                          </a:solidFill>
                          <a:effectLst/>
                          <a:latin typeface="Calibri" panose="020F0502020204030204" pitchFamily="34" charset="0"/>
                          <a:ea typeface="+mn-ea"/>
                          <a:cs typeface="+mn-cs"/>
                        </a:rPr>
                        <a:t>REGION</a:t>
                      </a:r>
                    </a:p>
                  </a:txBody>
                  <a:tcPr marL="6350" marR="6350" marT="6350" marB="0" anchor="ctr">
                    <a:solidFill>
                      <a:schemeClr val="accent1"/>
                    </a:solidFill>
                  </a:tcPr>
                </a:tc>
                <a:tc>
                  <a:txBody>
                    <a:bodyPr/>
                    <a:lstStyle/>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ACCOUNTS</a:t>
                      </a:r>
                      <a:endParaRPr lang="en-US" sz="14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As of March 2022</a:t>
                      </a:r>
                    </a:p>
                    <a:p>
                      <a:pPr marL="0" algn="ctr" defTabSz="914400" rtl="0" eaLnBrk="1" fontAlgn="b" latinLnBrk="0" hangingPunct="1">
                        <a:lnSpc>
                          <a:spcPct val="100000"/>
                        </a:lnSpc>
                      </a:pPr>
                      <a:endParaRPr lang="en-US" sz="14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ACCOUNTS</a:t>
                      </a:r>
                      <a:endParaRPr lang="en-US" sz="14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As of</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 Dec-2021</a:t>
                      </a:r>
                    </a:p>
                  </a:txBody>
                  <a:tcPr marL="6350" marR="6350" marT="6350" marB="0" anchor="ctr">
                    <a:solidFill>
                      <a:schemeClr val="accent1"/>
                    </a:solidFill>
                  </a:tcPr>
                </a:tc>
                <a:tc>
                  <a:txBody>
                    <a:bodyPr/>
                    <a:lstStyle/>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AUM</a:t>
                      </a:r>
                      <a:endParaRPr lang="en-US" sz="14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As of Mar-</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2022</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(Rs.)</a:t>
                      </a:r>
                    </a:p>
                    <a:p>
                      <a:pPr marL="0" algn="ctr" defTabSz="914400" rtl="0" eaLnBrk="1" fontAlgn="b" latinLnBrk="0" hangingPunct="1">
                        <a:lnSpc>
                          <a:spcPct val="100000"/>
                        </a:lnSpc>
                      </a:pPr>
                      <a:endParaRPr lang="en-US" sz="14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AUM</a:t>
                      </a:r>
                      <a:endParaRPr lang="en-US" sz="1400" b="1" i="0" u="none" strike="noStrike" kern="1200" dirty="0">
                        <a:solidFill>
                          <a:schemeClr val="bg1"/>
                        </a:solidFill>
                        <a:effectLst/>
                        <a:latin typeface="Calibri" panose="020F0502020204030204" pitchFamily="34" charset="0"/>
                        <a:ea typeface="+mn-ea"/>
                        <a:cs typeface="+mn-cs"/>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As of Dec-</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2021</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chemeClr val="bg1"/>
                          </a:solidFill>
                          <a:effectLst/>
                          <a:latin typeface="Calibri" panose="020F0502020204030204" pitchFamily="34" charset="0"/>
                          <a:ea typeface="+mn-ea"/>
                          <a:cs typeface="+mn-cs"/>
                        </a:rPr>
                        <a:t>(Rs.)</a:t>
                      </a:r>
                    </a:p>
                  </a:txBody>
                  <a:tcPr marL="6350" marR="6350" marT="6350" marB="0" anchor="ctr">
                    <a:solidFill>
                      <a:schemeClr val="accent1"/>
                    </a:solidFill>
                  </a:tcPr>
                </a:tc>
                <a:tc>
                  <a:txBody>
                    <a:bodyPr/>
                    <a:lstStyle/>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 OF HIGH AUM</a:t>
                      </a: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Mar-2022</a:t>
                      </a:r>
                    </a:p>
                    <a:p>
                      <a:pPr marL="0" algn="ctr" defTabSz="914400" rtl="0" eaLnBrk="1" fontAlgn="b" latinLnBrk="0" hangingPunct="1">
                        <a:lnSpc>
                          <a:spcPct val="100000"/>
                        </a:lnSpc>
                      </a:pPr>
                      <a:endParaRPr lang="en-US" sz="14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 OF HIGH AUM</a:t>
                      </a: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Dec-2021</a:t>
                      </a:r>
                    </a:p>
                  </a:txBody>
                  <a:tcPr marL="6350" marR="6350" marT="6350" marB="0" anchor="ctr">
                    <a:solidFill>
                      <a:schemeClr val="accent1"/>
                    </a:solidFill>
                  </a:tcPr>
                </a:tc>
                <a:tc>
                  <a:txBody>
                    <a:bodyPr/>
                    <a:lstStyle/>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 OF TOTAL</a:t>
                      </a:r>
                      <a:r>
                        <a:rPr lang="en-US" sz="1400" b="1" i="0" u="none" strike="noStrike" kern="1200" baseline="0" dirty="0" smtClean="0">
                          <a:solidFill>
                            <a:schemeClr val="bg1"/>
                          </a:solidFill>
                          <a:effectLst/>
                          <a:latin typeface="Calibri" panose="020F0502020204030204" pitchFamily="34" charset="0"/>
                          <a:ea typeface="+mn-ea"/>
                          <a:cs typeface="+mn-cs"/>
                        </a:rPr>
                        <a:t> </a:t>
                      </a:r>
                      <a:r>
                        <a:rPr lang="en-US" sz="1400" b="1" i="0" u="none" strike="noStrike" kern="1200" dirty="0" smtClean="0">
                          <a:solidFill>
                            <a:schemeClr val="bg1"/>
                          </a:solidFill>
                          <a:effectLst/>
                          <a:latin typeface="Calibri" panose="020F0502020204030204" pitchFamily="34" charset="0"/>
                          <a:ea typeface="+mn-ea"/>
                          <a:cs typeface="+mn-cs"/>
                        </a:rPr>
                        <a:t>AUM</a:t>
                      </a: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Mar-2022</a:t>
                      </a:r>
                    </a:p>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endParaRPr lang="en-US" sz="1400" b="1" i="0" u="none" strike="noStrike" kern="1200" dirty="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tc>
                  <a:txBody>
                    <a:bodyPr/>
                    <a:lstStyle/>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 OF TOTAL</a:t>
                      </a:r>
                      <a:r>
                        <a:rPr lang="en-US" sz="1400" b="1" i="0" u="none" strike="noStrike" kern="1200" baseline="0" dirty="0" smtClean="0">
                          <a:solidFill>
                            <a:schemeClr val="bg1"/>
                          </a:solidFill>
                          <a:effectLst/>
                          <a:latin typeface="Calibri" panose="020F0502020204030204" pitchFamily="34" charset="0"/>
                          <a:ea typeface="+mn-ea"/>
                          <a:cs typeface="+mn-cs"/>
                        </a:rPr>
                        <a:t> </a:t>
                      </a:r>
                      <a:r>
                        <a:rPr lang="en-US" sz="1400" b="1" i="0" u="none" strike="noStrike" kern="1200" dirty="0" smtClean="0">
                          <a:solidFill>
                            <a:schemeClr val="bg1"/>
                          </a:solidFill>
                          <a:effectLst/>
                          <a:latin typeface="Calibri" panose="020F0502020204030204" pitchFamily="34" charset="0"/>
                          <a:ea typeface="+mn-ea"/>
                          <a:cs typeface="+mn-cs"/>
                        </a:rPr>
                        <a:t>AUM</a:t>
                      </a:r>
                    </a:p>
                    <a:p>
                      <a:pPr marL="0" algn="ctr" defTabSz="914400" rtl="0" eaLnBrk="1" fontAlgn="b" latinLnBrk="0" hangingPunct="1">
                        <a:lnSpc>
                          <a:spcPct val="100000"/>
                        </a:lnSpc>
                      </a:pPr>
                      <a:r>
                        <a:rPr lang="en-US" sz="1400" b="1" i="0" u="none" strike="noStrike" kern="1200" dirty="0" smtClean="0">
                          <a:solidFill>
                            <a:schemeClr val="bg1"/>
                          </a:solidFill>
                          <a:effectLst/>
                          <a:latin typeface="Calibri" panose="020F0502020204030204" pitchFamily="34" charset="0"/>
                          <a:ea typeface="+mn-ea"/>
                          <a:cs typeface="+mn-cs"/>
                        </a:rPr>
                        <a:t>Dec-2021</a:t>
                      </a:r>
                    </a:p>
                    <a:p>
                      <a:pPr marL="0" algn="ctr" defTabSz="914400" rtl="0" eaLnBrk="1" fontAlgn="b" latinLnBrk="0" hangingPunct="1">
                        <a:lnSpc>
                          <a:spcPct val="100000"/>
                        </a:lnSpc>
                      </a:pPr>
                      <a:endParaRPr lang="en-US" sz="1400" b="1" i="0" u="none" strike="noStrike" kern="1200" dirty="0" smtClean="0">
                        <a:solidFill>
                          <a:schemeClr val="bg1"/>
                        </a:solidFill>
                        <a:effectLst/>
                        <a:latin typeface="Calibri" panose="020F0502020204030204" pitchFamily="34" charset="0"/>
                        <a:ea typeface="+mn-ea"/>
                        <a:cs typeface="+mn-cs"/>
                      </a:endParaRPr>
                    </a:p>
                  </a:txBody>
                  <a:tcPr marL="6350" marR="6350" marT="6350" marB="0" anchor="ctr">
                    <a:solidFill>
                      <a:schemeClr val="accent1"/>
                    </a:solidFill>
                  </a:tcPr>
                </a:tc>
                <a:extLst>
                  <a:ext uri="{0D108BD9-81ED-4DB2-BD59-A6C34878D82A}">
                    <a16:rowId xmlns:a16="http://schemas.microsoft.com/office/drawing/2014/main" val="1032817816"/>
                  </a:ext>
                </a:extLst>
              </a:tr>
              <a:tr h="240132">
                <a:tc>
                  <a:txBody>
                    <a:bodyPr/>
                    <a:lstStyle/>
                    <a:p>
                      <a:pPr marL="0" algn="l" defTabSz="914400" rtl="0" eaLnBrk="1" fontAlgn="b" latinLnBrk="0" hangingPunct="1"/>
                      <a:r>
                        <a:rPr lang="en-US" sz="1400" kern="1200" dirty="0">
                          <a:solidFill>
                            <a:schemeClr val="dk1"/>
                          </a:solidFill>
                          <a:latin typeface="+mn-lt"/>
                          <a:ea typeface="+mn-ea"/>
                          <a:cs typeface="+mn-cs"/>
                        </a:rPr>
                        <a:t>SINDH</a:t>
                      </a:r>
                    </a:p>
                  </a:txBody>
                  <a:tcPr marL="6350" marR="6350" marT="6350" marB="0" anchor="ctr"/>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146</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163</a:t>
                      </a:r>
                    </a:p>
                  </a:txBody>
                  <a:tcPr marL="0" marR="0" marT="0"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                                </a:t>
                      </a:r>
                      <a:r>
                        <a:rPr lang="en-US" sz="1400" b="0" i="0" u="none" strike="noStrike" kern="1200" dirty="0">
                          <a:solidFill>
                            <a:srgbClr val="000000"/>
                          </a:solidFill>
                          <a:effectLst/>
                          <a:latin typeface="+mn-lt"/>
                          <a:ea typeface="+mn-ea"/>
                          <a:cs typeface="+mn-cs"/>
                        </a:rPr>
                        <a:t>2,207,336,290 </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2,474,342,242</a:t>
                      </a:r>
                      <a:endParaRPr lang="en-US" sz="1400" b="0" i="0" u="none" strike="noStrike" kern="1200" dirty="0">
                        <a:solidFill>
                          <a:srgbClr val="000000"/>
                        </a:solidFill>
                        <a:effectLst/>
                        <a:latin typeface="+mn-lt"/>
                        <a:ea typeface="+mn-ea"/>
                        <a:cs typeface="+mn-cs"/>
                      </a:endParaRP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56.93%</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58.40%</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1.28%</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1.448%</a:t>
                      </a:r>
                    </a:p>
                  </a:txBody>
                  <a:tcPr marL="9525" marR="9525" marT="9525" marB="0" anchor="b"/>
                </a:tc>
                <a:extLst>
                  <a:ext uri="{0D108BD9-81ED-4DB2-BD59-A6C34878D82A}">
                    <a16:rowId xmlns:a16="http://schemas.microsoft.com/office/drawing/2014/main" val="2476857132"/>
                  </a:ext>
                </a:extLst>
              </a:tr>
              <a:tr h="240132">
                <a:tc>
                  <a:txBody>
                    <a:bodyPr/>
                    <a:lstStyle/>
                    <a:p>
                      <a:pPr marL="0" algn="l" defTabSz="914400" rtl="0" eaLnBrk="1" fontAlgn="b" latinLnBrk="0" hangingPunct="1"/>
                      <a:r>
                        <a:rPr lang="en-US" sz="1400" kern="1200" dirty="0">
                          <a:solidFill>
                            <a:schemeClr val="dk1"/>
                          </a:solidFill>
                          <a:latin typeface="+mn-lt"/>
                          <a:ea typeface="+mn-ea"/>
                          <a:cs typeface="+mn-cs"/>
                        </a:rPr>
                        <a:t>PUNJAB</a:t>
                      </a:r>
                    </a:p>
                  </a:txBody>
                  <a:tcPr marL="6350" marR="6350" marT="6350" marB="0" anchor="ctr"/>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192</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210</a:t>
                      </a:r>
                      <a:endParaRPr lang="en-US" sz="14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                                 1,309,806,034 </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1,335,869,814</a:t>
                      </a:r>
                      <a:endParaRPr lang="en-US" sz="1400" b="0" i="0" u="none" strike="noStrike" kern="1200" dirty="0">
                        <a:solidFill>
                          <a:srgbClr val="000000"/>
                        </a:solidFill>
                        <a:effectLst/>
                        <a:latin typeface="+mn-lt"/>
                        <a:ea typeface="+mn-ea"/>
                        <a:cs typeface="+mn-cs"/>
                      </a:endParaRP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33.78%</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31.53%</a:t>
                      </a:r>
                    </a:p>
                  </a:txBody>
                  <a:tcPr marL="9525" marR="9525" marT="9525" marB="0" anchor="b"/>
                </a:tc>
                <a:tc>
                  <a:txBody>
                    <a:bodyPr/>
                    <a:lstStyle/>
                    <a:p>
                      <a:pPr marL="0" algn="r" defTabSz="914400" rtl="0" eaLnBrk="1" fontAlgn="b" latinLnBrk="0" hangingPunct="1"/>
                      <a:r>
                        <a:rPr lang="en-US" sz="1400" b="0" i="0" u="none" strike="noStrike" kern="1200">
                          <a:solidFill>
                            <a:srgbClr val="000000"/>
                          </a:solidFill>
                          <a:effectLst/>
                          <a:latin typeface="+mn-lt"/>
                          <a:ea typeface="+mn-ea"/>
                          <a:cs typeface="+mn-cs"/>
                        </a:rPr>
                        <a:t>0.76%</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0.782%</a:t>
                      </a:r>
                    </a:p>
                  </a:txBody>
                  <a:tcPr marL="9525" marR="9525" marT="9525" marB="0" anchor="b"/>
                </a:tc>
                <a:extLst>
                  <a:ext uri="{0D108BD9-81ED-4DB2-BD59-A6C34878D82A}">
                    <a16:rowId xmlns:a16="http://schemas.microsoft.com/office/drawing/2014/main" val="239789288"/>
                  </a:ext>
                </a:extLst>
              </a:tr>
              <a:tr h="402531">
                <a:tc>
                  <a:txBody>
                    <a:bodyPr/>
                    <a:lstStyle/>
                    <a:p>
                      <a:pPr marL="0" algn="l" defTabSz="914400" rtl="0" eaLnBrk="1" fontAlgn="b" latinLnBrk="0" hangingPunct="1"/>
                      <a:r>
                        <a:rPr lang="en-US" sz="1400" kern="1200" dirty="0">
                          <a:solidFill>
                            <a:schemeClr val="dk1"/>
                          </a:solidFill>
                          <a:latin typeface="+mn-lt"/>
                          <a:ea typeface="+mn-ea"/>
                          <a:cs typeface="+mn-cs"/>
                        </a:rPr>
                        <a:t>CAPITAL</a:t>
                      </a:r>
                    </a:p>
                  </a:txBody>
                  <a:tcPr marL="6350" marR="6350" marT="6350" marB="0" anchor="ctr"/>
                </a:tc>
                <a:tc>
                  <a:txBody>
                    <a:bodyPr/>
                    <a:lstStyle/>
                    <a:p>
                      <a:pPr marL="0" algn="r" defTabSz="914400" rtl="0" eaLnBrk="1" fontAlgn="b" latinLnBrk="0" hangingPunct="1"/>
                      <a:r>
                        <a:rPr lang="en-US" sz="1400" b="0" i="0" u="none" strike="noStrike" kern="1200">
                          <a:solidFill>
                            <a:srgbClr val="000000"/>
                          </a:solidFill>
                          <a:effectLst/>
                          <a:latin typeface="+mn-lt"/>
                          <a:ea typeface="+mn-ea"/>
                          <a:cs typeface="+mn-cs"/>
                        </a:rPr>
                        <a:t>34</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37</a:t>
                      </a:r>
                      <a:endParaRPr lang="en-US" sz="14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                                     221,789,495 </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254,041,756</a:t>
                      </a:r>
                      <a:endParaRPr lang="en-US" sz="1400" b="0" i="0" u="none" strike="noStrike" kern="1200" dirty="0">
                        <a:solidFill>
                          <a:srgbClr val="000000"/>
                        </a:solidFill>
                        <a:effectLst/>
                        <a:latin typeface="+mn-lt"/>
                        <a:ea typeface="+mn-ea"/>
                        <a:cs typeface="+mn-cs"/>
                      </a:endParaRP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5.72%</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6.00%</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0.13%</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0.149%</a:t>
                      </a:r>
                    </a:p>
                  </a:txBody>
                  <a:tcPr marL="9525" marR="9525" marT="9525" marB="0" anchor="b"/>
                </a:tc>
                <a:extLst>
                  <a:ext uri="{0D108BD9-81ED-4DB2-BD59-A6C34878D82A}">
                    <a16:rowId xmlns:a16="http://schemas.microsoft.com/office/drawing/2014/main" val="2602067887"/>
                  </a:ext>
                </a:extLst>
              </a:tr>
              <a:tr h="444597">
                <a:tc>
                  <a:txBody>
                    <a:bodyPr/>
                    <a:lstStyle/>
                    <a:p>
                      <a:pPr marL="0" algn="l" defTabSz="914400" rtl="0" eaLnBrk="1" fontAlgn="b" latinLnBrk="0" hangingPunct="1"/>
                      <a:r>
                        <a:rPr lang="en-US" sz="1400" kern="1200" dirty="0">
                          <a:solidFill>
                            <a:schemeClr val="dk1"/>
                          </a:solidFill>
                          <a:latin typeface="+mn-lt"/>
                          <a:ea typeface="+mn-ea"/>
                          <a:cs typeface="+mn-cs"/>
                        </a:rPr>
                        <a:t>KHYBER PAKHTOONKHWA</a:t>
                      </a:r>
                    </a:p>
                  </a:txBody>
                  <a:tcPr marL="6350" marR="6350" marT="6350" marB="0" anchor="ctr"/>
                </a:tc>
                <a:tc>
                  <a:txBody>
                    <a:bodyPr/>
                    <a:lstStyle/>
                    <a:p>
                      <a:pPr marL="0" algn="r" defTabSz="914400" rtl="0" eaLnBrk="1" fontAlgn="b" latinLnBrk="0" hangingPunct="1"/>
                      <a:r>
                        <a:rPr lang="en-US" sz="1400" b="0" i="0" u="none" strike="noStrike" kern="1200">
                          <a:solidFill>
                            <a:srgbClr val="000000"/>
                          </a:solidFill>
                          <a:effectLst/>
                          <a:latin typeface="+mn-lt"/>
                          <a:ea typeface="+mn-ea"/>
                          <a:cs typeface="+mn-cs"/>
                        </a:rPr>
                        <a:t>30</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28</a:t>
                      </a:r>
                      <a:endParaRPr lang="en-US" sz="14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                                       21,277,115 </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18,398,072</a:t>
                      </a:r>
                      <a:endParaRPr lang="en-US" sz="1400" b="0" i="0" u="none" strike="noStrike" kern="1200" dirty="0">
                        <a:solidFill>
                          <a:srgbClr val="000000"/>
                        </a:solidFill>
                        <a:effectLst/>
                        <a:latin typeface="+mn-lt"/>
                        <a:ea typeface="+mn-ea"/>
                        <a:cs typeface="+mn-cs"/>
                      </a:endParaRPr>
                    </a:p>
                  </a:txBody>
                  <a:tcPr marL="9525" marR="9525" marT="9525" marB="0" anchor="b"/>
                </a:tc>
                <a:tc>
                  <a:txBody>
                    <a:bodyPr/>
                    <a:lstStyle/>
                    <a:p>
                      <a:pPr marL="0" algn="r" defTabSz="914400" rtl="0" eaLnBrk="1" fontAlgn="b" latinLnBrk="0" hangingPunct="1"/>
                      <a:r>
                        <a:rPr lang="en-US" sz="1400" b="0" i="0" u="none" strike="noStrike" kern="1200">
                          <a:solidFill>
                            <a:srgbClr val="000000"/>
                          </a:solidFill>
                          <a:effectLst/>
                          <a:latin typeface="+mn-lt"/>
                          <a:ea typeface="+mn-ea"/>
                          <a:cs typeface="+mn-cs"/>
                        </a:rPr>
                        <a:t>0.55%</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0.43%</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0.01%</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0.011%</a:t>
                      </a:r>
                    </a:p>
                  </a:txBody>
                  <a:tcPr marL="9525" marR="9525" marT="9525" marB="0" anchor="b"/>
                </a:tc>
                <a:extLst>
                  <a:ext uri="{0D108BD9-81ED-4DB2-BD59-A6C34878D82A}">
                    <a16:rowId xmlns:a16="http://schemas.microsoft.com/office/drawing/2014/main" val="4104805487"/>
                  </a:ext>
                </a:extLst>
              </a:tr>
              <a:tr h="240132">
                <a:tc>
                  <a:txBody>
                    <a:bodyPr/>
                    <a:lstStyle/>
                    <a:p>
                      <a:pPr marL="0" algn="l" defTabSz="914400" rtl="0" eaLnBrk="1" fontAlgn="b" latinLnBrk="0" hangingPunct="1"/>
                      <a:r>
                        <a:rPr lang="en-US" sz="1400" kern="1200" dirty="0">
                          <a:solidFill>
                            <a:schemeClr val="dk1"/>
                          </a:solidFill>
                          <a:latin typeface="+mn-lt"/>
                          <a:ea typeface="+mn-ea"/>
                          <a:cs typeface="+mn-cs"/>
                        </a:rPr>
                        <a:t>BALOUCHISTAN</a:t>
                      </a:r>
                    </a:p>
                  </a:txBody>
                  <a:tcPr marL="6350" marR="6350" marT="6350" marB="0" anchor="ctr"/>
                </a:tc>
                <a:tc>
                  <a:txBody>
                    <a:bodyPr/>
                    <a:lstStyle/>
                    <a:p>
                      <a:pPr marL="0" algn="r" defTabSz="914400" rtl="0" eaLnBrk="1" fontAlgn="b" latinLnBrk="0" hangingPunct="1"/>
                      <a:r>
                        <a:rPr lang="en-US" sz="1400" b="0" i="0" u="none" strike="noStrike" kern="1200">
                          <a:solidFill>
                            <a:srgbClr val="000000"/>
                          </a:solidFill>
                          <a:effectLst/>
                          <a:latin typeface="+mn-lt"/>
                          <a:ea typeface="+mn-ea"/>
                          <a:cs typeface="+mn-cs"/>
                        </a:rPr>
                        <a:t>2</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2</a:t>
                      </a:r>
                      <a:endParaRPr lang="en-US" sz="14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                                                  3,221 </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3,152</a:t>
                      </a:r>
                      <a:endParaRPr lang="en-US" sz="1400" b="0" i="0" u="none" strike="noStrike" kern="1200" dirty="0">
                        <a:solidFill>
                          <a:srgbClr val="000000"/>
                        </a:solidFill>
                        <a:effectLst/>
                        <a:latin typeface="+mn-lt"/>
                        <a:ea typeface="+mn-ea"/>
                        <a:cs typeface="+mn-cs"/>
                      </a:endParaRPr>
                    </a:p>
                  </a:txBody>
                  <a:tcPr marL="9525" marR="9525" marT="9525" marB="0" anchor="b"/>
                </a:tc>
                <a:tc>
                  <a:txBody>
                    <a:bodyPr/>
                    <a:lstStyle/>
                    <a:p>
                      <a:pPr marL="0" algn="r" defTabSz="914400" rtl="0" eaLnBrk="1" fontAlgn="b" latinLnBrk="0" hangingPunct="1"/>
                      <a:r>
                        <a:rPr lang="en-US" sz="1400" b="0" i="0" u="none" strike="noStrike" kern="1200">
                          <a:solidFill>
                            <a:srgbClr val="000000"/>
                          </a:solidFill>
                          <a:effectLst/>
                          <a:latin typeface="+mn-lt"/>
                          <a:ea typeface="+mn-ea"/>
                          <a:cs typeface="+mn-cs"/>
                        </a:rPr>
                        <a:t>0.00%</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0.00%</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0.00%</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0.000%</a:t>
                      </a:r>
                    </a:p>
                  </a:txBody>
                  <a:tcPr marL="9525" marR="9525" marT="9525" marB="0" anchor="b"/>
                </a:tc>
                <a:extLst>
                  <a:ext uri="{0D108BD9-81ED-4DB2-BD59-A6C34878D82A}">
                    <a16:rowId xmlns:a16="http://schemas.microsoft.com/office/drawing/2014/main" val="87677822"/>
                  </a:ext>
                </a:extLst>
              </a:tr>
              <a:tr h="240132">
                <a:tc>
                  <a:txBody>
                    <a:bodyPr/>
                    <a:lstStyle/>
                    <a:p>
                      <a:pPr algn="l" fontAlgn="b"/>
                      <a:r>
                        <a:rPr lang="en-US" sz="1400" b="0" i="0" u="none" strike="noStrike" dirty="0">
                          <a:solidFill>
                            <a:srgbClr val="000000"/>
                          </a:solidFill>
                          <a:effectLst/>
                          <a:latin typeface="+mn-lt"/>
                        </a:rPr>
                        <a:t>GILGIT BALTISTAN</a:t>
                      </a:r>
                    </a:p>
                  </a:txBody>
                  <a:tcPr marL="6350" marR="6350" marT="6350" marB="0" anchor="ctr"/>
                </a:tc>
                <a:tc>
                  <a:txBody>
                    <a:bodyPr/>
                    <a:lstStyle/>
                    <a:p>
                      <a:pPr marL="0" algn="r" defTabSz="914400" rtl="0" eaLnBrk="1" fontAlgn="b" latinLnBrk="0" hangingPunct="1"/>
                      <a:r>
                        <a:rPr lang="en-US" sz="1400" b="0" i="0" u="none" strike="noStrike" kern="1200">
                          <a:solidFill>
                            <a:srgbClr val="000000"/>
                          </a:solidFill>
                          <a:effectLst/>
                          <a:latin typeface="+mn-lt"/>
                          <a:ea typeface="+mn-ea"/>
                          <a:cs typeface="+mn-cs"/>
                        </a:rPr>
                        <a:t>0</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0</a:t>
                      </a:r>
                      <a:endParaRPr lang="en-US" sz="14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0</a:t>
                      </a:r>
                      <a:endParaRPr lang="en-US" sz="14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US" sz="1400" b="0" i="0" u="none" strike="noStrike" kern="1200">
                          <a:solidFill>
                            <a:srgbClr val="000000"/>
                          </a:solidFill>
                          <a:effectLst/>
                          <a:latin typeface="+mn-lt"/>
                          <a:ea typeface="+mn-ea"/>
                          <a:cs typeface="+mn-cs"/>
                        </a:rPr>
                        <a:t>0.00%</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0.00%</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0.00%</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0.000%</a:t>
                      </a:r>
                      <a:endParaRPr lang="en-US" sz="1400" b="0" i="0" u="none" strike="noStrike" kern="1200" dirty="0">
                        <a:solidFill>
                          <a:srgbClr val="000000"/>
                        </a:solidFill>
                        <a:effectLst/>
                        <a:latin typeface="+mn-lt"/>
                        <a:ea typeface="+mn-ea"/>
                        <a:cs typeface="+mn-cs"/>
                      </a:endParaRPr>
                    </a:p>
                  </a:txBody>
                  <a:tcPr marL="0" marR="0" marT="0" marB="0" anchor="b"/>
                </a:tc>
                <a:extLst>
                  <a:ext uri="{0D108BD9-81ED-4DB2-BD59-A6C34878D82A}">
                    <a16:rowId xmlns:a16="http://schemas.microsoft.com/office/drawing/2014/main" val="3144286134"/>
                  </a:ext>
                </a:extLst>
              </a:tr>
              <a:tr h="444597">
                <a:tc>
                  <a:txBody>
                    <a:bodyPr/>
                    <a:lstStyle/>
                    <a:p>
                      <a:pPr marL="0" algn="l" defTabSz="914400" rtl="0" eaLnBrk="1" fontAlgn="b" latinLnBrk="0" hangingPunct="1"/>
                      <a:r>
                        <a:rPr lang="en-US" sz="1400" kern="1200" dirty="0">
                          <a:solidFill>
                            <a:schemeClr val="dk1"/>
                          </a:solidFill>
                          <a:latin typeface="+mn-lt"/>
                          <a:ea typeface="+mn-ea"/>
                          <a:cs typeface="+mn-cs"/>
                        </a:rPr>
                        <a:t>AZAD JAMMU KASHMIR</a:t>
                      </a:r>
                    </a:p>
                  </a:txBody>
                  <a:tcPr marL="6350" marR="6350" marT="6350" marB="0" anchor="ctr"/>
                </a:tc>
                <a:tc>
                  <a:txBody>
                    <a:bodyPr/>
                    <a:lstStyle/>
                    <a:p>
                      <a:pPr marL="0" algn="r" defTabSz="914400" rtl="0" eaLnBrk="1" fontAlgn="b" latinLnBrk="0" hangingPunct="1"/>
                      <a:r>
                        <a:rPr lang="en-US" sz="1400" b="0" i="0" u="none" strike="noStrike" kern="1200">
                          <a:solidFill>
                            <a:srgbClr val="000000"/>
                          </a:solidFill>
                          <a:effectLst/>
                          <a:latin typeface="+mn-lt"/>
                          <a:ea typeface="+mn-ea"/>
                          <a:cs typeface="+mn-cs"/>
                        </a:rPr>
                        <a:t>0</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2</a:t>
                      </a:r>
                      <a:endParaRPr lang="en-US" sz="14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12,189,502</a:t>
                      </a:r>
                      <a:endParaRPr lang="en-US" sz="1400" b="0" i="0" u="none" strike="noStrike" kern="1200" dirty="0">
                        <a:solidFill>
                          <a:srgbClr val="000000"/>
                        </a:solidFill>
                        <a:effectLst/>
                        <a:latin typeface="+mn-lt"/>
                        <a:ea typeface="+mn-ea"/>
                        <a:cs typeface="+mn-cs"/>
                      </a:endParaRPr>
                    </a:p>
                  </a:txBody>
                  <a:tcPr marL="9525" marR="9525" marT="9525" marB="0" anchor="b"/>
                </a:tc>
                <a:tc>
                  <a:txBody>
                    <a:bodyPr/>
                    <a:lstStyle/>
                    <a:p>
                      <a:pPr marL="0" algn="r" defTabSz="914400" rtl="0" eaLnBrk="1" fontAlgn="b" latinLnBrk="0" hangingPunct="1"/>
                      <a:r>
                        <a:rPr lang="en-US" sz="1400" b="0" i="0" u="none" strike="noStrike" kern="1200">
                          <a:solidFill>
                            <a:srgbClr val="000000"/>
                          </a:solidFill>
                          <a:effectLst/>
                          <a:latin typeface="+mn-lt"/>
                          <a:ea typeface="+mn-ea"/>
                          <a:cs typeface="+mn-cs"/>
                        </a:rPr>
                        <a:t>0.00%</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0.29%</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0.00%</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0.007%</a:t>
                      </a:r>
                    </a:p>
                  </a:txBody>
                  <a:tcPr marL="9525" marR="9525" marT="9525" marB="0" anchor="b"/>
                </a:tc>
                <a:extLst>
                  <a:ext uri="{0D108BD9-81ED-4DB2-BD59-A6C34878D82A}">
                    <a16:rowId xmlns:a16="http://schemas.microsoft.com/office/drawing/2014/main" val="2507993386"/>
                  </a:ext>
                </a:extLst>
              </a:tr>
              <a:tr h="240132">
                <a:tc>
                  <a:txBody>
                    <a:bodyPr/>
                    <a:lstStyle/>
                    <a:p>
                      <a:pPr marL="0" algn="l" defTabSz="914400" rtl="0" eaLnBrk="1" fontAlgn="b" latinLnBrk="0" hangingPunct="1"/>
                      <a:r>
                        <a:rPr lang="en-US" sz="1400" kern="1200" dirty="0">
                          <a:solidFill>
                            <a:schemeClr val="dk1"/>
                          </a:solidFill>
                          <a:latin typeface="+mn-lt"/>
                          <a:ea typeface="+mn-ea"/>
                          <a:cs typeface="+mn-cs"/>
                        </a:rPr>
                        <a:t>OVERSEAS</a:t>
                      </a:r>
                    </a:p>
                  </a:txBody>
                  <a:tcPr marL="6350" marR="6350" marT="6350" marB="0" anchor="ctr"/>
                </a:tc>
                <a:tc>
                  <a:txBody>
                    <a:bodyPr/>
                    <a:lstStyle/>
                    <a:p>
                      <a:pPr marL="0" algn="r" defTabSz="914400" rtl="0" eaLnBrk="1" fontAlgn="b" latinLnBrk="0" hangingPunct="1"/>
                      <a:r>
                        <a:rPr lang="en-US" sz="1400" b="0" i="0" u="none" strike="noStrike" kern="1200">
                          <a:solidFill>
                            <a:srgbClr val="000000"/>
                          </a:solidFill>
                          <a:effectLst/>
                          <a:latin typeface="+mn-lt"/>
                          <a:ea typeface="+mn-ea"/>
                          <a:cs typeface="+mn-cs"/>
                        </a:rPr>
                        <a:t>136</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144</a:t>
                      </a:r>
                      <a:endParaRPr lang="en-US" sz="1400" b="0" i="0" u="none" strike="noStrike" kern="1200" dirty="0">
                        <a:solidFill>
                          <a:srgbClr val="000000"/>
                        </a:solidFill>
                        <a:effectLst/>
                        <a:latin typeface="+mn-lt"/>
                        <a:ea typeface="+mn-ea"/>
                        <a:cs typeface="+mn-cs"/>
                      </a:endParaRPr>
                    </a:p>
                  </a:txBody>
                  <a:tcPr marL="0" marR="0" marT="0"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                                     117,216,743 </a:t>
                      </a:r>
                    </a:p>
                  </a:txBody>
                  <a:tcPr marL="9525" marR="9525" marT="9525" marB="0" anchor="b"/>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141,920,625</a:t>
                      </a:r>
                      <a:endParaRPr lang="en-US" sz="1400" b="0" i="0" u="none" strike="noStrike" kern="1200" dirty="0">
                        <a:solidFill>
                          <a:srgbClr val="000000"/>
                        </a:solidFill>
                        <a:effectLst/>
                        <a:latin typeface="+mn-lt"/>
                        <a:ea typeface="+mn-ea"/>
                        <a:cs typeface="+mn-cs"/>
                      </a:endParaRP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3.02%</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3.35%</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0.07%</a:t>
                      </a:r>
                    </a:p>
                  </a:txBody>
                  <a:tcPr marL="9525" marR="9525" marT="9525" marB="0" anchor="b"/>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0.083%</a:t>
                      </a:r>
                    </a:p>
                  </a:txBody>
                  <a:tcPr marL="9525" marR="9525" marT="9525" marB="0" anchor="b"/>
                </a:tc>
                <a:extLst>
                  <a:ext uri="{0D108BD9-81ED-4DB2-BD59-A6C34878D82A}">
                    <a16:rowId xmlns:a16="http://schemas.microsoft.com/office/drawing/2014/main" val="3502468336"/>
                  </a:ext>
                </a:extLst>
              </a:tr>
              <a:tr h="253332">
                <a:tc>
                  <a:txBody>
                    <a:bodyPr/>
                    <a:lstStyle/>
                    <a:p>
                      <a:pPr marL="0" algn="l" defTabSz="914400" rtl="0" eaLnBrk="1" fontAlgn="b" latinLnBrk="0" hangingPunct="1"/>
                      <a:r>
                        <a:rPr lang="en-US" sz="1400" b="1" kern="1200" dirty="0">
                          <a:solidFill>
                            <a:schemeClr val="dk1"/>
                          </a:solidFill>
                          <a:latin typeface="+mn-lt"/>
                          <a:ea typeface="+mn-ea"/>
                          <a:cs typeface="+mn-cs"/>
                        </a:rPr>
                        <a:t>Total</a:t>
                      </a:r>
                    </a:p>
                  </a:txBody>
                  <a:tcPr marL="6350" marR="6350" marT="6350" marB="0" anchor="b">
                    <a:solidFill>
                      <a:schemeClr val="accent6">
                        <a:lumMod val="60000"/>
                        <a:lumOff val="40000"/>
                      </a:schemeClr>
                    </a:solidFill>
                  </a:tcPr>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540</a:t>
                      </a:r>
                    </a:p>
                  </a:txBody>
                  <a:tcPr marL="9525" marR="9525" marT="9525" marB="0" anchor="b">
                    <a:solidFill>
                      <a:schemeClr val="accent6">
                        <a:lumMod val="60000"/>
                        <a:lumOff val="40000"/>
                      </a:schemeClr>
                    </a:solidFill>
                  </a:tcPr>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586</a:t>
                      </a:r>
                      <a:endParaRPr lang="en-US" sz="1400" b="0" i="0" u="none" strike="noStrike" kern="1200" dirty="0">
                        <a:solidFill>
                          <a:srgbClr val="000000"/>
                        </a:solidFill>
                        <a:effectLst/>
                        <a:latin typeface="+mn-lt"/>
                        <a:ea typeface="+mn-ea"/>
                        <a:cs typeface="+mn-cs"/>
                      </a:endParaRPr>
                    </a:p>
                  </a:txBody>
                  <a:tcPr marL="0" marR="0" marT="0" marB="0" anchor="b">
                    <a:solidFill>
                      <a:schemeClr val="accent6">
                        <a:lumMod val="60000"/>
                        <a:lumOff val="40000"/>
                      </a:schemeClr>
                    </a:solidFill>
                  </a:tcPr>
                </a:tc>
                <a:tc>
                  <a:txBody>
                    <a:bodyPr/>
                    <a:lstStyle/>
                    <a:p>
                      <a:pPr marL="0" algn="r" defTabSz="914400" rtl="0" eaLnBrk="1" fontAlgn="b" latinLnBrk="0" hangingPunct="1"/>
                      <a:r>
                        <a:rPr lang="en-US" sz="1400" b="0" i="0" u="none" strike="noStrike" kern="1200" dirty="0">
                          <a:solidFill>
                            <a:srgbClr val="000000"/>
                          </a:solidFill>
                          <a:effectLst/>
                          <a:latin typeface="+mn-lt"/>
                          <a:ea typeface="+mn-ea"/>
                          <a:cs typeface="+mn-cs"/>
                        </a:rPr>
                        <a:t>                                 3,877,428,898 </a:t>
                      </a:r>
                    </a:p>
                  </a:txBody>
                  <a:tcPr marL="9525" marR="9525" marT="9525" marB="0" anchor="b">
                    <a:solidFill>
                      <a:schemeClr val="accent6">
                        <a:lumMod val="60000"/>
                        <a:lumOff val="40000"/>
                      </a:schemeClr>
                    </a:solidFill>
                  </a:tcPr>
                </a:tc>
                <a:tc>
                  <a:txBody>
                    <a:bodyPr/>
                    <a:lstStyle/>
                    <a:p>
                      <a:pPr marL="0" algn="r" defTabSz="914400" rtl="0" eaLnBrk="1" fontAlgn="b" latinLnBrk="0" hangingPunct="1"/>
                      <a:r>
                        <a:rPr lang="en-US" sz="1400" b="0" i="0" u="none" strike="noStrike" kern="1200" dirty="0" smtClean="0">
                          <a:solidFill>
                            <a:srgbClr val="000000"/>
                          </a:solidFill>
                          <a:effectLst/>
                          <a:latin typeface="+mn-lt"/>
                          <a:ea typeface="+mn-ea"/>
                          <a:cs typeface="+mn-cs"/>
                        </a:rPr>
                        <a:t>4,236,765,163 </a:t>
                      </a:r>
                      <a:endParaRPr lang="en-US" sz="1400" b="0" i="0" u="none" strike="noStrike" kern="1200" dirty="0">
                        <a:solidFill>
                          <a:srgbClr val="000000"/>
                        </a:solidFill>
                        <a:effectLst/>
                        <a:latin typeface="+mn-lt"/>
                        <a:ea typeface="+mn-ea"/>
                        <a:cs typeface="+mn-cs"/>
                      </a:endParaRPr>
                    </a:p>
                  </a:txBody>
                  <a:tcPr marL="9525" marR="9525" marT="9525" marB="0" anchor="b">
                    <a:solidFill>
                      <a:schemeClr val="accent6">
                        <a:lumMod val="60000"/>
                        <a:lumOff val="40000"/>
                      </a:schemeClr>
                    </a:solidFill>
                  </a:tcPr>
                </a:tc>
                <a:tc>
                  <a:txBody>
                    <a:bodyPr/>
                    <a:lstStyle/>
                    <a:p>
                      <a:pPr marL="0" algn="r" defTabSz="914400" rtl="0" eaLnBrk="1" fontAlgn="b" latinLnBrk="0" hangingPunct="1"/>
                      <a:endParaRPr lang="en-US" sz="1400" b="0" i="0" u="none" strike="noStrike" kern="1200" dirty="0">
                        <a:solidFill>
                          <a:srgbClr val="000000"/>
                        </a:solidFill>
                        <a:effectLst/>
                        <a:latin typeface="+mn-lt"/>
                        <a:ea typeface="+mn-ea"/>
                        <a:cs typeface="+mn-cs"/>
                      </a:endParaRPr>
                    </a:p>
                  </a:txBody>
                  <a:tcPr marL="0" marR="0" marT="0" marB="0" anchor="b">
                    <a:solidFill>
                      <a:schemeClr val="accent6">
                        <a:lumMod val="60000"/>
                        <a:lumOff val="40000"/>
                      </a:schemeClr>
                    </a:solidFill>
                  </a:tcPr>
                </a:tc>
                <a:tc>
                  <a:txBody>
                    <a:bodyPr/>
                    <a:lstStyle/>
                    <a:p>
                      <a:pPr marL="0" algn="r" defTabSz="914400" rtl="0" eaLnBrk="1" fontAlgn="b" latinLnBrk="0" hangingPunct="1"/>
                      <a:endParaRPr lang="en-US" sz="1400" b="0" i="0" u="none" strike="noStrike" kern="1200" dirty="0">
                        <a:solidFill>
                          <a:srgbClr val="000000"/>
                        </a:solidFill>
                        <a:effectLst/>
                        <a:latin typeface="+mn-lt"/>
                        <a:ea typeface="+mn-ea"/>
                        <a:cs typeface="+mn-cs"/>
                      </a:endParaRPr>
                    </a:p>
                  </a:txBody>
                  <a:tcPr marL="0" marR="0" marT="0" marB="0" anchor="b">
                    <a:solidFill>
                      <a:schemeClr val="accent6">
                        <a:lumMod val="60000"/>
                        <a:lumOff val="40000"/>
                      </a:schemeClr>
                    </a:solidFill>
                  </a:tcPr>
                </a:tc>
                <a:tc>
                  <a:txBody>
                    <a:bodyPr/>
                    <a:lstStyle/>
                    <a:p>
                      <a:pPr marL="0" algn="r" defTabSz="914400" rtl="0" eaLnBrk="1" fontAlgn="b" latinLnBrk="0" hangingPunct="1"/>
                      <a:endParaRPr lang="en-US" sz="1400" b="0" i="0" u="none" strike="noStrike" kern="1200" dirty="0">
                        <a:solidFill>
                          <a:srgbClr val="000000"/>
                        </a:solidFill>
                        <a:effectLst/>
                        <a:latin typeface="+mn-lt"/>
                        <a:ea typeface="+mn-ea"/>
                        <a:cs typeface="+mn-cs"/>
                      </a:endParaRPr>
                    </a:p>
                  </a:txBody>
                  <a:tcPr marL="0" marR="0" marT="0" marB="0" anchor="b">
                    <a:solidFill>
                      <a:schemeClr val="accent6">
                        <a:lumMod val="60000"/>
                        <a:lumOff val="40000"/>
                      </a:schemeClr>
                    </a:solidFill>
                  </a:tcPr>
                </a:tc>
                <a:tc>
                  <a:txBody>
                    <a:bodyPr/>
                    <a:lstStyle/>
                    <a:p>
                      <a:pPr marL="0" algn="r" defTabSz="914400" rtl="0" eaLnBrk="1" fontAlgn="b" latinLnBrk="0" hangingPunct="1"/>
                      <a:endParaRPr lang="en-US" sz="1400" b="0" i="0" u="none" strike="noStrike" kern="1200" dirty="0">
                        <a:solidFill>
                          <a:srgbClr val="000000"/>
                        </a:solidFill>
                        <a:effectLst/>
                        <a:latin typeface="+mn-lt"/>
                        <a:ea typeface="+mn-ea"/>
                        <a:cs typeface="+mn-cs"/>
                      </a:endParaRPr>
                    </a:p>
                  </a:txBody>
                  <a:tcPr marL="0" marR="0" marT="0" marB="0" anchor="b">
                    <a:solidFill>
                      <a:schemeClr val="accent6">
                        <a:lumMod val="60000"/>
                        <a:lumOff val="40000"/>
                      </a:schemeClr>
                    </a:solidFill>
                  </a:tcPr>
                </a:tc>
                <a:extLst>
                  <a:ext uri="{0D108BD9-81ED-4DB2-BD59-A6C34878D82A}">
                    <a16:rowId xmlns:a16="http://schemas.microsoft.com/office/drawing/2014/main" val="1219745572"/>
                  </a:ext>
                </a:extLst>
              </a:tr>
            </a:tbl>
          </a:graphicData>
        </a:graphic>
      </p:graphicFrame>
    </p:spTree>
    <p:extLst>
      <p:ext uri="{BB962C8B-B14F-4D97-AF65-F5344CB8AC3E}">
        <p14:creationId xmlns:p14="http://schemas.microsoft.com/office/powerpoint/2010/main" val="2390987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31" y="218538"/>
            <a:ext cx="9464040" cy="543463"/>
          </a:xfrm>
        </p:spPr>
        <p:txBody>
          <a:bodyPr anchor="t">
            <a:normAutofit/>
          </a:bodyPr>
          <a:lstStyle/>
          <a:p>
            <a:r>
              <a:rPr lang="en-US" sz="2800" b="1" dirty="0" smtClean="0">
                <a:latin typeface="+mn-lt"/>
              </a:rPr>
              <a:t>SECTOR WISE DISTRIBUTION OF HIGH RISK CLIENTS: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8196276"/>
              </p:ext>
            </p:extLst>
          </p:nvPr>
        </p:nvGraphicFramePr>
        <p:xfrm>
          <a:off x="613131" y="762001"/>
          <a:ext cx="10112486" cy="5922420"/>
        </p:xfrm>
        <a:graphic>
          <a:graphicData uri="http://schemas.openxmlformats.org/drawingml/2006/table">
            <a:tbl>
              <a:tblPr>
                <a:tableStyleId>{5C22544A-7EE6-4342-B048-85BDC9FD1C3A}</a:tableStyleId>
              </a:tblPr>
              <a:tblGrid>
                <a:gridCol w="1820105">
                  <a:extLst>
                    <a:ext uri="{9D8B030D-6E8A-4147-A177-3AD203B41FA5}">
                      <a16:colId xmlns:a16="http://schemas.microsoft.com/office/drawing/2014/main" val="4022933065"/>
                    </a:ext>
                  </a:extLst>
                </a:gridCol>
                <a:gridCol w="1132951">
                  <a:extLst>
                    <a:ext uri="{9D8B030D-6E8A-4147-A177-3AD203B41FA5}">
                      <a16:colId xmlns:a16="http://schemas.microsoft.com/office/drawing/2014/main" val="249053188"/>
                    </a:ext>
                  </a:extLst>
                </a:gridCol>
                <a:gridCol w="1214988">
                  <a:extLst>
                    <a:ext uri="{9D8B030D-6E8A-4147-A177-3AD203B41FA5}">
                      <a16:colId xmlns:a16="http://schemas.microsoft.com/office/drawing/2014/main" val="701041125"/>
                    </a:ext>
                  </a:extLst>
                </a:gridCol>
                <a:gridCol w="1140285">
                  <a:extLst>
                    <a:ext uri="{9D8B030D-6E8A-4147-A177-3AD203B41FA5}">
                      <a16:colId xmlns:a16="http://schemas.microsoft.com/office/drawing/2014/main" val="1538023035"/>
                    </a:ext>
                  </a:extLst>
                </a:gridCol>
                <a:gridCol w="1088940">
                  <a:extLst>
                    <a:ext uri="{9D8B030D-6E8A-4147-A177-3AD203B41FA5}">
                      <a16:colId xmlns:a16="http://schemas.microsoft.com/office/drawing/2014/main" val="565142042"/>
                    </a:ext>
                  </a:extLst>
                </a:gridCol>
                <a:gridCol w="969819">
                  <a:extLst>
                    <a:ext uri="{9D8B030D-6E8A-4147-A177-3AD203B41FA5}">
                      <a16:colId xmlns:a16="http://schemas.microsoft.com/office/drawing/2014/main" val="674210185"/>
                    </a:ext>
                  </a:extLst>
                </a:gridCol>
                <a:gridCol w="1058514">
                  <a:extLst>
                    <a:ext uri="{9D8B030D-6E8A-4147-A177-3AD203B41FA5}">
                      <a16:colId xmlns:a16="http://schemas.microsoft.com/office/drawing/2014/main" val="404214795"/>
                    </a:ext>
                  </a:extLst>
                </a:gridCol>
                <a:gridCol w="804383">
                  <a:extLst>
                    <a:ext uri="{9D8B030D-6E8A-4147-A177-3AD203B41FA5}">
                      <a16:colId xmlns:a16="http://schemas.microsoft.com/office/drawing/2014/main" val="2758557617"/>
                    </a:ext>
                  </a:extLst>
                </a:gridCol>
                <a:gridCol w="882501">
                  <a:extLst>
                    <a:ext uri="{9D8B030D-6E8A-4147-A177-3AD203B41FA5}">
                      <a16:colId xmlns:a16="http://schemas.microsoft.com/office/drawing/2014/main" val="67787518"/>
                    </a:ext>
                  </a:extLst>
                </a:gridCol>
              </a:tblGrid>
              <a:tr h="1005877">
                <a:tc>
                  <a:txBody>
                    <a:bodyPr/>
                    <a:lstStyle/>
                    <a:p>
                      <a:pPr marL="0" algn="ctr" defTabSz="914400" rtl="0" eaLnBrk="1" fontAlgn="b" latinLnBrk="0" hangingPunct="1"/>
                      <a:r>
                        <a:rPr lang="en-US" sz="1100" b="1" i="0" u="none" strike="noStrike" kern="1200" dirty="0">
                          <a:solidFill>
                            <a:schemeClr val="bg1"/>
                          </a:solidFill>
                          <a:effectLst/>
                          <a:latin typeface="+mn-lt"/>
                          <a:ea typeface="+mn-ea"/>
                          <a:cs typeface="+mn-cs"/>
                        </a:rPr>
                        <a:t>SECTOR</a:t>
                      </a: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a:solidFill>
                            <a:schemeClr val="bg1"/>
                          </a:solidFill>
                          <a:effectLst/>
                          <a:latin typeface="+mn-lt"/>
                          <a:ea typeface="+mn-ea"/>
                          <a:cs typeface="+mn-cs"/>
                        </a:rPr>
                        <a:t>ACCOUNTS</a:t>
                      </a:r>
                    </a:p>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bg1"/>
                          </a:solidFill>
                          <a:effectLst/>
                          <a:latin typeface="+mn-lt"/>
                          <a:ea typeface="+mn-ea"/>
                          <a:cs typeface="+mn-cs"/>
                        </a:rPr>
                        <a:t>As of Mar-2022</a:t>
                      </a:r>
                      <a:endParaRPr lang="en-US" sz="1100" b="1" i="0" u="none" strike="noStrike" kern="1200" dirty="0">
                        <a:solidFill>
                          <a:schemeClr val="bg1"/>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a:solidFill>
                            <a:schemeClr val="bg1"/>
                          </a:solidFill>
                          <a:effectLst/>
                          <a:latin typeface="+mn-lt"/>
                          <a:ea typeface="+mn-ea"/>
                          <a:cs typeface="+mn-cs"/>
                        </a:rPr>
                        <a:t>ACCOUNTS</a:t>
                      </a:r>
                    </a:p>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bg1"/>
                          </a:solidFill>
                          <a:effectLst/>
                          <a:latin typeface="+mn-lt"/>
                          <a:ea typeface="+mn-ea"/>
                          <a:cs typeface="+mn-cs"/>
                        </a:rPr>
                        <a:t>As of Dec-2022</a:t>
                      </a:r>
                      <a:endParaRPr lang="en-US" sz="1100" b="1" i="0" u="none" strike="noStrike" kern="1200" dirty="0">
                        <a:solidFill>
                          <a:schemeClr val="bg1"/>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a:solidFill>
                            <a:schemeClr val="bg1"/>
                          </a:solidFill>
                          <a:effectLst/>
                          <a:latin typeface="+mn-lt"/>
                          <a:ea typeface="+mn-ea"/>
                          <a:cs typeface="+mn-cs"/>
                        </a:rPr>
                        <a:t>AUM</a:t>
                      </a:r>
                    </a:p>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bg1"/>
                          </a:solidFill>
                          <a:effectLst/>
                          <a:latin typeface="+mn-lt"/>
                          <a:ea typeface="+mn-ea"/>
                          <a:cs typeface="+mn-cs"/>
                        </a:rPr>
                        <a:t>As of Mar-2022</a:t>
                      </a:r>
                      <a:endParaRPr lang="en-US" sz="1100" b="1" i="0" u="none" strike="noStrike" kern="1200" dirty="0">
                        <a:solidFill>
                          <a:schemeClr val="bg1"/>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a:solidFill>
                            <a:schemeClr val="bg1"/>
                          </a:solidFill>
                          <a:effectLst/>
                          <a:latin typeface="+mn-lt"/>
                          <a:ea typeface="+mn-ea"/>
                          <a:cs typeface="+mn-cs"/>
                        </a:rPr>
                        <a:t>AUM</a:t>
                      </a:r>
                    </a:p>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kern="1200" dirty="0" smtClean="0">
                          <a:solidFill>
                            <a:schemeClr val="bg1"/>
                          </a:solidFill>
                          <a:effectLst/>
                          <a:latin typeface="+mn-lt"/>
                          <a:ea typeface="+mn-ea"/>
                          <a:cs typeface="+mn-cs"/>
                        </a:rPr>
                        <a:t>As of Dec-2021</a:t>
                      </a:r>
                      <a:endParaRPr lang="en-US" sz="1100" b="1" i="0" u="none" strike="noStrike" kern="1200" dirty="0">
                        <a:solidFill>
                          <a:schemeClr val="bg1"/>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smtClean="0">
                          <a:solidFill>
                            <a:schemeClr val="bg1"/>
                          </a:solidFill>
                          <a:effectLst/>
                          <a:latin typeface="+mn-lt"/>
                          <a:ea typeface="+mn-ea"/>
                          <a:cs typeface="+mn-cs"/>
                        </a:rPr>
                        <a:t>% OF HIGH AUM</a:t>
                      </a:r>
                    </a:p>
                    <a:p>
                      <a:pPr marL="0" algn="ctr" defTabSz="914400" rtl="0" eaLnBrk="1" fontAlgn="b" latinLnBrk="0" hangingPunct="1"/>
                      <a:r>
                        <a:rPr lang="en-US" sz="1100" b="1" i="0" u="none" strike="noStrike" kern="1200" dirty="0" smtClean="0">
                          <a:solidFill>
                            <a:schemeClr val="bg1"/>
                          </a:solidFill>
                          <a:effectLst/>
                          <a:latin typeface="+mn-lt"/>
                          <a:ea typeface="+mn-ea"/>
                          <a:cs typeface="+mn-cs"/>
                        </a:rPr>
                        <a:t>Mar-2022</a:t>
                      </a:r>
                      <a:endParaRPr lang="en-US" sz="1100" b="1" i="0" u="none" strike="noStrike" kern="1200" dirty="0">
                        <a:solidFill>
                          <a:schemeClr val="bg1"/>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smtClean="0">
                          <a:solidFill>
                            <a:schemeClr val="bg1"/>
                          </a:solidFill>
                          <a:effectLst/>
                          <a:latin typeface="+mn-lt"/>
                          <a:ea typeface="+mn-ea"/>
                          <a:cs typeface="+mn-cs"/>
                        </a:rPr>
                        <a:t>% OF HIGH AUM</a:t>
                      </a:r>
                    </a:p>
                    <a:p>
                      <a:pPr marL="0" algn="ctr" defTabSz="914400" rtl="0" eaLnBrk="1" fontAlgn="b" latinLnBrk="0" hangingPunct="1"/>
                      <a:r>
                        <a:rPr lang="en-US" sz="1100" b="1" i="0" u="none" strike="noStrike" kern="1200" dirty="0" smtClean="0">
                          <a:solidFill>
                            <a:schemeClr val="bg1"/>
                          </a:solidFill>
                          <a:effectLst/>
                          <a:latin typeface="+mn-lt"/>
                          <a:ea typeface="+mn-ea"/>
                          <a:cs typeface="+mn-cs"/>
                        </a:rPr>
                        <a:t>Dec-2021</a:t>
                      </a:r>
                      <a:endParaRPr lang="en-US" sz="1100" b="1" i="0" u="none" strike="noStrike" kern="1200" dirty="0">
                        <a:solidFill>
                          <a:schemeClr val="bg1"/>
                        </a:solidFill>
                        <a:effectLst/>
                        <a:latin typeface="+mn-lt"/>
                        <a:ea typeface="+mn-ea"/>
                        <a:cs typeface="+mn-cs"/>
                      </a:endParaRPr>
                    </a:p>
                  </a:txBody>
                  <a:tcPr marL="5738" marR="5738" marT="5738" marB="0" anchor="ctr">
                    <a:solidFill>
                      <a:schemeClr val="accent1"/>
                    </a:solidFill>
                  </a:tcPr>
                </a:tc>
                <a:tc>
                  <a:txBody>
                    <a:bodyPr/>
                    <a:lstStyle/>
                    <a:p>
                      <a:pPr marL="0" algn="ctr" defTabSz="914400" rtl="0" eaLnBrk="1" fontAlgn="b" latinLnBrk="0" hangingPunct="1"/>
                      <a:r>
                        <a:rPr lang="en-US" sz="1100" b="1" i="0" u="none" strike="noStrike" kern="1200" dirty="0" smtClean="0">
                          <a:solidFill>
                            <a:schemeClr val="bg1"/>
                          </a:solidFill>
                          <a:effectLst/>
                          <a:latin typeface="+mn-lt"/>
                          <a:ea typeface="+mn-ea"/>
                          <a:cs typeface="+mn-cs"/>
                        </a:rPr>
                        <a:t>% OF TOTAL AUM</a:t>
                      </a:r>
                    </a:p>
                    <a:p>
                      <a:pPr marL="0" algn="ctr" defTabSz="914400" rtl="0" eaLnBrk="1" fontAlgn="b" latinLnBrk="0" hangingPunct="1"/>
                      <a:r>
                        <a:rPr lang="en-US" sz="1100" b="1" i="0" u="none" strike="noStrike" kern="1200" dirty="0" smtClean="0">
                          <a:solidFill>
                            <a:schemeClr val="bg1"/>
                          </a:solidFill>
                          <a:effectLst/>
                          <a:latin typeface="+mn-lt"/>
                          <a:ea typeface="+mn-ea"/>
                          <a:cs typeface="+mn-cs"/>
                        </a:rPr>
                        <a:t>Mar</a:t>
                      </a:r>
                      <a:r>
                        <a:rPr lang="en-US" sz="1100" b="1" i="0" u="none" strike="noStrike" kern="1200" baseline="0" dirty="0" smtClean="0">
                          <a:solidFill>
                            <a:schemeClr val="bg1"/>
                          </a:solidFill>
                          <a:effectLst/>
                          <a:latin typeface="+mn-lt"/>
                          <a:ea typeface="+mn-ea"/>
                          <a:cs typeface="+mn-cs"/>
                        </a:rPr>
                        <a:t> - 2022</a:t>
                      </a:r>
                      <a:endParaRPr lang="en-US" sz="1100" b="1" i="0" u="none" strike="noStrike" kern="1200" dirty="0">
                        <a:solidFill>
                          <a:schemeClr val="bg1"/>
                        </a:solidFill>
                        <a:effectLst/>
                        <a:latin typeface="+mn-lt"/>
                        <a:ea typeface="+mn-ea"/>
                        <a:cs typeface="+mn-cs"/>
                      </a:endParaRPr>
                    </a:p>
                  </a:txBody>
                  <a:tcPr marL="6350" marR="6350" marT="6350" marB="0" anchor="ctr">
                    <a:solidFill>
                      <a:schemeClr val="accent1"/>
                    </a:solidFill>
                  </a:tcPr>
                </a:tc>
                <a:tc>
                  <a:txBody>
                    <a:bodyPr/>
                    <a:lstStyle/>
                    <a:p>
                      <a:pPr marL="0" algn="ctr" defTabSz="914400" rtl="0" eaLnBrk="1" fontAlgn="b" latinLnBrk="0" hangingPunct="1"/>
                      <a:r>
                        <a:rPr lang="en-US" sz="1100" b="1" i="0" u="none" strike="noStrike" kern="1200" dirty="0" smtClean="0">
                          <a:solidFill>
                            <a:schemeClr val="bg1"/>
                          </a:solidFill>
                          <a:effectLst/>
                          <a:latin typeface="+mn-lt"/>
                          <a:ea typeface="+mn-ea"/>
                          <a:cs typeface="+mn-cs"/>
                        </a:rPr>
                        <a:t>% OF TOTAL AUM</a:t>
                      </a:r>
                    </a:p>
                    <a:p>
                      <a:pPr marL="0" algn="ctr" defTabSz="914400" rtl="0" eaLnBrk="1" fontAlgn="b" latinLnBrk="0" hangingPunct="1"/>
                      <a:r>
                        <a:rPr lang="en-US" sz="1100" b="1" i="0" u="none" strike="noStrike" kern="1200" dirty="0" smtClean="0">
                          <a:solidFill>
                            <a:schemeClr val="bg1"/>
                          </a:solidFill>
                          <a:effectLst/>
                          <a:latin typeface="+mn-lt"/>
                          <a:ea typeface="+mn-ea"/>
                          <a:cs typeface="+mn-cs"/>
                        </a:rPr>
                        <a:t>Dec-2021</a:t>
                      </a:r>
                      <a:endParaRPr lang="en-US" sz="1100" b="1" i="0" u="none" strike="noStrike" kern="1200" dirty="0">
                        <a:solidFill>
                          <a:schemeClr val="bg1"/>
                        </a:solidFill>
                        <a:effectLst/>
                        <a:latin typeface="+mn-lt"/>
                        <a:ea typeface="+mn-ea"/>
                        <a:cs typeface="+mn-cs"/>
                      </a:endParaRPr>
                    </a:p>
                  </a:txBody>
                  <a:tcPr marL="6350" marR="6350" marT="6350" marB="0" anchor="ctr">
                    <a:solidFill>
                      <a:schemeClr val="accent1"/>
                    </a:solidFill>
                  </a:tcPr>
                </a:tc>
                <a:extLst>
                  <a:ext uri="{0D108BD9-81ED-4DB2-BD59-A6C34878D82A}">
                    <a16:rowId xmlns:a16="http://schemas.microsoft.com/office/drawing/2014/main" val="1542322301"/>
                  </a:ext>
                </a:extLst>
              </a:tr>
              <a:tr h="32321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mj-lt"/>
                        </a:rPr>
                        <a:t>Association</a:t>
                      </a:r>
                    </a:p>
                  </a:txBody>
                  <a:tcPr marL="6350" marR="6350" marT="6350" marB="0" anchor="b"/>
                </a:tc>
                <a:tc>
                  <a:txBody>
                    <a:bodyPr/>
                    <a:lstStyle/>
                    <a:p>
                      <a:pPr algn="r" fontAlgn="b"/>
                      <a:r>
                        <a:rPr lang="en-US" sz="1100" b="0" i="0" u="none" strike="noStrike" dirty="0">
                          <a:solidFill>
                            <a:srgbClr val="000000"/>
                          </a:solidFill>
                          <a:effectLst/>
                          <a:latin typeface="+mj-lt"/>
                        </a:rPr>
                        <a:t>7</a:t>
                      </a:r>
                    </a:p>
                  </a:txBody>
                  <a:tcPr marL="9525" marR="9525" marT="9525" marB="0" anchor="b"/>
                </a:tc>
                <a:tc>
                  <a:txBody>
                    <a:bodyPr/>
                    <a:lstStyle/>
                    <a:p>
                      <a:pPr algn="r" fontAlgn="b"/>
                      <a:r>
                        <a:rPr lang="en-US" sz="1200" b="0" i="0" u="none" strike="noStrike" dirty="0" smtClean="0">
                          <a:solidFill>
                            <a:srgbClr val="000000"/>
                          </a:solidFill>
                          <a:effectLst/>
                          <a:latin typeface="+mj-lt"/>
                        </a:rPr>
                        <a:t>7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32,047,802 </a:t>
                      </a:r>
                    </a:p>
                  </a:txBody>
                  <a:tcPr marL="9525" marR="9525" marT="9525" marB="0" anchor="b"/>
                </a:tc>
                <a:tc>
                  <a:txBody>
                    <a:bodyPr/>
                    <a:lstStyle/>
                    <a:p>
                      <a:pPr algn="r" fontAlgn="b"/>
                      <a:r>
                        <a:rPr lang="en-US" sz="1200" b="0" i="0" u="none" strike="noStrike" dirty="0" smtClean="0">
                          <a:solidFill>
                            <a:srgbClr val="000000"/>
                          </a:solidFill>
                          <a:effectLst/>
                          <a:latin typeface="+mj-lt"/>
                        </a:rPr>
                        <a:t>37,639,285</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0.8%</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0.89%</a:t>
                      </a:r>
                    </a:p>
                  </a:txBody>
                  <a:tcPr marL="9525" marR="9525" marT="9525" marB="0" anchor="b"/>
                </a:tc>
                <a:tc>
                  <a:txBody>
                    <a:bodyPr/>
                    <a:lstStyle/>
                    <a:p>
                      <a:pPr algn="r" fontAlgn="b"/>
                      <a:r>
                        <a:rPr lang="en-US" sz="1100" b="0" i="0" u="none" strike="noStrike" dirty="0">
                          <a:solidFill>
                            <a:srgbClr val="000000"/>
                          </a:solidFill>
                          <a:effectLst/>
                          <a:latin typeface="+mj-lt"/>
                        </a:rPr>
                        <a:t>0.0%</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0.02%</a:t>
                      </a:r>
                    </a:p>
                  </a:txBody>
                  <a:tcPr marL="9525" marR="9525" marT="9525" marB="0" anchor="b"/>
                </a:tc>
                <a:extLst>
                  <a:ext uri="{0D108BD9-81ED-4DB2-BD59-A6C34878D82A}">
                    <a16:rowId xmlns:a16="http://schemas.microsoft.com/office/drawing/2014/main" val="1902744426"/>
                  </a:ext>
                </a:extLst>
              </a:tr>
              <a:tr h="161607">
                <a:tc>
                  <a:txBody>
                    <a:bodyPr/>
                    <a:lstStyle/>
                    <a:p>
                      <a:pPr algn="l" fontAlgn="b"/>
                      <a:r>
                        <a:rPr lang="en-US" sz="1100" b="0" i="0" u="none" strike="noStrike" dirty="0">
                          <a:solidFill>
                            <a:srgbClr val="000000"/>
                          </a:solidFill>
                          <a:effectLst/>
                          <a:latin typeface="+mj-lt"/>
                        </a:rPr>
                        <a:t>Educational Institute</a:t>
                      </a:r>
                    </a:p>
                  </a:txBody>
                  <a:tcPr marL="6350" marR="6350" marT="6350" marB="0" anchor="b"/>
                </a:tc>
                <a:tc>
                  <a:txBody>
                    <a:bodyPr/>
                    <a:lstStyle/>
                    <a:p>
                      <a:pPr algn="r" fontAlgn="b"/>
                      <a:r>
                        <a:rPr lang="en-US" sz="1100" b="0" i="0" u="none" strike="noStrike">
                          <a:solidFill>
                            <a:srgbClr val="000000"/>
                          </a:solidFill>
                          <a:effectLst/>
                          <a:latin typeface="+mj-lt"/>
                        </a:rPr>
                        <a:t>2</a:t>
                      </a:r>
                    </a:p>
                  </a:txBody>
                  <a:tcPr marL="9525" marR="9525" marT="9525" marB="0" anchor="b"/>
                </a:tc>
                <a:tc>
                  <a:txBody>
                    <a:bodyPr/>
                    <a:lstStyle/>
                    <a:p>
                      <a:pPr algn="r" fontAlgn="b"/>
                      <a:r>
                        <a:rPr lang="en-US" sz="1200" b="0" i="0" u="none" strike="noStrike" dirty="0" smtClean="0">
                          <a:solidFill>
                            <a:srgbClr val="000000"/>
                          </a:solidFill>
                          <a:effectLst/>
                          <a:latin typeface="+mj-lt"/>
                        </a:rPr>
                        <a:t>2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62,226,761 </a:t>
                      </a:r>
                    </a:p>
                  </a:txBody>
                  <a:tcPr marL="9525" marR="9525" marT="9525" marB="0" anchor="b"/>
                </a:tc>
                <a:tc>
                  <a:txBody>
                    <a:bodyPr/>
                    <a:lstStyle/>
                    <a:p>
                      <a:pPr algn="r" fontAlgn="b"/>
                      <a:r>
                        <a:rPr lang="en-US" sz="1200" b="0" i="0" u="none" strike="noStrike" dirty="0" smtClean="0">
                          <a:solidFill>
                            <a:srgbClr val="000000"/>
                          </a:solidFill>
                          <a:effectLst/>
                          <a:latin typeface="+mj-lt"/>
                        </a:rPr>
                        <a:t>60,725,082</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a:solidFill>
                            <a:srgbClr val="000000"/>
                          </a:solidFill>
                          <a:effectLst/>
                          <a:latin typeface="+mj-lt"/>
                        </a:rPr>
                        <a:t>1.6%</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1.43%</a:t>
                      </a: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0.04%</a:t>
                      </a:r>
                    </a:p>
                  </a:txBody>
                  <a:tcPr marL="9525" marR="9525" marT="9525" marB="0" anchor="b"/>
                </a:tc>
                <a:extLst>
                  <a:ext uri="{0D108BD9-81ED-4DB2-BD59-A6C34878D82A}">
                    <a16:rowId xmlns:a16="http://schemas.microsoft.com/office/drawing/2014/main" val="1585739184"/>
                  </a:ext>
                </a:extLst>
              </a:tr>
              <a:tr h="161607">
                <a:tc>
                  <a:txBody>
                    <a:bodyPr/>
                    <a:lstStyle/>
                    <a:p>
                      <a:pPr marL="0" algn="l" defTabSz="914400" rtl="0" eaLnBrk="1" fontAlgn="b" latinLnBrk="0" hangingPunct="1"/>
                      <a:r>
                        <a:rPr lang="en-US" sz="1100" b="0" i="0" u="none" strike="noStrike" kern="1200" dirty="0">
                          <a:solidFill>
                            <a:srgbClr val="000000"/>
                          </a:solidFill>
                          <a:effectLst/>
                          <a:latin typeface="+mj-lt"/>
                          <a:ea typeface="+mn-ea"/>
                          <a:cs typeface="+mn-cs"/>
                        </a:rPr>
                        <a:t>Foreign-Individual</a:t>
                      </a:r>
                    </a:p>
                  </a:txBody>
                  <a:tcPr marL="9525" marR="9525" marT="9525" marB="0" anchor="b"/>
                </a:tc>
                <a:tc>
                  <a:txBody>
                    <a:bodyPr/>
                    <a:lstStyle/>
                    <a:p>
                      <a:pPr algn="r" fontAlgn="b"/>
                      <a:r>
                        <a:rPr lang="en-US" sz="1100" b="0" i="0" u="none" strike="noStrike">
                          <a:solidFill>
                            <a:srgbClr val="000000"/>
                          </a:solidFill>
                          <a:effectLst/>
                          <a:latin typeface="+mj-lt"/>
                        </a:rPr>
                        <a:t>10</a:t>
                      </a:r>
                    </a:p>
                  </a:txBody>
                  <a:tcPr marL="9525" marR="9525" marT="9525" marB="0" anchor="b"/>
                </a:tc>
                <a:tc>
                  <a:txBody>
                    <a:bodyPr/>
                    <a:lstStyle/>
                    <a:p>
                      <a:pPr algn="r" fontAlgn="b"/>
                      <a:r>
                        <a:rPr lang="en-US" sz="1200" b="0" i="0" u="none" strike="noStrike" dirty="0" smtClean="0">
                          <a:solidFill>
                            <a:srgbClr val="000000"/>
                          </a:solidFill>
                          <a:effectLst/>
                          <a:latin typeface="+mj-lt"/>
                        </a:rPr>
                        <a:t>9</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9,419,827 </a:t>
                      </a:r>
                    </a:p>
                  </a:txBody>
                  <a:tcPr marL="9525" marR="9525" marT="9525" marB="0" anchor="b"/>
                </a:tc>
                <a:tc>
                  <a:txBody>
                    <a:bodyPr/>
                    <a:lstStyle/>
                    <a:p>
                      <a:pPr algn="r" fontAlgn="b"/>
                      <a:r>
                        <a:rPr lang="en-US" sz="1200" b="0" i="0" u="none" strike="noStrike" kern="1200" dirty="0">
                          <a:solidFill>
                            <a:srgbClr val="000000"/>
                          </a:solidFill>
                          <a:effectLst/>
                          <a:latin typeface="+mj-lt"/>
                          <a:ea typeface="+mn-ea"/>
                          <a:cs typeface="+mn-cs"/>
                        </a:rPr>
                        <a:t>9340120</a:t>
                      </a:r>
                    </a:p>
                  </a:txBody>
                  <a:tcPr marL="9525" marR="9525" marT="9525" marB="0" anchor="b"/>
                </a:tc>
                <a:tc>
                  <a:txBody>
                    <a:bodyPr/>
                    <a:lstStyle/>
                    <a:p>
                      <a:pPr algn="r" fontAlgn="b"/>
                      <a:r>
                        <a:rPr lang="en-US" sz="1100" b="0" i="0" u="none" strike="noStrike">
                          <a:solidFill>
                            <a:srgbClr val="000000"/>
                          </a:solidFill>
                          <a:effectLst/>
                          <a:latin typeface="+mj-lt"/>
                        </a:rPr>
                        <a:t>0.2%</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0.22%</a:t>
                      </a: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0.01%</a:t>
                      </a:r>
                    </a:p>
                  </a:txBody>
                  <a:tcPr marL="9525" marR="9525" marT="9525" marB="0" anchor="b"/>
                </a:tc>
                <a:extLst>
                  <a:ext uri="{0D108BD9-81ED-4DB2-BD59-A6C34878D82A}">
                    <a16:rowId xmlns:a16="http://schemas.microsoft.com/office/drawing/2014/main" val="1675209203"/>
                  </a:ext>
                </a:extLst>
              </a:tr>
              <a:tr h="323214">
                <a:tc>
                  <a:txBody>
                    <a:bodyPr/>
                    <a:lstStyle/>
                    <a:p>
                      <a:pPr algn="l" fontAlgn="b"/>
                      <a:r>
                        <a:rPr lang="en-US" sz="1100" b="0" i="0" u="none" strike="noStrike" dirty="0">
                          <a:solidFill>
                            <a:srgbClr val="000000"/>
                          </a:solidFill>
                          <a:effectLst/>
                          <a:latin typeface="+mj-lt"/>
                        </a:rPr>
                        <a:t>Gratuity Fund</a:t>
                      </a:r>
                    </a:p>
                  </a:txBody>
                  <a:tcPr marL="6350" marR="6350" marT="6350" marB="0" anchor="b"/>
                </a:tc>
                <a:tc>
                  <a:txBody>
                    <a:bodyPr/>
                    <a:lstStyle/>
                    <a:p>
                      <a:pPr algn="r" fontAlgn="b"/>
                      <a:r>
                        <a:rPr lang="en-US" sz="1100" b="0" i="0" u="none" strike="noStrike">
                          <a:solidFill>
                            <a:srgbClr val="000000"/>
                          </a:solidFill>
                          <a:effectLst/>
                          <a:latin typeface="+mj-lt"/>
                        </a:rPr>
                        <a:t>2</a:t>
                      </a:r>
                    </a:p>
                  </a:txBody>
                  <a:tcPr marL="9525" marR="9525" marT="9525" marB="0" anchor="b"/>
                </a:tc>
                <a:tc>
                  <a:txBody>
                    <a:bodyPr/>
                    <a:lstStyle/>
                    <a:p>
                      <a:pPr algn="r" fontAlgn="b"/>
                      <a:r>
                        <a:rPr lang="en-US" sz="1200" b="0" i="0" u="none" strike="noStrike" dirty="0" smtClean="0">
                          <a:solidFill>
                            <a:srgbClr val="000000"/>
                          </a:solidFill>
                          <a:effectLst/>
                          <a:latin typeface="+mj-lt"/>
                        </a:rPr>
                        <a:t>2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1,783,691 </a:t>
                      </a:r>
                    </a:p>
                  </a:txBody>
                  <a:tcPr marL="9525" marR="9525" marT="9525" marB="0" anchor="b"/>
                </a:tc>
                <a:tc>
                  <a:txBody>
                    <a:bodyPr/>
                    <a:lstStyle/>
                    <a:p>
                      <a:pPr algn="r" fontAlgn="b"/>
                      <a:r>
                        <a:rPr lang="en-US" sz="1200" b="0" i="0" u="none" strike="noStrike" dirty="0" smtClean="0">
                          <a:solidFill>
                            <a:srgbClr val="000000"/>
                          </a:solidFill>
                          <a:effectLst/>
                          <a:latin typeface="+mj-lt"/>
                        </a:rPr>
                        <a:t>1,743,390</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0.04%</a:t>
                      </a: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0.00%</a:t>
                      </a:r>
                    </a:p>
                  </a:txBody>
                  <a:tcPr marL="9525" marR="9525" marT="9525" marB="0" anchor="b"/>
                </a:tc>
                <a:extLst>
                  <a:ext uri="{0D108BD9-81ED-4DB2-BD59-A6C34878D82A}">
                    <a16:rowId xmlns:a16="http://schemas.microsoft.com/office/drawing/2014/main" val="719720921"/>
                  </a:ext>
                </a:extLst>
              </a:tr>
              <a:tr h="323214">
                <a:tc>
                  <a:txBody>
                    <a:bodyPr/>
                    <a:lstStyle/>
                    <a:p>
                      <a:pPr algn="l" fontAlgn="b"/>
                      <a:r>
                        <a:rPr lang="en-US" sz="1100" b="0" i="0" u="none" strike="noStrike" dirty="0">
                          <a:solidFill>
                            <a:srgbClr val="000000"/>
                          </a:solidFill>
                          <a:effectLst/>
                          <a:latin typeface="+mj-lt"/>
                        </a:rPr>
                        <a:t>Individual</a:t>
                      </a:r>
                    </a:p>
                  </a:txBody>
                  <a:tcPr marL="6350" marR="6350" marT="6350" marB="0" anchor="b"/>
                </a:tc>
                <a:tc>
                  <a:txBody>
                    <a:bodyPr/>
                    <a:lstStyle/>
                    <a:p>
                      <a:pPr algn="r" fontAlgn="b"/>
                      <a:r>
                        <a:rPr lang="en-US" sz="1100" b="0" i="0" u="none" strike="noStrike">
                          <a:solidFill>
                            <a:srgbClr val="000000"/>
                          </a:solidFill>
                          <a:effectLst/>
                          <a:latin typeface="+mj-lt"/>
                        </a:rPr>
                        <a:t>436</a:t>
                      </a:r>
                    </a:p>
                  </a:txBody>
                  <a:tcPr marL="9525" marR="9525" marT="9525" marB="0" anchor="b"/>
                </a:tc>
                <a:tc>
                  <a:txBody>
                    <a:bodyPr/>
                    <a:lstStyle/>
                    <a:p>
                      <a:pPr algn="r" fontAlgn="b"/>
                      <a:r>
                        <a:rPr lang="en-US" sz="1200" b="0" i="0" u="none" strike="noStrike" dirty="0" smtClean="0">
                          <a:solidFill>
                            <a:srgbClr val="000000"/>
                          </a:solidFill>
                          <a:effectLst/>
                          <a:latin typeface="+mj-lt"/>
                        </a:rPr>
                        <a:t>483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1,194,684,517 </a:t>
                      </a:r>
                    </a:p>
                  </a:txBody>
                  <a:tcPr marL="9525" marR="9525" marT="9525" marB="0" anchor="b"/>
                </a:tc>
                <a:tc>
                  <a:txBody>
                    <a:bodyPr/>
                    <a:lstStyle/>
                    <a:p>
                      <a:pPr algn="r" fontAlgn="b"/>
                      <a:r>
                        <a:rPr lang="en-US" sz="1200" b="0" i="0" u="none" strike="noStrike" dirty="0" smtClean="0">
                          <a:solidFill>
                            <a:srgbClr val="000000"/>
                          </a:solidFill>
                          <a:effectLst/>
                          <a:latin typeface="+mj-lt"/>
                        </a:rPr>
                        <a:t>1,671,167,782</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30.8%</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39.44%</a:t>
                      </a:r>
                    </a:p>
                  </a:txBody>
                  <a:tcPr marL="9525" marR="9525" marT="9525" marB="0" anchor="b"/>
                </a:tc>
                <a:tc>
                  <a:txBody>
                    <a:bodyPr/>
                    <a:lstStyle/>
                    <a:p>
                      <a:pPr algn="r" fontAlgn="b"/>
                      <a:r>
                        <a:rPr lang="en-US" sz="1100" b="0" i="0" u="none" strike="noStrike" dirty="0">
                          <a:solidFill>
                            <a:srgbClr val="000000"/>
                          </a:solidFill>
                          <a:effectLst/>
                          <a:latin typeface="+mj-lt"/>
                        </a:rPr>
                        <a:t>0.7%</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0.98%</a:t>
                      </a:r>
                    </a:p>
                  </a:txBody>
                  <a:tcPr marL="9525" marR="9525" marT="9525" marB="0" anchor="b"/>
                </a:tc>
                <a:extLst>
                  <a:ext uri="{0D108BD9-81ED-4DB2-BD59-A6C34878D82A}">
                    <a16:rowId xmlns:a16="http://schemas.microsoft.com/office/drawing/2014/main" val="2085585193"/>
                  </a:ext>
                </a:extLst>
              </a:tr>
              <a:tr h="323214">
                <a:tc>
                  <a:txBody>
                    <a:bodyPr/>
                    <a:lstStyle/>
                    <a:p>
                      <a:pPr algn="l" fontAlgn="b"/>
                      <a:r>
                        <a:rPr lang="en-US" sz="1100" b="0" i="0" u="none" strike="noStrike" dirty="0">
                          <a:solidFill>
                            <a:srgbClr val="000000"/>
                          </a:solidFill>
                          <a:effectLst/>
                          <a:latin typeface="+mj-lt"/>
                        </a:rPr>
                        <a:t>Insurance Company</a:t>
                      </a:r>
                    </a:p>
                  </a:txBody>
                  <a:tcPr marL="6350" marR="6350" marT="6350" marB="0" anchor="b"/>
                </a:tc>
                <a:tc>
                  <a:txBody>
                    <a:bodyPr/>
                    <a:lstStyle/>
                    <a:p>
                      <a:pPr algn="r" fontAlgn="b"/>
                      <a:r>
                        <a:rPr lang="en-US" sz="1100" b="0" i="0" u="none" strike="noStrike">
                          <a:solidFill>
                            <a:srgbClr val="000000"/>
                          </a:solidFill>
                          <a:effectLst/>
                          <a:latin typeface="+mj-lt"/>
                        </a:rPr>
                        <a:t>0</a:t>
                      </a:r>
                    </a:p>
                  </a:txBody>
                  <a:tcPr marL="9525" marR="9525" marT="9525" marB="0" anchor="b"/>
                </a:tc>
                <a:tc>
                  <a:txBody>
                    <a:bodyPr/>
                    <a:lstStyle/>
                    <a:p>
                      <a:pPr algn="r" fontAlgn="b"/>
                      <a:r>
                        <a:rPr lang="en-US" sz="1200" b="0" i="0" u="none" strike="noStrike" dirty="0" smtClean="0">
                          <a:solidFill>
                            <a:srgbClr val="000000"/>
                          </a:solidFill>
                          <a:effectLst/>
                          <a:latin typeface="+mj-lt"/>
                        </a:rPr>
                        <a:t>2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   </a:t>
                      </a:r>
                    </a:p>
                  </a:txBody>
                  <a:tcPr marL="9525" marR="9525" marT="9525" marB="0" anchor="b"/>
                </a:tc>
                <a:tc>
                  <a:txBody>
                    <a:bodyPr/>
                    <a:lstStyle/>
                    <a:p>
                      <a:pPr algn="r" fontAlgn="b"/>
                      <a:r>
                        <a:rPr lang="en-US" sz="1200" b="0" i="0" u="none" strike="noStrike" dirty="0" smtClean="0">
                          <a:solidFill>
                            <a:srgbClr val="000000"/>
                          </a:solidFill>
                          <a:effectLst/>
                          <a:latin typeface="+mj-lt"/>
                        </a:rPr>
                        <a:t>21,762,631</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0.51%</a:t>
                      </a: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0.01%</a:t>
                      </a:r>
                    </a:p>
                  </a:txBody>
                  <a:tcPr marL="9525" marR="9525" marT="9525" marB="0" anchor="b"/>
                </a:tc>
                <a:extLst>
                  <a:ext uri="{0D108BD9-81ED-4DB2-BD59-A6C34878D82A}">
                    <a16:rowId xmlns:a16="http://schemas.microsoft.com/office/drawing/2014/main" val="184487334"/>
                  </a:ext>
                </a:extLst>
              </a:tr>
              <a:tr h="323214">
                <a:tc>
                  <a:txBody>
                    <a:bodyPr/>
                    <a:lstStyle/>
                    <a:p>
                      <a:pPr algn="l" fontAlgn="b"/>
                      <a:r>
                        <a:rPr lang="en-US" sz="1100" b="0" i="0" u="none" strike="noStrike" dirty="0">
                          <a:solidFill>
                            <a:srgbClr val="000000"/>
                          </a:solidFill>
                          <a:effectLst/>
                          <a:latin typeface="+mj-lt"/>
                        </a:rPr>
                        <a:t>Microfinance Bank</a:t>
                      </a:r>
                    </a:p>
                  </a:txBody>
                  <a:tcPr marL="0" marR="0" marT="0" marB="0" anchor="b"/>
                </a:tc>
                <a:tc>
                  <a:txBody>
                    <a:bodyPr/>
                    <a:lstStyle/>
                    <a:p>
                      <a:pPr algn="r" fontAlgn="b"/>
                      <a:r>
                        <a:rPr lang="en-US" sz="1100" b="0" i="0" u="none" strike="noStrike">
                          <a:solidFill>
                            <a:srgbClr val="000000"/>
                          </a:solidFill>
                          <a:effectLst/>
                          <a:latin typeface="+mj-lt"/>
                        </a:rPr>
                        <a:t>1</a:t>
                      </a:r>
                    </a:p>
                  </a:txBody>
                  <a:tcPr marL="9525" marR="9525" marT="9525" marB="0" anchor="b"/>
                </a:tc>
                <a:tc>
                  <a:txBody>
                    <a:bodyPr/>
                    <a:lstStyle/>
                    <a:p>
                      <a:pPr algn="r" fontAlgn="b"/>
                      <a:r>
                        <a:rPr lang="en-US" sz="1200" b="0" i="0" u="none" strike="noStrike" dirty="0" smtClean="0">
                          <a:solidFill>
                            <a:srgbClr val="000000"/>
                          </a:solidFill>
                          <a:effectLst/>
                          <a:latin typeface="+mj-lt"/>
                        </a:rPr>
                        <a:t>1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2,918 </a:t>
                      </a:r>
                    </a:p>
                  </a:txBody>
                  <a:tcPr marL="9525" marR="9525" marT="9525" marB="0" anchor="b"/>
                </a:tc>
                <a:tc>
                  <a:txBody>
                    <a:bodyPr/>
                    <a:lstStyle/>
                    <a:p>
                      <a:pPr algn="r" fontAlgn="b"/>
                      <a:r>
                        <a:rPr lang="en-US" sz="1200" b="0" i="0" u="none" strike="noStrike" dirty="0" smtClean="0">
                          <a:solidFill>
                            <a:srgbClr val="000000"/>
                          </a:solidFill>
                          <a:effectLst/>
                          <a:latin typeface="+mj-lt"/>
                        </a:rPr>
                        <a:t>2,854</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0.00%</a:t>
                      </a: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0.00%</a:t>
                      </a:r>
                    </a:p>
                  </a:txBody>
                  <a:tcPr marL="9525" marR="9525" marT="9525" marB="0" anchor="b"/>
                </a:tc>
                <a:extLst>
                  <a:ext uri="{0D108BD9-81ED-4DB2-BD59-A6C34878D82A}">
                    <a16:rowId xmlns:a16="http://schemas.microsoft.com/office/drawing/2014/main" val="2152345987"/>
                  </a:ext>
                </a:extLst>
              </a:tr>
              <a:tr h="368609">
                <a:tc>
                  <a:txBody>
                    <a:bodyPr/>
                    <a:lstStyle/>
                    <a:p>
                      <a:pPr algn="l" fontAlgn="b"/>
                      <a:r>
                        <a:rPr lang="en-US" sz="1100" b="0" i="0" u="none" strike="noStrike" dirty="0">
                          <a:solidFill>
                            <a:srgbClr val="000000"/>
                          </a:solidFill>
                          <a:effectLst/>
                          <a:latin typeface="+mj-lt"/>
                        </a:rPr>
                        <a:t>NGO/NPO/Charitable Institutions</a:t>
                      </a:r>
                    </a:p>
                  </a:txBody>
                  <a:tcPr marL="6350" marR="6350" marT="6350" marB="0" anchor="b"/>
                </a:tc>
                <a:tc>
                  <a:txBody>
                    <a:bodyPr/>
                    <a:lstStyle/>
                    <a:p>
                      <a:pPr algn="r" fontAlgn="b"/>
                      <a:r>
                        <a:rPr lang="en-US" sz="1100" b="0" i="0" u="none" strike="noStrike">
                          <a:solidFill>
                            <a:srgbClr val="000000"/>
                          </a:solidFill>
                          <a:effectLst/>
                          <a:latin typeface="+mj-lt"/>
                        </a:rPr>
                        <a:t>66</a:t>
                      </a:r>
                    </a:p>
                  </a:txBody>
                  <a:tcPr marL="9525" marR="9525" marT="9525" marB="0" anchor="b"/>
                </a:tc>
                <a:tc>
                  <a:txBody>
                    <a:bodyPr/>
                    <a:lstStyle/>
                    <a:p>
                      <a:pPr algn="r" fontAlgn="b"/>
                      <a:r>
                        <a:rPr lang="en-US" sz="1200" b="0" i="0" u="none" strike="noStrike" dirty="0" smtClean="0">
                          <a:solidFill>
                            <a:srgbClr val="000000"/>
                          </a:solidFill>
                          <a:effectLst/>
                          <a:latin typeface="+mj-lt"/>
                        </a:rPr>
                        <a:t>65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1,368,387,378 </a:t>
                      </a:r>
                    </a:p>
                  </a:txBody>
                  <a:tcPr marL="9525" marR="9525" marT="9525" marB="0" anchor="b"/>
                </a:tc>
                <a:tc>
                  <a:txBody>
                    <a:bodyPr/>
                    <a:lstStyle/>
                    <a:p>
                      <a:pPr algn="r" fontAlgn="b"/>
                      <a:r>
                        <a:rPr lang="en-US" sz="1200" b="0" i="0" u="none" strike="noStrike" dirty="0" smtClean="0">
                          <a:solidFill>
                            <a:srgbClr val="000000"/>
                          </a:solidFill>
                          <a:effectLst/>
                          <a:latin typeface="+mj-lt"/>
                        </a:rPr>
                        <a:t>1,332,157,064</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a:solidFill>
                            <a:srgbClr val="000000"/>
                          </a:solidFill>
                          <a:effectLst/>
                          <a:latin typeface="+mj-lt"/>
                        </a:rPr>
                        <a:t>35.3%</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31.44%</a:t>
                      </a:r>
                    </a:p>
                  </a:txBody>
                  <a:tcPr marL="9525" marR="9525" marT="9525" marB="0" anchor="b"/>
                </a:tc>
                <a:tc>
                  <a:txBody>
                    <a:bodyPr/>
                    <a:lstStyle/>
                    <a:p>
                      <a:pPr algn="r" fontAlgn="b"/>
                      <a:r>
                        <a:rPr lang="en-US" sz="1100" b="0" i="0" u="none" strike="noStrike">
                          <a:solidFill>
                            <a:srgbClr val="000000"/>
                          </a:solidFill>
                          <a:effectLst/>
                          <a:latin typeface="+mj-lt"/>
                        </a:rPr>
                        <a:t>0.8%</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0.78%</a:t>
                      </a:r>
                    </a:p>
                  </a:txBody>
                  <a:tcPr marL="9525" marR="9525" marT="9525" marB="0" anchor="b"/>
                </a:tc>
                <a:extLst>
                  <a:ext uri="{0D108BD9-81ED-4DB2-BD59-A6C34878D82A}">
                    <a16:rowId xmlns:a16="http://schemas.microsoft.com/office/drawing/2014/main" val="2446852585"/>
                  </a:ext>
                </a:extLst>
              </a:tr>
              <a:tr h="323214">
                <a:tc>
                  <a:txBody>
                    <a:bodyPr/>
                    <a:lstStyle/>
                    <a:p>
                      <a:pPr algn="l" fontAlgn="b"/>
                      <a:r>
                        <a:rPr lang="en-US" sz="1100" b="0" i="0" u="none" strike="noStrike" dirty="0">
                          <a:solidFill>
                            <a:srgbClr val="000000"/>
                          </a:solidFill>
                          <a:effectLst/>
                          <a:latin typeface="+mj-lt"/>
                        </a:rPr>
                        <a:t>Partnership</a:t>
                      </a:r>
                    </a:p>
                  </a:txBody>
                  <a:tcPr marL="6350" marR="6350" marT="6350" marB="0" anchor="b"/>
                </a:tc>
                <a:tc>
                  <a:txBody>
                    <a:bodyPr/>
                    <a:lstStyle/>
                    <a:p>
                      <a:pPr algn="r" fontAlgn="b"/>
                      <a:r>
                        <a:rPr lang="en-US" sz="1100" b="0" i="0" u="none" strike="noStrike">
                          <a:solidFill>
                            <a:srgbClr val="000000"/>
                          </a:solidFill>
                          <a:effectLst/>
                          <a:latin typeface="+mj-lt"/>
                        </a:rPr>
                        <a:t>1</a:t>
                      </a:r>
                    </a:p>
                  </a:txBody>
                  <a:tcPr marL="9525" marR="9525" marT="9525" marB="0" anchor="b"/>
                </a:tc>
                <a:tc>
                  <a:txBody>
                    <a:bodyPr/>
                    <a:lstStyle/>
                    <a:p>
                      <a:pPr algn="r" fontAlgn="b"/>
                      <a:r>
                        <a:rPr lang="en-US" sz="1200" b="0" i="0" u="none" strike="noStrike" dirty="0" smtClean="0">
                          <a:solidFill>
                            <a:srgbClr val="000000"/>
                          </a:solidFill>
                          <a:effectLst/>
                          <a:latin typeface="+mj-lt"/>
                        </a:rPr>
                        <a:t>1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32,479 </a:t>
                      </a:r>
                    </a:p>
                  </a:txBody>
                  <a:tcPr marL="9525" marR="9525" marT="9525" marB="0" anchor="b"/>
                </a:tc>
                <a:tc>
                  <a:txBody>
                    <a:bodyPr/>
                    <a:lstStyle/>
                    <a:p>
                      <a:pPr algn="r" fontAlgn="b"/>
                      <a:r>
                        <a:rPr lang="en-US" sz="1200" b="0" i="0" u="none" strike="noStrike" dirty="0" smtClean="0">
                          <a:solidFill>
                            <a:srgbClr val="000000"/>
                          </a:solidFill>
                          <a:effectLst/>
                          <a:latin typeface="+mj-lt"/>
                        </a:rPr>
                        <a:t>31,746</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0.00%</a:t>
                      </a: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0.00%</a:t>
                      </a:r>
                    </a:p>
                  </a:txBody>
                  <a:tcPr marL="9525" marR="9525" marT="9525" marB="0" anchor="b"/>
                </a:tc>
                <a:extLst>
                  <a:ext uri="{0D108BD9-81ED-4DB2-BD59-A6C34878D82A}">
                    <a16:rowId xmlns:a16="http://schemas.microsoft.com/office/drawing/2014/main" val="3557893110"/>
                  </a:ext>
                </a:extLst>
              </a:tr>
              <a:tr h="323214">
                <a:tc>
                  <a:txBody>
                    <a:bodyPr/>
                    <a:lstStyle/>
                    <a:p>
                      <a:pPr algn="l" fontAlgn="b"/>
                      <a:r>
                        <a:rPr lang="en-US" sz="1100" b="0" i="0" u="none" strike="noStrike" dirty="0">
                          <a:solidFill>
                            <a:srgbClr val="000000"/>
                          </a:solidFill>
                          <a:effectLst/>
                          <a:latin typeface="+mj-lt"/>
                        </a:rPr>
                        <a:t>Private Limited Company</a:t>
                      </a:r>
                    </a:p>
                  </a:txBody>
                  <a:tcPr marL="6350" marR="6350" marT="6350" marB="0" anchor="b"/>
                </a:tc>
                <a:tc>
                  <a:txBody>
                    <a:bodyPr/>
                    <a:lstStyle/>
                    <a:p>
                      <a:pPr algn="r" fontAlgn="b"/>
                      <a:r>
                        <a:rPr lang="en-US" sz="1100" b="0" i="0" u="none" strike="noStrike">
                          <a:solidFill>
                            <a:srgbClr val="000000"/>
                          </a:solidFill>
                          <a:effectLst/>
                          <a:latin typeface="+mj-lt"/>
                        </a:rPr>
                        <a:t>9</a:t>
                      </a:r>
                    </a:p>
                  </a:txBody>
                  <a:tcPr marL="9525" marR="9525" marT="9525" marB="0" anchor="b"/>
                </a:tc>
                <a:tc>
                  <a:txBody>
                    <a:bodyPr/>
                    <a:lstStyle/>
                    <a:p>
                      <a:pPr algn="r" fontAlgn="b"/>
                      <a:r>
                        <a:rPr lang="en-US" sz="1200" b="0" i="0" u="none" strike="noStrike" dirty="0" smtClean="0">
                          <a:solidFill>
                            <a:srgbClr val="000000"/>
                          </a:solidFill>
                          <a:effectLst/>
                          <a:latin typeface="+mj-lt"/>
                        </a:rPr>
                        <a:t>8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1,194,781,002 </a:t>
                      </a:r>
                    </a:p>
                  </a:txBody>
                  <a:tcPr marL="9525" marR="9525" marT="9525" marB="0" anchor="b"/>
                </a:tc>
                <a:tc>
                  <a:txBody>
                    <a:bodyPr/>
                    <a:lstStyle/>
                    <a:p>
                      <a:pPr algn="r" fontAlgn="b"/>
                      <a:r>
                        <a:rPr lang="en-US" sz="1200" b="0" i="0" u="none" strike="noStrike" dirty="0" smtClean="0">
                          <a:solidFill>
                            <a:srgbClr val="000000"/>
                          </a:solidFill>
                          <a:effectLst/>
                          <a:latin typeface="+mj-lt"/>
                        </a:rPr>
                        <a:t>1,088,323,836</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a:solidFill>
                            <a:srgbClr val="000000"/>
                          </a:solidFill>
                          <a:effectLst/>
                          <a:latin typeface="+mj-lt"/>
                        </a:rPr>
                        <a:t>30.8%</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25.69%</a:t>
                      </a:r>
                    </a:p>
                  </a:txBody>
                  <a:tcPr marL="9525" marR="9525" marT="9525" marB="0" anchor="b"/>
                </a:tc>
                <a:tc>
                  <a:txBody>
                    <a:bodyPr/>
                    <a:lstStyle/>
                    <a:p>
                      <a:pPr algn="r" fontAlgn="b"/>
                      <a:r>
                        <a:rPr lang="en-US" sz="1100" b="0" i="0" u="none" strike="noStrike">
                          <a:solidFill>
                            <a:srgbClr val="000000"/>
                          </a:solidFill>
                          <a:effectLst/>
                          <a:latin typeface="+mj-lt"/>
                        </a:rPr>
                        <a:t>0.7%</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0.64%</a:t>
                      </a:r>
                    </a:p>
                  </a:txBody>
                  <a:tcPr marL="9525" marR="9525" marT="9525" marB="0" anchor="b"/>
                </a:tc>
                <a:extLst>
                  <a:ext uri="{0D108BD9-81ED-4DB2-BD59-A6C34878D82A}">
                    <a16:rowId xmlns:a16="http://schemas.microsoft.com/office/drawing/2014/main" val="3052132059"/>
                  </a:ext>
                </a:extLst>
              </a:tr>
              <a:tr h="323214">
                <a:tc>
                  <a:txBody>
                    <a:bodyPr/>
                    <a:lstStyle/>
                    <a:p>
                      <a:pPr algn="l" fontAlgn="b"/>
                      <a:r>
                        <a:rPr lang="en-US" sz="1100" b="0" i="0" u="none" strike="noStrike" dirty="0">
                          <a:solidFill>
                            <a:srgbClr val="000000"/>
                          </a:solidFill>
                          <a:effectLst/>
                          <a:latin typeface="+mj-lt"/>
                        </a:rPr>
                        <a:t>Provident Fund</a:t>
                      </a:r>
                    </a:p>
                  </a:txBody>
                  <a:tcPr marL="6350" marR="6350" marT="6350" marB="0" anchor="b"/>
                </a:tc>
                <a:tc>
                  <a:txBody>
                    <a:bodyPr/>
                    <a:lstStyle/>
                    <a:p>
                      <a:pPr algn="r" fontAlgn="b"/>
                      <a:r>
                        <a:rPr lang="en-US" sz="1100" b="0" i="0" u="none" strike="noStrike">
                          <a:solidFill>
                            <a:srgbClr val="000000"/>
                          </a:solidFill>
                          <a:effectLst/>
                          <a:latin typeface="+mj-lt"/>
                        </a:rPr>
                        <a:t>2</a:t>
                      </a:r>
                    </a:p>
                  </a:txBody>
                  <a:tcPr marL="9525" marR="9525" marT="9525" marB="0" anchor="b"/>
                </a:tc>
                <a:tc>
                  <a:txBody>
                    <a:bodyPr/>
                    <a:lstStyle/>
                    <a:p>
                      <a:pPr algn="r" fontAlgn="b"/>
                      <a:r>
                        <a:rPr lang="en-US" sz="1200" b="0" i="0" u="none" strike="noStrike" dirty="0" smtClean="0">
                          <a:solidFill>
                            <a:srgbClr val="000000"/>
                          </a:solidFill>
                          <a:effectLst/>
                          <a:latin typeface="+mj-lt"/>
                        </a:rPr>
                        <a:t>2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765,992 </a:t>
                      </a:r>
                    </a:p>
                  </a:txBody>
                  <a:tcPr marL="9525" marR="9525" marT="9525" marB="0" anchor="b"/>
                </a:tc>
                <a:tc>
                  <a:txBody>
                    <a:bodyPr/>
                    <a:lstStyle/>
                    <a:p>
                      <a:pPr algn="r" fontAlgn="b"/>
                      <a:r>
                        <a:rPr lang="en-US" sz="1200" b="0" i="0" u="none" strike="noStrike" dirty="0" smtClean="0">
                          <a:solidFill>
                            <a:srgbClr val="000000"/>
                          </a:solidFill>
                          <a:effectLst/>
                          <a:latin typeface="+mj-lt"/>
                        </a:rPr>
                        <a:t>748,686</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0.02%</a:t>
                      </a: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0.00%</a:t>
                      </a:r>
                    </a:p>
                  </a:txBody>
                  <a:tcPr marL="9525" marR="9525" marT="9525" marB="0" anchor="b"/>
                </a:tc>
                <a:extLst>
                  <a:ext uri="{0D108BD9-81ED-4DB2-BD59-A6C34878D82A}">
                    <a16:rowId xmlns:a16="http://schemas.microsoft.com/office/drawing/2014/main" val="4150216419"/>
                  </a:ext>
                </a:extLst>
              </a:tr>
              <a:tr h="323214">
                <a:tc>
                  <a:txBody>
                    <a:bodyPr/>
                    <a:lstStyle/>
                    <a:p>
                      <a:pPr algn="l" fontAlgn="b"/>
                      <a:r>
                        <a:rPr lang="en-US" sz="1100" b="0" i="0" u="none" strike="noStrike" dirty="0">
                          <a:solidFill>
                            <a:srgbClr val="000000"/>
                          </a:solidFill>
                          <a:effectLst/>
                          <a:latin typeface="+mj-lt"/>
                        </a:rPr>
                        <a:t>Residential Society</a:t>
                      </a:r>
                    </a:p>
                  </a:txBody>
                  <a:tcPr marL="6350" marR="6350" marT="6350" marB="0" anchor="b"/>
                </a:tc>
                <a:tc>
                  <a:txBody>
                    <a:bodyPr/>
                    <a:lstStyle/>
                    <a:p>
                      <a:pPr algn="r" fontAlgn="b"/>
                      <a:r>
                        <a:rPr lang="en-US" sz="1100" b="0" i="0" u="none" strike="noStrike">
                          <a:solidFill>
                            <a:srgbClr val="000000"/>
                          </a:solidFill>
                          <a:effectLst/>
                          <a:latin typeface="+mj-lt"/>
                        </a:rPr>
                        <a:t>3</a:t>
                      </a:r>
                    </a:p>
                  </a:txBody>
                  <a:tcPr marL="9525" marR="9525" marT="9525" marB="0" anchor="b"/>
                </a:tc>
                <a:tc>
                  <a:txBody>
                    <a:bodyPr/>
                    <a:lstStyle/>
                    <a:p>
                      <a:pPr algn="r" fontAlgn="b"/>
                      <a:r>
                        <a:rPr lang="en-US" sz="1200" b="0" i="0" u="none" strike="noStrike" dirty="0" smtClean="0">
                          <a:solidFill>
                            <a:srgbClr val="000000"/>
                          </a:solidFill>
                          <a:effectLst/>
                          <a:latin typeface="+mj-lt"/>
                        </a:rPr>
                        <a:t>3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13,231,335 </a:t>
                      </a:r>
                    </a:p>
                  </a:txBody>
                  <a:tcPr marL="9525" marR="9525" marT="9525" marB="0" anchor="b"/>
                </a:tc>
                <a:tc>
                  <a:txBody>
                    <a:bodyPr/>
                    <a:lstStyle/>
                    <a:p>
                      <a:pPr algn="r" fontAlgn="b"/>
                      <a:r>
                        <a:rPr lang="en-US" sz="1200" b="0" i="0" u="none" strike="noStrike" dirty="0" smtClean="0">
                          <a:solidFill>
                            <a:srgbClr val="000000"/>
                          </a:solidFill>
                          <a:effectLst/>
                          <a:latin typeface="+mj-lt"/>
                        </a:rPr>
                        <a:t>13,058,926</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a:solidFill>
                            <a:srgbClr val="000000"/>
                          </a:solidFill>
                          <a:effectLst/>
                          <a:latin typeface="+mj-lt"/>
                        </a:rPr>
                        <a:t>0.3%</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0.31%</a:t>
                      </a:r>
                    </a:p>
                  </a:txBody>
                  <a:tcPr marL="9525" marR="9525" marT="9525" marB="0" anchor="b"/>
                </a:tc>
                <a:tc>
                  <a:txBody>
                    <a:bodyPr/>
                    <a:lstStyle/>
                    <a:p>
                      <a:pPr algn="r" fontAlgn="b"/>
                      <a:r>
                        <a:rPr lang="en-US" sz="1100" b="0" i="0" u="none" strike="noStrike">
                          <a:solidFill>
                            <a:srgbClr val="000000"/>
                          </a:solidFill>
                          <a:effectLst/>
                          <a:latin typeface="+mj-lt"/>
                        </a:rPr>
                        <a:t>0.0%</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0.01%</a:t>
                      </a:r>
                    </a:p>
                  </a:txBody>
                  <a:tcPr marL="9525" marR="9525" marT="9525" marB="0" anchor="b"/>
                </a:tc>
                <a:extLst>
                  <a:ext uri="{0D108BD9-81ED-4DB2-BD59-A6C34878D82A}">
                    <a16:rowId xmlns:a16="http://schemas.microsoft.com/office/drawing/2014/main" val="4064003972"/>
                  </a:ext>
                </a:extLst>
              </a:tr>
              <a:tr h="383045">
                <a:tc>
                  <a:txBody>
                    <a:bodyPr/>
                    <a:lstStyle/>
                    <a:p>
                      <a:pPr algn="l" fontAlgn="b"/>
                      <a:r>
                        <a:rPr lang="en-US" sz="1100" b="0" i="0" u="none" strike="noStrike" dirty="0">
                          <a:solidFill>
                            <a:srgbClr val="000000"/>
                          </a:solidFill>
                          <a:effectLst/>
                          <a:latin typeface="+mj-lt"/>
                        </a:rPr>
                        <a:t>Sole Proprietorship</a:t>
                      </a:r>
                    </a:p>
                  </a:txBody>
                  <a:tcPr marL="6350" marR="6350" marT="6350" marB="0" anchor="b"/>
                </a:tc>
                <a:tc>
                  <a:txBody>
                    <a:bodyPr/>
                    <a:lstStyle/>
                    <a:p>
                      <a:pPr algn="r" fontAlgn="b"/>
                      <a:r>
                        <a:rPr lang="en-US" sz="1100" b="0" i="0" u="none" strike="noStrike">
                          <a:solidFill>
                            <a:srgbClr val="000000"/>
                          </a:solidFill>
                          <a:effectLst/>
                          <a:latin typeface="+mj-lt"/>
                        </a:rPr>
                        <a:t>1</a:t>
                      </a:r>
                    </a:p>
                  </a:txBody>
                  <a:tcPr marL="9525" marR="9525" marT="9525" marB="0" anchor="b"/>
                </a:tc>
                <a:tc>
                  <a:txBody>
                    <a:bodyPr/>
                    <a:lstStyle/>
                    <a:p>
                      <a:pPr algn="r" fontAlgn="b"/>
                      <a:r>
                        <a:rPr lang="en-US" sz="1200" b="0" i="0" u="none" strike="noStrike" dirty="0" smtClean="0">
                          <a:solidFill>
                            <a:srgbClr val="000000"/>
                          </a:solidFill>
                          <a:effectLst/>
                          <a:latin typeface="+mj-lt"/>
                        </a:rPr>
                        <a:t>1 </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                                                65,195 </a:t>
                      </a:r>
                    </a:p>
                  </a:txBody>
                  <a:tcPr marL="9525" marR="9525" marT="9525" marB="0" anchor="b"/>
                </a:tc>
                <a:tc>
                  <a:txBody>
                    <a:bodyPr/>
                    <a:lstStyle/>
                    <a:p>
                      <a:pPr algn="r" fontAlgn="b"/>
                      <a:r>
                        <a:rPr lang="en-US" sz="1200" b="0" i="0" u="none" strike="noStrike" dirty="0" smtClean="0">
                          <a:solidFill>
                            <a:srgbClr val="000000"/>
                          </a:solidFill>
                          <a:effectLst/>
                          <a:latin typeface="+mj-lt"/>
                        </a:rPr>
                        <a:t>63,760</a:t>
                      </a:r>
                      <a:endParaRPr lang="en-US" sz="1200" b="0" i="0" u="none" strike="noStrike" dirty="0">
                        <a:solidFill>
                          <a:srgbClr val="000000"/>
                        </a:solidFill>
                        <a:effectLst/>
                        <a:latin typeface="+mj-lt"/>
                      </a:endParaRPr>
                    </a:p>
                  </a:txBody>
                  <a:tcPr marL="9525" marR="9525" marT="9525" marB="0" anchor="b"/>
                </a:tc>
                <a:tc>
                  <a:txBody>
                    <a:bodyPr/>
                    <a:lstStyle/>
                    <a:p>
                      <a:pPr algn="r" fontAlgn="b"/>
                      <a:r>
                        <a:rPr lang="en-US" sz="1100" b="0" i="0" u="none" strike="noStrike" dirty="0">
                          <a:solidFill>
                            <a:srgbClr val="000000"/>
                          </a:solidFill>
                          <a:effectLst/>
                          <a:latin typeface="+mj-lt"/>
                        </a:rPr>
                        <a:t>0.0%</a:t>
                      </a:r>
                    </a:p>
                  </a:txBody>
                  <a:tcPr marL="9525" marR="9525" marT="9525" marB="0" anchor="b"/>
                </a:tc>
                <a:tc>
                  <a:txBody>
                    <a:bodyPr/>
                    <a:lstStyle/>
                    <a:p>
                      <a:pPr marL="0" lvl="0" algn="r" defTabSz="914400" rtl="0" eaLnBrk="1" fontAlgn="b" latinLnBrk="0" hangingPunct="1"/>
                      <a:r>
                        <a:rPr lang="en-US" sz="1200" b="0" i="0" u="none" strike="noStrike" kern="1200" dirty="0">
                          <a:solidFill>
                            <a:srgbClr val="000000"/>
                          </a:solidFill>
                          <a:effectLst/>
                          <a:latin typeface="+mj-lt"/>
                          <a:ea typeface="+mn-ea"/>
                          <a:cs typeface="+mn-cs"/>
                        </a:rPr>
                        <a:t>0.00%</a:t>
                      </a:r>
                    </a:p>
                  </a:txBody>
                  <a:tcPr marL="9525" marR="9525" marT="9525" marB="0" anchor="b"/>
                </a:tc>
                <a:tc>
                  <a:txBody>
                    <a:bodyPr/>
                    <a:lstStyle/>
                    <a:p>
                      <a:pPr algn="r" fontAlgn="b"/>
                      <a:r>
                        <a:rPr lang="en-US" sz="1100" b="0" i="0" u="none" strike="noStrike" dirty="0">
                          <a:solidFill>
                            <a:srgbClr val="000000"/>
                          </a:solidFill>
                          <a:effectLst/>
                          <a:latin typeface="+mj-lt"/>
                        </a:rPr>
                        <a:t>0.0%</a:t>
                      </a:r>
                    </a:p>
                  </a:txBody>
                  <a:tcPr marL="9525" marR="9525" marT="9525" marB="0" anchor="b"/>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0.00%</a:t>
                      </a:r>
                    </a:p>
                  </a:txBody>
                  <a:tcPr marL="9525" marR="9525" marT="9525" marB="0" anchor="b"/>
                </a:tc>
                <a:extLst>
                  <a:ext uri="{0D108BD9-81ED-4DB2-BD59-A6C34878D82A}">
                    <a16:rowId xmlns:a16="http://schemas.microsoft.com/office/drawing/2014/main" val="1490814143"/>
                  </a:ext>
                </a:extLst>
              </a:tr>
              <a:tr h="372034">
                <a:tc>
                  <a:txBody>
                    <a:bodyPr/>
                    <a:lstStyle/>
                    <a:p>
                      <a:pPr marL="0" algn="r" defTabSz="914400" rtl="0" eaLnBrk="1" fontAlgn="b" latinLnBrk="0" hangingPunct="1"/>
                      <a:r>
                        <a:rPr lang="en-US" sz="1100" b="1" kern="1200" dirty="0">
                          <a:solidFill>
                            <a:schemeClr val="dk1"/>
                          </a:solidFill>
                          <a:latin typeface="+mj-lt"/>
                          <a:ea typeface="+mn-ea"/>
                          <a:cs typeface="+mn-cs"/>
                        </a:rPr>
                        <a:t>Grand Total</a:t>
                      </a:r>
                    </a:p>
                  </a:txBody>
                  <a:tcPr marL="5738" marR="5738" marT="5738" marB="0" anchor="b">
                    <a:solidFill>
                      <a:schemeClr val="accent6">
                        <a:lumMod val="60000"/>
                        <a:lumOff val="40000"/>
                      </a:schemeClr>
                    </a:solidFill>
                  </a:tcPr>
                </a:tc>
                <a:tc>
                  <a:txBody>
                    <a:bodyPr/>
                    <a:lstStyle/>
                    <a:p>
                      <a:pPr algn="r" fontAlgn="b"/>
                      <a:r>
                        <a:rPr lang="en-US" sz="1100" b="0" i="0" u="none" strike="noStrike" dirty="0">
                          <a:solidFill>
                            <a:srgbClr val="000000"/>
                          </a:solidFill>
                          <a:effectLst/>
                          <a:latin typeface="+mj-lt"/>
                        </a:rPr>
                        <a:t>540</a:t>
                      </a:r>
                    </a:p>
                  </a:txBody>
                  <a:tcPr marL="9525" marR="9525" marT="9525" marB="0" anchor="b">
                    <a:solidFill>
                      <a:schemeClr val="accent6">
                        <a:lumMod val="60000"/>
                        <a:lumOff val="40000"/>
                      </a:schemeClr>
                    </a:solidFill>
                  </a:tcPr>
                </a:tc>
                <a:tc>
                  <a:txBody>
                    <a:bodyPr/>
                    <a:lstStyle/>
                    <a:p>
                      <a:pPr algn="r" fontAlgn="b"/>
                      <a:r>
                        <a:rPr lang="en-US" sz="1200" b="1" i="0" u="none" strike="noStrike" kern="1200" baseline="0" dirty="0" smtClean="0">
                          <a:solidFill>
                            <a:srgbClr val="000000"/>
                          </a:solidFill>
                          <a:latin typeface="+mj-lt"/>
                          <a:ea typeface="+mn-ea"/>
                          <a:cs typeface="+mn-cs"/>
                        </a:rPr>
                        <a:t>586</a:t>
                      </a:r>
                      <a:r>
                        <a:rPr lang="en-US" sz="1100" b="1" i="0" u="none" strike="noStrike" dirty="0" smtClean="0">
                          <a:solidFill>
                            <a:srgbClr val="000000"/>
                          </a:solidFill>
                          <a:effectLst/>
                          <a:latin typeface="+mj-lt"/>
                        </a:rPr>
                        <a:t> </a:t>
                      </a:r>
                      <a:endParaRPr lang="en-US" sz="1100" b="1" i="0" u="none" strike="noStrike" dirty="0">
                        <a:solidFill>
                          <a:srgbClr val="000000"/>
                        </a:solidFill>
                        <a:effectLst/>
                        <a:latin typeface="+mj-lt"/>
                      </a:endParaRPr>
                    </a:p>
                  </a:txBody>
                  <a:tcPr marL="9525" marR="9525" marT="9525" marB="0" anchor="b">
                    <a:solidFill>
                      <a:schemeClr val="accent6">
                        <a:lumMod val="60000"/>
                        <a:lumOff val="40000"/>
                      </a:schemeClr>
                    </a:solidFill>
                  </a:tcPr>
                </a:tc>
                <a:tc>
                  <a:txBody>
                    <a:bodyPr/>
                    <a:lstStyle/>
                    <a:p>
                      <a:pPr algn="r" fontAlgn="b"/>
                      <a:r>
                        <a:rPr lang="en-US" sz="1100" b="0" i="0" u="none" strike="noStrike" dirty="0">
                          <a:solidFill>
                            <a:srgbClr val="000000"/>
                          </a:solidFill>
                          <a:effectLst/>
                          <a:latin typeface="+mj-lt"/>
                        </a:rPr>
                        <a:t>                                 3,877,428,898 </a:t>
                      </a:r>
                    </a:p>
                  </a:txBody>
                  <a:tcPr marL="9525" marR="9525" marT="9525" marB="0" anchor="b">
                    <a:solidFill>
                      <a:schemeClr val="accent6">
                        <a:lumMod val="60000"/>
                        <a:lumOff val="40000"/>
                      </a:schemeClr>
                    </a:solidFill>
                  </a:tcPr>
                </a:tc>
                <a:tc>
                  <a:txBody>
                    <a:bodyPr/>
                    <a:lstStyle/>
                    <a:p>
                      <a:pPr marL="0" algn="r" defTabSz="914400" rtl="0" eaLnBrk="1" fontAlgn="b" latinLnBrk="0" hangingPunct="1"/>
                      <a:r>
                        <a:rPr lang="en-US" sz="1200" b="0" i="0" u="none" strike="noStrike" kern="1200" dirty="0">
                          <a:solidFill>
                            <a:srgbClr val="000000"/>
                          </a:solidFill>
                          <a:effectLst/>
                          <a:latin typeface="+mj-lt"/>
                          <a:ea typeface="+mn-ea"/>
                          <a:cs typeface="+mn-cs"/>
                        </a:rPr>
                        <a:t>4,236,765,162</a:t>
                      </a:r>
                    </a:p>
                  </a:txBody>
                  <a:tcPr marL="9525" marR="9525" marT="9525" marB="0" anchor="b">
                    <a:solidFill>
                      <a:schemeClr val="accent6">
                        <a:lumMod val="60000"/>
                        <a:lumOff val="40000"/>
                      </a:schemeClr>
                    </a:solidFill>
                  </a:tcPr>
                </a:tc>
                <a:tc>
                  <a:txBody>
                    <a:bodyPr/>
                    <a:lstStyle/>
                    <a:p>
                      <a:pPr marL="0" lvl="0" algn="r" defTabSz="914400" rtl="0" eaLnBrk="1" fontAlgn="b" latinLnBrk="0" hangingPunct="1"/>
                      <a:endParaRPr lang="en-US" sz="1200" b="1" i="0" u="none" strike="noStrike" kern="1200" dirty="0" smtClean="0">
                        <a:solidFill>
                          <a:srgbClr val="000000"/>
                        </a:solidFill>
                        <a:effectLst/>
                        <a:latin typeface="+mj-lt"/>
                        <a:ea typeface="+mn-ea"/>
                        <a:cs typeface="+mn-cs"/>
                      </a:endParaRPr>
                    </a:p>
                  </a:txBody>
                  <a:tcPr marL="6350" marR="6350" marT="6350" marB="0" anchor="b">
                    <a:solidFill>
                      <a:schemeClr val="accent6">
                        <a:lumMod val="60000"/>
                        <a:lumOff val="40000"/>
                      </a:schemeClr>
                    </a:solidFill>
                  </a:tcPr>
                </a:tc>
                <a:tc>
                  <a:txBody>
                    <a:bodyPr/>
                    <a:lstStyle/>
                    <a:p>
                      <a:pPr marL="0" lvl="0" algn="r" defTabSz="914400" rtl="0" eaLnBrk="1" fontAlgn="b" latinLnBrk="0" hangingPunct="1"/>
                      <a:endParaRPr lang="en-US" sz="1200" b="1" i="0" u="none" strike="noStrike" kern="1200" dirty="0" smtClean="0">
                        <a:solidFill>
                          <a:srgbClr val="000000"/>
                        </a:solidFill>
                        <a:effectLst/>
                        <a:latin typeface="+mj-lt"/>
                        <a:ea typeface="+mn-ea"/>
                        <a:cs typeface="+mn-cs"/>
                      </a:endParaRPr>
                    </a:p>
                  </a:txBody>
                  <a:tcPr marL="6350" marR="6350" marT="6350" marB="0" anchor="b">
                    <a:solidFill>
                      <a:schemeClr val="accent6">
                        <a:lumMod val="60000"/>
                        <a:lumOff val="40000"/>
                      </a:schemeClr>
                    </a:solidFill>
                  </a:tcPr>
                </a:tc>
                <a:tc>
                  <a:txBody>
                    <a:bodyPr/>
                    <a:lstStyle/>
                    <a:p>
                      <a:pPr marL="0" lvl="0" algn="r" defTabSz="914400" rtl="0" eaLnBrk="1" fontAlgn="b" latinLnBrk="0" hangingPunct="1"/>
                      <a:endParaRPr lang="en-US" sz="1200" b="1" i="0" u="none" strike="noStrike" kern="1200" dirty="0">
                        <a:solidFill>
                          <a:srgbClr val="000000"/>
                        </a:solidFill>
                        <a:effectLst/>
                        <a:latin typeface="+mj-lt"/>
                        <a:ea typeface="+mn-ea"/>
                        <a:cs typeface="+mn-cs"/>
                      </a:endParaRPr>
                    </a:p>
                  </a:txBody>
                  <a:tcPr marL="6350" marR="6350" marT="6350" marB="0" anchor="b">
                    <a:solidFill>
                      <a:schemeClr val="accent6">
                        <a:lumMod val="60000"/>
                        <a:lumOff val="40000"/>
                      </a:schemeClr>
                    </a:solidFill>
                  </a:tcPr>
                </a:tc>
                <a:tc>
                  <a:txBody>
                    <a:bodyPr/>
                    <a:lstStyle/>
                    <a:p>
                      <a:pPr marL="0" lvl="0" algn="r" defTabSz="914400" rtl="0" eaLnBrk="1" fontAlgn="b" latinLnBrk="0" hangingPunct="1"/>
                      <a:endParaRPr lang="en-US" sz="1200" b="1" i="0" u="none" strike="noStrike" kern="1200" dirty="0">
                        <a:solidFill>
                          <a:srgbClr val="000000"/>
                        </a:solidFill>
                        <a:effectLst/>
                        <a:latin typeface="+mj-lt"/>
                        <a:ea typeface="+mn-ea"/>
                        <a:cs typeface="+mn-cs"/>
                      </a:endParaRPr>
                    </a:p>
                  </a:txBody>
                  <a:tcPr marL="6350" marR="6350" marT="6350" marB="0" anchor="b">
                    <a:solidFill>
                      <a:schemeClr val="accent6">
                        <a:lumMod val="60000"/>
                        <a:lumOff val="40000"/>
                      </a:schemeClr>
                    </a:solidFill>
                  </a:tcPr>
                </a:tc>
                <a:extLst>
                  <a:ext uri="{0D108BD9-81ED-4DB2-BD59-A6C34878D82A}">
                    <a16:rowId xmlns:a16="http://schemas.microsoft.com/office/drawing/2014/main" val="3772729918"/>
                  </a:ext>
                </a:extLst>
              </a:tr>
            </a:tbl>
          </a:graphicData>
        </a:graphic>
      </p:graphicFrame>
    </p:spTree>
    <p:extLst>
      <p:ext uri="{BB962C8B-B14F-4D97-AF65-F5344CB8AC3E}">
        <p14:creationId xmlns:p14="http://schemas.microsoft.com/office/powerpoint/2010/main" val="1425755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373" y="117989"/>
            <a:ext cx="9828150" cy="629264"/>
          </a:xfrm>
        </p:spPr>
        <p:txBody>
          <a:bodyPr>
            <a:noAutofit/>
          </a:bodyPr>
          <a:lstStyle/>
          <a:p>
            <a:r>
              <a:rPr lang="en-US" sz="2000" b="1" dirty="0">
                <a:latin typeface="+mn-lt"/>
              </a:rPr>
              <a:t>PROMINENT CHANGES IN AUM IN HIGH RISK </a:t>
            </a:r>
            <a:r>
              <a:rPr lang="en-US" sz="2000" b="1" dirty="0" smtClean="0">
                <a:latin typeface="+mn-lt"/>
              </a:rPr>
              <a:t>CLIENTS </a:t>
            </a:r>
            <a:r>
              <a:rPr lang="en-US" sz="2000" b="1" dirty="0">
                <a:latin typeface="+mn-lt"/>
              </a:rPr>
              <a:t>DURING </a:t>
            </a:r>
            <a:r>
              <a:rPr lang="en-US" sz="2000" b="1" dirty="0" smtClean="0">
                <a:latin typeface="+mn-lt"/>
              </a:rPr>
              <a:t>DEC-2021 </a:t>
            </a:r>
            <a:r>
              <a:rPr lang="en-US" sz="2000" b="1" dirty="0">
                <a:latin typeface="+mn-lt"/>
              </a:rPr>
              <a:t>TO MAR- </a:t>
            </a:r>
            <a:r>
              <a:rPr lang="en-US" sz="2000" b="1" dirty="0" smtClean="0">
                <a:latin typeface="+mn-lt"/>
              </a:rPr>
              <a:t>2022:</a:t>
            </a:r>
            <a:endParaRPr lang="en-US" sz="2000" b="1" dirty="0">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3212386896"/>
              </p:ext>
            </p:extLst>
          </p:nvPr>
        </p:nvGraphicFramePr>
        <p:xfrm>
          <a:off x="406464" y="623428"/>
          <a:ext cx="9961419" cy="2588165"/>
        </p:xfrm>
        <a:graphic>
          <a:graphicData uri="http://schemas.openxmlformats.org/drawingml/2006/table">
            <a:tbl>
              <a:tblPr/>
              <a:tblGrid>
                <a:gridCol w="2038491">
                  <a:extLst>
                    <a:ext uri="{9D8B030D-6E8A-4147-A177-3AD203B41FA5}">
                      <a16:colId xmlns:a16="http://schemas.microsoft.com/office/drawing/2014/main" val="3043794488"/>
                    </a:ext>
                  </a:extLst>
                </a:gridCol>
                <a:gridCol w="1923908">
                  <a:extLst>
                    <a:ext uri="{9D8B030D-6E8A-4147-A177-3AD203B41FA5}">
                      <a16:colId xmlns:a16="http://schemas.microsoft.com/office/drawing/2014/main" val="821843102"/>
                    </a:ext>
                  </a:extLst>
                </a:gridCol>
                <a:gridCol w="2037556">
                  <a:extLst>
                    <a:ext uri="{9D8B030D-6E8A-4147-A177-3AD203B41FA5}">
                      <a16:colId xmlns:a16="http://schemas.microsoft.com/office/drawing/2014/main" val="2699462745"/>
                    </a:ext>
                  </a:extLst>
                </a:gridCol>
                <a:gridCol w="1980732">
                  <a:extLst>
                    <a:ext uri="{9D8B030D-6E8A-4147-A177-3AD203B41FA5}">
                      <a16:colId xmlns:a16="http://schemas.microsoft.com/office/drawing/2014/main" val="419191403"/>
                    </a:ext>
                  </a:extLst>
                </a:gridCol>
                <a:gridCol w="1980732">
                  <a:extLst>
                    <a:ext uri="{9D8B030D-6E8A-4147-A177-3AD203B41FA5}">
                      <a16:colId xmlns:a16="http://schemas.microsoft.com/office/drawing/2014/main" val="361601370"/>
                    </a:ext>
                  </a:extLst>
                </a:gridCol>
              </a:tblGrid>
              <a:tr h="330447">
                <a:tc>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Region Punjab</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Region Punjab</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DIFFERENCE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882605196"/>
                  </a:ext>
                </a:extLst>
              </a:tr>
              <a:tr h="330447">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March 2022</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December </a:t>
                      </a:r>
                      <a:r>
                        <a:rPr lang="en-US" sz="1600" b="1" i="0" u="none" strike="noStrike" kern="1200" dirty="0">
                          <a:solidFill>
                            <a:schemeClr val="bg1"/>
                          </a:solidFill>
                          <a:effectLst/>
                          <a:latin typeface="Calibri" panose="020F0502020204030204" pitchFamily="34" charset="0"/>
                          <a:ea typeface="+mn-ea"/>
                          <a:cs typeface="+mn-cs"/>
                        </a:rPr>
                        <a:t>2021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99250554"/>
                  </a:ext>
                </a:extLst>
              </a:tr>
              <a:tr h="23851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249124044"/>
                  </a:ext>
                </a:extLst>
              </a:tr>
              <a:tr h="238518">
                <a:tc>
                  <a:txBody>
                    <a:bodyPr/>
                    <a:lstStyle/>
                    <a:p>
                      <a:pPr algn="l" fontAlgn="b"/>
                      <a:r>
                        <a:rPr lang="en-US" sz="1100" b="0" i="0" u="none" strike="noStrike" dirty="0">
                          <a:solidFill>
                            <a:srgbClr val="000000"/>
                          </a:solidFill>
                          <a:effectLst/>
                          <a:latin typeface="Calibri" panose="020F0502020204030204" pitchFamily="34" charset="0"/>
                        </a:rPr>
                        <a:t> FORMAN CHRISTIAN COLLEGE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3,589,378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FORMAN CHRISTIAN COLLEGE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28,316,520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24,727,141)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948864778"/>
                  </a:ext>
                </a:extLst>
              </a:tr>
              <a:tr h="257942">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Calibri" panose="020F0502020204030204" pitchFamily="34"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646559744"/>
                  </a:ext>
                </a:extLst>
              </a:tr>
              <a:tr h="238518">
                <a:tc>
                  <a:txBody>
                    <a:bodyPr/>
                    <a:lstStyle/>
                    <a:p>
                      <a:pPr marL="0" algn="l" defTabSz="914400" rtl="0" eaLnBrk="1" fontAlgn="b" latinLnBrk="0" hangingPunct="1"/>
                      <a:r>
                        <a:rPr lang="en-US" sz="1100" b="0" i="0" u="none" strike="noStrike" kern="1200" dirty="0">
                          <a:solidFill>
                            <a:schemeClr val="tx1"/>
                          </a:solidFill>
                          <a:effectLst/>
                          <a:latin typeface="Calibri" panose="020F0502020204030204" pitchFamily="34" charset="0"/>
                          <a:ea typeface="+mn-ea"/>
                          <a:cs typeface="+mn-cs"/>
                        </a:rPr>
                        <a:t>BUSINESSMEN HOSPITAL TRUST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dirty="0">
                          <a:solidFill>
                            <a:srgbClr val="000000"/>
                          </a:solidFill>
                          <a:effectLst/>
                          <a:latin typeface="Calibri" panose="020F0502020204030204" pitchFamily="34" charset="0"/>
                        </a:rPr>
                        <a:t>         151,774,335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l" defTabSz="914400" rtl="0" eaLnBrk="1" fontAlgn="b" latinLnBrk="0" hangingPunct="1"/>
                      <a:r>
                        <a:rPr lang="en-US" sz="1100" b="0" i="0" u="none" strike="noStrike" kern="1200" dirty="0">
                          <a:solidFill>
                            <a:schemeClr val="tx1"/>
                          </a:solidFill>
                          <a:effectLst/>
                          <a:latin typeface="Calibri" panose="020F0502020204030204" pitchFamily="34" charset="0"/>
                          <a:ea typeface="+mn-ea"/>
                          <a:cs typeface="+mn-cs"/>
                        </a:rPr>
                        <a:t>BUSINESSMEN HOSPITAL TRUST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918,326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        150,856,009</a:t>
                      </a:r>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593387470"/>
                  </a:ext>
                </a:extLst>
              </a:tr>
              <a:tr h="119259">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060526781"/>
                  </a:ext>
                </a:extLst>
              </a:tr>
              <a:tr h="119259">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015797001"/>
                  </a:ext>
                </a:extLst>
              </a:tr>
              <a:tr h="238518">
                <a:tc>
                  <a:txBody>
                    <a:bodyPr/>
                    <a:lstStyle/>
                    <a:p>
                      <a:pPr algn="l" fontAlgn="b"/>
                      <a:endParaRPr lang="en-US" sz="1200" b="0" i="0" u="none" strike="noStrike" dirty="0">
                        <a:solidFill>
                          <a:srgbClr val="000000"/>
                        </a:solidFill>
                        <a:effectLst/>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311464944"/>
                  </a:ext>
                </a:extLst>
              </a:tr>
              <a:tr h="330447">
                <a:tc>
                  <a:txBody>
                    <a:bodyPr/>
                    <a:lstStyle/>
                    <a:p>
                      <a:pPr algn="l" rtl="0" fontAlgn="b"/>
                      <a:r>
                        <a:rPr lang="en-US" sz="1600" b="1" i="0" u="none" strike="noStrike" dirty="0" smtClean="0">
                          <a:solidFill>
                            <a:srgbClr val="FFFFFF"/>
                          </a:solidFill>
                          <a:effectLst/>
                          <a:latin typeface="Calibri" panose="020F0502020204030204" pitchFamily="34" charset="0"/>
                        </a:rPr>
                        <a:t>Total</a:t>
                      </a:r>
                      <a:endParaRPr lang="en-US" sz="16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r"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185,610,313</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ctr" defTabSz="914400" rtl="0" eaLnBrk="1" fontAlgn="b" latinLnBrk="0" hangingPunct="1"/>
                      <a:r>
                        <a:rPr lang="en-US" sz="1600" b="1" i="0" u="none" strike="noStrike" kern="1200" dirty="0">
                          <a:solidFill>
                            <a:srgbClr val="FFFFFF"/>
                          </a:solidFill>
                          <a:effectLst/>
                          <a:latin typeface="Calibri" panose="020F0502020204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r" defTabSz="914400" rtl="0" eaLnBrk="1" fontAlgn="b" latinLnBrk="0" hangingPunct="1"/>
                      <a:r>
                        <a:rPr lang="en-US" sz="1600" b="1" i="0" u="none" strike="noStrike" kern="1200" dirty="0" smtClean="0">
                          <a:solidFill>
                            <a:schemeClr val="bg1"/>
                          </a:solidFill>
                          <a:effectLst/>
                          <a:latin typeface="Calibri" panose="020F0502020204030204" pitchFamily="34" charset="0"/>
                          <a:ea typeface="+mn-ea"/>
                          <a:cs typeface="+mn-cs"/>
                        </a:rPr>
                        <a:t>71,951,962</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r"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113,658,331</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82519631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41494192"/>
              </p:ext>
            </p:extLst>
          </p:nvPr>
        </p:nvGraphicFramePr>
        <p:xfrm>
          <a:off x="406464" y="3543257"/>
          <a:ext cx="10045530" cy="2677299"/>
        </p:xfrm>
        <a:graphic>
          <a:graphicData uri="http://schemas.openxmlformats.org/drawingml/2006/table">
            <a:tbl>
              <a:tblPr/>
              <a:tblGrid>
                <a:gridCol w="2713149">
                  <a:extLst>
                    <a:ext uri="{9D8B030D-6E8A-4147-A177-3AD203B41FA5}">
                      <a16:colId xmlns:a16="http://schemas.microsoft.com/office/drawing/2014/main" val="1316601489"/>
                    </a:ext>
                  </a:extLst>
                </a:gridCol>
                <a:gridCol w="1480096">
                  <a:extLst>
                    <a:ext uri="{9D8B030D-6E8A-4147-A177-3AD203B41FA5}">
                      <a16:colId xmlns:a16="http://schemas.microsoft.com/office/drawing/2014/main" val="1998689906"/>
                    </a:ext>
                  </a:extLst>
                </a:gridCol>
                <a:gridCol w="2800959">
                  <a:extLst>
                    <a:ext uri="{9D8B030D-6E8A-4147-A177-3AD203B41FA5}">
                      <a16:colId xmlns:a16="http://schemas.microsoft.com/office/drawing/2014/main" val="1149623787"/>
                    </a:ext>
                  </a:extLst>
                </a:gridCol>
                <a:gridCol w="1499616">
                  <a:extLst>
                    <a:ext uri="{9D8B030D-6E8A-4147-A177-3AD203B41FA5}">
                      <a16:colId xmlns:a16="http://schemas.microsoft.com/office/drawing/2014/main" val="2466221298"/>
                    </a:ext>
                  </a:extLst>
                </a:gridCol>
                <a:gridCol w="1551710">
                  <a:extLst>
                    <a:ext uri="{9D8B030D-6E8A-4147-A177-3AD203B41FA5}">
                      <a16:colId xmlns:a16="http://schemas.microsoft.com/office/drawing/2014/main" val="2065024421"/>
                    </a:ext>
                  </a:extLst>
                </a:gridCol>
              </a:tblGrid>
              <a:tr h="403503">
                <a:tc>
                  <a:txBody>
                    <a:bodyPr/>
                    <a:lstStyle/>
                    <a:p>
                      <a:pPr algn="ctr" rtl="0" fontAlgn="b"/>
                      <a:r>
                        <a:rPr lang="en-US" sz="1600" b="1" i="0" u="none" strike="noStrike" dirty="0">
                          <a:solidFill>
                            <a:srgbClr val="FFFFFF"/>
                          </a:solidFill>
                          <a:effectLst/>
                          <a:latin typeface="Calibri" panose="020F0502020204030204" pitchFamily="34" charset="0"/>
                        </a:rPr>
                        <a:t>Region Sindh</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AUM (Rs.)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Region Sindh</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AUM (Rs.)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DIFFERENCE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852056278"/>
                  </a:ext>
                </a:extLst>
              </a:tr>
              <a:tr h="413974">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March 2022</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December</a:t>
                      </a:r>
                      <a:r>
                        <a:rPr lang="en-US" sz="1600" b="1" i="0" u="none" strike="noStrike" kern="1200" baseline="0" dirty="0" smtClean="0">
                          <a:solidFill>
                            <a:schemeClr val="bg1"/>
                          </a:solidFill>
                          <a:effectLst/>
                          <a:latin typeface="Calibri" panose="020F0502020204030204" pitchFamily="34" charset="0"/>
                          <a:ea typeface="+mn-ea"/>
                          <a:cs typeface="+mn-cs"/>
                        </a:rPr>
                        <a:t> </a:t>
                      </a:r>
                      <a:r>
                        <a:rPr lang="en-US" sz="1600" b="1" i="0" u="none" strike="noStrike" kern="1200" dirty="0" smtClean="0">
                          <a:solidFill>
                            <a:schemeClr val="bg1"/>
                          </a:solidFill>
                          <a:effectLst/>
                          <a:latin typeface="Calibri" panose="020F0502020204030204" pitchFamily="34" charset="0"/>
                          <a:ea typeface="+mn-ea"/>
                          <a:cs typeface="+mn-cs"/>
                        </a:rPr>
                        <a:t>2021</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a:txBody>
                    <a:bodyPr/>
                    <a:lstStyle/>
                    <a:p>
                      <a:pPr algn="ctr" rtl="0" fontAlgn="b"/>
                      <a:r>
                        <a:rPr lang="en-US" sz="16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778500796"/>
                  </a:ext>
                </a:extLst>
              </a:tr>
              <a:tr h="420978">
                <a:tc>
                  <a:txBody>
                    <a:bodyPr/>
                    <a:lstStyle/>
                    <a:p>
                      <a:pPr algn="l" fontAlgn="b"/>
                      <a:r>
                        <a:rPr lang="en-US" sz="1100" b="0" i="0" u="none" strike="noStrike" dirty="0">
                          <a:solidFill>
                            <a:srgbClr val="000000"/>
                          </a:solidFill>
                          <a:effectLst/>
                          <a:latin typeface="Calibri" panose="020F0502020204030204" pitchFamily="34" charset="0"/>
                        </a:rPr>
                        <a:t> HABIB METRO PAKISTAN PRIVATE LIMITED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kern="1200" dirty="0">
                          <a:solidFill>
                            <a:srgbClr val="000000"/>
                          </a:solidFill>
                          <a:effectLst/>
                          <a:latin typeface="Calibri" panose="020F0502020204030204" pitchFamily="34" charset="0"/>
                          <a:ea typeface="+mn-ea"/>
                          <a:cs typeface="+mn-cs"/>
                        </a:rPr>
                        <a:t>         740,513,920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kern="1200" dirty="0" smtClean="0">
                          <a:solidFill>
                            <a:srgbClr val="000000"/>
                          </a:solidFill>
                          <a:effectLst/>
                          <a:latin typeface="Calibri" panose="020F0502020204030204" pitchFamily="34" charset="0"/>
                          <a:ea typeface="+mn-ea"/>
                          <a:cs typeface="+mn-cs"/>
                        </a:rPr>
                        <a:t>HABIB METRO PAKISTAN PRIVATE LIMITED </a:t>
                      </a:r>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kern="1200" dirty="0">
                          <a:solidFill>
                            <a:srgbClr val="000000"/>
                          </a:solidFill>
                          <a:effectLst/>
                          <a:latin typeface="Calibri" panose="020F0502020204030204" pitchFamily="34" charset="0"/>
                          <a:ea typeface="+mn-ea"/>
                          <a:cs typeface="+mn-cs"/>
                        </a:rPr>
                        <a:t>                      530,051,261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kern="1200" dirty="0">
                          <a:solidFill>
                            <a:srgbClr val="000000"/>
                          </a:solidFill>
                          <a:effectLst/>
                          <a:latin typeface="Calibri" panose="020F0502020204030204" pitchFamily="34" charset="0"/>
                          <a:ea typeface="+mn-ea"/>
                          <a:cs typeface="+mn-cs"/>
                        </a:rPr>
                        <a:t>        </a:t>
                      </a:r>
                      <a:r>
                        <a:rPr lang="en-US" sz="1100" b="0" i="0" u="none" strike="noStrike" kern="1200" dirty="0" smtClean="0">
                          <a:solidFill>
                            <a:srgbClr val="000000"/>
                          </a:solidFill>
                          <a:effectLst/>
                          <a:latin typeface="Calibri" panose="020F0502020204030204" pitchFamily="34" charset="0"/>
                          <a:ea typeface="+mn-ea"/>
                          <a:cs typeface="+mn-cs"/>
                        </a:rPr>
                        <a:t>210,462,659</a:t>
                      </a:r>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802981011"/>
                  </a:ext>
                </a:extLst>
              </a:tr>
              <a:tr h="264799">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rtl="0"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234406056"/>
                  </a:ext>
                </a:extLst>
              </a:tr>
              <a:tr h="420843">
                <a:tc>
                  <a:txBody>
                    <a:bodyPr/>
                    <a:lstStyle/>
                    <a:p>
                      <a:pPr marL="0" algn="l" defTabSz="914400" rtl="0" eaLnBrk="1" fontAlgn="b" latinLnBrk="0" hangingPunct="1"/>
                      <a:endParaRPr lang="en-US" sz="1400" b="0" i="0" u="none" strike="noStrike" kern="1200" dirty="0">
                        <a:solidFill>
                          <a:srgbClr val="000000"/>
                        </a:solidFill>
                        <a:effectLst/>
                        <a:latin typeface="Calibri" panose="020F0502020204030204" pitchFamily="34" charset="0"/>
                        <a:ea typeface="+mn-ea"/>
                        <a:cs typeface="+mn-cs"/>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4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l" defTabSz="914400" rtl="0" eaLnBrk="1" fontAlgn="b" latinLnBrk="0" hangingPunct="1"/>
                      <a:endParaRPr lang="en-US" sz="1400" b="0" i="0" u="none" strike="noStrike" kern="1200" dirty="0">
                        <a:solidFill>
                          <a:srgbClr val="000000"/>
                        </a:solidFill>
                        <a:effectLst/>
                        <a:latin typeface="Calibri" panose="020F0502020204030204" pitchFamily="34" charset="0"/>
                        <a:ea typeface="+mn-ea"/>
                        <a:cs typeface="+mn-cs"/>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4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l" defTabSz="914400" rtl="0" eaLnBrk="1" fontAlgn="b" latinLnBrk="0" hangingPunct="1"/>
                      <a:endParaRPr lang="en-US" sz="14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286211425"/>
                  </a:ext>
                </a:extLst>
              </a:tr>
              <a:tr h="420978">
                <a:tc>
                  <a:txBody>
                    <a:bodyPr/>
                    <a:lstStyle/>
                    <a:p>
                      <a:pPr algn="ctr" fontAlgn="b"/>
                      <a:endParaRPr lang="en-US" sz="1400" b="0" i="0" u="none" strike="noStrike" dirty="0">
                        <a:solidFill>
                          <a:srgbClr val="000000"/>
                        </a:solidFill>
                        <a:effectLst/>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endParaRPr lang="en-US" sz="1400" b="0" i="0" u="none" strike="noStrike" dirty="0">
                        <a:solidFill>
                          <a:srgbClr val="000000"/>
                        </a:solidFill>
                        <a:effectLst/>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endParaRPr lang="en-US" sz="1400" b="0" i="0" u="none" strike="noStrike" dirty="0">
                        <a:solidFill>
                          <a:srgbClr val="000000"/>
                        </a:solidFill>
                        <a:effectLst/>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endParaRPr lang="en-US" sz="1400" b="0" i="0" u="none" strike="noStrike" dirty="0">
                        <a:solidFill>
                          <a:srgbClr val="000000"/>
                        </a:solidFill>
                        <a:effectLst/>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ctr" fontAlgn="b"/>
                      <a:endParaRPr lang="en-US" sz="1400" b="0" i="0" u="none" strike="noStrike" dirty="0">
                        <a:solidFill>
                          <a:srgbClr val="000000"/>
                        </a:solidFill>
                        <a:effectLst/>
                        <a:latin typeface="+mn-lt"/>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749292511"/>
                  </a:ext>
                </a:extLst>
              </a:tr>
              <a:tr h="332224">
                <a:tc>
                  <a:txBody>
                    <a:bodyPr/>
                    <a:lstStyle/>
                    <a:p>
                      <a:pPr algn="l" rtl="0" fontAlgn="b"/>
                      <a:r>
                        <a:rPr lang="en-US" sz="1600" b="1" i="0" u="none" strike="noStrike" dirty="0">
                          <a:solidFill>
                            <a:srgbClr val="FFFFFF"/>
                          </a:solidFill>
                          <a:effectLst/>
                          <a:latin typeface="Calibri" panose="020F0502020204030204" pitchFamily="34" charset="0"/>
                        </a:rPr>
                        <a:t> Total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r"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740,513,920</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r" defTabSz="914400" rtl="0" eaLnBrk="1" fontAlgn="b" latinLnBrk="0" hangingPunct="1"/>
                      <a:r>
                        <a:rPr lang="en-US" sz="1600" b="1" i="0" u="none" strike="noStrike" kern="1200" dirty="0">
                          <a:solidFill>
                            <a:srgbClr val="FFFFFF"/>
                          </a:solidFill>
                          <a:effectLst/>
                          <a:latin typeface="Calibri" panose="020F0502020204030204" pitchFamily="34" charset="0"/>
                          <a:ea typeface="+mn-ea"/>
                          <a:cs typeface="+mn-cs"/>
                        </a:rPr>
                        <a:t> </a:t>
                      </a:r>
                      <a:r>
                        <a:rPr lang="en-US" sz="1600" b="1" i="0" u="none" strike="noStrike" kern="1200" dirty="0" smtClean="0">
                          <a:solidFill>
                            <a:srgbClr val="FFFFFF"/>
                          </a:solidFill>
                          <a:effectLst/>
                          <a:latin typeface="Calibri" panose="020F0502020204030204" pitchFamily="34" charset="0"/>
                          <a:ea typeface="+mn-ea"/>
                          <a:cs typeface="+mn-cs"/>
                        </a:rPr>
                        <a:t> </a:t>
                      </a:r>
                      <a:endParaRPr lang="en-US" sz="1600" b="1" i="0" u="none" strike="noStrike" kern="1200" dirty="0">
                        <a:solidFill>
                          <a:srgbClr val="FFFFFF"/>
                        </a:solidFill>
                        <a:effectLst/>
                        <a:latin typeface="Calibri" panose="020F050202020403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r"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530,051,261</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r"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210,462,659</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059954060"/>
                  </a:ext>
                </a:extLst>
              </a:tr>
            </a:tbl>
          </a:graphicData>
        </a:graphic>
      </p:graphicFrame>
    </p:spTree>
    <p:extLst>
      <p:ext uri="{BB962C8B-B14F-4D97-AF65-F5344CB8AC3E}">
        <p14:creationId xmlns:p14="http://schemas.microsoft.com/office/powerpoint/2010/main" val="36886198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80289973"/>
              </p:ext>
            </p:extLst>
          </p:nvPr>
        </p:nvGraphicFramePr>
        <p:xfrm>
          <a:off x="665018" y="1451221"/>
          <a:ext cx="10175275" cy="2030730"/>
        </p:xfrm>
        <a:graphic>
          <a:graphicData uri="http://schemas.openxmlformats.org/drawingml/2006/table">
            <a:tbl>
              <a:tblPr/>
              <a:tblGrid>
                <a:gridCol w="2479964">
                  <a:extLst>
                    <a:ext uri="{9D8B030D-6E8A-4147-A177-3AD203B41FA5}">
                      <a16:colId xmlns:a16="http://schemas.microsoft.com/office/drawing/2014/main" val="1316601489"/>
                    </a:ext>
                  </a:extLst>
                </a:gridCol>
                <a:gridCol w="1967345">
                  <a:extLst>
                    <a:ext uri="{9D8B030D-6E8A-4147-A177-3AD203B41FA5}">
                      <a16:colId xmlns:a16="http://schemas.microsoft.com/office/drawing/2014/main" val="67855492"/>
                    </a:ext>
                  </a:extLst>
                </a:gridCol>
                <a:gridCol w="2064328">
                  <a:extLst>
                    <a:ext uri="{9D8B030D-6E8A-4147-A177-3AD203B41FA5}">
                      <a16:colId xmlns:a16="http://schemas.microsoft.com/office/drawing/2014/main" val="1149623787"/>
                    </a:ext>
                  </a:extLst>
                </a:gridCol>
                <a:gridCol w="1634836">
                  <a:extLst>
                    <a:ext uri="{9D8B030D-6E8A-4147-A177-3AD203B41FA5}">
                      <a16:colId xmlns:a16="http://schemas.microsoft.com/office/drawing/2014/main" val="2391698290"/>
                    </a:ext>
                  </a:extLst>
                </a:gridCol>
                <a:gridCol w="2028802">
                  <a:extLst>
                    <a:ext uri="{9D8B030D-6E8A-4147-A177-3AD203B41FA5}">
                      <a16:colId xmlns:a16="http://schemas.microsoft.com/office/drawing/2014/main" val="2065024421"/>
                    </a:ext>
                  </a:extLst>
                </a:gridCol>
              </a:tblGrid>
              <a:tr h="335280">
                <a:tc>
                  <a:txBody>
                    <a:bodyPr/>
                    <a:lstStyle/>
                    <a:p>
                      <a:pPr algn="ctr" rtl="0" fontAlgn="b"/>
                      <a:r>
                        <a:rPr lang="en-US" sz="1600" b="1" i="0" u="none" strike="noStrike" dirty="0">
                          <a:solidFill>
                            <a:srgbClr val="FFFFFF"/>
                          </a:solidFill>
                          <a:effectLst/>
                          <a:latin typeface="Calibri" panose="020F0502020204030204" pitchFamily="34" charset="0"/>
                        </a:rPr>
                        <a:t>Region </a:t>
                      </a:r>
                      <a:r>
                        <a:rPr lang="en-US" sz="1600" b="1" i="0" u="none" strike="noStrike" dirty="0" smtClean="0">
                          <a:solidFill>
                            <a:srgbClr val="FFFFFF"/>
                          </a:solidFill>
                          <a:effectLst/>
                          <a:latin typeface="Calibri" panose="020F0502020204030204" pitchFamily="34" charset="0"/>
                        </a:rPr>
                        <a:t>Capital</a:t>
                      </a:r>
                      <a:endParaRPr lang="en-US" sz="16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AUM (Rs.)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Region </a:t>
                      </a:r>
                      <a:r>
                        <a:rPr lang="en-US" sz="1600" b="1" i="0" u="none" strike="noStrike" dirty="0" smtClean="0">
                          <a:solidFill>
                            <a:srgbClr val="FFFFFF"/>
                          </a:solidFill>
                          <a:effectLst/>
                          <a:latin typeface="Calibri" panose="020F0502020204030204" pitchFamily="34" charset="0"/>
                        </a:rPr>
                        <a:t>Capital</a:t>
                      </a:r>
                      <a:endParaRPr lang="en-US" sz="16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AUM (Rs.)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DIFFERENCE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852056278"/>
                  </a:ext>
                </a:extLst>
              </a:tr>
              <a:tr h="335280">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March 2022</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December </a:t>
                      </a:r>
                      <a:r>
                        <a:rPr lang="en-US" sz="1600" b="1" i="0" u="none" strike="noStrike" kern="1200" dirty="0">
                          <a:solidFill>
                            <a:schemeClr val="bg1"/>
                          </a:solidFill>
                          <a:effectLst/>
                          <a:latin typeface="Calibri" panose="020F0502020204030204" pitchFamily="34" charset="0"/>
                          <a:ea typeface="+mn-ea"/>
                          <a:cs typeface="+mn-cs"/>
                        </a:rPr>
                        <a:t>2021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a:txBody>
                    <a:bodyPr/>
                    <a:lstStyle/>
                    <a:p>
                      <a:pPr algn="ctr" rtl="0" fontAlgn="b"/>
                      <a:r>
                        <a:rPr lang="en-US" sz="1600" b="1" i="0" u="none" strike="noStrike" dirty="0">
                          <a:solidFill>
                            <a:srgbClr val="FFFFFF"/>
                          </a:solidFill>
                          <a:effectLst/>
                          <a:latin typeface="Calibri" panose="020F0502020204030204" pitchFamily="34" charset="0"/>
                        </a:rPr>
                        <a:t> </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778500796"/>
                  </a:ext>
                </a:extLst>
              </a:tr>
              <a:tr h="172403">
                <a:tc>
                  <a:txBody>
                    <a:bodyPr/>
                    <a:lstStyle/>
                    <a:p>
                      <a:pPr algn="l" fontAlgn="b"/>
                      <a:r>
                        <a:rPr lang="en-US" sz="1100" b="0" i="0" u="none" strike="noStrike" dirty="0">
                          <a:solidFill>
                            <a:srgbClr val="000000"/>
                          </a:solidFill>
                          <a:effectLst/>
                          <a:latin typeface="Calibri" panose="020F0502020204030204" pitchFamily="34" charset="0"/>
                        </a:rPr>
                        <a:t> ROSHAN AAJ - AKHTER HAMEED KHAN FOUNDATION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a:t>
                      </a:r>
                      <a:r>
                        <a:rPr lang="en-US" sz="1100" b="0" i="0" u="none" strike="noStrike" kern="1200" dirty="0" smtClean="0">
                          <a:solidFill>
                            <a:srgbClr val="000000"/>
                          </a:solidFill>
                          <a:effectLst/>
                          <a:latin typeface="Calibri" panose="020F0502020204030204" pitchFamily="34" charset="0"/>
                          <a:ea typeface="+mn-ea"/>
                          <a:cs typeface="+mn-cs"/>
                        </a:rPr>
                        <a:t>76,905,387 </a:t>
                      </a:r>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panose="020F0502020204030204" pitchFamily="34" charset="0"/>
                          <a:ea typeface="+mn-ea"/>
                          <a:cs typeface="+mn-cs"/>
                        </a:rPr>
                        <a:t>ROSHAN AAJ - AKHTER HAMEED KHAN FOUNDATION </a:t>
                      </a:r>
                    </a:p>
                    <a:p>
                      <a:pPr marL="0" algn="l"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a:t>
                      </a:r>
                    </a:p>
                    <a:p>
                      <a:pPr marL="0" algn="r"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 76,905,387.34 </a:t>
                      </a:r>
                      <a:endParaRPr lang="en-US" sz="11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802981011"/>
                  </a:ext>
                </a:extLst>
              </a:tr>
              <a:tr h="17240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Calibri" panose="020F0502020204030204" pitchFamily="34" charset="0"/>
                        </a:rPr>
                        <a:t>AKHTER HAMEED KHAN RESOURCE CENTER</a:t>
                      </a:r>
                    </a:p>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a:t>
                      </a:r>
                    </a:p>
                    <a:p>
                      <a:pPr marL="0" algn="r"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l"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r" defTabSz="914400" rtl="0" eaLnBrk="1" fontAlgn="b" latinLnBrk="0" hangingPunct="1"/>
                      <a:r>
                        <a:rPr lang="en-US" sz="1100" b="0" i="0" u="none" strike="noStrike" kern="1200" dirty="0">
                          <a:solidFill>
                            <a:srgbClr val="000000"/>
                          </a:solidFill>
                          <a:effectLst/>
                          <a:latin typeface="Calibri" panose="020F0502020204030204" pitchFamily="34" charset="0"/>
                          <a:ea typeface="+mn-ea"/>
                          <a:cs typeface="+mn-cs"/>
                        </a:rPr>
                        <a:t>                        89,686,162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algn="r" defTabSz="914400" rtl="0" eaLnBrk="1" fontAlgn="b" latinLnBrk="0" hangingPunct="1"/>
                      <a:r>
                        <a:rPr lang="en-US" sz="1100" b="0" i="0" u="none" strike="noStrike" kern="1200" dirty="0" smtClean="0">
                          <a:solidFill>
                            <a:srgbClr val="000000"/>
                          </a:solidFill>
                          <a:effectLst/>
                          <a:latin typeface="Calibri" panose="020F0502020204030204" pitchFamily="34" charset="0"/>
                          <a:ea typeface="+mn-ea"/>
                          <a:cs typeface="+mn-cs"/>
                        </a:rPr>
                        <a:t>(89,686,151)</a:t>
                      </a:r>
                    </a:p>
                    <a:p>
                      <a:pPr marL="0" algn="r" defTabSz="914400" rtl="0" eaLnBrk="1" fontAlgn="b" latinLnBrk="0" hangingPunct="1"/>
                      <a:endParaRPr lang="en-US" sz="11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608949373"/>
                  </a:ext>
                </a:extLst>
              </a:tr>
              <a:tr h="335280">
                <a:tc>
                  <a:txBody>
                    <a:bodyPr/>
                    <a:lstStyle/>
                    <a:p>
                      <a:pPr algn="l" rtl="0" fontAlgn="b"/>
                      <a:r>
                        <a:rPr lang="en-US" sz="1600" b="1" i="0" u="none" strike="noStrike" dirty="0">
                          <a:solidFill>
                            <a:srgbClr val="FFFFFF"/>
                          </a:solidFill>
                          <a:effectLst/>
                          <a:latin typeface="Calibri" panose="020F0502020204030204" pitchFamily="34" charset="0"/>
                        </a:rPr>
                        <a:t> Total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r" rtl="0" fontAlgn="b"/>
                      <a:r>
                        <a:rPr lang="en-US" sz="1600" b="1" i="0" u="none" strike="noStrike" dirty="0" smtClean="0">
                          <a:solidFill>
                            <a:srgbClr val="FFFFFF"/>
                          </a:solidFill>
                          <a:effectLst/>
                          <a:latin typeface="Calibri" panose="020F0502020204030204" pitchFamily="34" charset="0"/>
                        </a:rPr>
                        <a:t>76,905,387</a:t>
                      </a:r>
                      <a:endParaRPr lang="en-US" sz="16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l" rtl="0" fontAlgn="b"/>
                      <a:r>
                        <a:rPr lang="en-US" sz="1600" b="1" i="0" u="none" strike="noStrike" dirty="0">
                          <a:solidFill>
                            <a:srgbClr val="FFFFFF"/>
                          </a:solidFill>
                          <a:effectLst/>
                          <a:latin typeface="Calibri" panose="020F0502020204030204" pitchFamily="34" charset="0"/>
                        </a:rPr>
                        <a:t> Total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r" rtl="0" fontAlgn="b"/>
                      <a:r>
                        <a:rPr lang="en-US" sz="1600" b="1" i="0" u="none" strike="noStrike" dirty="0" smtClean="0">
                          <a:solidFill>
                            <a:srgbClr val="FFFFFF"/>
                          </a:solidFill>
                          <a:effectLst/>
                          <a:latin typeface="Calibri" panose="020F0502020204030204" pitchFamily="34" charset="0"/>
                        </a:rPr>
                        <a:t>89,686,162</a:t>
                      </a:r>
                      <a:endParaRPr lang="en-US" sz="16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r" rtl="0" fontAlgn="b"/>
                      <a:r>
                        <a:rPr lang="en-US" sz="1600" b="1" i="0" u="none" strike="noStrike" dirty="0">
                          <a:solidFill>
                            <a:srgbClr val="FFFFFF"/>
                          </a:solidFill>
                          <a:effectLst/>
                          <a:latin typeface="Calibri" panose="020F0502020204030204" pitchFamily="34" charset="0"/>
                        </a:rPr>
                        <a:t>        </a:t>
                      </a:r>
                      <a:r>
                        <a:rPr lang="en-US" sz="1600" b="1" i="0" u="none" strike="noStrike" dirty="0" smtClean="0">
                          <a:solidFill>
                            <a:srgbClr val="FFFFFF"/>
                          </a:solidFill>
                          <a:effectLst/>
                          <a:latin typeface="Calibri" panose="020F0502020204030204" pitchFamily="34" charset="0"/>
                        </a:rPr>
                        <a:t>(12,780,775) </a:t>
                      </a:r>
                      <a:endParaRPr lang="en-US" sz="16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059954060"/>
                  </a:ext>
                </a:extLst>
              </a:tr>
            </a:tbl>
          </a:graphicData>
        </a:graphic>
      </p:graphicFrame>
      <p:sp>
        <p:nvSpPr>
          <p:cNvPr id="2" name="Rectangle 1"/>
          <p:cNvSpPr/>
          <p:nvPr/>
        </p:nvSpPr>
        <p:spPr>
          <a:xfrm>
            <a:off x="2743200" y="642027"/>
            <a:ext cx="5661498" cy="646331"/>
          </a:xfrm>
          <a:prstGeom prst="rect">
            <a:avLst/>
          </a:prstGeom>
        </p:spPr>
        <p:txBody>
          <a:bodyPr wrap="square">
            <a:spAutoFit/>
          </a:bodyPr>
          <a:lstStyle/>
          <a:p>
            <a:r>
              <a:rPr lang="en-US" b="1" dirty="0"/>
              <a:t>PROMINENT CHANGES IN AUM IN HIGH RISK CLIENTS DURING DEC-2021 TO MAR- 2022:</a:t>
            </a:r>
            <a:endParaRPr lang="en-US" dirty="0"/>
          </a:p>
        </p:txBody>
      </p:sp>
    </p:spTree>
    <p:extLst>
      <p:ext uri="{BB962C8B-B14F-4D97-AF65-F5344CB8AC3E}">
        <p14:creationId xmlns:p14="http://schemas.microsoft.com/office/powerpoint/2010/main" val="1933746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373" y="117989"/>
            <a:ext cx="9828150" cy="1225902"/>
          </a:xfrm>
        </p:spPr>
        <p:txBody>
          <a:bodyPr>
            <a:normAutofit/>
          </a:bodyPr>
          <a:lstStyle/>
          <a:p>
            <a:r>
              <a:rPr lang="en-US" sz="1600" b="1" dirty="0">
                <a:latin typeface="+mn-lt"/>
              </a:rPr>
              <a:t>PROMINENT CHANGES IN </a:t>
            </a:r>
            <a:r>
              <a:rPr lang="en-US" sz="1600" b="1" dirty="0" smtClean="0">
                <a:latin typeface="+mn-lt"/>
              </a:rPr>
              <a:t>AUM (PKR 50m) IN </a:t>
            </a:r>
            <a:r>
              <a:rPr lang="en-US" sz="1600" b="1" dirty="0">
                <a:latin typeface="+mn-lt"/>
              </a:rPr>
              <a:t>HIGH RISK </a:t>
            </a:r>
            <a:r>
              <a:rPr lang="en-US" sz="1600" b="1" dirty="0" smtClean="0">
                <a:latin typeface="+mn-lt"/>
              </a:rPr>
              <a:t>INDIVIDUALS </a:t>
            </a:r>
            <a:r>
              <a:rPr lang="en-US" sz="1600" b="1" dirty="0">
                <a:latin typeface="+mn-lt"/>
              </a:rPr>
              <a:t>DURING </a:t>
            </a:r>
            <a:r>
              <a:rPr lang="en-US" sz="1600" b="1" dirty="0" smtClean="0">
                <a:latin typeface="+mn-lt"/>
              </a:rPr>
              <a:t>SEP-2021 </a:t>
            </a:r>
            <a:r>
              <a:rPr lang="en-US" sz="1600" b="1" dirty="0">
                <a:latin typeface="+mn-lt"/>
              </a:rPr>
              <a:t>TO </a:t>
            </a:r>
            <a:r>
              <a:rPr lang="en-US" sz="1600" b="1" dirty="0" smtClean="0">
                <a:latin typeface="+mn-lt"/>
              </a:rPr>
              <a:t>DEC-2021:</a:t>
            </a:r>
            <a:endParaRPr lang="en-US" sz="1600" dirty="0">
              <a:latin typeface="+mn-lt"/>
            </a:endParaRPr>
          </a:p>
        </p:txBody>
      </p:sp>
      <p:graphicFrame>
        <p:nvGraphicFramePr>
          <p:cNvPr id="4" name="Table 3"/>
          <p:cNvGraphicFramePr>
            <a:graphicFrameLocks noGrp="1"/>
          </p:cNvGraphicFramePr>
          <p:nvPr>
            <p:extLst/>
          </p:nvPr>
        </p:nvGraphicFramePr>
        <p:xfrm>
          <a:off x="510297" y="1500621"/>
          <a:ext cx="9992314" cy="3116619"/>
        </p:xfrm>
        <a:graphic>
          <a:graphicData uri="http://schemas.openxmlformats.org/drawingml/2006/table">
            <a:tbl>
              <a:tblPr/>
              <a:tblGrid>
                <a:gridCol w="2815659">
                  <a:extLst>
                    <a:ext uri="{9D8B030D-6E8A-4147-A177-3AD203B41FA5}">
                      <a16:colId xmlns:a16="http://schemas.microsoft.com/office/drawing/2014/main" val="3550031223"/>
                    </a:ext>
                  </a:extLst>
                </a:gridCol>
                <a:gridCol w="1377991">
                  <a:extLst>
                    <a:ext uri="{9D8B030D-6E8A-4147-A177-3AD203B41FA5}">
                      <a16:colId xmlns:a16="http://schemas.microsoft.com/office/drawing/2014/main" val="2940738955"/>
                    </a:ext>
                  </a:extLst>
                </a:gridCol>
                <a:gridCol w="2865558">
                  <a:extLst>
                    <a:ext uri="{9D8B030D-6E8A-4147-A177-3AD203B41FA5}">
                      <a16:colId xmlns:a16="http://schemas.microsoft.com/office/drawing/2014/main" val="2970117619"/>
                    </a:ext>
                  </a:extLst>
                </a:gridCol>
                <a:gridCol w="1382379">
                  <a:extLst>
                    <a:ext uri="{9D8B030D-6E8A-4147-A177-3AD203B41FA5}">
                      <a16:colId xmlns:a16="http://schemas.microsoft.com/office/drawing/2014/main" val="1470702396"/>
                    </a:ext>
                  </a:extLst>
                </a:gridCol>
                <a:gridCol w="1550727">
                  <a:extLst>
                    <a:ext uri="{9D8B030D-6E8A-4147-A177-3AD203B41FA5}">
                      <a16:colId xmlns:a16="http://schemas.microsoft.com/office/drawing/2014/main" val="53217740"/>
                    </a:ext>
                  </a:extLst>
                </a:gridCol>
              </a:tblGrid>
              <a:tr h="58347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As of March</a:t>
                      </a:r>
                      <a:r>
                        <a:rPr lang="en-US" sz="1600" b="1" i="0" u="none" strike="noStrike" kern="1200" baseline="0" dirty="0" smtClean="0">
                          <a:solidFill>
                            <a:schemeClr val="bg1"/>
                          </a:solidFill>
                          <a:effectLst/>
                          <a:latin typeface="Calibri" panose="020F0502020204030204" pitchFamily="34" charset="0"/>
                          <a:ea typeface="+mn-ea"/>
                          <a:cs typeface="+mn-cs"/>
                        </a:rPr>
                        <a:t> 2022</a:t>
                      </a:r>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b"/>
                      <a:endParaRPr lang="en-US" sz="16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kern="1200" dirty="0" smtClean="0">
                          <a:solidFill>
                            <a:schemeClr val="bg1"/>
                          </a:solidFill>
                          <a:effectLst/>
                          <a:latin typeface="Calibri" panose="020F0502020204030204" pitchFamily="34" charset="0"/>
                          <a:ea typeface="+mn-ea"/>
                          <a:cs typeface="+mn-cs"/>
                        </a:rPr>
                        <a:t>As of December</a:t>
                      </a:r>
                      <a:r>
                        <a:rPr lang="en-US" sz="1600" b="1" i="0" u="none" strike="noStrike" kern="1200" baseline="0" dirty="0" smtClean="0">
                          <a:solidFill>
                            <a:schemeClr val="bg1"/>
                          </a:solidFill>
                          <a:effectLst/>
                          <a:latin typeface="Calibri" panose="020F0502020204030204" pitchFamily="34" charset="0"/>
                          <a:ea typeface="+mn-ea"/>
                          <a:cs typeface="+mn-cs"/>
                        </a:rPr>
                        <a:t> 2021</a:t>
                      </a:r>
                      <a:endParaRPr lang="en-US" sz="1600" b="1" i="0" u="none" strike="noStrike" kern="1200" dirty="0" smtClean="0">
                        <a:solidFill>
                          <a:schemeClr val="bg1"/>
                        </a:solidFill>
                        <a:effectLst/>
                        <a:latin typeface="Calibri" panose="020F0502020204030204" pitchFamily="34" charset="0"/>
                        <a:ea typeface="+mn-ea"/>
                        <a:cs typeface="+mn-cs"/>
                      </a:endParaRPr>
                    </a:p>
                    <a:p>
                      <a:pPr algn="ctr" rtl="0" fontAlgn="ctr"/>
                      <a:endParaRPr lang="en-US" sz="16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FFFF"/>
                          </a:solidFill>
                          <a:effectLst/>
                          <a:latin typeface="Calibri" panose="020F0502020204030204" pitchFamily="34" charset="0"/>
                        </a:rPr>
                        <a:t>DIFFERENCE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195379359"/>
                  </a:ext>
                </a:extLst>
              </a:tr>
              <a:tr h="520558">
                <a:tc gridSpan="2">
                  <a:txBody>
                    <a:bodyPr/>
                    <a:lstStyle/>
                    <a:p>
                      <a:pPr marL="0" algn="ctr" defTabSz="914400" rtl="0" eaLnBrk="1" fontAlgn="b" latinLnBrk="0" hangingPunct="1"/>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gridSpan="2">
                  <a:txBody>
                    <a:bodyPr/>
                    <a:lstStyle/>
                    <a:p>
                      <a:pPr marL="0" algn="ctr" defTabSz="914400" rtl="0" eaLnBrk="1" fontAlgn="b" latinLnBrk="0" hangingPunct="1"/>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a:txBody>
                    <a:bodyPr/>
                    <a:lstStyle/>
                    <a:p>
                      <a:pPr algn="ctr" rtl="0" fontAlgn="b"/>
                      <a:r>
                        <a:rPr lang="en-US" sz="1600" b="1" i="0" u="none" strike="noStrike" dirty="0">
                          <a:solidFill>
                            <a:srgbClr val="FFFFFF"/>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717323767"/>
                  </a:ext>
                </a:extLst>
              </a:tr>
              <a:tr h="0">
                <a:tc>
                  <a:txBody>
                    <a:bodyPr/>
                    <a:lstStyle/>
                    <a:p>
                      <a:pPr algn="l" fontAlgn="b"/>
                      <a:r>
                        <a:rPr lang="en-US" sz="1000" b="0" i="0" u="none" strike="noStrike" dirty="0">
                          <a:solidFill>
                            <a:srgbClr val="000000"/>
                          </a:solidFill>
                          <a:effectLst/>
                          <a:latin typeface="Calibri" panose="020F0502020204030204" pitchFamily="34" charset="0"/>
                        </a:rPr>
                        <a:t>DANIAL AZIZ</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dirty="0">
                          <a:solidFill>
                            <a:srgbClr val="000000"/>
                          </a:solidFill>
                          <a:effectLst/>
                          <a:latin typeface="Calibri" panose="020F0502020204030204" pitchFamily="34" charset="0"/>
                        </a:rPr>
                        <a:t>                         247,866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dirty="0">
                          <a:solidFill>
                            <a:srgbClr val="000000"/>
                          </a:solidFill>
                          <a:effectLst/>
                          <a:latin typeface="Calibri" panose="020F0502020204030204" pitchFamily="34" charset="0"/>
                        </a:rPr>
                        <a:t>DANIAL AZIZ</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     55,240,078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(55,240,078)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590420260"/>
                  </a:ext>
                </a:extLst>
              </a:tr>
              <a:tr h="118945">
                <a:tc>
                  <a:txBody>
                    <a:bodyPr/>
                    <a:lstStyle/>
                    <a:p>
                      <a:pPr algn="l" fontAlgn="b"/>
                      <a:r>
                        <a:rPr lang="en-US" sz="1000" b="0" i="0" u="none" strike="noStrike">
                          <a:solidFill>
                            <a:srgbClr val="000000"/>
                          </a:solidFill>
                          <a:effectLst/>
                          <a:latin typeface="Calibri" panose="020F0502020204030204" pitchFamily="34" charset="0"/>
                        </a:rPr>
                        <a:t>AMEET KUMAR</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a:solidFill>
                            <a:srgbClr val="000000"/>
                          </a:solidFill>
                          <a:effectLst/>
                          <a:latin typeface="Calibri" panose="020F0502020204030204" pitchFamily="34"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a:solidFill>
                            <a:srgbClr val="000000"/>
                          </a:solidFill>
                          <a:effectLst/>
                          <a:latin typeface="Calibri" panose="020F0502020204030204" pitchFamily="34" charset="0"/>
                        </a:rPr>
                        <a:t>AMEET KUMAR</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     71,545,543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     (71,545,543)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82537947"/>
                  </a:ext>
                </a:extLst>
              </a:tr>
              <a:tr h="0">
                <a:tc>
                  <a:txBody>
                    <a:bodyPr/>
                    <a:lstStyle/>
                    <a:p>
                      <a:pPr algn="l" fontAlgn="b"/>
                      <a:r>
                        <a:rPr lang="en-US" sz="1000" b="0" i="0" u="none" strike="noStrike">
                          <a:solidFill>
                            <a:srgbClr val="000000"/>
                          </a:solidFill>
                          <a:effectLst/>
                          <a:latin typeface="Calibri" panose="020F0502020204030204" pitchFamily="34" charset="0"/>
                        </a:rPr>
                        <a:t>MUHAMMAD MUBASHIR NAVEED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a:solidFill>
                            <a:srgbClr val="000000"/>
                          </a:solidFill>
                          <a:effectLst/>
                          <a:latin typeface="Calibri" panose="020F0502020204030204" pitchFamily="34"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a:solidFill>
                            <a:srgbClr val="000000"/>
                          </a:solidFill>
                          <a:effectLst/>
                          <a:latin typeface="Calibri" panose="020F0502020204030204" pitchFamily="34" charset="0"/>
                        </a:rPr>
                        <a:t>MUHAMMAD MUBASHIR NAVEED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     72,615,357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     (72,615,357)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864717307"/>
                  </a:ext>
                </a:extLst>
              </a:tr>
              <a:tr h="0">
                <a:tc>
                  <a:txBody>
                    <a:bodyPr/>
                    <a:lstStyle/>
                    <a:p>
                      <a:pPr algn="l" fontAlgn="b"/>
                      <a:r>
                        <a:rPr lang="en-US" sz="1000" b="0" i="0" u="none" strike="noStrike">
                          <a:solidFill>
                            <a:srgbClr val="000000"/>
                          </a:solidFill>
                          <a:effectLst/>
                          <a:latin typeface="Calibri" panose="020F0502020204030204" pitchFamily="34" charset="0"/>
                        </a:rPr>
                        <a:t>FARRUKH SAMDANI</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a:solidFill>
                            <a:srgbClr val="000000"/>
                          </a:solidFill>
                          <a:effectLst/>
                          <a:latin typeface="Calibri" panose="020F0502020204030204" pitchFamily="34"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a:solidFill>
                            <a:srgbClr val="000000"/>
                          </a:solidFill>
                          <a:effectLst/>
                          <a:latin typeface="Calibri" panose="020F0502020204030204" pitchFamily="34" charset="0"/>
                        </a:rPr>
                        <a:t>FARRUKH SAMDANI</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     75,010,277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     (75,010,277)</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243416056"/>
                  </a:ext>
                </a:extLst>
              </a:tr>
              <a:tr h="0">
                <a:tc>
                  <a:txBody>
                    <a:bodyPr/>
                    <a:lstStyle/>
                    <a:p>
                      <a:pPr algn="l" fontAlgn="b"/>
                      <a:r>
                        <a:rPr lang="en-US" sz="1000" b="0" i="0" u="none" strike="noStrike">
                          <a:solidFill>
                            <a:srgbClr val="000000"/>
                          </a:solidFill>
                          <a:effectLst/>
                          <a:latin typeface="Calibri" panose="020F0502020204030204" pitchFamily="34" charset="0"/>
                        </a:rPr>
                        <a:t>ZAFAR KHAN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a:solidFill>
                            <a:srgbClr val="000000"/>
                          </a:solidFill>
                          <a:effectLst/>
                          <a:latin typeface="Calibri" panose="020F0502020204030204" pitchFamily="34"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a:solidFill>
                            <a:srgbClr val="000000"/>
                          </a:solidFill>
                          <a:effectLst/>
                          <a:latin typeface="Calibri" panose="020F0502020204030204" pitchFamily="34" charset="0"/>
                        </a:rPr>
                        <a:t>ZAFAR KHAN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   143,087,165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  (143,087,165)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417273822"/>
                  </a:ext>
                </a:extLst>
              </a:tr>
              <a:tr h="0">
                <a:tc>
                  <a:txBody>
                    <a:bodyPr/>
                    <a:lstStyle/>
                    <a:p>
                      <a:pPr algn="l" fontAlgn="b"/>
                      <a:r>
                        <a:rPr lang="en-US" sz="1000" b="0" i="0" u="none" strike="noStrike" dirty="0">
                          <a:solidFill>
                            <a:srgbClr val="000000"/>
                          </a:solidFill>
                          <a:effectLst/>
                          <a:latin typeface="Calibri" panose="020F0502020204030204" pitchFamily="34" charset="0"/>
                        </a:rPr>
                        <a:t>NIGHAT SAEED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000" b="0" i="0" u="none" strike="noStrike" dirty="0">
                          <a:solidFill>
                            <a:srgbClr val="000000"/>
                          </a:solidFill>
                          <a:effectLst/>
                          <a:latin typeface="Calibri" panose="020F0502020204030204" pitchFamily="34" charset="0"/>
                        </a:rPr>
                        <a:t>NIGHAT SAEED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189,991,236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(189,991,236)</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621830465"/>
                  </a:ext>
                </a:extLst>
              </a:tr>
              <a:tr h="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771138040"/>
                  </a:ext>
                </a:extLst>
              </a:tr>
              <a:tr h="232882">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886277281"/>
                  </a:ext>
                </a:extLst>
              </a:tr>
              <a:tr h="232882">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548141427"/>
                  </a:ext>
                </a:extLst>
              </a:tr>
              <a:tr h="306666">
                <a:tc>
                  <a:txBody>
                    <a:bodyPr/>
                    <a:lstStyle/>
                    <a:p>
                      <a:pPr algn="l" rtl="0" fontAlgn="b"/>
                      <a:r>
                        <a:rPr lang="en-US" sz="1600" b="1" i="0" u="none" strike="noStrike" dirty="0">
                          <a:solidFill>
                            <a:srgbClr val="FFFFFF"/>
                          </a:solidFill>
                          <a:effectLst/>
                          <a:latin typeface="Calibri" panose="020F0502020204030204" pitchFamily="34" charset="0"/>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l"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247,866</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l" defTabSz="914400" rtl="0" eaLnBrk="1" fontAlgn="b" latinLnBrk="0" hangingPunct="1"/>
                      <a:r>
                        <a:rPr lang="en-US" sz="1600" b="1" i="0" u="none" strike="noStrike" kern="1200" dirty="0">
                          <a:solidFill>
                            <a:srgbClr val="FFFFFF"/>
                          </a:solidFill>
                          <a:effectLst/>
                          <a:latin typeface="Calibri" panose="020F0502020204030204" pitchFamily="34" charset="0"/>
                          <a:ea typeface="+mn-ea"/>
                          <a:cs typeface="+mn-cs"/>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l"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607,737,522</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l"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607,489,656</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261273550"/>
                  </a:ext>
                </a:extLst>
              </a:tr>
            </a:tbl>
          </a:graphicData>
        </a:graphic>
      </p:graphicFrame>
    </p:spTree>
    <p:extLst>
      <p:ext uri="{BB962C8B-B14F-4D97-AF65-F5344CB8AC3E}">
        <p14:creationId xmlns:p14="http://schemas.microsoft.com/office/powerpoint/2010/main" val="4266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373" y="117989"/>
            <a:ext cx="9828150" cy="1225902"/>
          </a:xfrm>
        </p:spPr>
        <p:txBody>
          <a:bodyPr>
            <a:normAutofit/>
          </a:bodyPr>
          <a:lstStyle/>
          <a:p>
            <a:r>
              <a:rPr lang="en-US" sz="1800" b="1" dirty="0">
                <a:latin typeface="+mn-lt"/>
              </a:rPr>
              <a:t>PROMINENT CHANGES IN </a:t>
            </a:r>
            <a:r>
              <a:rPr lang="en-US" sz="1800" b="1" dirty="0" smtClean="0">
                <a:latin typeface="+mn-lt"/>
              </a:rPr>
              <a:t>AUM (PKR 25m) IN </a:t>
            </a:r>
            <a:r>
              <a:rPr lang="en-US" sz="1800" b="1" dirty="0">
                <a:latin typeface="+mn-lt"/>
              </a:rPr>
              <a:t>HIGH RISK SECTORS DURING DEC-2021 TO MAR- 2022 :</a:t>
            </a:r>
          </a:p>
        </p:txBody>
      </p:sp>
      <p:graphicFrame>
        <p:nvGraphicFramePr>
          <p:cNvPr id="4" name="Table 3"/>
          <p:cNvGraphicFramePr>
            <a:graphicFrameLocks noGrp="1"/>
          </p:cNvGraphicFramePr>
          <p:nvPr>
            <p:extLst>
              <p:ext uri="{D42A27DB-BD31-4B8C-83A1-F6EECF244321}">
                <p14:modId xmlns:p14="http://schemas.microsoft.com/office/powerpoint/2010/main" val="1702909917"/>
              </p:ext>
            </p:extLst>
          </p:nvPr>
        </p:nvGraphicFramePr>
        <p:xfrm>
          <a:off x="510297" y="1500621"/>
          <a:ext cx="9992314" cy="2902727"/>
        </p:xfrm>
        <a:graphic>
          <a:graphicData uri="http://schemas.openxmlformats.org/drawingml/2006/table">
            <a:tbl>
              <a:tblPr/>
              <a:tblGrid>
                <a:gridCol w="2815659">
                  <a:extLst>
                    <a:ext uri="{9D8B030D-6E8A-4147-A177-3AD203B41FA5}">
                      <a16:colId xmlns:a16="http://schemas.microsoft.com/office/drawing/2014/main" val="3550031223"/>
                    </a:ext>
                  </a:extLst>
                </a:gridCol>
                <a:gridCol w="1377991">
                  <a:extLst>
                    <a:ext uri="{9D8B030D-6E8A-4147-A177-3AD203B41FA5}">
                      <a16:colId xmlns:a16="http://schemas.microsoft.com/office/drawing/2014/main" val="2940738955"/>
                    </a:ext>
                  </a:extLst>
                </a:gridCol>
                <a:gridCol w="2865558">
                  <a:extLst>
                    <a:ext uri="{9D8B030D-6E8A-4147-A177-3AD203B41FA5}">
                      <a16:colId xmlns:a16="http://schemas.microsoft.com/office/drawing/2014/main" val="2970117619"/>
                    </a:ext>
                  </a:extLst>
                </a:gridCol>
                <a:gridCol w="1382379">
                  <a:extLst>
                    <a:ext uri="{9D8B030D-6E8A-4147-A177-3AD203B41FA5}">
                      <a16:colId xmlns:a16="http://schemas.microsoft.com/office/drawing/2014/main" val="1470702396"/>
                    </a:ext>
                  </a:extLst>
                </a:gridCol>
                <a:gridCol w="1550727">
                  <a:extLst>
                    <a:ext uri="{9D8B030D-6E8A-4147-A177-3AD203B41FA5}">
                      <a16:colId xmlns:a16="http://schemas.microsoft.com/office/drawing/2014/main" val="53217740"/>
                    </a:ext>
                  </a:extLst>
                </a:gridCol>
              </a:tblGrid>
              <a:tr h="583476">
                <a:tc>
                  <a:txBody>
                    <a:bodyPr/>
                    <a:lstStyle/>
                    <a:p>
                      <a:pPr algn="ctr" rtl="0" fontAlgn="b"/>
                      <a:r>
                        <a:rPr lang="en-US" sz="1600" b="1" i="0" u="none" strike="noStrike" dirty="0" smtClean="0">
                          <a:solidFill>
                            <a:srgbClr val="FFFFFF"/>
                          </a:solidFill>
                          <a:effectLst/>
                          <a:latin typeface="Calibri" panose="020F0502020204030204" pitchFamily="34" charset="0"/>
                        </a:rPr>
                        <a:t>Private</a:t>
                      </a:r>
                      <a:r>
                        <a:rPr lang="en-US" sz="1600" b="1" i="0" u="none" strike="noStrike" baseline="0" dirty="0" smtClean="0">
                          <a:solidFill>
                            <a:srgbClr val="FFFFFF"/>
                          </a:solidFill>
                          <a:effectLst/>
                          <a:latin typeface="Calibri" panose="020F0502020204030204" pitchFamily="34" charset="0"/>
                        </a:rPr>
                        <a:t> Limited Company</a:t>
                      </a:r>
                      <a:endParaRPr lang="en-US" sz="16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smtClean="0">
                          <a:solidFill>
                            <a:srgbClr val="FFFFFF"/>
                          </a:solidFill>
                          <a:effectLst/>
                          <a:latin typeface="Calibri" panose="020F0502020204030204" pitchFamily="34" charset="0"/>
                        </a:rPr>
                        <a:t>Private</a:t>
                      </a:r>
                      <a:r>
                        <a:rPr lang="en-US" sz="1600" b="1" i="0" u="none" strike="noStrike" baseline="0" dirty="0" smtClean="0">
                          <a:solidFill>
                            <a:srgbClr val="FFFFFF"/>
                          </a:solidFill>
                          <a:effectLst/>
                          <a:latin typeface="Calibri" panose="020F0502020204030204" pitchFamily="34" charset="0"/>
                        </a:rPr>
                        <a:t> Limited Company</a:t>
                      </a:r>
                      <a:endParaRPr lang="en-US" sz="16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FFFF"/>
                          </a:solidFill>
                          <a:effectLst/>
                          <a:latin typeface="Calibri" panose="020F0502020204030204" pitchFamily="34" charset="0"/>
                        </a:rPr>
                        <a:t>DIFFERENCE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195379359"/>
                  </a:ext>
                </a:extLst>
              </a:tr>
              <a:tr h="306666">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March</a:t>
                      </a:r>
                      <a:r>
                        <a:rPr lang="en-US" sz="1600" b="1" i="0" u="none" strike="noStrike" kern="1200" baseline="0" dirty="0" smtClean="0">
                          <a:solidFill>
                            <a:schemeClr val="bg1"/>
                          </a:solidFill>
                          <a:effectLst/>
                          <a:latin typeface="Calibri" panose="020F0502020204030204" pitchFamily="34" charset="0"/>
                          <a:ea typeface="+mn-ea"/>
                          <a:cs typeface="+mn-cs"/>
                        </a:rPr>
                        <a:t> 2022</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December</a:t>
                      </a:r>
                      <a:r>
                        <a:rPr lang="en-US" sz="1600" b="1" i="0" u="none" strike="noStrike" kern="1200" baseline="0" dirty="0" smtClean="0">
                          <a:solidFill>
                            <a:schemeClr val="bg1"/>
                          </a:solidFill>
                          <a:effectLst/>
                          <a:latin typeface="Calibri" panose="020F0502020204030204" pitchFamily="34" charset="0"/>
                          <a:ea typeface="+mn-ea"/>
                          <a:cs typeface="+mn-cs"/>
                        </a:rPr>
                        <a:t> 2021</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a:txBody>
                    <a:bodyPr/>
                    <a:lstStyle/>
                    <a:p>
                      <a:pPr algn="ctr" rtl="0" fontAlgn="b"/>
                      <a:r>
                        <a:rPr lang="en-US" sz="1600" b="1" i="0" u="none" strike="noStrike" dirty="0">
                          <a:solidFill>
                            <a:srgbClr val="FFFFFF"/>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717323767"/>
                  </a:ext>
                </a:extLst>
              </a:tr>
              <a:tr h="0">
                <a:tc>
                  <a:txBody>
                    <a:bodyPr/>
                    <a:lstStyle/>
                    <a:p>
                      <a:pPr algn="l" fontAlgn="b"/>
                      <a:r>
                        <a:rPr lang="en-US" sz="1100" b="0" i="0" u="none" strike="noStrike" dirty="0">
                          <a:solidFill>
                            <a:srgbClr val="000000"/>
                          </a:solidFill>
                          <a:effectLst/>
                          <a:latin typeface="Calibri" panose="020F0502020204030204" pitchFamily="34" charset="0"/>
                        </a:rPr>
                        <a:t>DEL ENGINEERING DOMESTIC (PVT) LIMITED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235,732,629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DEL ENGINEERING DOMESTIC (PVT) LIMITED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dirty="0">
                          <a:solidFill>
                            <a:srgbClr val="000000"/>
                          </a:solidFill>
                          <a:effectLst/>
                          <a:latin typeface="Calibri" panose="020F0502020204030204" pitchFamily="34" charset="0"/>
                        </a:rPr>
                        <a:t>230544803</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5,187,826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590420260"/>
                  </a:ext>
                </a:extLst>
              </a:tr>
              <a:tr h="118945">
                <a:tc>
                  <a:txBody>
                    <a:bodyPr/>
                    <a:lstStyle/>
                    <a:p>
                      <a:pPr algn="l" fontAlgn="b"/>
                      <a:r>
                        <a:rPr lang="en-US" sz="1100" b="0" i="0" u="none" strike="noStrike" dirty="0">
                          <a:solidFill>
                            <a:srgbClr val="000000"/>
                          </a:solidFill>
                          <a:effectLst/>
                          <a:latin typeface="Calibri" panose="020F0502020204030204" pitchFamily="34" charset="0"/>
                        </a:rPr>
                        <a:t>GENIX PHARMA (PRIVATE) LIMITED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5,000,000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5,000,000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82537947"/>
                  </a:ext>
                </a:extLst>
              </a:tr>
              <a:tr h="0">
                <a:tc>
                  <a:txBody>
                    <a:bodyPr/>
                    <a:lstStyle/>
                    <a:p>
                      <a:pPr algn="l" fontAlgn="b"/>
                      <a:r>
                        <a:rPr lang="en-US" sz="1100" b="0" i="0" u="none" strike="noStrike">
                          <a:solidFill>
                            <a:srgbClr val="000000"/>
                          </a:solidFill>
                          <a:effectLst/>
                          <a:latin typeface="Calibri" panose="020F0502020204030204" pitchFamily="34" charset="0"/>
                        </a:rPr>
                        <a:t>SINACO ENGINEERS (PRIVATE) LIMITED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5,307,164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SINACO ENGINEERS (PRIVATE) LIMITED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dirty="0">
                          <a:solidFill>
                            <a:srgbClr val="000000"/>
                          </a:solidFill>
                          <a:effectLst/>
                          <a:latin typeface="Calibri" panose="020F0502020204030204" pitchFamily="34" charset="0"/>
                        </a:rPr>
                        <a:t>5198602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108,562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864717307"/>
                  </a:ext>
                </a:extLst>
              </a:tr>
              <a:tr h="0">
                <a:tc>
                  <a:txBody>
                    <a:bodyPr/>
                    <a:lstStyle/>
                    <a:p>
                      <a:pPr algn="l" fontAlgn="b"/>
                      <a:r>
                        <a:rPr lang="en-US" sz="1100" b="0" i="0" u="none" strike="noStrike">
                          <a:solidFill>
                            <a:srgbClr val="000000"/>
                          </a:solidFill>
                          <a:effectLst/>
                          <a:latin typeface="Calibri" panose="020F0502020204030204" pitchFamily="34" charset="0"/>
                        </a:rPr>
                        <a:t>SEFAM PVT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169,075,454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SEFAM PVT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dirty="0">
                          <a:solidFill>
                            <a:srgbClr val="000000"/>
                          </a:solidFill>
                          <a:effectLst/>
                          <a:latin typeface="Calibri" panose="020F0502020204030204" pitchFamily="34" charset="0"/>
                        </a:rPr>
                        <a:t>264286794</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(95,211,340)</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243416056"/>
                  </a:ext>
                </a:extLst>
              </a:tr>
              <a:tr h="0">
                <a:tc>
                  <a:txBody>
                    <a:bodyPr/>
                    <a:lstStyle/>
                    <a:p>
                      <a:pPr algn="l" fontAlgn="b"/>
                      <a:r>
                        <a:rPr lang="en-US" sz="1100" b="0" i="0" u="none" strike="noStrike">
                          <a:solidFill>
                            <a:srgbClr val="000000"/>
                          </a:solidFill>
                          <a:effectLst/>
                          <a:latin typeface="Calibri" panose="020F0502020204030204" pitchFamily="34" charset="0"/>
                        </a:rPr>
                        <a:t>HABIB METRO PAKISTAN PRIVATE LIMITED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740,513,920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HABIB METRO PAKISTAN PRIVATE LIMITED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dirty="0">
                          <a:solidFill>
                            <a:srgbClr val="000000"/>
                          </a:solidFill>
                          <a:effectLst/>
                          <a:latin typeface="Calibri" panose="020F0502020204030204" pitchFamily="34" charset="0"/>
                        </a:rPr>
                        <a:t>530051261</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210,462,659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417273822"/>
                  </a:ext>
                </a:extLst>
              </a:tr>
              <a:tr h="0">
                <a:tc>
                  <a:txBody>
                    <a:bodyPr/>
                    <a:lstStyle/>
                    <a:p>
                      <a:pPr algn="l" fontAlgn="b"/>
                      <a:r>
                        <a:rPr lang="en-US" sz="1100" b="0" i="0" u="none" strike="noStrike">
                          <a:solidFill>
                            <a:srgbClr val="000000"/>
                          </a:solidFill>
                          <a:effectLst/>
                          <a:latin typeface="Calibri" panose="020F0502020204030204" pitchFamily="34" charset="0"/>
                        </a:rPr>
                        <a:t>PAKISTAN TESTING SERVICE (PRIVATE) LIMITED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16,753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PAKISTAN TESTING SERVICE (PRIVATE) LIMITED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dirty="0">
                          <a:solidFill>
                            <a:srgbClr val="000000"/>
                          </a:solidFill>
                          <a:effectLst/>
                          <a:latin typeface="Calibri" panose="020F0502020204030204" pitchFamily="34" charset="0"/>
                        </a:rPr>
                        <a:t>16558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195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621830465"/>
                  </a:ext>
                </a:extLst>
              </a:tr>
              <a:tr h="0">
                <a:tc>
                  <a:txBody>
                    <a:bodyPr/>
                    <a:lstStyle/>
                    <a:p>
                      <a:pPr algn="l" fontAlgn="b"/>
                      <a:r>
                        <a:rPr lang="en-US" sz="1100" b="0" i="0" u="none" strike="noStrike">
                          <a:solidFill>
                            <a:srgbClr val="000000"/>
                          </a:solidFill>
                          <a:effectLst/>
                          <a:latin typeface="Calibri" panose="020F0502020204030204" pitchFamily="34" charset="0"/>
                        </a:rPr>
                        <a:t>KHYBER INTERNATIONAL PAK PRIVATE LIMITED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39,118,974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KHYBER INTERNATIONAL PAK PRIVATE LIMITED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dirty="0">
                          <a:solidFill>
                            <a:srgbClr val="000000"/>
                          </a:solidFill>
                          <a:effectLst/>
                          <a:latin typeface="Calibri" panose="020F0502020204030204" pitchFamily="34" charset="0"/>
                        </a:rPr>
                        <a:t>58216402</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(19,097,428)</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771138040"/>
                  </a:ext>
                </a:extLst>
              </a:tr>
              <a:tr h="232882">
                <a:tc>
                  <a:txBody>
                    <a:bodyPr/>
                    <a:lstStyle/>
                    <a:p>
                      <a:pPr algn="l" fontAlgn="b"/>
                      <a:r>
                        <a:rPr lang="en-US" sz="1100" b="0" i="0" u="none" strike="noStrike">
                          <a:solidFill>
                            <a:srgbClr val="000000"/>
                          </a:solidFill>
                          <a:effectLst/>
                          <a:latin typeface="Calibri" panose="020F0502020204030204" pitchFamily="34" charset="0"/>
                        </a:rPr>
                        <a:t>MARINE SERVICES (PVT.)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8,231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a:solidFill>
                            <a:srgbClr val="000000"/>
                          </a:solidFill>
                          <a:effectLst/>
                          <a:latin typeface="Calibri" panose="020F0502020204030204" pitchFamily="34" charset="0"/>
                        </a:rPr>
                        <a:t>MARINE SERVICES (PVT.) LTD.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r>
                        <a:rPr lang="en-US" sz="1100" b="0" i="0" u="none" strike="noStrike" dirty="0">
                          <a:solidFill>
                            <a:srgbClr val="000000"/>
                          </a:solidFill>
                          <a:effectLst/>
                          <a:latin typeface="Calibri" panose="020F0502020204030204" pitchFamily="34" charset="0"/>
                        </a:rPr>
                        <a:t>8025</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206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886277281"/>
                  </a:ext>
                </a:extLst>
              </a:tr>
              <a:tr h="232882">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r>
                        <a:rPr lang="en-US" sz="1100" b="0" i="0" u="none" strike="noStrike" dirty="0">
                          <a:solidFill>
                            <a:srgbClr val="000000"/>
                          </a:solidFill>
                          <a:effectLst/>
                          <a:latin typeface="Calibri" panose="020F0502020204030204" pitchFamily="34" charset="0"/>
                        </a:rPr>
                        <a:t>   </a:t>
                      </a:r>
                      <a:r>
                        <a:rPr lang="en-US" sz="1100" b="0" i="0" u="none" strike="noStrike" dirty="0" smtClean="0">
                          <a:solidFill>
                            <a:srgbClr val="000000"/>
                          </a:solidFill>
                          <a:effectLst/>
                          <a:latin typeface="Calibri" panose="020F0502020204030204" pitchFamily="34" charset="0"/>
                        </a:rPr>
                        <a:t> </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548141427"/>
                  </a:ext>
                </a:extLst>
              </a:tr>
              <a:tr h="306666">
                <a:tc>
                  <a:txBody>
                    <a:bodyPr/>
                    <a:lstStyle/>
                    <a:p>
                      <a:pPr algn="l" rtl="0" fontAlgn="b"/>
                      <a:r>
                        <a:rPr lang="en-US" sz="1600" b="1" i="0" u="none" strike="noStrike" dirty="0">
                          <a:solidFill>
                            <a:srgbClr val="FFFFFF"/>
                          </a:solidFill>
                          <a:effectLst/>
                          <a:latin typeface="Calibri" panose="020F0502020204030204" pitchFamily="34" charset="0"/>
                        </a:rPr>
                        <a:t>TOTAL</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l"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1,194,773,125</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l" defTabSz="914400" rtl="0" eaLnBrk="1" fontAlgn="b" latinLnBrk="0" hangingPunct="1"/>
                      <a:r>
                        <a:rPr lang="en-US" sz="1600" b="1" i="0" u="none" strike="noStrike" kern="1200" dirty="0">
                          <a:solidFill>
                            <a:srgbClr val="FFFFFF"/>
                          </a:solidFill>
                          <a:effectLst/>
                          <a:latin typeface="Calibri" panose="020F0502020204030204" pitchFamily="34" charset="0"/>
                          <a:ea typeface="+mn-ea"/>
                          <a:cs typeface="+mn-cs"/>
                        </a:rPr>
                        <a:t>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l"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1,088,322,445</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l"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106,450,680</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261273550"/>
                  </a:ext>
                </a:extLst>
              </a:tr>
            </a:tbl>
          </a:graphicData>
        </a:graphic>
      </p:graphicFrame>
    </p:spTree>
    <p:extLst>
      <p:ext uri="{BB962C8B-B14F-4D97-AF65-F5344CB8AC3E}">
        <p14:creationId xmlns:p14="http://schemas.microsoft.com/office/powerpoint/2010/main" val="1988328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8373" y="117989"/>
            <a:ext cx="9828150" cy="1225902"/>
          </a:xfrm>
        </p:spPr>
        <p:txBody>
          <a:bodyPr>
            <a:normAutofit/>
          </a:bodyPr>
          <a:lstStyle/>
          <a:p>
            <a:r>
              <a:rPr lang="en-US" sz="2000" b="1" dirty="0">
                <a:latin typeface="+mn-lt"/>
              </a:rPr>
              <a:t>PROMINENT CHANGES IN AUM IN HIGH RISK SECTORS DURING DEC-2021 TO MAR- 2022:</a:t>
            </a:r>
          </a:p>
        </p:txBody>
      </p:sp>
      <p:graphicFrame>
        <p:nvGraphicFramePr>
          <p:cNvPr id="3" name="Table 2"/>
          <p:cNvGraphicFramePr>
            <a:graphicFrameLocks noGrp="1"/>
          </p:cNvGraphicFramePr>
          <p:nvPr>
            <p:extLst>
              <p:ext uri="{D42A27DB-BD31-4B8C-83A1-F6EECF244321}">
                <p14:modId xmlns:p14="http://schemas.microsoft.com/office/powerpoint/2010/main" val="3191482743"/>
              </p:ext>
            </p:extLst>
          </p:nvPr>
        </p:nvGraphicFramePr>
        <p:xfrm>
          <a:off x="416191" y="1343891"/>
          <a:ext cx="10124561" cy="2264174"/>
        </p:xfrm>
        <a:graphic>
          <a:graphicData uri="http://schemas.openxmlformats.org/drawingml/2006/table">
            <a:tbl>
              <a:tblPr/>
              <a:tblGrid>
                <a:gridCol w="2957946">
                  <a:extLst>
                    <a:ext uri="{9D8B030D-6E8A-4147-A177-3AD203B41FA5}">
                      <a16:colId xmlns:a16="http://schemas.microsoft.com/office/drawing/2014/main" val="3550031223"/>
                    </a:ext>
                  </a:extLst>
                </a:gridCol>
                <a:gridCol w="1233055">
                  <a:extLst>
                    <a:ext uri="{9D8B030D-6E8A-4147-A177-3AD203B41FA5}">
                      <a16:colId xmlns:a16="http://schemas.microsoft.com/office/drawing/2014/main" val="3890556038"/>
                    </a:ext>
                  </a:extLst>
                </a:gridCol>
                <a:gridCol w="2962656">
                  <a:extLst>
                    <a:ext uri="{9D8B030D-6E8A-4147-A177-3AD203B41FA5}">
                      <a16:colId xmlns:a16="http://schemas.microsoft.com/office/drawing/2014/main" val="2970117619"/>
                    </a:ext>
                  </a:extLst>
                </a:gridCol>
                <a:gridCol w="1234440">
                  <a:extLst>
                    <a:ext uri="{9D8B030D-6E8A-4147-A177-3AD203B41FA5}">
                      <a16:colId xmlns:a16="http://schemas.microsoft.com/office/drawing/2014/main" val="1014267441"/>
                    </a:ext>
                  </a:extLst>
                </a:gridCol>
                <a:gridCol w="1736464">
                  <a:extLst>
                    <a:ext uri="{9D8B030D-6E8A-4147-A177-3AD203B41FA5}">
                      <a16:colId xmlns:a16="http://schemas.microsoft.com/office/drawing/2014/main" val="53217740"/>
                    </a:ext>
                  </a:extLst>
                </a:gridCol>
              </a:tblGrid>
              <a:tr h="482063">
                <a:tc>
                  <a:txBody>
                    <a:bodyPr/>
                    <a:lstStyle/>
                    <a:p>
                      <a:pPr algn="ctr" rtl="0" fontAlgn="b"/>
                      <a:r>
                        <a:rPr lang="en-US" sz="1600" b="1" i="0" u="none" strike="noStrike" dirty="0">
                          <a:solidFill>
                            <a:srgbClr val="FFFFFF"/>
                          </a:solidFill>
                          <a:effectLst/>
                          <a:latin typeface="Calibri" panose="020F0502020204030204" pitchFamily="34" charset="0"/>
                        </a:rPr>
                        <a:t>NGO/NPO/Charitable Institutions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FFFF"/>
                          </a:solidFill>
                          <a:effectLst/>
                          <a:latin typeface="Calibri" panose="020F0502020204030204" pitchFamily="34" charset="0"/>
                        </a:rPr>
                        <a:t>NGO/NPO/Charitable Institutions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b"/>
                      <a:r>
                        <a:rPr lang="en-US" sz="1600" b="1" i="0" u="none" strike="noStrike" dirty="0">
                          <a:solidFill>
                            <a:srgbClr val="FFFFFF"/>
                          </a:solidFill>
                          <a:effectLst/>
                          <a:latin typeface="Calibri" panose="020F0502020204030204" pitchFamily="34" charset="0"/>
                        </a:rPr>
                        <a:t> AUM (Rs.)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a:solidFill>
                            <a:srgbClr val="FFFFFF"/>
                          </a:solidFill>
                          <a:effectLst/>
                          <a:latin typeface="Calibri" panose="020F0502020204030204" pitchFamily="34" charset="0"/>
                        </a:rPr>
                        <a:t>DIFFERENCE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195379359"/>
                  </a:ext>
                </a:extLst>
              </a:tr>
              <a:tr h="246911">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March 2022</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gridSpan="2">
                  <a:txBody>
                    <a:bodyPr/>
                    <a:lstStyle/>
                    <a:p>
                      <a:pPr marL="0" algn="ctr" defTabSz="914400" rtl="0" eaLnBrk="1" fontAlgn="b" latinLnBrk="0" hangingPunct="1"/>
                      <a:r>
                        <a:rPr lang="en-US" sz="1600" b="1" i="0" u="none" strike="noStrike" kern="1200" dirty="0">
                          <a:solidFill>
                            <a:schemeClr val="bg1"/>
                          </a:solidFill>
                          <a:effectLst/>
                          <a:latin typeface="Calibri" panose="020F0502020204030204" pitchFamily="34" charset="0"/>
                          <a:ea typeface="+mn-ea"/>
                          <a:cs typeface="+mn-cs"/>
                        </a:rPr>
                        <a:t>As of </a:t>
                      </a:r>
                      <a:r>
                        <a:rPr lang="en-US" sz="1600" b="1" i="0" u="none" strike="noStrike" kern="1200" dirty="0" smtClean="0">
                          <a:solidFill>
                            <a:schemeClr val="bg1"/>
                          </a:solidFill>
                          <a:effectLst/>
                          <a:latin typeface="Calibri" panose="020F0502020204030204" pitchFamily="34" charset="0"/>
                          <a:ea typeface="+mn-ea"/>
                          <a:cs typeface="+mn-cs"/>
                        </a:rPr>
                        <a:t>December 2021</a:t>
                      </a:r>
                      <a:endParaRPr lang="en-US" sz="1600" b="1" i="0" u="none" strike="noStrike" kern="1200" dirty="0">
                        <a:solidFill>
                          <a:schemeClr val="bg1"/>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hMerge="1">
                  <a:txBody>
                    <a:bodyPr/>
                    <a:lstStyle/>
                    <a:p>
                      <a:endParaRPr lang="en-US"/>
                    </a:p>
                  </a:txBody>
                  <a:tcPr/>
                </a:tc>
                <a:tc>
                  <a:txBody>
                    <a:bodyPr/>
                    <a:lstStyle/>
                    <a:p>
                      <a:pPr algn="ctr" rtl="0" fontAlgn="b"/>
                      <a:r>
                        <a:rPr lang="en-US" sz="1600" b="1" i="0" u="none" strike="noStrike" dirty="0">
                          <a:solidFill>
                            <a:srgbClr val="FFFFFF"/>
                          </a:solidFill>
                          <a:effectLst/>
                          <a:latin typeface="Calibri" panose="020F0502020204030204" pitchFamily="34" charset="0"/>
                        </a:rPr>
                        <a:t> </a:t>
                      </a:r>
                    </a:p>
                  </a:txBody>
                  <a:tcPr marL="9525" marR="9525" marT="95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717323767"/>
                  </a:ext>
                </a:extLst>
              </a:tr>
              <a:tr h="48206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Calibri" panose="020F0502020204030204" pitchFamily="34" charset="0"/>
                          <a:ea typeface="+mn-ea"/>
                          <a:cs typeface="+mn-cs"/>
                        </a:rPr>
                        <a:t>ROSHAN AAJ - AKHTER HAMEED KHAN FOUNDATION</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Calibri" panose="020F0502020204030204" pitchFamily="34" charset="0"/>
                          <a:ea typeface="+mn-ea"/>
                          <a:cs typeface="+mn-cs"/>
                        </a:rPr>
                        <a:t>                 151,774,335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Calibri" panose="020F0502020204030204" pitchFamily="34" charset="0"/>
                          <a:ea typeface="+mn-ea"/>
                          <a:cs typeface="+mn-cs"/>
                        </a:rPr>
                        <a:t>ROSHAN AAJ - AKHTER HAMEED KHAN FOUNDATION</a:t>
                      </a:r>
                    </a:p>
                    <a:p>
                      <a:pPr marL="0" marR="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Calibri" panose="020F0502020204030204" pitchFamily="34" charset="0"/>
                          <a:ea typeface="+mn-ea"/>
                          <a:cs typeface="+mn-cs"/>
                        </a:rPr>
                        <a:t>918,326</a:t>
                      </a:r>
                      <a:endParaRPr lang="en-US" sz="1200" b="0" i="0" u="none" strike="noStrike" kern="1200" dirty="0">
                        <a:solidFill>
                          <a:srgbClr val="000000"/>
                        </a:solidFill>
                        <a:effectLst/>
                        <a:latin typeface="Calibri" panose="020F0502020204030204" pitchFamily="34" charset="0"/>
                        <a:ea typeface="+mn-ea"/>
                        <a:cs typeface="+mn-cs"/>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Calibri" panose="020F0502020204030204" pitchFamily="34" charset="0"/>
                          <a:ea typeface="+mn-ea"/>
                          <a:cs typeface="+mn-cs"/>
                        </a:rPr>
                        <a:t>   150,856,009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4160879799"/>
                  </a:ext>
                </a:extLst>
              </a:tr>
              <a:tr h="358608">
                <a:tc>
                  <a:txBody>
                    <a:bodyPr/>
                    <a:lstStyle/>
                    <a:p>
                      <a:pPr algn="l" fontAlgn="b"/>
                      <a:endParaRPr lang="en-US" sz="1200" b="0"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b"/>
                      <a:endParaRPr lang="en-US" sz="1200" b="0"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3072847900"/>
                  </a:ext>
                </a:extLst>
              </a:tr>
              <a:tr h="358608">
                <a:tc>
                  <a:txBody>
                    <a:bodyPr/>
                    <a:lstStyle/>
                    <a:p>
                      <a:pPr algn="l" fontAlgn="b"/>
                      <a:endParaRPr lang="en-US" sz="1200" b="0"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0" i="0" u="none" strike="noStrike" dirty="0" smtClean="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r" fontAlgn="b"/>
                      <a:endParaRPr lang="en-US" sz="1200" b="0" i="0" u="none" strike="noStrike" dirty="0">
                        <a:solidFill>
                          <a:srgbClr val="000000"/>
                        </a:solidFill>
                        <a:effectLst/>
                        <a:latin typeface="+mn-l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2228615404"/>
                  </a:ext>
                </a:extLst>
              </a:tr>
              <a:tr h="246911">
                <a:tc>
                  <a:txBody>
                    <a:bodyPr/>
                    <a:lstStyle/>
                    <a:p>
                      <a:pPr algn="l" rtl="0" fontAlgn="b"/>
                      <a:r>
                        <a:rPr lang="en-US" sz="1600" b="1" i="0" u="none" strike="noStrike" dirty="0">
                          <a:solidFill>
                            <a:srgbClr val="FFFFFF"/>
                          </a:solidFill>
                          <a:effectLst/>
                          <a:latin typeface="Calibri" panose="020F0502020204030204" pitchFamily="34" charset="0"/>
                        </a:rPr>
                        <a:t>TOTAL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r"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295,674,499</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r" defTabSz="914400" rtl="0" eaLnBrk="1" fontAlgn="b" latinLnBrk="0" hangingPunct="1"/>
                      <a:r>
                        <a:rPr lang="en-US" sz="1600" b="1" i="0" u="none" strike="noStrike" kern="1200" dirty="0">
                          <a:solidFill>
                            <a:srgbClr val="FFFFFF"/>
                          </a:solidFill>
                          <a:effectLst/>
                          <a:latin typeface="Calibri" panose="020F0502020204030204" pitchFamily="34" charset="0"/>
                          <a:ea typeface="+mn-ea"/>
                          <a:cs typeface="+mn-cs"/>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r"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221,113,529</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algn="r" defTabSz="914400" rtl="0" eaLnBrk="1" fontAlgn="b" latinLnBrk="0" hangingPunct="1"/>
                      <a:r>
                        <a:rPr lang="en-US" sz="1600" b="1" i="0" u="none" strike="noStrike" kern="1200" dirty="0" smtClean="0">
                          <a:solidFill>
                            <a:srgbClr val="FFFFFF"/>
                          </a:solidFill>
                          <a:effectLst/>
                          <a:latin typeface="Calibri" panose="020F0502020204030204" pitchFamily="34" charset="0"/>
                          <a:ea typeface="+mn-ea"/>
                          <a:cs typeface="+mn-cs"/>
                        </a:rPr>
                        <a:t>74,560,970</a:t>
                      </a:r>
                      <a:endParaRPr lang="en-US" sz="1600" b="1" i="0" u="none" strike="noStrike" kern="1200" dirty="0">
                        <a:solidFill>
                          <a:srgbClr val="FFFFFF"/>
                        </a:solidFill>
                        <a:effectLst/>
                        <a:latin typeface="Calibri" panose="020F0502020204030204" pitchFamily="34" charset="0"/>
                        <a:ea typeface="+mn-ea"/>
                        <a:cs typeface="+mn-cs"/>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261273550"/>
                  </a:ext>
                </a:extLst>
              </a:tr>
            </a:tbl>
          </a:graphicData>
        </a:graphic>
      </p:graphicFrame>
    </p:spTree>
    <p:extLst>
      <p:ext uri="{BB962C8B-B14F-4D97-AF65-F5344CB8AC3E}">
        <p14:creationId xmlns:p14="http://schemas.microsoft.com/office/powerpoint/2010/main" val="4024825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14945" y="2244436"/>
            <a:ext cx="8063346" cy="2677656"/>
          </a:xfrm>
          <a:prstGeom prst="rect">
            <a:avLst/>
          </a:prstGeom>
        </p:spPr>
        <p:txBody>
          <a:bodyPr wrap="square">
            <a:spAutoFit/>
          </a:bodyPr>
          <a:lstStyle/>
          <a:p>
            <a:r>
              <a:rPr lang="en-US" sz="2800" dirty="0"/>
              <a:t>SECP through its No. S.R.O. 245 (I)2019 directed that a Regulated Persons should submit their annual risk assessment report which should cover the risk emanating from customers, products, geography and delivery channels. SECP also provided a template that can be used to present the data of its investors</a:t>
            </a:r>
          </a:p>
        </p:txBody>
      </p:sp>
    </p:spTree>
    <p:extLst>
      <p:ext uri="{BB962C8B-B14F-4D97-AF65-F5344CB8AC3E}">
        <p14:creationId xmlns:p14="http://schemas.microsoft.com/office/powerpoint/2010/main" val="40952267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0"/>
            <a:ext cx="9464040" cy="1325563"/>
          </a:xfrm>
        </p:spPr>
        <p:txBody>
          <a:bodyPr/>
          <a:lstStyle/>
          <a:p>
            <a:pPr algn="ctr"/>
            <a:r>
              <a:rPr lang="en-US" dirty="0" smtClean="0">
                <a:solidFill>
                  <a:srgbClr val="00B050"/>
                </a:solidFill>
              </a:rPr>
              <a:t>Conclusion</a:t>
            </a:r>
            <a:endParaRPr lang="en-US" dirty="0">
              <a:solidFill>
                <a:srgbClr val="00B050"/>
              </a:solidFill>
            </a:endParaRPr>
          </a:p>
        </p:txBody>
      </p:sp>
    </p:spTree>
    <p:extLst>
      <p:ext uri="{BB962C8B-B14F-4D97-AF65-F5344CB8AC3E}">
        <p14:creationId xmlns:p14="http://schemas.microsoft.com/office/powerpoint/2010/main" val="45616075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Customer Risk Likelihood Table: </a:t>
            </a:r>
            <a:br>
              <a:rPr lang="en-US" sz="4000" dirty="0" smtClean="0"/>
            </a:br>
            <a:r>
              <a:rPr lang="en-US" sz="4000" dirty="0" smtClean="0"/>
              <a:t>Natural Persons</a:t>
            </a:r>
            <a:endParaRPr lang="en-US" sz="4000" dirty="0"/>
          </a:p>
        </p:txBody>
      </p:sp>
      <p:graphicFrame>
        <p:nvGraphicFramePr>
          <p:cNvPr id="4" name="Content Placeholder 3"/>
          <p:cNvGraphicFramePr>
            <a:graphicFrameLocks noGrp="1"/>
          </p:cNvGraphicFramePr>
          <p:nvPr>
            <p:ph idx="1"/>
            <p:extLst/>
          </p:nvPr>
        </p:nvGraphicFramePr>
        <p:xfrm>
          <a:off x="754062" y="2130425"/>
          <a:ext cx="9464675" cy="3296920"/>
        </p:xfrm>
        <a:graphic>
          <a:graphicData uri="http://schemas.openxmlformats.org/drawingml/2006/table">
            <a:tbl>
              <a:tblPr firstRow="1" bandRow="1">
                <a:tableStyleId>{5C22544A-7EE6-4342-B048-85BDC9FD1C3A}</a:tableStyleId>
              </a:tblPr>
              <a:tblGrid>
                <a:gridCol w="2058411">
                  <a:extLst>
                    <a:ext uri="{9D8B030D-6E8A-4147-A177-3AD203B41FA5}">
                      <a16:colId xmlns:a16="http://schemas.microsoft.com/office/drawing/2014/main" val="2267372642"/>
                    </a:ext>
                  </a:extLst>
                </a:gridCol>
                <a:gridCol w="1094509">
                  <a:extLst>
                    <a:ext uri="{9D8B030D-6E8A-4147-A177-3AD203B41FA5}">
                      <a16:colId xmlns:a16="http://schemas.microsoft.com/office/drawing/2014/main" val="3473112281"/>
                    </a:ext>
                  </a:extLst>
                </a:gridCol>
                <a:gridCol w="1371600">
                  <a:extLst>
                    <a:ext uri="{9D8B030D-6E8A-4147-A177-3AD203B41FA5}">
                      <a16:colId xmlns:a16="http://schemas.microsoft.com/office/drawing/2014/main" val="1116052133"/>
                    </a:ext>
                  </a:extLst>
                </a:gridCol>
                <a:gridCol w="1233054">
                  <a:extLst>
                    <a:ext uri="{9D8B030D-6E8A-4147-A177-3AD203B41FA5}">
                      <a16:colId xmlns:a16="http://schemas.microsoft.com/office/drawing/2014/main" val="873419557"/>
                    </a:ext>
                  </a:extLst>
                </a:gridCol>
                <a:gridCol w="3707101">
                  <a:extLst>
                    <a:ext uri="{9D8B030D-6E8A-4147-A177-3AD203B41FA5}">
                      <a16:colId xmlns:a16="http://schemas.microsoft.com/office/drawing/2014/main" val="1659012356"/>
                    </a:ext>
                  </a:extLst>
                </a:gridCol>
              </a:tblGrid>
              <a:tr h="370840">
                <a:tc>
                  <a:txBody>
                    <a:bodyPr/>
                    <a:lstStyle/>
                    <a:p>
                      <a:r>
                        <a:rPr lang="en-US" dirty="0" smtClean="0"/>
                        <a:t>Type of Customer</a:t>
                      </a:r>
                      <a:endParaRPr lang="en-US" dirty="0"/>
                    </a:p>
                  </a:txBody>
                  <a:tcPr/>
                </a:tc>
                <a:tc>
                  <a:txBody>
                    <a:bodyPr/>
                    <a:lstStyle/>
                    <a:p>
                      <a:r>
                        <a:rPr lang="en-US" dirty="0" smtClean="0"/>
                        <a:t>Customer </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700472486"/>
                  </a:ext>
                </a:extLst>
              </a:tr>
              <a:tr h="370840">
                <a:tc>
                  <a:txBody>
                    <a:bodyPr/>
                    <a:lstStyle/>
                    <a:p>
                      <a:r>
                        <a:rPr lang="en-US" dirty="0" smtClean="0"/>
                        <a:t>High Risk Individual</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c>
                  <a:txBody>
                    <a:bodyPr/>
                    <a:lstStyle/>
                    <a:p>
                      <a:r>
                        <a:rPr lang="en-US" dirty="0" smtClean="0"/>
                        <a:t>Low</a:t>
                      </a:r>
                      <a:endParaRPr lang="en-US" dirty="0"/>
                    </a:p>
                  </a:txBody>
                  <a:tcPr/>
                </a:tc>
                <a:tc>
                  <a:txBody>
                    <a:bodyPr/>
                    <a:lstStyle/>
                    <a:p>
                      <a:r>
                        <a:rPr lang="en-US" dirty="0" smtClean="0"/>
                        <a:t>Customers are marked High Risk as per AML/CFT and KYC/CDD Manual. However quantum of transaction is very low (around 7%) so risk is considered Low for transactions.</a:t>
                      </a:r>
                      <a:endParaRPr lang="en-US" dirty="0"/>
                    </a:p>
                  </a:txBody>
                  <a:tcPr/>
                </a:tc>
                <a:extLst>
                  <a:ext uri="{0D108BD9-81ED-4DB2-BD59-A6C34878D82A}">
                    <a16:rowId xmlns:a16="http://schemas.microsoft.com/office/drawing/2014/main" val="1982787318"/>
                  </a:ext>
                </a:extLst>
              </a:tr>
              <a:tr h="370840">
                <a:tc>
                  <a:txBody>
                    <a:bodyPr/>
                    <a:lstStyle/>
                    <a:p>
                      <a:r>
                        <a:rPr lang="en-US" dirty="0" smtClean="0"/>
                        <a:t>PEP</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c>
                  <a:txBody>
                    <a:bodyPr/>
                    <a:lstStyle/>
                    <a:p>
                      <a:r>
                        <a:rPr lang="en-US" dirty="0" smtClean="0"/>
                        <a:t>Low</a:t>
                      </a:r>
                      <a:endParaRPr lang="en-US" dirty="0"/>
                    </a:p>
                  </a:txBody>
                  <a:tcPr/>
                </a:tc>
                <a:tc>
                  <a:txBody>
                    <a:bodyPr/>
                    <a:lstStyle/>
                    <a:p>
                      <a:r>
                        <a:rPr lang="en-US" dirty="0" smtClean="0"/>
                        <a:t>Customers are marked PEP as per AML/CFT and KYC/CDD Manual. However quantum of transaction is very low (around 1%) so risk is considered Low for transactions.</a:t>
                      </a:r>
                      <a:endParaRPr lang="en-US" dirty="0"/>
                    </a:p>
                  </a:txBody>
                  <a:tcPr/>
                </a:tc>
                <a:extLst>
                  <a:ext uri="{0D108BD9-81ED-4DB2-BD59-A6C34878D82A}">
                    <a16:rowId xmlns:a16="http://schemas.microsoft.com/office/drawing/2014/main" val="2832908432"/>
                  </a:ext>
                </a:extLst>
              </a:tr>
            </a:tbl>
          </a:graphicData>
        </a:graphic>
      </p:graphicFrame>
      <p:graphicFrame>
        <p:nvGraphicFramePr>
          <p:cNvPr id="5" name="Table 4"/>
          <p:cNvGraphicFramePr>
            <a:graphicFrameLocks noGrp="1"/>
          </p:cNvGraphicFramePr>
          <p:nvPr>
            <p:extLst/>
          </p:nvPr>
        </p:nvGraphicFramePr>
        <p:xfrm>
          <a:off x="2798618" y="1762256"/>
          <a:ext cx="7419801" cy="370840"/>
        </p:xfrm>
        <a:graphic>
          <a:graphicData uri="http://schemas.openxmlformats.org/drawingml/2006/table">
            <a:tbl>
              <a:tblPr firstRow="1" bandRow="1">
                <a:tableStyleId>{5C22544A-7EE6-4342-B048-85BDC9FD1C3A}</a:tableStyleId>
              </a:tblPr>
              <a:tblGrid>
                <a:gridCol w="7419801">
                  <a:extLst>
                    <a:ext uri="{9D8B030D-6E8A-4147-A177-3AD203B41FA5}">
                      <a16:colId xmlns:a16="http://schemas.microsoft.com/office/drawing/2014/main" val="3065257792"/>
                    </a:ext>
                  </a:extLst>
                </a:gridCol>
              </a:tblGrid>
              <a:tr h="370840">
                <a:tc>
                  <a:txBody>
                    <a:bodyPr/>
                    <a:lstStyle/>
                    <a:p>
                      <a:pPr algn="ctr"/>
                      <a:r>
                        <a:rPr lang="en-US" dirty="0" smtClean="0"/>
                        <a:t>Risk Rating: High/Moderate/Low</a:t>
                      </a:r>
                      <a:endParaRPr lang="en-US" dirty="0"/>
                    </a:p>
                  </a:txBody>
                  <a:tcPr/>
                </a:tc>
                <a:extLst>
                  <a:ext uri="{0D108BD9-81ED-4DB2-BD59-A6C34878D82A}">
                    <a16:rowId xmlns:a16="http://schemas.microsoft.com/office/drawing/2014/main" val="1039114787"/>
                  </a:ext>
                </a:extLst>
              </a:tr>
            </a:tbl>
          </a:graphicData>
        </a:graphic>
      </p:graphicFrame>
    </p:spTree>
    <p:extLst>
      <p:ext uri="{BB962C8B-B14F-4D97-AF65-F5344CB8AC3E}">
        <p14:creationId xmlns:p14="http://schemas.microsoft.com/office/powerpoint/2010/main" val="3400105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Table: </a:t>
            </a:r>
            <a:r>
              <a:rPr lang="en-US" dirty="0" smtClean="0"/>
              <a:t/>
            </a:r>
            <a:br>
              <a:rPr lang="en-US" dirty="0" smtClean="0"/>
            </a:br>
            <a:r>
              <a:rPr lang="en-US" dirty="0" smtClean="0"/>
              <a:t>Natural </a:t>
            </a:r>
            <a:r>
              <a:rPr lang="en-US" dirty="0"/>
              <a:t>Persons</a:t>
            </a:r>
          </a:p>
        </p:txBody>
      </p:sp>
      <p:graphicFrame>
        <p:nvGraphicFramePr>
          <p:cNvPr id="4" name="Content Placeholder 3"/>
          <p:cNvGraphicFramePr>
            <a:graphicFrameLocks noGrp="1"/>
          </p:cNvGraphicFramePr>
          <p:nvPr>
            <p:ph idx="1"/>
            <p:extLst/>
          </p:nvPr>
        </p:nvGraphicFramePr>
        <p:xfrm>
          <a:off x="754062" y="2130425"/>
          <a:ext cx="9464675" cy="4297680"/>
        </p:xfrm>
        <a:graphic>
          <a:graphicData uri="http://schemas.openxmlformats.org/drawingml/2006/table">
            <a:tbl>
              <a:tblPr firstRow="1" bandRow="1">
                <a:tableStyleId>{5C22544A-7EE6-4342-B048-85BDC9FD1C3A}</a:tableStyleId>
              </a:tblPr>
              <a:tblGrid>
                <a:gridCol w="2058411">
                  <a:extLst>
                    <a:ext uri="{9D8B030D-6E8A-4147-A177-3AD203B41FA5}">
                      <a16:colId xmlns:a16="http://schemas.microsoft.com/office/drawing/2014/main" val="2267372642"/>
                    </a:ext>
                  </a:extLst>
                </a:gridCol>
                <a:gridCol w="1094509">
                  <a:extLst>
                    <a:ext uri="{9D8B030D-6E8A-4147-A177-3AD203B41FA5}">
                      <a16:colId xmlns:a16="http://schemas.microsoft.com/office/drawing/2014/main" val="3473112281"/>
                    </a:ext>
                  </a:extLst>
                </a:gridCol>
                <a:gridCol w="1371600">
                  <a:extLst>
                    <a:ext uri="{9D8B030D-6E8A-4147-A177-3AD203B41FA5}">
                      <a16:colId xmlns:a16="http://schemas.microsoft.com/office/drawing/2014/main" val="1116052133"/>
                    </a:ext>
                  </a:extLst>
                </a:gridCol>
                <a:gridCol w="1233054">
                  <a:extLst>
                    <a:ext uri="{9D8B030D-6E8A-4147-A177-3AD203B41FA5}">
                      <a16:colId xmlns:a16="http://schemas.microsoft.com/office/drawing/2014/main" val="873419557"/>
                    </a:ext>
                  </a:extLst>
                </a:gridCol>
                <a:gridCol w="3707101">
                  <a:extLst>
                    <a:ext uri="{9D8B030D-6E8A-4147-A177-3AD203B41FA5}">
                      <a16:colId xmlns:a16="http://schemas.microsoft.com/office/drawing/2014/main" val="1659012356"/>
                    </a:ext>
                  </a:extLst>
                </a:gridCol>
              </a:tblGrid>
              <a:tr h="326884">
                <a:tc>
                  <a:txBody>
                    <a:bodyPr/>
                    <a:lstStyle/>
                    <a:p>
                      <a:r>
                        <a:rPr lang="en-US" dirty="0" smtClean="0"/>
                        <a:t>Type of Customer</a:t>
                      </a:r>
                      <a:endParaRPr lang="en-US" dirty="0"/>
                    </a:p>
                  </a:txBody>
                  <a:tcPr/>
                </a:tc>
                <a:tc>
                  <a:txBody>
                    <a:bodyPr/>
                    <a:lstStyle/>
                    <a:p>
                      <a:r>
                        <a:rPr lang="en-US" dirty="0" smtClean="0"/>
                        <a:t>Customer </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700472486"/>
                  </a:ext>
                </a:extLst>
              </a:tr>
              <a:tr h="3514000">
                <a:tc>
                  <a:txBody>
                    <a:bodyPr/>
                    <a:lstStyle/>
                    <a:p>
                      <a:r>
                        <a:rPr lang="en-US" dirty="0" smtClean="0"/>
                        <a:t>Other Individual</a:t>
                      </a:r>
                      <a:endParaRPr lang="en-US" dirty="0"/>
                    </a:p>
                  </a:txBody>
                  <a:tcPr/>
                </a:tc>
                <a:tc>
                  <a:txBody>
                    <a:bodyPr/>
                    <a:lstStyle/>
                    <a:p>
                      <a:r>
                        <a:rPr lang="en-US" dirty="0" smtClean="0"/>
                        <a:t>Low</a:t>
                      </a:r>
                      <a:endParaRPr lang="en-US" dirty="0"/>
                    </a:p>
                  </a:txBody>
                  <a:tcPr/>
                </a:tc>
                <a:tc>
                  <a:txBody>
                    <a:bodyPr/>
                    <a:lstStyle/>
                    <a:p>
                      <a:r>
                        <a:rPr lang="en-US" dirty="0" smtClean="0"/>
                        <a:t>Moderate</a:t>
                      </a:r>
                      <a:endParaRPr lang="en-US" dirty="0"/>
                    </a:p>
                  </a:txBody>
                  <a:tcPr/>
                </a:tc>
                <a:tc>
                  <a:txBody>
                    <a:bodyPr/>
                    <a:lstStyle/>
                    <a:p>
                      <a:r>
                        <a:rPr lang="en-US" dirty="0" smtClean="0"/>
                        <a:t>Low</a:t>
                      </a:r>
                      <a:endParaRPr lang="en-US" dirty="0"/>
                    </a:p>
                  </a:txBody>
                  <a:tcPr/>
                </a:tc>
                <a:tc>
                  <a:txBody>
                    <a:bodyPr/>
                    <a:lstStyle/>
                    <a:p>
                      <a:r>
                        <a:rPr lang="en-US" dirty="0" smtClean="0"/>
                        <a:t>Around 93% of the total transactions are carried out by Low Risk Individual. However, to mitigate these, all transactions of and above PKR 10 million are reviewed by KYC Committee. Moreover, Transaction Monitoring Team on behalf of KYC Committee is reviewing the transactions as per the criteria specified on KYC Manual. Considering the mitigating factors adopted, transactions performed by Low Individuals have been classified as Moderate. </a:t>
                      </a:r>
                      <a:endParaRPr lang="en-US" dirty="0"/>
                    </a:p>
                  </a:txBody>
                  <a:tcPr/>
                </a:tc>
                <a:extLst>
                  <a:ext uri="{0D108BD9-81ED-4DB2-BD59-A6C34878D82A}">
                    <a16:rowId xmlns:a16="http://schemas.microsoft.com/office/drawing/2014/main" val="1982787318"/>
                  </a:ext>
                </a:extLst>
              </a:tr>
            </a:tbl>
          </a:graphicData>
        </a:graphic>
      </p:graphicFrame>
      <p:graphicFrame>
        <p:nvGraphicFramePr>
          <p:cNvPr id="5" name="Table 4"/>
          <p:cNvGraphicFramePr>
            <a:graphicFrameLocks noGrp="1"/>
          </p:cNvGraphicFramePr>
          <p:nvPr>
            <p:extLst/>
          </p:nvPr>
        </p:nvGraphicFramePr>
        <p:xfrm>
          <a:off x="2798618" y="1762256"/>
          <a:ext cx="7419801" cy="370840"/>
        </p:xfrm>
        <a:graphic>
          <a:graphicData uri="http://schemas.openxmlformats.org/drawingml/2006/table">
            <a:tbl>
              <a:tblPr firstRow="1" bandRow="1">
                <a:tableStyleId>{5C22544A-7EE6-4342-B048-85BDC9FD1C3A}</a:tableStyleId>
              </a:tblPr>
              <a:tblGrid>
                <a:gridCol w="7419801">
                  <a:extLst>
                    <a:ext uri="{9D8B030D-6E8A-4147-A177-3AD203B41FA5}">
                      <a16:colId xmlns:a16="http://schemas.microsoft.com/office/drawing/2014/main" val="3065257792"/>
                    </a:ext>
                  </a:extLst>
                </a:gridCol>
              </a:tblGrid>
              <a:tr h="370840">
                <a:tc>
                  <a:txBody>
                    <a:bodyPr/>
                    <a:lstStyle/>
                    <a:p>
                      <a:pPr algn="ctr"/>
                      <a:r>
                        <a:rPr lang="en-US" dirty="0" smtClean="0"/>
                        <a:t>Risk Rating: High/Moderate/Low</a:t>
                      </a:r>
                      <a:endParaRPr lang="en-US" dirty="0"/>
                    </a:p>
                  </a:txBody>
                  <a:tcPr/>
                </a:tc>
                <a:extLst>
                  <a:ext uri="{0D108BD9-81ED-4DB2-BD59-A6C34878D82A}">
                    <a16:rowId xmlns:a16="http://schemas.microsoft.com/office/drawing/2014/main" val="1039114787"/>
                  </a:ext>
                </a:extLst>
              </a:tr>
            </a:tbl>
          </a:graphicData>
        </a:graphic>
      </p:graphicFrame>
    </p:spTree>
    <p:extLst>
      <p:ext uri="{BB962C8B-B14F-4D97-AF65-F5344CB8AC3E}">
        <p14:creationId xmlns:p14="http://schemas.microsoft.com/office/powerpoint/2010/main" val="3732636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a:t>
            </a:r>
            <a:r>
              <a:rPr lang="en-US" dirty="0" smtClean="0"/>
              <a:t>Table: </a:t>
            </a:r>
            <a:br>
              <a:rPr lang="en-US" dirty="0" smtClean="0"/>
            </a:br>
            <a:r>
              <a:rPr lang="en-US" dirty="0" smtClean="0"/>
              <a:t>Legal Persons</a:t>
            </a:r>
            <a:endParaRPr lang="en-US" dirty="0"/>
          </a:p>
        </p:txBody>
      </p:sp>
      <p:graphicFrame>
        <p:nvGraphicFramePr>
          <p:cNvPr id="4" name="Content Placeholder 3"/>
          <p:cNvGraphicFramePr>
            <a:graphicFrameLocks noGrp="1"/>
          </p:cNvGraphicFramePr>
          <p:nvPr>
            <p:ph idx="1"/>
            <p:extLst/>
          </p:nvPr>
        </p:nvGraphicFramePr>
        <p:xfrm>
          <a:off x="754062" y="2130425"/>
          <a:ext cx="9464675" cy="3296920"/>
        </p:xfrm>
        <a:graphic>
          <a:graphicData uri="http://schemas.openxmlformats.org/drawingml/2006/table">
            <a:tbl>
              <a:tblPr firstRow="1" bandRow="1">
                <a:tableStyleId>{5C22544A-7EE6-4342-B048-85BDC9FD1C3A}</a:tableStyleId>
              </a:tblPr>
              <a:tblGrid>
                <a:gridCol w="2183102">
                  <a:extLst>
                    <a:ext uri="{9D8B030D-6E8A-4147-A177-3AD203B41FA5}">
                      <a16:colId xmlns:a16="http://schemas.microsoft.com/office/drawing/2014/main" val="2267372642"/>
                    </a:ext>
                  </a:extLst>
                </a:gridCol>
                <a:gridCol w="1108363">
                  <a:extLst>
                    <a:ext uri="{9D8B030D-6E8A-4147-A177-3AD203B41FA5}">
                      <a16:colId xmlns:a16="http://schemas.microsoft.com/office/drawing/2014/main" val="3473112281"/>
                    </a:ext>
                  </a:extLst>
                </a:gridCol>
                <a:gridCol w="1413164">
                  <a:extLst>
                    <a:ext uri="{9D8B030D-6E8A-4147-A177-3AD203B41FA5}">
                      <a16:colId xmlns:a16="http://schemas.microsoft.com/office/drawing/2014/main" val="1116052133"/>
                    </a:ext>
                  </a:extLst>
                </a:gridCol>
                <a:gridCol w="1288473">
                  <a:extLst>
                    <a:ext uri="{9D8B030D-6E8A-4147-A177-3AD203B41FA5}">
                      <a16:colId xmlns:a16="http://schemas.microsoft.com/office/drawing/2014/main" val="873419557"/>
                    </a:ext>
                  </a:extLst>
                </a:gridCol>
                <a:gridCol w="3471573">
                  <a:extLst>
                    <a:ext uri="{9D8B030D-6E8A-4147-A177-3AD203B41FA5}">
                      <a16:colId xmlns:a16="http://schemas.microsoft.com/office/drawing/2014/main" val="1659012356"/>
                    </a:ext>
                  </a:extLst>
                </a:gridCol>
              </a:tblGrid>
              <a:tr h="370840">
                <a:tc>
                  <a:txBody>
                    <a:bodyPr/>
                    <a:lstStyle/>
                    <a:p>
                      <a:r>
                        <a:rPr lang="en-US" dirty="0" smtClean="0"/>
                        <a:t>Type of Customer</a:t>
                      </a:r>
                      <a:endParaRPr lang="en-US" dirty="0"/>
                    </a:p>
                  </a:txBody>
                  <a:tcPr/>
                </a:tc>
                <a:tc>
                  <a:txBody>
                    <a:bodyPr/>
                    <a:lstStyle/>
                    <a:p>
                      <a:r>
                        <a:rPr lang="en-US" dirty="0" smtClean="0"/>
                        <a:t>Customer </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700472486"/>
                  </a:ext>
                </a:extLst>
              </a:tr>
              <a:tr h="370840">
                <a:tc>
                  <a:txBody>
                    <a:bodyPr/>
                    <a:lstStyle/>
                    <a:p>
                      <a:r>
                        <a:rPr lang="en-US" dirty="0" smtClean="0"/>
                        <a:t>NGO/NPO/Charitable Institution</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c>
                  <a:txBody>
                    <a:bodyPr/>
                    <a:lstStyle/>
                    <a:p>
                      <a:r>
                        <a:rPr lang="en-US" dirty="0" smtClean="0"/>
                        <a:t>Low</a:t>
                      </a:r>
                      <a:endParaRPr lang="en-US" dirty="0"/>
                    </a:p>
                  </a:txBody>
                  <a:tcPr/>
                </a:tc>
                <a:tc>
                  <a:txBody>
                    <a:bodyPr/>
                    <a:lstStyle/>
                    <a:p>
                      <a:r>
                        <a:rPr lang="en-US" dirty="0" smtClean="0"/>
                        <a:t>This category marked High as per AML/CFT and KYC/CDD Manual. However quantum of transaction is very low (around 0.1%) so risk is considered Low for transactions.</a:t>
                      </a:r>
                      <a:endParaRPr lang="en-US" dirty="0"/>
                    </a:p>
                  </a:txBody>
                  <a:tcPr/>
                </a:tc>
                <a:extLst>
                  <a:ext uri="{0D108BD9-81ED-4DB2-BD59-A6C34878D82A}">
                    <a16:rowId xmlns:a16="http://schemas.microsoft.com/office/drawing/2014/main" val="1982787318"/>
                  </a:ext>
                </a:extLst>
              </a:tr>
              <a:tr h="370840">
                <a:tc>
                  <a:txBody>
                    <a:bodyPr/>
                    <a:lstStyle/>
                    <a:p>
                      <a:r>
                        <a:rPr lang="en-US" dirty="0" smtClean="0"/>
                        <a:t>Residential Society</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c>
                  <a:txBody>
                    <a:bodyPr/>
                    <a:lstStyle/>
                    <a:p>
                      <a:r>
                        <a:rPr lang="en-US" dirty="0" smtClean="0"/>
                        <a:t>Low</a:t>
                      </a:r>
                      <a:endParaRPr lang="en-US" dirty="0"/>
                    </a:p>
                  </a:txBody>
                  <a:tcPr/>
                </a:tc>
                <a:tc>
                  <a:txBody>
                    <a:bodyPr/>
                    <a:lstStyle/>
                    <a:p>
                      <a:r>
                        <a:rPr lang="en-US" dirty="0" smtClean="0"/>
                        <a:t>This category is marked High as per AML/CFT and KYC/CDD Manual. However as there was no transaction in the quarter so risk is considered Low for transactions.</a:t>
                      </a:r>
                      <a:endParaRPr lang="en-US" dirty="0"/>
                    </a:p>
                  </a:txBody>
                  <a:tcPr/>
                </a:tc>
                <a:extLst>
                  <a:ext uri="{0D108BD9-81ED-4DB2-BD59-A6C34878D82A}">
                    <a16:rowId xmlns:a16="http://schemas.microsoft.com/office/drawing/2014/main" val="2832908432"/>
                  </a:ext>
                </a:extLst>
              </a:tr>
            </a:tbl>
          </a:graphicData>
        </a:graphic>
      </p:graphicFrame>
      <p:graphicFrame>
        <p:nvGraphicFramePr>
          <p:cNvPr id="5" name="Table 4"/>
          <p:cNvGraphicFramePr>
            <a:graphicFrameLocks noGrp="1"/>
          </p:cNvGraphicFramePr>
          <p:nvPr>
            <p:extLst/>
          </p:nvPr>
        </p:nvGraphicFramePr>
        <p:xfrm>
          <a:off x="2964873" y="1762256"/>
          <a:ext cx="7253546" cy="370840"/>
        </p:xfrm>
        <a:graphic>
          <a:graphicData uri="http://schemas.openxmlformats.org/drawingml/2006/table">
            <a:tbl>
              <a:tblPr firstRow="1" bandRow="1">
                <a:tableStyleId>{5C22544A-7EE6-4342-B048-85BDC9FD1C3A}</a:tableStyleId>
              </a:tblPr>
              <a:tblGrid>
                <a:gridCol w="7253546">
                  <a:extLst>
                    <a:ext uri="{9D8B030D-6E8A-4147-A177-3AD203B41FA5}">
                      <a16:colId xmlns:a16="http://schemas.microsoft.com/office/drawing/2014/main" val="3065257792"/>
                    </a:ext>
                  </a:extLst>
                </a:gridCol>
              </a:tblGrid>
              <a:tr h="370840">
                <a:tc>
                  <a:txBody>
                    <a:bodyPr/>
                    <a:lstStyle/>
                    <a:p>
                      <a:pPr algn="ctr"/>
                      <a:r>
                        <a:rPr lang="en-US" dirty="0" smtClean="0"/>
                        <a:t>Risk Rating: High/Moderate/Low</a:t>
                      </a:r>
                      <a:endParaRPr lang="en-US" dirty="0"/>
                    </a:p>
                  </a:txBody>
                  <a:tcPr/>
                </a:tc>
                <a:extLst>
                  <a:ext uri="{0D108BD9-81ED-4DB2-BD59-A6C34878D82A}">
                    <a16:rowId xmlns:a16="http://schemas.microsoft.com/office/drawing/2014/main" val="1039114787"/>
                  </a:ext>
                </a:extLst>
              </a:tr>
            </a:tbl>
          </a:graphicData>
        </a:graphic>
      </p:graphicFrame>
    </p:spTree>
    <p:extLst>
      <p:ext uri="{BB962C8B-B14F-4D97-AF65-F5344CB8AC3E}">
        <p14:creationId xmlns:p14="http://schemas.microsoft.com/office/powerpoint/2010/main" val="1595804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Table: </a:t>
            </a:r>
            <a:r>
              <a:rPr lang="en-US" dirty="0" smtClean="0"/>
              <a:t/>
            </a:r>
            <a:br>
              <a:rPr lang="en-US" dirty="0" smtClean="0"/>
            </a:br>
            <a:r>
              <a:rPr lang="en-US" dirty="0" smtClean="0"/>
              <a:t>Legal </a:t>
            </a:r>
            <a:r>
              <a:rPr lang="en-US" dirty="0"/>
              <a:t>Persons</a:t>
            </a:r>
          </a:p>
        </p:txBody>
      </p:sp>
      <p:graphicFrame>
        <p:nvGraphicFramePr>
          <p:cNvPr id="4" name="Content Placeholder 3"/>
          <p:cNvGraphicFramePr>
            <a:graphicFrameLocks noGrp="1"/>
          </p:cNvGraphicFramePr>
          <p:nvPr>
            <p:ph idx="1"/>
            <p:extLst/>
          </p:nvPr>
        </p:nvGraphicFramePr>
        <p:xfrm>
          <a:off x="753744" y="2133096"/>
          <a:ext cx="9720292" cy="4297680"/>
        </p:xfrm>
        <a:graphic>
          <a:graphicData uri="http://schemas.openxmlformats.org/drawingml/2006/table">
            <a:tbl>
              <a:tblPr firstRow="1" bandRow="1">
                <a:tableStyleId>{5C22544A-7EE6-4342-B048-85BDC9FD1C3A}</a:tableStyleId>
              </a:tblPr>
              <a:tblGrid>
                <a:gridCol w="2114003">
                  <a:extLst>
                    <a:ext uri="{9D8B030D-6E8A-4147-A177-3AD203B41FA5}">
                      <a16:colId xmlns:a16="http://schemas.microsoft.com/office/drawing/2014/main" val="2267372642"/>
                    </a:ext>
                  </a:extLst>
                </a:gridCol>
                <a:gridCol w="1152526">
                  <a:extLst>
                    <a:ext uri="{9D8B030D-6E8A-4147-A177-3AD203B41FA5}">
                      <a16:colId xmlns:a16="http://schemas.microsoft.com/office/drawing/2014/main" val="3473112281"/>
                    </a:ext>
                  </a:extLst>
                </a:gridCol>
                <a:gridCol w="1437101">
                  <a:extLst>
                    <a:ext uri="{9D8B030D-6E8A-4147-A177-3AD203B41FA5}">
                      <a16:colId xmlns:a16="http://schemas.microsoft.com/office/drawing/2014/main" val="1116052133"/>
                    </a:ext>
                  </a:extLst>
                </a:gridCol>
                <a:gridCol w="1280585">
                  <a:extLst>
                    <a:ext uri="{9D8B030D-6E8A-4147-A177-3AD203B41FA5}">
                      <a16:colId xmlns:a16="http://schemas.microsoft.com/office/drawing/2014/main" val="873419557"/>
                    </a:ext>
                  </a:extLst>
                </a:gridCol>
                <a:gridCol w="3736077">
                  <a:extLst>
                    <a:ext uri="{9D8B030D-6E8A-4147-A177-3AD203B41FA5}">
                      <a16:colId xmlns:a16="http://schemas.microsoft.com/office/drawing/2014/main" val="1659012356"/>
                    </a:ext>
                  </a:extLst>
                </a:gridCol>
              </a:tblGrid>
              <a:tr h="313667">
                <a:tc>
                  <a:txBody>
                    <a:bodyPr/>
                    <a:lstStyle/>
                    <a:p>
                      <a:r>
                        <a:rPr lang="en-US" dirty="0" smtClean="0"/>
                        <a:t>Type of Customer</a:t>
                      </a:r>
                      <a:endParaRPr lang="en-US" dirty="0"/>
                    </a:p>
                  </a:txBody>
                  <a:tcPr/>
                </a:tc>
                <a:tc>
                  <a:txBody>
                    <a:bodyPr/>
                    <a:lstStyle/>
                    <a:p>
                      <a:r>
                        <a:rPr lang="en-US" dirty="0" smtClean="0"/>
                        <a:t>Customer </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700472486"/>
                  </a:ext>
                </a:extLst>
              </a:tr>
              <a:tr h="3607170">
                <a:tc>
                  <a:txBody>
                    <a:bodyPr/>
                    <a:lstStyle/>
                    <a:p>
                      <a:r>
                        <a:rPr lang="en-US" dirty="0" smtClean="0"/>
                        <a:t>Association</a:t>
                      </a:r>
                      <a:endParaRPr lang="en-US" dirty="0"/>
                    </a:p>
                  </a:txBody>
                  <a:tcPr/>
                </a:tc>
                <a:tc>
                  <a:txBody>
                    <a:bodyPr/>
                    <a:lstStyle/>
                    <a:p>
                      <a:r>
                        <a:rPr lang="en-US" dirty="0" smtClean="0"/>
                        <a:t>Moderate</a:t>
                      </a:r>
                      <a:endParaRPr lang="en-US" dirty="0"/>
                    </a:p>
                  </a:txBody>
                  <a:tcPr/>
                </a:tc>
                <a:tc>
                  <a:txBody>
                    <a:bodyPr/>
                    <a:lstStyle/>
                    <a:p>
                      <a:r>
                        <a:rPr lang="en-US" dirty="0" smtClean="0"/>
                        <a:t>Low</a:t>
                      </a:r>
                      <a:endParaRPr lang="en-US" dirty="0"/>
                    </a:p>
                  </a:txBody>
                  <a:tcPr/>
                </a:tc>
                <a:tc>
                  <a:txBody>
                    <a:bodyPr/>
                    <a:lstStyle/>
                    <a:p>
                      <a:r>
                        <a:rPr lang="en-US" dirty="0" smtClean="0"/>
                        <a:t>Low</a:t>
                      </a:r>
                      <a:endParaRPr lang="en-US" dirty="0"/>
                    </a:p>
                  </a:txBody>
                  <a:tcPr/>
                </a:tc>
                <a:tc>
                  <a:txBody>
                    <a:bodyPr/>
                    <a:lstStyle/>
                    <a:p>
                      <a:r>
                        <a:rPr lang="en-US" dirty="0" smtClean="0"/>
                        <a:t>Body corporate, partnerships, associations and legal arrangements including non-governmental organizations or not-for-profit organizations which receive donations should be classified High. However MCB-AH has 50% associations which receives donations and 50% associations which do not receive donations, therefore this category is marked as Moderate. Moreover as there were negligible transactions from Associations in the quarter so for transactions it is considered Low.</a:t>
                      </a:r>
                      <a:endParaRPr lang="en-US" dirty="0"/>
                    </a:p>
                  </a:txBody>
                  <a:tcPr/>
                </a:tc>
                <a:extLst>
                  <a:ext uri="{0D108BD9-81ED-4DB2-BD59-A6C34878D82A}">
                    <a16:rowId xmlns:a16="http://schemas.microsoft.com/office/drawing/2014/main" val="1982787318"/>
                  </a:ext>
                </a:extLst>
              </a:tr>
            </a:tbl>
          </a:graphicData>
        </a:graphic>
      </p:graphicFrame>
      <p:graphicFrame>
        <p:nvGraphicFramePr>
          <p:cNvPr id="5" name="Table 4"/>
          <p:cNvGraphicFramePr>
            <a:graphicFrameLocks noGrp="1"/>
          </p:cNvGraphicFramePr>
          <p:nvPr>
            <p:extLst/>
          </p:nvPr>
        </p:nvGraphicFramePr>
        <p:xfrm>
          <a:off x="2840182" y="1762256"/>
          <a:ext cx="7633854" cy="370840"/>
        </p:xfrm>
        <a:graphic>
          <a:graphicData uri="http://schemas.openxmlformats.org/drawingml/2006/table">
            <a:tbl>
              <a:tblPr firstRow="1" bandRow="1">
                <a:tableStyleId>{5C22544A-7EE6-4342-B048-85BDC9FD1C3A}</a:tableStyleId>
              </a:tblPr>
              <a:tblGrid>
                <a:gridCol w="7633854">
                  <a:extLst>
                    <a:ext uri="{9D8B030D-6E8A-4147-A177-3AD203B41FA5}">
                      <a16:colId xmlns:a16="http://schemas.microsoft.com/office/drawing/2014/main" val="3065257792"/>
                    </a:ext>
                  </a:extLst>
                </a:gridCol>
              </a:tblGrid>
              <a:tr h="370840">
                <a:tc>
                  <a:txBody>
                    <a:bodyPr/>
                    <a:lstStyle/>
                    <a:p>
                      <a:pPr algn="ctr"/>
                      <a:r>
                        <a:rPr lang="en-US" dirty="0" smtClean="0"/>
                        <a:t>Risk Rating: High/Moderate/Low</a:t>
                      </a:r>
                      <a:endParaRPr lang="en-US" dirty="0"/>
                    </a:p>
                  </a:txBody>
                  <a:tcPr/>
                </a:tc>
                <a:extLst>
                  <a:ext uri="{0D108BD9-81ED-4DB2-BD59-A6C34878D82A}">
                    <a16:rowId xmlns:a16="http://schemas.microsoft.com/office/drawing/2014/main" val="1039114787"/>
                  </a:ext>
                </a:extLst>
              </a:tr>
            </a:tbl>
          </a:graphicData>
        </a:graphic>
      </p:graphicFrame>
    </p:spTree>
    <p:extLst>
      <p:ext uri="{BB962C8B-B14F-4D97-AF65-F5344CB8AC3E}">
        <p14:creationId xmlns:p14="http://schemas.microsoft.com/office/powerpoint/2010/main" val="1370937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Table: </a:t>
            </a:r>
            <a:r>
              <a:rPr lang="en-US" dirty="0" smtClean="0"/>
              <a:t/>
            </a:r>
            <a:br>
              <a:rPr lang="en-US" dirty="0" smtClean="0"/>
            </a:br>
            <a:r>
              <a:rPr lang="en-US" dirty="0" smtClean="0"/>
              <a:t>Legal </a:t>
            </a:r>
            <a:r>
              <a:rPr lang="en-US" dirty="0"/>
              <a:t>Persons</a:t>
            </a:r>
          </a:p>
        </p:txBody>
      </p:sp>
      <p:graphicFrame>
        <p:nvGraphicFramePr>
          <p:cNvPr id="4" name="Content Placeholder 3"/>
          <p:cNvGraphicFramePr>
            <a:graphicFrameLocks noGrp="1"/>
          </p:cNvGraphicFramePr>
          <p:nvPr>
            <p:ph idx="1"/>
            <p:extLst/>
          </p:nvPr>
        </p:nvGraphicFramePr>
        <p:xfrm>
          <a:off x="754062" y="2268971"/>
          <a:ext cx="9464675" cy="3899535"/>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Type of Customer </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800" b="0" i="0" u="none" strike="noStrike" dirty="0">
                          <a:solidFill>
                            <a:srgbClr val="000000"/>
                          </a:solidFill>
                          <a:effectLst/>
                          <a:latin typeface="+mn-lt"/>
                          <a:cs typeface="Times New Roman" panose="02020603050405020304" pitchFamily="18" charset="0"/>
                        </a:rPr>
                        <a:t>Sole Proprietorship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1427399724"/>
                  </a:ext>
                </a:extLst>
              </a:tr>
              <a:tr h="370840">
                <a:tc>
                  <a:txBody>
                    <a:bodyPr/>
                    <a:lstStyle/>
                    <a:p>
                      <a:pPr algn="l" fontAlgn="ctr"/>
                      <a:r>
                        <a:rPr lang="en-US" sz="1800" b="0" i="0" u="none" strike="noStrike">
                          <a:solidFill>
                            <a:srgbClr val="000000"/>
                          </a:solidFill>
                          <a:effectLst/>
                          <a:latin typeface="+mn-lt"/>
                          <a:cs typeface="Times New Roman" panose="02020603050405020304" pitchFamily="18" charset="0"/>
                        </a:rPr>
                        <a:t>Associated Retirement Fund</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552426134"/>
                  </a:ext>
                </a:extLst>
              </a:tr>
              <a:tr h="370840">
                <a:tc>
                  <a:txBody>
                    <a:bodyPr/>
                    <a:lstStyle/>
                    <a:p>
                      <a:pPr algn="l" fontAlgn="ctr"/>
                      <a:r>
                        <a:rPr lang="en-US" sz="1800" b="0" i="0" u="none" strike="noStrike">
                          <a:solidFill>
                            <a:srgbClr val="000000"/>
                          </a:solidFill>
                          <a:effectLst/>
                          <a:latin typeface="+mn-lt"/>
                          <a:cs typeface="Times New Roman" panose="02020603050405020304" pitchFamily="18" charset="0"/>
                        </a:rPr>
                        <a:t>Associated Insurance Company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96468967"/>
                  </a:ext>
                </a:extLst>
              </a:tr>
              <a:tr h="370840">
                <a:tc>
                  <a:txBody>
                    <a:bodyPr/>
                    <a:lstStyle/>
                    <a:p>
                      <a:pPr algn="l" fontAlgn="ctr"/>
                      <a:r>
                        <a:rPr lang="en-US" sz="1800" b="0" i="0" u="none" strike="noStrike">
                          <a:solidFill>
                            <a:srgbClr val="000000"/>
                          </a:solidFill>
                          <a:effectLst/>
                          <a:latin typeface="+mn-lt"/>
                          <a:cs typeface="Times New Roman" panose="02020603050405020304" pitchFamily="18" charset="0"/>
                        </a:rPr>
                        <a:t>Associated Investment Fund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15394188"/>
                  </a:ext>
                </a:extLst>
              </a:tr>
              <a:tr h="370840">
                <a:tc>
                  <a:txBody>
                    <a:bodyPr/>
                    <a:lstStyle/>
                    <a:p>
                      <a:pPr algn="l" fontAlgn="ctr"/>
                      <a:r>
                        <a:rPr lang="en-US" sz="1800" b="0" i="0" u="none" strike="noStrike">
                          <a:solidFill>
                            <a:srgbClr val="000000"/>
                          </a:solidFill>
                          <a:effectLst/>
                          <a:latin typeface="+mn-lt"/>
                          <a:cs typeface="Times New Roman" panose="02020603050405020304" pitchFamily="18" charset="0"/>
                        </a:rPr>
                        <a:t>Associated Mutual Fund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55860843"/>
                  </a:ext>
                </a:extLst>
              </a:tr>
              <a:tr h="370840">
                <a:tc>
                  <a:txBody>
                    <a:bodyPr/>
                    <a:lstStyle/>
                    <a:p>
                      <a:pPr algn="l" fontAlgn="ctr"/>
                      <a:r>
                        <a:rPr lang="en-US" sz="1800" b="0" i="0" u="none" strike="noStrike">
                          <a:solidFill>
                            <a:srgbClr val="000000"/>
                          </a:solidFill>
                          <a:effectLst/>
                          <a:latin typeface="+mn-lt"/>
                          <a:cs typeface="Times New Roman" panose="02020603050405020304" pitchFamily="18" charset="0"/>
                        </a:rPr>
                        <a:t>Associated NBFC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2033904593"/>
                  </a:ext>
                </a:extLst>
              </a:tr>
              <a:tr h="370840">
                <a:tc>
                  <a:txBody>
                    <a:bodyPr/>
                    <a:lstStyle/>
                    <a:p>
                      <a:pPr algn="l" fontAlgn="ctr"/>
                      <a:r>
                        <a:rPr lang="en-US" sz="1800" b="0" i="0" u="none" strike="noStrike" dirty="0">
                          <a:solidFill>
                            <a:srgbClr val="000000"/>
                          </a:solidFill>
                          <a:effectLst/>
                          <a:latin typeface="+mn-lt"/>
                          <a:cs typeface="Times New Roman" panose="02020603050405020304" pitchFamily="18" charset="0"/>
                        </a:rPr>
                        <a:t>Associated Public Listed Company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746432368"/>
                  </a:ext>
                </a:extLst>
              </a:tr>
              <a:tr h="370840">
                <a:tc>
                  <a:txBody>
                    <a:bodyPr/>
                    <a:lstStyle/>
                    <a:p>
                      <a:pPr algn="l" fontAlgn="ctr"/>
                      <a:r>
                        <a:rPr lang="en-US" sz="1800" b="0" i="0" u="none" strike="noStrike" dirty="0" smtClean="0">
                          <a:solidFill>
                            <a:srgbClr val="000000"/>
                          </a:solidFill>
                          <a:effectLst/>
                          <a:latin typeface="+mn-lt"/>
                          <a:cs typeface="Times New Roman" panose="02020603050405020304" pitchFamily="18" charset="0"/>
                        </a:rPr>
                        <a:t>Associated Public Unlisted Company</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599381809"/>
                  </a:ext>
                </a:extLst>
              </a:tr>
            </a:tbl>
          </a:graphicData>
        </a:graphic>
      </p:graphicFrame>
      <p:graphicFrame>
        <p:nvGraphicFramePr>
          <p:cNvPr id="5" name="Table 4"/>
          <p:cNvGraphicFramePr>
            <a:graphicFrameLocks noGrp="1"/>
          </p:cNvGraphicFramePr>
          <p:nvPr>
            <p:extLst/>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2894070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Table: </a:t>
            </a:r>
            <a:r>
              <a:rPr lang="en-US" dirty="0" smtClean="0"/>
              <a:t/>
            </a:r>
            <a:br>
              <a:rPr lang="en-US" dirty="0" smtClean="0"/>
            </a:br>
            <a:r>
              <a:rPr lang="en-US" dirty="0" smtClean="0"/>
              <a:t>Legal </a:t>
            </a:r>
            <a:r>
              <a:rPr lang="en-US" dirty="0"/>
              <a:t>Persons</a:t>
            </a:r>
          </a:p>
        </p:txBody>
      </p:sp>
      <p:graphicFrame>
        <p:nvGraphicFramePr>
          <p:cNvPr id="4" name="Content Placeholder 3"/>
          <p:cNvGraphicFramePr>
            <a:graphicFrameLocks noGrp="1"/>
          </p:cNvGraphicFramePr>
          <p:nvPr>
            <p:ph idx="1"/>
            <p:extLst/>
          </p:nvPr>
        </p:nvGraphicFramePr>
        <p:xfrm>
          <a:off x="754062" y="2268971"/>
          <a:ext cx="9464675" cy="4079240"/>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Type of Customer </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800" b="0" i="0" u="none" strike="noStrike">
                          <a:solidFill>
                            <a:srgbClr val="000000"/>
                          </a:solidFill>
                          <a:effectLst/>
                          <a:latin typeface="+mn-lt"/>
                        </a:rPr>
                        <a:t>Commercial Bank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1427399724"/>
                  </a:ext>
                </a:extLst>
              </a:tr>
              <a:tr h="370840">
                <a:tc>
                  <a:txBody>
                    <a:bodyPr/>
                    <a:lstStyle/>
                    <a:p>
                      <a:pPr algn="l" fontAlgn="ctr"/>
                      <a:r>
                        <a:rPr lang="en-US" sz="1800" b="0" i="0" u="none" strike="noStrike">
                          <a:solidFill>
                            <a:srgbClr val="000000"/>
                          </a:solidFill>
                          <a:effectLst/>
                          <a:latin typeface="+mn-lt"/>
                        </a:rPr>
                        <a:t>DFI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552426134"/>
                  </a:ext>
                </a:extLst>
              </a:tr>
              <a:tr h="370840">
                <a:tc>
                  <a:txBody>
                    <a:bodyPr/>
                    <a:lstStyle/>
                    <a:p>
                      <a:pPr algn="l" fontAlgn="ctr"/>
                      <a:r>
                        <a:rPr lang="en-US" sz="1800" b="0" i="0" u="none" strike="noStrike">
                          <a:solidFill>
                            <a:srgbClr val="000000"/>
                          </a:solidFill>
                          <a:effectLst/>
                          <a:latin typeface="+mn-lt"/>
                        </a:rPr>
                        <a:t>Microfinance Bank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96468967"/>
                  </a:ext>
                </a:extLst>
              </a:tr>
              <a:tr h="370840">
                <a:tc>
                  <a:txBody>
                    <a:bodyPr/>
                    <a:lstStyle/>
                    <a:p>
                      <a:pPr algn="l" fontAlgn="ctr"/>
                      <a:r>
                        <a:rPr lang="en-US" sz="1800" b="0" i="0" u="none" strike="noStrike">
                          <a:solidFill>
                            <a:srgbClr val="000000"/>
                          </a:solidFill>
                          <a:effectLst/>
                          <a:latin typeface="+mn-lt"/>
                        </a:rPr>
                        <a:t>NBFC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15394188"/>
                  </a:ext>
                </a:extLst>
              </a:tr>
              <a:tr h="370840">
                <a:tc>
                  <a:txBody>
                    <a:bodyPr/>
                    <a:lstStyle/>
                    <a:p>
                      <a:pPr algn="l" fontAlgn="ctr"/>
                      <a:r>
                        <a:rPr lang="en-US" sz="1800" b="0" i="0" u="none" strike="noStrike">
                          <a:solidFill>
                            <a:srgbClr val="000000"/>
                          </a:solidFill>
                          <a:effectLst/>
                          <a:latin typeface="+mn-lt"/>
                        </a:rPr>
                        <a:t>Guarantee Limited Company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55860843"/>
                  </a:ext>
                </a:extLst>
              </a:tr>
              <a:tr h="370840">
                <a:tc>
                  <a:txBody>
                    <a:bodyPr/>
                    <a:lstStyle/>
                    <a:p>
                      <a:pPr algn="l" fontAlgn="ctr"/>
                      <a:r>
                        <a:rPr lang="en-US" sz="1800" b="0" i="0" u="none" strike="noStrike">
                          <a:solidFill>
                            <a:srgbClr val="000000"/>
                          </a:solidFill>
                          <a:effectLst/>
                          <a:latin typeface="+mn-lt"/>
                        </a:rPr>
                        <a:t>Private Limited Company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2033904593"/>
                  </a:ext>
                </a:extLst>
              </a:tr>
              <a:tr h="370840">
                <a:tc>
                  <a:txBody>
                    <a:bodyPr/>
                    <a:lstStyle/>
                    <a:p>
                      <a:pPr algn="l" fontAlgn="ctr"/>
                      <a:r>
                        <a:rPr lang="en-US" sz="1800" b="0" i="0" u="none" strike="noStrike">
                          <a:solidFill>
                            <a:srgbClr val="000000"/>
                          </a:solidFill>
                          <a:effectLst/>
                          <a:latin typeface="+mn-lt"/>
                        </a:rPr>
                        <a:t>Public Listed Company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746432368"/>
                  </a:ext>
                </a:extLst>
              </a:tr>
              <a:tr h="370840">
                <a:tc>
                  <a:txBody>
                    <a:bodyPr/>
                    <a:lstStyle/>
                    <a:p>
                      <a:pPr algn="l" fontAlgn="ctr"/>
                      <a:r>
                        <a:rPr lang="en-US" sz="1800" b="0" i="0" u="none" strike="noStrike" dirty="0">
                          <a:solidFill>
                            <a:srgbClr val="000000"/>
                          </a:solidFill>
                          <a:effectLst/>
                          <a:latin typeface="+mn-lt"/>
                        </a:rPr>
                        <a:t>Public Unlisted Company</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599381809"/>
                  </a:ext>
                </a:extLst>
              </a:tr>
              <a:tr h="370840">
                <a:tc>
                  <a:txBody>
                    <a:bodyPr/>
                    <a:lstStyle/>
                    <a:p>
                      <a:pPr algn="l" fontAlgn="ctr"/>
                      <a:r>
                        <a:rPr lang="en-US" sz="1800" b="0" i="0" u="none" strike="noStrike" dirty="0">
                          <a:solidFill>
                            <a:srgbClr val="000000"/>
                          </a:solidFill>
                          <a:effectLst/>
                          <a:latin typeface="+mn-lt"/>
                        </a:rPr>
                        <a:t>Insurance Company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2187056211"/>
                  </a:ext>
                </a:extLst>
              </a:tr>
              <a:tr h="370840">
                <a:tc>
                  <a:txBody>
                    <a:bodyPr/>
                    <a:lstStyle/>
                    <a:p>
                      <a:pPr algn="l" fontAlgn="ctr"/>
                      <a:r>
                        <a:rPr lang="en-US" sz="1800" b="0" i="0" u="none" strike="noStrike" dirty="0">
                          <a:solidFill>
                            <a:srgbClr val="000000"/>
                          </a:solidFill>
                          <a:effectLst/>
                          <a:latin typeface="+mn-lt"/>
                        </a:rPr>
                        <a:t>Investment Fund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1669401538"/>
                  </a:ext>
                </a:extLst>
              </a:tr>
            </a:tbl>
          </a:graphicData>
        </a:graphic>
      </p:graphicFrame>
      <p:graphicFrame>
        <p:nvGraphicFramePr>
          <p:cNvPr id="5" name="Table 4"/>
          <p:cNvGraphicFramePr>
            <a:graphicFrameLocks noGrp="1"/>
          </p:cNvGraphicFramePr>
          <p:nvPr>
            <p:extLst/>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761725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Customer Risk Likelihood Table: </a:t>
            </a:r>
            <a:r>
              <a:rPr lang="en-US" dirty="0" smtClean="0"/>
              <a:t/>
            </a:r>
            <a:br>
              <a:rPr lang="en-US" dirty="0" smtClean="0"/>
            </a:br>
            <a:r>
              <a:rPr lang="en-US" dirty="0" smtClean="0"/>
              <a:t>Legal </a:t>
            </a:r>
            <a:r>
              <a:rPr lang="en-US" dirty="0"/>
              <a:t>Persons</a:t>
            </a:r>
          </a:p>
        </p:txBody>
      </p:sp>
      <p:graphicFrame>
        <p:nvGraphicFramePr>
          <p:cNvPr id="4" name="Content Placeholder 3"/>
          <p:cNvGraphicFramePr>
            <a:graphicFrameLocks noGrp="1"/>
          </p:cNvGraphicFramePr>
          <p:nvPr>
            <p:ph idx="1"/>
            <p:extLst/>
          </p:nvPr>
        </p:nvGraphicFramePr>
        <p:xfrm>
          <a:off x="754062" y="2268971"/>
          <a:ext cx="9464675" cy="3895725"/>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Type of Customer </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800" b="0" i="0" u="none" strike="noStrike" dirty="0" err="1">
                          <a:solidFill>
                            <a:srgbClr val="000000"/>
                          </a:solidFill>
                          <a:effectLst/>
                          <a:latin typeface="+mn-lt"/>
                        </a:rPr>
                        <a:t>Modaraba</a:t>
                      </a:r>
                      <a:r>
                        <a:rPr lang="en-US" sz="1800" b="0" i="0" u="none" strike="noStrike" dirty="0">
                          <a:solidFill>
                            <a:srgbClr val="000000"/>
                          </a:solidFill>
                          <a:effectLst/>
                          <a:latin typeface="+mn-lt"/>
                        </a:rPr>
                        <a:t>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1427399724"/>
                  </a:ext>
                </a:extLst>
              </a:tr>
              <a:tr h="370840">
                <a:tc>
                  <a:txBody>
                    <a:bodyPr/>
                    <a:lstStyle/>
                    <a:p>
                      <a:pPr algn="l" fontAlgn="ctr"/>
                      <a:r>
                        <a:rPr lang="en-US" sz="1800" b="0" i="0" u="none" strike="noStrike" dirty="0">
                          <a:solidFill>
                            <a:srgbClr val="000000"/>
                          </a:solidFill>
                          <a:effectLst/>
                          <a:latin typeface="+mn-lt"/>
                        </a:rPr>
                        <a:t>Mutual Fund</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552426134"/>
                  </a:ext>
                </a:extLst>
              </a:tr>
              <a:tr h="370840">
                <a:tc>
                  <a:txBody>
                    <a:bodyPr/>
                    <a:lstStyle/>
                    <a:p>
                      <a:pPr algn="l" fontAlgn="ctr"/>
                      <a:r>
                        <a:rPr lang="en-US" sz="1800" b="0" i="0" u="none" strike="noStrike" dirty="0">
                          <a:solidFill>
                            <a:srgbClr val="000000"/>
                          </a:solidFill>
                          <a:effectLst/>
                          <a:latin typeface="+mn-lt"/>
                        </a:rPr>
                        <a:t>Armed Forces Account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96468967"/>
                  </a:ext>
                </a:extLst>
              </a:tr>
              <a:tr h="370840">
                <a:tc>
                  <a:txBody>
                    <a:bodyPr/>
                    <a:lstStyle/>
                    <a:p>
                      <a:pPr algn="l" fontAlgn="ctr"/>
                      <a:r>
                        <a:rPr lang="en-US" sz="1800" b="0" i="0" u="none" strike="noStrike" dirty="0">
                          <a:solidFill>
                            <a:srgbClr val="000000"/>
                          </a:solidFill>
                          <a:effectLst/>
                          <a:latin typeface="+mn-lt"/>
                        </a:rPr>
                        <a:t>Government Fund/Authority/Corporation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3415394188"/>
                  </a:ext>
                </a:extLst>
              </a:tr>
              <a:tr h="370840">
                <a:tc>
                  <a:txBody>
                    <a:bodyPr/>
                    <a:lstStyle/>
                    <a:p>
                      <a:pPr algn="l" fontAlgn="ctr"/>
                      <a:r>
                        <a:rPr lang="en-US" sz="1800" b="0" i="0" u="none" strike="noStrike" dirty="0">
                          <a:solidFill>
                            <a:srgbClr val="000000"/>
                          </a:solidFill>
                          <a:effectLst/>
                          <a:latin typeface="+mn-lt"/>
                        </a:rPr>
                        <a:t>Partnership </a:t>
                      </a:r>
                    </a:p>
                  </a:txBody>
                  <a:tcPr marL="9525" marR="9525" marT="9525" marB="0" anchor="ctr"/>
                </a:tc>
                <a:tc>
                  <a:txBody>
                    <a:bodyPr/>
                    <a:lstStyle/>
                    <a:p>
                      <a:pPr algn="ctr" fontAlgn="ctr"/>
                      <a:r>
                        <a:rPr lang="en-US" sz="1800" b="0" i="0" u="none" strike="noStrike">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a:p>
                  </a:txBody>
                  <a:tcPr/>
                </a:tc>
                <a:extLst>
                  <a:ext uri="{0D108BD9-81ED-4DB2-BD59-A6C34878D82A}">
                    <a16:rowId xmlns:a16="http://schemas.microsoft.com/office/drawing/2014/main" val="55860843"/>
                  </a:ext>
                </a:extLst>
              </a:tr>
              <a:tr h="370840">
                <a:tc>
                  <a:txBody>
                    <a:bodyPr/>
                    <a:lstStyle/>
                    <a:p>
                      <a:pPr algn="l" fontAlgn="ctr"/>
                      <a:r>
                        <a:rPr lang="en-US" sz="1800" b="0" i="0" u="none" strike="noStrike" dirty="0">
                          <a:solidFill>
                            <a:srgbClr val="000000"/>
                          </a:solidFill>
                          <a:effectLst/>
                          <a:latin typeface="+mn-lt"/>
                        </a:rPr>
                        <a:t>Educational Institute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2033904593"/>
                  </a:ext>
                </a:extLst>
              </a:tr>
              <a:tr h="370840">
                <a:tc>
                  <a:txBody>
                    <a:bodyPr/>
                    <a:lstStyle/>
                    <a:p>
                      <a:pPr algn="l" fontAlgn="ctr"/>
                      <a:r>
                        <a:rPr lang="en-US" sz="1800" b="0" i="0" u="none" strike="noStrike" dirty="0">
                          <a:solidFill>
                            <a:srgbClr val="000000"/>
                          </a:solidFill>
                          <a:effectLst/>
                          <a:latin typeface="+mn-lt"/>
                        </a:rPr>
                        <a:t>Other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746432368"/>
                  </a:ext>
                </a:extLst>
              </a:tr>
              <a:tr h="370840">
                <a:tc>
                  <a:txBody>
                    <a:bodyPr/>
                    <a:lstStyle/>
                    <a:p>
                      <a:pPr algn="l" fontAlgn="ctr"/>
                      <a:r>
                        <a:rPr lang="en-US" sz="1800" b="0" i="0" u="none" strike="noStrike" dirty="0">
                          <a:solidFill>
                            <a:srgbClr val="000000"/>
                          </a:solidFill>
                          <a:effectLst/>
                          <a:latin typeface="+mn-lt"/>
                        </a:rPr>
                        <a:t>Foreign Bank</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3599381809"/>
                  </a:ext>
                </a:extLst>
              </a:tr>
              <a:tr h="370840">
                <a:tc>
                  <a:txBody>
                    <a:bodyPr/>
                    <a:lstStyle/>
                    <a:p>
                      <a:pPr algn="l" fontAlgn="ctr"/>
                      <a:r>
                        <a:rPr lang="en-US" sz="1800" b="0" i="0" u="none" strike="noStrike" dirty="0">
                          <a:solidFill>
                            <a:srgbClr val="000000"/>
                          </a:solidFill>
                          <a:effectLst/>
                          <a:latin typeface="+mn-lt"/>
                        </a:rPr>
                        <a:t>Foreign Corporate </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pPr algn="ctr" fontAlgn="ctr"/>
                      <a:r>
                        <a:rPr lang="en-US" sz="1800" b="0" i="0" u="none" strike="noStrike" dirty="0">
                          <a:solidFill>
                            <a:srgbClr val="000000"/>
                          </a:solidFill>
                          <a:effectLst/>
                          <a:latin typeface="+mn-lt"/>
                          <a:cs typeface="Times New Roman" panose="02020603050405020304" pitchFamily="18" charset="0"/>
                        </a:rPr>
                        <a:t>Low</a:t>
                      </a:r>
                    </a:p>
                  </a:txBody>
                  <a:tcPr marL="9525" marR="9525" marT="9525" marB="0" anchor="ctr"/>
                </a:tc>
                <a:tc>
                  <a:txBody>
                    <a:bodyPr/>
                    <a:lstStyle/>
                    <a:p>
                      <a:endParaRPr lang="en-US" dirty="0"/>
                    </a:p>
                  </a:txBody>
                  <a:tcPr/>
                </a:tc>
                <a:extLst>
                  <a:ext uri="{0D108BD9-81ED-4DB2-BD59-A6C34878D82A}">
                    <a16:rowId xmlns:a16="http://schemas.microsoft.com/office/drawing/2014/main" val="2187056211"/>
                  </a:ext>
                </a:extLst>
              </a:tr>
            </a:tbl>
          </a:graphicData>
        </a:graphic>
      </p:graphicFrame>
      <p:graphicFrame>
        <p:nvGraphicFramePr>
          <p:cNvPr id="5" name="Table 4"/>
          <p:cNvGraphicFramePr>
            <a:graphicFrameLocks noGrp="1"/>
          </p:cNvGraphicFramePr>
          <p:nvPr>
            <p:extLst/>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160110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Product Risk Likelihood</a:t>
            </a:r>
            <a:endParaRPr lang="en-US" dirty="0"/>
          </a:p>
        </p:txBody>
      </p:sp>
      <p:graphicFrame>
        <p:nvGraphicFramePr>
          <p:cNvPr id="4" name="Content Placeholder 3"/>
          <p:cNvGraphicFramePr>
            <a:graphicFrameLocks noGrp="1"/>
          </p:cNvGraphicFramePr>
          <p:nvPr>
            <p:ph idx="1"/>
            <p:extLst/>
          </p:nvPr>
        </p:nvGraphicFramePr>
        <p:xfrm>
          <a:off x="754379" y="1695769"/>
          <a:ext cx="9464041" cy="4931078"/>
        </p:xfrm>
        <a:graphic>
          <a:graphicData uri="http://schemas.openxmlformats.org/drawingml/2006/table">
            <a:tbl>
              <a:tblPr firstRow="1" bandRow="1">
                <a:tableStyleId>{5C22544A-7EE6-4342-B048-85BDC9FD1C3A}</a:tableStyleId>
              </a:tblPr>
              <a:tblGrid>
                <a:gridCol w="1012655">
                  <a:extLst>
                    <a:ext uri="{9D8B030D-6E8A-4147-A177-3AD203B41FA5}">
                      <a16:colId xmlns:a16="http://schemas.microsoft.com/office/drawing/2014/main" val="3124035364"/>
                    </a:ext>
                  </a:extLst>
                </a:gridCol>
                <a:gridCol w="1155282">
                  <a:extLst>
                    <a:ext uri="{9D8B030D-6E8A-4147-A177-3AD203B41FA5}">
                      <a16:colId xmlns:a16="http://schemas.microsoft.com/office/drawing/2014/main" val="350427518"/>
                    </a:ext>
                  </a:extLst>
                </a:gridCol>
                <a:gridCol w="2471132">
                  <a:extLst>
                    <a:ext uri="{9D8B030D-6E8A-4147-A177-3AD203B41FA5}">
                      <a16:colId xmlns:a16="http://schemas.microsoft.com/office/drawing/2014/main" val="2952715032"/>
                    </a:ext>
                  </a:extLst>
                </a:gridCol>
                <a:gridCol w="1470614">
                  <a:extLst>
                    <a:ext uri="{9D8B030D-6E8A-4147-A177-3AD203B41FA5}">
                      <a16:colId xmlns:a16="http://schemas.microsoft.com/office/drawing/2014/main" val="4236212315"/>
                    </a:ext>
                  </a:extLst>
                </a:gridCol>
                <a:gridCol w="2049973">
                  <a:extLst>
                    <a:ext uri="{9D8B030D-6E8A-4147-A177-3AD203B41FA5}">
                      <a16:colId xmlns:a16="http://schemas.microsoft.com/office/drawing/2014/main" val="2537600998"/>
                    </a:ext>
                  </a:extLst>
                </a:gridCol>
                <a:gridCol w="1304385">
                  <a:extLst>
                    <a:ext uri="{9D8B030D-6E8A-4147-A177-3AD203B41FA5}">
                      <a16:colId xmlns:a16="http://schemas.microsoft.com/office/drawing/2014/main" val="2465772697"/>
                    </a:ext>
                  </a:extLst>
                </a:gridCol>
              </a:tblGrid>
              <a:tr h="317051">
                <a:tc>
                  <a:txBody>
                    <a:bodyPr/>
                    <a:lstStyle/>
                    <a:p>
                      <a:r>
                        <a:rPr lang="en-US" dirty="0" smtClean="0"/>
                        <a:t>Product Type</a:t>
                      </a:r>
                      <a:endParaRPr lang="en-US" dirty="0"/>
                    </a:p>
                  </a:txBody>
                  <a:tcPr/>
                </a:tc>
                <a:tc>
                  <a:txBody>
                    <a:bodyPr/>
                    <a:lstStyle/>
                    <a:p>
                      <a:r>
                        <a:rPr lang="en-US" dirty="0" smtClean="0"/>
                        <a:t>Customer</a:t>
                      </a:r>
                      <a:endParaRPr lang="en-US" dirty="0"/>
                    </a:p>
                  </a:txBody>
                  <a:tcPr/>
                </a:tc>
                <a:tc>
                  <a:txBody>
                    <a:bodyPr/>
                    <a:lstStyle/>
                    <a:p>
                      <a:endParaRPr lang="en-US" dirty="0"/>
                    </a:p>
                  </a:txBody>
                  <a:tcPr/>
                </a:tc>
                <a:tc>
                  <a:txBody>
                    <a:bodyPr/>
                    <a:lstStyle/>
                    <a:p>
                      <a:r>
                        <a:rPr lang="en-US" dirty="0" smtClean="0"/>
                        <a:t>Transactions</a:t>
                      </a:r>
                      <a:endParaRPr lang="en-US" dirty="0"/>
                    </a:p>
                  </a:txBody>
                  <a:tcPr/>
                </a:tc>
                <a:tc>
                  <a:txBody>
                    <a:bodyPr/>
                    <a:lstStyle/>
                    <a:p>
                      <a:endParaRPr lang="en-US" dirty="0"/>
                    </a:p>
                  </a:txBody>
                  <a:tcPr/>
                </a:tc>
                <a:tc>
                  <a:txBody>
                    <a:bodyPr/>
                    <a:lstStyle/>
                    <a:p>
                      <a:r>
                        <a:rPr lang="en-US" dirty="0" smtClean="0"/>
                        <a:t>Geography</a:t>
                      </a:r>
                      <a:endParaRPr lang="en-US" dirty="0"/>
                    </a:p>
                  </a:txBody>
                  <a:tcPr/>
                </a:tc>
                <a:extLst>
                  <a:ext uri="{0D108BD9-81ED-4DB2-BD59-A6C34878D82A}">
                    <a16:rowId xmlns:a16="http://schemas.microsoft.com/office/drawing/2014/main" val="3314606729"/>
                  </a:ext>
                </a:extLst>
              </a:tr>
              <a:tr h="4290998">
                <a:tc>
                  <a:txBody>
                    <a:bodyPr/>
                    <a:lstStyle/>
                    <a:p>
                      <a:pPr algn="l"/>
                      <a:r>
                        <a:rPr lang="en-US" sz="1200" dirty="0" smtClean="0"/>
                        <a:t>Collective Investment Schemes</a:t>
                      </a:r>
                      <a:endParaRPr lang="en-US" sz="1200" dirty="0"/>
                    </a:p>
                  </a:txBody>
                  <a:tcPr anchor="ctr"/>
                </a:tc>
                <a:tc>
                  <a:txBody>
                    <a:bodyPr/>
                    <a:lstStyle/>
                    <a:p>
                      <a:pPr algn="l"/>
                      <a:r>
                        <a:rPr lang="en-US" sz="1200" dirty="0" smtClean="0"/>
                        <a:t>Moderate</a:t>
                      </a:r>
                      <a:endParaRPr lang="en-US" sz="1200" dirty="0"/>
                    </a:p>
                  </a:txBody>
                  <a:tcPr anchor="ctr"/>
                </a:tc>
                <a:tc>
                  <a:txBody>
                    <a:bodyPr/>
                    <a:lstStyle/>
                    <a:p>
                      <a:pPr algn="l"/>
                      <a:r>
                        <a:rPr lang="en-US" sz="1200" dirty="0" smtClean="0"/>
                        <a:t>Contrary to VPS where most of the unit holders are salaried person, CIS have unit holders of different profile, business nature. At the time of opening of  accounts, all the unit holder names are screened. Moreover, on a fortnight basis detailed screening is also performed by Compliance Department. Further at the time of opening of High Risk Customer KYC Committee reviews the account. Furthermore, all transactions of and above PKR 10 million is also reviewed by KYC Committee. Moreover, Transaction Monitoring Team on behalf of KYC Committee is reviewing the transactions as per the criteria specified on KYC Manual. Considering the mitigating factors adopted, customers of CIS have been classified as Moderate.</a:t>
                      </a:r>
                      <a:endParaRPr lang="en-US" sz="1200" dirty="0"/>
                    </a:p>
                  </a:txBody>
                  <a:tcPr anchor="ctr"/>
                </a:tc>
                <a:tc>
                  <a:txBody>
                    <a:bodyPr/>
                    <a:lstStyle/>
                    <a:p>
                      <a:pPr algn="l"/>
                      <a:r>
                        <a:rPr lang="en-US" sz="1200" dirty="0" smtClean="0"/>
                        <a:t>Moderate</a:t>
                      </a:r>
                      <a:endParaRPr lang="en-US" sz="1200" dirty="0"/>
                    </a:p>
                  </a:txBody>
                  <a:tcPr anchor="ctr"/>
                </a:tc>
                <a:tc>
                  <a:txBody>
                    <a:bodyPr/>
                    <a:lstStyle/>
                    <a:p>
                      <a:pPr algn="l"/>
                      <a:r>
                        <a:rPr lang="en-US" sz="1200" dirty="0" smtClean="0"/>
                        <a:t>Over 80% of the total transactions are carried out in CIS. However, to mitigate these, all transactions of and above PKR 10 million are reviewed by KYC Committee. Moreover, Transaction Monitoring Team on behalf of KYC Committee is reviewing the transactions as per the criteria specified on KYC Manual. Considering the mitigating factors adopted, transactions in CIS have been classified as Moderate.</a:t>
                      </a:r>
                      <a:endParaRPr lang="en-US" sz="1200" dirty="0"/>
                    </a:p>
                  </a:txBody>
                  <a:tcPr anchor="ctr"/>
                </a:tc>
                <a:tc>
                  <a:txBody>
                    <a:bodyPr/>
                    <a:lstStyle/>
                    <a:p>
                      <a:pPr algn="l"/>
                      <a:r>
                        <a:rPr lang="en-US" sz="1200" dirty="0" smtClean="0"/>
                        <a:t>Low</a:t>
                      </a:r>
                      <a:endParaRPr lang="en-US" sz="1200" dirty="0"/>
                    </a:p>
                  </a:txBody>
                  <a:tcPr anchor="ctr"/>
                </a:tc>
                <a:extLst>
                  <a:ext uri="{0D108BD9-81ED-4DB2-BD59-A6C34878D82A}">
                    <a16:rowId xmlns:a16="http://schemas.microsoft.com/office/drawing/2014/main" val="985347009"/>
                  </a:ext>
                </a:extLst>
              </a:tr>
            </a:tbl>
          </a:graphicData>
        </a:graphic>
      </p:graphicFrame>
      <p:graphicFrame>
        <p:nvGraphicFramePr>
          <p:cNvPr id="5" name="Table 4"/>
          <p:cNvGraphicFramePr>
            <a:graphicFrameLocks noGrp="1"/>
          </p:cNvGraphicFramePr>
          <p:nvPr>
            <p:extLst/>
          </p:nvPr>
        </p:nvGraphicFramePr>
        <p:xfrm>
          <a:off x="2881745" y="1319849"/>
          <a:ext cx="7336675" cy="370840"/>
        </p:xfrm>
        <a:graphic>
          <a:graphicData uri="http://schemas.openxmlformats.org/drawingml/2006/table">
            <a:tbl>
              <a:tblPr firstRow="1" bandRow="1">
                <a:tableStyleId>{5C22544A-7EE6-4342-B048-85BDC9FD1C3A}</a:tableStyleId>
              </a:tblPr>
              <a:tblGrid>
                <a:gridCol w="7336675">
                  <a:extLst>
                    <a:ext uri="{9D8B030D-6E8A-4147-A177-3AD203B41FA5}">
                      <a16:colId xmlns:a16="http://schemas.microsoft.com/office/drawing/2014/main" val="3381188550"/>
                    </a:ext>
                  </a:extLst>
                </a:gridCol>
              </a:tblGrid>
              <a:tr h="370840">
                <a:tc>
                  <a:txBody>
                    <a:bodyPr/>
                    <a:lstStyle/>
                    <a:p>
                      <a:pPr algn="ctr"/>
                      <a:r>
                        <a:rPr lang="en-US" dirty="0" smtClean="0"/>
                        <a:t>Rating :High/Moderate/Low</a:t>
                      </a:r>
                      <a:endParaRPr lang="en-US" dirty="0"/>
                    </a:p>
                  </a:txBody>
                  <a:tcPr/>
                </a:tc>
                <a:extLst>
                  <a:ext uri="{0D108BD9-81ED-4DB2-BD59-A6C34878D82A}">
                    <a16:rowId xmlns:a16="http://schemas.microsoft.com/office/drawing/2014/main" val="562913741"/>
                  </a:ext>
                </a:extLst>
              </a:tr>
            </a:tbl>
          </a:graphicData>
        </a:graphic>
      </p:graphicFrame>
    </p:spTree>
    <p:extLst>
      <p:ext uri="{BB962C8B-B14F-4D97-AF65-F5344CB8AC3E}">
        <p14:creationId xmlns:p14="http://schemas.microsoft.com/office/powerpoint/2010/main" val="2693781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Product Risk Likelihood</a:t>
            </a:r>
            <a:endParaRPr lang="en-US" dirty="0"/>
          </a:p>
        </p:txBody>
      </p:sp>
      <p:graphicFrame>
        <p:nvGraphicFramePr>
          <p:cNvPr id="4" name="Content Placeholder 3"/>
          <p:cNvGraphicFramePr>
            <a:graphicFrameLocks noGrp="1"/>
          </p:cNvGraphicFramePr>
          <p:nvPr>
            <p:ph idx="1"/>
            <p:extLst/>
          </p:nvPr>
        </p:nvGraphicFramePr>
        <p:xfrm>
          <a:off x="754379" y="1695769"/>
          <a:ext cx="9464041" cy="2029593"/>
        </p:xfrm>
        <a:graphic>
          <a:graphicData uri="http://schemas.openxmlformats.org/drawingml/2006/table">
            <a:tbl>
              <a:tblPr firstRow="1" bandRow="1">
                <a:tableStyleId>{5C22544A-7EE6-4342-B048-85BDC9FD1C3A}</a:tableStyleId>
              </a:tblPr>
              <a:tblGrid>
                <a:gridCol w="3055621">
                  <a:extLst>
                    <a:ext uri="{9D8B030D-6E8A-4147-A177-3AD203B41FA5}">
                      <a16:colId xmlns:a16="http://schemas.microsoft.com/office/drawing/2014/main" val="3124035364"/>
                    </a:ext>
                  </a:extLst>
                </a:gridCol>
                <a:gridCol w="1191491">
                  <a:extLst>
                    <a:ext uri="{9D8B030D-6E8A-4147-A177-3AD203B41FA5}">
                      <a16:colId xmlns:a16="http://schemas.microsoft.com/office/drawing/2014/main" val="350427518"/>
                    </a:ext>
                  </a:extLst>
                </a:gridCol>
                <a:gridCol w="1205345">
                  <a:extLst>
                    <a:ext uri="{9D8B030D-6E8A-4147-A177-3AD203B41FA5}">
                      <a16:colId xmlns:a16="http://schemas.microsoft.com/office/drawing/2014/main" val="2952715032"/>
                    </a:ext>
                  </a:extLst>
                </a:gridCol>
                <a:gridCol w="1565564">
                  <a:extLst>
                    <a:ext uri="{9D8B030D-6E8A-4147-A177-3AD203B41FA5}">
                      <a16:colId xmlns:a16="http://schemas.microsoft.com/office/drawing/2014/main" val="4236212315"/>
                    </a:ext>
                  </a:extLst>
                </a:gridCol>
                <a:gridCol w="1219283">
                  <a:extLst>
                    <a:ext uri="{9D8B030D-6E8A-4147-A177-3AD203B41FA5}">
                      <a16:colId xmlns:a16="http://schemas.microsoft.com/office/drawing/2014/main" val="2537600998"/>
                    </a:ext>
                  </a:extLst>
                </a:gridCol>
                <a:gridCol w="1226737">
                  <a:extLst>
                    <a:ext uri="{9D8B030D-6E8A-4147-A177-3AD203B41FA5}">
                      <a16:colId xmlns:a16="http://schemas.microsoft.com/office/drawing/2014/main" val="2465772697"/>
                    </a:ext>
                  </a:extLst>
                </a:gridCol>
              </a:tblGrid>
              <a:tr h="271147">
                <a:tc>
                  <a:txBody>
                    <a:bodyPr/>
                    <a:lstStyle/>
                    <a:p>
                      <a:r>
                        <a:rPr lang="en-US" dirty="0" smtClean="0"/>
                        <a:t>Product Type</a:t>
                      </a:r>
                      <a:endParaRPr lang="en-US" dirty="0"/>
                    </a:p>
                  </a:txBody>
                  <a:tcPr/>
                </a:tc>
                <a:tc>
                  <a:txBody>
                    <a:bodyPr/>
                    <a:lstStyle/>
                    <a:p>
                      <a:r>
                        <a:rPr lang="en-US" dirty="0" smtClean="0"/>
                        <a:t>Customer</a:t>
                      </a:r>
                      <a:endParaRPr lang="en-US" dirty="0"/>
                    </a:p>
                  </a:txBody>
                  <a:tcPr/>
                </a:tc>
                <a:tc>
                  <a:txBody>
                    <a:bodyPr/>
                    <a:lstStyle/>
                    <a:p>
                      <a:endParaRPr lang="en-US" dirty="0"/>
                    </a:p>
                  </a:txBody>
                  <a:tcPr/>
                </a:tc>
                <a:tc>
                  <a:txBody>
                    <a:bodyPr/>
                    <a:lstStyle/>
                    <a:p>
                      <a:r>
                        <a:rPr lang="en-US" dirty="0" smtClean="0"/>
                        <a:t>Transactions</a:t>
                      </a:r>
                      <a:endParaRPr lang="en-US" dirty="0"/>
                    </a:p>
                  </a:txBody>
                  <a:tcPr/>
                </a:tc>
                <a:tc>
                  <a:txBody>
                    <a:bodyPr/>
                    <a:lstStyle/>
                    <a:p>
                      <a:endParaRPr lang="en-US" dirty="0"/>
                    </a:p>
                  </a:txBody>
                  <a:tcPr/>
                </a:tc>
                <a:tc>
                  <a:txBody>
                    <a:bodyPr/>
                    <a:lstStyle/>
                    <a:p>
                      <a:r>
                        <a:rPr lang="en-US" dirty="0" smtClean="0"/>
                        <a:t>Geography</a:t>
                      </a:r>
                      <a:endParaRPr lang="en-US" dirty="0"/>
                    </a:p>
                  </a:txBody>
                  <a:tcPr/>
                </a:tc>
                <a:extLst>
                  <a:ext uri="{0D108BD9-81ED-4DB2-BD59-A6C34878D82A}">
                    <a16:rowId xmlns:a16="http://schemas.microsoft.com/office/drawing/2014/main" val="3314606729"/>
                  </a:ext>
                </a:extLst>
              </a:tr>
              <a:tr h="554611">
                <a:tc>
                  <a:txBody>
                    <a:bodyPr/>
                    <a:lstStyle/>
                    <a:p>
                      <a:pPr algn="l"/>
                      <a:r>
                        <a:rPr lang="en-US" sz="1800" dirty="0" smtClean="0"/>
                        <a:t>Voluntary Pension Schemes</a:t>
                      </a:r>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extLst>
                  <a:ext uri="{0D108BD9-81ED-4DB2-BD59-A6C34878D82A}">
                    <a16:rowId xmlns:a16="http://schemas.microsoft.com/office/drawing/2014/main" val="985347009"/>
                  </a:ext>
                </a:extLst>
              </a:tr>
              <a:tr h="554611">
                <a:tc>
                  <a:txBody>
                    <a:bodyPr/>
                    <a:lstStyle/>
                    <a:p>
                      <a:pPr algn="l"/>
                      <a:r>
                        <a:rPr lang="en-US" sz="1800" dirty="0" smtClean="0"/>
                        <a:t>Discretionary Portfolios</a:t>
                      </a:r>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extLst>
                  <a:ext uri="{0D108BD9-81ED-4DB2-BD59-A6C34878D82A}">
                    <a16:rowId xmlns:a16="http://schemas.microsoft.com/office/drawing/2014/main" val="3408092724"/>
                  </a:ext>
                </a:extLst>
              </a:tr>
              <a:tr h="554611">
                <a:tc>
                  <a:txBody>
                    <a:bodyPr/>
                    <a:lstStyle/>
                    <a:p>
                      <a:pPr algn="l"/>
                      <a:r>
                        <a:rPr lang="en-US" sz="1800" dirty="0" smtClean="0"/>
                        <a:t>Non-Discretionary Portfolios</a:t>
                      </a:r>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tc>
                  <a:txBody>
                    <a:bodyPr/>
                    <a:lstStyle/>
                    <a:p>
                      <a:pPr algn="l"/>
                      <a:endParaRPr lang="en-US" sz="1800" dirty="0"/>
                    </a:p>
                  </a:txBody>
                  <a:tcPr anchor="ctr"/>
                </a:tc>
                <a:tc>
                  <a:txBody>
                    <a:bodyPr/>
                    <a:lstStyle/>
                    <a:p>
                      <a:pPr algn="l"/>
                      <a:r>
                        <a:rPr lang="en-US" sz="1800" dirty="0" smtClean="0"/>
                        <a:t>Low</a:t>
                      </a:r>
                      <a:endParaRPr lang="en-US" sz="1800" dirty="0"/>
                    </a:p>
                  </a:txBody>
                  <a:tcPr anchor="ctr"/>
                </a:tc>
                <a:extLst>
                  <a:ext uri="{0D108BD9-81ED-4DB2-BD59-A6C34878D82A}">
                    <a16:rowId xmlns:a16="http://schemas.microsoft.com/office/drawing/2014/main" val="1280130858"/>
                  </a:ext>
                </a:extLst>
              </a:tr>
            </a:tbl>
          </a:graphicData>
        </a:graphic>
      </p:graphicFrame>
      <p:graphicFrame>
        <p:nvGraphicFramePr>
          <p:cNvPr id="5" name="Table 4"/>
          <p:cNvGraphicFramePr>
            <a:graphicFrameLocks noGrp="1"/>
          </p:cNvGraphicFramePr>
          <p:nvPr>
            <p:extLst/>
          </p:nvPr>
        </p:nvGraphicFramePr>
        <p:xfrm>
          <a:off x="3796145" y="1319849"/>
          <a:ext cx="6422275" cy="370840"/>
        </p:xfrm>
        <a:graphic>
          <a:graphicData uri="http://schemas.openxmlformats.org/drawingml/2006/table">
            <a:tbl>
              <a:tblPr firstRow="1" bandRow="1">
                <a:tableStyleId>{5C22544A-7EE6-4342-B048-85BDC9FD1C3A}</a:tableStyleId>
              </a:tblPr>
              <a:tblGrid>
                <a:gridCol w="6422275">
                  <a:extLst>
                    <a:ext uri="{9D8B030D-6E8A-4147-A177-3AD203B41FA5}">
                      <a16:colId xmlns:a16="http://schemas.microsoft.com/office/drawing/2014/main" val="3381188550"/>
                    </a:ext>
                  </a:extLst>
                </a:gridCol>
              </a:tblGrid>
              <a:tr h="370840">
                <a:tc>
                  <a:txBody>
                    <a:bodyPr/>
                    <a:lstStyle/>
                    <a:p>
                      <a:pPr algn="ctr"/>
                      <a:r>
                        <a:rPr lang="en-US" dirty="0" smtClean="0"/>
                        <a:t>Rating :High/Moderate/Low</a:t>
                      </a:r>
                      <a:endParaRPr lang="en-US" dirty="0"/>
                    </a:p>
                  </a:txBody>
                  <a:tcPr/>
                </a:tc>
                <a:extLst>
                  <a:ext uri="{0D108BD9-81ED-4DB2-BD59-A6C34878D82A}">
                    <a16:rowId xmlns:a16="http://schemas.microsoft.com/office/drawing/2014/main" val="562913741"/>
                  </a:ext>
                </a:extLst>
              </a:tr>
            </a:tbl>
          </a:graphicData>
        </a:graphic>
      </p:graphicFrame>
    </p:spTree>
    <p:extLst>
      <p:ext uri="{BB962C8B-B14F-4D97-AF65-F5344CB8AC3E}">
        <p14:creationId xmlns:p14="http://schemas.microsoft.com/office/powerpoint/2010/main" val="61600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636" y="300180"/>
            <a:ext cx="9490364" cy="5970865"/>
          </a:xfrm>
          <a:prstGeom prst="rect">
            <a:avLst/>
          </a:prstGeom>
        </p:spPr>
        <p:txBody>
          <a:bodyPr wrap="square">
            <a:spAutoFit/>
          </a:bodyPr>
          <a:lstStyle/>
          <a:p>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latin typeface="Calibri" panose="020F0502020204030204" pitchFamily="34" charset="0"/>
                <a:ea typeface="Calibri" panose="020F0502020204030204" pitchFamily="34" charset="0"/>
                <a:cs typeface="Times New Roman" panose="02020603050405020304" pitchFamily="18" charset="0"/>
              </a:rPr>
              <a:t>In S.R.O. 920 (I)/2020 Dated 28</a:t>
            </a:r>
            <a:r>
              <a:rPr lang="en-US" sz="2400"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sz="2400" dirty="0" smtClean="0">
                <a:latin typeface="Calibri" panose="020F0502020204030204" pitchFamily="34" charset="0"/>
                <a:ea typeface="Calibri" panose="020F0502020204030204" pitchFamily="34" charset="0"/>
                <a:cs typeface="Times New Roman" panose="02020603050405020304" pitchFamily="18" charset="0"/>
              </a:rPr>
              <a:t> September 2020, It is mentioned that:</a:t>
            </a:r>
          </a:p>
          <a:p>
            <a:endParaRPr lang="en-US" dirty="0"/>
          </a:p>
          <a:p>
            <a:r>
              <a:rPr lang="en-US" dirty="0"/>
              <a:t> </a:t>
            </a:r>
            <a:r>
              <a:rPr lang="en-US" dirty="0" smtClean="0"/>
              <a:t>“</a:t>
            </a:r>
            <a:r>
              <a:rPr lang="en-US" b="1" i="1" dirty="0" smtClean="0"/>
              <a:t>The </a:t>
            </a:r>
            <a:r>
              <a:rPr lang="en-US" b="1" i="1" dirty="0"/>
              <a:t>risk assessment report should be reviewed and approved by the board of directors of the Regulated Entities and shall be signed by the chief executive officer/ company secretary</a:t>
            </a:r>
            <a:r>
              <a:rPr lang="en-US" b="1" i="1" dirty="0" smtClean="0"/>
              <a:t>.” </a:t>
            </a:r>
            <a:endParaRPr lang="en-US" b="1" i="1" dirty="0"/>
          </a:p>
          <a:p>
            <a:pPr marL="342900" marR="0" lvl="0" indent="-342900">
              <a:spcBef>
                <a:spcPts val="0"/>
              </a:spcBef>
              <a:spcAft>
                <a:spcPts val="0"/>
              </a:spcAft>
              <a:buFont typeface="+mj-lt"/>
              <a:buAutoNum type="arabicPeriod"/>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In S.R.O. </a:t>
            </a:r>
            <a:r>
              <a:rPr lang="en-US" sz="2400" dirty="0" smtClean="0">
                <a:latin typeface="Calibri" panose="020F0502020204030204" pitchFamily="34" charset="0"/>
                <a:ea typeface="Calibri" panose="020F0502020204030204" pitchFamily="34" charset="0"/>
                <a:cs typeface="Times New Roman" panose="02020603050405020304" pitchFamily="18" charset="0"/>
              </a:rPr>
              <a:t>197 </a:t>
            </a:r>
            <a:r>
              <a:rPr lang="en-US" sz="2400" dirty="0">
                <a:latin typeface="Calibri" panose="020F0502020204030204" pitchFamily="34" charset="0"/>
                <a:ea typeface="Calibri" panose="020F0502020204030204" pitchFamily="34" charset="0"/>
                <a:cs typeface="Times New Roman" panose="02020603050405020304" pitchFamily="18" charset="0"/>
              </a:rPr>
              <a:t>(I)/</a:t>
            </a:r>
            <a:r>
              <a:rPr lang="en-US" sz="2400" dirty="0" smtClean="0">
                <a:latin typeface="Calibri" panose="020F0502020204030204" pitchFamily="34" charset="0"/>
                <a:ea typeface="Calibri" panose="020F0502020204030204" pitchFamily="34" charset="0"/>
                <a:cs typeface="Times New Roman" panose="02020603050405020304" pitchFamily="18" charset="0"/>
              </a:rPr>
              <a:t>2021 </a:t>
            </a:r>
            <a:r>
              <a:rPr lang="en-US" sz="2400" dirty="0">
                <a:latin typeface="Calibri" panose="020F0502020204030204" pitchFamily="34" charset="0"/>
                <a:ea typeface="Calibri" panose="020F0502020204030204" pitchFamily="34" charset="0"/>
                <a:cs typeface="Times New Roman" panose="02020603050405020304" pitchFamily="18" charset="0"/>
              </a:rPr>
              <a:t>Dated </a:t>
            </a:r>
            <a:r>
              <a:rPr lang="en-US" sz="2400" dirty="0" smtClean="0">
                <a:latin typeface="Calibri" panose="020F0502020204030204" pitchFamily="34" charset="0"/>
                <a:ea typeface="Calibri" panose="020F0502020204030204" pitchFamily="34" charset="0"/>
                <a:cs typeface="Times New Roman" panose="02020603050405020304" pitchFamily="18" charset="0"/>
              </a:rPr>
              <a:t>12th February 2021: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800" dirty="0"/>
          </a:p>
          <a:p>
            <a:r>
              <a:rPr lang="en-US" dirty="0"/>
              <a:t> </a:t>
            </a:r>
            <a:r>
              <a:rPr lang="en-US" b="1" dirty="0" smtClean="0"/>
              <a:t>Reporting period for Risk Assessment Report was changed from 30</a:t>
            </a:r>
            <a:r>
              <a:rPr lang="en-US" b="1" baseline="30000" dirty="0" smtClean="0"/>
              <a:t>th</a:t>
            </a:r>
            <a:r>
              <a:rPr lang="en-US" b="1" dirty="0" smtClean="0"/>
              <a:t> June to 31</a:t>
            </a:r>
            <a:r>
              <a:rPr lang="en-US" b="1" baseline="30000" dirty="0" smtClean="0"/>
              <a:t>st</a:t>
            </a:r>
            <a:r>
              <a:rPr lang="en-US" b="1" dirty="0" smtClean="0"/>
              <a:t> March and reporting dead line was changed from 31</a:t>
            </a:r>
            <a:r>
              <a:rPr lang="en-US" b="1" baseline="30000" dirty="0" smtClean="0"/>
              <a:t>st</a:t>
            </a:r>
            <a:r>
              <a:rPr lang="en-US" b="1" dirty="0" smtClean="0"/>
              <a:t> July to 30</a:t>
            </a:r>
            <a:r>
              <a:rPr lang="en-US" b="1" baseline="30000" dirty="0" smtClean="0"/>
              <a:t>th</a:t>
            </a:r>
            <a:r>
              <a:rPr lang="en-US" b="1" dirty="0" smtClean="0"/>
              <a:t> April</a:t>
            </a:r>
            <a:endParaRPr lang="en-US" b="1" dirty="0"/>
          </a:p>
          <a:p>
            <a:pPr marL="342900" marR="0" lvl="0" indent="-342900">
              <a:spcBef>
                <a:spcPts val="0"/>
              </a:spcBef>
              <a:spcAft>
                <a:spcPts val="0"/>
              </a:spcAft>
              <a:buFont typeface="+mj-lt"/>
              <a:buAutoNum type="arabicPeriod"/>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6423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Delivery Channels Risk Likelihood Table</a:t>
            </a:r>
          </a:p>
        </p:txBody>
      </p:sp>
      <p:graphicFrame>
        <p:nvGraphicFramePr>
          <p:cNvPr id="4" name="Content Placeholder 3"/>
          <p:cNvGraphicFramePr>
            <a:graphicFrameLocks noGrp="1"/>
          </p:cNvGraphicFramePr>
          <p:nvPr>
            <p:ph idx="1"/>
            <p:extLst/>
          </p:nvPr>
        </p:nvGraphicFramePr>
        <p:xfrm>
          <a:off x="754062" y="2268971"/>
          <a:ext cx="9464675" cy="3163570"/>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Delivery</a:t>
                      </a:r>
                      <a:r>
                        <a:rPr lang="en-US" baseline="0" dirty="0" smtClean="0"/>
                        <a:t> Channels</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600" b="0" i="0" u="none" strike="noStrike" dirty="0" smtClean="0">
                          <a:solidFill>
                            <a:srgbClr val="000000"/>
                          </a:solidFill>
                          <a:effectLst/>
                          <a:latin typeface="+mn-lt"/>
                        </a:rPr>
                        <a:t>Amount received from the Investor through </a:t>
                      </a:r>
                      <a:r>
                        <a:rPr lang="en-US" sz="1600" b="0" i="0" u="none" strike="noStrike" dirty="0" err="1" smtClean="0">
                          <a:solidFill>
                            <a:srgbClr val="000000"/>
                          </a:solidFill>
                          <a:effectLst/>
                          <a:latin typeface="+mn-lt"/>
                        </a:rPr>
                        <a:t>Cheque</a:t>
                      </a:r>
                      <a:r>
                        <a:rPr lang="en-US" sz="1600" b="0" i="0" u="none" strike="noStrike" dirty="0" smtClean="0">
                          <a:solidFill>
                            <a:srgbClr val="000000"/>
                          </a:solidFill>
                          <a:effectLst/>
                          <a:latin typeface="+mn-lt"/>
                        </a:rPr>
                        <a:t>/ Pay-Order/ Demand Draft</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endParaRPr lang="en-US" sz="1600" dirty="0"/>
                    </a:p>
                  </a:txBody>
                  <a:tcPr/>
                </a:tc>
                <a:extLst>
                  <a:ext uri="{0D108BD9-81ED-4DB2-BD59-A6C34878D82A}">
                    <a16:rowId xmlns:a16="http://schemas.microsoft.com/office/drawing/2014/main" val="1427399724"/>
                  </a:ext>
                </a:extLst>
              </a:tr>
              <a:tr h="370840">
                <a:tc>
                  <a:txBody>
                    <a:bodyPr/>
                    <a:lstStyle/>
                    <a:p>
                      <a:pPr algn="l" fontAlgn="ctr"/>
                      <a:r>
                        <a:rPr lang="en-US" sz="1600" b="0" i="0" u="none" strike="noStrike" dirty="0" smtClean="0">
                          <a:solidFill>
                            <a:srgbClr val="000000"/>
                          </a:solidFill>
                          <a:effectLst/>
                          <a:latin typeface="+mn-lt"/>
                        </a:rPr>
                        <a:t>Amount received from the Investor through Bank Transfer/IBFT</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Moderate</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r>
                        <a:rPr lang="en-US" sz="1600" dirty="0" smtClean="0"/>
                        <a:t>With respect to number of transactions out of 281k. 141k are carried out digitally. Which is 50% of the total transactions</a:t>
                      </a:r>
                      <a:endParaRPr lang="en-US" sz="1600" dirty="0"/>
                    </a:p>
                  </a:txBody>
                  <a:tcPr/>
                </a:tc>
                <a:extLst>
                  <a:ext uri="{0D108BD9-81ED-4DB2-BD59-A6C34878D82A}">
                    <a16:rowId xmlns:a16="http://schemas.microsoft.com/office/drawing/2014/main" val="3552426134"/>
                  </a:ext>
                </a:extLst>
              </a:tr>
              <a:tr h="370840">
                <a:tc>
                  <a:txBody>
                    <a:bodyPr/>
                    <a:lstStyle/>
                    <a:p>
                      <a:pPr algn="l" fontAlgn="ctr"/>
                      <a:r>
                        <a:rPr lang="en-US" sz="1600" b="0" i="0" u="none" strike="noStrike" dirty="0" smtClean="0">
                          <a:solidFill>
                            <a:srgbClr val="000000"/>
                          </a:solidFill>
                          <a:effectLst/>
                          <a:latin typeface="+mn-lt"/>
                        </a:rPr>
                        <a:t>Amount received from third party on behalf of the Investor through </a:t>
                      </a:r>
                      <a:r>
                        <a:rPr lang="en-US" sz="1600" b="0" i="0" u="none" strike="noStrike" dirty="0" err="1" smtClean="0">
                          <a:solidFill>
                            <a:srgbClr val="000000"/>
                          </a:solidFill>
                          <a:effectLst/>
                          <a:latin typeface="+mn-lt"/>
                        </a:rPr>
                        <a:t>Cheque</a:t>
                      </a:r>
                      <a:r>
                        <a:rPr lang="en-US" sz="1600" b="0" i="0" u="none" strike="noStrike" dirty="0" smtClean="0">
                          <a:solidFill>
                            <a:srgbClr val="000000"/>
                          </a:solidFill>
                          <a:effectLst/>
                          <a:latin typeface="+mn-lt"/>
                        </a:rPr>
                        <a:t>/ Pay-Order/ Demand Draft</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endParaRPr lang="en-US" sz="1600" dirty="0"/>
                    </a:p>
                  </a:txBody>
                  <a:tcPr/>
                </a:tc>
                <a:extLst>
                  <a:ext uri="{0D108BD9-81ED-4DB2-BD59-A6C34878D82A}">
                    <a16:rowId xmlns:a16="http://schemas.microsoft.com/office/drawing/2014/main" val="3496468967"/>
                  </a:ext>
                </a:extLst>
              </a:tr>
            </a:tbl>
          </a:graphicData>
        </a:graphic>
      </p:graphicFrame>
      <p:graphicFrame>
        <p:nvGraphicFramePr>
          <p:cNvPr id="5" name="Table 4"/>
          <p:cNvGraphicFramePr>
            <a:graphicFrameLocks noGrp="1"/>
          </p:cNvGraphicFramePr>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364137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Delivery Channels Risk Likelihood Table</a:t>
            </a:r>
          </a:p>
        </p:txBody>
      </p:sp>
      <p:graphicFrame>
        <p:nvGraphicFramePr>
          <p:cNvPr id="4" name="Content Placeholder 3"/>
          <p:cNvGraphicFramePr>
            <a:graphicFrameLocks noGrp="1"/>
          </p:cNvGraphicFramePr>
          <p:nvPr>
            <p:ph idx="1"/>
            <p:extLst/>
          </p:nvPr>
        </p:nvGraphicFramePr>
        <p:xfrm>
          <a:off x="754062" y="2268971"/>
          <a:ext cx="9464675" cy="4119880"/>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Delivery</a:t>
                      </a:r>
                      <a:r>
                        <a:rPr lang="en-US" baseline="0" dirty="0" smtClean="0"/>
                        <a:t> Channels</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600" b="0" i="0" u="none" strike="noStrike" dirty="0" smtClean="0">
                          <a:solidFill>
                            <a:srgbClr val="000000"/>
                          </a:solidFill>
                          <a:effectLst/>
                          <a:latin typeface="+mn-lt"/>
                        </a:rPr>
                        <a:t>Amount received from third party on behalf of the Investor through IBFT</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Moderate</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r>
                        <a:rPr lang="en-US" sz="1600" dirty="0" smtClean="0"/>
                        <a:t>With respect to Investments made by unit holders through IBFT, it is difficult to identify the customer from whose account the investment have been credited into the Fund. However, since any investment above PKR 10 million is routed through KYC Committee and Transaction Monitoring Section is monitoring transactions based on different criteria as stated in KYC Manual, these customers have been classified as Moderate. </a:t>
                      </a:r>
                      <a:endParaRPr lang="en-US" sz="1600" dirty="0"/>
                    </a:p>
                  </a:txBody>
                  <a:tcPr/>
                </a:tc>
                <a:extLst>
                  <a:ext uri="{0D108BD9-81ED-4DB2-BD59-A6C34878D82A}">
                    <a16:rowId xmlns:a16="http://schemas.microsoft.com/office/drawing/2014/main" val="1427399724"/>
                  </a:ext>
                </a:extLst>
              </a:tr>
            </a:tbl>
          </a:graphicData>
        </a:graphic>
      </p:graphicFrame>
      <p:graphicFrame>
        <p:nvGraphicFramePr>
          <p:cNvPr id="5" name="Table 4"/>
          <p:cNvGraphicFramePr>
            <a:graphicFrameLocks noGrp="1"/>
          </p:cNvGraphicFramePr>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2153870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Delivery Channels Risk Likelihood Table</a:t>
            </a:r>
          </a:p>
        </p:txBody>
      </p:sp>
      <p:graphicFrame>
        <p:nvGraphicFramePr>
          <p:cNvPr id="4" name="Content Placeholder 3"/>
          <p:cNvGraphicFramePr>
            <a:graphicFrameLocks noGrp="1"/>
          </p:cNvGraphicFramePr>
          <p:nvPr>
            <p:ph idx="1"/>
            <p:extLst/>
          </p:nvPr>
        </p:nvGraphicFramePr>
        <p:xfrm>
          <a:off x="754062" y="2268971"/>
          <a:ext cx="9464675" cy="4119880"/>
        </p:xfrm>
        <a:graphic>
          <a:graphicData uri="http://schemas.openxmlformats.org/drawingml/2006/table">
            <a:tbl>
              <a:tblPr firstRow="1" bandRow="1">
                <a:tableStyleId>{5C22544A-7EE6-4342-B048-85BDC9FD1C3A}</a:tableStyleId>
              </a:tblPr>
              <a:tblGrid>
                <a:gridCol w="2778847">
                  <a:extLst>
                    <a:ext uri="{9D8B030D-6E8A-4147-A177-3AD203B41FA5}">
                      <a16:colId xmlns:a16="http://schemas.microsoft.com/office/drawing/2014/main" val="1917919775"/>
                    </a:ext>
                  </a:extLst>
                </a:gridCol>
                <a:gridCol w="1108364">
                  <a:extLst>
                    <a:ext uri="{9D8B030D-6E8A-4147-A177-3AD203B41FA5}">
                      <a16:colId xmlns:a16="http://schemas.microsoft.com/office/drawing/2014/main" val="3589183666"/>
                    </a:ext>
                  </a:extLst>
                </a:gridCol>
                <a:gridCol w="1413163">
                  <a:extLst>
                    <a:ext uri="{9D8B030D-6E8A-4147-A177-3AD203B41FA5}">
                      <a16:colId xmlns:a16="http://schemas.microsoft.com/office/drawing/2014/main" val="1062844147"/>
                    </a:ext>
                  </a:extLst>
                </a:gridCol>
                <a:gridCol w="1330037">
                  <a:extLst>
                    <a:ext uri="{9D8B030D-6E8A-4147-A177-3AD203B41FA5}">
                      <a16:colId xmlns:a16="http://schemas.microsoft.com/office/drawing/2014/main" val="3844212258"/>
                    </a:ext>
                  </a:extLst>
                </a:gridCol>
                <a:gridCol w="2834264">
                  <a:extLst>
                    <a:ext uri="{9D8B030D-6E8A-4147-A177-3AD203B41FA5}">
                      <a16:colId xmlns:a16="http://schemas.microsoft.com/office/drawing/2014/main" val="4098651474"/>
                    </a:ext>
                  </a:extLst>
                </a:gridCol>
              </a:tblGrid>
              <a:tr h="370840">
                <a:tc>
                  <a:txBody>
                    <a:bodyPr/>
                    <a:lstStyle/>
                    <a:p>
                      <a:r>
                        <a:rPr lang="en-US" dirty="0" smtClean="0"/>
                        <a:t>Delivery</a:t>
                      </a:r>
                      <a:r>
                        <a:rPr lang="en-US" baseline="0" dirty="0" smtClean="0"/>
                        <a:t> Channels</a:t>
                      </a:r>
                      <a:endParaRPr lang="en-US" dirty="0"/>
                    </a:p>
                  </a:txBody>
                  <a:tcPr/>
                </a:tc>
                <a:tc>
                  <a:txBody>
                    <a:bodyPr/>
                    <a:lstStyle/>
                    <a:p>
                      <a:r>
                        <a:rPr lang="en-US" dirty="0" smtClean="0"/>
                        <a:t>Customer</a:t>
                      </a:r>
                      <a:endParaRPr lang="en-US" dirty="0"/>
                    </a:p>
                  </a:txBody>
                  <a:tcPr/>
                </a:tc>
                <a:tc>
                  <a:txBody>
                    <a:bodyPr/>
                    <a:lstStyle/>
                    <a:p>
                      <a:r>
                        <a:rPr lang="en-US" dirty="0" smtClean="0"/>
                        <a:t>Transactions</a:t>
                      </a:r>
                      <a:endParaRPr lang="en-US" dirty="0"/>
                    </a:p>
                  </a:txBody>
                  <a:tcPr/>
                </a:tc>
                <a:tc>
                  <a:txBody>
                    <a:bodyPr/>
                    <a:lstStyle/>
                    <a:p>
                      <a:r>
                        <a:rPr lang="en-US" dirty="0" smtClean="0"/>
                        <a:t>Geography</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1387155217"/>
                  </a:ext>
                </a:extLst>
              </a:tr>
              <a:tr h="370840">
                <a:tc>
                  <a:txBody>
                    <a:bodyPr/>
                    <a:lstStyle/>
                    <a:p>
                      <a:pPr algn="l" fontAlgn="ctr"/>
                      <a:r>
                        <a:rPr lang="en-US" sz="1600" b="0" i="0" u="none" strike="noStrike" smtClean="0">
                          <a:solidFill>
                            <a:srgbClr val="000000"/>
                          </a:solidFill>
                          <a:effectLst/>
                          <a:latin typeface="+mn-lt"/>
                        </a:rPr>
                        <a:t>Amount received from abroad in Local/Foreign Currency through SWIFT</a:t>
                      </a:r>
                      <a:endParaRPr lang="en-US" sz="1600" b="0" i="0" u="none" strike="noStrike" dirty="0">
                        <a:solidFill>
                          <a:srgbClr val="000000"/>
                        </a:solidFill>
                        <a:effectLst/>
                        <a:latin typeface="+mn-lt"/>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Moderate</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ctr"/>
                      <a:r>
                        <a:rPr lang="en-US" sz="1600" b="0" i="0" u="none" strike="noStrike" dirty="0" smtClean="0">
                          <a:solidFill>
                            <a:srgbClr val="000000"/>
                          </a:solidFill>
                          <a:effectLst/>
                          <a:latin typeface="+mn-lt"/>
                          <a:cs typeface="Times New Roman" panose="02020603050405020304" pitchFamily="18" charset="0"/>
                        </a:rPr>
                        <a:t>Low</a:t>
                      </a:r>
                      <a:endParaRPr lang="en-US" sz="16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r>
                        <a:rPr lang="en-US" sz="1600" dirty="0" smtClean="0"/>
                        <a:t>With respect to Investments made by unit holders through IBFT, it is difficult to identify the customer from whose account the investment have been credited into the Fund. However, since any investment above PKR 10 million is routed through KYC Committee and Transaction Monitoring Section is monitoring transactions based on different criteria as stated in KYC Manual, these customers have been classified as Moderate. </a:t>
                      </a:r>
                      <a:endParaRPr lang="en-US" sz="1600" dirty="0"/>
                    </a:p>
                  </a:txBody>
                  <a:tcPr/>
                </a:tc>
                <a:extLst>
                  <a:ext uri="{0D108BD9-81ED-4DB2-BD59-A6C34878D82A}">
                    <a16:rowId xmlns:a16="http://schemas.microsoft.com/office/drawing/2014/main" val="1427399724"/>
                  </a:ext>
                </a:extLst>
              </a:tr>
            </a:tbl>
          </a:graphicData>
        </a:graphic>
      </p:graphicFrame>
      <p:graphicFrame>
        <p:nvGraphicFramePr>
          <p:cNvPr id="5" name="Table 4"/>
          <p:cNvGraphicFramePr>
            <a:graphicFrameLocks noGrp="1"/>
          </p:cNvGraphicFramePr>
          <p:nvPr/>
        </p:nvGraphicFramePr>
        <p:xfrm>
          <a:off x="3519054" y="1886947"/>
          <a:ext cx="6699365" cy="370840"/>
        </p:xfrm>
        <a:graphic>
          <a:graphicData uri="http://schemas.openxmlformats.org/drawingml/2006/table">
            <a:tbl>
              <a:tblPr firstRow="1" bandRow="1">
                <a:tableStyleId>{5C22544A-7EE6-4342-B048-85BDC9FD1C3A}</a:tableStyleId>
              </a:tblPr>
              <a:tblGrid>
                <a:gridCol w="6699365">
                  <a:extLst>
                    <a:ext uri="{9D8B030D-6E8A-4147-A177-3AD203B41FA5}">
                      <a16:colId xmlns:a16="http://schemas.microsoft.com/office/drawing/2014/main" val="41207006"/>
                    </a:ext>
                  </a:extLst>
                </a:gridCol>
              </a:tblGrid>
              <a:tr h="370840">
                <a:tc>
                  <a:txBody>
                    <a:bodyPr/>
                    <a:lstStyle/>
                    <a:p>
                      <a:pPr algn="ctr"/>
                      <a:r>
                        <a:rPr lang="en-US" dirty="0" smtClean="0"/>
                        <a:t>Rating:</a:t>
                      </a:r>
                      <a:r>
                        <a:rPr lang="en-US" baseline="0" dirty="0" smtClean="0"/>
                        <a:t> High/Moderate/Low</a:t>
                      </a:r>
                      <a:endParaRPr lang="en-US" dirty="0"/>
                    </a:p>
                  </a:txBody>
                  <a:tcPr/>
                </a:tc>
                <a:extLst>
                  <a:ext uri="{0D108BD9-81ED-4DB2-BD59-A6C34878D82A}">
                    <a16:rowId xmlns:a16="http://schemas.microsoft.com/office/drawing/2014/main" val="3134206416"/>
                  </a:ext>
                </a:extLst>
              </a:tr>
            </a:tbl>
          </a:graphicData>
        </a:graphic>
      </p:graphicFrame>
    </p:spTree>
    <p:extLst>
      <p:ext uri="{BB962C8B-B14F-4D97-AF65-F5344CB8AC3E}">
        <p14:creationId xmlns:p14="http://schemas.microsoft.com/office/powerpoint/2010/main" val="668142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Overall Entity Level AML/CFT </a:t>
            </a:r>
            <a:r>
              <a:rPr lang="en-US" dirty="0" smtClean="0"/>
              <a:t/>
            </a:r>
            <a:br>
              <a:rPr lang="en-US" dirty="0" smtClean="0"/>
            </a:br>
            <a:r>
              <a:rPr lang="en-US" dirty="0" smtClean="0"/>
              <a:t>Risk </a:t>
            </a:r>
            <a:r>
              <a:rPr lang="en-US" dirty="0"/>
              <a:t>Assessment </a:t>
            </a:r>
          </a:p>
        </p:txBody>
      </p:sp>
      <p:graphicFrame>
        <p:nvGraphicFramePr>
          <p:cNvPr id="4" name="Content Placeholder 3"/>
          <p:cNvGraphicFramePr>
            <a:graphicFrameLocks noGrp="1"/>
          </p:cNvGraphicFramePr>
          <p:nvPr>
            <p:ph idx="1"/>
            <p:extLst/>
          </p:nvPr>
        </p:nvGraphicFramePr>
        <p:xfrm>
          <a:off x="754063" y="1825625"/>
          <a:ext cx="9464675" cy="370840"/>
        </p:xfrm>
        <a:graphic>
          <a:graphicData uri="http://schemas.openxmlformats.org/drawingml/2006/table">
            <a:tbl>
              <a:tblPr firstRow="1" bandRow="1">
                <a:tableStyleId>{5C22544A-7EE6-4342-B048-85BDC9FD1C3A}</a:tableStyleId>
              </a:tblPr>
              <a:tblGrid>
                <a:gridCol w="9464675">
                  <a:extLst>
                    <a:ext uri="{9D8B030D-6E8A-4147-A177-3AD203B41FA5}">
                      <a16:colId xmlns:a16="http://schemas.microsoft.com/office/drawing/2014/main" val="2976354608"/>
                    </a:ext>
                  </a:extLst>
                </a:gridCol>
              </a:tblGrid>
              <a:tr h="370840">
                <a:tc>
                  <a:txBody>
                    <a:bodyPr/>
                    <a:lstStyle/>
                    <a:p>
                      <a:pPr algn="ctr"/>
                      <a:r>
                        <a:rPr lang="en-US" dirty="0" smtClean="0"/>
                        <a:t>Rating : High/Moderate/Low</a:t>
                      </a:r>
                      <a:endParaRPr lang="en-US" dirty="0"/>
                    </a:p>
                  </a:txBody>
                  <a:tcPr/>
                </a:tc>
                <a:extLst>
                  <a:ext uri="{0D108BD9-81ED-4DB2-BD59-A6C34878D82A}">
                    <a16:rowId xmlns:a16="http://schemas.microsoft.com/office/drawing/2014/main" val="1059689737"/>
                  </a:ext>
                </a:extLst>
              </a:tr>
            </a:tbl>
          </a:graphicData>
        </a:graphic>
      </p:graphicFrame>
      <p:graphicFrame>
        <p:nvGraphicFramePr>
          <p:cNvPr id="5" name="Table 4"/>
          <p:cNvGraphicFramePr>
            <a:graphicFrameLocks noGrp="1"/>
          </p:cNvGraphicFramePr>
          <p:nvPr>
            <p:extLst/>
          </p:nvPr>
        </p:nvGraphicFramePr>
        <p:xfrm>
          <a:off x="754061" y="2196465"/>
          <a:ext cx="9464358" cy="3183360"/>
        </p:xfrm>
        <a:graphic>
          <a:graphicData uri="http://schemas.openxmlformats.org/drawingml/2006/table">
            <a:tbl>
              <a:tblPr firstRow="1" bandRow="1">
                <a:tableStyleId>{5C22544A-7EE6-4342-B048-85BDC9FD1C3A}</a:tableStyleId>
              </a:tblPr>
              <a:tblGrid>
                <a:gridCol w="4732179">
                  <a:extLst>
                    <a:ext uri="{9D8B030D-6E8A-4147-A177-3AD203B41FA5}">
                      <a16:colId xmlns:a16="http://schemas.microsoft.com/office/drawing/2014/main" val="2656288958"/>
                    </a:ext>
                  </a:extLst>
                </a:gridCol>
                <a:gridCol w="4732179">
                  <a:extLst>
                    <a:ext uri="{9D8B030D-6E8A-4147-A177-3AD203B41FA5}">
                      <a16:colId xmlns:a16="http://schemas.microsoft.com/office/drawing/2014/main" val="3962887941"/>
                    </a:ext>
                  </a:extLst>
                </a:gridCol>
              </a:tblGrid>
              <a:tr h="635820">
                <a:tc>
                  <a:txBody>
                    <a:bodyPr/>
                    <a:lstStyle/>
                    <a:p>
                      <a:r>
                        <a:rPr lang="en-US" dirty="0" smtClean="0"/>
                        <a:t>Overall AML/CFT Risk Rating</a:t>
                      </a:r>
                      <a:endParaRPr lang="en-US" dirty="0"/>
                    </a:p>
                  </a:txBody>
                  <a:tcPr/>
                </a:tc>
                <a:tc>
                  <a:txBody>
                    <a:bodyPr/>
                    <a:lstStyle/>
                    <a:p>
                      <a:r>
                        <a:rPr lang="en-US" dirty="0" smtClean="0"/>
                        <a:t>Low</a:t>
                      </a:r>
                      <a:endParaRPr lang="en-US" dirty="0"/>
                    </a:p>
                  </a:txBody>
                  <a:tcPr/>
                </a:tc>
                <a:extLst>
                  <a:ext uri="{0D108BD9-81ED-4DB2-BD59-A6C34878D82A}">
                    <a16:rowId xmlns:a16="http://schemas.microsoft.com/office/drawing/2014/main" val="1572940406"/>
                  </a:ext>
                </a:extLst>
              </a:tr>
              <a:tr h="635820">
                <a:tc>
                  <a:txBody>
                    <a:bodyPr/>
                    <a:lstStyle/>
                    <a:p>
                      <a:r>
                        <a:rPr lang="en-US" dirty="0" smtClean="0"/>
                        <a:t>Customer Type</a:t>
                      </a:r>
                      <a:endParaRPr lang="en-US" dirty="0"/>
                    </a:p>
                  </a:txBody>
                  <a:tcPr/>
                </a:tc>
                <a:tc>
                  <a:txBody>
                    <a:bodyPr/>
                    <a:lstStyle/>
                    <a:p>
                      <a:r>
                        <a:rPr lang="en-US" dirty="0" smtClean="0"/>
                        <a:t>Low</a:t>
                      </a:r>
                      <a:endParaRPr lang="en-US" dirty="0"/>
                    </a:p>
                  </a:txBody>
                  <a:tcPr/>
                </a:tc>
                <a:extLst>
                  <a:ext uri="{0D108BD9-81ED-4DB2-BD59-A6C34878D82A}">
                    <a16:rowId xmlns:a16="http://schemas.microsoft.com/office/drawing/2014/main" val="650732528"/>
                  </a:ext>
                </a:extLst>
              </a:tr>
              <a:tr h="635820">
                <a:tc>
                  <a:txBody>
                    <a:bodyPr/>
                    <a:lstStyle/>
                    <a:p>
                      <a:r>
                        <a:rPr lang="en-US" dirty="0" smtClean="0"/>
                        <a:t>Product Type</a:t>
                      </a:r>
                      <a:endParaRPr lang="en-US" dirty="0"/>
                    </a:p>
                  </a:txBody>
                  <a:tcPr/>
                </a:tc>
                <a:tc>
                  <a:txBody>
                    <a:bodyPr/>
                    <a:lstStyle/>
                    <a:p>
                      <a:r>
                        <a:rPr lang="en-US" dirty="0" smtClean="0"/>
                        <a:t>Low</a:t>
                      </a:r>
                    </a:p>
                    <a:p>
                      <a:endParaRPr lang="en-US" dirty="0"/>
                    </a:p>
                  </a:txBody>
                  <a:tcPr/>
                </a:tc>
                <a:extLst>
                  <a:ext uri="{0D108BD9-81ED-4DB2-BD59-A6C34878D82A}">
                    <a16:rowId xmlns:a16="http://schemas.microsoft.com/office/drawing/2014/main" val="1259282199"/>
                  </a:ext>
                </a:extLst>
              </a:tr>
              <a:tr h="635820">
                <a:tc>
                  <a:txBody>
                    <a:bodyPr/>
                    <a:lstStyle/>
                    <a:p>
                      <a:r>
                        <a:rPr lang="en-US" dirty="0" smtClean="0"/>
                        <a:t>Delivery Channels</a:t>
                      </a:r>
                      <a:endParaRPr lang="en-US" dirty="0"/>
                    </a:p>
                  </a:txBody>
                  <a:tcPr/>
                </a:tc>
                <a:tc>
                  <a:txBody>
                    <a:bodyPr/>
                    <a:lstStyle/>
                    <a:p>
                      <a:r>
                        <a:rPr lang="en-US" dirty="0" smtClean="0"/>
                        <a:t>Low</a:t>
                      </a:r>
                      <a:endParaRPr lang="en-US" dirty="0"/>
                    </a:p>
                  </a:txBody>
                  <a:tcPr/>
                </a:tc>
                <a:extLst>
                  <a:ext uri="{0D108BD9-81ED-4DB2-BD59-A6C34878D82A}">
                    <a16:rowId xmlns:a16="http://schemas.microsoft.com/office/drawing/2014/main" val="1885765039"/>
                  </a:ext>
                </a:extLst>
              </a:tr>
              <a:tr h="635820">
                <a:tc>
                  <a:txBody>
                    <a:bodyPr/>
                    <a:lstStyle/>
                    <a:p>
                      <a:r>
                        <a:rPr lang="en-US" dirty="0" smtClean="0"/>
                        <a:t>Geography</a:t>
                      </a:r>
                      <a:endParaRPr lang="en-US" dirty="0"/>
                    </a:p>
                  </a:txBody>
                  <a:tcPr/>
                </a:tc>
                <a:tc>
                  <a:txBody>
                    <a:bodyPr/>
                    <a:lstStyle/>
                    <a:p>
                      <a:r>
                        <a:rPr lang="en-US" dirty="0" smtClean="0"/>
                        <a:t>Low</a:t>
                      </a:r>
                      <a:endParaRPr lang="en-US" dirty="0"/>
                    </a:p>
                  </a:txBody>
                  <a:tcPr/>
                </a:tc>
                <a:extLst>
                  <a:ext uri="{0D108BD9-81ED-4DB2-BD59-A6C34878D82A}">
                    <a16:rowId xmlns:a16="http://schemas.microsoft.com/office/drawing/2014/main" val="3922940162"/>
                  </a:ext>
                </a:extLst>
              </a:tr>
            </a:tbl>
          </a:graphicData>
        </a:graphic>
      </p:graphicFrame>
    </p:spTree>
    <p:extLst>
      <p:ext uri="{BB962C8B-B14F-4D97-AF65-F5344CB8AC3E}">
        <p14:creationId xmlns:p14="http://schemas.microsoft.com/office/powerpoint/2010/main" val="3823217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0"/>
            <a:ext cx="9464040" cy="1325563"/>
          </a:xfrm>
        </p:spPr>
        <p:txBody>
          <a:bodyPr/>
          <a:lstStyle/>
          <a:p>
            <a:pPr algn="ctr"/>
            <a:r>
              <a:rPr lang="en-US" dirty="0">
                <a:solidFill>
                  <a:srgbClr val="00B050"/>
                </a:solidFill>
              </a:rPr>
              <a:t>Thanks</a:t>
            </a:r>
          </a:p>
        </p:txBody>
      </p:sp>
    </p:spTree>
    <p:extLst>
      <p:ext uri="{BB962C8B-B14F-4D97-AF65-F5344CB8AC3E}">
        <p14:creationId xmlns:p14="http://schemas.microsoft.com/office/powerpoint/2010/main" val="405163058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145" y="882071"/>
            <a:ext cx="9490364" cy="4770537"/>
          </a:xfrm>
          <a:prstGeom prst="rect">
            <a:avLst/>
          </a:prstGeom>
        </p:spPr>
        <p:txBody>
          <a:bodyPr wrap="square">
            <a:spAutoFit/>
          </a:bodyPr>
          <a:lstStyle/>
          <a:p>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r>
              <a:rPr lang="en-US" sz="2400" dirty="0" smtClean="0">
                <a:latin typeface="Calibri" panose="020F0502020204030204" pitchFamily="34" charset="0"/>
                <a:ea typeface="Calibri" panose="020F0502020204030204" pitchFamily="34" charset="0"/>
                <a:cs typeface="Times New Roman" panose="02020603050405020304" pitchFamily="18" charset="0"/>
              </a:rPr>
              <a:t>In BAC meeting of April 17,2020, It was resolved that:</a:t>
            </a: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b="1" i="1" dirty="0" smtClean="0"/>
              <a:t>“Summary </a:t>
            </a:r>
            <a:r>
              <a:rPr lang="en-US" b="1" i="1" dirty="0"/>
              <a:t>of only High Risk Customers (under the definition of SECP) should be presented to Audit Committee every quarter</a:t>
            </a:r>
            <a:r>
              <a:rPr lang="en-US" b="1" i="1" dirty="0" smtClean="0"/>
              <a:t>.”</a:t>
            </a:r>
          </a:p>
          <a:p>
            <a:endParaRPr lang="en-US" b="1" i="1" dirty="0" smtClean="0"/>
          </a:p>
          <a:p>
            <a:endParaRPr lang="en-US" b="1" i="1" dirty="0"/>
          </a:p>
          <a:p>
            <a:r>
              <a:rPr lang="en-US" sz="2400" dirty="0">
                <a:latin typeface="Calibri" panose="020F0502020204030204" pitchFamily="34" charset="0"/>
                <a:ea typeface="Calibri" panose="020F0502020204030204" pitchFamily="34" charset="0"/>
                <a:cs typeface="Times New Roman" panose="02020603050405020304" pitchFamily="18" charset="0"/>
              </a:rPr>
              <a:t>In BAC meeting of </a:t>
            </a:r>
            <a:r>
              <a:rPr lang="en-US" sz="2400" dirty="0" smtClean="0">
                <a:latin typeface="Calibri" panose="020F0502020204030204" pitchFamily="34" charset="0"/>
                <a:ea typeface="Calibri" panose="020F0502020204030204" pitchFamily="34" charset="0"/>
                <a:cs typeface="Times New Roman" panose="02020603050405020304" pitchFamily="18" charset="0"/>
              </a:rPr>
              <a:t>February 08,2021, </a:t>
            </a:r>
            <a:r>
              <a:rPr lang="en-US" sz="2400" dirty="0">
                <a:latin typeface="Calibri" panose="020F0502020204030204" pitchFamily="34" charset="0"/>
                <a:ea typeface="Calibri" panose="020F0502020204030204" pitchFamily="34" charset="0"/>
                <a:cs typeface="Times New Roman" panose="02020603050405020304" pitchFamily="18" charset="0"/>
              </a:rPr>
              <a:t>It was resolved that:</a:t>
            </a:r>
          </a:p>
          <a:p>
            <a:endParaRPr lang="en-US" b="1" dirty="0" smtClean="0"/>
          </a:p>
          <a:p>
            <a:r>
              <a:rPr lang="en-US" b="1" i="1" dirty="0" smtClean="0"/>
              <a:t>“With </a:t>
            </a:r>
            <a:r>
              <a:rPr lang="en-US" b="1" i="1" dirty="0"/>
              <a:t>respect to risk assessment report, management shall highlight if the change of more than 20% in the distribution profile from now on</a:t>
            </a:r>
            <a:r>
              <a:rPr lang="en-US" b="1" i="1" dirty="0" smtClean="0"/>
              <a:t>.”</a:t>
            </a:r>
            <a:endParaRPr lang="en-US" b="1" i="1" dirty="0"/>
          </a:p>
          <a:p>
            <a:r>
              <a:rPr lang="en-US" b="1" dirty="0"/>
              <a:t> </a:t>
            </a:r>
          </a:p>
          <a:p>
            <a:pPr marL="342900" marR="0" lvl="0" indent="-342900">
              <a:spcBef>
                <a:spcPts val="0"/>
              </a:spcBef>
              <a:spcAft>
                <a:spcPts val="0"/>
              </a:spcAft>
              <a:buFont typeface="+mj-lt"/>
              <a:buAutoNum type="arabicPeriod"/>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4712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NUMBER OF ACCOUNTS AND AUM:</a:t>
            </a:r>
            <a:r>
              <a:rPr lang="en-US" sz="2800" dirty="0"/>
              <a:t/>
            </a:r>
            <a:br>
              <a:rPr lang="en-US" sz="2800" dirty="0"/>
            </a:b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951567085"/>
              </p:ext>
            </p:extLst>
          </p:nvPr>
        </p:nvGraphicFramePr>
        <p:xfrm>
          <a:off x="914401" y="1690689"/>
          <a:ext cx="8548255" cy="3707541"/>
        </p:xfrm>
        <a:graphic>
          <a:graphicData uri="http://schemas.openxmlformats.org/drawingml/2006/table">
            <a:tbl>
              <a:tblPr firstRow="1" bandRow="1">
                <a:tableStyleId>{5C22544A-7EE6-4342-B048-85BDC9FD1C3A}</a:tableStyleId>
              </a:tblPr>
              <a:tblGrid>
                <a:gridCol w="2757054">
                  <a:extLst>
                    <a:ext uri="{9D8B030D-6E8A-4147-A177-3AD203B41FA5}">
                      <a16:colId xmlns:a16="http://schemas.microsoft.com/office/drawing/2014/main" val="2014902196"/>
                    </a:ext>
                  </a:extLst>
                </a:gridCol>
                <a:gridCol w="2964872">
                  <a:extLst>
                    <a:ext uri="{9D8B030D-6E8A-4147-A177-3AD203B41FA5}">
                      <a16:colId xmlns:a16="http://schemas.microsoft.com/office/drawing/2014/main" val="3802851323"/>
                    </a:ext>
                  </a:extLst>
                </a:gridCol>
                <a:gridCol w="2826329">
                  <a:extLst>
                    <a:ext uri="{9D8B030D-6E8A-4147-A177-3AD203B41FA5}">
                      <a16:colId xmlns:a16="http://schemas.microsoft.com/office/drawing/2014/main" val="1281175146"/>
                    </a:ext>
                  </a:extLst>
                </a:gridCol>
              </a:tblGrid>
              <a:tr h="1315747">
                <a:tc>
                  <a:txBody>
                    <a:bodyPr/>
                    <a:lstStyle/>
                    <a:p>
                      <a:pPr algn="ctr" fontAlgn="b"/>
                      <a:r>
                        <a:rPr lang="en-US" sz="2000" u="none" strike="noStrike" dirty="0">
                          <a:effectLst/>
                        </a:rPr>
                        <a:t> </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u="none" strike="noStrike" kern="1200" dirty="0" smtClean="0">
                          <a:solidFill>
                            <a:schemeClr val="lt1"/>
                          </a:solidFill>
                          <a:effectLst/>
                          <a:latin typeface="+mn-lt"/>
                          <a:ea typeface="+mn-ea"/>
                          <a:cs typeface="+mn-cs"/>
                        </a:rPr>
                        <a:t>March-2022</a:t>
                      </a:r>
                    </a:p>
                    <a:p>
                      <a:pPr marL="0" algn="ctr" defTabSz="914400" rtl="0" eaLnBrk="1" fontAlgn="b" latinLnBrk="0" hangingPunct="1"/>
                      <a:endParaRPr lang="en-US" sz="2400" b="1" u="none" strike="noStrike" kern="1200" dirty="0">
                        <a:solidFill>
                          <a:schemeClr val="lt1"/>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b="1" u="none" strike="noStrike" kern="1200" dirty="0" smtClean="0">
                          <a:solidFill>
                            <a:schemeClr val="lt1"/>
                          </a:solidFill>
                          <a:effectLst/>
                          <a:latin typeface="+mn-lt"/>
                          <a:ea typeface="+mn-ea"/>
                          <a:cs typeface="+mn-cs"/>
                        </a:rPr>
                        <a:t>December-2021</a:t>
                      </a:r>
                    </a:p>
                    <a:p>
                      <a:pPr marL="0" algn="ctr" defTabSz="914400" rtl="0" eaLnBrk="1" fontAlgn="b" latinLnBrk="0" hangingPunct="1"/>
                      <a:endParaRPr lang="en-US" sz="2400" b="1" u="none" strike="noStrike" kern="1200" dirty="0">
                        <a:solidFill>
                          <a:schemeClr val="lt1"/>
                        </a:solidFill>
                        <a:effectLst/>
                        <a:latin typeface="+mn-lt"/>
                        <a:ea typeface="+mn-ea"/>
                        <a:cs typeface="+mn-cs"/>
                      </a:endParaRPr>
                    </a:p>
                  </a:txBody>
                  <a:tcPr marL="9525" marR="9525" marT="9525" marB="0" anchor="ctr"/>
                </a:tc>
                <a:extLst>
                  <a:ext uri="{0D108BD9-81ED-4DB2-BD59-A6C34878D82A}">
                    <a16:rowId xmlns:a16="http://schemas.microsoft.com/office/drawing/2014/main" val="1516581651"/>
                  </a:ext>
                </a:extLst>
              </a:tr>
              <a:tr h="1124835">
                <a:tc>
                  <a:txBody>
                    <a:bodyPr/>
                    <a:lstStyle/>
                    <a:p>
                      <a:pPr algn="l" fontAlgn="b"/>
                      <a:r>
                        <a:rPr lang="en-US" sz="2000" u="none" strike="noStrike" dirty="0" smtClean="0">
                          <a:effectLst/>
                          <a:latin typeface="+mn-lt"/>
                        </a:rPr>
                        <a:t>Number</a:t>
                      </a:r>
                      <a:r>
                        <a:rPr lang="en-US" sz="2000" u="none" strike="noStrike" baseline="0" dirty="0" smtClean="0">
                          <a:effectLst/>
                          <a:latin typeface="+mn-lt"/>
                        </a:rPr>
                        <a:t> of </a:t>
                      </a:r>
                      <a:r>
                        <a:rPr lang="en-US" sz="2000" u="none" strike="noStrike" dirty="0" smtClean="0">
                          <a:effectLst/>
                          <a:latin typeface="+mn-lt"/>
                        </a:rPr>
                        <a:t> Accounts</a:t>
                      </a:r>
                      <a:endParaRPr lang="en-US" sz="2000" b="0" i="0" u="none" strike="noStrike" dirty="0">
                        <a:solidFill>
                          <a:srgbClr val="000000"/>
                        </a:solidFill>
                        <a:effectLst/>
                        <a:latin typeface="+mn-lt"/>
                      </a:endParaRPr>
                    </a:p>
                  </a:txBody>
                  <a:tcPr marL="9525" marR="9525" marT="9525" marB="0" anchor="ctr"/>
                </a:tc>
                <a:tc>
                  <a:txBody>
                    <a:bodyPr/>
                    <a:lstStyle/>
                    <a:p>
                      <a:pPr marL="0" algn="r" defTabSz="914400" rtl="0" eaLnBrk="1" fontAlgn="b" latinLnBrk="0" hangingPunct="1"/>
                      <a:r>
                        <a:rPr lang="en-US" sz="2000" b="0" i="0" u="none" strike="noStrike" kern="1200" baseline="0" dirty="0" smtClean="0">
                          <a:solidFill>
                            <a:srgbClr val="000000"/>
                          </a:solidFill>
                          <a:latin typeface="+mn-lt"/>
                          <a:ea typeface="+mn-ea"/>
                          <a:cs typeface="+mn-cs"/>
                        </a:rPr>
                        <a:t>40,729</a:t>
                      </a:r>
                      <a:endParaRPr lang="en-US" sz="2000" b="0" i="0" u="none" strike="noStrike" kern="1200" baseline="0" dirty="0">
                        <a:solidFill>
                          <a:srgbClr val="000000"/>
                        </a:solidFill>
                        <a:latin typeface="+mn-lt"/>
                        <a:ea typeface="+mn-ea"/>
                        <a:cs typeface="+mn-cs"/>
                      </a:endParaRPr>
                    </a:p>
                  </a:txBody>
                  <a:tcPr marL="9525" marR="9525" marT="9525" marB="0" anchor="ctr"/>
                </a:tc>
                <a:tc>
                  <a:txBody>
                    <a:bodyPr/>
                    <a:lstStyle/>
                    <a:p>
                      <a:pPr marL="0" algn="r" defTabSz="914400" rtl="0" eaLnBrk="1" fontAlgn="b" latinLnBrk="0" hangingPunct="1"/>
                      <a:endParaRPr lang="en-US" sz="2000" b="0" i="0" u="none" strike="noStrike" kern="1200" baseline="0" dirty="0" smtClean="0">
                        <a:solidFill>
                          <a:srgbClr val="000000"/>
                        </a:solidFill>
                        <a:latin typeface="+mn-lt"/>
                        <a:ea typeface="+mn-ea"/>
                        <a:cs typeface="+mn-cs"/>
                      </a:endParaRPr>
                    </a:p>
                    <a:p>
                      <a:pPr marL="0" algn="r" defTabSz="914400" rtl="0" eaLnBrk="1" fontAlgn="b" latinLnBrk="0" hangingPunct="1"/>
                      <a:r>
                        <a:rPr lang="en-US" sz="2000" b="0" i="0" u="none" strike="noStrike" kern="1200" baseline="0" dirty="0" smtClean="0">
                          <a:solidFill>
                            <a:srgbClr val="000000"/>
                          </a:solidFill>
                          <a:latin typeface="+mn-lt"/>
                          <a:ea typeface="+mn-ea"/>
                          <a:cs typeface="+mn-cs"/>
                        </a:rPr>
                        <a:t>40,910</a:t>
                      </a:r>
                    </a:p>
                  </a:txBody>
                  <a:tcPr marL="0" marR="0" marT="0" marB="0" anchor="ctr"/>
                </a:tc>
                <a:extLst>
                  <a:ext uri="{0D108BD9-81ED-4DB2-BD59-A6C34878D82A}">
                    <a16:rowId xmlns:a16="http://schemas.microsoft.com/office/drawing/2014/main" val="2002141118"/>
                  </a:ext>
                </a:extLst>
              </a:tr>
              <a:tr h="1266959">
                <a:tc>
                  <a:txBody>
                    <a:bodyPr/>
                    <a:lstStyle/>
                    <a:p>
                      <a:pPr algn="l" fontAlgn="b"/>
                      <a:r>
                        <a:rPr lang="en-US" sz="2000" dirty="0" smtClean="0">
                          <a:latin typeface="+mn-lt"/>
                        </a:rPr>
                        <a:t>AUM (Rs.)</a:t>
                      </a:r>
                      <a:endParaRPr lang="en-US" sz="2000" dirty="0">
                        <a:latin typeface="+mn-lt"/>
                      </a:endParaRPr>
                    </a:p>
                  </a:txBody>
                  <a:tcPr marL="9525" marR="9525" marT="9525" marB="0" anchor="ctr">
                    <a:solidFill>
                      <a:schemeClr val="accent1">
                        <a:lumMod val="60000"/>
                        <a:lumOff val="40000"/>
                      </a:schemeClr>
                    </a:solidFill>
                  </a:tcPr>
                </a:tc>
                <a:tc>
                  <a:txBody>
                    <a:bodyPr/>
                    <a:lstStyle/>
                    <a:p>
                      <a:pPr marL="0" algn="r" defTabSz="914400" rtl="0" eaLnBrk="1" fontAlgn="b" latinLnBrk="0" hangingPunct="1"/>
                      <a:r>
                        <a:rPr lang="en-US" sz="2000" b="0" i="0" u="none" strike="noStrike" kern="1200" baseline="0" dirty="0" smtClean="0">
                          <a:solidFill>
                            <a:srgbClr val="000000"/>
                          </a:solidFill>
                          <a:latin typeface="+mn-lt"/>
                          <a:ea typeface="+mn-ea"/>
                          <a:cs typeface="+mn-cs"/>
                        </a:rPr>
                        <a:t>172,283,222,062                                       </a:t>
                      </a:r>
                      <a:endParaRPr lang="en-US" sz="2000" b="0" i="0" u="none" strike="noStrike" kern="1200" baseline="0" dirty="0">
                        <a:solidFill>
                          <a:srgbClr val="000000"/>
                        </a:solidFill>
                        <a:latin typeface="+mn-lt"/>
                        <a:ea typeface="+mn-ea"/>
                        <a:cs typeface="+mn-cs"/>
                      </a:endParaRPr>
                    </a:p>
                  </a:txBody>
                  <a:tcPr marL="9525" marR="9525" marT="9525" marB="0" anchor="ctr">
                    <a:solidFill>
                      <a:schemeClr val="accent1">
                        <a:lumMod val="60000"/>
                        <a:lumOff val="40000"/>
                      </a:schemeClr>
                    </a:solidFill>
                  </a:tcPr>
                </a:tc>
                <a:tc>
                  <a:txBody>
                    <a:bodyPr/>
                    <a:lstStyle/>
                    <a:p>
                      <a:pPr algn="r" fontAlgn="b"/>
                      <a:r>
                        <a:rPr lang="en-US" sz="2000" b="0" i="0" u="none" strike="noStrike" kern="1200" baseline="0" dirty="0" smtClean="0">
                          <a:solidFill>
                            <a:srgbClr val="000000"/>
                          </a:solidFill>
                          <a:latin typeface="+mn-lt"/>
                          <a:ea typeface="+mn-ea"/>
                          <a:cs typeface="+mn-cs"/>
                        </a:rPr>
                        <a:t>170,887,239,832 </a:t>
                      </a:r>
                      <a:endParaRPr lang="en-US" sz="2000" b="0" i="0" u="none" strike="noStrike" kern="1200" baseline="0" dirty="0">
                        <a:solidFill>
                          <a:srgbClr val="000000"/>
                        </a:solidFill>
                        <a:latin typeface="+mn-lt"/>
                        <a:ea typeface="+mn-ea"/>
                        <a:cs typeface="+mn-cs"/>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547357336"/>
                  </a:ext>
                </a:extLst>
              </a:tr>
            </a:tbl>
          </a:graphicData>
        </a:graphic>
      </p:graphicFrame>
    </p:spTree>
    <p:extLst>
      <p:ext uri="{BB962C8B-B14F-4D97-AF65-F5344CB8AC3E}">
        <p14:creationId xmlns:p14="http://schemas.microsoft.com/office/powerpoint/2010/main" val="3560061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22" y="394623"/>
            <a:ext cx="9464040" cy="1325563"/>
          </a:xfrm>
        </p:spPr>
        <p:txBody>
          <a:bodyPr>
            <a:normAutofit/>
          </a:bodyPr>
          <a:lstStyle/>
          <a:p>
            <a:r>
              <a:rPr lang="en-US" sz="3600" b="1" dirty="0" smtClean="0">
                <a:latin typeface="+mn-lt"/>
              </a:rPr>
              <a:t>ACCOUNTS:</a:t>
            </a:r>
            <a:endParaRPr lang="en-US" sz="36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1118690"/>
              </p:ext>
            </p:extLst>
          </p:nvPr>
        </p:nvGraphicFramePr>
        <p:xfrm>
          <a:off x="707922" y="1408695"/>
          <a:ext cx="10111850" cy="4685682"/>
        </p:xfrm>
        <a:graphic>
          <a:graphicData uri="http://schemas.openxmlformats.org/drawingml/2006/table">
            <a:tbl>
              <a:tblPr firstRow="1" bandRow="1">
                <a:tableStyleId>{5C22544A-7EE6-4342-B048-85BDC9FD1C3A}</a:tableStyleId>
              </a:tblPr>
              <a:tblGrid>
                <a:gridCol w="2022370">
                  <a:extLst>
                    <a:ext uri="{9D8B030D-6E8A-4147-A177-3AD203B41FA5}">
                      <a16:colId xmlns:a16="http://schemas.microsoft.com/office/drawing/2014/main" val="1783836155"/>
                    </a:ext>
                  </a:extLst>
                </a:gridCol>
                <a:gridCol w="2022370">
                  <a:extLst>
                    <a:ext uri="{9D8B030D-6E8A-4147-A177-3AD203B41FA5}">
                      <a16:colId xmlns:a16="http://schemas.microsoft.com/office/drawing/2014/main" val="1122451849"/>
                    </a:ext>
                  </a:extLst>
                </a:gridCol>
                <a:gridCol w="2022370">
                  <a:extLst>
                    <a:ext uri="{9D8B030D-6E8A-4147-A177-3AD203B41FA5}">
                      <a16:colId xmlns:a16="http://schemas.microsoft.com/office/drawing/2014/main" val="497181614"/>
                    </a:ext>
                  </a:extLst>
                </a:gridCol>
                <a:gridCol w="2022370">
                  <a:extLst>
                    <a:ext uri="{9D8B030D-6E8A-4147-A177-3AD203B41FA5}">
                      <a16:colId xmlns:a16="http://schemas.microsoft.com/office/drawing/2014/main" val="20002"/>
                    </a:ext>
                  </a:extLst>
                </a:gridCol>
                <a:gridCol w="2022370">
                  <a:extLst>
                    <a:ext uri="{9D8B030D-6E8A-4147-A177-3AD203B41FA5}">
                      <a16:colId xmlns:a16="http://schemas.microsoft.com/office/drawing/2014/main" val="2066304411"/>
                    </a:ext>
                  </a:extLst>
                </a:gridCol>
              </a:tblGrid>
              <a:tr h="925892">
                <a:tc>
                  <a:txBody>
                    <a:bodyPr/>
                    <a:lstStyle/>
                    <a:p>
                      <a:pPr algn="ctr" fontAlgn="b"/>
                      <a:endParaRPr lang="en-US" sz="1600" b="1" kern="1200" dirty="0">
                        <a:solidFill>
                          <a:schemeClr val="lt1"/>
                        </a:solidFill>
                        <a:latin typeface="+mn-lt"/>
                        <a:ea typeface="+mn-ea"/>
                        <a:cs typeface="+mn-cs"/>
                      </a:endParaRPr>
                    </a:p>
                  </a:txBody>
                  <a:tcPr marL="9525" marR="9525" marT="9525" marB="0" anchor="ctr"/>
                </a:tc>
                <a:tc>
                  <a:txBody>
                    <a:bodyPr/>
                    <a:lstStyle/>
                    <a:p>
                      <a:pPr algn="ctr" fontAlgn="b"/>
                      <a:endParaRPr lang="en-US" sz="2000" b="1" kern="1200" dirty="0" smtClean="0">
                        <a:solidFill>
                          <a:schemeClr val="lt1"/>
                        </a:solidFill>
                        <a:latin typeface="+mn-lt"/>
                        <a:ea typeface="+mn-ea"/>
                        <a:cs typeface="+mn-cs"/>
                      </a:endParaRPr>
                    </a:p>
                    <a:p>
                      <a:pPr algn="ctr" fontAlgn="b"/>
                      <a:r>
                        <a:rPr lang="en-US" sz="2000" b="1" kern="1200" dirty="0" smtClean="0">
                          <a:solidFill>
                            <a:schemeClr val="lt1"/>
                          </a:solidFill>
                          <a:latin typeface="+mn-lt"/>
                          <a:ea typeface="+mn-ea"/>
                          <a:cs typeface="+mn-cs"/>
                        </a:rPr>
                        <a:t>No. of Accounts</a:t>
                      </a:r>
                    </a:p>
                    <a:p>
                      <a:pPr algn="ctr" fontAlgn="b"/>
                      <a:r>
                        <a:rPr lang="en-US" sz="2000" b="1" kern="1200" baseline="0" dirty="0" smtClean="0">
                          <a:solidFill>
                            <a:schemeClr val="lt1"/>
                          </a:solidFill>
                          <a:latin typeface="+mn-lt"/>
                          <a:ea typeface="+mn-ea"/>
                          <a:cs typeface="+mn-cs"/>
                        </a:rPr>
                        <a:t>Mar-</a:t>
                      </a:r>
                      <a:r>
                        <a:rPr lang="en-US" sz="2000" b="1" kern="1200" dirty="0" smtClean="0">
                          <a:solidFill>
                            <a:schemeClr val="lt1"/>
                          </a:solidFill>
                          <a:latin typeface="+mn-lt"/>
                          <a:ea typeface="+mn-ea"/>
                          <a:cs typeface="+mn-cs"/>
                        </a:rPr>
                        <a:t>2022</a:t>
                      </a:r>
                    </a:p>
                    <a:p>
                      <a:pPr algn="ctr" fontAlgn="b"/>
                      <a:endParaRPr lang="en-US" sz="2000" b="1" kern="1200" dirty="0">
                        <a:solidFill>
                          <a:schemeClr val="lt1"/>
                        </a:solidFill>
                        <a:latin typeface="+mn-lt"/>
                        <a:ea typeface="+mn-ea"/>
                        <a:cs typeface="+mn-cs"/>
                      </a:endParaRPr>
                    </a:p>
                  </a:txBody>
                  <a:tcPr marL="9525" marR="9525" marT="9525" marB="0" anchor="ctr"/>
                </a:tc>
                <a:tc>
                  <a:txBody>
                    <a:bodyPr/>
                    <a:lstStyle/>
                    <a:p>
                      <a:pPr algn="ctr" fontAlgn="b"/>
                      <a:r>
                        <a:rPr lang="en-US" sz="2000" b="1" kern="1200" dirty="0" smtClean="0">
                          <a:solidFill>
                            <a:schemeClr val="lt1"/>
                          </a:solidFill>
                          <a:latin typeface="+mn-lt"/>
                          <a:ea typeface="+mn-ea"/>
                          <a:cs typeface="+mn-cs"/>
                        </a:rPr>
                        <a:t>No. of Accounts</a:t>
                      </a:r>
                    </a:p>
                    <a:p>
                      <a:pPr algn="ctr" fontAlgn="b"/>
                      <a:r>
                        <a:rPr lang="en-US" sz="2000" b="1" kern="1200" baseline="0" dirty="0" smtClean="0">
                          <a:solidFill>
                            <a:schemeClr val="lt1"/>
                          </a:solidFill>
                          <a:latin typeface="+mn-lt"/>
                          <a:ea typeface="+mn-ea"/>
                          <a:cs typeface="+mn-cs"/>
                        </a:rPr>
                        <a:t>Dec-</a:t>
                      </a:r>
                      <a:r>
                        <a:rPr lang="en-US" sz="2000" b="1" kern="1200" dirty="0" smtClean="0">
                          <a:solidFill>
                            <a:schemeClr val="lt1"/>
                          </a:solidFill>
                          <a:latin typeface="+mn-lt"/>
                          <a:ea typeface="+mn-ea"/>
                          <a:cs typeface="+mn-cs"/>
                        </a:rPr>
                        <a:t>2021</a:t>
                      </a:r>
                    </a:p>
                  </a:txBody>
                  <a:tcPr marL="9525" marR="9525" marT="9525" marB="0" anchor="ctr"/>
                </a:tc>
                <a:tc>
                  <a:txBody>
                    <a:bodyPr/>
                    <a:lstStyle/>
                    <a:p>
                      <a:pPr algn="ctr" fontAlgn="b"/>
                      <a:endParaRPr lang="en-US" sz="2000" b="1" kern="1200" dirty="0" smtClean="0">
                        <a:solidFill>
                          <a:schemeClr val="lt1"/>
                        </a:solidFill>
                        <a:latin typeface="+mn-lt"/>
                        <a:ea typeface="+mn-ea"/>
                        <a:cs typeface="+mn-cs"/>
                      </a:endParaRPr>
                    </a:p>
                    <a:p>
                      <a:pPr algn="ctr" fontAlgn="b"/>
                      <a:r>
                        <a:rPr lang="en-US" sz="2000" b="1" kern="1200" dirty="0" smtClean="0">
                          <a:solidFill>
                            <a:schemeClr val="lt1"/>
                          </a:solidFill>
                          <a:latin typeface="+mn-lt"/>
                          <a:ea typeface="+mn-ea"/>
                          <a:cs typeface="+mn-cs"/>
                        </a:rPr>
                        <a:t>AUM</a:t>
                      </a:r>
                    </a:p>
                    <a:p>
                      <a:pPr algn="ctr" fontAlgn="b"/>
                      <a:r>
                        <a:rPr lang="en-US" sz="2000" b="1" kern="1200" dirty="0" smtClean="0">
                          <a:solidFill>
                            <a:schemeClr val="lt1"/>
                          </a:solidFill>
                          <a:latin typeface="+mn-lt"/>
                          <a:ea typeface="+mn-ea"/>
                          <a:cs typeface="+mn-cs"/>
                        </a:rPr>
                        <a:t>Mar-2022</a:t>
                      </a:r>
                    </a:p>
                    <a:p>
                      <a:pPr algn="ctr" fontAlgn="b"/>
                      <a:r>
                        <a:rPr lang="en-US" sz="2000" b="1" kern="1200" dirty="0" smtClean="0">
                          <a:solidFill>
                            <a:schemeClr val="lt1"/>
                          </a:solidFill>
                          <a:latin typeface="+mn-lt"/>
                          <a:ea typeface="+mn-ea"/>
                          <a:cs typeface="+mn-cs"/>
                        </a:rPr>
                        <a:t>(Rs.)</a:t>
                      </a:r>
                      <a:endParaRPr lang="en-US" sz="2000" b="1" kern="1200" dirty="0">
                        <a:solidFill>
                          <a:schemeClr val="lt1"/>
                        </a:solidFill>
                        <a:latin typeface="+mn-lt"/>
                        <a:ea typeface="+mn-ea"/>
                        <a:cs typeface="+mn-cs"/>
                      </a:endParaRPr>
                    </a:p>
                  </a:txBody>
                  <a:tcPr marL="0" marR="0" marT="0" marB="91440" anchor="ctr"/>
                </a:tc>
                <a:tc>
                  <a:txBody>
                    <a:bodyPr/>
                    <a:lstStyle/>
                    <a:p>
                      <a:pPr algn="ctr" fontAlgn="b"/>
                      <a:endParaRPr lang="en-US" sz="2000" b="1" kern="1200" dirty="0" smtClean="0">
                        <a:solidFill>
                          <a:schemeClr val="lt1"/>
                        </a:solidFill>
                        <a:latin typeface="+mn-lt"/>
                        <a:ea typeface="+mn-ea"/>
                        <a:cs typeface="+mn-cs"/>
                      </a:endParaRPr>
                    </a:p>
                    <a:p>
                      <a:pPr algn="ctr" fontAlgn="b"/>
                      <a:r>
                        <a:rPr lang="en-US" sz="2000" b="1" kern="1200" dirty="0" smtClean="0">
                          <a:solidFill>
                            <a:schemeClr val="lt1"/>
                          </a:solidFill>
                          <a:latin typeface="+mn-lt"/>
                          <a:ea typeface="+mn-ea"/>
                          <a:cs typeface="+mn-cs"/>
                        </a:rPr>
                        <a:t>AUM</a:t>
                      </a:r>
                    </a:p>
                    <a:p>
                      <a:pPr algn="ctr" fontAlgn="b"/>
                      <a:r>
                        <a:rPr lang="en-US" sz="2000" b="1" kern="1200" dirty="0" smtClean="0">
                          <a:solidFill>
                            <a:schemeClr val="lt1"/>
                          </a:solidFill>
                          <a:latin typeface="+mn-lt"/>
                          <a:ea typeface="+mn-ea"/>
                          <a:cs typeface="+mn-cs"/>
                        </a:rPr>
                        <a:t>Dec-2021</a:t>
                      </a:r>
                    </a:p>
                    <a:p>
                      <a:pPr algn="ctr" fontAlgn="b"/>
                      <a:r>
                        <a:rPr lang="en-US" sz="2000" b="1" kern="1200" dirty="0" smtClean="0">
                          <a:solidFill>
                            <a:schemeClr val="lt1"/>
                          </a:solidFill>
                          <a:latin typeface="+mn-lt"/>
                          <a:ea typeface="+mn-ea"/>
                          <a:cs typeface="+mn-cs"/>
                        </a:rPr>
                        <a:t>(Rs.)</a:t>
                      </a:r>
                      <a:endParaRPr lang="en-US" sz="2000" b="1" kern="1200" dirty="0">
                        <a:solidFill>
                          <a:schemeClr val="lt1"/>
                        </a:solidFill>
                        <a:latin typeface="+mn-lt"/>
                        <a:ea typeface="+mn-ea"/>
                        <a:cs typeface="+mn-cs"/>
                      </a:endParaRPr>
                    </a:p>
                  </a:txBody>
                  <a:tcPr marL="0" marR="0" marT="0" marB="91440" anchor="ctr"/>
                </a:tc>
                <a:extLst>
                  <a:ext uri="{0D108BD9-81ED-4DB2-BD59-A6C34878D82A}">
                    <a16:rowId xmlns:a16="http://schemas.microsoft.com/office/drawing/2014/main" val="1459637234"/>
                  </a:ext>
                </a:extLst>
              </a:tr>
              <a:tr h="53419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b="1" kern="1200" dirty="0" smtClean="0">
                          <a:solidFill>
                            <a:schemeClr val="lt1"/>
                          </a:solidFill>
                          <a:latin typeface="+mn-lt"/>
                          <a:ea typeface="+mn-ea"/>
                          <a:cs typeface="+mn-cs"/>
                        </a:rPr>
                        <a:t>Natural Person</a:t>
                      </a:r>
                    </a:p>
                  </a:txBody>
                  <a:tcPr marL="9525" marR="9525" marT="9525" marB="0" anchor="ctr">
                    <a:solidFill>
                      <a:schemeClr val="accent1"/>
                    </a:solidFill>
                  </a:tcPr>
                </a:tc>
                <a:tc>
                  <a:txBody>
                    <a:bodyPr/>
                    <a:lstStyle/>
                    <a:p>
                      <a:pPr marL="0" algn="ctr" defTabSz="914400" rtl="0" eaLnBrk="1" fontAlgn="ctr" latinLnBrk="0" hangingPunct="1"/>
                      <a:endParaRPr lang="en-US" sz="2000" b="0" i="0" u="none" strike="noStrike" kern="1200" dirty="0">
                        <a:solidFill>
                          <a:srgbClr val="000000"/>
                        </a:solidFill>
                        <a:effectLst/>
                        <a:latin typeface="+mn-lt"/>
                        <a:ea typeface="+mn-ea"/>
                        <a:cs typeface="+mn-cs"/>
                      </a:endParaRPr>
                    </a:p>
                  </a:txBody>
                  <a:tcPr marL="9525" marR="9525" marT="9525" marB="0" anchor="ctr">
                    <a:solidFill>
                      <a:schemeClr val="accent1"/>
                    </a:solidFill>
                  </a:tcPr>
                </a:tc>
                <a:tc>
                  <a:txBody>
                    <a:bodyPr/>
                    <a:lstStyle/>
                    <a:p>
                      <a:pPr marL="0" algn="ctr" defTabSz="914400" rtl="0" eaLnBrk="1" fontAlgn="ctr" latinLnBrk="0" hangingPunct="1"/>
                      <a:endParaRPr lang="en-US" sz="2000" b="0" i="0" u="none" strike="noStrike" kern="1200" dirty="0">
                        <a:solidFill>
                          <a:srgbClr val="000000"/>
                        </a:solidFill>
                        <a:effectLst/>
                        <a:latin typeface="+mn-lt"/>
                        <a:ea typeface="+mn-ea"/>
                        <a:cs typeface="+mn-cs"/>
                      </a:endParaRPr>
                    </a:p>
                  </a:txBody>
                  <a:tcPr marL="9525" marR="9525" marT="9525" marB="0" anchor="ctr">
                    <a:solidFill>
                      <a:schemeClr val="accent1"/>
                    </a:solidFill>
                  </a:tcPr>
                </a:tc>
                <a:tc>
                  <a:txBody>
                    <a:bodyPr/>
                    <a:lstStyle/>
                    <a:p>
                      <a:pPr algn="ctr" fontAlgn="b"/>
                      <a:endParaRPr lang="en-US" sz="2000" b="1" kern="1200" dirty="0">
                        <a:solidFill>
                          <a:schemeClr val="lt1"/>
                        </a:solidFill>
                        <a:latin typeface="+mn-lt"/>
                        <a:ea typeface="+mn-ea"/>
                        <a:cs typeface="+mn-cs"/>
                      </a:endParaRPr>
                    </a:p>
                  </a:txBody>
                  <a:tcPr marL="9525" marR="9525" marT="9525" marB="0" anchor="ctr">
                    <a:solidFill>
                      <a:schemeClr val="accent1"/>
                    </a:solidFill>
                  </a:tcPr>
                </a:tc>
                <a:tc>
                  <a:txBody>
                    <a:bodyPr/>
                    <a:lstStyle/>
                    <a:p>
                      <a:pPr algn="ctr" fontAlgn="b"/>
                      <a:endParaRPr lang="en-US" sz="2000" b="1" kern="1200" dirty="0">
                        <a:solidFill>
                          <a:schemeClr val="lt1"/>
                        </a:solidFill>
                        <a:latin typeface="+mn-lt"/>
                        <a:ea typeface="+mn-ea"/>
                        <a:cs typeface="+mn-cs"/>
                      </a:endParaRPr>
                    </a:p>
                  </a:txBody>
                  <a:tcPr marL="9525" marR="9525" marT="9525" marB="0" anchor="ctr">
                    <a:solidFill>
                      <a:schemeClr val="accent1"/>
                    </a:solidFill>
                  </a:tcPr>
                </a:tc>
                <a:extLst>
                  <a:ext uri="{0D108BD9-81ED-4DB2-BD59-A6C34878D82A}">
                    <a16:rowId xmlns:a16="http://schemas.microsoft.com/office/drawing/2014/main" val="3328743932"/>
                  </a:ext>
                </a:extLst>
              </a:tr>
              <a:tr h="534198">
                <a:tc>
                  <a:txBody>
                    <a:bodyPr/>
                    <a:lstStyle/>
                    <a:p>
                      <a:pPr algn="l" fontAlgn="b"/>
                      <a:r>
                        <a:rPr lang="en-US" sz="2000" kern="1200" dirty="0" smtClean="0">
                          <a:solidFill>
                            <a:schemeClr val="dk1"/>
                          </a:solidFill>
                          <a:latin typeface="+mn-lt"/>
                          <a:ea typeface="+mn-ea"/>
                          <a:cs typeface="+mn-cs"/>
                        </a:rPr>
                        <a:t>Resident </a:t>
                      </a:r>
                      <a:endParaRPr lang="en-US" sz="2000" kern="1200" dirty="0">
                        <a:solidFill>
                          <a:schemeClr val="dk1"/>
                        </a:solidFill>
                        <a:latin typeface="+mn-lt"/>
                        <a:ea typeface="+mn-ea"/>
                        <a:cs typeface="+mn-cs"/>
                      </a:endParaRPr>
                    </a:p>
                  </a:txBody>
                  <a:tcPr marL="9525" marR="9525" marT="9525" marB="0" anchor="ctr"/>
                </a:tc>
                <a:tc>
                  <a:txBody>
                    <a:bodyPr/>
                    <a:lstStyle/>
                    <a:p>
                      <a:pPr algn="r" fontAlgn="b"/>
                      <a:r>
                        <a:rPr lang="en-US" sz="2000" b="0" i="0" u="none" strike="noStrike" kern="1200" dirty="0" smtClean="0">
                          <a:solidFill>
                            <a:srgbClr val="000000"/>
                          </a:solidFill>
                          <a:effectLst/>
                          <a:latin typeface="+mn-lt"/>
                          <a:ea typeface="+mn-ea"/>
                          <a:cs typeface="+mn-cs"/>
                        </a:rPr>
                        <a:t>39,711</a:t>
                      </a:r>
                      <a:endParaRPr lang="en-US" sz="2000" b="0" i="0" u="none" strike="noStrike" kern="1200" dirty="0">
                        <a:solidFill>
                          <a:srgbClr val="000000"/>
                        </a:solidFill>
                        <a:effectLst/>
                        <a:latin typeface="+mn-lt"/>
                        <a:ea typeface="+mn-ea"/>
                        <a:cs typeface="+mn-cs"/>
                      </a:endParaRPr>
                    </a:p>
                  </a:txBody>
                  <a:tcPr marL="9525" marR="9525" marT="9525" marB="0" anchor="b"/>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39,930</a:t>
                      </a:r>
                      <a:endParaRPr lang="en-US" sz="2000" b="0" i="0" u="none" strike="noStrike" kern="1200" dirty="0">
                        <a:solidFill>
                          <a:srgbClr val="000000"/>
                        </a:solidFill>
                        <a:effectLst/>
                        <a:latin typeface="+mn-lt"/>
                        <a:ea typeface="+mn-ea"/>
                        <a:cs typeface="+mn-cs"/>
                      </a:endParaRPr>
                    </a:p>
                  </a:txBody>
                  <a:tcPr marL="9525" marR="9525" marT="9525" marB="0" anchor="b"/>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34,951,622,336</a:t>
                      </a:r>
                      <a:endParaRPr lang="en-US" sz="2000" b="0" i="0" u="none" strike="noStrike" kern="1200" dirty="0">
                        <a:solidFill>
                          <a:srgbClr val="000000"/>
                        </a:solidFill>
                        <a:effectLst/>
                        <a:latin typeface="+mn-lt"/>
                        <a:ea typeface="+mn-ea"/>
                        <a:cs typeface="+mn-cs"/>
                      </a:endParaRPr>
                    </a:p>
                  </a:txBody>
                  <a:tcPr marL="9525" marR="9525" marT="9525" marB="0" anchor="b"/>
                </a:tc>
                <a:tc>
                  <a:txBody>
                    <a:bodyPr/>
                    <a:lstStyle/>
                    <a:p>
                      <a:pPr algn="r" fontAlgn="b"/>
                      <a:r>
                        <a:rPr lang="en-US" sz="2000" b="0" i="0" u="none" strike="noStrike" dirty="0" smtClean="0">
                          <a:solidFill>
                            <a:srgbClr val="000000"/>
                          </a:solidFill>
                          <a:effectLst/>
                          <a:latin typeface="+mn-lt"/>
                        </a:rPr>
                        <a:t>32,752,620,909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349930225"/>
                  </a:ext>
                </a:extLst>
              </a:tr>
              <a:tr h="534198">
                <a:tc>
                  <a:txBody>
                    <a:bodyPr/>
                    <a:lstStyle/>
                    <a:p>
                      <a:pPr algn="l" fontAlgn="b"/>
                      <a:r>
                        <a:rPr lang="en-US" sz="2000" kern="1200" dirty="0">
                          <a:solidFill>
                            <a:schemeClr val="dk1"/>
                          </a:solidFill>
                          <a:latin typeface="+mn-lt"/>
                          <a:ea typeface="+mn-ea"/>
                          <a:cs typeface="+mn-cs"/>
                        </a:rPr>
                        <a:t>Non-Resident</a:t>
                      </a:r>
                    </a:p>
                  </a:txBody>
                  <a:tcPr marL="9525" marR="9525" marT="9525" marB="0" anchor="ctr"/>
                </a:tc>
                <a:tc>
                  <a:txBody>
                    <a:bodyPr/>
                    <a:lstStyle/>
                    <a:p>
                      <a:pPr algn="r" fontAlgn="b"/>
                      <a:r>
                        <a:rPr lang="en-US" sz="2000" b="0" i="0" u="none" strike="noStrike" kern="1200" dirty="0">
                          <a:solidFill>
                            <a:srgbClr val="000000"/>
                          </a:solidFill>
                          <a:effectLst/>
                          <a:latin typeface="+mn-lt"/>
                          <a:ea typeface="+mn-ea"/>
                          <a:cs typeface="+mn-cs"/>
                        </a:rPr>
                        <a:t>206</a:t>
                      </a:r>
                    </a:p>
                  </a:txBody>
                  <a:tcPr marL="9525" marR="9525" marT="9525" marB="0" anchor="b"/>
                </a:tc>
                <a:tc>
                  <a:txBody>
                    <a:bodyPr/>
                    <a:lstStyle/>
                    <a:p>
                      <a:pPr algn="r" fontAlgn="b"/>
                      <a:r>
                        <a:rPr lang="en-US" sz="2000" b="0" i="0" u="none" strike="noStrike" dirty="0">
                          <a:solidFill>
                            <a:srgbClr val="000000"/>
                          </a:solidFill>
                          <a:effectLst/>
                          <a:latin typeface="+mn-lt"/>
                        </a:rPr>
                        <a:t>207</a:t>
                      </a:r>
                    </a:p>
                  </a:txBody>
                  <a:tcPr marL="9525" marR="9525" marT="9525" marB="0" anchor="b"/>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308,624,091</a:t>
                      </a:r>
                      <a:endParaRPr lang="en-US" sz="2000" b="0" i="0" u="none" strike="noStrike" kern="1200" dirty="0">
                        <a:solidFill>
                          <a:srgbClr val="000000"/>
                        </a:solidFill>
                        <a:effectLst/>
                        <a:latin typeface="+mn-lt"/>
                        <a:ea typeface="+mn-ea"/>
                        <a:cs typeface="+mn-cs"/>
                      </a:endParaRPr>
                    </a:p>
                  </a:txBody>
                  <a:tcPr marL="9525" marR="9525" marT="9525" marB="0" anchor="b"/>
                </a:tc>
                <a:tc>
                  <a:txBody>
                    <a:bodyPr/>
                    <a:lstStyle/>
                    <a:p>
                      <a:pPr algn="r" fontAlgn="b"/>
                      <a:r>
                        <a:rPr lang="en-US" sz="2000" b="0" i="0" u="none" strike="noStrike" dirty="0" smtClean="0">
                          <a:solidFill>
                            <a:srgbClr val="000000"/>
                          </a:solidFill>
                          <a:effectLst/>
                          <a:latin typeface="+mn-lt"/>
                        </a:rPr>
                        <a:t>319,563,578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954131264"/>
                  </a:ext>
                </a:extLst>
              </a:tr>
              <a:tr h="534198">
                <a:tc>
                  <a:txBody>
                    <a:bodyPr/>
                    <a:lstStyle/>
                    <a:p>
                      <a:pPr marL="0" algn="l" defTabSz="914400" rtl="0" eaLnBrk="1" fontAlgn="b" latinLnBrk="0" hangingPunct="1"/>
                      <a:r>
                        <a:rPr lang="en-US" sz="2000" b="1" kern="1200" dirty="0">
                          <a:solidFill>
                            <a:schemeClr val="lt1"/>
                          </a:solidFill>
                          <a:latin typeface="+mn-lt"/>
                          <a:ea typeface="+mn-ea"/>
                          <a:cs typeface="+mn-cs"/>
                        </a:rPr>
                        <a:t>Legal Person</a:t>
                      </a:r>
                    </a:p>
                  </a:txBody>
                  <a:tcPr marL="9525" marR="9525" marT="9525" marB="0" anchor="ctr">
                    <a:solidFill>
                      <a:schemeClr val="accent1"/>
                    </a:solidFill>
                  </a:tcPr>
                </a:tc>
                <a:tc>
                  <a:txBody>
                    <a:bodyPr/>
                    <a:lstStyle/>
                    <a:p>
                      <a:endParaRPr lang="en-US" sz="2000" b="0" i="0" u="none" strike="noStrike" kern="1200" dirty="0">
                        <a:solidFill>
                          <a:srgbClr val="000000"/>
                        </a:solidFill>
                        <a:effectLst/>
                        <a:latin typeface="+mn-lt"/>
                        <a:ea typeface="+mn-ea"/>
                        <a:cs typeface="+mn-cs"/>
                      </a:endParaRPr>
                    </a:p>
                  </a:txBody>
                  <a:tcPr marL="6350" marR="6350" marT="6350" marB="0" anchor="b">
                    <a:solidFill>
                      <a:schemeClr val="accent1"/>
                    </a:solidFill>
                  </a:tcPr>
                </a:tc>
                <a:tc>
                  <a:txBody>
                    <a:bodyPr/>
                    <a:lstStyle/>
                    <a:p>
                      <a:pPr algn="r"/>
                      <a:endParaRPr lang="en-US" sz="2000" dirty="0">
                        <a:latin typeface="+mn-lt"/>
                      </a:endParaRPr>
                    </a:p>
                  </a:txBody>
                  <a:tcPr marL="6350" marR="6350" marT="6350" marB="0" anchor="b">
                    <a:solidFill>
                      <a:schemeClr val="accent1"/>
                    </a:solidFill>
                  </a:tcPr>
                </a:tc>
                <a:tc>
                  <a:txBody>
                    <a:bodyPr/>
                    <a:lstStyle/>
                    <a:p>
                      <a:pPr marL="0" algn="r" defTabSz="914400" rtl="0" eaLnBrk="1" fontAlgn="ctr" latinLnBrk="0" hangingPunct="1"/>
                      <a:endParaRPr lang="en-US" sz="2000" b="0" i="0" u="none" strike="noStrike" kern="1200" dirty="0">
                        <a:solidFill>
                          <a:srgbClr val="000000"/>
                        </a:solidFill>
                        <a:effectLst/>
                        <a:latin typeface="+mn-lt"/>
                        <a:ea typeface="+mn-ea"/>
                        <a:cs typeface="+mn-cs"/>
                      </a:endParaRPr>
                    </a:p>
                  </a:txBody>
                  <a:tcPr marL="6350" marR="6350" marT="6350" marB="0" anchor="b">
                    <a:solidFill>
                      <a:schemeClr val="accent1"/>
                    </a:solidFill>
                  </a:tcPr>
                </a:tc>
                <a:tc>
                  <a:txBody>
                    <a:bodyPr/>
                    <a:lstStyle/>
                    <a:p>
                      <a:pPr algn="r"/>
                      <a:endParaRPr lang="en-US" sz="2000" dirty="0">
                        <a:latin typeface="+mn-lt"/>
                      </a:endParaRPr>
                    </a:p>
                  </a:txBody>
                  <a:tcPr marL="6350" marR="6350" marT="6350" marB="0" anchor="b">
                    <a:solidFill>
                      <a:schemeClr val="accent1"/>
                    </a:solidFill>
                  </a:tcPr>
                </a:tc>
                <a:extLst>
                  <a:ext uri="{0D108BD9-81ED-4DB2-BD59-A6C34878D82A}">
                    <a16:rowId xmlns:a16="http://schemas.microsoft.com/office/drawing/2014/main" val="3057076383"/>
                  </a:ext>
                </a:extLst>
              </a:tr>
              <a:tr h="534198">
                <a:tc>
                  <a:txBody>
                    <a:bodyPr/>
                    <a:lstStyle/>
                    <a:p>
                      <a:pPr algn="l" fontAlgn="b"/>
                      <a:r>
                        <a:rPr lang="en-US" sz="2000" kern="1200" dirty="0">
                          <a:solidFill>
                            <a:schemeClr val="dk1"/>
                          </a:solidFill>
                          <a:latin typeface="+mn-lt"/>
                          <a:ea typeface="+mn-ea"/>
                          <a:cs typeface="+mn-cs"/>
                        </a:rPr>
                        <a:t>Resident </a:t>
                      </a:r>
                    </a:p>
                  </a:txBody>
                  <a:tcPr marL="9525" marR="9525" marT="9525" marB="0" anchor="ctr"/>
                </a:tc>
                <a:tc>
                  <a:txBody>
                    <a:bodyPr/>
                    <a:lstStyle/>
                    <a:p>
                      <a:pPr algn="r" fontAlgn="b"/>
                      <a:r>
                        <a:rPr lang="en-US" sz="2000" b="0" i="0" u="none" strike="noStrike" kern="1200" dirty="0">
                          <a:solidFill>
                            <a:srgbClr val="000000"/>
                          </a:solidFill>
                          <a:effectLst/>
                          <a:latin typeface="+mn-lt"/>
                          <a:ea typeface="+mn-ea"/>
                          <a:cs typeface="+mn-cs"/>
                        </a:rPr>
                        <a:t>812</a:t>
                      </a:r>
                    </a:p>
                  </a:txBody>
                  <a:tcPr marL="9525" marR="9525" marT="9525" marB="0" anchor="b"/>
                </a:tc>
                <a:tc>
                  <a:txBody>
                    <a:bodyPr/>
                    <a:lstStyle/>
                    <a:p>
                      <a:pPr algn="r" fontAlgn="b"/>
                      <a:r>
                        <a:rPr lang="en-US" sz="2000" b="0" i="0" u="none" strike="noStrike" dirty="0" smtClean="0">
                          <a:solidFill>
                            <a:srgbClr val="000000"/>
                          </a:solidFill>
                          <a:effectLst/>
                          <a:latin typeface="+mn-lt"/>
                        </a:rPr>
                        <a:t>773</a:t>
                      </a:r>
                      <a:endParaRPr lang="en-US" sz="2000" b="0" i="0" u="none" strike="noStrike" dirty="0">
                        <a:solidFill>
                          <a:srgbClr val="000000"/>
                        </a:solidFill>
                        <a:effectLst/>
                        <a:latin typeface="+mn-lt"/>
                      </a:endParaRPr>
                    </a:p>
                  </a:txBody>
                  <a:tcPr marL="9525" marR="9525" marT="9525" marB="0" anchor="b"/>
                </a:tc>
                <a:tc>
                  <a:txBody>
                    <a:bodyPr/>
                    <a:lstStyle/>
                    <a:p>
                      <a:pPr marL="0" algn="r" defTabSz="914400" rtl="0" eaLnBrk="1" fontAlgn="ctr" latinLnBrk="0" hangingPunct="1"/>
                      <a:r>
                        <a:rPr lang="en-US" sz="2000" b="0" i="0" u="none" strike="noStrike" kern="1200" dirty="0">
                          <a:solidFill>
                            <a:srgbClr val="000000"/>
                          </a:solidFill>
                          <a:effectLst/>
                          <a:latin typeface="+mn-lt"/>
                          <a:ea typeface="+mn-ea"/>
                          <a:cs typeface="+mn-cs"/>
                        </a:rPr>
                        <a:t>         137,022,975,634 </a:t>
                      </a:r>
                    </a:p>
                  </a:txBody>
                  <a:tcPr marL="9525" marR="9525" marT="9525" marB="0" anchor="b"/>
                </a:tc>
                <a:tc>
                  <a:txBody>
                    <a:bodyPr/>
                    <a:lstStyle/>
                    <a:p>
                      <a:pPr algn="r" fontAlgn="b"/>
                      <a:r>
                        <a:rPr lang="en-US" sz="2000" b="0" i="0" u="none" strike="noStrike" dirty="0">
                          <a:solidFill>
                            <a:srgbClr val="000000"/>
                          </a:solidFill>
                          <a:effectLst/>
                          <a:latin typeface="+mn-lt"/>
                        </a:rPr>
                        <a:t>   </a:t>
                      </a:r>
                      <a:r>
                        <a:rPr lang="en-US" sz="2000" b="0" i="0" u="none" strike="noStrike" dirty="0" smtClean="0">
                          <a:solidFill>
                            <a:srgbClr val="000000"/>
                          </a:solidFill>
                          <a:effectLst/>
                          <a:latin typeface="+mn-lt"/>
                        </a:rPr>
                        <a:t>137,815,055,345 </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579558022"/>
                  </a:ext>
                </a:extLst>
              </a:tr>
              <a:tr h="534198">
                <a:tc>
                  <a:txBody>
                    <a:bodyPr/>
                    <a:lstStyle/>
                    <a:p>
                      <a:pPr algn="l" fontAlgn="b"/>
                      <a:r>
                        <a:rPr lang="en-US" sz="2000" kern="1200" dirty="0" smtClean="0">
                          <a:solidFill>
                            <a:schemeClr val="dk1"/>
                          </a:solidFill>
                          <a:latin typeface="+mn-lt"/>
                          <a:ea typeface="+mn-ea"/>
                          <a:cs typeface="+mn-cs"/>
                        </a:rPr>
                        <a:t>TOTAL</a:t>
                      </a:r>
                      <a:endParaRPr lang="en-US" sz="2000" kern="1200" dirty="0">
                        <a:solidFill>
                          <a:schemeClr val="dk1"/>
                        </a:solidFill>
                        <a:latin typeface="+mn-lt"/>
                        <a:ea typeface="+mn-ea"/>
                        <a:cs typeface="+mn-cs"/>
                      </a:endParaRPr>
                    </a:p>
                  </a:txBody>
                  <a:tcPr marL="9525" marR="9525" marT="9525" marB="0" anchor="ctr">
                    <a:solidFill>
                      <a:schemeClr val="accent6">
                        <a:lumMod val="60000"/>
                        <a:lumOff val="40000"/>
                      </a:schemeClr>
                    </a:solidFill>
                  </a:tcPr>
                </a:tc>
                <a:tc>
                  <a:txBody>
                    <a:bodyPr/>
                    <a:lstStyle/>
                    <a:p>
                      <a:pPr algn="r" fontAlgn="b"/>
                      <a:r>
                        <a:rPr lang="en-US" sz="2000" b="0" i="0" u="none" strike="noStrike" kern="1200" dirty="0">
                          <a:solidFill>
                            <a:srgbClr val="000000"/>
                          </a:solidFill>
                          <a:effectLst/>
                          <a:latin typeface="+mn-lt"/>
                          <a:ea typeface="+mn-ea"/>
                          <a:cs typeface="+mn-cs"/>
                        </a:rPr>
                        <a:t>     40,729 </a:t>
                      </a:r>
                    </a:p>
                  </a:txBody>
                  <a:tcPr marL="9525" marR="9525" marT="9525" marB="0" anchor="b">
                    <a:solidFill>
                      <a:schemeClr val="accent6">
                        <a:lumMod val="60000"/>
                        <a:lumOff val="40000"/>
                      </a:schemeClr>
                    </a:solidFill>
                  </a:tcPr>
                </a:tc>
                <a:tc>
                  <a:txBody>
                    <a:bodyPr/>
                    <a:lstStyle/>
                    <a:p>
                      <a:pPr algn="r" fontAlgn="b"/>
                      <a:r>
                        <a:rPr lang="en-US" sz="2000" b="0" i="0" u="none" strike="noStrike" dirty="0" smtClean="0">
                          <a:solidFill>
                            <a:srgbClr val="000000"/>
                          </a:solidFill>
                          <a:effectLst/>
                          <a:latin typeface="+mn-lt"/>
                        </a:rPr>
                        <a:t>40,910</a:t>
                      </a:r>
                      <a:endParaRPr lang="en-US" sz="2000" b="0" i="0" u="none" strike="noStrike" dirty="0">
                        <a:solidFill>
                          <a:srgbClr val="000000"/>
                        </a:solidFill>
                        <a:effectLst/>
                        <a:latin typeface="+mn-lt"/>
                      </a:endParaRPr>
                    </a:p>
                  </a:txBody>
                  <a:tcPr marL="9525" marR="9525" marT="9525" marB="0" anchor="b">
                    <a:solidFill>
                      <a:schemeClr val="accent6">
                        <a:lumMod val="60000"/>
                        <a:lumOff val="40000"/>
                      </a:schemeClr>
                    </a:solidFill>
                  </a:tcPr>
                </a:tc>
                <a:tc>
                  <a:txBody>
                    <a:bodyPr/>
                    <a:lstStyle/>
                    <a:p>
                      <a:pPr marL="0" algn="r" defTabSz="914400" rtl="0" eaLnBrk="1" fontAlgn="ctr" latinLnBrk="0" hangingPunct="1"/>
                      <a:r>
                        <a:rPr lang="en-US" sz="2000" b="0" i="0" u="none" strike="noStrike" kern="1200" dirty="0">
                          <a:solidFill>
                            <a:srgbClr val="000000"/>
                          </a:solidFill>
                          <a:effectLst/>
                          <a:latin typeface="+mn-lt"/>
                          <a:ea typeface="+mn-ea"/>
                          <a:cs typeface="+mn-cs"/>
                        </a:rPr>
                        <a:t>         172,283,222,062 </a:t>
                      </a:r>
                    </a:p>
                  </a:txBody>
                  <a:tcPr marL="9525" marR="9525" marT="9525" marB="0" anchor="b">
                    <a:solidFill>
                      <a:schemeClr val="accent6">
                        <a:lumMod val="60000"/>
                        <a:lumOff val="40000"/>
                      </a:schemeClr>
                    </a:solidFill>
                  </a:tcPr>
                </a:tc>
                <a:tc>
                  <a:txBody>
                    <a:bodyPr/>
                    <a:lstStyle/>
                    <a:p>
                      <a:pPr algn="r" fontAlgn="b"/>
                      <a:r>
                        <a:rPr lang="en-US" sz="2000" b="0" i="0" u="none" strike="noStrike" dirty="0" smtClean="0">
                          <a:solidFill>
                            <a:srgbClr val="000000"/>
                          </a:solidFill>
                          <a:effectLst/>
                          <a:latin typeface="+mn-lt"/>
                        </a:rPr>
                        <a:t>    170,887,239,832 </a:t>
                      </a:r>
                      <a:endParaRPr lang="en-US" sz="2000" b="0" i="0" u="none" strike="noStrike" dirty="0">
                        <a:solidFill>
                          <a:srgbClr val="000000"/>
                        </a:solidFill>
                        <a:effectLst/>
                        <a:latin typeface="+mn-lt"/>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3892890201"/>
                  </a:ext>
                </a:extLst>
              </a:tr>
            </a:tbl>
          </a:graphicData>
        </a:graphic>
      </p:graphicFrame>
    </p:spTree>
    <p:extLst>
      <p:ext uri="{BB962C8B-B14F-4D97-AF65-F5344CB8AC3E}">
        <p14:creationId xmlns:p14="http://schemas.microsoft.com/office/powerpoint/2010/main" val="1514596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962" y="273955"/>
            <a:ext cx="9464040" cy="585027"/>
          </a:xfrm>
        </p:spPr>
        <p:txBody>
          <a:bodyPr anchor="t">
            <a:noAutofit/>
          </a:bodyPr>
          <a:lstStyle/>
          <a:p>
            <a:r>
              <a:rPr lang="en-US" sz="3600" b="1" dirty="0" smtClean="0">
                <a:latin typeface="+mn-lt"/>
              </a:rPr>
              <a:t>TOP TEN LEGAL PERSONS BY AUM:</a:t>
            </a:r>
            <a:endParaRPr lang="en-US" sz="36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04118480"/>
              </p:ext>
            </p:extLst>
          </p:nvPr>
        </p:nvGraphicFramePr>
        <p:xfrm>
          <a:off x="582962" y="858982"/>
          <a:ext cx="9126616" cy="5796319"/>
        </p:xfrm>
        <a:graphic>
          <a:graphicData uri="http://schemas.openxmlformats.org/drawingml/2006/table">
            <a:tbl>
              <a:tblPr>
                <a:tableStyleId>{5C22544A-7EE6-4342-B048-85BDC9FD1C3A}</a:tableStyleId>
              </a:tblPr>
              <a:tblGrid>
                <a:gridCol w="2281654">
                  <a:extLst>
                    <a:ext uri="{9D8B030D-6E8A-4147-A177-3AD203B41FA5}">
                      <a16:colId xmlns:a16="http://schemas.microsoft.com/office/drawing/2014/main" val="4022933065"/>
                    </a:ext>
                  </a:extLst>
                </a:gridCol>
                <a:gridCol w="2281654">
                  <a:extLst>
                    <a:ext uri="{9D8B030D-6E8A-4147-A177-3AD203B41FA5}">
                      <a16:colId xmlns:a16="http://schemas.microsoft.com/office/drawing/2014/main" val="2136003365"/>
                    </a:ext>
                  </a:extLst>
                </a:gridCol>
                <a:gridCol w="2281654">
                  <a:extLst>
                    <a:ext uri="{9D8B030D-6E8A-4147-A177-3AD203B41FA5}">
                      <a16:colId xmlns:a16="http://schemas.microsoft.com/office/drawing/2014/main" val="1538023035"/>
                    </a:ext>
                  </a:extLst>
                </a:gridCol>
                <a:gridCol w="2281654">
                  <a:extLst>
                    <a:ext uri="{9D8B030D-6E8A-4147-A177-3AD203B41FA5}">
                      <a16:colId xmlns:a16="http://schemas.microsoft.com/office/drawing/2014/main" val="3574026623"/>
                    </a:ext>
                  </a:extLst>
                </a:gridCol>
              </a:tblGrid>
              <a:tr h="949986">
                <a:tc>
                  <a:txBody>
                    <a:bodyPr/>
                    <a:lstStyle/>
                    <a:p>
                      <a:pPr algn="ctr" fontAlgn="b"/>
                      <a:r>
                        <a:rPr lang="en-US" sz="1600" b="1" i="0" u="none" strike="noStrike" dirty="0">
                          <a:solidFill>
                            <a:schemeClr val="bg1"/>
                          </a:solidFill>
                          <a:effectLst/>
                          <a:latin typeface="Calibri" panose="020F0502020204030204" pitchFamily="34" charset="0"/>
                        </a:rPr>
                        <a:t>CUSTOMER</a:t>
                      </a:r>
                    </a:p>
                  </a:txBody>
                  <a:tcPr marL="9525" marR="9525" marT="9525" marB="0" anchor="ctr">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600" b="1" i="0" u="none" strike="noStrike" dirty="0" smtClean="0">
                        <a:solidFill>
                          <a:schemeClr val="bg1"/>
                        </a:solidFill>
                        <a:effectLst/>
                        <a:latin typeface="Calibri" panose="020F0502020204030204"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latin typeface="Calibri" panose="020F0502020204030204" pitchFamily="34" charset="0"/>
                        </a:rPr>
                        <a:t>AUM</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latin typeface="Calibri" panose="020F0502020204030204" pitchFamily="34" charset="0"/>
                        </a:rPr>
                        <a:t>(Rs.) </a:t>
                      </a:r>
                    </a:p>
                    <a:p>
                      <a:pPr algn="ctr" fontAlgn="b"/>
                      <a:endParaRPr lang="en-US" sz="16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US" sz="1600" b="1" i="0" u="none" strike="noStrike" dirty="0">
                          <a:solidFill>
                            <a:schemeClr val="bg1"/>
                          </a:solidFill>
                          <a:effectLst/>
                          <a:latin typeface="Calibri" panose="020F0502020204030204" pitchFamily="34" charset="0"/>
                        </a:rPr>
                        <a:t>CUSTOMER</a:t>
                      </a:r>
                    </a:p>
                  </a:txBody>
                  <a:tcPr marL="9525" marR="9525" marT="9525" marB="0" anchor="ctr">
                    <a:solidFill>
                      <a:schemeClr val="accent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latin typeface="Calibri" panose="020F0502020204030204" pitchFamily="34" charset="0"/>
                        </a:rPr>
                        <a:t>AUM </a:t>
                      </a:r>
                    </a:p>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latin typeface="Calibri" panose="020F0502020204030204" pitchFamily="34" charset="0"/>
                        </a:rPr>
                        <a:t>(Rs.)</a:t>
                      </a:r>
                    </a:p>
                  </a:txBody>
                  <a:tcPr marL="9525" marR="9525" marT="9525" marB="0" anchor="ctr">
                    <a:solidFill>
                      <a:schemeClr val="accent1"/>
                    </a:solidFill>
                  </a:tcPr>
                </a:tc>
                <a:extLst>
                  <a:ext uri="{0D108BD9-81ED-4DB2-BD59-A6C34878D82A}">
                    <a16:rowId xmlns:a16="http://schemas.microsoft.com/office/drawing/2014/main" val="1542322301"/>
                  </a:ext>
                </a:extLst>
              </a:tr>
              <a:tr h="273787">
                <a:tc gridSpan="2">
                  <a:txBody>
                    <a:bodyPr/>
                    <a:lstStyle/>
                    <a:p>
                      <a:pPr algn="ctr" fontAlgn="b"/>
                      <a:r>
                        <a:rPr lang="en-US" sz="1800" b="1" i="0" u="none" strike="noStrike" dirty="0" smtClean="0">
                          <a:solidFill>
                            <a:schemeClr val="bg1"/>
                          </a:solidFill>
                          <a:effectLst/>
                          <a:latin typeface="Calibri" panose="020F0502020204030204" pitchFamily="34" charset="0"/>
                        </a:rPr>
                        <a:t>As of </a:t>
                      </a:r>
                      <a:r>
                        <a:rPr lang="en-US" sz="1800" b="1" i="0" u="none" strike="noStrike" baseline="0" dirty="0" smtClean="0">
                          <a:solidFill>
                            <a:schemeClr val="bg1"/>
                          </a:solidFill>
                          <a:effectLst/>
                          <a:latin typeface="Calibri" panose="020F0502020204030204" pitchFamily="34" charset="0"/>
                        </a:rPr>
                        <a:t> March 2022</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pPr algn="ctr" fontAlgn="b"/>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gridSpan="2">
                  <a:txBody>
                    <a:bodyPr/>
                    <a:lstStyle/>
                    <a:p>
                      <a:pPr algn="ctr" fontAlgn="b"/>
                      <a:r>
                        <a:rPr lang="en-US" sz="1800" b="1" i="0" u="none" strike="noStrike" dirty="0" smtClean="0">
                          <a:solidFill>
                            <a:schemeClr val="bg1"/>
                          </a:solidFill>
                          <a:effectLst/>
                          <a:latin typeface="Calibri" panose="020F0502020204030204" pitchFamily="34" charset="0"/>
                        </a:rPr>
                        <a:t>As of </a:t>
                      </a:r>
                      <a:r>
                        <a:rPr lang="en-US" sz="1800" b="1" i="0" u="none" strike="noStrike" baseline="0" dirty="0" smtClean="0">
                          <a:solidFill>
                            <a:schemeClr val="bg1"/>
                          </a:solidFill>
                          <a:effectLst/>
                          <a:latin typeface="Calibri" panose="020F0502020204030204" pitchFamily="34" charset="0"/>
                        </a:rPr>
                        <a:t> December 2021</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n-US"/>
                    </a:p>
                  </a:txBody>
                  <a:tcPr/>
                </a:tc>
                <a:extLst>
                  <a:ext uri="{0D108BD9-81ED-4DB2-BD59-A6C34878D82A}">
                    <a16:rowId xmlns:a16="http://schemas.microsoft.com/office/drawing/2014/main" val="2458404789"/>
                  </a:ext>
                </a:extLst>
              </a:tr>
              <a:tr h="411599">
                <a:tc>
                  <a:txBody>
                    <a:bodyPr/>
                    <a:lstStyle/>
                    <a:p>
                      <a:pPr algn="l" fontAlgn="b"/>
                      <a:r>
                        <a:rPr lang="en-US" sz="1100" b="0" i="0" u="none" strike="noStrike" dirty="0">
                          <a:solidFill>
                            <a:srgbClr val="000000"/>
                          </a:solidFill>
                          <a:effectLst/>
                          <a:latin typeface="Calibri" panose="020F0502020204030204" pitchFamily="34" charset="0"/>
                        </a:rPr>
                        <a:t>FAUJI FERTILIZER CO. LTD.</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6,228,487,214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FAUJI FERTILIZER CO. LTD.</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12,447,952,964 </a:t>
                      </a:r>
                    </a:p>
                  </a:txBody>
                  <a:tcPr marL="9525" marR="9525" marT="9525" marB="0" anchor="b"/>
                </a:tc>
                <a:extLst>
                  <a:ext uri="{0D108BD9-81ED-4DB2-BD59-A6C34878D82A}">
                    <a16:rowId xmlns:a16="http://schemas.microsoft.com/office/drawing/2014/main" val="3994725755"/>
                  </a:ext>
                </a:extLst>
              </a:tr>
              <a:tr h="411599">
                <a:tc>
                  <a:txBody>
                    <a:bodyPr/>
                    <a:lstStyle/>
                    <a:p>
                      <a:pPr algn="l" fontAlgn="b"/>
                      <a:r>
                        <a:rPr lang="en-US" sz="1100" b="0" i="0" u="none" strike="noStrike">
                          <a:solidFill>
                            <a:srgbClr val="000000"/>
                          </a:solidFill>
                          <a:effectLst/>
                          <a:latin typeface="Calibri" panose="020F0502020204030204" pitchFamily="34" charset="0"/>
                        </a:rPr>
                        <a:t>ADAMJEE LIFE ASSURANCE CO. LTD. (IMF)</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5,194,335,337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ADAMJEE LIFE ASSURANCE CO. LTD. (IMF)</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5,122,298,525 </a:t>
                      </a:r>
                    </a:p>
                  </a:txBody>
                  <a:tcPr marL="9525" marR="9525" marT="9525" marB="0" anchor="b"/>
                </a:tc>
                <a:extLst>
                  <a:ext uri="{0D108BD9-81ED-4DB2-BD59-A6C34878D82A}">
                    <a16:rowId xmlns:a16="http://schemas.microsoft.com/office/drawing/2014/main" val="875667600"/>
                  </a:ext>
                </a:extLst>
              </a:tr>
              <a:tr h="411599">
                <a:tc>
                  <a:txBody>
                    <a:bodyPr/>
                    <a:lstStyle/>
                    <a:p>
                      <a:pPr algn="l" fontAlgn="b"/>
                      <a:r>
                        <a:rPr lang="en-US" sz="1100" b="0" i="0" u="none" strike="noStrike">
                          <a:solidFill>
                            <a:srgbClr val="000000"/>
                          </a:solidFill>
                          <a:effectLst/>
                          <a:latin typeface="Calibri" panose="020F0502020204030204" pitchFamily="34" charset="0"/>
                        </a:rPr>
                        <a:t>PAKISTAN DEFENCE OFFICERS HOUSING AUTHORITY</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4,074,264,318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PAKISTAN DEFENCE OFFICERS HOUSING AUTHORITY</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3,923,343,751 </a:t>
                      </a:r>
                    </a:p>
                  </a:txBody>
                  <a:tcPr marL="9525" marR="9525" marT="9525" marB="0" anchor="b"/>
                </a:tc>
                <a:extLst>
                  <a:ext uri="{0D108BD9-81ED-4DB2-BD59-A6C34878D82A}">
                    <a16:rowId xmlns:a16="http://schemas.microsoft.com/office/drawing/2014/main" val="1585739184"/>
                  </a:ext>
                </a:extLst>
              </a:tr>
              <a:tr h="411599">
                <a:tc>
                  <a:txBody>
                    <a:bodyPr/>
                    <a:lstStyle/>
                    <a:p>
                      <a:pPr algn="l" fontAlgn="b"/>
                      <a:r>
                        <a:rPr lang="en-US" sz="1100" b="0" i="0" u="none" strike="noStrike">
                          <a:solidFill>
                            <a:srgbClr val="000000"/>
                          </a:solidFill>
                          <a:effectLst/>
                          <a:latin typeface="Calibri" panose="020F0502020204030204" pitchFamily="34" charset="0"/>
                        </a:rPr>
                        <a:t>ENGRO CONNECT (PRIVATE) LIMITED</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4,022,558,443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PAKISTAN PETROLEUM LIMITED</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                 3,553,620,149 </a:t>
                      </a:r>
                    </a:p>
                  </a:txBody>
                  <a:tcPr marL="9525" marR="9525" marT="9525" marB="0" anchor="b"/>
                </a:tc>
                <a:extLst>
                  <a:ext uri="{0D108BD9-81ED-4DB2-BD59-A6C34878D82A}">
                    <a16:rowId xmlns:a16="http://schemas.microsoft.com/office/drawing/2014/main" val="886377848"/>
                  </a:ext>
                </a:extLst>
              </a:tr>
              <a:tr h="411599">
                <a:tc>
                  <a:txBody>
                    <a:bodyPr/>
                    <a:lstStyle/>
                    <a:p>
                      <a:pPr algn="l" fontAlgn="b"/>
                      <a:r>
                        <a:rPr lang="en-US" sz="1100" b="0" i="0" u="none" strike="noStrike">
                          <a:solidFill>
                            <a:srgbClr val="000000"/>
                          </a:solidFill>
                          <a:effectLst/>
                          <a:latin typeface="Calibri" panose="020F0502020204030204" pitchFamily="34" charset="0"/>
                        </a:rPr>
                        <a:t>ENGRO FERTILIZERS LIMITED</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4,010,429,313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YUNUS TEXTILE MILLS LIMITED</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3,132,552,568 </a:t>
                      </a:r>
                    </a:p>
                  </a:txBody>
                  <a:tcPr marL="9525" marR="9525" marT="9525" marB="0" anchor="b"/>
                </a:tc>
                <a:extLst>
                  <a:ext uri="{0D108BD9-81ED-4DB2-BD59-A6C34878D82A}">
                    <a16:rowId xmlns:a16="http://schemas.microsoft.com/office/drawing/2014/main" val="719720921"/>
                  </a:ext>
                </a:extLst>
              </a:tr>
              <a:tr h="411599">
                <a:tc>
                  <a:txBody>
                    <a:bodyPr/>
                    <a:lstStyle/>
                    <a:p>
                      <a:pPr algn="l" fontAlgn="b"/>
                      <a:r>
                        <a:rPr lang="en-US" sz="1100" b="0" i="0" u="none" strike="noStrike">
                          <a:solidFill>
                            <a:srgbClr val="000000"/>
                          </a:solidFill>
                          <a:effectLst/>
                          <a:latin typeface="Calibri" panose="020F0502020204030204" pitchFamily="34" charset="0"/>
                        </a:rPr>
                        <a:t>INDUS MOTOR COMPANY LIMITED</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2,009,173,652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LUCKY CEMENT LIMITED</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2,136,712,744 </a:t>
                      </a:r>
                    </a:p>
                  </a:txBody>
                  <a:tcPr marL="9525" marR="9525" marT="9525" marB="0" anchor="b"/>
                </a:tc>
                <a:extLst>
                  <a:ext uri="{0D108BD9-81ED-4DB2-BD59-A6C34878D82A}">
                    <a16:rowId xmlns:a16="http://schemas.microsoft.com/office/drawing/2014/main" val="2085585193"/>
                  </a:ext>
                </a:extLst>
              </a:tr>
              <a:tr h="411599">
                <a:tc>
                  <a:txBody>
                    <a:bodyPr/>
                    <a:lstStyle/>
                    <a:p>
                      <a:pPr algn="l" fontAlgn="b"/>
                      <a:r>
                        <a:rPr lang="en-US" sz="1100" b="0" i="0" u="none" strike="noStrike">
                          <a:solidFill>
                            <a:srgbClr val="000000"/>
                          </a:solidFill>
                          <a:effectLst/>
                          <a:latin typeface="Calibri" panose="020F0502020204030204" pitchFamily="34" charset="0"/>
                        </a:rPr>
                        <a:t>YUNUS TEXTILE MILLS LIMITED</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1,750,949,591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PORT QASIM AUTHORITY</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1,706,197,450 </a:t>
                      </a:r>
                    </a:p>
                  </a:txBody>
                  <a:tcPr marL="9525" marR="9525" marT="9525" marB="0" anchor="b"/>
                </a:tc>
                <a:extLst>
                  <a:ext uri="{0D108BD9-81ED-4DB2-BD59-A6C34878D82A}">
                    <a16:rowId xmlns:a16="http://schemas.microsoft.com/office/drawing/2014/main" val="184487334"/>
                  </a:ext>
                </a:extLst>
              </a:tr>
              <a:tr h="411599">
                <a:tc>
                  <a:txBody>
                    <a:bodyPr/>
                    <a:lstStyle/>
                    <a:p>
                      <a:pPr algn="l" fontAlgn="b"/>
                      <a:r>
                        <a:rPr lang="en-US" sz="1100" b="0" i="0" u="none" strike="noStrike">
                          <a:solidFill>
                            <a:srgbClr val="000000"/>
                          </a:solidFill>
                          <a:effectLst/>
                          <a:latin typeface="Calibri" panose="020F0502020204030204" pitchFamily="34" charset="0"/>
                        </a:rPr>
                        <a:t>PORT QASIM AUTHORITY</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1,709,792,840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INDUS MOTOR COMPANY LIMITED</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1,505,468,338 </a:t>
                      </a:r>
                    </a:p>
                  </a:txBody>
                  <a:tcPr marL="9525" marR="9525" marT="9525" marB="0" anchor="b"/>
                </a:tc>
                <a:extLst>
                  <a:ext uri="{0D108BD9-81ED-4DB2-BD59-A6C34878D82A}">
                    <a16:rowId xmlns:a16="http://schemas.microsoft.com/office/drawing/2014/main" val="2446852585"/>
                  </a:ext>
                </a:extLst>
              </a:tr>
              <a:tr h="411599">
                <a:tc>
                  <a:txBody>
                    <a:bodyPr/>
                    <a:lstStyle/>
                    <a:p>
                      <a:pPr algn="l" fontAlgn="b"/>
                      <a:r>
                        <a:rPr lang="en-US" sz="1100" b="0" i="0" u="none" strike="noStrike">
                          <a:solidFill>
                            <a:srgbClr val="000000"/>
                          </a:solidFill>
                          <a:effectLst/>
                          <a:latin typeface="Calibri" panose="020F0502020204030204" pitchFamily="34" charset="0"/>
                        </a:rPr>
                        <a:t>CDC-TRUSTEE-PUNJAB PENSION FUND TRUST</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1,614,779,751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CDC-TRUSTEE-PUNJAB PENSION FUND TRUST</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1,476,148,336 </a:t>
                      </a:r>
                    </a:p>
                  </a:txBody>
                  <a:tcPr marL="9525" marR="9525" marT="9525" marB="0" anchor="b"/>
                </a:tc>
                <a:extLst>
                  <a:ext uri="{0D108BD9-81ED-4DB2-BD59-A6C34878D82A}">
                    <a16:rowId xmlns:a16="http://schemas.microsoft.com/office/drawing/2014/main" val="3557893110"/>
                  </a:ext>
                </a:extLst>
              </a:tr>
              <a:tr h="411599">
                <a:tc>
                  <a:txBody>
                    <a:bodyPr/>
                    <a:lstStyle/>
                    <a:p>
                      <a:pPr algn="l" fontAlgn="b"/>
                      <a:r>
                        <a:rPr lang="en-US" sz="1100" b="0" i="0" u="none" strike="noStrike">
                          <a:solidFill>
                            <a:srgbClr val="000000"/>
                          </a:solidFill>
                          <a:effectLst/>
                          <a:latin typeface="Calibri" panose="020F0502020204030204" pitchFamily="34" charset="0"/>
                        </a:rPr>
                        <a:t>LUCKY CEMENT LIMITED</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1,478,908,605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COLGATE PALMOLIVE (PAKISTAN) LTD.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                 1,257,749,511 </a:t>
                      </a:r>
                    </a:p>
                  </a:txBody>
                  <a:tcPr marL="9525" marR="9525" marT="9525" marB="0" anchor="b"/>
                </a:tc>
                <a:extLst>
                  <a:ext uri="{0D108BD9-81ED-4DB2-BD59-A6C34878D82A}">
                    <a16:rowId xmlns:a16="http://schemas.microsoft.com/office/drawing/2014/main" val="3052132059"/>
                  </a:ext>
                </a:extLst>
              </a:tr>
              <a:tr h="411599">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b="1" i="0" u="none" strike="noStrike" dirty="0">
                          <a:solidFill>
                            <a:srgbClr val="000000"/>
                          </a:solidFill>
                          <a:effectLst/>
                          <a:latin typeface="Calibri" panose="020F0502020204030204" pitchFamily="34" charset="0"/>
                        </a:rPr>
                        <a:t>                32,093,679,064 </a:t>
                      </a:r>
                    </a:p>
                  </a:txBody>
                  <a:tcPr marL="9525" marR="9525" marT="9525" marB="0" anchor="b"/>
                </a:tc>
                <a:tc>
                  <a:txBody>
                    <a:bodyPr/>
                    <a:lstStyle/>
                    <a:p>
                      <a:pPr algn="l" fontAlgn="b"/>
                      <a:endParaRPr lang="en-US" sz="1400" b="1" i="0" u="none" strike="noStrike" dirty="0">
                        <a:solidFill>
                          <a:srgbClr val="000000"/>
                        </a:solidFill>
                        <a:effectLst/>
                        <a:latin typeface="+mn-lt"/>
                      </a:endParaRPr>
                    </a:p>
                  </a:txBody>
                  <a:tcPr marL="0" marR="0" marT="0" marB="0" anchor="ctr"/>
                </a:tc>
                <a:tc>
                  <a:txBody>
                    <a:bodyPr/>
                    <a:lstStyle/>
                    <a:p>
                      <a:pPr algn="l" fontAlgn="b"/>
                      <a:r>
                        <a:rPr lang="en-US" sz="1100" b="1" i="0" u="none" strike="noStrike" dirty="0">
                          <a:solidFill>
                            <a:srgbClr val="000000"/>
                          </a:solidFill>
                          <a:effectLst/>
                          <a:latin typeface="Calibri" panose="020F0502020204030204" pitchFamily="34" charset="0"/>
                        </a:rPr>
                        <a:t>               36,262,044,336 </a:t>
                      </a:r>
                    </a:p>
                  </a:txBody>
                  <a:tcPr marL="9525" marR="9525" marT="9525" marB="0" anchor="b"/>
                </a:tc>
                <a:extLst>
                  <a:ext uri="{0D108BD9-81ED-4DB2-BD59-A6C34878D82A}">
                    <a16:rowId xmlns:a16="http://schemas.microsoft.com/office/drawing/2014/main" val="4150216419"/>
                  </a:ext>
                </a:extLst>
              </a:tr>
            </a:tbl>
          </a:graphicData>
        </a:graphic>
      </p:graphicFrame>
    </p:spTree>
    <p:extLst>
      <p:ext uri="{BB962C8B-B14F-4D97-AF65-F5344CB8AC3E}">
        <p14:creationId xmlns:p14="http://schemas.microsoft.com/office/powerpoint/2010/main" val="3525170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3" y="808471"/>
            <a:ext cx="9464040" cy="1325563"/>
          </a:xfrm>
        </p:spPr>
        <p:txBody>
          <a:bodyPr>
            <a:normAutofit fontScale="90000"/>
          </a:bodyPr>
          <a:lstStyle/>
          <a:p>
            <a:r>
              <a:rPr lang="en-US" sz="4000" b="1" dirty="0" smtClean="0">
                <a:latin typeface="+mn-lt"/>
              </a:rPr>
              <a:t>ACCOUNTS CATEGORY:</a:t>
            </a:r>
            <a:r>
              <a:rPr lang="en-US" sz="3100" dirty="0"/>
              <a:t/>
            </a:r>
            <a:br>
              <a:rPr lang="en-US" sz="3100" dirty="0"/>
            </a:br>
            <a:r>
              <a:rPr lang="en-US" dirty="0"/>
              <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9046661"/>
              </p:ext>
            </p:extLst>
          </p:nvPr>
        </p:nvGraphicFramePr>
        <p:xfrm>
          <a:off x="523914" y="1198643"/>
          <a:ext cx="9700741" cy="5221725"/>
        </p:xfrm>
        <a:graphic>
          <a:graphicData uri="http://schemas.openxmlformats.org/drawingml/2006/table">
            <a:tbl>
              <a:tblPr firstRow="1" bandRow="1">
                <a:tableStyleId>{5C22544A-7EE6-4342-B048-85BDC9FD1C3A}</a:tableStyleId>
              </a:tblPr>
              <a:tblGrid>
                <a:gridCol w="2302413">
                  <a:extLst>
                    <a:ext uri="{9D8B030D-6E8A-4147-A177-3AD203B41FA5}">
                      <a16:colId xmlns:a16="http://schemas.microsoft.com/office/drawing/2014/main" val="163064982"/>
                    </a:ext>
                  </a:extLst>
                </a:gridCol>
                <a:gridCol w="1849582">
                  <a:extLst>
                    <a:ext uri="{9D8B030D-6E8A-4147-A177-3AD203B41FA5}">
                      <a16:colId xmlns:a16="http://schemas.microsoft.com/office/drawing/2014/main" val="295675841"/>
                    </a:ext>
                  </a:extLst>
                </a:gridCol>
                <a:gridCol w="1849582">
                  <a:extLst>
                    <a:ext uri="{9D8B030D-6E8A-4147-A177-3AD203B41FA5}">
                      <a16:colId xmlns:a16="http://schemas.microsoft.com/office/drawing/2014/main" val="779359850"/>
                    </a:ext>
                  </a:extLst>
                </a:gridCol>
                <a:gridCol w="1849582">
                  <a:extLst>
                    <a:ext uri="{9D8B030D-6E8A-4147-A177-3AD203B41FA5}">
                      <a16:colId xmlns:a16="http://schemas.microsoft.com/office/drawing/2014/main" val="504443186"/>
                    </a:ext>
                  </a:extLst>
                </a:gridCol>
                <a:gridCol w="1849582">
                  <a:extLst>
                    <a:ext uri="{9D8B030D-6E8A-4147-A177-3AD203B41FA5}">
                      <a16:colId xmlns:a16="http://schemas.microsoft.com/office/drawing/2014/main" val="2677695583"/>
                    </a:ext>
                  </a:extLst>
                </a:gridCol>
              </a:tblGrid>
              <a:tr h="1838325">
                <a:tc>
                  <a:txBody>
                    <a:bodyPr/>
                    <a:lstStyle/>
                    <a:p>
                      <a:pPr algn="ctr" fontAlgn="b"/>
                      <a:r>
                        <a:rPr lang="en-US" sz="2000" u="none" strike="noStrike" dirty="0">
                          <a:effectLst/>
                          <a:latin typeface="+mn-lt"/>
                        </a:rPr>
                        <a:t> </a:t>
                      </a:r>
                      <a:r>
                        <a:rPr lang="en-US" sz="2000" u="none" strike="noStrike" dirty="0" smtClean="0">
                          <a:effectLst/>
                          <a:latin typeface="+mn-lt"/>
                        </a:rPr>
                        <a:t>ACCOUNT</a:t>
                      </a:r>
                      <a:r>
                        <a:rPr lang="en-US" sz="2000" u="none" strike="noStrike" baseline="0" dirty="0" smtClean="0">
                          <a:effectLst/>
                          <a:latin typeface="+mn-lt"/>
                        </a:rPr>
                        <a:t> CATEGORY</a:t>
                      </a:r>
                      <a:endParaRPr lang="en-US" sz="2000" b="1" i="0" u="none" strike="noStrike" dirty="0">
                        <a:solidFill>
                          <a:srgbClr val="000000"/>
                        </a:solidFill>
                        <a:effectLst/>
                        <a:latin typeface="+mn-lt"/>
                      </a:endParaRPr>
                    </a:p>
                  </a:txBody>
                  <a:tcPr marL="9525" marR="9525" marT="9525" marB="0" anchor="ctr"/>
                </a:tc>
                <a:tc>
                  <a:txBody>
                    <a:bodyPr/>
                    <a:lstStyle/>
                    <a:p>
                      <a:pPr algn="ctr" fontAlgn="b"/>
                      <a:endParaRPr lang="en-US" sz="2000" b="1" i="0" u="none" strike="noStrike" dirty="0" smtClean="0">
                        <a:solidFill>
                          <a:schemeClr val="bg1"/>
                        </a:solidFill>
                        <a:effectLst/>
                        <a:latin typeface="+mn-lt"/>
                      </a:endParaRPr>
                    </a:p>
                    <a:p>
                      <a:pPr algn="ctr" fontAlgn="b"/>
                      <a:r>
                        <a:rPr lang="en-US" sz="2000" b="1" i="0" u="none" strike="noStrike" dirty="0" smtClean="0">
                          <a:solidFill>
                            <a:schemeClr val="bg1"/>
                          </a:solidFill>
                          <a:effectLst/>
                          <a:latin typeface="+mn-lt"/>
                        </a:rPr>
                        <a:t>NUMBER OF </a:t>
                      </a:r>
                    </a:p>
                    <a:p>
                      <a:pPr algn="ctr" fontAlgn="b"/>
                      <a:r>
                        <a:rPr lang="en-US" sz="2000" b="1" i="0" u="none" strike="noStrike" dirty="0" smtClean="0">
                          <a:solidFill>
                            <a:schemeClr val="bg1"/>
                          </a:solidFill>
                          <a:effectLst/>
                          <a:latin typeface="+mn-lt"/>
                        </a:rPr>
                        <a:t>BALANCE</a:t>
                      </a:r>
                      <a:r>
                        <a:rPr lang="en-US" sz="2000" b="1" i="0" u="none" strike="noStrike" baseline="0" dirty="0" smtClean="0">
                          <a:solidFill>
                            <a:schemeClr val="bg1"/>
                          </a:solidFill>
                          <a:effectLst/>
                          <a:latin typeface="+mn-lt"/>
                        </a:rPr>
                        <a:t> </a:t>
                      </a:r>
                      <a:r>
                        <a:rPr lang="en-US" sz="2000" b="1" i="0" u="none" strike="noStrike" dirty="0" smtClean="0">
                          <a:solidFill>
                            <a:schemeClr val="bg1"/>
                          </a:solidFill>
                          <a:effectLst/>
                          <a:latin typeface="+mn-lt"/>
                        </a:rPr>
                        <a:t>ACCOUNTS</a:t>
                      </a:r>
                    </a:p>
                    <a:p>
                      <a:pPr algn="ctr" fontAlgn="b"/>
                      <a:r>
                        <a:rPr lang="en-US" sz="2000" b="1" i="0" u="none" strike="noStrike" dirty="0" smtClean="0">
                          <a:solidFill>
                            <a:schemeClr val="bg1"/>
                          </a:solidFill>
                          <a:effectLst/>
                          <a:latin typeface="+mn-lt"/>
                        </a:rPr>
                        <a:t>Mar-22</a:t>
                      </a:r>
                    </a:p>
                    <a:p>
                      <a:pPr algn="ctr" fontAlgn="b"/>
                      <a:endParaRPr lang="en-US" sz="2000" b="1" i="0" u="none" strike="noStrike" dirty="0">
                        <a:solidFill>
                          <a:schemeClr val="bg1"/>
                        </a:solidFill>
                        <a:effectLst/>
                        <a:latin typeface="+mn-lt"/>
                      </a:endParaRPr>
                    </a:p>
                  </a:txBody>
                  <a:tcPr marL="9525" marR="9525" marT="9525" marB="0" anchor="ctr"/>
                </a:tc>
                <a:tc>
                  <a:txBody>
                    <a:bodyPr/>
                    <a:lstStyle/>
                    <a:p>
                      <a:pPr algn="ctr" fontAlgn="b"/>
                      <a:r>
                        <a:rPr lang="en-US" sz="2000" b="1" i="0" u="none" strike="noStrike" dirty="0" smtClean="0">
                          <a:solidFill>
                            <a:schemeClr val="bg1"/>
                          </a:solidFill>
                          <a:effectLst/>
                          <a:latin typeface="+mn-lt"/>
                        </a:rPr>
                        <a:t>NUMBER OF </a:t>
                      </a:r>
                    </a:p>
                    <a:p>
                      <a:pPr algn="ctr" fontAlgn="b"/>
                      <a:r>
                        <a:rPr lang="en-US" sz="2000" b="1" i="0" u="none" strike="noStrike" dirty="0" smtClean="0">
                          <a:solidFill>
                            <a:schemeClr val="bg1"/>
                          </a:solidFill>
                          <a:effectLst/>
                          <a:latin typeface="+mn-lt"/>
                        </a:rPr>
                        <a:t>BALANCE</a:t>
                      </a:r>
                      <a:r>
                        <a:rPr lang="en-US" sz="2000" b="1" i="0" u="none" strike="noStrike" baseline="0" dirty="0" smtClean="0">
                          <a:solidFill>
                            <a:schemeClr val="bg1"/>
                          </a:solidFill>
                          <a:effectLst/>
                          <a:latin typeface="+mn-lt"/>
                        </a:rPr>
                        <a:t> </a:t>
                      </a:r>
                      <a:r>
                        <a:rPr lang="en-US" sz="2000" b="1" i="0" u="none" strike="noStrike" dirty="0" smtClean="0">
                          <a:solidFill>
                            <a:schemeClr val="bg1"/>
                          </a:solidFill>
                          <a:effectLst/>
                          <a:latin typeface="+mn-lt"/>
                        </a:rPr>
                        <a:t>ACCOUNTS</a:t>
                      </a:r>
                    </a:p>
                    <a:p>
                      <a:pPr algn="ctr" fontAlgn="b"/>
                      <a:r>
                        <a:rPr lang="en-US" sz="2000" b="1" i="0" u="none" strike="noStrike" dirty="0" smtClean="0">
                          <a:solidFill>
                            <a:schemeClr val="bg1"/>
                          </a:solidFill>
                          <a:effectLst/>
                          <a:latin typeface="+mn-lt"/>
                        </a:rPr>
                        <a:t>Dec-21</a:t>
                      </a: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000" b="1" i="0" u="none" strike="noStrike" dirty="0" smtClean="0">
                        <a:solidFill>
                          <a:schemeClr val="bg1"/>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chemeClr val="bg1"/>
                          </a:solidFill>
                          <a:effectLst/>
                          <a:latin typeface="+mn-lt"/>
                        </a:rPr>
                        <a:t>AUM</a:t>
                      </a:r>
                      <a:r>
                        <a:rPr lang="en-US" sz="2000" b="1" i="0" u="none" strike="noStrike" baseline="0" dirty="0" smtClean="0">
                          <a:solidFill>
                            <a:schemeClr val="bg1"/>
                          </a:solidFill>
                          <a:effectLst/>
                          <a:latin typeface="+mn-lt"/>
                        </a:rPr>
                        <a:t> Mar</a:t>
                      </a:r>
                      <a:r>
                        <a:rPr lang="en-US" sz="2000" b="1" i="0" u="none" strike="noStrike" dirty="0" smtClean="0">
                          <a:solidFill>
                            <a:schemeClr val="bg1"/>
                          </a:solidFill>
                          <a:effectLst/>
                          <a:latin typeface="+mn-lt"/>
                        </a:rPr>
                        <a:t>-21</a:t>
                      </a:r>
                    </a:p>
                    <a:p>
                      <a:pPr algn="ctr" fontAlgn="b"/>
                      <a:r>
                        <a:rPr lang="en-US" sz="2000" b="1" i="0" u="none" strike="noStrike" dirty="0" smtClean="0">
                          <a:solidFill>
                            <a:schemeClr val="bg1"/>
                          </a:solidFill>
                          <a:effectLst/>
                          <a:latin typeface="+mn-lt"/>
                        </a:rPr>
                        <a:t>(Rs.)</a:t>
                      </a:r>
                      <a:endParaRPr lang="en-US" sz="2000" b="1" i="0" u="none" strike="noStrike" dirty="0">
                        <a:solidFill>
                          <a:schemeClr val="bg1"/>
                        </a:solidFill>
                        <a:effectLst/>
                        <a:latin typeface="+mn-lt"/>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2000" b="1" i="0" u="none" strike="noStrike" dirty="0" smtClean="0">
                        <a:solidFill>
                          <a:schemeClr val="bg1"/>
                        </a:solidFill>
                        <a:effectLst/>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chemeClr val="bg1"/>
                          </a:solidFill>
                          <a:effectLst/>
                          <a:latin typeface="+mn-lt"/>
                        </a:rPr>
                        <a:t>AUM Dec-21</a:t>
                      </a:r>
                    </a:p>
                    <a:p>
                      <a:pPr marL="0" marR="0" indent="0" algn="ctr" defTabSz="914400" rtl="0" eaLnBrk="1" fontAlgn="b" latinLnBrk="0" hangingPunct="1">
                        <a:lnSpc>
                          <a:spcPct val="100000"/>
                        </a:lnSpc>
                        <a:spcBef>
                          <a:spcPts val="0"/>
                        </a:spcBef>
                        <a:spcAft>
                          <a:spcPts val="0"/>
                        </a:spcAft>
                        <a:buClrTx/>
                        <a:buSzTx/>
                        <a:buFontTx/>
                        <a:buNone/>
                        <a:tabLst/>
                        <a:defRPr/>
                      </a:pPr>
                      <a:r>
                        <a:rPr lang="en-US" sz="2000" b="1" i="0" u="none" strike="noStrike" dirty="0" smtClean="0">
                          <a:solidFill>
                            <a:schemeClr val="bg1"/>
                          </a:solidFill>
                          <a:effectLst/>
                          <a:latin typeface="+mn-lt"/>
                        </a:rPr>
                        <a:t>(Rs.)</a:t>
                      </a:r>
                    </a:p>
                  </a:txBody>
                  <a:tcPr marL="9525" marR="9525" marT="9525" marB="0" anchor="ctr"/>
                </a:tc>
                <a:extLst>
                  <a:ext uri="{0D108BD9-81ED-4DB2-BD59-A6C34878D82A}">
                    <a16:rowId xmlns:a16="http://schemas.microsoft.com/office/drawing/2014/main" val="4261851442"/>
                  </a:ext>
                </a:extLst>
              </a:tr>
              <a:tr h="919077">
                <a:tc>
                  <a:txBody>
                    <a:bodyPr/>
                    <a:lstStyle/>
                    <a:p>
                      <a:pPr algn="l" fontAlgn="t"/>
                      <a:r>
                        <a:rPr lang="en-US" sz="2000" u="none" strike="noStrike" dirty="0">
                          <a:effectLst/>
                          <a:latin typeface="+mn-lt"/>
                        </a:rPr>
                        <a:t>Collective Investment </a:t>
                      </a:r>
                      <a:r>
                        <a:rPr lang="en-US" sz="2000" u="none" strike="noStrike" dirty="0" smtClean="0">
                          <a:effectLst/>
                          <a:latin typeface="+mn-lt"/>
                        </a:rPr>
                        <a:t>Schemes</a:t>
                      </a:r>
                      <a:endParaRPr lang="en-US" sz="2000" b="0" i="0" u="none" strike="noStrike" dirty="0">
                        <a:solidFill>
                          <a:srgbClr val="000000"/>
                        </a:solidFill>
                        <a:effectLst/>
                        <a:latin typeface="+mn-lt"/>
                      </a:endParaRP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38,037</a:t>
                      </a:r>
                      <a:endParaRPr lang="en-US" sz="20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38,344</a:t>
                      </a:r>
                      <a:endParaRPr lang="en-US" sz="20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104,001,495,399</a:t>
                      </a:r>
                      <a:endParaRPr lang="en-US" sz="20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106,747,487,892 </a:t>
                      </a:r>
                      <a:endParaRPr lang="en-US" sz="20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1325008352"/>
                  </a:ext>
                </a:extLst>
              </a:tr>
              <a:tr h="821441">
                <a:tc>
                  <a:txBody>
                    <a:bodyPr/>
                    <a:lstStyle/>
                    <a:p>
                      <a:pPr algn="l" fontAlgn="t"/>
                      <a:r>
                        <a:rPr lang="en-US" sz="2000" u="none" strike="noStrike" dirty="0">
                          <a:effectLst/>
                          <a:latin typeface="+mn-lt"/>
                        </a:rPr>
                        <a:t>Voluntary Pension Schemes</a:t>
                      </a:r>
                      <a:endParaRPr lang="en-US" sz="2000" b="0" i="0" u="none" strike="noStrike" dirty="0">
                        <a:solidFill>
                          <a:srgbClr val="000000"/>
                        </a:solidFill>
                        <a:effectLst/>
                        <a:latin typeface="+mn-lt"/>
                      </a:endParaRP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2,656</a:t>
                      </a:r>
                      <a:endParaRPr lang="en-US" sz="20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2,530</a:t>
                      </a:r>
                      <a:endParaRPr lang="en-US" sz="2000" b="0" i="0" u="none" strike="noStrike" kern="1200" dirty="0">
                        <a:solidFill>
                          <a:srgbClr val="000000"/>
                        </a:solidFill>
                        <a:effectLst/>
                        <a:latin typeface="+mn-lt"/>
                        <a:ea typeface="+mn-ea"/>
                        <a:cs typeface="+mn-cs"/>
                      </a:endParaRPr>
                    </a:p>
                  </a:txBody>
                  <a:tcPr marL="9525" marR="9525" marT="9525" marB="0" anchor="ctr"/>
                </a:tc>
                <a:tc>
                  <a:txBody>
                    <a:bodyPr/>
                    <a:lstStyle/>
                    <a:p>
                      <a:pPr marL="0" algn="r" defTabSz="914400" rtl="0" eaLnBrk="1" fontAlgn="ctr" latinLnBrk="0" hangingPunct="1"/>
                      <a:r>
                        <a:rPr lang="en-US" sz="2000" b="0" i="0" u="none" strike="noStrike" kern="1200" dirty="0">
                          <a:solidFill>
                            <a:srgbClr val="000000"/>
                          </a:solidFill>
                          <a:effectLst/>
                          <a:latin typeface="+mn-lt"/>
                          <a:ea typeface="+mn-ea"/>
                          <a:cs typeface="+mn-cs"/>
                        </a:rPr>
                        <a:t>              3,553,104,601 </a:t>
                      </a: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3,425,622,280 </a:t>
                      </a:r>
                      <a:endParaRPr lang="en-US" sz="20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4021344010"/>
                  </a:ext>
                </a:extLst>
              </a:tr>
              <a:tr h="821441">
                <a:tc>
                  <a:txBody>
                    <a:bodyPr/>
                    <a:lstStyle/>
                    <a:p>
                      <a:pPr algn="l" fontAlgn="t"/>
                      <a:r>
                        <a:rPr lang="en-US" sz="2000" b="0" i="0" u="none" strike="noStrike" dirty="0" smtClean="0">
                          <a:solidFill>
                            <a:srgbClr val="000000"/>
                          </a:solidFill>
                          <a:effectLst/>
                          <a:latin typeface="+mn-lt"/>
                        </a:rPr>
                        <a:t>Discretionary</a:t>
                      </a: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36</a:t>
                      </a:r>
                      <a:endParaRPr lang="en-US" sz="2000" b="0" i="0" u="none" strike="noStrike" kern="1200" dirty="0">
                        <a:solidFill>
                          <a:srgbClr val="000000"/>
                        </a:solidFill>
                        <a:effectLst/>
                        <a:latin typeface="+mn-lt"/>
                        <a:ea typeface="+mn-ea"/>
                        <a:cs typeface="+mn-cs"/>
                      </a:endParaRPr>
                    </a:p>
                  </a:txBody>
                  <a:tcPr marL="0" marR="0" marT="0" marB="0" anchor="ct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36</a:t>
                      </a:r>
                    </a:p>
                  </a:txBody>
                  <a:tcPr marL="0" marR="0" marT="0" marB="0" anchor="ctr"/>
                </a:tc>
                <a:tc>
                  <a:txBody>
                    <a:bodyPr/>
                    <a:lstStyle/>
                    <a:p>
                      <a:pPr marL="0" algn="r" defTabSz="914400" rtl="0" eaLnBrk="1" fontAlgn="ctr" latinLnBrk="0" hangingPunct="1"/>
                      <a:r>
                        <a:rPr lang="en-US" sz="2000" b="0" i="0" u="none" strike="noStrike" kern="1200" dirty="0">
                          <a:solidFill>
                            <a:srgbClr val="000000"/>
                          </a:solidFill>
                          <a:effectLst/>
                          <a:latin typeface="+mn-lt"/>
                          <a:ea typeface="+mn-ea"/>
                          <a:cs typeface="+mn-cs"/>
                        </a:rPr>
                        <a:t>64728622062</a:t>
                      </a:r>
                    </a:p>
                  </a:txBody>
                  <a:tcPr marL="9525" marR="9525" marT="9525" marB="0" anchor="ct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60,714,129,659 </a:t>
                      </a:r>
                      <a:endParaRPr lang="en-US" sz="2000" b="0" i="0" u="none" strike="noStrike" kern="1200" dirty="0">
                        <a:solidFill>
                          <a:srgbClr val="000000"/>
                        </a:solidFill>
                        <a:effectLst/>
                        <a:latin typeface="+mn-lt"/>
                        <a:ea typeface="+mn-ea"/>
                        <a:cs typeface="+mn-cs"/>
                      </a:endParaRPr>
                    </a:p>
                  </a:txBody>
                  <a:tcPr marL="9525" marR="9525" marT="9525" marB="0" anchor="ctr"/>
                </a:tc>
                <a:extLst>
                  <a:ext uri="{0D108BD9-81ED-4DB2-BD59-A6C34878D82A}">
                    <a16:rowId xmlns:a16="http://schemas.microsoft.com/office/drawing/2014/main" val="2034271855"/>
                  </a:ext>
                </a:extLst>
              </a:tr>
              <a:tr h="821441">
                <a:tc>
                  <a:txBody>
                    <a:bodyPr/>
                    <a:lstStyle/>
                    <a:p>
                      <a:pPr algn="l" fontAlgn="t"/>
                      <a:r>
                        <a:rPr lang="en-US" sz="2000" b="0" i="0" u="none" strike="noStrike" dirty="0" smtClean="0">
                          <a:solidFill>
                            <a:srgbClr val="000000"/>
                          </a:solidFill>
                          <a:effectLst/>
                          <a:latin typeface="+mn-lt"/>
                        </a:rPr>
                        <a:t>Total</a:t>
                      </a:r>
                    </a:p>
                  </a:txBody>
                  <a:tcPr marL="9525" marR="9525" marT="9525" marB="0" anchor="ctr">
                    <a:solidFill>
                      <a:schemeClr val="accent6">
                        <a:lumMod val="60000"/>
                        <a:lumOff val="40000"/>
                      </a:schemeClr>
                    </a:solidFill>
                  </a:tcP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40,729</a:t>
                      </a:r>
                      <a:endParaRPr lang="en-US" sz="2000" b="0" i="0" u="none" strike="noStrike" kern="1200" dirty="0">
                        <a:solidFill>
                          <a:srgbClr val="000000"/>
                        </a:solidFill>
                        <a:effectLst/>
                        <a:latin typeface="+mn-lt"/>
                        <a:ea typeface="+mn-ea"/>
                        <a:cs typeface="+mn-cs"/>
                      </a:endParaRPr>
                    </a:p>
                  </a:txBody>
                  <a:tcPr marL="9525" marR="9525" marT="9525" marB="0" anchor="ctr">
                    <a:solidFill>
                      <a:schemeClr val="accent6">
                        <a:lumMod val="60000"/>
                        <a:lumOff val="40000"/>
                      </a:schemeClr>
                    </a:solidFill>
                  </a:tcP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40,910</a:t>
                      </a:r>
                      <a:endParaRPr lang="en-US" sz="2000" b="0" i="0" u="none" strike="noStrike" kern="1200" dirty="0">
                        <a:solidFill>
                          <a:srgbClr val="000000"/>
                        </a:solidFill>
                        <a:effectLst/>
                        <a:latin typeface="+mn-lt"/>
                        <a:ea typeface="+mn-ea"/>
                        <a:cs typeface="+mn-cs"/>
                      </a:endParaRPr>
                    </a:p>
                  </a:txBody>
                  <a:tcPr marL="9525" marR="9525" marT="9525" marB="0" anchor="ctr">
                    <a:solidFill>
                      <a:schemeClr val="accent6">
                        <a:lumMod val="60000"/>
                        <a:lumOff val="40000"/>
                      </a:schemeClr>
                    </a:solidFill>
                  </a:tcP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172,283,222,062          </a:t>
                      </a:r>
                      <a:endParaRPr lang="en-US" sz="2000" b="0" i="0" u="none" strike="noStrike" kern="1200" dirty="0">
                        <a:solidFill>
                          <a:srgbClr val="000000"/>
                        </a:solidFill>
                        <a:effectLst/>
                        <a:latin typeface="+mn-lt"/>
                        <a:ea typeface="+mn-ea"/>
                        <a:cs typeface="+mn-cs"/>
                      </a:endParaRPr>
                    </a:p>
                  </a:txBody>
                  <a:tcPr marL="9525" marR="9525" marT="9525" marB="0" anchor="ctr">
                    <a:solidFill>
                      <a:schemeClr val="accent6">
                        <a:lumMod val="60000"/>
                        <a:lumOff val="40000"/>
                      </a:schemeClr>
                    </a:solidFill>
                  </a:tcPr>
                </a:tc>
                <a:tc>
                  <a:txBody>
                    <a:bodyPr/>
                    <a:lstStyle/>
                    <a:p>
                      <a:pPr marL="0" algn="r" defTabSz="914400" rtl="0" eaLnBrk="1" fontAlgn="ctr" latinLnBrk="0" hangingPunct="1"/>
                      <a:r>
                        <a:rPr lang="en-US" sz="2000" b="0" i="0" u="none" strike="noStrike" kern="1200" dirty="0" smtClean="0">
                          <a:solidFill>
                            <a:srgbClr val="000000"/>
                          </a:solidFill>
                          <a:effectLst/>
                          <a:latin typeface="+mn-lt"/>
                          <a:ea typeface="+mn-ea"/>
                          <a:cs typeface="+mn-cs"/>
                        </a:rPr>
                        <a:t>170,887,239,832 </a:t>
                      </a:r>
                      <a:endParaRPr lang="en-US" sz="2000" b="0" i="0" u="none" strike="noStrike" kern="1200" dirty="0">
                        <a:solidFill>
                          <a:srgbClr val="000000"/>
                        </a:solidFill>
                        <a:effectLst/>
                        <a:latin typeface="+mn-lt"/>
                        <a:ea typeface="+mn-ea"/>
                        <a:cs typeface="+mn-cs"/>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1302626492"/>
                  </a:ext>
                </a:extLst>
              </a:tr>
            </a:tbl>
          </a:graphicData>
        </a:graphic>
      </p:graphicFrame>
    </p:spTree>
    <p:extLst>
      <p:ext uri="{BB962C8B-B14F-4D97-AF65-F5344CB8AC3E}">
        <p14:creationId xmlns:p14="http://schemas.microsoft.com/office/powerpoint/2010/main" val="4258010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448253"/>
            <a:ext cx="9464040" cy="1040887"/>
          </a:xfrm>
        </p:spPr>
        <p:txBody>
          <a:bodyPr>
            <a:normAutofit/>
          </a:bodyPr>
          <a:lstStyle/>
          <a:p>
            <a:r>
              <a:rPr lang="en-US" sz="3600" b="1" dirty="0" smtClean="0">
                <a:latin typeface="+mn-lt"/>
              </a:rPr>
              <a:t>RISK DISTRIBUTION OF ACCOUNTS:</a:t>
            </a:r>
            <a:endParaRPr lang="en-US" sz="3600"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2808069"/>
              </p:ext>
            </p:extLst>
          </p:nvPr>
        </p:nvGraphicFramePr>
        <p:xfrm>
          <a:off x="754380" y="1730478"/>
          <a:ext cx="9707363" cy="3175412"/>
        </p:xfrm>
        <a:graphic>
          <a:graphicData uri="http://schemas.openxmlformats.org/drawingml/2006/table">
            <a:tbl>
              <a:tblPr firstRow="1" bandRow="1">
                <a:tableStyleId>{5C22544A-7EE6-4342-B048-85BDC9FD1C3A}</a:tableStyleId>
              </a:tblPr>
              <a:tblGrid>
                <a:gridCol w="1259883">
                  <a:extLst>
                    <a:ext uri="{9D8B030D-6E8A-4147-A177-3AD203B41FA5}">
                      <a16:colId xmlns:a16="http://schemas.microsoft.com/office/drawing/2014/main" val="20000"/>
                    </a:ext>
                  </a:extLst>
                </a:gridCol>
                <a:gridCol w="1259883">
                  <a:extLst>
                    <a:ext uri="{9D8B030D-6E8A-4147-A177-3AD203B41FA5}">
                      <a16:colId xmlns:a16="http://schemas.microsoft.com/office/drawing/2014/main" val="20001"/>
                    </a:ext>
                  </a:extLst>
                </a:gridCol>
                <a:gridCol w="1259883">
                  <a:extLst>
                    <a:ext uri="{9D8B030D-6E8A-4147-A177-3AD203B41FA5}">
                      <a16:colId xmlns:a16="http://schemas.microsoft.com/office/drawing/2014/main" val="2301302695"/>
                    </a:ext>
                  </a:extLst>
                </a:gridCol>
                <a:gridCol w="1641792">
                  <a:extLst>
                    <a:ext uri="{9D8B030D-6E8A-4147-A177-3AD203B41FA5}">
                      <a16:colId xmlns:a16="http://schemas.microsoft.com/office/drawing/2014/main" val="20002"/>
                    </a:ext>
                  </a:extLst>
                </a:gridCol>
                <a:gridCol w="1736725">
                  <a:extLst>
                    <a:ext uri="{9D8B030D-6E8A-4147-A177-3AD203B41FA5}">
                      <a16:colId xmlns:a16="http://schemas.microsoft.com/office/drawing/2014/main" val="666423286"/>
                    </a:ext>
                  </a:extLst>
                </a:gridCol>
                <a:gridCol w="1289314">
                  <a:extLst>
                    <a:ext uri="{9D8B030D-6E8A-4147-A177-3AD203B41FA5}">
                      <a16:colId xmlns:a16="http://schemas.microsoft.com/office/drawing/2014/main" val="20003"/>
                    </a:ext>
                  </a:extLst>
                </a:gridCol>
                <a:gridCol w="1259883">
                  <a:extLst>
                    <a:ext uri="{9D8B030D-6E8A-4147-A177-3AD203B41FA5}">
                      <a16:colId xmlns:a16="http://schemas.microsoft.com/office/drawing/2014/main" val="2031755149"/>
                    </a:ext>
                  </a:extLst>
                </a:gridCol>
              </a:tblGrid>
              <a:tr h="1660928">
                <a:tc>
                  <a:txBody>
                    <a:bodyPr/>
                    <a:lstStyle/>
                    <a:p>
                      <a:pPr algn="ctr"/>
                      <a:endParaRPr lang="en-US" sz="1600" dirty="0"/>
                    </a:p>
                  </a:txBody>
                  <a:tcPr anchor="ctr"/>
                </a:tc>
                <a:tc>
                  <a:txBody>
                    <a:bodyPr/>
                    <a:lstStyle/>
                    <a:p>
                      <a:pPr algn="ctr"/>
                      <a:endParaRPr lang="en-US" sz="1600" dirty="0" smtClean="0">
                        <a:latin typeface="+mn-lt"/>
                      </a:endParaRPr>
                    </a:p>
                    <a:p>
                      <a:pPr algn="ctr"/>
                      <a:r>
                        <a:rPr lang="en-US" sz="1600" dirty="0" smtClean="0">
                          <a:latin typeface="+mn-lt"/>
                        </a:rPr>
                        <a:t>No. Of Accounts</a:t>
                      </a:r>
                    </a:p>
                    <a:p>
                      <a:pPr algn="ctr" fontAlgn="b"/>
                      <a:r>
                        <a:rPr lang="en-US" sz="1600" dirty="0" smtClean="0">
                          <a:latin typeface="+mn-lt"/>
                        </a:rPr>
                        <a:t>As  of       </a:t>
                      </a:r>
                      <a:r>
                        <a:rPr lang="en-US" sz="1600" b="1" i="0" u="none" strike="noStrike" dirty="0" smtClean="0">
                          <a:solidFill>
                            <a:schemeClr val="bg1"/>
                          </a:solidFill>
                          <a:effectLst/>
                          <a:latin typeface="+mn-lt"/>
                        </a:rPr>
                        <a:t>Mar-22</a:t>
                      </a:r>
                    </a:p>
                    <a:p>
                      <a:pPr algn="ctr" fontAlgn="b"/>
                      <a:endParaRPr lang="en-US" sz="1600" b="1" i="0" u="none" strike="noStrike" dirty="0" smtClean="0">
                        <a:solidFill>
                          <a:schemeClr val="bg1"/>
                        </a:solidFill>
                        <a:effectLst/>
                        <a:latin typeface="+mn-lt"/>
                      </a:endParaRPr>
                    </a:p>
                  </a:txBody>
                  <a:tcPr anchor="ctr"/>
                </a:tc>
                <a:tc>
                  <a:txBody>
                    <a:bodyPr/>
                    <a:lstStyle/>
                    <a:p>
                      <a:pPr algn="ctr"/>
                      <a:r>
                        <a:rPr lang="en-US" sz="1600" dirty="0" smtClean="0">
                          <a:latin typeface="+mn-lt"/>
                        </a:rPr>
                        <a:t>No. Of Accounts</a:t>
                      </a:r>
                    </a:p>
                    <a:p>
                      <a:pPr algn="ctr" fontAlgn="b"/>
                      <a:r>
                        <a:rPr lang="en-US" sz="1600" dirty="0" smtClean="0">
                          <a:latin typeface="+mn-lt"/>
                        </a:rPr>
                        <a:t>As of      Dec</a:t>
                      </a:r>
                      <a:r>
                        <a:rPr lang="en-US" sz="1600" b="1" i="0" u="none" strike="noStrike" dirty="0" smtClean="0">
                          <a:solidFill>
                            <a:schemeClr val="bg1"/>
                          </a:solidFill>
                          <a:effectLst/>
                          <a:latin typeface="+mn-lt"/>
                        </a:rPr>
                        <a:t>-21</a:t>
                      </a:r>
                    </a:p>
                  </a:txBody>
                  <a:tcPr anchor="ctr"/>
                </a:tc>
                <a:tc>
                  <a:txBody>
                    <a:bodyPr/>
                    <a:lstStyle/>
                    <a:p>
                      <a:pPr algn="ctr"/>
                      <a:r>
                        <a:rPr lang="en-US" sz="1600" dirty="0" smtClean="0">
                          <a:latin typeface="+mn-lt"/>
                        </a:rPr>
                        <a:t>AUM</a:t>
                      </a:r>
                    </a:p>
                    <a:p>
                      <a:pPr algn="ctr" fontAlgn="b"/>
                      <a:r>
                        <a:rPr lang="en-US" sz="1600" dirty="0" smtClean="0">
                          <a:latin typeface="+mn-lt"/>
                        </a:rPr>
                        <a:t>As of</a:t>
                      </a:r>
                      <a:r>
                        <a:rPr lang="en-US" sz="1600" baseline="0" dirty="0" smtClean="0">
                          <a:latin typeface="+mn-lt"/>
                        </a:rPr>
                        <a:t> Mar</a:t>
                      </a:r>
                      <a:r>
                        <a:rPr lang="en-US" sz="1600" b="1" i="0" u="none" strike="noStrike" dirty="0" smtClean="0">
                          <a:solidFill>
                            <a:schemeClr val="bg1"/>
                          </a:solidFill>
                          <a:effectLst/>
                          <a:latin typeface="+mn-lt"/>
                        </a:rPr>
                        <a:t>-22</a:t>
                      </a:r>
                    </a:p>
                    <a:p>
                      <a:pPr algn="ctr"/>
                      <a:r>
                        <a:rPr lang="en-US" sz="1600" dirty="0" smtClean="0">
                          <a:latin typeface="+mn-lt"/>
                        </a:rPr>
                        <a:t>(Rs.)</a:t>
                      </a:r>
                      <a:endParaRPr lang="en-US" sz="1600" dirty="0">
                        <a:latin typeface="+mn-lt"/>
                      </a:endParaRPr>
                    </a:p>
                  </a:txBody>
                  <a:tcPr anchor="ctr"/>
                </a:tc>
                <a:tc>
                  <a:txBody>
                    <a:bodyPr/>
                    <a:lstStyle/>
                    <a:p>
                      <a:pPr algn="ctr"/>
                      <a:r>
                        <a:rPr lang="en-US" sz="1600" dirty="0" smtClean="0">
                          <a:latin typeface="+mn-lt"/>
                        </a:rPr>
                        <a:t>AUM</a:t>
                      </a:r>
                    </a:p>
                    <a:p>
                      <a:pPr algn="ctr" fontAlgn="b"/>
                      <a:r>
                        <a:rPr lang="en-US" sz="1600" dirty="0" smtClean="0">
                          <a:latin typeface="+mn-lt"/>
                        </a:rPr>
                        <a:t>As of</a:t>
                      </a:r>
                      <a:r>
                        <a:rPr lang="en-US" sz="1600" baseline="0" dirty="0" smtClean="0">
                          <a:latin typeface="+mn-lt"/>
                        </a:rPr>
                        <a:t> Dec</a:t>
                      </a:r>
                      <a:r>
                        <a:rPr lang="en-US" sz="1600" b="1" i="0" u="none" strike="noStrike" dirty="0" smtClean="0">
                          <a:solidFill>
                            <a:schemeClr val="bg1"/>
                          </a:solidFill>
                          <a:effectLst/>
                          <a:latin typeface="+mn-lt"/>
                        </a:rPr>
                        <a:t>-21</a:t>
                      </a:r>
                    </a:p>
                    <a:p>
                      <a:pPr algn="ctr" fontAlgn="b"/>
                      <a:r>
                        <a:rPr lang="en-US" sz="1600" dirty="0" smtClean="0">
                          <a:latin typeface="+mn-lt"/>
                        </a:rPr>
                        <a:t>(Rs.)</a:t>
                      </a:r>
                      <a:endParaRPr lang="en-US" sz="1600" b="1" i="0" u="none" strike="noStrike" dirty="0" smtClean="0">
                        <a:solidFill>
                          <a:schemeClr val="bg1"/>
                        </a:solidFill>
                        <a:effectLst/>
                        <a:latin typeface="+mn-lt"/>
                      </a:endParaRPr>
                    </a:p>
                  </a:txBody>
                  <a:tcPr anchor="ctr"/>
                </a:tc>
                <a:tc>
                  <a:txBody>
                    <a:bodyPr/>
                    <a:lstStyle/>
                    <a:p>
                      <a:pPr marL="0" algn="ctr" defTabSz="914400" rtl="0" eaLnBrk="1" latinLnBrk="0" hangingPunct="1"/>
                      <a:endParaRPr lang="en-US" sz="1600" b="1" kern="1200" dirty="0" smtClean="0">
                        <a:solidFill>
                          <a:schemeClr val="lt1"/>
                        </a:solidFill>
                        <a:latin typeface="+mn-lt"/>
                        <a:ea typeface="+mn-ea"/>
                        <a:cs typeface="+mn-cs"/>
                      </a:endParaRPr>
                    </a:p>
                    <a:p>
                      <a:pPr marL="0" algn="ctr" defTabSz="914400" rtl="0" eaLnBrk="1" latinLnBrk="0" hangingPunct="1"/>
                      <a:r>
                        <a:rPr lang="en-US" sz="1600" b="1" kern="1200" dirty="0" smtClean="0">
                          <a:solidFill>
                            <a:schemeClr val="lt1"/>
                          </a:solidFill>
                          <a:latin typeface="+mn-lt"/>
                          <a:ea typeface="+mn-ea"/>
                          <a:cs typeface="+mn-cs"/>
                        </a:rPr>
                        <a:t>Percentage of  Total AUM</a:t>
                      </a:r>
                    </a:p>
                    <a:p>
                      <a:pPr algn="ctr" fontAlgn="b"/>
                      <a:r>
                        <a:rPr lang="en-US" sz="1600" b="1" i="0" u="none" strike="noStrike" dirty="0" smtClean="0">
                          <a:solidFill>
                            <a:schemeClr val="bg1"/>
                          </a:solidFill>
                          <a:effectLst/>
                          <a:latin typeface="+mn-lt"/>
                        </a:rPr>
                        <a:t>Mar-21</a:t>
                      </a:r>
                    </a:p>
                    <a:p>
                      <a:pPr marL="0" algn="ctr" defTabSz="914400" rtl="0" eaLnBrk="1" latinLnBrk="0" hangingPunct="1"/>
                      <a:endParaRPr lang="en-US" sz="16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600" b="1" kern="1200" dirty="0" smtClean="0">
                          <a:solidFill>
                            <a:schemeClr val="lt1"/>
                          </a:solidFill>
                          <a:latin typeface="+mn-lt"/>
                          <a:ea typeface="+mn-ea"/>
                          <a:cs typeface="+mn-cs"/>
                        </a:rPr>
                        <a:t>Percentage of  Total AUM</a:t>
                      </a:r>
                    </a:p>
                    <a:p>
                      <a:pPr algn="ctr" fontAlgn="b"/>
                      <a:r>
                        <a:rPr lang="en-US" sz="1600" b="1" i="0" u="none" strike="noStrike" dirty="0" smtClean="0">
                          <a:solidFill>
                            <a:schemeClr val="bg1"/>
                          </a:solidFill>
                          <a:effectLst/>
                          <a:latin typeface="+mn-lt"/>
                        </a:rPr>
                        <a:t>Dec-21</a:t>
                      </a:r>
                    </a:p>
                  </a:txBody>
                  <a:tcPr anchor="ctr"/>
                </a:tc>
                <a:extLst>
                  <a:ext uri="{0D108BD9-81ED-4DB2-BD59-A6C34878D82A}">
                    <a16:rowId xmlns:a16="http://schemas.microsoft.com/office/drawing/2014/main" val="10000"/>
                  </a:ext>
                </a:extLst>
              </a:tr>
              <a:tr h="708646">
                <a:tc>
                  <a:txBody>
                    <a:bodyPr/>
                    <a:lstStyle/>
                    <a:p>
                      <a:pPr algn="l"/>
                      <a:r>
                        <a:rPr lang="en-US" sz="1800" dirty="0" smtClean="0"/>
                        <a:t>High Risk</a:t>
                      </a:r>
                      <a:endParaRPr lang="en-US" sz="1800" dirty="0"/>
                    </a:p>
                  </a:txBody>
                  <a:tcPr anchor="ctr"/>
                </a:tc>
                <a:tc>
                  <a:txBody>
                    <a:bodyPr/>
                    <a:lstStyle/>
                    <a:p>
                      <a:pPr algn="r" fontAlgn="b"/>
                      <a:r>
                        <a:rPr lang="en-US" sz="2000" b="0" i="0" u="none" strike="noStrike" kern="1200" dirty="0">
                          <a:solidFill>
                            <a:srgbClr val="000000"/>
                          </a:solidFill>
                          <a:effectLst/>
                          <a:latin typeface="+mn-lt"/>
                          <a:ea typeface="+mn-ea"/>
                          <a:cs typeface="+mn-cs"/>
                        </a:rPr>
                        <a:t>540</a:t>
                      </a:r>
                    </a:p>
                  </a:txBody>
                  <a:tcPr marL="9525" marR="9525" marT="9525" marB="0" anchor="ctr"/>
                </a:tc>
                <a:tc>
                  <a:txBody>
                    <a:bodyPr/>
                    <a:lstStyle/>
                    <a:p>
                      <a:pPr algn="r" fontAlgn="b"/>
                      <a:r>
                        <a:rPr lang="en-US" sz="2000" b="0" i="0" u="none" strike="noStrike" dirty="0" smtClean="0">
                          <a:solidFill>
                            <a:srgbClr val="000000"/>
                          </a:solidFill>
                          <a:effectLst/>
                          <a:latin typeface="+mn-lt"/>
                        </a:rPr>
                        <a:t>586 </a:t>
                      </a:r>
                      <a:endParaRPr lang="en-US" sz="2000" b="0" i="0" u="none" strike="noStrike" dirty="0">
                        <a:solidFill>
                          <a:srgbClr val="000000"/>
                        </a:solidFill>
                        <a:effectLst/>
                        <a:latin typeface="+mn-lt"/>
                      </a:endParaRPr>
                    </a:p>
                  </a:txBody>
                  <a:tcPr marL="9525" marR="9525" marT="9525" marB="0" anchor="ctr"/>
                </a:tc>
                <a:tc>
                  <a:txBody>
                    <a:bodyPr/>
                    <a:lstStyle/>
                    <a:p>
                      <a:pPr marL="0" algn="r" defTabSz="914400" rtl="0" eaLnBrk="1" fontAlgn="b" latinLnBrk="0" hangingPunct="1"/>
                      <a:r>
                        <a:rPr lang="en-US" sz="2000" b="0" i="0" u="none" strike="noStrike" kern="1200" dirty="0">
                          <a:solidFill>
                            <a:srgbClr val="000000"/>
                          </a:solidFill>
                          <a:effectLst/>
                          <a:latin typeface="+mn-lt"/>
                          <a:ea typeface="+mn-ea"/>
                          <a:cs typeface="+mn-cs"/>
                        </a:rPr>
                        <a:t>3877428898</a:t>
                      </a:r>
                    </a:p>
                  </a:txBody>
                  <a:tcPr marL="9525" marR="9525" marT="9525" marB="0" anchor="ctr"/>
                </a:tc>
                <a:tc>
                  <a:txBody>
                    <a:bodyPr/>
                    <a:lstStyle/>
                    <a:p>
                      <a:pPr algn="r" fontAlgn="b"/>
                      <a:r>
                        <a:rPr lang="en-US" sz="2000" b="0" i="0" u="none" strike="noStrike" dirty="0" smtClean="0">
                          <a:solidFill>
                            <a:srgbClr val="000000"/>
                          </a:solidFill>
                          <a:effectLst/>
                          <a:latin typeface="+mn-lt"/>
                        </a:rPr>
                        <a:t>4,236,765,162</a:t>
                      </a:r>
                      <a:endParaRPr lang="en-US" sz="2000" b="0" i="0" u="none" strike="noStrike" dirty="0">
                        <a:solidFill>
                          <a:srgbClr val="000000"/>
                        </a:solidFill>
                        <a:effectLst/>
                        <a:latin typeface="+mn-lt"/>
                      </a:endParaRPr>
                    </a:p>
                  </a:txBody>
                  <a:tcPr marL="9525" marR="9525" marT="9525" marB="0" anchor="ctr"/>
                </a:tc>
                <a:tc>
                  <a:txBody>
                    <a:bodyPr/>
                    <a:lstStyle/>
                    <a:p>
                      <a:pPr algn="r" fontAlgn="b"/>
                      <a:r>
                        <a:rPr lang="en-US" sz="2000" b="0" i="0" u="none" strike="noStrike" dirty="0" smtClean="0">
                          <a:solidFill>
                            <a:srgbClr val="000000"/>
                          </a:solidFill>
                          <a:effectLst/>
                          <a:latin typeface="+mn-lt"/>
                        </a:rPr>
                        <a:t>2.25%</a:t>
                      </a:r>
                      <a:endParaRPr lang="en-US" sz="2000" b="0" i="0" u="none" strike="noStrike" dirty="0">
                        <a:solidFill>
                          <a:srgbClr val="000000"/>
                        </a:solidFill>
                        <a:effectLst/>
                        <a:latin typeface="+mn-lt"/>
                      </a:endParaRPr>
                    </a:p>
                  </a:txBody>
                  <a:tcPr marL="9525" marR="9525" marT="9525" marB="0" anchor="ctr"/>
                </a:tc>
                <a:tc>
                  <a:txBody>
                    <a:bodyPr/>
                    <a:lstStyle/>
                    <a:p>
                      <a:pPr algn="r" fontAlgn="b"/>
                      <a:r>
                        <a:rPr lang="en-US" sz="2000" b="0" i="0" u="none" strike="noStrike" dirty="0" smtClean="0">
                          <a:solidFill>
                            <a:srgbClr val="000000"/>
                          </a:solidFill>
                          <a:effectLst/>
                          <a:latin typeface="+mn-lt"/>
                        </a:rPr>
                        <a:t>2.48%</a:t>
                      </a:r>
                      <a:endParaRPr lang="en-US" sz="2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1"/>
                  </a:ext>
                </a:extLst>
              </a:tr>
              <a:tr h="805838">
                <a:tc>
                  <a:txBody>
                    <a:bodyPr/>
                    <a:lstStyle/>
                    <a:p>
                      <a:pPr algn="l"/>
                      <a:r>
                        <a:rPr lang="en-US" sz="1800" dirty="0" smtClean="0"/>
                        <a:t>PEP</a:t>
                      </a:r>
                      <a:endParaRPr lang="en-US" sz="1800" dirty="0"/>
                    </a:p>
                  </a:txBody>
                  <a:tcPr anchor="ctr"/>
                </a:tc>
                <a:tc>
                  <a:txBody>
                    <a:bodyPr/>
                    <a:lstStyle/>
                    <a:p>
                      <a:pPr algn="r" fontAlgn="b"/>
                      <a:r>
                        <a:rPr lang="en-US" sz="2000" b="0" i="0" u="none" strike="noStrike" kern="1200" dirty="0">
                          <a:solidFill>
                            <a:srgbClr val="000000"/>
                          </a:solidFill>
                          <a:effectLst/>
                          <a:latin typeface="+mn-lt"/>
                          <a:ea typeface="+mn-ea"/>
                          <a:cs typeface="+mn-cs"/>
                        </a:rPr>
                        <a:t>186</a:t>
                      </a:r>
                    </a:p>
                  </a:txBody>
                  <a:tcPr marL="9525" marR="9525" marT="9525" marB="0" anchor="ctr"/>
                </a:tc>
                <a:tc>
                  <a:txBody>
                    <a:bodyPr/>
                    <a:lstStyle/>
                    <a:p>
                      <a:pPr algn="r" fontAlgn="b"/>
                      <a:r>
                        <a:rPr lang="en-US" sz="2000" b="0" i="0" u="none" strike="noStrike" dirty="0" smtClean="0">
                          <a:solidFill>
                            <a:srgbClr val="000000"/>
                          </a:solidFill>
                          <a:effectLst/>
                          <a:latin typeface="+mn-lt"/>
                        </a:rPr>
                        <a:t>157 </a:t>
                      </a:r>
                      <a:endParaRPr lang="en-US" sz="2000" b="0" i="0" u="none" strike="noStrike" dirty="0">
                        <a:solidFill>
                          <a:srgbClr val="000000"/>
                        </a:solidFill>
                        <a:effectLst/>
                        <a:latin typeface="+mn-lt"/>
                      </a:endParaRPr>
                    </a:p>
                  </a:txBody>
                  <a:tcPr marL="9525" marR="9525" marT="9525" marB="0" anchor="ctr"/>
                </a:tc>
                <a:tc>
                  <a:txBody>
                    <a:bodyPr/>
                    <a:lstStyle/>
                    <a:p>
                      <a:pPr marL="0" algn="r" defTabSz="914400" rtl="0" eaLnBrk="1" fontAlgn="b" latinLnBrk="0" hangingPunct="1"/>
                      <a:r>
                        <a:rPr lang="en-US" sz="2000" b="0" i="0" u="none" strike="noStrike" kern="1200" dirty="0">
                          <a:solidFill>
                            <a:srgbClr val="000000"/>
                          </a:solidFill>
                          <a:effectLst/>
                          <a:latin typeface="+mn-lt"/>
                          <a:ea typeface="+mn-ea"/>
                          <a:cs typeface="+mn-cs"/>
                        </a:rPr>
                        <a:t>2638590617</a:t>
                      </a:r>
                    </a:p>
                  </a:txBody>
                  <a:tcPr marL="9525" marR="9525" marT="9525" marB="0" anchor="ctr"/>
                </a:tc>
                <a:tc>
                  <a:txBody>
                    <a:bodyPr/>
                    <a:lstStyle/>
                    <a:p>
                      <a:pPr algn="r" fontAlgn="b"/>
                      <a:r>
                        <a:rPr lang="en-US" sz="1100" b="0" i="0" u="none" strike="noStrike" dirty="0" smtClean="0">
                          <a:solidFill>
                            <a:srgbClr val="000000"/>
                          </a:solidFill>
                          <a:effectLst/>
                          <a:latin typeface="Calibri" panose="020F0502020204030204" pitchFamily="34" charset="0"/>
                        </a:rPr>
                        <a:t>                               </a:t>
                      </a:r>
                      <a:r>
                        <a:rPr lang="en-US" sz="2000" b="0" i="0" u="none" strike="noStrike" kern="1200" dirty="0">
                          <a:solidFill>
                            <a:srgbClr val="000000"/>
                          </a:solidFill>
                          <a:effectLst/>
                          <a:latin typeface="+mn-lt"/>
                          <a:ea typeface="+mn-ea"/>
                          <a:cs typeface="+mn-cs"/>
                        </a:rPr>
                        <a:t>2,242,280,608 </a:t>
                      </a:r>
                    </a:p>
                  </a:txBody>
                  <a:tcPr marL="9525" marR="9525" marT="9525" marB="0" anchor="ctr"/>
                </a:tc>
                <a:tc>
                  <a:txBody>
                    <a:bodyPr/>
                    <a:lstStyle/>
                    <a:p>
                      <a:pPr algn="r" fontAlgn="b"/>
                      <a:r>
                        <a:rPr lang="en-US" sz="2000" b="0" i="0" u="none" strike="noStrike" dirty="0" smtClean="0">
                          <a:solidFill>
                            <a:srgbClr val="000000"/>
                          </a:solidFill>
                          <a:effectLst/>
                          <a:latin typeface="+mn-lt"/>
                        </a:rPr>
                        <a:t>1.53%</a:t>
                      </a:r>
                      <a:endParaRPr lang="en-US" sz="2000" b="0" i="0" u="none" strike="noStrike" dirty="0">
                        <a:solidFill>
                          <a:srgbClr val="000000"/>
                        </a:solidFill>
                        <a:effectLst/>
                        <a:latin typeface="+mn-lt"/>
                      </a:endParaRPr>
                    </a:p>
                  </a:txBody>
                  <a:tcPr marL="9525" marR="9525" marT="9525" marB="0" anchor="ctr"/>
                </a:tc>
                <a:tc>
                  <a:txBody>
                    <a:bodyPr/>
                    <a:lstStyle/>
                    <a:p>
                      <a:pPr algn="r" fontAlgn="b"/>
                      <a:r>
                        <a:rPr lang="en-US" sz="2000" b="0" i="0" u="none" strike="noStrike" dirty="0" smtClean="0">
                          <a:solidFill>
                            <a:srgbClr val="000000"/>
                          </a:solidFill>
                          <a:effectLst/>
                          <a:latin typeface="+mn-lt"/>
                        </a:rPr>
                        <a:t>1.31%</a:t>
                      </a:r>
                      <a:endParaRPr lang="en-US" sz="20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24062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18299</TotalTime>
  <Words>3028</Words>
  <Application>Microsoft Office PowerPoint</Application>
  <PresentationFormat>Custom</PresentationFormat>
  <Paragraphs>1063</Paragraphs>
  <Slides>34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NUMBER OF ACCOUNTS AND AUM: </vt:lpstr>
      <vt:lpstr>ACCOUNTS:</vt:lpstr>
      <vt:lpstr>TOP TEN LEGAL PERSONS BY AUM:</vt:lpstr>
      <vt:lpstr>ACCOUNTS CATEGORY:  </vt:lpstr>
      <vt:lpstr>RISK DISTRIBUTION OF ACCOUNTS:</vt:lpstr>
      <vt:lpstr>REGION WISE DISTRIBUTION OF PEP CLIENTS: </vt:lpstr>
      <vt:lpstr>PEPs ADDED (Rs. 10m and above):</vt:lpstr>
      <vt:lpstr>TOP TEN PEPs BY AUM:</vt:lpstr>
      <vt:lpstr>REGION WISE DISTRIBUTION OF   HIGH RISK CLIENTS:</vt:lpstr>
      <vt:lpstr>SECTOR WISE DISTRIBUTION OF HIGH RISK CLIENTS:</vt:lpstr>
      <vt:lpstr>PROMINENT CHANGES IN AUM IN HIGH RISK CLIENTS DURING DEC-2021 TO MAR- 2022:</vt:lpstr>
      <vt:lpstr>PowerPoint Presentation</vt:lpstr>
      <vt:lpstr>PROMINENT CHANGES IN AUM (PKR 50m) IN HIGH RISK INDIVIDUALS DURING SEP-2021 TO DEC-2021:</vt:lpstr>
      <vt:lpstr>PROMINENT CHANGES IN AUM (PKR 25m) IN HIGH RISK SECTORS DURING DEC-2021 TO MAR- 2022 :</vt:lpstr>
      <vt:lpstr>PROMINENT CHANGES IN AUM IN HIGH RISK SECTORS DURING DEC-2021 TO MAR- 2022:</vt:lpstr>
      <vt:lpstr>Conclusion</vt:lpstr>
      <vt:lpstr>Customer Risk Likelihood Table:  Natural Persons</vt:lpstr>
      <vt:lpstr>Customer Risk Likelihood Table:  Natural Persons</vt:lpstr>
      <vt:lpstr>Customer Risk Likelihood Table:  Legal Persons</vt:lpstr>
      <vt:lpstr>Customer Risk Likelihood Table:  Legal Persons</vt:lpstr>
      <vt:lpstr>Customer Risk Likelihood Table:  Legal Persons</vt:lpstr>
      <vt:lpstr>Customer Risk Likelihood Table:  Legal Persons</vt:lpstr>
      <vt:lpstr>Customer Risk Likelihood Table:  Legal Persons</vt:lpstr>
      <vt:lpstr>Product Risk Likelihood</vt:lpstr>
      <vt:lpstr>Product Risk Likelihood</vt:lpstr>
      <vt:lpstr>Delivery Channels Risk Likelihood Table</vt:lpstr>
      <vt:lpstr>Delivery Channels Risk Likelihood Table</vt:lpstr>
      <vt:lpstr>Delivery Channels Risk Likelihood Table</vt:lpstr>
      <vt:lpstr>Overall Entity Level AML/CFT  Risk Assessment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saqib saleem</dc:creator>
  <cp:lastModifiedBy>Asif Mehdi</cp:lastModifiedBy>
  <cp:revision>707</cp:revision>
  <cp:lastPrinted>2021-10-07T09:07:13Z</cp:lastPrinted>
  <dcterms:created xsi:type="dcterms:W3CDTF">2019-04-18T16:52:03Z</dcterms:created>
  <dcterms:modified xsi:type="dcterms:W3CDTF">2022-04-18T05:53:23Z</dcterms:modified>
</cp:coreProperties>
</file>