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charts/chart36.xml" ContentType="application/vnd.openxmlformats-officedocument.drawingml.chart+xml"/>
  <Override PartName="/ppt/charts/chart37.xml" ContentType="application/vnd.openxmlformats-officedocument.drawingml.chart+xml"/>
  <Override PartName="/ppt/charts/chart38.xml" ContentType="application/vnd.openxmlformats-officedocument.drawingml.chart+xml"/>
  <Override PartName="/ppt/charts/chart39.xml" ContentType="application/vnd.openxmlformats-officedocument.drawingml.chart+xml"/>
  <Override PartName="/ppt/charts/chart40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1.xml" ContentType="application/vnd.openxmlformats-officedocument.drawingml.chartshapes+xml"/>
  <Override PartName="/ppt/charts/chart41.xml" ContentType="application/vnd.openxmlformats-officedocument.drawingml.chart+xml"/>
  <Override PartName="/ppt/charts/chart42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2.xml" ContentType="application/vnd.openxmlformats-officedocument.drawingml.chartshapes+xml"/>
  <Override PartName="/ppt/charts/chart43.xml" ContentType="application/vnd.openxmlformats-officedocument.drawingml.chart+xml"/>
  <Override PartName="/ppt/charts/chart44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3.xml" ContentType="application/vnd.openxmlformats-officedocument.drawingml.chartshapes+xml"/>
  <Override PartName="/ppt/charts/chart45.xml" ContentType="application/vnd.openxmlformats-officedocument.drawingml.chart+xml"/>
  <Override PartName="/ppt/charts/chart46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4.xml" ContentType="application/vnd.openxmlformats-officedocument.drawingml.chartshapes+xml"/>
  <Override PartName="/ppt/charts/chart47.xml" ContentType="application/vnd.openxmlformats-officedocument.drawingml.chart+xml"/>
  <Override PartName="/ppt/charts/chart48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5.xml" ContentType="application/vnd.openxmlformats-officedocument.drawingml.chartshapes+xml"/>
  <Override PartName="/ppt/charts/chart49.xml" ContentType="application/vnd.openxmlformats-officedocument.drawingml.chart+xml"/>
  <Override PartName="/ppt/charts/chart50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6.xml" ContentType="application/vnd.openxmlformats-officedocument.drawingml.chartshapes+xml"/>
  <Override PartName="/ppt/charts/chart51.xml" ContentType="application/vnd.openxmlformats-officedocument.drawingml.chart+xml"/>
  <Override PartName="/ppt/charts/chart5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drawings/drawing7.xml" ContentType="application/vnd.openxmlformats-officedocument.drawingml.chartshapes+xml"/>
  <Override PartName="/ppt/charts/chart53.xml" ContentType="application/vnd.openxmlformats-officedocument.drawingml.chart+xml"/>
  <Override PartName="/ppt/charts/chart54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drawings/drawing8.xml" ContentType="application/vnd.openxmlformats-officedocument.drawingml.chartshapes+xml"/>
  <Override PartName="/ppt/charts/chart55.xml" ContentType="application/vnd.openxmlformats-officedocument.drawingml.chart+xml"/>
  <Override PartName="/ppt/charts/chart56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drawings/drawing9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4"/>
  </p:handoutMasterIdLst>
  <p:sldIdLst>
    <p:sldId id="256" r:id="rId2"/>
    <p:sldId id="257" r:id="rId3"/>
    <p:sldId id="366" r:id="rId4"/>
    <p:sldId id="260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7" r:id="rId15"/>
    <p:sldId id="309" r:id="rId16"/>
    <p:sldId id="310" r:id="rId17"/>
    <p:sldId id="311" r:id="rId18"/>
    <p:sldId id="312" r:id="rId19"/>
    <p:sldId id="313" r:id="rId20"/>
    <p:sldId id="315" r:id="rId21"/>
    <p:sldId id="316" r:id="rId22"/>
    <p:sldId id="317" r:id="rId23"/>
    <p:sldId id="318" r:id="rId24"/>
    <p:sldId id="320" r:id="rId25"/>
    <p:sldId id="321" r:id="rId26"/>
    <p:sldId id="322" r:id="rId27"/>
    <p:sldId id="323" r:id="rId28"/>
    <p:sldId id="326" r:id="rId29"/>
    <p:sldId id="327" r:id="rId30"/>
    <p:sldId id="328" r:id="rId31"/>
    <p:sldId id="329" r:id="rId32"/>
    <p:sldId id="330" r:id="rId33"/>
    <p:sldId id="331" r:id="rId34"/>
    <p:sldId id="332" r:id="rId35"/>
    <p:sldId id="361" r:id="rId36"/>
    <p:sldId id="334" r:id="rId37"/>
    <p:sldId id="335" r:id="rId38"/>
    <p:sldId id="336" r:id="rId39"/>
    <p:sldId id="340" r:id="rId40"/>
    <p:sldId id="338" r:id="rId41"/>
    <p:sldId id="339" r:id="rId42"/>
    <p:sldId id="337" r:id="rId43"/>
    <p:sldId id="341" r:id="rId44"/>
    <p:sldId id="342" r:id="rId45"/>
    <p:sldId id="346" r:id="rId46"/>
    <p:sldId id="344" r:id="rId47"/>
    <p:sldId id="345" r:id="rId48"/>
    <p:sldId id="343" r:id="rId49"/>
    <p:sldId id="347" r:id="rId50"/>
    <p:sldId id="348" r:id="rId51"/>
    <p:sldId id="349" r:id="rId52"/>
    <p:sldId id="350" r:id="rId53"/>
    <p:sldId id="367" r:id="rId54"/>
    <p:sldId id="368" r:id="rId55"/>
    <p:sldId id="369" r:id="rId56"/>
    <p:sldId id="370" r:id="rId57"/>
    <p:sldId id="371" r:id="rId58"/>
    <p:sldId id="372" r:id="rId59"/>
    <p:sldId id="373" r:id="rId60"/>
    <p:sldId id="374" r:id="rId61"/>
    <p:sldId id="375" r:id="rId62"/>
    <p:sldId id="258" r:id="rId6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4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6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13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RV\Departments\Research\Asset%20Mngmt%20&amp;%20Research\Sector%20Data\Presentations%20-%20MCBAH\FY22\Board%20Performance\2QFY22\FI\MM%20graph%20ppt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Copy%20of%20FMR_Mar_02%20(2)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Copy%20FMR-Mar%2001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FI\Performance%20Review%20Dec-2021%20(2QFY22)%20FI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FI\Asset%20Class%20Return%20-%20FI%20(2Q22)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FI\Asset%20Class%20Return%20-%20FI%20(2Q22)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Copy%20FMR-Mar%2001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Copy%20FMR-Mar%2001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FI\Performance%20Review%20Dec-2021%20(2QFY22)%20FI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FI\Asset%20Class%20Return%20-%20FI%20(2Q22)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Copy%20FMR-Mar%2001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RV\Departments\Research\Asset%20Mngmt%20&amp;%20Research\Sector%20Data\Presentations%20-%20MCBAH\FY22\Board%20Performance\2QFY22\FI\MM%20graph%20ppt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FI\Performance%20Review%20Dec-2021%20(2QFY22)%20FI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FI\Asset%20Class%20Return%20-%20FI%20(2Q22)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Copy%20of%20FMR_Mar_02%20(2)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FI\Performance%20Review%20Dec-2021%20(2QFY22)%20FI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FI\Asset%20Class%20Return%20-%20FI%20(2Q22)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FI\Asset%20Class%20Return%20-%20FI%20(2Q22)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Copy%20of%20FMR_Mar_02%20(2)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Copy%20of%20FMR_Mar_02%20(2)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FI\Performance%20Review%20Dec-2021%20(2QFY22)%20FI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FI\Asset%20Class%20Return%20-%20FI%20(2Q22)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RV\Departments\Research\Asset%20Mngmt%20&amp;%20Research\Sector%20Data\Presentations%20-%20MCBAH\FY22\Board%20Performance\2QFY22\FI\MM%20graph%20pp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Copy%20of%20FMR_Mar_02%20(2).xlsx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FI\Performance%20Review%20Dec-2021%20(2QFY22)%20FI.xlsx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Copy%20FMR_Mar_03.xlsx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FI\Performance%20Review%20Dec-2021%20(2QFY22)%20FI.xlsx" TargetMode="External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Copy%20FMR_Mar_03.xlsx" TargetMode="External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FI\Performance%20Review%20Dec-2021%20(2QFY22)%20FI.xlsx" TargetMode="External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Copy%20FMR_Mar_03.xlsx" TargetMode="External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FI\Performance%20Review%20Dec-2021%20(2QFY22)%20FI.xlsx" TargetMode="External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imran.rashid\Desktop\Presentation\Allocation\Copy%20FMR_Mar_03.xlsx" TargetMode="External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FI\Performance%20Review%20Dec-2021%20(2QFY22)%20FI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RV\Departments\Research\Asset%20Mngmt%20&amp;%20Research\Sector%20Data\Presentations%20-%20MCBAH\FY22\Board%20Performance\2QFY22\FI\MM%20graph%20ppt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40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RV\Departments\Research\Asset%20Mngmt%20&amp;%20Research\Sector%20Data\Presentations%20-%20MCBAH\FY22\Board%20Performance\2QFY22\03%20Years%20Performance%20-%20Selected%20Peer%20(Dec%2021).xlsx" TargetMode="Externa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1.xml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FI\Performance%20Review%20Dec-2021%20(2QFY22)%20FI.xlsx" TargetMode="External"/></Relationships>
</file>

<file path=ppt/charts/_rels/chart42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RV\Departments\Research\Asset%20Mngmt%20&amp;%20Research\Sector%20Data\Presentations%20-%20MCBAH\FY22\Board%20Performance\2QFY22\03%20Years%20Performance%20-%20Selected%20Peer%20(Dec%2021).xlsx" TargetMode="Externa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2.xml"/></Relationships>
</file>

<file path=ppt/charts/_rels/chart43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FI\Performance%20Review%20Dec-2021%20(2QFY22)%20FI.xlsx" TargetMode="External"/></Relationships>
</file>

<file path=ppt/charts/_rels/chart44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RV\Departments\Research\Asset%20Mngmt%20&amp;%20Research\Sector%20Data\Presentations%20-%20MCBAH\FY22\Board%20Performance\2QFY22\03%20Years%20Performance%20-%20Selected%20Peer%20(Dec%2021).xlsx" TargetMode="Externa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3.xml"/></Relationships>
</file>

<file path=ppt/charts/_rels/chart45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FI\Performance%20Review%20Dec-2021%20(2QFY22)%20FI.xlsx" TargetMode="External"/></Relationships>
</file>

<file path=ppt/charts/_rels/chart46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RV\Departments\Research\Asset%20Mngmt%20&amp;%20Research\Sector%20Data\Presentations%20-%20MCBAH\FY22\Board%20Performance\2QFY22\03%20Years%20Performance%20-%20Selected%20Peer%20(Dec%2021).xlsx" TargetMode="Externa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4.xml"/></Relationships>
</file>

<file path=ppt/charts/_rels/chart47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FI\Performance%20Review%20Dec-2021%20(2QFY22)%20FI.xlsx" TargetMode="External"/></Relationships>
</file>

<file path=ppt/charts/_rels/chart48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RV\Departments\Research\Asset%20Mngmt%20&amp;%20Research\Sector%20Data\Presentations%20-%20MCBAH\FY22\Board%20Performance\2QFY22\03%20Years%20Performance%20-%20Selected%20Peer%20(Dec%2021).xlsx" TargetMode="Externa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5.xml"/></Relationships>
</file>

<file path=ppt/charts/_rels/chart49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FI\Performance%20Review%20Dec-2021%20(2QFY22)%20FI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RV\Departments\Research\Asset%20Mngmt%20&amp;%20Research\Sector%20Data\Presentations%20-%20MCBAH\FY22\Board%20Performance\2QFY22\FI\MM%20graph%20ppt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50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RV\Departments\Research\Asset%20Mngmt%20&amp;%20Research\Sector%20Data\Presentations%20-%20MCBAH\FY22\Board%20Performance\2QFY22\03%20Years%20Performance%20-%20Selected%20Peer%20(Dec%2021).xlsx" TargetMode="Externa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6.xml"/></Relationships>
</file>

<file path=ppt/charts/_rels/chart5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FI\Performance%20Review%20Dec-2021%20(2QFY22)%20FI.xlsx" TargetMode="External"/></Relationships>
</file>

<file path=ppt/charts/_rels/chart52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RV\Departments\Research\Asset%20Mngmt%20&amp;%20Research\Sector%20Data\Presentations%20-%20MCBAH\FY22\Board%20Performance\2QFY22\03%20Years%20Performance%20-%20Selected%20Peer%20(Dec%2021).xlsx" TargetMode="External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chartUserShapes" Target="../drawings/drawing7.xml"/></Relationships>
</file>

<file path=ppt/charts/_rels/chart53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FI\Performance%20Review%20Dec-2021%20(2QFY22)%20FI.xlsx" TargetMode="External"/></Relationships>
</file>

<file path=ppt/charts/_rels/chart54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RV\Departments\Research\Asset%20Mngmt%20&amp;%20Research\Sector%20Data\Presentations%20-%20MCBAH\FY22\Board%20Performance\2QFY22\03%20Years%20Performance%20-%20Selected%20Peer%20(Dec%2021).xlsx" TargetMode="External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chartUserShapes" Target="../drawings/drawing8.xml"/></Relationships>
</file>

<file path=ppt/charts/_rels/chart55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FI\Performance%20Review%20Dec-2021%20(2QFY22)%20FI.xlsx" TargetMode="External"/></Relationships>
</file>

<file path=ppt/charts/_rels/chart56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-SRV\Departments\Research\Asset%20Mngmt%20&amp;%20Research\Sector%20Data\Presentations%20-%20MCBAH\FY22\Board%20Performance\2QFY22\03%20Years%20Performance%20-%20Selected%20Peer%20(Dec%2021).xlsx" TargetMode="External"/><Relationship Id="rId2" Type="http://schemas.microsoft.com/office/2011/relationships/chartColorStyle" Target="colors14.xml"/><Relationship Id="rId1" Type="http://schemas.microsoft.com/office/2011/relationships/chartStyle" Target="style14.xml"/><Relationship Id="rId4" Type="http://schemas.openxmlformats.org/officeDocument/2006/relationships/chartUserShapes" Target="../drawings/drawing9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Fund%20Reports\FY22\Dec%2021\Charts%20for%201st%20page-December-2021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FI\Performance%20Review%20Dec-2021%20(2QFY22)%20FI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FI\Asset%20Class%20Return%20-%20FI%20(2Q22)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-SRV\Departments\Research\Asset%20Mngmt%20&amp;%20Research\Sector%20Data\Presentations%20-%20MCBAH\FY22\Board%20Performance\2QFY22\FI\Asset%20Class%20Return%20-%20FI%20(2Q22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PIB FIXED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Sheet1!$J$1530</c:f>
              <c:strCache>
                <c:ptCount val="1"/>
                <c:pt idx="0">
                  <c:v>PIB FIXEDOutstanding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numRef>
              <c:f>Sheet1!$I$1531:$I$1543</c:f>
              <c:numCache>
                <c:formatCode>d\-mmm\-yy</c:formatCode>
                <c:ptCount val="13"/>
                <c:pt idx="0">
                  <c:v>44196</c:v>
                </c:pt>
                <c:pt idx="1">
                  <c:v>44227</c:v>
                </c:pt>
                <c:pt idx="2">
                  <c:v>44255</c:v>
                </c:pt>
                <c:pt idx="3">
                  <c:v>44286</c:v>
                </c:pt>
                <c:pt idx="4">
                  <c:v>44316</c:v>
                </c:pt>
                <c:pt idx="5">
                  <c:v>44347</c:v>
                </c:pt>
                <c:pt idx="6">
                  <c:v>44377</c:v>
                </c:pt>
                <c:pt idx="7">
                  <c:v>44408</c:v>
                </c:pt>
                <c:pt idx="8">
                  <c:v>44439</c:v>
                </c:pt>
                <c:pt idx="9">
                  <c:v>44469</c:v>
                </c:pt>
                <c:pt idx="10">
                  <c:v>44500</c:v>
                </c:pt>
                <c:pt idx="11">
                  <c:v>44530</c:v>
                </c:pt>
                <c:pt idx="12">
                  <c:v>44561</c:v>
                </c:pt>
              </c:numCache>
            </c:numRef>
          </c:cat>
          <c:val>
            <c:numRef>
              <c:f>Sheet1!$J$1531:$J$1543</c:f>
              <c:numCache>
                <c:formatCode>_(* #,##0_);_(* \(#,##0\);_(* "-"??_);_(@_)</c:formatCode>
                <c:ptCount val="13"/>
                <c:pt idx="0">
                  <c:v>5178906.7170000002</c:v>
                </c:pt>
                <c:pt idx="1">
                  <c:v>5214236.7170000002</c:v>
                </c:pt>
                <c:pt idx="2">
                  <c:v>5276374.6170000006</c:v>
                </c:pt>
                <c:pt idx="3">
                  <c:v>5361289.3170000007</c:v>
                </c:pt>
                <c:pt idx="4">
                  <c:v>5437789.6170000006</c:v>
                </c:pt>
                <c:pt idx="5">
                  <c:v>5643674.3170000007</c:v>
                </c:pt>
                <c:pt idx="6">
                  <c:v>5809657.0170000009</c:v>
                </c:pt>
                <c:pt idx="7">
                  <c:v>4997918.0170000009</c:v>
                </c:pt>
                <c:pt idx="8">
                  <c:v>5067627.2170000011</c:v>
                </c:pt>
                <c:pt idx="9">
                  <c:v>5165913.7170000011</c:v>
                </c:pt>
                <c:pt idx="10">
                  <c:v>5147913.7170000011</c:v>
                </c:pt>
                <c:pt idx="11">
                  <c:v>5266299.3170000007</c:v>
                </c:pt>
                <c:pt idx="12">
                  <c:v>5398495.3170000007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FD-4E69-B4E2-67D5C0CD1D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13"/>
        <c:axId val="545759112"/>
        <c:axId val="545759504"/>
      </c:barChart>
      <c:lineChart>
        <c:grouping val="standard"/>
        <c:varyColors val="0"/>
        <c:ser>
          <c:idx val="3"/>
          <c:order val="1"/>
          <c:tx>
            <c:strRef>
              <c:f>Sheet1!$M$1530</c:f>
              <c:strCache>
                <c:ptCount val="1"/>
                <c:pt idx="0">
                  <c:v>PKRV 10Yr</c:v>
                </c:pt>
              </c:strCache>
            </c:strRef>
          </c:tx>
          <c:spPr>
            <a:ln w="34925" cap="rnd">
              <a:solidFill>
                <a:schemeClr val="accent4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cat>
            <c:numRef>
              <c:f>Sheet1!$I$1531:$I$1543</c:f>
              <c:numCache>
                <c:formatCode>d\-mmm\-yy</c:formatCode>
                <c:ptCount val="13"/>
                <c:pt idx="0">
                  <c:v>44196</c:v>
                </c:pt>
                <c:pt idx="1">
                  <c:v>44227</c:v>
                </c:pt>
                <c:pt idx="2">
                  <c:v>44255</c:v>
                </c:pt>
                <c:pt idx="3">
                  <c:v>44286</c:v>
                </c:pt>
                <c:pt idx="4">
                  <c:v>44316</c:v>
                </c:pt>
                <c:pt idx="5">
                  <c:v>44347</c:v>
                </c:pt>
                <c:pt idx="6">
                  <c:v>44377</c:v>
                </c:pt>
                <c:pt idx="7">
                  <c:v>44408</c:v>
                </c:pt>
                <c:pt idx="8">
                  <c:v>44439</c:v>
                </c:pt>
                <c:pt idx="9">
                  <c:v>44469</c:v>
                </c:pt>
                <c:pt idx="10">
                  <c:v>44500</c:v>
                </c:pt>
                <c:pt idx="11">
                  <c:v>44530</c:v>
                </c:pt>
                <c:pt idx="12">
                  <c:v>44561</c:v>
                </c:pt>
              </c:numCache>
            </c:numRef>
          </c:cat>
          <c:val>
            <c:numRef>
              <c:f>Sheet1!$M$1531:$M$1543</c:f>
              <c:numCache>
                <c:formatCode>General</c:formatCode>
                <c:ptCount val="13"/>
                <c:pt idx="0">
                  <c:v>9.98</c:v>
                </c:pt>
                <c:pt idx="1">
                  <c:v>10.029999999999999</c:v>
                </c:pt>
                <c:pt idx="2">
                  <c:v>10.199999999999999</c:v>
                </c:pt>
                <c:pt idx="3">
                  <c:v>10.42</c:v>
                </c:pt>
                <c:pt idx="4">
                  <c:v>10</c:v>
                </c:pt>
                <c:pt idx="5">
                  <c:v>9.9</c:v>
                </c:pt>
                <c:pt idx="6">
                  <c:v>9.94</c:v>
                </c:pt>
                <c:pt idx="7">
                  <c:v>9.9499999999999993</c:v>
                </c:pt>
                <c:pt idx="8">
                  <c:v>9.9</c:v>
                </c:pt>
                <c:pt idx="9">
                  <c:v>10.45</c:v>
                </c:pt>
                <c:pt idx="10">
                  <c:v>11</c:v>
                </c:pt>
                <c:pt idx="11">
                  <c:v>11.94</c:v>
                </c:pt>
                <c:pt idx="12">
                  <c:v>11.62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DFD-4E69-B4E2-67D5C0CD1D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45757152"/>
        <c:axId val="545763424"/>
      </c:lineChart>
      <c:catAx>
        <c:axId val="545759112"/>
        <c:scaling>
          <c:orientation val="minMax"/>
        </c:scaling>
        <c:delete val="0"/>
        <c:axPos val="b"/>
        <c:numFmt formatCode="d\-mmm\-yy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1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5759504"/>
        <c:crosses val="autoZero"/>
        <c:auto val="0"/>
        <c:lblAlgn val="ctr"/>
        <c:lblOffset val="100"/>
        <c:noMultiLvlLbl val="0"/>
      </c:catAx>
      <c:valAx>
        <c:axId val="545759504"/>
        <c:scaling>
          <c:orientation val="minMax"/>
          <c:min val="10000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Amount (Million)  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5759112"/>
        <c:crosses val="autoZero"/>
        <c:crossBetween val="between"/>
        <c:majorUnit val="1000000"/>
      </c:valAx>
      <c:valAx>
        <c:axId val="545763424"/>
        <c:scaling>
          <c:orientation val="minMax"/>
          <c:max val="12"/>
          <c:min val="6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Yield (%)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5757152"/>
        <c:crosses val="max"/>
        <c:crossBetween val="between"/>
      </c:valAx>
      <c:catAx>
        <c:axId val="545757152"/>
        <c:scaling>
          <c:orientation val="minMax"/>
        </c:scaling>
        <c:delete val="1"/>
        <c:axPos val="b"/>
        <c:numFmt formatCode="d\-mmm\-yy" sourceLinked="1"/>
        <c:majorTickMark val="none"/>
        <c:minorTickMark val="none"/>
        <c:tickLblPos val="nextTo"/>
        <c:crossAx val="545763424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1270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 sz="1000"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274101554613372E-2"/>
          <c:y val="5.6519592225525911E-2"/>
          <c:w val="0.92880198869372443"/>
          <c:h val="0.726907256648417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'MCB CMOP'!$K$29</c:f>
              <c:strCache>
                <c:ptCount val="1"/>
                <c:pt idx="0">
                  <c:v>Oct-21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</c:spPr>
            <c:extLst>
              <c:ext xmlns:c16="http://schemas.microsoft.com/office/drawing/2014/chart" uri="{C3380CC4-5D6E-409C-BE32-E72D297353CC}">
                <c16:uniqueId val="{00000005-E4FC-47BE-9E9E-4D87476E0576}"/>
              </c:ext>
            </c:extLst>
          </c:dPt>
          <c:dLbls>
            <c:dLbl>
              <c:idx val="1"/>
              <c:layout>
                <c:manualLayout>
                  <c:x val="0"/>
                  <c:y val="-4.27629473145128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4FC-47BE-9E9E-4D87476E0576}"/>
                </c:ext>
              </c:extLst>
            </c:dLbl>
            <c:dLbl>
              <c:idx val="2"/>
              <c:layout>
                <c:manualLayout>
                  <c:x val="-1.5193469846660018E-7"/>
                  <c:y val="7.936416254350263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4FC-47BE-9E9E-4D87476E0576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 CMOP'!$G$30:$G$33</c:f>
              <c:strCache>
                <c:ptCount val="4"/>
                <c:pt idx="0">
                  <c:v>Cash</c:v>
                </c:pt>
                <c:pt idx="1">
                  <c:v>T-Bills</c:v>
                </c:pt>
                <c:pt idx="2">
                  <c:v>Term Deposit Receipts</c:v>
                </c:pt>
                <c:pt idx="3">
                  <c:v>Others including receivables</c:v>
                </c:pt>
              </c:strCache>
            </c:strRef>
          </c:cat>
          <c:val>
            <c:numRef>
              <c:f>'MCB CMOP'!$K$30:$K$33</c:f>
              <c:numCache>
                <c:formatCode>0%</c:formatCode>
                <c:ptCount val="4"/>
                <c:pt idx="0">
                  <c:v>0.28100000000000003</c:v>
                </c:pt>
                <c:pt idx="1">
                  <c:v>0.69799999999999995</c:v>
                </c:pt>
                <c:pt idx="2">
                  <c:v>1.4999999999999999E-2</c:v>
                </c:pt>
                <c:pt idx="3">
                  <c:v>6.0000000000000001E-3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4FC-47BE-9E9E-4D87476E0576}"/>
            </c:ext>
          </c:extLst>
        </c:ser>
        <c:ser>
          <c:idx val="1"/>
          <c:order val="1"/>
          <c:tx>
            <c:strRef>
              <c:f>'MCB CMOP'!$L$29</c:f>
              <c:strCache>
                <c:ptCount val="1"/>
                <c:pt idx="0">
                  <c:v>Nov-21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 CMOP'!$G$30:$G$33</c:f>
              <c:strCache>
                <c:ptCount val="4"/>
                <c:pt idx="0">
                  <c:v>Cash</c:v>
                </c:pt>
                <c:pt idx="1">
                  <c:v>T-Bills</c:v>
                </c:pt>
                <c:pt idx="2">
                  <c:v>Term Deposit Receipts</c:v>
                </c:pt>
                <c:pt idx="3">
                  <c:v>Others including receivables</c:v>
                </c:pt>
              </c:strCache>
            </c:strRef>
          </c:cat>
          <c:val>
            <c:numRef>
              <c:f>'MCB CMOP'!$L$30:$L$33</c:f>
              <c:numCache>
                <c:formatCode>0%</c:formatCode>
                <c:ptCount val="4"/>
                <c:pt idx="0">
                  <c:v>0.68799999999999994</c:v>
                </c:pt>
                <c:pt idx="1">
                  <c:v>0.30499999999999999</c:v>
                </c:pt>
                <c:pt idx="2">
                  <c:v>0</c:v>
                </c:pt>
                <c:pt idx="3">
                  <c:v>7.0000000000000001E-3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4FC-47BE-9E9E-4D87476E0576}"/>
            </c:ext>
          </c:extLst>
        </c:ser>
        <c:ser>
          <c:idx val="2"/>
          <c:order val="2"/>
          <c:tx>
            <c:strRef>
              <c:f>'MCB CMOP'!$M$29</c:f>
              <c:strCache>
                <c:ptCount val="1"/>
                <c:pt idx="0">
                  <c:v>Dec-21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 CMOP'!$G$30:$G$33</c:f>
              <c:strCache>
                <c:ptCount val="4"/>
                <c:pt idx="0">
                  <c:v>Cash</c:v>
                </c:pt>
                <c:pt idx="1">
                  <c:v>T-Bills</c:v>
                </c:pt>
                <c:pt idx="2">
                  <c:v>Term Deposit Receipts</c:v>
                </c:pt>
                <c:pt idx="3">
                  <c:v>Others including receivables</c:v>
                </c:pt>
              </c:strCache>
            </c:strRef>
          </c:cat>
          <c:val>
            <c:numRef>
              <c:f>'MCB CMOP'!$M$30:$M$33</c:f>
              <c:numCache>
                <c:formatCode>0%</c:formatCode>
                <c:ptCount val="4"/>
                <c:pt idx="0">
                  <c:v>0.58699999999999997</c:v>
                </c:pt>
                <c:pt idx="1">
                  <c:v>0.308</c:v>
                </c:pt>
                <c:pt idx="2">
                  <c:v>9.9000000000000005E-2</c:v>
                </c:pt>
                <c:pt idx="3">
                  <c:v>6.0000000000000001E-3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4FC-47BE-9E9E-4D87476E05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21889808"/>
        <c:axId val="421895688"/>
      </c:barChart>
      <c:catAx>
        <c:axId val="4218898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421895688"/>
        <c:crosses val="autoZero"/>
        <c:auto val="1"/>
        <c:lblAlgn val="ctr"/>
        <c:lblOffset val="100"/>
        <c:noMultiLvlLbl val="0"/>
      </c:catAx>
      <c:valAx>
        <c:axId val="421895688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421889808"/>
        <c:crosses val="autoZero"/>
        <c:crossBetween val="between"/>
        <c:majorUnit val="0.2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0"/>
          <c:y val="0.90048652455028344"/>
          <c:w val="0.98204534215831718"/>
          <c:h val="8.3347737020677298E-2"/>
        </c:manualLayout>
      </c:layout>
      <c:overlay val="0"/>
    </c:legend>
    <c:plotVisOnly val="1"/>
    <c:dispBlanksAs val="zero"/>
    <c:showDLblsOverMax val="0"/>
  </c:chart>
  <c:spPr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274101554613372E-2"/>
          <c:y val="5.2686276678802678E-2"/>
          <c:w val="0.92880198869372421"/>
          <c:h val="0.773513738391023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PCF!$K$29</c:f>
              <c:strCache>
                <c:ptCount val="1"/>
                <c:pt idx="0">
                  <c:v>Oct-21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</c:spPr>
            <c:extLst>
              <c:ext xmlns:c16="http://schemas.microsoft.com/office/drawing/2014/chart" uri="{C3380CC4-5D6E-409C-BE32-E72D297353CC}">
                <c16:uniqueId val="{00000003-1FFF-4D14-8141-7C0AF4324F26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PCF!$G$30:$G$33</c:f>
              <c:strCache>
                <c:ptCount val="4"/>
                <c:pt idx="0">
                  <c:v>Cash</c:v>
                </c:pt>
                <c:pt idx="1">
                  <c:v>T-Bills</c:v>
                </c:pt>
                <c:pt idx="2">
                  <c:v>Term Deposit Receipt</c:v>
                </c:pt>
                <c:pt idx="3">
                  <c:v>Others including receivables</c:v>
                </c:pt>
              </c:strCache>
            </c:strRef>
          </c:cat>
          <c:val>
            <c:numRef>
              <c:f>PCF!$K$30:$K$33</c:f>
              <c:numCache>
                <c:formatCode>0%</c:formatCode>
                <c:ptCount val="4"/>
                <c:pt idx="0">
                  <c:v>0.71299999999999997</c:v>
                </c:pt>
                <c:pt idx="1">
                  <c:v>0.28199999999999997</c:v>
                </c:pt>
                <c:pt idx="2">
                  <c:v>0</c:v>
                </c:pt>
                <c:pt idx="3">
                  <c:v>5.0000000000000001E-3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FF-4D14-8141-7C0AF4324F26}"/>
            </c:ext>
          </c:extLst>
        </c:ser>
        <c:ser>
          <c:idx val="1"/>
          <c:order val="1"/>
          <c:tx>
            <c:strRef>
              <c:f>PCF!$L$29</c:f>
              <c:strCache>
                <c:ptCount val="1"/>
                <c:pt idx="0">
                  <c:v>Nov-21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PCF!$G$30:$G$33</c:f>
              <c:strCache>
                <c:ptCount val="4"/>
                <c:pt idx="0">
                  <c:v>Cash</c:v>
                </c:pt>
                <c:pt idx="1">
                  <c:v>T-Bills</c:v>
                </c:pt>
                <c:pt idx="2">
                  <c:v>Term Deposit Receipt</c:v>
                </c:pt>
                <c:pt idx="3">
                  <c:v>Others including receivables</c:v>
                </c:pt>
              </c:strCache>
            </c:strRef>
          </c:cat>
          <c:val>
            <c:numRef>
              <c:f>PCF!$L$30:$L$33</c:f>
              <c:numCache>
                <c:formatCode>0%</c:formatCode>
                <c:ptCount val="4"/>
                <c:pt idx="0">
                  <c:v>0.748</c:v>
                </c:pt>
                <c:pt idx="1">
                  <c:v>0.247</c:v>
                </c:pt>
                <c:pt idx="2">
                  <c:v>0</c:v>
                </c:pt>
                <c:pt idx="3">
                  <c:v>5.0000000000000001E-3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FFF-4D14-8141-7C0AF4324F26}"/>
            </c:ext>
          </c:extLst>
        </c:ser>
        <c:ser>
          <c:idx val="2"/>
          <c:order val="2"/>
          <c:tx>
            <c:strRef>
              <c:f>PCF!$M$29</c:f>
              <c:strCache>
                <c:ptCount val="1"/>
                <c:pt idx="0">
                  <c:v>Dec-21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PCF!$G$30:$G$33</c:f>
              <c:strCache>
                <c:ptCount val="4"/>
                <c:pt idx="0">
                  <c:v>Cash</c:v>
                </c:pt>
                <c:pt idx="1">
                  <c:v>T-Bills</c:v>
                </c:pt>
                <c:pt idx="2">
                  <c:v>Term Deposit Receipt</c:v>
                </c:pt>
                <c:pt idx="3">
                  <c:v>Others including receivables</c:v>
                </c:pt>
              </c:strCache>
            </c:strRef>
          </c:cat>
          <c:val>
            <c:numRef>
              <c:f>PCF!$M$30:$M$33</c:f>
              <c:numCache>
                <c:formatCode>0%</c:formatCode>
                <c:ptCount val="4"/>
                <c:pt idx="0">
                  <c:v>0.61499999999999999</c:v>
                </c:pt>
                <c:pt idx="1">
                  <c:v>0.32</c:v>
                </c:pt>
                <c:pt idx="2">
                  <c:v>6.0999999999999999E-2</c:v>
                </c:pt>
                <c:pt idx="3">
                  <c:v>4.0000000000000001E-3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FFF-4D14-8141-7C0AF4324F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21892160"/>
        <c:axId val="421894512"/>
      </c:barChart>
      <c:catAx>
        <c:axId val="4218921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421894512"/>
        <c:crosses val="autoZero"/>
        <c:auto val="1"/>
        <c:lblAlgn val="ctr"/>
        <c:lblOffset val="100"/>
        <c:noMultiLvlLbl val="0"/>
      </c:catAx>
      <c:valAx>
        <c:axId val="421894512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421892160"/>
        <c:crosses val="autoZero"/>
        <c:crossBetween val="between"/>
        <c:majorUnit val="0.2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2.3379392449532025E-2"/>
          <c:y val="0.95484482888532984"/>
          <c:w val="0.94463062644742157"/>
          <c:h val="4.4776421493419781E-2"/>
        </c:manualLayout>
      </c:layout>
      <c:overlay val="0"/>
    </c:legend>
    <c:plotVisOnly val="1"/>
    <c:dispBlanksAs val="zero"/>
    <c:showDLblsOverMax val="0"/>
  </c:chart>
  <c:spPr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856756168289516E-2"/>
          <c:y val="5.2369433024860142E-2"/>
          <c:w val="0.90946372985747115"/>
          <c:h val="0.70113818424299112"/>
        </c:manualLayout>
      </c:layout>
      <c:barChart>
        <c:barDir val="col"/>
        <c:grouping val="clustered"/>
        <c:varyColors val="0"/>
        <c:ser>
          <c:idx val="0"/>
          <c:order val="1"/>
          <c:spPr>
            <a:solidFill>
              <a:srgbClr val="002060"/>
            </a:solidFill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9940-4FBD-A980-58379F310095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9940-4FBD-A980-58379F310095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9940-4FBD-A980-58379F310095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9940-4FBD-A980-58379F310095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9940-4FBD-A980-58379F310095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9940-4FBD-A980-58379F310095}"/>
              </c:ext>
            </c:extLst>
          </c:dPt>
          <c:dPt>
            <c:idx val="7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7-9940-4FBD-A980-58379F310095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9940-4FBD-A980-58379F310095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9940-4FBD-A980-58379F310095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9940-4FBD-A980-58379F310095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9940-4FBD-A980-58379F310095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9940-4FBD-A980-58379F310095}"/>
              </c:ext>
            </c:extLst>
          </c:dPt>
          <c:dPt>
            <c:idx val="13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E-9940-4FBD-A980-58379F310095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9940-4FBD-A980-58379F310095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9940-4FBD-A980-58379F310095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1-9940-4FBD-A980-58379F310095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FI'!$D$31:$D$48</c:f>
              <c:strCache>
                <c:ptCount val="18"/>
                <c:pt idx="0">
                  <c:v>HBLIF</c:v>
                </c:pt>
                <c:pt idx="1">
                  <c:v>NBPFSIF</c:v>
                </c:pt>
                <c:pt idx="2">
                  <c:v>NBPIOF</c:v>
                </c:pt>
                <c:pt idx="3">
                  <c:v>FAYSALFSOF</c:v>
                </c:pt>
                <c:pt idx="4">
                  <c:v>ABLIF</c:v>
                </c:pt>
                <c:pt idx="5">
                  <c:v>LaksonIF</c:v>
                </c:pt>
                <c:pt idx="6">
                  <c:v>NITIF</c:v>
                </c:pt>
                <c:pt idx="7">
                  <c:v>PIF</c:v>
                </c:pt>
                <c:pt idx="8">
                  <c:v>JSIF</c:v>
                </c:pt>
                <c:pt idx="9">
                  <c:v>FAYSALSGF</c:v>
                </c:pt>
                <c:pt idx="10">
                  <c:v>1st HABIBIF</c:v>
                </c:pt>
                <c:pt idx="11">
                  <c:v>UBL IOF</c:v>
                </c:pt>
                <c:pt idx="12">
                  <c:v>NBP MAF</c:v>
                </c:pt>
                <c:pt idx="13">
                  <c:v>MCBDCF</c:v>
                </c:pt>
                <c:pt idx="14">
                  <c:v>NBPSF</c:v>
                </c:pt>
                <c:pt idx="15">
                  <c:v>AGHPIF</c:v>
                </c:pt>
                <c:pt idx="16">
                  <c:v>AWTIF</c:v>
                </c:pt>
                <c:pt idx="17">
                  <c:v>ATLASIF</c:v>
                </c:pt>
              </c:strCache>
            </c:strRef>
          </c:cat>
          <c:val>
            <c:numRef>
              <c:f>'FY15TD FI'!$F$31:$F$48</c:f>
              <c:numCache>
                <c:formatCode>0.0%</c:formatCode>
                <c:ptCount val="18"/>
                <c:pt idx="0">
                  <c:v>8.9001382013921063E-2</c:v>
                </c:pt>
                <c:pt idx="1">
                  <c:v>8.8385762599850246E-2</c:v>
                </c:pt>
                <c:pt idx="2">
                  <c:v>8.0547764636092589E-2</c:v>
                </c:pt>
                <c:pt idx="3">
                  <c:v>8.011114930200372E-2</c:v>
                </c:pt>
                <c:pt idx="4">
                  <c:v>7.9722610302191646E-2</c:v>
                </c:pt>
                <c:pt idx="5">
                  <c:v>7.9692288088176022E-2</c:v>
                </c:pt>
                <c:pt idx="6">
                  <c:v>7.8962568251537246E-2</c:v>
                </c:pt>
                <c:pt idx="7">
                  <c:v>7.8361486766187788E-2</c:v>
                </c:pt>
                <c:pt idx="8">
                  <c:v>7.6814937439356495E-2</c:v>
                </c:pt>
                <c:pt idx="9">
                  <c:v>7.4100314051093782E-2</c:v>
                </c:pt>
                <c:pt idx="10">
                  <c:v>7.3813810439066957E-2</c:v>
                </c:pt>
                <c:pt idx="11">
                  <c:v>7.3699365008243853E-2</c:v>
                </c:pt>
                <c:pt idx="12">
                  <c:v>7.3358475105418458E-2</c:v>
                </c:pt>
                <c:pt idx="13">
                  <c:v>7.0389725793014501E-2</c:v>
                </c:pt>
                <c:pt idx="14">
                  <c:v>6.8288697109023203E-2</c:v>
                </c:pt>
                <c:pt idx="15">
                  <c:v>6.5528399893014525E-2</c:v>
                </c:pt>
                <c:pt idx="16">
                  <c:v>5.4698143318671198E-2</c:v>
                </c:pt>
                <c:pt idx="17">
                  <c:v>4.470658968191582E-2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9940-4FBD-A980-58379F3100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60"/>
        <c:axId val="421890592"/>
        <c:axId val="421890984"/>
      </c:barChart>
      <c:barChart>
        <c:barDir val="col"/>
        <c:grouping val="clustered"/>
        <c:varyColors val="0"/>
        <c:ser>
          <c:idx val="2"/>
          <c:order val="0"/>
          <c:spPr>
            <a:noFill/>
            <a:ln>
              <a:noFill/>
            </a:ln>
          </c:spPr>
          <c:invertIfNegative val="0"/>
          <c:dLbls>
            <c:numFmt formatCode="#,##0.0\ [$Bn-420]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FI'!$D$31:$D$48</c:f>
              <c:strCache>
                <c:ptCount val="18"/>
                <c:pt idx="0">
                  <c:v>HBLIF</c:v>
                </c:pt>
                <c:pt idx="1">
                  <c:v>NBPFSIF</c:v>
                </c:pt>
                <c:pt idx="2">
                  <c:v>NBPIOF</c:v>
                </c:pt>
                <c:pt idx="3">
                  <c:v>FAYSALFSOF</c:v>
                </c:pt>
                <c:pt idx="4">
                  <c:v>ABLIF</c:v>
                </c:pt>
                <c:pt idx="5">
                  <c:v>LaksonIF</c:v>
                </c:pt>
                <c:pt idx="6">
                  <c:v>NITIF</c:v>
                </c:pt>
                <c:pt idx="7">
                  <c:v>PIF</c:v>
                </c:pt>
                <c:pt idx="8">
                  <c:v>JSIF</c:v>
                </c:pt>
                <c:pt idx="9">
                  <c:v>FAYSALSGF</c:v>
                </c:pt>
                <c:pt idx="10">
                  <c:v>1st HABIBIF</c:v>
                </c:pt>
                <c:pt idx="11">
                  <c:v>UBL IOF</c:v>
                </c:pt>
                <c:pt idx="12">
                  <c:v>NBP MAF</c:v>
                </c:pt>
                <c:pt idx="13">
                  <c:v>MCBDCF</c:v>
                </c:pt>
                <c:pt idx="14">
                  <c:v>NBPSF</c:v>
                </c:pt>
                <c:pt idx="15">
                  <c:v>AGHPIF</c:v>
                </c:pt>
                <c:pt idx="16">
                  <c:v>AWTIF</c:v>
                </c:pt>
                <c:pt idx="17">
                  <c:v>ATLASIF</c:v>
                </c:pt>
              </c:strCache>
            </c:strRef>
          </c:cat>
          <c:val>
            <c:numRef>
              <c:f>'FY15TD FI'!$E$31:$E$48</c:f>
              <c:numCache>
                <c:formatCode>#,##0.00_);\(#,##0.00\)</c:formatCode>
                <c:ptCount val="18"/>
                <c:pt idx="0">
                  <c:v>3.8084199999999999</c:v>
                </c:pt>
                <c:pt idx="1">
                  <c:v>39.286040999999997</c:v>
                </c:pt>
                <c:pt idx="2">
                  <c:v>10.253954</c:v>
                </c:pt>
                <c:pt idx="3">
                  <c:v>0.57614900000000002</c:v>
                </c:pt>
                <c:pt idx="4">
                  <c:v>13.966885</c:v>
                </c:pt>
                <c:pt idx="5">
                  <c:v>3.798864</c:v>
                </c:pt>
                <c:pt idx="6">
                  <c:v>3.7919900000000002</c:v>
                </c:pt>
                <c:pt idx="7">
                  <c:v>4.7253170000000004</c:v>
                </c:pt>
                <c:pt idx="8">
                  <c:v>1.6672819999999999</c:v>
                </c:pt>
                <c:pt idx="9">
                  <c:v>3.1151529999999998</c:v>
                </c:pt>
                <c:pt idx="10">
                  <c:v>1.6141970000000001</c:v>
                </c:pt>
                <c:pt idx="11">
                  <c:v>2.1355110000000002</c:v>
                </c:pt>
                <c:pt idx="12">
                  <c:v>4.7786410000000004</c:v>
                </c:pt>
                <c:pt idx="13">
                  <c:v>4.313091</c:v>
                </c:pt>
                <c:pt idx="14">
                  <c:v>1.496537</c:v>
                </c:pt>
                <c:pt idx="15">
                  <c:v>1.2221839999999999</c:v>
                </c:pt>
                <c:pt idx="16">
                  <c:v>1.1641779999999999</c:v>
                </c:pt>
                <c:pt idx="17">
                  <c:v>3.9252989999999999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9940-4FBD-A980-58379F3100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0"/>
        <c:overlap val="100"/>
        <c:axId val="421891768"/>
        <c:axId val="421889416"/>
      </c:barChart>
      <c:lineChart>
        <c:grouping val="standard"/>
        <c:varyColors val="0"/>
        <c:ser>
          <c:idx val="1"/>
          <c:order val="2"/>
          <c:spPr>
            <a:ln w="254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17"/>
              <c:layout>
                <c:manualLayout>
                  <c:x val="-4.5468579336782451E-2"/>
                  <c:y val="-6.52292066949456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9940-4FBD-A980-58379F310095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FI'!$D$31:$D$48</c:f>
              <c:strCache>
                <c:ptCount val="18"/>
                <c:pt idx="0">
                  <c:v>HBLIF</c:v>
                </c:pt>
                <c:pt idx="1">
                  <c:v>NBPFSIF</c:v>
                </c:pt>
                <c:pt idx="2">
                  <c:v>NBPIOF</c:v>
                </c:pt>
                <c:pt idx="3">
                  <c:v>FAYSALFSOF</c:v>
                </c:pt>
                <c:pt idx="4">
                  <c:v>ABLIF</c:v>
                </c:pt>
                <c:pt idx="5">
                  <c:v>LaksonIF</c:v>
                </c:pt>
                <c:pt idx="6">
                  <c:v>NITIF</c:v>
                </c:pt>
                <c:pt idx="7">
                  <c:v>PIF</c:v>
                </c:pt>
                <c:pt idx="8">
                  <c:v>JSIF</c:v>
                </c:pt>
                <c:pt idx="9">
                  <c:v>FAYSALSGF</c:v>
                </c:pt>
                <c:pt idx="10">
                  <c:v>1st HABIBIF</c:v>
                </c:pt>
                <c:pt idx="11">
                  <c:v>UBL IOF</c:v>
                </c:pt>
                <c:pt idx="12">
                  <c:v>NBP MAF</c:v>
                </c:pt>
                <c:pt idx="13">
                  <c:v>MCBDCF</c:v>
                </c:pt>
                <c:pt idx="14">
                  <c:v>NBPSF</c:v>
                </c:pt>
                <c:pt idx="15">
                  <c:v>AGHPIF</c:v>
                </c:pt>
                <c:pt idx="16">
                  <c:v>AWTIF</c:v>
                </c:pt>
                <c:pt idx="17">
                  <c:v>ATLASIF</c:v>
                </c:pt>
              </c:strCache>
            </c:strRef>
          </c:cat>
          <c:val>
            <c:numRef>
              <c:f>'FY15TD FI'!$Z$31:$Z$48</c:f>
              <c:numCache>
                <c:formatCode>0.00%</c:formatCode>
                <c:ptCount val="18"/>
                <c:pt idx="0">
                  <c:v>7.3899081655487753E-2</c:v>
                </c:pt>
                <c:pt idx="1">
                  <c:v>7.3899081655487753E-2</c:v>
                </c:pt>
                <c:pt idx="2">
                  <c:v>7.3899081655487753E-2</c:v>
                </c:pt>
                <c:pt idx="3">
                  <c:v>7.3899081655487753E-2</c:v>
                </c:pt>
                <c:pt idx="4">
                  <c:v>7.3899081655487753E-2</c:v>
                </c:pt>
                <c:pt idx="5">
                  <c:v>7.3899081655487753E-2</c:v>
                </c:pt>
                <c:pt idx="6">
                  <c:v>7.3899081655487753E-2</c:v>
                </c:pt>
                <c:pt idx="7">
                  <c:v>7.3899081655487753E-2</c:v>
                </c:pt>
                <c:pt idx="8">
                  <c:v>7.3899081655487753E-2</c:v>
                </c:pt>
                <c:pt idx="9">
                  <c:v>7.3899081655487753E-2</c:v>
                </c:pt>
                <c:pt idx="10">
                  <c:v>7.3899081655487753E-2</c:v>
                </c:pt>
                <c:pt idx="11">
                  <c:v>7.3899081655487753E-2</c:v>
                </c:pt>
                <c:pt idx="12">
                  <c:v>7.3899081655487753E-2</c:v>
                </c:pt>
                <c:pt idx="13">
                  <c:v>7.3899081655487753E-2</c:v>
                </c:pt>
                <c:pt idx="14">
                  <c:v>7.3899081655487753E-2</c:v>
                </c:pt>
                <c:pt idx="15">
                  <c:v>7.3899081655487753E-2</c:v>
                </c:pt>
                <c:pt idx="16">
                  <c:v>7.3899081655487753E-2</c:v>
                </c:pt>
                <c:pt idx="17">
                  <c:v>7.3899081655487753E-2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4-9940-4FBD-A980-58379F3100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1890592"/>
        <c:axId val="421890984"/>
      </c:lineChart>
      <c:catAx>
        <c:axId val="4218905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421890984"/>
        <c:crosses val="autoZero"/>
        <c:auto val="1"/>
        <c:lblAlgn val="ctr"/>
        <c:lblOffset val="100"/>
        <c:noMultiLvlLbl val="0"/>
      </c:catAx>
      <c:valAx>
        <c:axId val="42189098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Annualized Return</a:t>
                </a:r>
              </a:p>
            </c:rich>
          </c:tx>
          <c:layout>
            <c:manualLayout>
              <c:xMode val="edge"/>
              <c:yMode val="edge"/>
              <c:x val="0"/>
              <c:y val="0.20086076366512975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421890592"/>
        <c:crosses val="autoZero"/>
        <c:crossBetween val="between"/>
        <c:majorUnit val="2.0000000000000004E-2"/>
      </c:valAx>
      <c:valAx>
        <c:axId val="421889416"/>
        <c:scaling>
          <c:orientation val="minMax"/>
        </c:scaling>
        <c:delete val="0"/>
        <c:axPos val="r"/>
        <c:numFmt formatCode="#,##0.00_);\(#,##0.00\)" sourceLinked="1"/>
        <c:majorTickMark val="none"/>
        <c:minorTickMark val="none"/>
        <c:tickLblPos val="none"/>
        <c:crossAx val="421891768"/>
        <c:crosses val="max"/>
        <c:crossBetween val="between"/>
      </c:valAx>
      <c:catAx>
        <c:axId val="4218917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421889416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7319520346455733E-2"/>
          <c:y val="7.6871662864678031E-2"/>
          <c:w val="0.8592870545863871"/>
          <c:h val="0.719553676447213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REVISED!$B$30</c:f>
              <c:strCache>
                <c:ptCount val="1"/>
                <c:pt idx="0">
                  <c:v>Attribution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1.715884701699913E-3"/>
                  <c:y val="1.24085400082008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4CD-4274-83DF-1695EA8D1F53}"/>
                </c:ext>
              </c:extLst>
            </c:dLbl>
            <c:dLbl>
              <c:idx val="1"/>
              <c:layout>
                <c:manualLayout>
                  <c:x val="1.200712750652332E-3"/>
                  <c:y val="7.40452206608740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4CD-4274-83DF-1695EA8D1F53}"/>
                </c:ext>
              </c:extLst>
            </c:dLbl>
            <c:dLbl>
              <c:idx val="2"/>
              <c:layout>
                <c:manualLayout>
                  <c:x val="5.1480037568266161E-3"/>
                  <c:y val="1.47933833852163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E4CD-4274-83DF-1695EA8D1F53}"/>
                </c:ext>
              </c:extLst>
            </c:dLbl>
            <c:dLbl>
              <c:idx val="3"/>
              <c:layout>
                <c:manualLayout>
                  <c:x val="3.4319584920220201E-3"/>
                  <c:y val="1.26910232694580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E4CD-4274-83DF-1695EA8D1F53}"/>
                </c:ext>
              </c:extLst>
            </c:dLbl>
            <c:dLbl>
              <c:idx val="5"/>
              <c:layout>
                <c:manualLayout>
                  <c:x val="1.2007127506524203E-3"/>
                  <c:y val="1.29143540529305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E4CD-4274-83DF-1695EA8D1F53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mtClean="0"/>
                      <a:t>-1.9%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B927-4EB3-A07F-E58BA13B5902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REVISED!$A$31:$A$38</c:f>
              <c:strCache>
                <c:ptCount val="8"/>
                <c:pt idx="0">
                  <c:v>Bank Deposit</c:v>
                </c:pt>
                <c:pt idx="1">
                  <c:v>T-Bill</c:v>
                </c:pt>
                <c:pt idx="2">
                  <c:v>MTS</c:v>
                </c:pt>
                <c:pt idx="3">
                  <c:v>PIB</c:v>
                </c:pt>
                <c:pt idx="4">
                  <c:v>PIB FRB</c:v>
                </c:pt>
                <c:pt idx="5">
                  <c:v>SPREAD</c:v>
                </c:pt>
                <c:pt idx="6">
                  <c:v>TFC</c:v>
                </c:pt>
                <c:pt idx="7">
                  <c:v>Other Fixed Expense Weightage</c:v>
                </c:pt>
              </c:strCache>
            </c:strRef>
          </c:cat>
          <c:val>
            <c:numRef>
              <c:f>REVISED!$B$31:$B$38</c:f>
              <c:numCache>
                <c:formatCode>0.0%</c:formatCode>
                <c:ptCount val="8"/>
                <c:pt idx="0">
                  <c:v>9.6500000000000002E-2</c:v>
                </c:pt>
                <c:pt idx="1">
                  <c:v>8.3400000000000002E-2</c:v>
                </c:pt>
                <c:pt idx="2">
                  <c:v>0.1132</c:v>
                </c:pt>
                <c:pt idx="3">
                  <c:v>9.4299999999999995E-2</c:v>
                </c:pt>
                <c:pt idx="4">
                  <c:v>8.3699999999999997E-2</c:v>
                </c:pt>
                <c:pt idx="5">
                  <c:v>0.1067</c:v>
                </c:pt>
                <c:pt idx="6">
                  <c:v>0.1123</c:v>
                </c:pt>
                <c:pt idx="7" formatCode="0.00%">
                  <c:v>-2.0346750821308799E-2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4CD-4274-83DF-1695EA8D1F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axId val="421893728"/>
        <c:axId val="421894904"/>
      </c:barChart>
      <c:barChart>
        <c:barDir val="col"/>
        <c:grouping val="clustered"/>
        <c:varyColors val="0"/>
        <c:ser>
          <c:idx val="1"/>
          <c:order val="1"/>
          <c:tx>
            <c:strRef>
              <c:f>REVISED!$C$30</c:f>
              <c:strCache>
                <c:ptCount val="1"/>
                <c:pt idx="0">
                  <c:v>Allocation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Pt>
            <c:idx val="7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F-E4CD-4274-83DF-1695EA8D1F53}"/>
              </c:ext>
            </c:extLst>
          </c:dPt>
          <c:dLbls>
            <c:dLbl>
              <c:idx val="0"/>
              <c:layout>
                <c:manualLayout>
                  <c:x val="5.1526649535866696E-4"/>
                  <c:y val="2.71598400549183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E4CD-4274-83DF-1695EA8D1F53}"/>
                </c:ext>
              </c:extLst>
            </c:dLbl>
            <c:dLbl>
              <c:idx val="1"/>
              <c:layout>
                <c:manualLayout>
                  <c:x val="1.200712750652288E-3"/>
                  <c:y val="2.49929278585224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E4CD-4274-83DF-1695EA8D1F53}"/>
                </c:ext>
              </c:extLst>
            </c:dLbl>
            <c:dLbl>
              <c:idx val="2"/>
              <c:layout>
                <c:manualLayout>
                  <c:x val="1.71597924601101E-3"/>
                  <c:y val="8.053992128294079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E4CD-4274-83DF-1695EA8D1F53}"/>
                </c:ext>
              </c:extLst>
            </c:dLbl>
            <c:dLbl>
              <c:idx val="3"/>
              <c:layout>
                <c:manualLayout>
                  <c:x val="5.1526649535858988E-4"/>
                  <c:y val="2.69324852933651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E4CD-4274-83DF-1695EA8D1F53}"/>
                </c:ext>
              </c:extLst>
            </c:dLbl>
            <c:dLbl>
              <c:idx val="4"/>
              <c:layout>
                <c:manualLayout>
                  <c:x val="1.200712750652244E-3"/>
                  <c:y val="9.437838190207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E4CD-4274-83DF-1695EA8D1F53}"/>
                </c:ext>
              </c:extLst>
            </c:dLbl>
            <c:dLbl>
              <c:idx val="5"/>
              <c:layout>
                <c:manualLayout>
                  <c:x val="3.432002504551119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E4CD-4274-83DF-1695EA8D1F53}"/>
                </c:ext>
              </c:extLst>
            </c:dLbl>
            <c:dLbl>
              <c:idx val="7"/>
              <c:layout>
                <c:manualLayout>
                  <c:x val="3.6021382519569965E-3"/>
                  <c:y val="0.222304669062006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E4CD-4274-83DF-1695EA8D1F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REVISED!$A$31:$A$38</c:f>
              <c:strCache>
                <c:ptCount val="8"/>
                <c:pt idx="0">
                  <c:v>Bank Deposit</c:v>
                </c:pt>
                <c:pt idx="1">
                  <c:v>T-Bill</c:v>
                </c:pt>
                <c:pt idx="2">
                  <c:v>MTS</c:v>
                </c:pt>
                <c:pt idx="3">
                  <c:v>PIB</c:v>
                </c:pt>
                <c:pt idx="4">
                  <c:v>PIB FRB</c:v>
                </c:pt>
                <c:pt idx="5">
                  <c:v>SPREAD</c:v>
                </c:pt>
                <c:pt idx="6">
                  <c:v>TFC</c:v>
                </c:pt>
                <c:pt idx="7">
                  <c:v>Other Fixed Expense Weightage</c:v>
                </c:pt>
              </c:strCache>
            </c:strRef>
          </c:cat>
          <c:val>
            <c:numRef>
              <c:f>REVISED!$C$31:$C$38</c:f>
              <c:numCache>
                <c:formatCode>0.0%</c:formatCode>
                <c:ptCount val="8"/>
                <c:pt idx="0">
                  <c:v>0.26100000000000001</c:v>
                </c:pt>
                <c:pt idx="1">
                  <c:v>0.21159043245027018</c:v>
                </c:pt>
                <c:pt idx="2">
                  <c:v>3.3000000000000002E-2</c:v>
                </c:pt>
                <c:pt idx="3">
                  <c:v>1.1015428004924657E-2</c:v>
                </c:pt>
                <c:pt idx="4">
                  <c:v>0.21651363064269502</c:v>
                </c:pt>
                <c:pt idx="5">
                  <c:v>0.184</c:v>
                </c:pt>
                <c:pt idx="6">
                  <c:v>5.7000000000000002E-2</c:v>
                </c:pt>
                <c:pt idx="7">
                  <c:v>0.97411949109788998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4CD-4274-83DF-1695EA8D1F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71"/>
        <c:axId val="421889024"/>
        <c:axId val="421888632"/>
      </c:barChart>
      <c:lineChart>
        <c:grouping val="standard"/>
        <c:varyColors val="0"/>
        <c:ser>
          <c:idx val="2"/>
          <c:order val="2"/>
          <c:tx>
            <c:strRef>
              <c:f>REVISED!$D$30</c:f>
              <c:strCache>
                <c:ptCount val="1"/>
                <c:pt idx="0">
                  <c:v>Return </c:v>
                </c:pt>
              </c:strCache>
            </c:strRef>
          </c:tx>
          <c:spPr>
            <a:ln w="254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4"/>
              <c:layout>
                <c:manualLayout>
                  <c:x val="0.27888614699881847"/>
                  <c:y val="-2.66153958206158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E4CD-4274-83DF-1695EA8D1F53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REVISED!$A$31:$A$38</c:f>
              <c:strCache>
                <c:ptCount val="8"/>
                <c:pt idx="0">
                  <c:v>Bank Deposit</c:v>
                </c:pt>
                <c:pt idx="1">
                  <c:v>T-Bill</c:v>
                </c:pt>
                <c:pt idx="2">
                  <c:v>MTS</c:v>
                </c:pt>
                <c:pt idx="3">
                  <c:v>PIB</c:v>
                </c:pt>
                <c:pt idx="4">
                  <c:v>PIB FRB</c:v>
                </c:pt>
                <c:pt idx="5">
                  <c:v>SPREAD</c:v>
                </c:pt>
                <c:pt idx="6">
                  <c:v>TFC</c:v>
                </c:pt>
                <c:pt idx="7">
                  <c:v>Other Fixed Expense Weightage</c:v>
                </c:pt>
              </c:strCache>
            </c:strRef>
          </c:cat>
          <c:val>
            <c:numRef>
              <c:f>REVISED!$D$31:$D$38</c:f>
              <c:numCache>
                <c:formatCode>0.00%</c:formatCode>
                <c:ptCount val="8"/>
                <c:pt idx="0">
                  <c:v>7.8E-2</c:v>
                </c:pt>
                <c:pt idx="1">
                  <c:v>7.8E-2</c:v>
                </c:pt>
                <c:pt idx="2">
                  <c:v>7.8E-2</c:v>
                </c:pt>
                <c:pt idx="3">
                  <c:v>7.8E-2</c:v>
                </c:pt>
                <c:pt idx="4">
                  <c:v>7.8E-2</c:v>
                </c:pt>
                <c:pt idx="5">
                  <c:v>7.8E-2</c:v>
                </c:pt>
                <c:pt idx="6">
                  <c:v>7.8E-2</c:v>
                </c:pt>
                <c:pt idx="7">
                  <c:v>7.8E-2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E4CD-4274-83DF-1695EA8D1F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1893728"/>
        <c:axId val="421894904"/>
      </c:lineChart>
      <c:catAx>
        <c:axId val="4218937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crossAx val="421894904"/>
        <c:crosses val="autoZero"/>
        <c:auto val="1"/>
        <c:lblAlgn val="ctr"/>
        <c:lblOffset val="100"/>
        <c:noMultiLvlLbl val="0"/>
      </c:catAx>
      <c:valAx>
        <c:axId val="421894904"/>
        <c:scaling>
          <c:orientation val="minMax"/>
          <c:min val="-5.000000000000001E-2"/>
        </c:scaling>
        <c:delete val="0"/>
        <c:axPos val="l"/>
        <c:numFmt formatCode="0%" sourceLinked="0"/>
        <c:majorTickMark val="out"/>
        <c:minorTickMark val="none"/>
        <c:tickLblPos val="nextTo"/>
        <c:crossAx val="421893728"/>
        <c:crosses val="autoZero"/>
        <c:crossBetween val="between"/>
        <c:majorUnit val="6.0000000000000012E-2"/>
      </c:valAx>
      <c:valAx>
        <c:axId val="421888632"/>
        <c:scaling>
          <c:orientation val="minMax"/>
          <c:min val="-0.44000000000000006"/>
        </c:scaling>
        <c:delete val="0"/>
        <c:axPos val="r"/>
        <c:numFmt formatCode="0%" sourceLinked="0"/>
        <c:majorTickMark val="out"/>
        <c:minorTickMark val="none"/>
        <c:tickLblPos val="nextTo"/>
        <c:crossAx val="421889024"/>
        <c:crosses val="max"/>
        <c:crossBetween val="between"/>
        <c:majorUnit val="0.4"/>
      </c:valAx>
      <c:catAx>
        <c:axId val="4218890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421888632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1.4021394053975915E-2"/>
          <c:y val="0.93327077388744051"/>
          <c:w val="0.96474338641271562"/>
          <c:h val="5.9170183288177594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982042908473037E-2"/>
          <c:y val="1.8587562629224601E-2"/>
          <c:w val="0.87669125111608504"/>
          <c:h val="0.7827522172483821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REVISED!$B$18</c:f>
              <c:strCache>
                <c:ptCount val="1"/>
                <c:pt idx="0">
                  <c:v>Attribution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-1.7161363704843843E-3"/>
                  <c:y val="6.21772379365084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1E7-40B0-A664-4F43D11C0CBC}"/>
                </c:ext>
              </c:extLst>
            </c:dLbl>
            <c:dLbl>
              <c:idx val="2"/>
              <c:layout>
                <c:manualLayout>
                  <c:x val="-1.7160012522755596E-3"/>
                  <c:y val="-2.40253343646908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1E7-40B0-A664-4F43D11C0CBC}"/>
                </c:ext>
              </c:extLst>
            </c:dLbl>
            <c:dLbl>
              <c:idx val="3"/>
              <c:layout>
                <c:manualLayout>
                  <c:x val="3.4320025045510563E-3"/>
                  <c:y val="7.4733731331442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1E7-40B0-A664-4F43D11C0CBC}"/>
                </c:ext>
              </c:extLst>
            </c:dLbl>
            <c:dLbl>
              <c:idx val="4"/>
              <c:layout>
                <c:manualLayout>
                  <c:x val="0"/>
                  <c:y val="6.71704450041978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1E7-40B0-A664-4F43D11C0CBC}"/>
                </c:ext>
              </c:extLst>
            </c:dLbl>
            <c:dLbl>
              <c:idx val="5"/>
              <c:layout>
                <c:manualLayout>
                  <c:x val="0"/>
                  <c:y val="4.53810180202294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1E7-40B0-A664-4F43D11C0CBC}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 smtClean="0"/>
                      <a:t>-2.8%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B9A-4239-8976-A09569203926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REVISED!$A$19:$A$27</c:f>
              <c:strCache>
                <c:ptCount val="9"/>
                <c:pt idx="0">
                  <c:v>Bank Deposit</c:v>
                </c:pt>
                <c:pt idx="1">
                  <c:v>T-Bill</c:v>
                </c:pt>
                <c:pt idx="2">
                  <c:v>TFC</c:v>
                </c:pt>
                <c:pt idx="3">
                  <c:v>GOP IJARA</c:v>
                </c:pt>
                <c:pt idx="4">
                  <c:v>PIB FRB</c:v>
                </c:pt>
                <c:pt idx="5">
                  <c:v>PIB</c:v>
                </c:pt>
                <c:pt idx="6">
                  <c:v>MTS</c:v>
                </c:pt>
                <c:pt idx="7">
                  <c:v>Spread</c:v>
                </c:pt>
                <c:pt idx="8">
                  <c:v>Expense Weightage</c:v>
                </c:pt>
              </c:strCache>
            </c:strRef>
          </c:cat>
          <c:val>
            <c:numRef>
              <c:f>REVISED!$B$19:$B$27</c:f>
              <c:numCache>
                <c:formatCode>0.00%</c:formatCode>
                <c:ptCount val="9"/>
                <c:pt idx="0">
                  <c:v>9.7356370745440041E-2</c:v>
                </c:pt>
                <c:pt idx="1">
                  <c:v>8.327688089191046E-2</c:v>
                </c:pt>
                <c:pt idx="2">
                  <c:v>0.1203</c:v>
                </c:pt>
                <c:pt idx="3">
                  <c:v>9.1611437574306578E-2</c:v>
                </c:pt>
                <c:pt idx="4">
                  <c:v>8.2600000000000007E-2</c:v>
                </c:pt>
                <c:pt idx="5">
                  <c:v>9.8900000000000002E-2</c:v>
                </c:pt>
                <c:pt idx="6">
                  <c:v>0.11577138383145165</c:v>
                </c:pt>
                <c:pt idx="7">
                  <c:v>0.1095</c:v>
                </c:pt>
                <c:pt idx="8">
                  <c:v>-2.6023827392150999E-2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1E7-40B0-A664-4F43D11C0C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axId val="422468296"/>
        <c:axId val="422463200"/>
      </c:barChart>
      <c:barChart>
        <c:barDir val="col"/>
        <c:grouping val="clustered"/>
        <c:varyColors val="0"/>
        <c:ser>
          <c:idx val="1"/>
          <c:order val="1"/>
          <c:tx>
            <c:strRef>
              <c:f>REVISED!$C$18</c:f>
              <c:strCache>
                <c:ptCount val="1"/>
                <c:pt idx="0">
                  <c:v>Allocation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Pt>
            <c:idx val="8"/>
            <c:invertIfNegative val="0"/>
            <c:bubble3D val="0"/>
            <c:spPr>
              <a:solidFill>
                <a:schemeClr val="bg1"/>
              </a:solidFill>
            </c:spPr>
            <c:extLst>
              <c:ext xmlns:c16="http://schemas.microsoft.com/office/drawing/2014/chart" uri="{C3380CC4-5D6E-409C-BE32-E72D297353CC}">
                <c16:uniqueId val="{0000000F-41E7-40B0-A664-4F43D11C0CBC}"/>
              </c:ext>
            </c:extLst>
          </c:dPt>
          <c:dLbls>
            <c:dLbl>
              <c:idx val="0"/>
              <c:layout>
                <c:manualLayout>
                  <c:x val="1.7160190315439279E-3"/>
                  <c:y val="8.99567060124854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41E7-40B0-A664-4F43D11C0CBC}"/>
                </c:ext>
              </c:extLst>
            </c:dLbl>
            <c:dLbl>
              <c:idx val="1"/>
              <c:layout>
                <c:manualLayout>
                  <c:x val="5.1480037568266785E-3"/>
                  <c:y val="7.05289672544080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41E7-40B0-A664-4F43D11C0CBC}"/>
                </c:ext>
              </c:extLst>
            </c:dLbl>
            <c:dLbl>
              <c:idx val="2"/>
              <c:layout>
                <c:manualLayout>
                  <c:x val="1.042275279973882E-3"/>
                  <c:y val="4.53879555279556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41E7-40B0-A664-4F43D11C0CBC}"/>
                </c:ext>
              </c:extLst>
            </c:dLbl>
            <c:dLbl>
              <c:idx val="3"/>
              <c:layout>
                <c:manualLayout>
                  <c:x val="1.71600125227556E-3"/>
                  <c:y val="-3.47222127290540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41E7-40B0-A664-4F43D11C0CBC}"/>
                </c:ext>
              </c:extLst>
            </c:dLbl>
            <c:dLbl>
              <c:idx val="4"/>
              <c:layout>
                <c:manualLayout>
                  <c:x val="0"/>
                  <c:y val="-1.364300495183693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41E7-40B0-A664-4F43D11C0CBC}"/>
                </c:ext>
              </c:extLst>
            </c:dLbl>
            <c:dLbl>
              <c:idx val="5"/>
              <c:layout>
                <c:manualLayout>
                  <c:x val="3.432002504551119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41E7-40B0-A664-4F43D11C0CBC}"/>
                </c:ext>
              </c:extLst>
            </c:dLbl>
            <c:dLbl>
              <c:idx val="8"/>
              <c:layout>
                <c:manualLayout>
                  <c:x val="2.3897627831137988E-3"/>
                  <c:y val="0.1116516532357000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9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41E7-40B0-A664-4F43D11C0C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REVISED!$A$19:$A$27</c:f>
              <c:strCache>
                <c:ptCount val="9"/>
                <c:pt idx="0">
                  <c:v>Bank Deposit</c:v>
                </c:pt>
                <c:pt idx="1">
                  <c:v>T-Bill</c:v>
                </c:pt>
                <c:pt idx="2">
                  <c:v>TFC</c:v>
                </c:pt>
                <c:pt idx="3">
                  <c:v>GOP IJARA</c:v>
                </c:pt>
                <c:pt idx="4">
                  <c:v>PIB FRB</c:v>
                </c:pt>
                <c:pt idx="5">
                  <c:v>PIB</c:v>
                </c:pt>
                <c:pt idx="6">
                  <c:v>MTS</c:v>
                </c:pt>
                <c:pt idx="7">
                  <c:v>Spread</c:v>
                </c:pt>
                <c:pt idx="8">
                  <c:v>Expense Weightage</c:v>
                </c:pt>
              </c:strCache>
            </c:strRef>
          </c:cat>
          <c:val>
            <c:numRef>
              <c:f>REVISED!$C$19:$C$27</c:f>
              <c:numCache>
                <c:formatCode>0.0%</c:formatCode>
                <c:ptCount val="9"/>
                <c:pt idx="0">
                  <c:v>0.2896548573346156</c:v>
                </c:pt>
                <c:pt idx="1">
                  <c:v>0.316</c:v>
                </c:pt>
                <c:pt idx="2">
                  <c:v>0.106</c:v>
                </c:pt>
                <c:pt idx="3">
                  <c:v>7.8349206466351972E-3</c:v>
                </c:pt>
                <c:pt idx="4">
                  <c:v>0.105</c:v>
                </c:pt>
                <c:pt idx="5">
                  <c:v>3.1E-2</c:v>
                </c:pt>
                <c:pt idx="6">
                  <c:v>2.8000000000000001E-2</c:v>
                </c:pt>
                <c:pt idx="7">
                  <c:v>0.104</c:v>
                </c:pt>
                <c:pt idx="8">
                  <c:v>0.98748977798125082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1E7-40B0-A664-4F43D11C0C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71"/>
        <c:axId val="422466728"/>
        <c:axId val="422463592"/>
      </c:barChart>
      <c:lineChart>
        <c:grouping val="standard"/>
        <c:varyColors val="0"/>
        <c:ser>
          <c:idx val="2"/>
          <c:order val="2"/>
          <c:tx>
            <c:strRef>
              <c:f>REVISED!$D$18</c:f>
              <c:strCache>
                <c:ptCount val="1"/>
                <c:pt idx="0">
                  <c:v>Return </c:v>
                </c:pt>
              </c:strCache>
            </c:strRef>
          </c:tx>
          <c:spPr>
            <a:ln w="254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5"/>
              <c:layout>
                <c:manualLayout>
                  <c:x val="0.24828252264864747"/>
                  <c:y val="-3.6048218808468306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41E7-40B0-A664-4F43D11C0CBC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REVISED!$A$19:$A$27</c:f>
              <c:strCache>
                <c:ptCount val="9"/>
                <c:pt idx="0">
                  <c:v>Bank Deposit</c:v>
                </c:pt>
                <c:pt idx="1">
                  <c:v>T-Bill</c:v>
                </c:pt>
                <c:pt idx="2">
                  <c:v>TFC</c:v>
                </c:pt>
                <c:pt idx="3">
                  <c:v>GOP IJARA</c:v>
                </c:pt>
                <c:pt idx="4">
                  <c:v>PIB FRB</c:v>
                </c:pt>
                <c:pt idx="5">
                  <c:v>PIB</c:v>
                </c:pt>
                <c:pt idx="6">
                  <c:v>MTS</c:v>
                </c:pt>
                <c:pt idx="7">
                  <c:v>Spread</c:v>
                </c:pt>
                <c:pt idx="8">
                  <c:v>Expense Weightage</c:v>
                </c:pt>
              </c:strCache>
            </c:strRef>
          </c:cat>
          <c:val>
            <c:numRef>
              <c:f>REVISED!$D$19:$D$27</c:f>
              <c:numCache>
                <c:formatCode>0.00%</c:formatCode>
                <c:ptCount val="9"/>
                <c:pt idx="0">
                  <c:v>7.0000000000000007E-2</c:v>
                </c:pt>
                <c:pt idx="1">
                  <c:v>7.0000000000000007E-2</c:v>
                </c:pt>
                <c:pt idx="2">
                  <c:v>7.0000000000000007E-2</c:v>
                </c:pt>
                <c:pt idx="3">
                  <c:v>7.0000000000000007E-2</c:v>
                </c:pt>
                <c:pt idx="4">
                  <c:v>7.0000000000000007E-2</c:v>
                </c:pt>
                <c:pt idx="5">
                  <c:v>7.0000000000000007E-2</c:v>
                </c:pt>
                <c:pt idx="6">
                  <c:v>7.0000000000000007E-2</c:v>
                </c:pt>
                <c:pt idx="7">
                  <c:v>7.0000000000000007E-2</c:v>
                </c:pt>
                <c:pt idx="8">
                  <c:v>7.0000000000000007E-2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E-41E7-40B0-A664-4F43D11C0C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2468296"/>
        <c:axId val="422463200"/>
      </c:lineChart>
      <c:catAx>
        <c:axId val="4224682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422463200"/>
        <c:crosses val="autoZero"/>
        <c:auto val="1"/>
        <c:lblAlgn val="ctr"/>
        <c:lblOffset val="100"/>
        <c:noMultiLvlLbl val="0"/>
      </c:catAx>
      <c:valAx>
        <c:axId val="422463200"/>
        <c:scaling>
          <c:orientation val="minMax"/>
        </c:scaling>
        <c:delete val="0"/>
        <c:axPos val="l"/>
        <c:numFmt formatCode="0%" sourceLinked="0"/>
        <c:majorTickMark val="out"/>
        <c:minorTickMark val="none"/>
        <c:tickLblPos val="nextTo"/>
        <c:crossAx val="422468296"/>
        <c:crosses val="autoZero"/>
        <c:crossBetween val="between"/>
        <c:majorUnit val="6.0000000000000012E-2"/>
      </c:valAx>
      <c:valAx>
        <c:axId val="422463592"/>
        <c:scaling>
          <c:orientation val="minMax"/>
          <c:min val="-0.4"/>
        </c:scaling>
        <c:delete val="0"/>
        <c:axPos val="r"/>
        <c:numFmt formatCode="0%" sourceLinked="0"/>
        <c:majorTickMark val="out"/>
        <c:minorTickMark val="none"/>
        <c:tickLblPos val="nextTo"/>
        <c:crossAx val="422466728"/>
        <c:crosses val="max"/>
        <c:crossBetween val="between"/>
        <c:majorUnit val="0.4"/>
      </c:valAx>
      <c:catAx>
        <c:axId val="4224667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422463592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3.5246178496462868E-3"/>
          <c:y val="0.92544594725278595"/>
          <c:w val="0.98087587628555595"/>
          <c:h val="6.6835885051431412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7178527551372182E-2"/>
          <c:y val="6.8351264117067656E-2"/>
          <c:w val="0.92880198869372466"/>
          <c:h val="0.711047089801865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PIF!$K$31</c:f>
              <c:strCache>
                <c:ptCount val="1"/>
                <c:pt idx="0">
                  <c:v>Oct-21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PIF!$G$32:$G$39</c:f>
              <c:strCache>
                <c:ptCount val="8"/>
                <c:pt idx="0">
                  <c:v>Cash</c:v>
                </c:pt>
                <c:pt idx="1">
                  <c:v>TFCs/Sukuks</c:v>
                </c:pt>
                <c:pt idx="2">
                  <c:v>T-Bills</c:v>
                </c:pt>
                <c:pt idx="3">
                  <c:v>PIBs</c:v>
                </c:pt>
                <c:pt idx="4">
                  <c:v>Margin Trading</c:v>
                </c:pt>
                <c:pt idx="5">
                  <c:v>GoP Ijara Sukuk</c:v>
                </c:pt>
                <c:pt idx="6">
                  <c:v>Spread Transactions</c:v>
                </c:pt>
                <c:pt idx="7">
                  <c:v>Others including receivables</c:v>
                </c:pt>
              </c:strCache>
            </c:strRef>
          </c:cat>
          <c:val>
            <c:numRef>
              <c:f>PIF!$K$32:$K$39</c:f>
              <c:numCache>
                <c:formatCode>0%</c:formatCode>
                <c:ptCount val="8"/>
                <c:pt idx="0">
                  <c:v>0.28799999999999998</c:v>
                </c:pt>
                <c:pt idx="1">
                  <c:v>7.3999999999999996E-2</c:v>
                </c:pt>
                <c:pt idx="2">
                  <c:v>0.14799999999999999</c:v>
                </c:pt>
                <c:pt idx="3">
                  <c:v>0.157</c:v>
                </c:pt>
                <c:pt idx="4">
                  <c:v>2E-3</c:v>
                </c:pt>
                <c:pt idx="5">
                  <c:v>0</c:v>
                </c:pt>
                <c:pt idx="6">
                  <c:v>0.124</c:v>
                </c:pt>
                <c:pt idx="7">
                  <c:v>0.20699999999999999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09-4477-96B1-821C7AEB3881}"/>
            </c:ext>
          </c:extLst>
        </c:ser>
        <c:ser>
          <c:idx val="1"/>
          <c:order val="1"/>
          <c:tx>
            <c:strRef>
              <c:f>PIF!$L$31</c:f>
              <c:strCache>
                <c:ptCount val="1"/>
                <c:pt idx="0">
                  <c:v>Nov-21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PIF!$G$32:$G$39</c:f>
              <c:strCache>
                <c:ptCount val="8"/>
                <c:pt idx="0">
                  <c:v>Cash</c:v>
                </c:pt>
                <c:pt idx="1">
                  <c:v>TFCs/Sukuks</c:v>
                </c:pt>
                <c:pt idx="2">
                  <c:v>T-Bills</c:v>
                </c:pt>
                <c:pt idx="3">
                  <c:v>PIBs</c:v>
                </c:pt>
                <c:pt idx="4">
                  <c:v>Margin Trading</c:v>
                </c:pt>
                <c:pt idx="5">
                  <c:v>GoP Ijara Sukuk</c:v>
                </c:pt>
                <c:pt idx="6">
                  <c:v>Spread Transactions</c:v>
                </c:pt>
                <c:pt idx="7">
                  <c:v>Others including receivables</c:v>
                </c:pt>
              </c:strCache>
            </c:strRef>
          </c:cat>
          <c:val>
            <c:numRef>
              <c:f>PIF!$L$32:$L$39</c:f>
              <c:numCache>
                <c:formatCode>0%</c:formatCode>
                <c:ptCount val="8"/>
                <c:pt idx="0">
                  <c:v>0.36499999999999999</c:v>
                </c:pt>
                <c:pt idx="1">
                  <c:v>0.09</c:v>
                </c:pt>
                <c:pt idx="2">
                  <c:v>0.28499999999999998</c:v>
                </c:pt>
                <c:pt idx="3">
                  <c:v>0.219</c:v>
                </c:pt>
                <c:pt idx="4">
                  <c:v>1.7999999999999999E-2</c:v>
                </c:pt>
                <c:pt idx="5">
                  <c:v>0</c:v>
                </c:pt>
                <c:pt idx="6">
                  <c:v>1.4E-2</c:v>
                </c:pt>
                <c:pt idx="7">
                  <c:v>8.9999999999999993E-3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09-4477-96B1-821C7AEB3881}"/>
            </c:ext>
          </c:extLst>
        </c:ser>
        <c:ser>
          <c:idx val="2"/>
          <c:order val="2"/>
          <c:tx>
            <c:strRef>
              <c:f>PIF!$M$31</c:f>
              <c:strCache>
                <c:ptCount val="1"/>
                <c:pt idx="0">
                  <c:v>Dec-21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PIF!$G$32:$G$39</c:f>
              <c:strCache>
                <c:ptCount val="8"/>
                <c:pt idx="0">
                  <c:v>Cash</c:v>
                </c:pt>
                <c:pt idx="1">
                  <c:v>TFCs/Sukuks</c:v>
                </c:pt>
                <c:pt idx="2">
                  <c:v>T-Bills</c:v>
                </c:pt>
                <c:pt idx="3">
                  <c:v>PIBs</c:v>
                </c:pt>
                <c:pt idx="4">
                  <c:v>Margin Trading</c:v>
                </c:pt>
                <c:pt idx="5">
                  <c:v>GoP Ijara Sukuk</c:v>
                </c:pt>
                <c:pt idx="6">
                  <c:v>Spread Transactions</c:v>
                </c:pt>
                <c:pt idx="7">
                  <c:v>Others including receivables</c:v>
                </c:pt>
              </c:strCache>
            </c:strRef>
          </c:cat>
          <c:val>
            <c:numRef>
              <c:f>PIF!$M$32:$M$39</c:f>
              <c:numCache>
                <c:formatCode>0%</c:formatCode>
                <c:ptCount val="8"/>
                <c:pt idx="0">
                  <c:v>0.46300000000000002</c:v>
                </c:pt>
                <c:pt idx="1">
                  <c:v>0.10100000000000001</c:v>
                </c:pt>
                <c:pt idx="2">
                  <c:v>0.16</c:v>
                </c:pt>
                <c:pt idx="3">
                  <c:v>0.245</c:v>
                </c:pt>
                <c:pt idx="4">
                  <c:v>2E-3</c:v>
                </c:pt>
                <c:pt idx="5">
                  <c:v>0</c:v>
                </c:pt>
                <c:pt idx="6">
                  <c:v>0</c:v>
                </c:pt>
                <c:pt idx="7">
                  <c:v>2.9000000000000001E-2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A09-4477-96B1-821C7AEB38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22467512"/>
        <c:axId val="422462024"/>
      </c:barChart>
      <c:catAx>
        <c:axId val="4224675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422462024"/>
        <c:crosses val="autoZero"/>
        <c:auto val="1"/>
        <c:lblAlgn val="ctr"/>
        <c:lblOffset val="100"/>
        <c:noMultiLvlLbl val="0"/>
      </c:catAx>
      <c:valAx>
        <c:axId val="422462024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422467512"/>
        <c:crosses val="autoZero"/>
        <c:crossBetween val="between"/>
        <c:majorUnit val="0.1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4.0529391049033713E-2"/>
          <c:y val="0.92492260566230922"/>
          <c:w val="0.92675161038422316"/>
          <c:h val="7.2608146420883493E-2"/>
        </c:manualLayout>
      </c:layout>
      <c:overlay val="0"/>
    </c:legend>
    <c:plotVisOnly val="1"/>
    <c:dispBlanksAs val="zero"/>
    <c:showDLblsOverMax val="0"/>
  </c:chart>
  <c:spPr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3798200774072401E-2"/>
          <c:y val="6.8351264117067684E-2"/>
          <c:w val="0.92880198869372443"/>
          <c:h val="0.7458632616358964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'MCB DCF'!$N$28</c:f>
              <c:strCache>
                <c:ptCount val="1"/>
                <c:pt idx="0">
                  <c:v>Oct-21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 DCF'!$J$29:$J$36</c:f>
              <c:strCache>
                <c:ptCount val="8"/>
                <c:pt idx="0">
                  <c:v>Cash</c:v>
                </c:pt>
                <c:pt idx="1">
                  <c:v>TFCs/Sukuks</c:v>
                </c:pt>
                <c:pt idx="2">
                  <c:v>GOP Ijara Sukuk</c:v>
                </c:pt>
                <c:pt idx="3">
                  <c:v>PIBS</c:v>
                </c:pt>
                <c:pt idx="4">
                  <c:v>T-Bills</c:v>
                </c:pt>
                <c:pt idx="5">
                  <c:v>Spread Transactions</c:v>
                </c:pt>
                <c:pt idx="6">
                  <c:v>Margin Trading</c:v>
                </c:pt>
                <c:pt idx="7">
                  <c:v>Others including receivables</c:v>
                </c:pt>
              </c:strCache>
            </c:strRef>
          </c:cat>
          <c:val>
            <c:numRef>
              <c:f>'MCB DCF'!$N$29:$N$36</c:f>
              <c:numCache>
                <c:formatCode>0%</c:formatCode>
                <c:ptCount val="8"/>
                <c:pt idx="0">
                  <c:v>0.27400000000000002</c:v>
                </c:pt>
                <c:pt idx="1">
                  <c:v>0.14299999999999999</c:v>
                </c:pt>
                <c:pt idx="2">
                  <c:v>8.0000000000000002E-3</c:v>
                </c:pt>
                <c:pt idx="3">
                  <c:v>8.5999999999999993E-2</c:v>
                </c:pt>
                <c:pt idx="4">
                  <c:v>0.28699999999999998</c:v>
                </c:pt>
                <c:pt idx="5">
                  <c:v>2.3E-2</c:v>
                </c:pt>
                <c:pt idx="6">
                  <c:v>3.0000000000000001E-3</c:v>
                </c:pt>
                <c:pt idx="7">
                  <c:v>0.17599999999999999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A7-4EF4-B260-EFD0053E90A5}"/>
            </c:ext>
          </c:extLst>
        </c:ser>
        <c:ser>
          <c:idx val="1"/>
          <c:order val="1"/>
          <c:tx>
            <c:strRef>
              <c:f>'MCB DCF'!$O$28</c:f>
              <c:strCache>
                <c:ptCount val="1"/>
                <c:pt idx="0">
                  <c:v>Nov-21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 DCF'!$J$29:$J$36</c:f>
              <c:strCache>
                <c:ptCount val="8"/>
                <c:pt idx="0">
                  <c:v>Cash</c:v>
                </c:pt>
                <c:pt idx="1">
                  <c:v>TFCs/Sukuks</c:v>
                </c:pt>
                <c:pt idx="2">
                  <c:v>GOP Ijara Sukuk</c:v>
                </c:pt>
                <c:pt idx="3">
                  <c:v>PIBS</c:v>
                </c:pt>
                <c:pt idx="4">
                  <c:v>T-Bills</c:v>
                </c:pt>
                <c:pt idx="5">
                  <c:v>Spread Transactions</c:v>
                </c:pt>
                <c:pt idx="6">
                  <c:v>Margin Trading</c:v>
                </c:pt>
                <c:pt idx="7">
                  <c:v>Others including receivables</c:v>
                </c:pt>
              </c:strCache>
            </c:strRef>
          </c:cat>
          <c:val>
            <c:numRef>
              <c:f>'MCB DCF'!$O$29:$O$36</c:f>
              <c:numCache>
                <c:formatCode>0%</c:formatCode>
                <c:ptCount val="8"/>
                <c:pt idx="0">
                  <c:v>0.27300000000000002</c:v>
                </c:pt>
                <c:pt idx="1">
                  <c:v>0.122</c:v>
                </c:pt>
                <c:pt idx="2">
                  <c:v>8.9999999999999993E-3</c:v>
                </c:pt>
                <c:pt idx="3">
                  <c:v>0.13800000000000001</c:v>
                </c:pt>
                <c:pt idx="4">
                  <c:v>0.441</c:v>
                </c:pt>
                <c:pt idx="5">
                  <c:v>0</c:v>
                </c:pt>
                <c:pt idx="6">
                  <c:v>3.0000000000000001E-3</c:v>
                </c:pt>
                <c:pt idx="7">
                  <c:v>1.4E-2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3A7-4EF4-B260-EFD0053E90A5}"/>
            </c:ext>
          </c:extLst>
        </c:ser>
        <c:ser>
          <c:idx val="2"/>
          <c:order val="2"/>
          <c:tx>
            <c:strRef>
              <c:f>'MCB DCF'!$P$28</c:f>
              <c:strCache>
                <c:ptCount val="1"/>
                <c:pt idx="0">
                  <c:v>Dec-21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 DCF'!$J$29:$J$36</c:f>
              <c:strCache>
                <c:ptCount val="8"/>
                <c:pt idx="0">
                  <c:v>Cash</c:v>
                </c:pt>
                <c:pt idx="1">
                  <c:v>TFCs/Sukuks</c:v>
                </c:pt>
                <c:pt idx="2">
                  <c:v>GOP Ijara Sukuk</c:v>
                </c:pt>
                <c:pt idx="3">
                  <c:v>PIBS</c:v>
                </c:pt>
                <c:pt idx="4">
                  <c:v>T-Bills</c:v>
                </c:pt>
                <c:pt idx="5">
                  <c:v>Spread Transactions</c:v>
                </c:pt>
                <c:pt idx="6">
                  <c:v>Margin Trading</c:v>
                </c:pt>
                <c:pt idx="7">
                  <c:v>Others including receivables</c:v>
                </c:pt>
              </c:strCache>
            </c:strRef>
          </c:cat>
          <c:val>
            <c:numRef>
              <c:f>'MCB DCF'!$P$29:$P$36</c:f>
              <c:numCache>
                <c:formatCode>0%</c:formatCode>
                <c:ptCount val="8"/>
                <c:pt idx="0">
                  <c:v>0.55700000000000005</c:v>
                </c:pt>
                <c:pt idx="1">
                  <c:v>0.10199999999999999</c:v>
                </c:pt>
                <c:pt idx="2">
                  <c:v>6.0000000000000001E-3</c:v>
                </c:pt>
                <c:pt idx="3">
                  <c:v>9.0999999999999998E-2</c:v>
                </c:pt>
                <c:pt idx="4">
                  <c:v>0.23300000000000001</c:v>
                </c:pt>
                <c:pt idx="5">
                  <c:v>0</c:v>
                </c:pt>
                <c:pt idx="6">
                  <c:v>0</c:v>
                </c:pt>
                <c:pt idx="7">
                  <c:v>1.0999999999999999E-2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3A7-4EF4-B260-EFD0053E90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22463984"/>
        <c:axId val="422464376"/>
      </c:barChart>
      <c:catAx>
        <c:axId val="4224639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422464376"/>
        <c:crosses val="autoZero"/>
        <c:auto val="1"/>
        <c:lblAlgn val="ctr"/>
        <c:lblOffset val="100"/>
        <c:noMultiLvlLbl val="0"/>
      </c:catAx>
      <c:valAx>
        <c:axId val="422464376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422463984"/>
        <c:crosses val="autoZero"/>
        <c:crossBetween val="between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0"/>
          <c:y val="0.92267038916787825"/>
          <c:w val="0.98883105893483769"/>
          <c:h val="6.913196041986526E-2"/>
        </c:manualLayout>
      </c:layout>
      <c:overlay val="0"/>
    </c:legend>
    <c:plotVisOnly val="1"/>
    <c:dispBlanksAs val="zero"/>
    <c:showDLblsOverMax val="0"/>
  </c:chart>
  <c:spPr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890467495910822E-2"/>
          <c:y val="6.3018444718744487E-2"/>
          <c:w val="0.89942998972954469"/>
          <c:h val="0.70483809866254032"/>
        </c:manualLayout>
      </c:layout>
      <c:barChart>
        <c:barDir val="col"/>
        <c:grouping val="clustered"/>
        <c:varyColors val="0"/>
        <c:ser>
          <c:idx val="0"/>
          <c:order val="1"/>
          <c:spPr>
            <a:solidFill>
              <a:srgbClr val="002060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E3C8-45E1-9B52-B78ED0C5C10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E3C8-45E1-9B52-B78ED0C5C10A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E3C8-45E1-9B52-B78ED0C5C10A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E3C8-45E1-9B52-B78ED0C5C10A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E3C8-45E1-9B52-B78ED0C5C10A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FI'!$D$52:$D$63</c:f>
              <c:strCache>
                <c:ptCount val="11"/>
                <c:pt idx="0">
                  <c:v>FaysalGSF</c:v>
                </c:pt>
                <c:pt idx="1">
                  <c:v>NITGBF</c:v>
                </c:pt>
                <c:pt idx="2">
                  <c:v>MCB-PSF</c:v>
                </c:pt>
                <c:pt idx="3">
                  <c:v>ALFALAHSF</c:v>
                </c:pt>
                <c:pt idx="4">
                  <c:v>AskSYE</c:v>
                </c:pt>
                <c:pt idx="5">
                  <c:v>NGSSF</c:v>
                </c:pt>
                <c:pt idx="6">
                  <c:v>POGSF</c:v>
                </c:pt>
                <c:pt idx="7">
                  <c:v>UBLGSF</c:v>
                </c:pt>
                <c:pt idx="8">
                  <c:v>ABLGSF</c:v>
                </c:pt>
                <c:pt idx="9">
                  <c:v>ATLASSF</c:v>
                </c:pt>
                <c:pt idx="10">
                  <c:v>HBL-GSF</c:v>
                </c:pt>
              </c:strCache>
            </c:strRef>
          </c:cat>
          <c:val>
            <c:numRef>
              <c:f>'FY15TD FI'!$F$52:$F$63</c:f>
              <c:numCache>
                <c:formatCode>0.0%</c:formatCode>
                <c:ptCount val="11"/>
                <c:pt idx="0">
                  <c:v>8.3723029567584817E-2</c:v>
                </c:pt>
                <c:pt idx="1">
                  <c:v>6.4018846913085431E-2</c:v>
                </c:pt>
                <c:pt idx="2">
                  <c:v>6.1247413888405842E-2</c:v>
                </c:pt>
                <c:pt idx="3">
                  <c:v>5.9216520551740849E-2</c:v>
                </c:pt>
                <c:pt idx="4">
                  <c:v>5.9216520551740849E-2</c:v>
                </c:pt>
                <c:pt idx="5">
                  <c:v>5.4022393019168898E-2</c:v>
                </c:pt>
                <c:pt idx="6">
                  <c:v>5.3388660531657403E-2</c:v>
                </c:pt>
                <c:pt idx="7">
                  <c:v>4.4555456629283743E-2</c:v>
                </c:pt>
                <c:pt idx="8">
                  <c:v>4.1554242517390351E-2</c:v>
                </c:pt>
                <c:pt idx="9">
                  <c:v>3.0652029733665962E-2</c:v>
                </c:pt>
                <c:pt idx="10">
                  <c:v>2.9852824258049561E-2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3C8-45E1-9B52-B78ED0C5C1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60"/>
        <c:axId val="422461240"/>
        <c:axId val="422462416"/>
      </c:barChart>
      <c:barChart>
        <c:barDir val="col"/>
        <c:grouping val="clustered"/>
        <c:varyColors val="0"/>
        <c:ser>
          <c:idx val="2"/>
          <c:order val="0"/>
          <c:spPr>
            <a:noFill/>
            <a:ln>
              <a:noFill/>
            </a:ln>
          </c:spPr>
          <c:invertIfNegative val="0"/>
          <c:dLbls>
            <c:dLbl>
              <c:idx val="8"/>
              <c:layout>
                <c:manualLayout>
                  <c:x val="-1.8311841454601669E-3"/>
                  <c:y val="0.1609800761510950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E3C8-45E1-9B52-B78ED0C5C10A}"/>
                </c:ext>
              </c:extLst>
            </c:dLbl>
            <c:numFmt formatCode="#,##0.0\ [$Bn-420]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FI'!$D$52:$D$63</c:f>
              <c:strCache>
                <c:ptCount val="11"/>
                <c:pt idx="0">
                  <c:v>FaysalGSF</c:v>
                </c:pt>
                <c:pt idx="1">
                  <c:v>NITGBF</c:v>
                </c:pt>
                <c:pt idx="2">
                  <c:v>MCB-PSF</c:v>
                </c:pt>
                <c:pt idx="3">
                  <c:v>ALFALAHSF</c:v>
                </c:pt>
                <c:pt idx="4">
                  <c:v>AskSYE</c:v>
                </c:pt>
                <c:pt idx="5">
                  <c:v>NGSSF</c:v>
                </c:pt>
                <c:pt idx="6">
                  <c:v>POGSF</c:v>
                </c:pt>
                <c:pt idx="7">
                  <c:v>UBLGSF</c:v>
                </c:pt>
                <c:pt idx="8">
                  <c:v>ABLGSF</c:v>
                </c:pt>
                <c:pt idx="9">
                  <c:v>ATLASSF</c:v>
                </c:pt>
                <c:pt idx="10">
                  <c:v>HBL-GSF</c:v>
                </c:pt>
              </c:strCache>
            </c:strRef>
          </c:cat>
          <c:val>
            <c:numRef>
              <c:f>'FY15TD FI'!$E$52:$E$63</c:f>
              <c:numCache>
                <c:formatCode>#,##0.00_);\(#,##0.00\)</c:formatCode>
                <c:ptCount val="11"/>
                <c:pt idx="0">
                  <c:v>0.14385000000000001</c:v>
                </c:pt>
                <c:pt idx="1">
                  <c:v>3.0298349999999998</c:v>
                </c:pt>
                <c:pt idx="2">
                  <c:v>0.70787299999999997</c:v>
                </c:pt>
                <c:pt idx="3">
                  <c:v>0.83004699999999998</c:v>
                </c:pt>
                <c:pt idx="4">
                  <c:v>0.184144</c:v>
                </c:pt>
                <c:pt idx="5">
                  <c:v>0.157136</c:v>
                </c:pt>
                <c:pt idx="6">
                  <c:v>1.1667639999999999</c:v>
                </c:pt>
                <c:pt idx="7">
                  <c:v>1.31718</c:v>
                </c:pt>
                <c:pt idx="8">
                  <c:v>0.81706000000000001</c:v>
                </c:pt>
                <c:pt idx="9">
                  <c:v>2.0119180000000001</c:v>
                </c:pt>
                <c:pt idx="10">
                  <c:v>0.89807199999999998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3C8-45E1-9B52-B78ED0C5C1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0"/>
        <c:overlap val="100"/>
        <c:axId val="422464768"/>
        <c:axId val="422462808"/>
      </c:barChart>
      <c:lineChart>
        <c:grouping val="standard"/>
        <c:varyColors val="0"/>
        <c:ser>
          <c:idx val="1"/>
          <c:order val="2"/>
          <c:spPr>
            <a:ln w="254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10"/>
              <c:layout>
                <c:manualLayout>
                  <c:x val="-3.7439613526570048E-2"/>
                  <c:y val="-6.52356767238334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E3C8-45E1-9B52-B78ED0C5C10A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FI'!$D$52:$D$63</c:f>
              <c:strCache>
                <c:ptCount val="11"/>
                <c:pt idx="0">
                  <c:v>FaysalGSF</c:v>
                </c:pt>
                <c:pt idx="1">
                  <c:v>NITGBF</c:v>
                </c:pt>
                <c:pt idx="2">
                  <c:v>MCB-PSF</c:v>
                </c:pt>
                <c:pt idx="3">
                  <c:v>ALFALAHSF</c:v>
                </c:pt>
                <c:pt idx="4">
                  <c:v>AskSYE</c:v>
                </c:pt>
                <c:pt idx="5">
                  <c:v>NGSSF</c:v>
                </c:pt>
                <c:pt idx="6">
                  <c:v>POGSF</c:v>
                </c:pt>
                <c:pt idx="7">
                  <c:v>UBLGSF</c:v>
                </c:pt>
                <c:pt idx="8">
                  <c:v>ABLGSF</c:v>
                </c:pt>
                <c:pt idx="9">
                  <c:v>ATLASSF</c:v>
                </c:pt>
                <c:pt idx="10">
                  <c:v>HBL-GSF</c:v>
                </c:pt>
              </c:strCache>
            </c:strRef>
          </c:cat>
          <c:val>
            <c:numRef>
              <c:f>'FY15TD FI'!$Z$52:$Z$63</c:f>
              <c:numCache>
                <c:formatCode>0.00%</c:formatCode>
                <c:ptCount val="11"/>
                <c:pt idx="0">
                  <c:v>5.2858903469252157E-2</c:v>
                </c:pt>
                <c:pt idx="1">
                  <c:v>5.2858903469252157E-2</c:v>
                </c:pt>
                <c:pt idx="2">
                  <c:v>5.2858903469252157E-2</c:v>
                </c:pt>
                <c:pt idx="3">
                  <c:v>5.2858903469252157E-2</c:v>
                </c:pt>
                <c:pt idx="4">
                  <c:v>5.2858903469252157E-2</c:v>
                </c:pt>
                <c:pt idx="5">
                  <c:v>5.2858903469252157E-2</c:v>
                </c:pt>
                <c:pt idx="6">
                  <c:v>5.2858903469252157E-2</c:v>
                </c:pt>
                <c:pt idx="7">
                  <c:v>5.2858903469252157E-2</c:v>
                </c:pt>
                <c:pt idx="8">
                  <c:v>5.2858903469252157E-2</c:v>
                </c:pt>
                <c:pt idx="9">
                  <c:v>5.2858903469252157E-2</c:v>
                </c:pt>
                <c:pt idx="10">
                  <c:v>5.2858903469252157E-2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E3C8-45E1-9B52-B78ED0C5C1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2461240"/>
        <c:axId val="422462416"/>
      </c:lineChart>
      <c:catAx>
        <c:axId val="4224612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422462416"/>
        <c:crosses val="autoZero"/>
        <c:auto val="1"/>
        <c:lblAlgn val="ctr"/>
        <c:lblOffset val="100"/>
        <c:noMultiLvlLbl val="0"/>
      </c:catAx>
      <c:valAx>
        <c:axId val="422462416"/>
        <c:scaling>
          <c:orientation val="minMax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Annualized Return</a:t>
                </a:r>
              </a:p>
            </c:rich>
          </c:tx>
          <c:layout>
            <c:manualLayout>
              <c:xMode val="edge"/>
              <c:yMode val="edge"/>
              <c:x val="8.9590703335996045E-4"/>
              <c:y val="0.23872276763642672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422461240"/>
        <c:crosses val="autoZero"/>
        <c:crossBetween val="between"/>
        <c:majorUnit val="2.0000000000000004E-2"/>
      </c:valAx>
      <c:valAx>
        <c:axId val="422462808"/>
        <c:scaling>
          <c:orientation val="minMax"/>
        </c:scaling>
        <c:delete val="0"/>
        <c:axPos val="r"/>
        <c:numFmt formatCode="#,##0.00_);\(#,##0.00\)" sourceLinked="1"/>
        <c:majorTickMark val="none"/>
        <c:minorTickMark val="none"/>
        <c:tickLblPos val="none"/>
        <c:crossAx val="422464768"/>
        <c:crosses val="max"/>
        <c:crossBetween val="between"/>
      </c:valAx>
      <c:catAx>
        <c:axId val="4224647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422462808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42951341907661E-2"/>
          <c:y val="4.0841284075295678E-2"/>
          <c:w val="0.84330767276501106"/>
          <c:h val="0.774167433196448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REVISED!$B$50</c:f>
              <c:strCache>
                <c:ptCount val="1"/>
                <c:pt idx="0">
                  <c:v>Attribution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-1.89890678079650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28EC-46F0-B0C8-18E713A30019}"/>
                </c:ext>
              </c:extLst>
            </c:dLbl>
            <c:dLbl>
              <c:idx val="1"/>
              <c:layout>
                <c:manualLayout>
                  <c:x val="3.8943013479247643E-3"/>
                  <c:y val="1.8304919092320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8EC-46F0-B0C8-18E713A30019}"/>
                </c:ext>
              </c:extLst>
            </c:dLbl>
            <c:dLbl>
              <c:idx val="2"/>
              <c:layout>
                <c:manualLayout>
                  <c:x val="2.0110621765499653E-3"/>
                  <c:y val="1.60160160160159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28EC-46F0-B0C8-18E713A30019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-2.3%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8E7-414C-B4C8-6855E07617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REVISED!$A$51:$A$55</c:f>
              <c:strCache>
                <c:ptCount val="5"/>
                <c:pt idx="0">
                  <c:v>Bank Deposits</c:v>
                </c:pt>
                <c:pt idx="1">
                  <c:v>T-Bills</c:v>
                </c:pt>
                <c:pt idx="2">
                  <c:v>PIBs</c:v>
                </c:pt>
                <c:pt idx="3">
                  <c:v>PIBs - FRB</c:v>
                </c:pt>
                <c:pt idx="4">
                  <c:v>Expense Weightage</c:v>
                </c:pt>
              </c:strCache>
            </c:strRef>
          </c:cat>
          <c:val>
            <c:numRef>
              <c:f>REVISED!$B$51:$B$55</c:f>
              <c:numCache>
                <c:formatCode>0.0%</c:formatCode>
                <c:ptCount val="5"/>
                <c:pt idx="0">
                  <c:v>8.4000000000000005E-2</c:v>
                </c:pt>
                <c:pt idx="1">
                  <c:v>8.2000000000000003E-2</c:v>
                </c:pt>
                <c:pt idx="2">
                  <c:v>9.4810966083474987E-2</c:v>
                </c:pt>
                <c:pt idx="3">
                  <c:v>8.0100000000000005E-2</c:v>
                </c:pt>
                <c:pt idx="4">
                  <c:v>-1.7660192194475999E-2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8EC-46F0-B0C8-18E713A300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6"/>
        <c:axId val="422461632"/>
        <c:axId val="422465552"/>
      </c:barChart>
      <c:barChart>
        <c:barDir val="col"/>
        <c:grouping val="clustered"/>
        <c:varyColors val="0"/>
        <c:ser>
          <c:idx val="1"/>
          <c:order val="1"/>
          <c:tx>
            <c:strRef>
              <c:f>REVISED!$C$50</c:f>
              <c:strCache>
                <c:ptCount val="1"/>
                <c:pt idx="0">
                  <c:v>Allocation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Pt>
            <c:idx val="4"/>
            <c:invertIfNegative val="0"/>
            <c:bubble3D val="0"/>
            <c:spPr>
              <a:solidFill>
                <a:schemeClr val="bg1"/>
              </a:solidFill>
            </c:spPr>
            <c:extLst>
              <c:ext xmlns:c16="http://schemas.microsoft.com/office/drawing/2014/chart" uri="{C3380CC4-5D6E-409C-BE32-E72D297353CC}">
                <c16:uniqueId val="{0000000A-28EC-46F0-B0C8-18E713A30019}"/>
              </c:ext>
            </c:extLst>
          </c:dPt>
          <c:dLbls>
            <c:dLbl>
              <c:idx val="0"/>
              <c:layout>
                <c:manualLayout>
                  <c:x val="-3.6225475507252431E-4"/>
                  <c:y val="-7.69371394263150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28EC-46F0-B0C8-18E713A30019}"/>
                </c:ext>
              </c:extLst>
            </c:dLbl>
            <c:dLbl>
              <c:idx val="1"/>
              <c:layout>
                <c:manualLayout>
                  <c:x val="-1.8687374524470894E-7"/>
                  <c:y val="7.4654869163950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28EC-46F0-B0C8-18E713A30019}"/>
                </c:ext>
              </c:extLst>
            </c:dLbl>
            <c:dLbl>
              <c:idx val="2"/>
              <c:layout>
                <c:manualLayout>
                  <c:x val="-7.2460294701764917E-4"/>
                  <c:y val="-1.65281781479357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28EC-46F0-B0C8-18E713A30019}"/>
                </c:ext>
              </c:extLst>
            </c:dLbl>
            <c:dLbl>
              <c:idx val="3"/>
              <c:layout>
                <c:manualLayout>
                  <c:x val="2.3732965640551407E-3"/>
                  <c:y val="3.91026405828448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28EC-46F0-B0C8-18E713A30019}"/>
                </c:ext>
              </c:extLst>
            </c:dLbl>
            <c:dLbl>
              <c:idx val="4"/>
              <c:layout>
                <c:manualLayout>
                  <c:x val="1.1866482820274398E-3"/>
                  <c:y val="7.820528116568971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1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28EC-46F0-B0C8-18E713A300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REVISED!$A$51:$A$55</c:f>
              <c:strCache>
                <c:ptCount val="5"/>
                <c:pt idx="0">
                  <c:v>Bank Deposits</c:v>
                </c:pt>
                <c:pt idx="1">
                  <c:v>T-Bills</c:v>
                </c:pt>
                <c:pt idx="2">
                  <c:v>PIBs</c:v>
                </c:pt>
                <c:pt idx="3">
                  <c:v>PIBs - FRB</c:v>
                </c:pt>
                <c:pt idx="4">
                  <c:v>Expense Weightage</c:v>
                </c:pt>
              </c:strCache>
            </c:strRef>
          </c:cat>
          <c:val>
            <c:numRef>
              <c:f>REVISED!$C$51:$C$55</c:f>
              <c:numCache>
                <c:formatCode>0.0%</c:formatCode>
                <c:ptCount val="5"/>
                <c:pt idx="0">
                  <c:v>0.10698593254184395</c:v>
                </c:pt>
                <c:pt idx="1">
                  <c:v>0.19105295936993114</c:v>
                </c:pt>
                <c:pt idx="2">
                  <c:v>5.1798488660983612E-2</c:v>
                </c:pt>
                <c:pt idx="3">
                  <c:v>0.629</c:v>
                </c:pt>
                <c:pt idx="4">
                  <c:v>0.97883738057275871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8EC-46F0-B0C8-18E713A300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79"/>
        <c:axId val="421893336"/>
        <c:axId val="422466336"/>
      </c:barChart>
      <c:lineChart>
        <c:grouping val="standard"/>
        <c:varyColors val="0"/>
        <c:ser>
          <c:idx val="2"/>
          <c:order val="2"/>
          <c:tx>
            <c:strRef>
              <c:f>REVISED!$D$50</c:f>
              <c:strCache>
                <c:ptCount val="1"/>
                <c:pt idx="0">
                  <c:v>Return</c:v>
                </c:pt>
              </c:strCache>
            </c:strRef>
          </c:tx>
          <c:spPr>
            <a:ln w="254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4"/>
              <c:layout>
                <c:manualLayout>
                  <c:x val="-4.5005364678040366E-2"/>
                  <c:y val="-3.1912719519376249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b="1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28EC-46F0-B0C8-18E713A30019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REVISED!$A$51:$A$55</c:f>
              <c:strCache>
                <c:ptCount val="5"/>
                <c:pt idx="0">
                  <c:v>Bank Deposits</c:v>
                </c:pt>
                <c:pt idx="1">
                  <c:v>T-Bills</c:v>
                </c:pt>
                <c:pt idx="2">
                  <c:v>PIBs</c:v>
                </c:pt>
                <c:pt idx="3">
                  <c:v>PIBs - FRB</c:v>
                </c:pt>
                <c:pt idx="4">
                  <c:v>Expense Weightage</c:v>
                </c:pt>
              </c:strCache>
            </c:strRef>
          </c:cat>
          <c:val>
            <c:numRef>
              <c:f>REVISED!$D$51:$D$55</c:f>
              <c:numCache>
                <c:formatCode>0.00%</c:formatCode>
                <c:ptCount val="5"/>
                <c:pt idx="0">
                  <c:v>6.0999999999999999E-2</c:v>
                </c:pt>
                <c:pt idx="1">
                  <c:v>6.0999999999999999E-2</c:v>
                </c:pt>
                <c:pt idx="2">
                  <c:v>6.0999999999999999E-2</c:v>
                </c:pt>
                <c:pt idx="3">
                  <c:v>6.0999999999999999E-2</c:v>
                </c:pt>
                <c:pt idx="4">
                  <c:v>6.0999999999999999E-2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28EC-46F0-B0C8-18E713A300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2461632"/>
        <c:axId val="422465552"/>
      </c:lineChart>
      <c:catAx>
        <c:axId val="4224616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422465552"/>
        <c:crosses val="autoZero"/>
        <c:auto val="1"/>
        <c:lblAlgn val="ctr"/>
        <c:lblOffset val="100"/>
        <c:noMultiLvlLbl val="0"/>
      </c:catAx>
      <c:valAx>
        <c:axId val="422465552"/>
        <c:scaling>
          <c:orientation val="minMax"/>
          <c:min val="-4.5000000000000012E-2"/>
        </c:scaling>
        <c:delete val="0"/>
        <c:axPos val="l"/>
        <c:numFmt formatCode="0%" sourceLinked="0"/>
        <c:majorTickMark val="out"/>
        <c:minorTickMark val="none"/>
        <c:tickLblPos val="nextTo"/>
        <c:crossAx val="422461632"/>
        <c:crosses val="autoZero"/>
        <c:crossBetween val="between"/>
        <c:majorUnit val="6.0000000000000012E-2"/>
      </c:valAx>
      <c:valAx>
        <c:axId val="422466336"/>
        <c:scaling>
          <c:orientation val="minMax"/>
          <c:min val="-0.4"/>
        </c:scaling>
        <c:delete val="0"/>
        <c:axPos val="r"/>
        <c:numFmt formatCode="0%" sourceLinked="0"/>
        <c:majorTickMark val="out"/>
        <c:minorTickMark val="none"/>
        <c:tickLblPos val="nextTo"/>
        <c:crossAx val="421893336"/>
        <c:crosses val="max"/>
        <c:crossBetween val="between"/>
        <c:majorUnit val="0.4"/>
      </c:valAx>
      <c:catAx>
        <c:axId val="4218933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422466336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6.0633055367981057E-3"/>
          <c:y val="0.91546276715410557"/>
          <c:w val="0.98901546782020089"/>
          <c:h val="6.1680089988751421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040624968977375E-2"/>
          <c:y val="2.6524087178218442E-2"/>
          <c:w val="0.92880198869372488"/>
          <c:h val="0.808925431312302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'MCB-PSF'!$K$31</c:f>
              <c:strCache>
                <c:ptCount val="1"/>
                <c:pt idx="0">
                  <c:v>Oct-21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'MCB-PSF'!$G$32:$G$35</c:f>
              <c:strCache>
                <c:ptCount val="4"/>
                <c:pt idx="0">
                  <c:v>Cash</c:v>
                </c:pt>
                <c:pt idx="1">
                  <c:v>T-Bills</c:v>
                </c:pt>
                <c:pt idx="2">
                  <c:v>PIBs</c:v>
                </c:pt>
                <c:pt idx="3">
                  <c:v>Others including Receivables</c:v>
                </c:pt>
              </c:strCache>
            </c:strRef>
          </c:cat>
          <c:val>
            <c:numRef>
              <c:f>'MCB-PSF'!$K$32:$K$35</c:f>
              <c:numCache>
                <c:formatCode>0%</c:formatCode>
                <c:ptCount val="4"/>
                <c:pt idx="0">
                  <c:v>3.5000000000000003E-2</c:v>
                </c:pt>
                <c:pt idx="1">
                  <c:v>0.23</c:v>
                </c:pt>
                <c:pt idx="2">
                  <c:v>0.71499999999999997</c:v>
                </c:pt>
                <c:pt idx="3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48-40B1-BFC2-48A11353D965}"/>
            </c:ext>
          </c:extLst>
        </c:ser>
        <c:ser>
          <c:idx val="1"/>
          <c:order val="1"/>
          <c:tx>
            <c:strRef>
              <c:f>'MCB-PSF'!$L$31</c:f>
              <c:strCache>
                <c:ptCount val="1"/>
                <c:pt idx="0">
                  <c:v>Nov-21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'MCB-PSF'!$G$32:$G$35</c:f>
              <c:strCache>
                <c:ptCount val="4"/>
                <c:pt idx="0">
                  <c:v>Cash</c:v>
                </c:pt>
                <c:pt idx="1">
                  <c:v>T-Bills</c:v>
                </c:pt>
                <c:pt idx="2">
                  <c:v>PIBs</c:v>
                </c:pt>
                <c:pt idx="3">
                  <c:v>Others including Receivables</c:v>
                </c:pt>
              </c:strCache>
            </c:strRef>
          </c:cat>
          <c:val>
            <c:numRef>
              <c:f>'MCB-PSF'!$L$32:$L$35</c:f>
              <c:numCache>
                <c:formatCode>0%</c:formatCode>
                <c:ptCount val="4"/>
                <c:pt idx="0">
                  <c:v>4.4999999999999998E-2</c:v>
                </c:pt>
                <c:pt idx="1">
                  <c:v>0.16300000000000001</c:v>
                </c:pt>
                <c:pt idx="2">
                  <c:v>0.78</c:v>
                </c:pt>
                <c:pt idx="3">
                  <c:v>1.2E-2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48-40B1-BFC2-48A11353D965}"/>
            </c:ext>
          </c:extLst>
        </c:ser>
        <c:ser>
          <c:idx val="2"/>
          <c:order val="2"/>
          <c:tx>
            <c:strRef>
              <c:f>'MCB-PSF'!$M$31</c:f>
              <c:strCache>
                <c:ptCount val="1"/>
                <c:pt idx="0">
                  <c:v>Dec-21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'MCB-PSF'!$G$32:$G$35</c:f>
              <c:strCache>
                <c:ptCount val="4"/>
                <c:pt idx="0">
                  <c:v>Cash</c:v>
                </c:pt>
                <c:pt idx="1">
                  <c:v>T-Bills</c:v>
                </c:pt>
                <c:pt idx="2">
                  <c:v>PIBs</c:v>
                </c:pt>
                <c:pt idx="3">
                  <c:v>Others including Receivables</c:v>
                </c:pt>
              </c:strCache>
            </c:strRef>
          </c:cat>
          <c:val>
            <c:numRef>
              <c:f>'MCB-PSF'!$M$32:$M$35</c:f>
              <c:numCache>
                <c:formatCode>0%</c:formatCode>
                <c:ptCount val="4"/>
                <c:pt idx="0">
                  <c:v>0.52900000000000003</c:v>
                </c:pt>
                <c:pt idx="1">
                  <c:v>3.4000000000000002E-2</c:v>
                </c:pt>
                <c:pt idx="2">
                  <c:v>0.42599999999999999</c:v>
                </c:pt>
                <c:pt idx="3">
                  <c:v>1.0999999999999999E-2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848-40B1-BFC2-48A11353D9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55966928"/>
        <c:axId val="255969280"/>
      </c:barChart>
      <c:catAx>
        <c:axId val="255966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255969280"/>
        <c:crosses val="autoZero"/>
        <c:auto val="1"/>
        <c:lblAlgn val="ctr"/>
        <c:lblOffset val="100"/>
        <c:noMultiLvlLbl val="0"/>
      </c:catAx>
      <c:valAx>
        <c:axId val="255969280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255966928"/>
        <c:crosses val="autoZero"/>
        <c:crossBetween val="between"/>
        <c:majorUnit val="0.2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5.4047466283764292E-2"/>
          <c:y val="0.94276997201873169"/>
          <c:w val="0.91313789390786426"/>
          <c:h val="5.4760831390357867E-2"/>
        </c:manualLayout>
      </c:layout>
      <c:overlay val="0"/>
    </c:legend>
    <c:plotVisOnly val="1"/>
    <c:dispBlanksAs val="zero"/>
    <c:showDLblsOverMax val="0"/>
  </c:chart>
  <c:spPr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PIBFRB OUTSTANDING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Sheet1!$K$1530</c:f>
              <c:strCache>
                <c:ptCount val="1"/>
                <c:pt idx="0">
                  <c:v>PIB FRB Outstanding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numRef>
              <c:f>Sheet1!$I$1531:$I$1543</c:f>
              <c:numCache>
                <c:formatCode>d\-mmm\-yy</c:formatCode>
                <c:ptCount val="13"/>
                <c:pt idx="0">
                  <c:v>44196</c:v>
                </c:pt>
                <c:pt idx="1">
                  <c:v>44227</c:v>
                </c:pt>
                <c:pt idx="2">
                  <c:v>44255</c:v>
                </c:pt>
                <c:pt idx="3">
                  <c:v>44286</c:v>
                </c:pt>
                <c:pt idx="4">
                  <c:v>44316</c:v>
                </c:pt>
                <c:pt idx="5">
                  <c:v>44347</c:v>
                </c:pt>
                <c:pt idx="6">
                  <c:v>44377</c:v>
                </c:pt>
                <c:pt idx="7">
                  <c:v>44408</c:v>
                </c:pt>
                <c:pt idx="8">
                  <c:v>44439</c:v>
                </c:pt>
                <c:pt idx="9">
                  <c:v>44469</c:v>
                </c:pt>
                <c:pt idx="10">
                  <c:v>44500</c:v>
                </c:pt>
                <c:pt idx="11">
                  <c:v>44530</c:v>
                </c:pt>
                <c:pt idx="12">
                  <c:v>44561</c:v>
                </c:pt>
              </c:numCache>
            </c:numRef>
          </c:cat>
          <c:val>
            <c:numRef>
              <c:f>Sheet1!$K$1531:$K$1543</c:f>
              <c:numCache>
                <c:formatCode>_(* #,##0_);_(* \(#,##0\);_(* "-"??_);_(@_)</c:formatCode>
                <c:ptCount val="13"/>
                <c:pt idx="0">
                  <c:v>2449025.7000000002</c:v>
                </c:pt>
                <c:pt idx="1">
                  <c:v>2481046.7000000002</c:v>
                </c:pt>
                <c:pt idx="2">
                  <c:v>2531696.7000000002</c:v>
                </c:pt>
                <c:pt idx="3">
                  <c:v>2559071.7000000002</c:v>
                </c:pt>
                <c:pt idx="4">
                  <c:v>2576481.8000000003</c:v>
                </c:pt>
                <c:pt idx="5">
                  <c:v>2672915.8000000003</c:v>
                </c:pt>
                <c:pt idx="6">
                  <c:v>2873563.4000000004</c:v>
                </c:pt>
                <c:pt idx="7">
                  <c:v>3080583.2</c:v>
                </c:pt>
                <c:pt idx="8">
                  <c:v>3306569.7</c:v>
                </c:pt>
                <c:pt idx="9">
                  <c:v>3668370.9000000004</c:v>
                </c:pt>
                <c:pt idx="10">
                  <c:v>3840088.6000000006</c:v>
                </c:pt>
                <c:pt idx="11">
                  <c:v>4024852.5000000005</c:v>
                </c:pt>
                <c:pt idx="12">
                  <c:v>4274176.83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226-48C5-8EF8-67668C85B3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45743824"/>
        <c:axId val="545746176"/>
      </c:barChart>
      <c:catAx>
        <c:axId val="545743824"/>
        <c:scaling>
          <c:orientation val="minMax"/>
        </c:scaling>
        <c:delete val="0"/>
        <c:axPos val="b"/>
        <c:numFmt formatCode="d\-mmm\-yy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1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5746176"/>
        <c:crosses val="autoZero"/>
        <c:auto val="0"/>
        <c:lblAlgn val="ctr"/>
        <c:lblOffset val="100"/>
        <c:noMultiLvlLbl val="0"/>
      </c:catAx>
      <c:valAx>
        <c:axId val="545746176"/>
        <c:scaling>
          <c:orientation val="minMax"/>
          <c:min val="10000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Amount (Million) 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5743824"/>
        <c:crosses val="autoZero"/>
        <c:crossBetween val="between"/>
        <c:majorUnit val="1000000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12700" cap="flat" cmpd="sng" algn="ctr">
      <a:solidFill>
        <a:schemeClr val="dk1"/>
      </a:solidFill>
      <a:prstDash val="solid"/>
      <a:miter lim="800000"/>
    </a:ln>
    <a:effectLst/>
  </c:spPr>
  <c:txPr>
    <a:bodyPr anchor="t"/>
    <a:lstStyle/>
    <a:p>
      <a:pPr>
        <a:defRPr sz="1000"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1977555529436E-2"/>
          <c:y val="6.1423557585162804E-2"/>
          <c:w val="0.88967193175388648"/>
          <c:h val="0.67592024872789569"/>
        </c:manualLayout>
      </c:layout>
      <c:barChart>
        <c:barDir val="col"/>
        <c:grouping val="clustered"/>
        <c:varyColors val="0"/>
        <c:ser>
          <c:idx val="0"/>
          <c:order val="1"/>
          <c:spPr>
            <a:solidFill>
              <a:srgbClr val="002060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26A-465D-9D64-DEEBDA74489F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026A-465D-9D64-DEEBDA74489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026A-465D-9D64-DEEBDA74489F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026A-465D-9D64-DEEBDA74489F}"/>
              </c:ext>
            </c:extLst>
          </c:dPt>
          <c:dLbls>
            <c:dLbl>
              <c:idx val="5"/>
              <c:layout>
                <c:manualLayout>
                  <c:x val="1.0730670635983769E-4"/>
                  <c:y val="-2.12284488441882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26A-465D-9D64-DEEBDA74489F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FI'!$D$67:$D$72</c:f>
              <c:strCache>
                <c:ptCount val="6"/>
                <c:pt idx="0">
                  <c:v>FaysalIGF</c:v>
                </c:pt>
                <c:pt idx="1">
                  <c:v>PIEF</c:v>
                </c:pt>
                <c:pt idx="2">
                  <c:v>UBLG&amp;IF</c:v>
                </c:pt>
                <c:pt idx="3">
                  <c:v>AskariHYS</c:v>
                </c:pt>
                <c:pt idx="4">
                  <c:v>AGHPIMF</c:v>
                </c:pt>
                <c:pt idx="5">
                  <c:v>BMACRSF</c:v>
                </c:pt>
              </c:strCache>
            </c:strRef>
          </c:cat>
          <c:val>
            <c:numRef>
              <c:f>'FY15TD FI'!$F$67:$F$72</c:f>
              <c:numCache>
                <c:formatCode>0.0%</c:formatCode>
                <c:ptCount val="6"/>
                <c:pt idx="0">
                  <c:v>9.8067898212388038E-2</c:v>
                </c:pt>
                <c:pt idx="1">
                  <c:v>7.8258276745599847E-2</c:v>
                </c:pt>
                <c:pt idx="2">
                  <c:v>6.6800543961054559E-2</c:v>
                </c:pt>
                <c:pt idx="3">
                  <c:v>6.276034069591456E-2</c:v>
                </c:pt>
                <c:pt idx="4">
                  <c:v>-2.7850183442163775E-2</c:v>
                </c:pt>
                <c:pt idx="5">
                  <c:v>-9.6636850183051765E-2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26A-465D-9D64-DEEBDA7448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60"/>
        <c:axId val="255972808"/>
        <c:axId val="255968888"/>
      </c:barChart>
      <c:barChart>
        <c:barDir val="col"/>
        <c:grouping val="clustered"/>
        <c:varyColors val="0"/>
        <c:ser>
          <c:idx val="2"/>
          <c:order val="0"/>
          <c:spPr>
            <a:noFill/>
            <a:ln>
              <a:noFill/>
            </a:ln>
          </c:spPr>
          <c:invertIfNegative val="0"/>
          <c:dLbls>
            <c:dLbl>
              <c:idx val="0"/>
              <c:layout>
                <c:manualLayout>
                  <c:x val="0"/>
                  <c:y val="0.205362189703297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026A-465D-9D64-DEEBDA74489F}"/>
                </c:ext>
              </c:extLst>
            </c:dLbl>
            <c:dLbl>
              <c:idx val="1"/>
              <c:layout>
                <c:manualLayout>
                  <c:x val="3.0217187821949859E-3"/>
                  <c:y val="-0.1886889102561778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026A-465D-9D64-DEEBDA74489F}"/>
                </c:ext>
              </c:extLst>
            </c:dLbl>
            <c:dLbl>
              <c:idx val="2"/>
              <c:layout>
                <c:manualLayout>
                  <c:x val="1.510859391097493E-3"/>
                  <c:y val="-0.16095754608296831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026A-465D-9D64-DEEBDA74489F}"/>
                </c:ext>
              </c:extLst>
            </c:dLbl>
            <c:dLbl>
              <c:idx val="3"/>
              <c:layout>
                <c:manualLayout>
                  <c:x val="-1.510859391097493E-3"/>
                  <c:y val="-0.1391403867142343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026A-465D-9D64-DEEBDA74489F}"/>
                </c:ext>
              </c:extLst>
            </c:dLbl>
            <c:dLbl>
              <c:idx val="4"/>
              <c:layout>
                <c:manualLayout>
                  <c:x val="-3.3099180914132839E-3"/>
                  <c:y val="-0.31736231863501391"/>
                </c:manualLayout>
              </c:layout>
              <c:numFmt formatCode="#,##0.0\ [$Bn-420]" sourceLinked="0"/>
              <c:spPr>
                <a:noFill/>
                <a:ln>
                  <a:noFill/>
                </a:ln>
                <a:effectLst/>
              </c:spPr>
              <c:txPr>
                <a:bodyPr rot="-5400000" vert="horz"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026A-465D-9D64-DEEBDA74489F}"/>
                </c:ext>
              </c:extLst>
            </c:dLbl>
            <c:dLbl>
              <c:idx val="5"/>
              <c:layout>
                <c:manualLayout>
                  <c:x val="1.8165214629384356E-3"/>
                  <c:y val="-0.32328995810765132"/>
                </c:manualLayout>
              </c:layout>
              <c:numFmt formatCode="#,##0.0\ [$Bn-420]" sourceLinked="0"/>
              <c:spPr>
                <a:noFill/>
                <a:ln>
                  <a:noFill/>
                </a:ln>
                <a:effectLst/>
              </c:spPr>
              <c:txPr>
                <a:bodyPr rot="-5400000" vert="horz"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026A-465D-9D64-DEEBDA74489F}"/>
                </c:ext>
              </c:extLst>
            </c:dLbl>
            <c:dLbl>
              <c:idx val="6"/>
              <c:layout>
                <c:manualLayout>
                  <c:x val="0"/>
                  <c:y val="-8.4464181174745731E-2"/>
                </c:manualLayout>
              </c:layout>
              <c:numFmt formatCode="#,##0.0\ [$Bn-420]" sourceLinked="0"/>
              <c:spPr>
                <a:noFill/>
                <a:ln>
                  <a:noFill/>
                </a:ln>
                <a:effectLst/>
              </c:spPr>
              <c:txPr>
                <a:bodyPr rot="-5400000" vert="horz"/>
                <a:lstStyle/>
                <a:p>
                  <a:pPr>
                    <a:defRPr b="1">
                      <a:solidFill>
                        <a:sysClr val="windowText" lastClr="000000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26A-465D-9D64-DEEBDA74489F}"/>
                </c:ext>
              </c:extLst>
            </c:dLbl>
            <c:numFmt formatCode="#,##0.0\ [$Bn-420]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FI'!$D$67:$D$71</c:f>
              <c:strCache>
                <c:ptCount val="5"/>
                <c:pt idx="0">
                  <c:v>FaysalIGF</c:v>
                </c:pt>
                <c:pt idx="1">
                  <c:v>PIEF</c:v>
                </c:pt>
                <c:pt idx="2">
                  <c:v>UBLG&amp;IF</c:v>
                </c:pt>
                <c:pt idx="3">
                  <c:v>AskariHYS</c:v>
                </c:pt>
                <c:pt idx="4">
                  <c:v>AGHPIMF</c:v>
                </c:pt>
              </c:strCache>
            </c:strRef>
          </c:cat>
          <c:val>
            <c:numRef>
              <c:f>'FY15TD FI'!$E$67:$E$72</c:f>
              <c:numCache>
                <c:formatCode>#,##0.00_);\(#,##0.00\)</c:formatCode>
                <c:ptCount val="6"/>
                <c:pt idx="0">
                  <c:v>4.8036079999999997</c:v>
                </c:pt>
                <c:pt idx="1">
                  <c:v>1.212132</c:v>
                </c:pt>
                <c:pt idx="2">
                  <c:v>1.4373629999999999</c:v>
                </c:pt>
                <c:pt idx="3">
                  <c:v>1.72603</c:v>
                </c:pt>
                <c:pt idx="4">
                  <c:v>5.0247E-2</c:v>
                </c:pt>
                <c:pt idx="5">
                  <c:v>2.4974E-2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26A-465D-9D64-DEEBDA7448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0"/>
        <c:overlap val="100"/>
        <c:axId val="255966144"/>
        <c:axId val="255970064"/>
      </c:barChart>
      <c:lineChart>
        <c:grouping val="standard"/>
        <c:varyColors val="0"/>
        <c:ser>
          <c:idx val="1"/>
          <c:order val="2"/>
          <c:spPr>
            <a:ln w="254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0.67852419350935678"/>
                  <c:y val="-6.76974157924105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026A-465D-9D64-DEEBDA74489F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FI'!$D$67:$D$72</c:f>
              <c:strCache>
                <c:ptCount val="6"/>
                <c:pt idx="0">
                  <c:v>FaysalIGF</c:v>
                </c:pt>
                <c:pt idx="1">
                  <c:v>PIEF</c:v>
                </c:pt>
                <c:pt idx="2">
                  <c:v>UBLG&amp;IF</c:v>
                </c:pt>
                <c:pt idx="3">
                  <c:v>AskariHYS</c:v>
                </c:pt>
                <c:pt idx="4">
                  <c:v>AGHPIMF</c:v>
                </c:pt>
                <c:pt idx="5">
                  <c:v>BMACRSF</c:v>
                </c:pt>
              </c:strCache>
            </c:strRef>
          </c:cat>
          <c:val>
            <c:numRef>
              <c:f>'FY15TD FI'!$Z$67:$Z$72</c:f>
              <c:numCache>
                <c:formatCode>0.00%</c:formatCode>
                <c:ptCount val="6"/>
                <c:pt idx="0">
                  <c:v>3.0233337664956908E-2</c:v>
                </c:pt>
                <c:pt idx="1">
                  <c:v>3.0233337664956908E-2</c:v>
                </c:pt>
                <c:pt idx="2">
                  <c:v>3.0233337664956908E-2</c:v>
                </c:pt>
                <c:pt idx="3">
                  <c:v>3.0233337664956908E-2</c:v>
                </c:pt>
                <c:pt idx="4">
                  <c:v>3.0233337664956908E-2</c:v>
                </c:pt>
                <c:pt idx="5">
                  <c:v>3.0233337664956908E-2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026A-465D-9D64-DEEBDA7448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5972808"/>
        <c:axId val="255968888"/>
      </c:lineChart>
      <c:catAx>
        <c:axId val="2559728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 rot="-5400000" vert="horz"/>
          <a:lstStyle/>
          <a:p>
            <a:pPr>
              <a:defRPr/>
            </a:pPr>
            <a:endParaRPr lang="en-US"/>
          </a:p>
        </c:txPr>
        <c:crossAx val="255968888"/>
        <c:crosses val="autoZero"/>
        <c:auto val="1"/>
        <c:lblAlgn val="ctr"/>
        <c:lblOffset val="100"/>
        <c:noMultiLvlLbl val="0"/>
      </c:catAx>
      <c:valAx>
        <c:axId val="25596888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Annualized Return</a:t>
                </a:r>
              </a:p>
            </c:rich>
          </c:tx>
          <c:layout>
            <c:manualLayout>
              <c:xMode val="edge"/>
              <c:yMode val="edge"/>
              <c:x val="6.3135081459248855E-4"/>
              <c:y val="0.22726502226978459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255972808"/>
        <c:crosses val="autoZero"/>
        <c:crossBetween val="between"/>
        <c:majorUnit val="0.1"/>
      </c:valAx>
      <c:valAx>
        <c:axId val="255970064"/>
        <c:scaling>
          <c:orientation val="minMax"/>
        </c:scaling>
        <c:delete val="0"/>
        <c:axPos val="r"/>
        <c:numFmt formatCode="#,##0.00_);\(#,##0.00\)" sourceLinked="1"/>
        <c:majorTickMark val="none"/>
        <c:minorTickMark val="none"/>
        <c:tickLblPos val="none"/>
        <c:crossAx val="255966144"/>
        <c:crosses val="max"/>
        <c:crossBetween val="between"/>
      </c:valAx>
      <c:catAx>
        <c:axId val="2559661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55970064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794322707510404E-2"/>
          <c:y val="4.5413801623004221E-2"/>
          <c:w val="0.84756735760704716"/>
          <c:h val="0.7481964298999755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REVISED!$B$41</c:f>
              <c:strCache>
                <c:ptCount val="1"/>
                <c:pt idx="0">
                  <c:v>Attribution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-9.4830801483649755E-8"/>
                  <c:y val="2.68610897927858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0DC-4B15-AAE0-5513B13954E5}"/>
                </c:ext>
              </c:extLst>
            </c:dLbl>
            <c:dLbl>
              <c:idx val="1"/>
              <c:layout>
                <c:manualLayout>
                  <c:x val="-4.4159033085019439E-17"/>
                  <c:y val="-2.29740595435747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0DC-4B15-AAE0-5513B13954E5}"/>
                </c:ext>
              </c:extLst>
            </c:dLbl>
            <c:dLbl>
              <c:idx val="2"/>
              <c:layout>
                <c:manualLayout>
                  <c:x val="0"/>
                  <c:y val="5.72431844684297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70DC-4B15-AAE0-5513B13954E5}"/>
                </c:ext>
              </c:extLst>
            </c:dLbl>
            <c:dLbl>
              <c:idx val="3"/>
              <c:layout>
                <c:manualLayout>
                  <c:x val="-1.2583863813485508E-16"/>
                  <c:y val="7.07533780499659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0DC-4B15-AAE0-5513B13954E5}"/>
                </c:ext>
              </c:extLst>
            </c:dLbl>
            <c:dLbl>
              <c:idx val="4"/>
              <c:layout>
                <c:manualLayout>
                  <c:x val="4.8174047142477685E-3"/>
                  <c:y val="2.605941466973945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70DC-4B15-AAE0-5513B13954E5}"/>
                </c:ext>
              </c:extLst>
            </c:dLbl>
            <c:dLbl>
              <c:idx val="5"/>
              <c:layout>
                <c:manualLayout>
                  <c:x val="0"/>
                  <c:y val="-4.10624761536453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70DC-4B15-AAE0-5513B13954E5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REVISED!$A$42:$A$47</c:f>
              <c:strCache>
                <c:ptCount val="6"/>
                <c:pt idx="0">
                  <c:v>Bank Deposit</c:v>
                </c:pt>
                <c:pt idx="1">
                  <c:v>T-Bill</c:v>
                </c:pt>
                <c:pt idx="2">
                  <c:v>SPREAD</c:v>
                </c:pt>
                <c:pt idx="3">
                  <c:v>TFC</c:v>
                </c:pt>
                <c:pt idx="4">
                  <c:v>PIB FRB</c:v>
                </c:pt>
                <c:pt idx="5">
                  <c:v>Other Fixed Expense Weightage</c:v>
                </c:pt>
              </c:strCache>
            </c:strRef>
          </c:cat>
          <c:val>
            <c:numRef>
              <c:f>REVISED!$B$42:$B$47</c:f>
              <c:numCache>
                <c:formatCode>0.0%</c:formatCode>
                <c:ptCount val="6"/>
                <c:pt idx="0">
                  <c:v>9.64E-2</c:v>
                </c:pt>
                <c:pt idx="1">
                  <c:v>8.3651515100000004E-2</c:v>
                </c:pt>
                <c:pt idx="2">
                  <c:v>0.10440000000000001</c:v>
                </c:pt>
                <c:pt idx="3">
                  <c:v>0.106</c:v>
                </c:pt>
                <c:pt idx="4">
                  <c:v>0.104</c:v>
                </c:pt>
                <c:pt idx="5" formatCode="0.00%">
                  <c:v>-1.9907533977971199E-2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0DC-4B15-AAE0-5513B13954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axId val="255966536"/>
        <c:axId val="255973200"/>
      </c:barChart>
      <c:barChart>
        <c:barDir val="col"/>
        <c:grouping val="clustered"/>
        <c:varyColors val="0"/>
        <c:ser>
          <c:idx val="1"/>
          <c:order val="1"/>
          <c:tx>
            <c:strRef>
              <c:f>REVISED!$C$41</c:f>
              <c:strCache>
                <c:ptCount val="1"/>
                <c:pt idx="0">
                  <c:v>Allocation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Pt>
            <c:idx val="5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C-70DC-4B15-AAE0-5513B13954E5}"/>
              </c:ext>
            </c:extLst>
          </c:dPt>
          <c:dLbls>
            <c:dLbl>
              <c:idx val="0"/>
              <c:layout>
                <c:manualLayout>
                  <c:x val="0"/>
                  <c:y val="5.27116312915085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70DC-4B15-AAE0-5513B13954E5}"/>
                </c:ext>
              </c:extLst>
            </c:dLbl>
            <c:dLbl>
              <c:idx val="1"/>
              <c:layout>
                <c:manualLayout>
                  <c:x val="5.116121738851715E-4"/>
                  <c:y val="6.51346117962814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70DC-4B15-AAE0-5513B13954E5}"/>
                </c:ext>
              </c:extLst>
            </c:dLbl>
            <c:dLbl>
              <c:idx val="2"/>
              <c:layout>
                <c:manualLayout>
                  <c:x val="-1.7159633524471577E-3"/>
                  <c:y val="5.5558274222225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70DC-4B15-AAE0-5513B13954E5}"/>
                </c:ext>
              </c:extLst>
            </c:dLbl>
            <c:dLbl>
              <c:idx val="3"/>
              <c:layout>
                <c:manualLayout>
                  <c:x val="1.71600125227556E-3"/>
                  <c:y val="-3.472221272905408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70DC-4B15-AAE0-5513B13954E5}"/>
                </c:ext>
              </c:extLst>
            </c:dLbl>
            <c:dLbl>
              <c:idx val="4"/>
              <c:layout>
                <c:manualLayout>
                  <c:x val="1.2043511785619421E-3"/>
                  <c:y val="-1.244685172431765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70DC-4B15-AAE0-5513B13954E5}"/>
                </c:ext>
              </c:extLst>
            </c:dLbl>
            <c:dLbl>
              <c:idx val="5"/>
              <c:layout>
                <c:manualLayout>
                  <c:x val="1.0233191785718044E-3"/>
                  <c:y val="7.831749278989701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05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70DC-4B15-AAE0-5513B13954E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REVISED!$A$42:$A$47</c:f>
              <c:strCache>
                <c:ptCount val="6"/>
                <c:pt idx="0">
                  <c:v>Bank Deposit</c:v>
                </c:pt>
                <c:pt idx="1">
                  <c:v>T-Bill</c:v>
                </c:pt>
                <c:pt idx="2">
                  <c:v>SPREAD</c:v>
                </c:pt>
                <c:pt idx="3">
                  <c:v>TFC</c:v>
                </c:pt>
                <c:pt idx="4">
                  <c:v>PIB FRB</c:v>
                </c:pt>
                <c:pt idx="5">
                  <c:v>Other Fixed Expense Weightage</c:v>
                </c:pt>
              </c:strCache>
            </c:strRef>
          </c:cat>
          <c:val>
            <c:numRef>
              <c:f>REVISED!$C$42:$C$47</c:f>
              <c:numCache>
                <c:formatCode>0.0%</c:formatCode>
                <c:ptCount val="6"/>
                <c:pt idx="0">
                  <c:v>0.39121514149999997</c:v>
                </c:pt>
                <c:pt idx="1">
                  <c:v>0.21655121499999999</c:v>
                </c:pt>
                <c:pt idx="2">
                  <c:v>0.17515151230000001</c:v>
                </c:pt>
                <c:pt idx="3">
                  <c:v>0.13451215</c:v>
                </c:pt>
                <c:pt idx="4">
                  <c:v>8.2198863482925044E-2</c:v>
                </c:pt>
                <c:pt idx="5">
                  <c:v>0.99962888228292501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0DC-4B15-AAE0-5513B13954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71"/>
        <c:axId val="255968496"/>
        <c:axId val="255973592"/>
      </c:barChart>
      <c:lineChart>
        <c:grouping val="standard"/>
        <c:varyColors val="0"/>
        <c:ser>
          <c:idx val="2"/>
          <c:order val="2"/>
          <c:tx>
            <c:strRef>
              <c:f>REVISED!$D$41</c:f>
              <c:strCache>
                <c:ptCount val="1"/>
                <c:pt idx="0">
                  <c:v>Return </c:v>
                </c:pt>
              </c:strCache>
            </c:strRef>
          </c:tx>
          <c:spPr>
            <a:ln w="254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4"/>
              <c:layout>
                <c:manualLayout>
                  <c:x val="9.5781385415421028E-2"/>
                  <c:y val="-2.31242492998770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70DC-4B15-AAE0-5513B13954E5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REVISED!$A$42:$A$47</c:f>
              <c:strCache>
                <c:ptCount val="6"/>
                <c:pt idx="0">
                  <c:v>Bank Deposit</c:v>
                </c:pt>
                <c:pt idx="1">
                  <c:v>T-Bill</c:v>
                </c:pt>
                <c:pt idx="2">
                  <c:v>SPREAD</c:v>
                </c:pt>
                <c:pt idx="3">
                  <c:v>TFC</c:v>
                </c:pt>
                <c:pt idx="4">
                  <c:v>PIB FRB</c:v>
                </c:pt>
                <c:pt idx="5">
                  <c:v>Other Fixed Expense Weightage</c:v>
                </c:pt>
              </c:strCache>
            </c:strRef>
          </c:cat>
          <c:val>
            <c:numRef>
              <c:f>REVISED!$D$42:$D$47</c:f>
              <c:numCache>
                <c:formatCode>0.00%</c:formatCode>
                <c:ptCount val="6"/>
                <c:pt idx="0">
                  <c:v>7.8E-2</c:v>
                </c:pt>
                <c:pt idx="1">
                  <c:v>7.8E-2</c:v>
                </c:pt>
                <c:pt idx="2">
                  <c:v>7.8E-2</c:v>
                </c:pt>
                <c:pt idx="3">
                  <c:v>7.8E-2</c:v>
                </c:pt>
                <c:pt idx="4">
                  <c:v>7.8E-2</c:v>
                </c:pt>
                <c:pt idx="5">
                  <c:v>7.8E-2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70DC-4B15-AAE0-5513B13954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5966536"/>
        <c:axId val="255973200"/>
      </c:lineChart>
      <c:catAx>
        <c:axId val="255966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crossAx val="255973200"/>
        <c:crosses val="autoZero"/>
        <c:auto val="1"/>
        <c:lblAlgn val="ctr"/>
        <c:lblOffset val="100"/>
        <c:noMultiLvlLbl val="0"/>
      </c:catAx>
      <c:valAx>
        <c:axId val="255973200"/>
        <c:scaling>
          <c:orientation val="minMax"/>
          <c:min val="-3.0000000000000006E-2"/>
        </c:scaling>
        <c:delete val="0"/>
        <c:axPos val="l"/>
        <c:numFmt formatCode="0%" sourceLinked="0"/>
        <c:majorTickMark val="out"/>
        <c:minorTickMark val="none"/>
        <c:tickLblPos val="nextTo"/>
        <c:crossAx val="255966536"/>
        <c:crosses val="autoZero"/>
        <c:crossBetween val="between"/>
        <c:majorUnit val="6.0000000000000012E-2"/>
      </c:valAx>
      <c:valAx>
        <c:axId val="255973592"/>
        <c:scaling>
          <c:orientation val="minMax"/>
          <c:min val="-0.26"/>
        </c:scaling>
        <c:delete val="0"/>
        <c:axPos val="r"/>
        <c:numFmt formatCode="0%" sourceLinked="0"/>
        <c:majorTickMark val="out"/>
        <c:minorTickMark val="none"/>
        <c:tickLblPos val="nextTo"/>
        <c:crossAx val="255968496"/>
        <c:crosses val="max"/>
        <c:crossBetween val="between"/>
        <c:majorUnit val="0.4"/>
      </c:valAx>
      <c:catAx>
        <c:axId val="25596849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55973592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1.7932883879588784E-2"/>
          <c:y val="0.94808268353884462"/>
          <c:w val="0.98105849571606596"/>
          <c:h val="4.9151238896401696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274101554613372E-2"/>
          <c:y val="3.3493526498333467E-2"/>
          <c:w val="0.92880198869372421"/>
          <c:h val="0.7173567951329193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PIEF!$K$28</c:f>
              <c:strCache>
                <c:ptCount val="1"/>
                <c:pt idx="0">
                  <c:v>Oct-21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dLbl>
              <c:idx val="2"/>
              <c:layout>
                <c:manualLayout>
                  <c:x val="-7.24637763852305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15F-482F-8439-6A4B5776A213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PIEF!$G$29:$G$34</c:f>
              <c:strCache>
                <c:ptCount val="6"/>
                <c:pt idx="0">
                  <c:v>Cash</c:v>
                </c:pt>
                <c:pt idx="1">
                  <c:v>TFCs</c:v>
                </c:pt>
                <c:pt idx="2">
                  <c:v>T-Bills</c:v>
                </c:pt>
                <c:pt idx="3">
                  <c:v>PIBs</c:v>
                </c:pt>
                <c:pt idx="4">
                  <c:v>Spread Transactions</c:v>
                </c:pt>
                <c:pt idx="5">
                  <c:v>Others including receivables</c:v>
                </c:pt>
              </c:strCache>
            </c:strRef>
          </c:cat>
          <c:val>
            <c:numRef>
              <c:f>PIEF!$K$29:$K$34</c:f>
              <c:numCache>
                <c:formatCode>0%</c:formatCode>
                <c:ptCount val="6"/>
                <c:pt idx="0">
                  <c:v>0.48499999999999999</c:v>
                </c:pt>
                <c:pt idx="1">
                  <c:v>0.14299999999999999</c:v>
                </c:pt>
                <c:pt idx="2">
                  <c:v>2.7E-2</c:v>
                </c:pt>
                <c:pt idx="3">
                  <c:v>9.8000000000000004E-2</c:v>
                </c:pt>
                <c:pt idx="4">
                  <c:v>1.6E-2</c:v>
                </c:pt>
                <c:pt idx="5">
                  <c:v>0.23100000000000001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15F-482F-8439-6A4B5776A213}"/>
            </c:ext>
          </c:extLst>
        </c:ser>
        <c:ser>
          <c:idx val="2"/>
          <c:order val="1"/>
          <c:tx>
            <c:strRef>
              <c:f>PIEF!$L$28</c:f>
              <c:strCache>
                <c:ptCount val="1"/>
                <c:pt idx="0">
                  <c:v>Nov-21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Lbl>
              <c:idx val="2"/>
              <c:layout>
                <c:manualLayout>
                  <c:x val="4.347826583113848E-3"/>
                  <c:y val="1.29870129870129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15F-482F-8439-6A4B5776A213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PIEF!$G$29:$G$34</c:f>
              <c:strCache>
                <c:ptCount val="6"/>
                <c:pt idx="0">
                  <c:v>Cash</c:v>
                </c:pt>
                <c:pt idx="1">
                  <c:v>TFCs</c:v>
                </c:pt>
                <c:pt idx="2">
                  <c:v>T-Bills</c:v>
                </c:pt>
                <c:pt idx="3">
                  <c:v>PIBs</c:v>
                </c:pt>
                <c:pt idx="4">
                  <c:v>Spread Transactions</c:v>
                </c:pt>
                <c:pt idx="5">
                  <c:v>Others including receivables</c:v>
                </c:pt>
              </c:strCache>
            </c:strRef>
          </c:cat>
          <c:val>
            <c:numRef>
              <c:f>PIEF!$L$29:$L$34</c:f>
              <c:numCache>
                <c:formatCode>0%</c:formatCode>
                <c:ptCount val="6"/>
                <c:pt idx="0">
                  <c:v>0.25600000000000001</c:v>
                </c:pt>
                <c:pt idx="1">
                  <c:v>0.13500000000000001</c:v>
                </c:pt>
                <c:pt idx="2">
                  <c:v>0.36599999999999999</c:v>
                </c:pt>
                <c:pt idx="3">
                  <c:v>0.153</c:v>
                </c:pt>
                <c:pt idx="4">
                  <c:v>7.1999999999999995E-2</c:v>
                </c:pt>
                <c:pt idx="5">
                  <c:v>1.7999999999999999E-2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15F-482F-8439-6A4B5776A213}"/>
            </c:ext>
          </c:extLst>
        </c:ser>
        <c:ser>
          <c:idx val="3"/>
          <c:order val="2"/>
          <c:tx>
            <c:strRef>
              <c:f>PIEF!$M$28</c:f>
              <c:strCache>
                <c:ptCount val="1"/>
                <c:pt idx="0">
                  <c:v>Dec-21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2.7228121331521318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115F-482F-8439-6A4B5776A213}"/>
                </c:ext>
              </c:extLst>
            </c:dLbl>
            <c:dLbl>
              <c:idx val="1"/>
              <c:layout>
                <c:manualLayout>
                  <c:x val="9.647853352629052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115F-482F-8439-6A4B5776A213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PIEF!$G$29:$G$34</c:f>
              <c:strCache>
                <c:ptCount val="6"/>
                <c:pt idx="0">
                  <c:v>Cash</c:v>
                </c:pt>
                <c:pt idx="1">
                  <c:v>TFCs</c:v>
                </c:pt>
                <c:pt idx="2">
                  <c:v>T-Bills</c:v>
                </c:pt>
                <c:pt idx="3">
                  <c:v>PIBs</c:v>
                </c:pt>
                <c:pt idx="4">
                  <c:v>Spread Transactions</c:v>
                </c:pt>
                <c:pt idx="5">
                  <c:v>Others including receivables</c:v>
                </c:pt>
              </c:strCache>
            </c:strRef>
          </c:cat>
          <c:val>
            <c:numRef>
              <c:f>PIEF!$M$29:$M$34</c:f>
              <c:numCache>
                <c:formatCode>0%</c:formatCode>
                <c:ptCount val="6"/>
                <c:pt idx="0">
                  <c:v>0.45900000000000002</c:v>
                </c:pt>
                <c:pt idx="1">
                  <c:v>0.12</c:v>
                </c:pt>
                <c:pt idx="2">
                  <c:v>0.21</c:v>
                </c:pt>
                <c:pt idx="3">
                  <c:v>0.13600000000000001</c:v>
                </c:pt>
                <c:pt idx="4">
                  <c:v>0</c:v>
                </c:pt>
                <c:pt idx="5">
                  <c:v>7.4999999999999997E-2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15F-482F-8439-6A4B5776A2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55967320"/>
        <c:axId val="255968104"/>
      </c:barChart>
      <c:catAx>
        <c:axId val="2559673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255968104"/>
        <c:crosses val="autoZero"/>
        <c:auto val="1"/>
        <c:lblAlgn val="ctr"/>
        <c:lblOffset val="100"/>
        <c:noMultiLvlLbl val="0"/>
      </c:catAx>
      <c:valAx>
        <c:axId val="255968104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255967320"/>
        <c:crosses val="autoZero"/>
        <c:crossBetween val="between"/>
        <c:majorUnit val="0.2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3.2743938404254193E-2"/>
          <c:y val="0.93534418788574236"/>
          <c:w val="0.94609654758565809"/>
          <c:h val="5.3902029851881611E-2"/>
        </c:manualLayout>
      </c:layout>
      <c:overlay val="0"/>
    </c:legend>
    <c:plotVisOnly val="1"/>
    <c:dispBlanksAs val="zero"/>
    <c:showDLblsOverMax val="0"/>
  </c:chart>
  <c:spPr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915829223231305E-2"/>
          <c:y val="6.6845030546013262E-2"/>
          <c:w val="0.89562419530463777"/>
          <c:h val="0.69359901713002647"/>
        </c:manualLayout>
      </c:layout>
      <c:barChart>
        <c:barDir val="col"/>
        <c:grouping val="clustered"/>
        <c:varyColors val="0"/>
        <c:ser>
          <c:idx val="0"/>
          <c:order val="1"/>
          <c:spPr>
            <a:solidFill>
              <a:srgbClr val="002060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5927-46ED-B69D-4658F61AC7E1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5927-46ED-B69D-4658F61AC7E1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4-5927-46ED-B69D-4658F61AC7E1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5927-46ED-B69D-4658F61AC7E1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5927-46ED-B69D-4658F61AC7E1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5927-46ED-B69D-4658F61AC7E1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5927-46ED-B69D-4658F61AC7E1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5927-46ED-B69D-4658F61AC7E1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5927-46ED-B69D-4658F61AC7E1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5927-46ED-B69D-4658F61AC7E1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5927-46ED-B69D-4658F61AC7E1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5927-46ED-B69D-4658F61AC7E1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5927-46ED-B69D-4658F61AC7E1}"/>
              </c:ext>
            </c:extLst>
          </c:dPt>
          <c:dLbls>
            <c:dLbl>
              <c:idx val="12"/>
              <c:layout>
                <c:manualLayout>
                  <c:x val="1.5050750235168148E-3"/>
                  <c:y val="-3.51658170388274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5927-46ED-B69D-4658F61AC7E1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FI'!$D$76:$D$93</c:f>
              <c:strCache>
                <c:ptCount val="18"/>
                <c:pt idx="0">
                  <c:v>ABL-IIF</c:v>
                </c:pt>
                <c:pt idx="1">
                  <c:v>NBPIIF</c:v>
                </c:pt>
                <c:pt idx="2">
                  <c:v>ALHDDF</c:v>
                </c:pt>
                <c:pt idx="3">
                  <c:v>ALHIIF</c:v>
                </c:pt>
                <c:pt idx="4">
                  <c:v>JSIIF</c:v>
                </c:pt>
                <c:pt idx="5">
                  <c:v>AGHP-IIF</c:v>
                </c:pt>
                <c:pt idx="6">
                  <c:v>HBL-IIF</c:v>
                </c:pt>
                <c:pt idx="7">
                  <c:v>NIT-IIF</c:v>
                </c:pt>
                <c:pt idx="8">
                  <c:v>1st Habib-IIF</c:v>
                </c:pt>
                <c:pt idx="9">
                  <c:v>NBP-IMAF</c:v>
                </c:pt>
                <c:pt idx="10">
                  <c:v>NBP-ISF</c:v>
                </c:pt>
                <c:pt idx="11">
                  <c:v>Faysal-ISGF</c:v>
                </c:pt>
                <c:pt idx="12">
                  <c:v>Atlas-IIF</c:v>
                </c:pt>
                <c:pt idx="13">
                  <c:v>Meezan-IIF</c:v>
                </c:pt>
                <c:pt idx="14">
                  <c:v>Meezan-SF</c:v>
                </c:pt>
                <c:pt idx="15">
                  <c:v>NBP-RFSF</c:v>
                </c:pt>
                <c:pt idx="16">
                  <c:v>AWT-IIF</c:v>
                </c:pt>
                <c:pt idx="17">
                  <c:v>UBLISF</c:v>
                </c:pt>
              </c:strCache>
            </c:strRef>
          </c:cat>
          <c:val>
            <c:numRef>
              <c:f>'FY15TD FI'!$F$76:$F$93</c:f>
              <c:numCache>
                <c:formatCode>0.0%</c:formatCode>
                <c:ptCount val="18"/>
                <c:pt idx="0">
                  <c:v>8.1206710389758172E-2</c:v>
                </c:pt>
                <c:pt idx="1">
                  <c:v>7.988820046436651E-2</c:v>
                </c:pt>
                <c:pt idx="2">
                  <c:v>7.6755827886620748E-2</c:v>
                </c:pt>
                <c:pt idx="3">
                  <c:v>7.4175740801183027E-2</c:v>
                </c:pt>
                <c:pt idx="4">
                  <c:v>7.1711082137962734E-2</c:v>
                </c:pt>
                <c:pt idx="5">
                  <c:v>7.0685555625122021E-2</c:v>
                </c:pt>
                <c:pt idx="6">
                  <c:v>7.0322406539236437E-2</c:v>
                </c:pt>
                <c:pt idx="7">
                  <c:v>6.9380988241745378E-2</c:v>
                </c:pt>
                <c:pt idx="8">
                  <c:v>6.8238918049270778E-2</c:v>
                </c:pt>
                <c:pt idx="9">
                  <c:v>6.6564245750925566E-2</c:v>
                </c:pt>
                <c:pt idx="10">
                  <c:v>6.5810096802636095E-2</c:v>
                </c:pt>
                <c:pt idx="11">
                  <c:v>6.5051530248523143E-2</c:v>
                </c:pt>
                <c:pt idx="12">
                  <c:v>6.4541083378054837E-2</c:v>
                </c:pt>
                <c:pt idx="13">
                  <c:v>6.3996635885067502E-2</c:v>
                </c:pt>
                <c:pt idx="14">
                  <c:v>6.1905872733017613E-2</c:v>
                </c:pt>
                <c:pt idx="15">
                  <c:v>6.0449001757702334E-2</c:v>
                </c:pt>
                <c:pt idx="16">
                  <c:v>5.9800528374531418E-2</c:v>
                </c:pt>
                <c:pt idx="17">
                  <c:v>5.5891199160067961E-2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5927-46ED-B69D-4658F61AC7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60"/>
        <c:axId val="255969672"/>
        <c:axId val="255971240"/>
      </c:barChart>
      <c:barChart>
        <c:barDir val="col"/>
        <c:grouping val="clustered"/>
        <c:varyColors val="0"/>
        <c:ser>
          <c:idx val="2"/>
          <c:order val="0"/>
          <c:spPr>
            <a:noFill/>
            <a:ln>
              <a:noFill/>
            </a:ln>
          </c:spPr>
          <c:invertIfNegative val="0"/>
          <c:dLbls>
            <c:numFmt formatCode="#,##0.0\ [$Bn-420]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FI'!$D$76:$D$93</c:f>
              <c:strCache>
                <c:ptCount val="18"/>
                <c:pt idx="0">
                  <c:v>ABL-IIF</c:v>
                </c:pt>
                <c:pt idx="1">
                  <c:v>NBPIIF</c:v>
                </c:pt>
                <c:pt idx="2">
                  <c:v>ALHDDF</c:v>
                </c:pt>
                <c:pt idx="3">
                  <c:v>ALHIIF</c:v>
                </c:pt>
                <c:pt idx="4">
                  <c:v>JSIIF</c:v>
                </c:pt>
                <c:pt idx="5">
                  <c:v>AGHP-IIF</c:v>
                </c:pt>
                <c:pt idx="6">
                  <c:v>HBL-IIF</c:v>
                </c:pt>
                <c:pt idx="7">
                  <c:v>NIT-IIF</c:v>
                </c:pt>
                <c:pt idx="8">
                  <c:v>1st Habib-IIF</c:v>
                </c:pt>
                <c:pt idx="9">
                  <c:v>NBP-IMAF</c:v>
                </c:pt>
                <c:pt idx="10">
                  <c:v>NBP-ISF</c:v>
                </c:pt>
                <c:pt idx="11">
                  <c:v>Faysal-ISGF</c:v>
                </c:pt>
                <c:pt idx="12">
                  <c:v>Atlas-IIF</c:v>
                </c:pt>
                <c:pt idx="13">
                  <c:v>Meezan-IIF</c:v>
                </c:pt>
                <c:pt idx="14">
                  <c:v>Meezan-SF</c:v>
                </c:pt>
                <c:pt idx="15">
                  <c:v>NBP-RFSF</c:v>
                </c:pt>
                <c:pt idx="16">
                  <c:v>AWT-IIF</c:v>
                </c:pt>
                <c:pt idx="17">
                  <c:v>UBLISF</c:v>
                </c:pt>
              </c:strCache>
            </c:strRef>
          </c:cat>
          <c:val>
            <c:numRef>
              <c:f>'FY15TD FI'!$E$76:$E$93</c:f>
              <c:numCache>
                <c:formatCode>#,##0.00_);\(#,##0.00\)</c:formatCode>
                <c:ptCount val="18"/>
                <c:pt idx="0">
                  <c:v>3.4968349999999999</c:v>
                </c:pt>
                <c:pt idx="1">
                  <c:v>4.2806790000000001</c:v>
                </c:pt>
                <c:pt idx="2">
                  <c:v>3.1530580000000001</c:v>
                </c:pt>
                <c:pt idx="3">
                  <c:v>7.6158440000000001</c:v>
                </c:pt>
                <c:pt idx="4">
                  <c:v>1.840508</c:v>
                </c:pt>
                <c:pt idx="5">
                  <c:v>6.4063049999999997</c:v>
                </c:pt>
                <c:pt idx="6">
                  <c:v>1.4153990000000001</c:v>
                </c:pt>
                <c:pt idx="7">
                  <c:v>0.90748700000000004</c:v>
                </c:pt>
                <c:pt idx="8">
                  <c:v>6.5046299999999997</c:v>
                </c:pt>
                <c:pt idx="9">
                  <c:v>12.961565999999999</c:v>
                </c:pt>
                <c:pt idx="10">
                  <c:v>2.1347390000000002</c:v>
                </c:pt>
                <c:pt idx="11">
                  <c:v>3.5762200000000002</c:v>
                </c:pt>
                <c:pt idx="12">
                  <c:v>1.8152429999999999</c:v>
                </c:pt>
                <c:pt idx="13">
                  <c:v>25.127849999999999</c:v>
                </c:pt>
                <c:pt idx="14">
                  <c:v>8.047523</c:v>
                </c:pt>
                <c:pt idx="15">
                  <c:v>3.3583949999999998</c:v>
                </c:pt>
                <c:pt idx="16">
                  <c:v>0.13070499999999999</c:v>
                </c:pt>
                <c:pt idx="17">
                  <c:v>2.7656540000000001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5927-46ED-B69D-4658F61AC7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0"/>
        <c:overlap val="100"/>
        <c:axId val="255972024"/>
        <c:axId val="255971632"/>
      </c:barChart>
      <c:lineChart>
        <c:grouping val="standard"/>
        <c:varyColors val="0"/>
        <c:ser>
          <c:idx val="1"/>
          <c:order val="2"/>
          <c:spPr>
            <a:ln w="254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17"/>
              <c:layout>
                <c:manualLayout>
                  <c:x val="-4.4906435687610026E-2"/>
                  <c:y val="-4.41031398310140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5927-46ED-B69D-4658F61AC7E1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FI'!$D$76:$D$93</c:f>
              <c:strCache>
                <c:ptCount val="18"/>
                <c:pt idx="0">
                  <c:v>ABL-IIF</c:v>
                </c:pt>
                <c:pt idx="1">
                  <c:v>NBPIIF</c:v>
                </c:pt>
                <c:pt idx="2">
                  <c:v>ALHDDF</c:v>
                </c:pt>
                <c:pt idx="3">
                  <c:v>ALHIIF</c:v>
                </c:pt>
                <c:pt idx="4">
                  <c:v>JSIIF</c:v>
                </c:pt>
                <c:pt idx="5">
                  <c:v>AGHP-IIF</c:v>
                </c:pt>
                <c:pt idx="6">
                  <c:v>HBL-IIF</c:v>
                </c:pt>
                <c:pt idx="7">
                  <c:v>NIT-IIF</c:v>
                </c:pt>
                <c:pt idx="8">
                  <c:v>1st Habib-IIF</c:v>
                </c:pt>
                <c:pt idx="9">
                  <c:v>NBP-IMAF</c:v>
                </c:pt>
                <c:pt idx="10">
                  <c:v>NBP-ISF</c:v>
                </c:pt>
                <c:pt idx="11">
                  <c:v>Faysal-ISGF</c:v>
                </c:pt>
                <c:pt idx="12">
                  <c:v>Atlas-IIF</c:v>
                </c:pt>
                <c:pt idx="13">
                  <c:v>Meezan-IIF</c:v>
                </c:pt>
                <c:pt idx="14">
                  <c:v>Meezan-SF</c:v>
                </c:pt>
                <c:pt idx="15">
                  <c:v>NBP-RFSF</c:v>
                </c:pt>
                <c:pt idx="16">
                  <c:v>AWT-IIF</c:v>
                </c:pt>
                <c:pt idx="17">
                  <c:v>UBLISF</c:v>
                </c:pt>
              </c:strCache>
            </c:strRef>
          </c:cat>
          <c:val>
            <c:numRef>
              <c:f>'FY15TD FI'!$Z$76:$Z$93</c:f>
              <c:numCache>
                <c:formatCode>0.00%</c:formatCode>
                <c:ptCount val="18"/>
                <c:pt idx="0">
                  <c:v>6.8131979123655123E-2</c:v>
                </c:pt>
                <c:pt idx="1">
                  <c:v>6.8131979123655123E-2</c:v>
                </c:pt>
                <c:pt idx="2">
                  <c:v>6.8131979123655123E-2</c:v>
                </c:pt>
                <c:pt idx="3">
                  <c:v>6.8131979123655123E-2</c:v>
                </c:pt>
                <c:pt idx="4">
                  <c:v>6.8131979123655123E-2</c:v>
                </c:pt>
                <c:pt idx="5">
                  <c:v>6.8131979123655123E-2</c:v>
                </c:pt>
                <c:pt idx="6">
                  <c:v>6.8131979123655123E-2</c:v>
                </c:pt>
                <c:pt idx="7">
                  <c:v>6.8131979123655123E-2</c:v>
                </c:pt>
                <c:pt idx="8">
                  <c:v>6.8131979123655123E-2</c:v>
                </c:pt>
                <c:pt idx="9">
                  <c:v>6.8131979123655123E-2</c:v>
                </c:pt>
                <c:pt idx="10">
                  <c:v>6.8131979123655123E-2</c:v>
                </c:pt>
                <c:pt idx="11">
                  <c:v>6.8131979123655123E-2</c:v>
                </c:pt>
                <c:pt idx="12">
                  <c:v>6.8131979123655123E-2</c:v>
                </c:pt>
                <c:pt idx="13">
                  <c:v>6.8131979123655123E-2</c:v>
                </c:pt>
                <c:pt idx="14">
                  <c:v>6.8131979123655123E-2</c:v>
                </c:pt>
                <c:pt idx="15">
                  <c:v>6.8131979123655123E-2</c:v>
                </c:pt>
                <c:pt idx="16">
                  <c:v>6.8131979123655123E-2</c:v>
                </c:pt>
                <c:pt idx="17">
                  <c:v>6.8131979123655123E-2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5927-46ED-B69D-4658F61AC7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5969672"/>
        <c:axId val="255971240"/>
      </c:lineChart>
      <c:catAx>
        <c:axId val="255969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5400000" vert="horz"/>
          <a:lstStyle/>
          <a:p>
            <a:pPr>
              <a:defRPr/>
            </a:pPr>
            <a:endParaRPr lang="en-US"/>
          </a:p>
        </c:txPr>
        <c:crossAx val="255971240"/>
        <c:crosses val="autoZero"/>
        <c:auto val="1"/>
        <c:lblAlgn val="ctr"/>
        <c:lblOffset val="100"/>
        <c:noMultiLvlLbl val="0"/>
      </c:catAx>
      <c:valAx>
        <c:axId val="25597124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Annualized Return</a:t>
                </a:r>
              </a:p>
            </c:rich>
          </c:tx>
          <c:layout>
            <c:manualLayout>
              <c:xMode val="edge"/>
              <c:yMode val="edge"/>
              <c:x val="3.4940085112202305E-3"/>
              <c:y val="0.23545663357691754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255969672"/>
        <c:crosses val="autoZero"/>
        <c:crossBetween val="between"/>
        <c:majorUnit val="2.0000000000000004E-2"/>
      </c:valAx>
      <c:valAx>
        <c:axId val="255971632"/>
        <c:scaling>
          <c:orientation val="minMax"/>
        </c:scaling>
        <c:delete val="0"/>
        <c:axPos val="r"/>
        <c:numFmt formatCode="#,##0.00_);\(#,##0.00\)" sourceLinked="1"/>
        <c:majorTickMark val="none"/>
        <c:minorTickMark val="none"/>
        <c:tickLblPos val="none"/>
        <c:crossAx val="255972024"/>
        <c:crosses val="max"/>
        <c:crossBetween val="between"/>
      </c:valAx>
      <c:catAx>
        <c:axId val="2559720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55971632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7104101167265895E-2"/>
          <c:y val="5.4027433240916384E-2"/>
          <c:w val="0.86593370656740243"/>
          <c:h val="0.729308134926112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REVISED!$B$58</c:f>
              <c:strCache>
                <c:ptCount val="1"/>
                <c:pt idx="0">
                  <c:v>Attribution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9.0406399532778599E-4"/>
                  <c:y val="1.0119852816482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D90-4C12-8ECD-96E81AEA8CC2}"/>
                </c:ext>
              </c:extLst>
            </c:dLbl>
            <c:dLbl>
              <c:idx val="1"/>
              <c:layout>
                <c:manualLayout>
                  <c:x val="0"/>
                  <c:y val="1.60241714635844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D90-4C12-8ECD-96E81AEA8CC2}"/>
                </c:ext>
              </c:extLst>
            </c:dLbl>
            <c:dLbl>
              <c:idx val="2"/>
              <c:layout>
                <c:manualLayout>
                  <c:x val="3.2692123608985043E-3"/>
                  <c:y val="1.0017313388099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D90-4C12-8ECD-96E81AEA8CC2}"/>
                </c:ext>
              </c:extLst>
            </c:dLbl>
            <c:dLbl>
              <c:idx val="3"/>
              <c:layout>
                <c:manualLayout>
                  <c:x val="2.7120988699060383E-3"/>
                  <c:y val="1.25216417351248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D90-4C12-8ECD-96E81AEA8CC2}"/>
                </c:ext>
              </c:extLst>
            </c:dLbl>
            <c:dLbl>
              <c:idx val="4"/>
              <c:layout>
                <c:manualLayout>
                  <c:x val="0"/>
                  <c:y val="1.57606894882820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0D90-4C12-8ECD-96E81AEA8CC2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mtClean="0"/>
                      <a:t>-0.9%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BDED-4688-AB05-3436A2E0A4EB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REVISED!$A$59:$A$65</c:f>
              <c:strCache>
                <c:ptCount val="7"/>
                <c:pt idx="0">
                  <c:v>Bank Deposit</c:v>
                </c:pt>
                <c:pt idx="1">
                  <c:v>GOP IJARA</c:v>
                </c:pt>
                <c:pt idx="2">
                  <c:v>TDR</c:v>
                </c:pt>
                <c:pt idx="3">
                  <c:v>Corporate Sukuks</c:v>
                </c:pt>
                <c:pt idx="4">
                  <c:v>BAI MUAJJAL</c:v>
                </c:pt>
                <c:pt idx="5">
                  <c:v>Commercial Paper</c:v>
                </c:pt>
                <c:pt idx="6">
                  <c:v>Expense Weightage</c:v>
                </c:pt>
              </c:strCache>
            </c:strRef>
          </c:cat>
          <c:val>
            <c:numRef>
              <c:f>REVISED!$B$59:$B$65</c:f>
              <c:numCache>
                <c:formatCode>0.0%</c:formatCode>
                <c:ptCount val="7"/>
                <c:pt idx="0">
                  <c:v>8.0436057465565786E-2</c:v>
                </c:pt>
                <c:pt idx="1">
                  <c:v>8.6855592815822336E-2</c:v>
                </c:pt>
                <c:pt idx="2">
                  <c:v>7.5531419525147928E-2</c:v>
                </c:pt>
                <c:pt idx="3">
                  <c:v>8.7181543770150929E-2</c:v>
                </c:pt>
                <c:pt idx="4">
                  <c:v>7.0892510507065548E-2</c:v>
                </c:pt>
                <c:pt idx="5">
                  <c:v>8.5749001921369028E-2</c:v>
                </c:pt>
                <c:pt idx="6" formatCode="0.00%">
                  <c:v>-7.2195682470425201E-3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D90-4C12-8ECD-96E81AEA8C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2"/>
        <c:axId val="423181816"/>
        <c:axId val="423185736"/>
      </c:barChart>
      <c:barChart>
        <c:barDir val="col"/>
        <c:grouping val="clustered"/>
        <c:varyColors val="0"/>
        <c:ser>
          <c:idx val="1"/>
          <c:order val="1"/>
          <c:tx>
            <c:strRef>
              <c:f>REVISED!$C$58</c:f>
              <c:strCache>
                <c:ptCount val="1"/>
                <c:pt idx="0">
                  <c:v>Allocation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Pt>
            <c:idx val="6"/>
            <c:invertIfNegative val="0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D-0D90-4C12-8ECD-96E81AEA8CC2}"/>
              </c:ext>
            </c:extLst>
          </c:dPt>
          <c:dLbls>
            <c:dLbl>
              <c:idx val="0"/>
              <c:layout>
                <c:manualLayout>
                  <c:x val="-1.1827604149401395E-3"/>
                  <c:y val="6.34324679268490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0D90-4C12-8ECD-96E81AEA8CC2}"/>
                </c:ext>
              </c:extLst>
            </c:dLbl>
            <c:dLbl>
              <c:idx val="1"/>
              <c:layout>
                <c:manualLayout>
                  <c:x val="-2.086593293064821E-3"/>
                  <c:y val="-9.77862624056425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0D90-4C12-8ECD-96E81AEA8CC2}"/>
                </c:ext>
              </c:extLst>
            </c:dLbl>
            <c:dLbl>
              <c:idx val="2"/>
              <c:layout>
                <c:manualLayout>
                  <c:x val="0"/>
                  <c:y val="3.628168362434423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0D90-4C12-8ECD-96E81AEA8CC2}"/>
                </c:ext>
              </c:extLst>
            </c:dLbl>
            <c:dLbl>
              <c:idx val="3"/>
              <c:layout>
                <c:manualLayout>
                  <c:x val="-1.5301507384822984E-16"/>
                  <c:y val="-3.7149192825678919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0D90-4C12-8ECD-96E81AEA8CC2}"/>
                </c:ext>
              </c:extLst>
            </c:dLbl>
            <c:dLbl>
              <c:idx val="6"/>
              <c:layout>
                <c:manualLayout>
                  <c:x val="3.5477225483561102E-3"/>
                  <c:y val="9.516447718694909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>
                    <a:defRPr sz="105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0D90-4C12-8ECD-96E81AEA8C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REVISED!$A$59:$A$65</c:f>
              <c:strCache>
                <c:ptCount val="7"/>
                <c:pt idx="0">
                  <c:v>Bank Deposit</c:v>
                </c:pt>
                <c:pt idx="1">
                  <c:v>GOP IJARA</c:v>
                </c:pt>
                <c:pt idx="2">
                  <c:v>TDR</c:v>
                </c:pt>
                <c:pt idx="3">
                  <c:v>Corporate Sukuks</c:v>
                </c:pt>
                <c:pt idx="4">
                  <c:v>BAI MUAJJAL</c:v>
                </c:pt>
                <c:pt idx="5">
                  <c:v>Commercial Paper</c:v>
                </c:pt>
                <c:pt idx="6">
                  <c:v>Expense Weightage</c:v>
                </c:pt>
              </c:strCache>
            </c:strRef>
          </c:cat>
          <c:val>
            <c:numRef>
              <c:f>REVISED!$C$59:$C$65</c:f>
              <c:numCache>
                <c:formatCode>0.0%</c:formatCode>
                <c:ptCount val="7"/>
                <c:pt idx="0">
                  <c:v>0.39831542557108079</c:v>
                </c:pt>
                <c:pt idx="1">
                  <c:v>0.11645151199999999</c:v>
                </c:pt>
                <c:pt idx="2">
                  <c:v>0.16022921877298721</c:v>
                </c:pt>
                <c:pt idx="3">
                  <c:v>0.19368341826126761</c:v>
                </c:pt>
                <c:pt idx="4">
                  <c:v>4.6817355660377022E-2</c:v>
                </c:pt>
                <c:pt idx="5">
                  <c:v>7.6513219959623832E-2</c:v>
                </c:pt>
                <c:pt idx="6">
                  <c:v>0.99201015022533656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D90-4C12-8ECD-96E81AEA8C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92"/>
        <c:axId val="423179856"/>
        <c:axId val="423178288"/>
      </c:barChart>
      <c:lineChart>
        <c:grouping val="standard"/>
        <c:varyColors val="0"/>
        <c:ser>
          <c:idx val="2"/>
          <c:order val="2"/>
          <c:tx>
            <c:strRef>
              <c:f>REVISED!$D$58</c:f>
              <c:strCache>
                <c:ptCount val="1"/>
                <c:pt idx="0">
                  <c:v>Return</c:v>
                </c:pt>
              </c:strCache>
            </c:strRef>
          </c:tx>
          <c:spPr>
            <a:ln w="254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4"/>
              <c:layout>
                <c:manualLayout>
                  <c:x val="0.19249132437507008"/>
                  <c:y val="-2.36885798683551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0D90-4C12-8ECD-96E81AEA8CC2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REVISED!$A$59:$A$65</c:f>
              <c:strCache>
                <c:ptCount val="7"/>
                <c:pt idx="0">
                  <c:v>Bank Deposit</c:v>
                </c:pt>
                <c:pt idx="1">
                  <c:v>GOP IJARA</c:v>
                </c:pt>
                <c:pt idx="2">
                  <c:v>TDR</c:v>
                </c:pt>
                <c:pt idx="3">
                  <c:v>Corporate Sukuks</c:v>
                </c:pt>
                <c:pt idx="4">
                  <c:v>BAI MUAJJAL</c:v>
                </c:pt>
                <c:pt idx="5">
                  <c:v>Commercial Paper</c:v>
                </c:pt>
                <c:pt idx="6">
                  <c:v>Expense Weightage</c:v>
                </c:pt>
              </c:strCache>
            </c:strRef>
          </c:cat>
          <c:val>
            <c:numRef>
              <c:f>REVISED!$D$59:$D$65</c:f>
              <c:numCache>
                <c:formatCode>0.00%</c:formatCode>
                <c:ptCount val="7"/>
                <c:pt idx="0">
                  <c:v>7.3999999999999996E-2</c:v>
                </c:pt>
                <c:pt idx="1">
                  <c:v>7.3999999999999996E-2</c:v>
                </c:pt>
                <c:pt idx="2">
                  <c:v>7.3999999999999996E-2</c:v>
                </c:pt>
                <c:pt idx="3">
                  <c:v>7.3999999999999996E-2</c:v>
                </c:pt>
                <c:pt idx="4">
                  <c:v>7.3999999999999996E-2</c:v>
                </c:pt>
                <c:pt idx="5">
                  <c:v>7.3999999999999996E-2</c:v>
                </c:pt>
                <c:pt idx="6">
                  <c:v>7.3999999999999996E-2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0D90-4C12-8ECD-96E81AEA8C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3181816"/>
        <c:axId val="423185736"/>
      </c:lineChart>
      <c:catAx>
        <c:axId val="4231818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423185736"/>
        <c:crosses val="autoZero"/>
        <c:auto val="1"/>
        <c:lblAlgn val="ctr"/>
        <c:lblOffset val="100"/>
        <c:noMultiLvlLbl val="0"/>
      </c:catAx>
      <c:valAx>
        <c:axId val="423185736"/>
        <c:scaling>
          <c:orientation val="minMax"/>
          <c:min val="-1.0000000000000002E-2"/>
        </c:scaling>
        <c:delete val="0"/>
        <c:axPos val="l"/>
        <c:numFmt formatCode="0%" sourceLinked="0"/>
        <c:majorTickMark val="out"/>
        <c:minorTickMark val="none"/>
        <c:tickLblPos val="nextTo"/>
        <c:crossAx val="423181816"/>
        <c:crosses val="autoZero"/>
        <c:crossBetween val="between"/>
        <c:majorUnit val="4.0000000000000008E-2"/>
      </c:valAx>
      <c:valAx>
        <c:axId val="423178288"/>
        <c:scaling>
          <c:orientation val="minMax"/>
          <c:min val="-0.1"/>
        </c:scaling>
        <c:delete val="0"/>
        <c:axPos val="r"/>
        <c:numFmt formatCode="0%" sourceLinked="0"/>
        <c:majorTickMark val="out"/>
        <c:minorTickMark val="none"/>
        <c:tickLblPos val="nextTo"/>
        <c:crossAx val="423179856"/>
        <c:crosses val="max"/>
        <c:crossBetween val="between"/>
        <c:majorUnit val="0.4"/>
      </c:valAx>
      <c:catAx>
        <c:axId val="4231798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423178288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1.6621499161396613E-2"/>
          <c:y val="0.91732581114603584"/>
          <c:w val="0.97037530621222046"/>
          <c:h val="6.1786512910108414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3658128017161697E-2"/>
          <c:y val="4.0676822584655235E-2"/>
          <c:w val="0.87564483758810441"/>
          <c:h val="0.732972371432343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REVISED!$B$68</c:f>
              <c:strCache>
                <c:ptCount val="1"/>
                <c:pt idx="0">
                  <c:v>Attribution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3.4320025045511192E-3"/>
                  <c:y val="-9.8766659021991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0B0-461E-8E1C-89F527966AFD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/>
                      <a:t>-0.6%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1F6-46E1-9949-E3543DB0124D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REVISED!$A$69:$A$73</c:f>
              <c:strCache>
                <c:ptCount val="5"/>
                <c:pt idx="0">
                  <c:v>Bank Deposit</c:v>
                </c:pt>
                <c:pt idx="1">
                  <c:v>TDR</c:v>
                </c:pt>
                <c:pt idx="2">
                  <c:v>BAI Muajjal</c:v>
                </c:pt>
                <c:pt idx="3">
                  <c:v>Commercial Paper</c:v>
                </c:pt>
                <c:pt idx="4">
                  <c:v>Other Fixed Expense Weightage</c:v>
                </c:pt>
              </c:strCache>
            </c:strRef>
          </c:cat>
          <c:val>
            <c:numRef>
              <c:f>REVISED!$B$69:$B$73</c:f>
              <c:numCache>
                <c:formatCode>0.0%</c:formatCode>
                <c:ptCount val="5"/>
                <c:pt idx="0">
                  <c:v>8.4312155200000002E-2</c:v>
                </c:pt>
                <c:pt idx="1">
                  <c:v>7.3314638202247318E-2</c:v>
                </c:pt>
                <c:pt idx="2">
                  <c:v>7.4821231540000005E-2</c:v>
                </c:pt>
                <c:pt idx="3">
                  <c:v>8.9647151312000004E-2</c:v>
                </c:pt>
                <c:pt idx="4" formatCode="0.00%">
                  <c:v>-6.5115562857667297E-3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B0-461E-8E1C-89F527966A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axId val="423180248"/>
        <c:axId val="423184168"/>
      </c:barChart>
      <c:barChart>
        <c:barDir val="col"/>
        <c:grouping val="clustered"/>
        <c:varyColors val="0"/>
        <c:ser>
          <c:idx val="1"/>
          <c:order val="1"/>
          <c:tx>
            <c:strRef>
              <c:f>REVISED!$C$68</c:f>
              <c:strCache>
                <c:ptCount val="1"/>
                <c:pt idx="0">
                  <c:v>Allocation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dLbl>
              <c:idx val="0"/>
              <c:layout>
                <c:manualLayout>
                  <c:x val="1.2322123596720926E-3"/>
                  <c:y val="0.127178974671705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0B0-461E-8E1C-89F527966AFD}"/>
                </c:ext>
              </c:extLst>
            </c:dLbl>
            <c:dLbl>
              <c:idx val="2"/>
              <c:layout>
                <c:manualLayout>
                  <c:x val="0"/>
                  <c:y val="9.275795526085234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10B0-461E-8E1C-89F527966AFD}"/>
                </c:ext>
              </c:extLst>
            </c:dLbl>
            <c:dLbl>
              <c:idx val="3"/>
              <c:layout>
                <c:manualLayout>
                  <c:x val="1.71600125227556E-3"/>
                  <c:y val="-3.47222127290540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10B0-461E-8E1C-89F527966AFD}"/>
                </c:ext>
              </c:extLst>
            </c:dLbl>
            <c:dLbl>
              <c:idx val="4"/>
              <c:layout>
                <c:manualLayout>
                  <c:x val="0"/>
                  <c:y val="-4.16666552748645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0B0-461E-8E1C-89F527966AFD}"/>
                </c:ext>
              </c:extLst>
            </c:dLbl>
            <c:dLbl>
              <c:idx val="5"/>
              <c:layout>
                <c:manualLayout>
                  <c:x val="3.432002504551119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0B0-461E-8E1C-89F527966A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REVISED!$A$69:$A$73</c:f>
              <c:strCache>
                <c:ptCount val="5"/>
                <c:pt idx="0">
                  <c:v>Bank Deposit</c:v>
                </c:pt>
                <c:pt idx="1">
                  <c:v>TDR</c:v>
                </c:pt>
                <c:pt idx="2">
                  <c:v>BAI Muajjal</c:v>
                </c:pt>
                <c:pt idx="3">
                  <c:v>Commercial Paper</c:v>
                </c:pt>
                <c:pt idx="4">
                  <c:v>Other Fixed Expense Weightage</c:v>
                </c:pt>
              </c:strCache>
            </c:strRef>
          </c:cat>
          <c:val>
            <c:numRef>
              <c:f>REVISED!$C$69:$C$73</c:f>
              <c:numCache>
                <c:formatCode>0.0%</c:formatCode>
                <c:ptCount val="5"/>
                <c:pt idx="0">
                  <c:v>0.81545120999999998</c:v>
                </c:pt>
                <c:pt idx="1">
                  <c:v>7.8213026709032837E-2</c:v>
                </c:pt>
                <c:pt idx="2">
                  <c:v>5.4530042217517914E-2</c:v>
                </c:pt>
                <c:pt idx="3">
                  <c:v>5.1936393530889378E-2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0B0-461E-8E1C-89F527966A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71"/>
        <c:axId val="423180640"/>
        <c:axId val="423178680"/>
      </c:barChart>
      <c:lineChart>
        <c:grouping val="standard"/>
        <c:varyColors val="0"/>
        <c:ser>
          <c:idx val="2"/>
          <c:order val="2"/>
          <c:tx>
            <c:strRef>
              <c:f>REVISED!$D$68</c:f>
              <c:strCache>
                <c:ptCount val="1"/>
                <c:pt idx="0">
                  <c:v>Return 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2"/>
              <c:layout>
                <c:manualLayout>
                  <c:x val="0.28399186351744227"/>
                  <c:y val="-3.72981700311158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10B0-461E-8E1C-89F527966AFD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REVISED!$A$69:$A$73</c:f>
              <c:strCache>
                <c:ptCount val="5"/>
                <c:pt idx="0">
                  <c:v>Bank Deposit</c:v>
                </c:pt>
                <c:pt idx="1">
                  <c:v>TDR</c:v>
                </c:pt>
                <c:pt idx="2">
                  <c:v>BAI Muajjal</c:v>
                </c:pt>
                <c:pt idx="3">
                  <c:v>Commercial Paper</c:v>
                </c:pt>
                <c:pt idx="4">
                  <c:v>Other Fixed Expense Weightage</c:v>
                </c:pt>
              </c:strCache>
            </c:strRef>
          </c:cat>
          <c:val>
            <c:numRef>
              <c:f>REVISED!$D$69:$D$73</c:f>
              <c:numCache>
                <c:formatCode>0.00%</c:formatCode>
                <c:ptCount val="5"/>
                <c:pt idx="0">
                  <c:v>7.6999999999999999E-2</c:v>
                </c:pt>
                <c:pt idx="1">
                  <c:v>7.6999999999999999E-2</c:v>
                </c:pt>
                <c:pt idx="2">
                  <c:v>7.6999999999999999E-2</c:v>
                </c:pt>
                <c:pt idx="3">
                  <c:v>7.6999999999999999E-2</c:v>
                </c:pt>
                <c:pt idx="4">
                  <c:v>7.6999999999999999E-2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10B0-461E-8E1C-89F527966A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3180248"/>
        <c:axId val="423184168"/>
      </c:lineChart>
      <c:catAx>
        <c:axId val="4231802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423184168"/>
        <c:crosses val="autoZero"/>
        <c:auto val="1"/>
        <c:lblAlgn val="ctr"/>
        <c:lblOffset val="100"/>
        <c:noMultiLvlLbl val="0"/>
      </c:catAx>
      <c:valAx>
        <c:axId val="423184168"/>
        <c:scaling>
          <c:orientation val="minMax"/>
          <c:max val="0.1"/>
          <c:min val="-1.0000000000000002E-2"/>
        </c:scaling>
        <c:delete val="0"/>
        <c:axPos val="l"/>
        <c:numFmt formatCode="0%" sourceLinked="0"/>
        <c:majorTickMark val="out"/>
        <c:minorTickMark val="none"/>
        <c:tickLblPos val="nextTo"/>
        <c:crossAx val="423180248"/>
        <c:crosses val="autoZero"/>
        <c:crossBetween val="between"/>
        <c:majorUnit val="2.0000000000000004E-2"/>
      </c:valAx>
      <c:valAx>
        <c:axId val="423178680"/>
        <c:scaling>
          <c:orientation val="minMax"/>
          <c:max val="1"/>
          <c:min val="-0.1"/>
        </c:scaling>
        <c:delete val="0"/>
        <c:axPos val="r"/>
        <c:numFmt formatCode="0%" sourceLinked="0"/>
        <c:majorTickMark val="out"/>
        <c:minorTickMark val="none"/>
        <c:tickLblPos val="nextTo"/>
        <c:crossAx val="423180640"/>
        <c:crosses val="max"/>
        <c:crossBetween val="between"/>
        <c:majorUnit val="0.25"/>
      </c:valAx>
      <c:catAx>
        <c:axId val="4231806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423178680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9.0304380438087067E-3"/>
          <c:y val="0.92428959256622556"/>
          <c:w val="0.98132744505878422"/>
          <c:h val="5.8942642723943402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274101554613372E-2"/>
          <c:y val="3.6123141118262959E-2"/>
          <c:w val="0.9405577992823978"/>
          <c:h val="0.677924814331431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'MCB IIF'!$K$32</c:f>
              <c:strCache>
                <c:ptCount val="1"/>
                <c:pt idx="0">
                  <c:v>Oct-21</c:v>
                </c:pt>
              </c:strCache>
            </c:strRef>
          </c:tx>
          <c:spPr>
            <a:solidFill>
              <a:srgbClr val="002060"/>
            </a:solidFill>
            <a:ln w="12700">
              <a:solidFill>
                <a:srgbClr val="00206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0"/>
                  <c:y val="1.21951219512195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6D0B-491E-9A96-BC29C0A0FA8F}"/>
                </c:ext>
              </c:extLst>
            </c:dLbl>
            <c:dLbl>
              <c:idx val="2"/>
              <c:layout>
                <c:manualLayout>
                  <c:x val="-5.326230946492208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D0B-491E-9A96-BC29C0A0FA8F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 IIF'!$G$33:$G$39</c:f>
              <c:strCache>
                <c:ptCount val="7"/>
                <c:pt idx="0">
                  <c:v>Cash</c:v>
                </c:pt>
                <c:pt idx="1">
                  <c:v>Sukuks</c:v>
                </c:pt>
                <c:pt idx="2">
                  <c:v>Government Backed / Guaranteed Securities</c:v>
                </c:pt>
                <c:pt idx="3">
                  <c:v>GoP Ijara Sukuk</c:v>
                </c:pt>
                <c:pt idx="4">
                  <c:v>Shariah Compliant Commercial Papers</c:v>
                </c:pt>
                <c:pt idx="5">
                  <c:v>Shariah Compliant Bank Deposits</c:v>
                </c:pt>
                <c:pt idx="6">
                  <c:v>Others including Receivables</c:v>
                </c:pt>
              </c:strCache>
            </c:strRef>
          </c:cat>
          <c:val>
            <c:numRef>
              <c:f>'MCB IIF'!$K$33:$K$39</c:f>
              <c:numCache>
                <c:formatCode>0%</c:formatCode>
                <c:ptCount val="7"/>
                <c:pt idx="0">
                  <c:v>0.39300000000000002</c:v>
                </c:pt>
                <c:pt idx="1">
                  <c:v>8.1000000000000003E-2</c:v>
                </c:pt>
                <c:pt idx="2">
                  <c:v>0.123</c:v>
                </c:pt>
                <c:pt idx="3">
                  <c:v>0.105</c:v>
                </c:pt>
                <c:pt idx="4">
                  <c:v>7.0000000000000007E-2</c:v>
                </c:pt>
                <c:pt idx="5">
                  <c:v>0.214</c:v>
                </c:pt>
                <c:pt idx="6">
                  <c:v>1.4E-2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D0B-491E-9A96-BC29C0A0FA8F}"/>
            </c:ext>
          </c:extLst>
        </c:ser>
        <c:ser>
          <c:idx val="1"/>
          <c:order val="1"/>
          <c:tx>
            <c:strRef>
              <c:f>'MCB IIF'!$L$32</c:f>
              <c:strCache>
                <c:ptCount val="1"/>
                <c:pt idx="0">
                  <c:v>Nov-21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</c:spPr>
          <c:invertIfNegative val="0"/>
          <c:dLbls>
            <c:dLbl>
              <c:idx val="0"/>
              <c:layout>
                <c:manualLayout>
                  <c:x val="5.3259513543165386E-3"/>
                  <c:y val="8.20498047500160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D0B-491E-9A96-BC29C0A0FA8F}"/>
                </c:ext>
              </c:extLst>
            </c:dLbl>
            <c:dLbl>
              <c:idx val="1"/>
              <c:layout>
                <c:manualLayout>
                  <c:x val="0"/>
                  <c:y val="8.20512820512827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6D0B-491E-9A96-BC29C0A0FA8F}"/>
                </c:ext>
              </c:extLst>
            </c:dLbl>
            <c:dLbl>
              <c:idx val="2"/>
              <c:layout>
                <c:manualLayout>
                  <c:x val="0"/>
                  <c:y val="2.03997823442801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D0B-491E-9A96-BC29C0A0FA8F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 IIF'!$G$33:$G$39</c:f>
              <c:strCache>
                <c:ptCount val="7"/>
                <c:pt idx="0">
                  <c:v>Cash</c:v>
                </c:pt>
                <c:pt idx="1">
                  <c:v>Sukuks</c:v>
                </c:pt>
                <c:pt idx="2">
                  <c:v>Government Backed / Guaranteed Securities</c:v>
                </c:pt>
                <c:pt idx="3">
                  <c:v>GoP Ijara Sukuk</c:v>
                </c:pt>
                <c:pt idx="4">
                  <c:v>Shariah Compliant Commercial Papers</c:v>
                </c:pt>
                <c:pt idx="5">
                  <c:v>Shariah Compliant Bank Deposits</c:v>
                </c:pt>
                <c:pt idx="6">
                  <c:v>Others including Receivables</c:v>
                </c:pt>
              </c:strCache>
            </c:strRef>
          </c:cat>
          <c:val>
            <c:numRef>
              <c:f>'MCB IIF'!$L$33:$L$39</c:f>
              <c:numCache>
                <c:formatCode>0%</c:formatCode>
                <c:ptCount val="7"/>
                <c:pt idx="0">
                  <c:v>0.503</c:v>
                </c:pt>
                <c:pt idx="1">
                  <c:v>9.9000000000000005E-2</c:v>
                </c:pt>
                <c:pt idx="2">
                  <c:v>0.114</c:v>
                </c:pt>
                <c:pt idx="3">
                  <c:v>9.7000000000000003E-2</c:v>
                </c:pt>
                <c:pt idx="4">
                  <c:v>6.5000000000000002E-2</c:v>
                </c:pt>
                <c:pt idx="5">
                  <c:v>0.112</c:v>
                </c:pt>
                <c:pt idx="6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D0B-491E-9A96-BC29C0A0FA8F}"/>
            </c:ext>
          </c:extLst>
        </c:ser>
        <c:ser>
          <c:idx val="2"/>
          <c:order val="2"/>
          <c:tx>
            <c:strRef>
              <c:f>'MCB IIF'!$M$32</c:f>
              <c:strCache>
                <c:ptCount val="1"/>
                <c:pt idx="0">
                  <c:v>Dec-21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1.21951219512195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6D0B-491E-9A96-BC29C0A0FA8F}"/>
                </c:ext>
              </c:extLst>
            </c:dLbl>
            <c:dLbl>
              <c:idx val="2"/>
              <c:layout>
                <c:manualLayout>
                  <c:x val="0"/>
                  <c:y val="2.0325203252032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6D0B-491E-9A96-BC29C0A0FA8F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 IIF'!$G$33:$G$39</c:f>
              <c:strCache>
                <c:ptCount val="7"/>
                <c:pt idx="0">
                  <c:v>Cash</c:v>
                </c:pt>
                <c:pt idx="1">
                  <c:v>Sukuks</c:v>
                </c:pt>
                <c:pt idx="2">
                  <c:v>Government Backed / Guaranteed Securities</c:v>
                </c:pt>
                <c:pt idx="3">
                  <c:v>GoP Ijara Sukuk</c:v>
                </c:pt>
                <c:pt idx="4">
                  <c:v>Shariah Compliant Commercial Papers</c:v>
                </c:pt>
                <c:pt idx="5">
                  <c:v>Shariah Compliant Bank Deposits</c:v>
                </c:pt>
                <c:pt idx="6">
                  <c:v>Others including Receivables</c:v>
                </c:pt>
              </c:strCache>
            </c:strRef>
          </c:cat>
          <c:val>
            <c:numRef>
              <c:f>'MCB IIF'!$M$33:$M$39</c:f>
              <c:numCache>
                <c:formatCode>0%</c:formatCode>
                <c:ptCount val="7"/>
                <c:pt idx="0">
                  <c:v>0.46500000000000002</c:v>
                </c:pt>
                <c:pt idx="1">
                  <c:v>0.14899999999999999</c:v>
                </c:pt>
                <c:pt idx="2">
                  <c:v>0.11799999999999999</c:v>
                </c:pt>
                <c:pt idx="3">
                  <c:v>0.10100000000000001</c:v>
                </c:pt>
                <c:pt idx="4">
                  <c:v>6.8000000000000005E-2</c:v>
                </c:pt>
                <c:pt idx="5">
                  <c:v>0.09</c:v>
                </c:pt>
                <c:pt idx="6">
                  <c:v>8.9999999999999993E-3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6D0B-491E-9A96-BC29C0A0FA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23179464"/>
        <c:axId val="423181032"/>
      </c:barChart>
      <c:catAx>
        <c:axId val="4231794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423181032"/>
        <c:crosses val="autoZero"/>
        <c:auto val="1"/>
        <c:lblAlgn val="ctr"/>
        <c:lblOffset val="100"/>
        <c:noMultiLvlLbl val="0"/>
      </c:catAx>
      <c:valAx>
        <c:axId val="423181032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423179464"/>
        <c:crosses val="autoZero"/>
        <c:crossBetween val="between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3.5826264794502967E-2"/>
          <c:y val="0.9411064726231827"/>
          <c:w val="0.93879869295855112"/>
          <c:h val="4.8640421578820182E-2"/>
        </c:manualLayout>
      </c:layout>
      <c:overlay val="0"/>
    </c:legend>
    <c:plotVisOnly val="1"/>
    <c:dispBlanksAs val="zero"/>
    <c:showDLblsOverMax val="0"/>
  </c:chart>
  <c:spPr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6785542609083338E-2"/>
          <c:y val="3.5905192701976091E-2"/>
          <c:w val="0.92880198869372421"/>
          <c:h val="0.685618966739204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'MCB IIF'!$K$47</c:f>
              <c:strCache>
                <c:ptCount val="1"/>
                <c:pt idx="0">
                  <c:v>Oct-21</c:v>
                </c:pt>
              </c:strCache>
            </c:strRef>
          </c:tx>
          <c:spPr>
            <a:solidFill>
              <a:srgbClr val="002060"/>
            </a:solidFill>
            <a:ln w="12700">
              <a:solidFill>
                <a:srgbClr val="00206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0"/>
                  <c:y val="1.21951219512195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762-4F02-A972-18C968E2FAF6}"/>
                </c:ext>
              </c:extLst>
            </c:dLbl>
            <c:dLbl>
              <c:idx val="2"/>
              <c:layout>
                <c:manualLayout>
                  <c:x val="-5.326230946492208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762-4F02-A972-18C968E2FAF6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 IIF'!$G$48:$G$52</c:f>
              <c:strCache>
                <c:ptCount val="5"/>
                <c:pt idx="0">
                  <c:v>Cash</c:v>
                </c:pt>
                <c:pt idx="1">
                  <c:v>Shariah Compliant Commercial Papers</c:v>
                </c:pt>
                <c:pt idx="2">
                  <c:v>Shariah Compliant Bank Deposits</c:v>
                </c:pt>
                <c:pt idx="3">
                  <c:v>Shariah Compliant Placement with Banks and DFIs</c:v>
                </c:pt>
                <c:pt idx="4">
                  <c:v>Other including receivables</c:v>
                </c:pt>
              </c:strCache>
            </c:strRef>
          </c:cat>
          <c:val>
            <c:numRef>
              <c:f>'MCB IIF'!$K$48:$K$52</c:f>
              <c:numCache>
                <c:formatCode>0%</c:formatCode>
                <c:ptCount val="5"/>
                <c:pt idx="0">
                  <c:v>0.90200000000000002</c:v>
                </c:pt>
                <c:pt idx="1">
                  <c:v>0</c:v>
                </c:pt>
                <c:pt idx="2">
                  <c:v>7.8E-2</c:v>
                </c:pt>
                <c:pt idx="3">
                  <c:v>0</c:v>
                </c:pt>
                <c:pt idx="4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762-4F02-A972-18C968E2FAF6}"/>
            </c:ext>
          </c:extLst>
        </c:ser>
        <c:ser>
          <c:idx val="1"/>
          <c:order val="1"/>
          <c:tx>
            <c:strRef>
              <c:f>'MCB IIF'!$L$47</c:f>
              <c:strCache>
                <c:ptCount val="1"/>
                <c:pt idx="0">
                  <c:v>Nov-21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</c:spPr>
          <c:invertIfNegative val="0"/>
          <c:dLbls>
            <c:dLbl>
              <c:idx val="0"/>
              <c:layout>
                <c:manualLayout>
                  <c:x val="5.3259513543165386E-3"/>
                  <c:y val="8.20498047500160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762-4F02-A972-18C968E2FAF6}"/>
                </c:ext>
              </c:extLst>
            </c:dLbl>
            <c:dLbl>
              <c:idx val="1"/>
              <c:layout>
                <c:manualLayout>
                  <c:x val="0"/>
                  <c:y val="8.20512820512827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762-4F02-A972-18C968E2FAF6}"/>
                </c:ext>
              </c:extLst>
            </c:dLbl>
            <c:dLbl>
              <c:idx val="2"/>
              <c:layout>
                <c:manualLayout>
                  <c:x val="0"/>
                  <c:y val="2.03997823442801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762-4F02-A972-18C968E2FAF6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 IIF'!$G$48:$G$52</c:f>
              <c:strCache>
                <c:ptCount val="5"/>
                <c:pt idx="0">
                  <c:v>Cash</c:v>
                </c:pt>
                <c:pt idx="1">
                  <c:v>Shariah Compliant Commercial Papers</c:v>
                </c:pt>
                <c:pt idx="2">
                  <c:v>Shariah Compliant Bank Deposits</c:v>
                </c:pt>
                <c:pt idx="3">
                  <c:v>Shariah Compliant Placement with Banks and DFIs</c:v>
                </c:pt>
                <c:pt idx="4">
                  <c:v>Other including receivables</c:v>
                </c:pt>
              </c:strCache>
            </c:strRef>
          </c:cat>
          <c:val>
            <c:numRef>
              <c:f>'MCB IIF'!$L$48:$L$52</c:f>
              <c:numCache>
                <c:formatCode>0%</c:formatCode>
                <c:ptCount val="5"/>
                <c:pt idx="0">
                  <c:v>0.84099999999999997</c:v>
                </c:pt>
                <c:pt idx="1">
                  <c:v>5.8999999999999997E-2</c:v>
                </c:pt>
                <c:pt idx="2">
                  <c:v>8.6999999999999994E-2</c:v>
                </c:pt>
                <c:pt idx="3">
                  <c:v>0</c:v>
                </c:pt>
                <c:pt idx="4">
                  <c:v>1.2999999999999999E-2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762-4F02-A972-18C968E2FAF6}"/>
            </c:ext>
          </c:extLst>
        </c:ser>
        <c:ser>
          <c:idx val="2"/>
          <c:order val="2"/>
          <c:tx>
            <c:strRef>
              <c:f>'MCB IIF'!$M$47</c:f>
              <c:strCache>
                <c:ptCount val="1"/>
                <c:pt idx="0">
                  <c:v>Dec-21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1.21951219512195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F762-4F02-A972-18C968E2FAF6}"/>
                </c:ext>
              </c:extLst>
            </c:dLbl>
            <c:dLbl>
              <c:idx val="2"/>
              <c:layout>
                <c:manualLayout>
                  <c:x val="0"/>
                  <c:y val="2.0325203252032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F762-4F02-A972-18C968E2FAF6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'MCB IIF'!$G$48:$G$52</c:f>
              <c:strCache>
                <c:ptCount val="5"/>
                <c:pt idx="0">
                  <c:v>Cash</c:v>
                </c:pt>
                <c:pt idx="1">
                  <c:v>Shariah Compliant Commercial Papers</c:v>
                </c:pt>
                <c:pt idx="2">
                  <c:v>Shariah Compliant Bank Deposits</c:v>
                </c:pt>
                <c:pt idx="3">
                  <c:v>Shariah Compliant Placement with Banks and DFIs</c:v>
                </c:pt>
                <c:pt idx="4">
                  <c:v>Other including receivables</c:v>
                </c:pt>
              </c:strCache>
            </c:strRef>
          </c:cat>
          <c:val>
            <c:numRef>
              <c:f>'MCB IIF'!$M$48:$M$52</c:f>
              <c:numCache>
                <c:formatCode>0%</c:formatCode>
                <c:ptCount val="5"/>
                <c:pt idx="0">
                  <c:v>0.96499999999999997</c:v>
                </c:pt>
                <c:pt idx="1">
                  <c:v>2.7E-2</c:v>
                </c:pt>
                <c:pt idx="2">
                  <c:v>0</c:v>
                </c:pt>
                <c:pt idx="3">
                  <c:v>0</c:v>
                </c:pt>
                <c:pt idx="4">
                  <c:v>8.0000000000000002E-3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F762-4F02-A972-18C968E2FA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23182208"/>
        <c:axId val="423182600"/>
      </c:barChart>
      <c:catAx>
        <c:axId val="4231822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423182600"/>
        <c:crosses val="autoZero"/>
        <c:auto val="1"/>
        <c:lblAlgn val="ctr"/>
        <c:lblOffset val="100"/>
        <c:noMultiLvlLbl val="0"/>
      </c:catAx>
      <c:valAx>
        <c:axId val="423182600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423182208"/>
        <c:crosses val="autoZero"/>
        <c:crossBetween val="between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2.1181556223154773E-2"/>
          <c:y val="0.92210325257438974"/>
          <c:w val="0.97052525036384896"/>
          <c:h val="6.7390212063843782E-2"/>
        </c:manualLayout>
      </c:layout>
      <c:overlay val="0"/>
    </c:legend>
    <c:plotVisOnly val="1"/>
    <c:dispBlanksAs val="zero"/>
    <c:showDLblsOverMax val="0"/>
  </c:chart>
  <c:spPr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8056192056191492E-2"/>
          <c:y val="9.3288740245262028E-2"/>
          <c:w val="0.8804480191355144"/>
          <c:h val="0.6363135210105425"/>
        </c:manualLayout>
      </c:layout>
      <c:barChart>
        <c:barDir val="col"/>
        <c:grouping val="clustered"/>
        <c:varyColors val="0"/>
        <c:ser>
          <c:idx val="0"/>
          <c:order val="1"/>
          <c:spPr>
            <a:solidFill>
              <a:srgbClr val="002060"/>
            </a:solidFill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30F-451C-8B2B-2E627494A14D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30F-451C-8B2B-2E627494A14D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C30F-451C-8B2B-2E627494A14D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C30F-451C-8B2B-2E627494A14D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C30F-451C-8B2B-2E627494A14D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C30F-451C-8B2B-2E627494A14D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FI'!$D$152:$D$166</c:f>
              <c:strCache>
                <c:ptCount val="15"/>
                <c:pt idx="0">
                  <c:v>FaysalICF</c:v>
                </c:pt>
                <c:pt idx="1">
                  <c:v>FaysalHAF</c:v>
                </c:pt>
                <c:pt idx="2">
                  <c:v>AL-AICF P1</c:v>
                </c:pt>
                <c:pt idx="3">
                  <c:v>ALHIMMF</c:v>
                </c:pt>
                <c:pt idx="4">
                  <c:v>HBLIMMF</c:v>
                </c:pt>
                <c:pt idx="5">
                  <c:v>MRAF</c:v>
                </c:pt>
                <c:pt idx="6">
                  <c:v>ABLICF</c:v>
                </c:pt>
                <c:pt idx="7">
                  <c:v>JSIDDF</c:v>
                </c:pt>
                <c:pt idx="8">
                  <c:v>NBPIDDF</c:v>
                </c:pt>
                <c:pt idx="9">
                  <c:v>ALFALAHRAF</c:v>
                </c:pt>
                <c:pt idx="10">
                  <c:v>ATLASIMMF</c:v>
                </c:pt>
                <c:pt idx="11">
                  <c:v>NITIMMF</c:v>
                </c:pt>
                <c:pt idx="12">
                  <c:v>NBPIMMF</c:v>
                </c:pt>
                <c:pt idx="13">
                  <c:v>AL-AICF</c:v>
                </c:pt>
                <c:pt idx="14">
                  <c:v>MCF</c:v>
                </c:pt>
              </c:strCache>
            </c:strRef>
          </c:cat>
          <c:val>
            <c:numRef>
              <c:f>'FY15TD FI'!$F$152:$F$166</c:f>
              <c:numCache>
                <c:formatCode>0.0%</c:formatCode>
                <c:ptCount val="15"/>
                <c:pt idx="0">
                  <c:v>8.5162347124206617E-2</c:v>
                </c:pt>
                <c:pt idx="1">
                  <c:v>8.238434745939921E-2</c:v>
                </c:pt>
                <c:pt idx="2">
                  <c:v>8.09E-2</c:v>
                </c:pt>
                <c:pt idx="3">
                  <c:v>8.1100000000000005E-2</c:v>
                </c:pt>
                <c:pt idx="4">
                  <c:v>8.0877461215730431E-2</c:v>
                </c:pt>
                <c:pt idx="5">
                  <c:v>8.0493609112367914E-2</c:v>
                </c:pt>
                <c:pt idx="6">
                  <c:v>7.9442489414473891E-2</c:v>
                </c:pt>
                <c:pt idx="7">
                  <c:v>7.899660208332572E-2</c:v>
                </c:pt>
                <c:pt idx="8">
                  <c:v>7.8600000000000003E-2</c:v>
                </c:pt>
                <c:pt idx="9">
                  <c:v>7.8378634491521409E-2</c:v>
                </c:pt>
                <c:pt idx="10">
                  <c:v>7.7970033153127991E-2</c:v>
                </c:pt>
                <c:pt idx="11">
                  <c:v>7.7214691871685795E-2</c:v>
                </c:pt>
                <c:pt idx="12">
                  <c:v>7.3685323848587572E-2</c:v>
                </c:pt>
                <c:pt idx="13">
                  <c:v>7.1756881198834971E-2</c:v>
                </c:pt>
                <c:pt idx="14">
                  <c:v>6.7650304157865007E-2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30F-451C-8B2B-2E627494A1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60"/>
        <c:axId val="423182992"/>
        <c:axId val="423183384"/>
      </c:barChart>
      <c:barChart>
        <c:barDir val="col"/>
        <c:grouping val="clustered"/>
        <c:varyColors val="0"/>
        <c:ser>
          <c:idx val="2"/>
          <c:order val="0"/>
          <c:spPr>
            <a:noFill/>
            <a:ln>
              <a:noFill/>
            </a:ln>
          </c:spPr>
          <c:invertIfNegative val="0"/>
          <c:dLbls>
            <c:numFmt formatCode="#,##0.00\ [$Bn-420]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FI'!$D$138:$D$146</c:f>
              <c:strCache>
                <c:ptCount val="9"/>
                <c:pt idx="0">
                  <c:v>NPFMSF</c:v>
                </c:pt>
                <c:pt idx="1">
                  <c:v>APFMSF</c:v>
                </c:pt>
                <c:pt idx="2">
                  <c:v>NITPFMSF</c:v>
                </c:pt>
                <c:pt idx="3">
                  <c:v>HPFMSF</c:v>
                </c:pt>
                <c:pt idx="4">
                  <c:v>JSPFMSF</c:v>
                </c:pt>
                <c:pt idx="5">
                  <c:v>PPFMSF</c:v>
                </c:pt>
                <c:pt idx="6">
                  <c:v>URSFMSF</c:v>
                </c:pt>
                <c:pt idx="7">
                  <c:v>AGHPMSF</c:v>
                </c:pt>
                <c:pt idx="8">
                  <c:v>ABLPFMSF</c:v>
                </c:pt>
              </c:strCache>
            </c:strRef>
          </c:cat>
          <c:val>
            <c:numRef>
              <c:f>'FY15TD FI'!$E$152:$E$166</c:f>
              <c:numCache>
                <c:formatCode>#,##0.00_);\(#,##0.00\)</c:formatCode>
                <c:ptCount val="15"/>
                <c:pt idx="0">
                  <c:v>15.750121</c:v>
                </c:pt>
                <c:pt idx="1">
                  <c:v>10.749019000000001</c:v>
                </c:pt>
                <c:pt idx="2">
                  <c:v>17.157018999999998</c:v>
                </c:pt>
                <c:pt idx="3">
                  <c:v>13.609728</c:v>
                </c:pt>
                <c:pt idx="4">
                  <c:v>8.7401509999999991</c:v>
                </c:pt>
                <c:pt idx="5">
                  <c:v>52.449224000000001</c:v>
                </c:pt>
                <c:pt idx="6">
                  <c:v>11.067105</c:v>
                </c:pt>
                <c:pt idx="7">
                  <c:v>0.50665099999999996</c:v>
                </c:pt>
                <c:pt idx="8">
                  <c:v>11.958714000000001</c:v>
                </c:pt>
                <c:pt idx="9">
                  <c:v>5.3647629999999999</c:v>
                </c:pt>
                <c:pt idx="10">
                  <c:v>1.0066580000000001</c:v>
                </c:pt>
                <c:pt idx="11">
                  <c:v>2.0228640000000002</c:v>
                </c:pt>
                <c:pt idx="12">
                  <c:v>5.7893879999999998</c:v>
                </c:pt>
                <c:pt idx="13">
                  <c:v>7.1858389999999996</c:v>
                </c:pt>
                <c:pt idx="14">
                  <c:v>13.228578000000001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30F-451C-8B2B-2E627494A1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0"/>
        <c:overlap val="100"/>
        <c:axId val="423380856"/>
        <c:axId val="423183776"/>
      </c:barChart>
      <c:lineChart>
        <c:grouping val="standard"/>
        <c:varyColors val="0"/>
        <c:ser>
          <c:idx val="1"/>
          <c:order val="2"/>
          <c:spPr>
            <a:ln w="254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14"/>
              <c:layout>
                <c:manualLayout>
                  <c:x val="-3.7877054473709794E-2"/>
                  <c:y val="-5.42432300604876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C30F-451C-8B2B-2E627494A14D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FI'!$D$152:$D$166</c:f>
              <c:strCache>
                <c:ptCount val="15"/>
                <c:pt idx="0">
                  <c:v>FaysalICF</c:v>
                </c:pt>
                <c:pt idx="1">
                  <c:v>FaysalHAF</c:v>
                </c:pt>
                <c:pt idx="2">
                  <c:v>AL-AICF P1</c:v>
                </c:pt>
                <c:pt idx="3">
                  <c:v>ALHIMMF</c:v>
                </c:pt>
                <c:pt idx="4">
                  <c:v>HBLIMMF</c:v>
                </c:pt>
                <c:pt idx="5">
                  <c:v>MRAF</c:v>
                </c:pt>
                <c:pt idx="6">
                  <c:v>ABLICF</c:v>
                </c:pt>
                <c:pt idx="7">
                  <c:v>JSIDDF</c:v>
                </c:pt>
                <c:pt idx="8">
                  <c:v>NBPIDDF</c:v>
                </c:pt>
                <c:pt idx="9">
                  <c:v>ALFALAHRAF</c:v>
                </c:pt>
                <c:pt idx="10">
                  <c:v>ATLASIMMF</c:v>
                </c:pt>
                <c:pt idx="11">
                  <c:v>NITIMMF</c:v>
                </c:pt>
                <c:pt idx="12">
                  <c:v>NBPIMMF</c:v>
                </c:pt>
                <c:pt idx="13">
                  <c:v>AL-AICF</c:v>
                </c:pt>
                <c:pt idx="14">
                  <c:v>MCF</c:v>
                </c:pt>
              </c:strCache>
            </c:strRef>
          </c:cat>
          <c:val>
            <c:numRef>
              <c:f>'FY15TD FI'!$Z$152:$Z$166</c:f>
              <c:numCache>
                <c:formatCode>0.00%</c:formatCode>
                <c:ptCount val="15"/>
                <c:pt idx="0">
                  <c:v>7.8307515008741779E-2</c:v>
                </c:pt>
                <c:pt idx="1">
                  <c:v>7.8307515008741779E-2</c:v>
                </c:pt>
                <c:pt idx="2">
                  <c:v>7.8307515008741779E-2</c:v>
                </c:pt>
                <c:pt idx="3">
                  <c:v>7.8307515008741779E-2</c:v>
                </c:pt>
                <c:pt idx="4">
                  <c:v>7.8307515008741779E-2</c:v>
                </c:pt>
                <c:pt idx="5">
                  <c:v>7.8307515008741779E-2</c:v>
                </c:pt>
                <c:pt idx="6">
                  <c:v>7.8307515008741779E-2</c:v>
                </c:pt>
                <c:pt idx="7">
                  <c:v>7.8307515008741779E-2</c:v>
                </c:pt>
                <c:pt idx="8">
                  <c:v>7.8307515008741779E-2</c:v>
                </c:pt>
                <c:pt idx="9">
                  <c:v>7.8307515008741779E-2</c:v>
                </c:pt>
                <c:pt idx="10">
                  <c:v>7.8307515008741779E-2</c:v>
                </c:pt>
                <c:pt idx="11">
                  <c:v>7.8307515008741779E-2</c:v>
                </c:pt>
                <c:pt idx="12">
                  <c:v>7.8307515008741779E-2</c:v>
                </c:pt>
                <c:pt idx="13">
                  <c:v>7.8307515008741779E-2</c:v>
                </c:pt>
                <c:pt idx="14">
                  <c:v>7.8307515008741779E-2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C30F-451C-8B2B-2E627494A1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3182992"/>
        <c:axId val="423183384"/>
      </c:lineChart>
      <c:catAx>
        <c:axId val="4231829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423183384"/>
        <c:crosses val="autoZero"/>
        <c:auto val="1"/>
        <c:lblAlgn val="ctr"/>
        <c:lblOffset val="100"/>
        <c:noMultiLvlLbl val="0"/>
      </c:catAx>
      <c:valAx>
        <c:axId val="423183384"/>
        <c:scaling>
          <c:orientation val="minMax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Annualized Return</a:t>
                </a:r>
              </a:p>
            </c:rich>
          </c:tx>
          <c:layout>
            <c:manualLayout>
              <c:xMode val="edge"/>
              <c:yMode val="edge"/>
              <c:x val="8.7516127339600121E-5"/>
              <c:y val="0.2269453458881496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423182992"/>
        <c:crosses val="autoZero"/>
        <c:crossBetween val="between"/>
        <c:majorUnit val="2.0000000000000004E-2"/>
      </c:valAx>
      <c:valAx>
        <c:axId val="423183776"/>
        <c:scaling>
          <c:orientation val="minMax"/>
        </c:scaling>
        <c:delete val="0"/>
        <c:axPos val="r"/>
        <c:numFmt formatCode="#,##0.00_);\(#,##0.00\)" sourceLinked="1"/>
        <c:majorTickMark val="none"/>
        <c:minorTickMark val="none"/>
        <c:tickLblPos val="none"/>
        <c:crossAx val="423380856"/>
        <c:crosses val="max"/>
        <c:crossBetween val="between"/>
      </c:valAx>
      <c:catAx>
        <c:axId val="4233808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423183776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480653755372736E-2"/>
          <c:y val="4.9988225645356439E-2"/>
          <c:w val="0.88176825170174256"/>
          <c:h val="0.7208848630520751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REVISED!$B$77</c:f>
              <c:strCache>
                <c:ptCount val="1"/>
                <c:pt idx="0">
                  <c:v>Attribution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3.4320297674926207E-3"/>
                  <c:y val="-2.5345719413068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3D6-4C7F-ADAE-E18AEF384068}"/>
                </c:ext>
              </c:extLst>
            </c:dLbl>
            <c:dLbl>
              <c:idx val="2"/>
              <c:layout>
                <c:manualLayout>
                  <c:x val="0"/>
                  <c:y val="1.0312710618843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83D6-4C7F-ADAE-E18AEF384068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/>
                      <a:t>-0.3%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B261-4000-A4AD-8892BA4E84E9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REVISED!$A$78:$A$83</c:f>
              <c:strCache>
                <c:ptCount val="6"/>
                <c:pt idx="0">
                  <c:v>Bank Deposit</c:v>
                </c:pt>
                <c:pt idx="1">
                  <c:v>TDR</c:v>
                </c:pt>
                <c:pt idx="2">
                  <c:v>BAI Muajjal</c:v>
                </c:pt>
                <c:pt idx="3">
                  <c:v>Comm. Paper</c:v>
                </c:pt>
                <c:pt idx="4">
                  <c:v>SUKUK</c:v>
                </c:pt>
                <c:pt idx="5">
                  <c:v>Other Fixed Expense Weightage</c:v>
                </c:pt>
              </c:strCache>
            </c:strRef>
          </c:cat>
          <c:val>
            <c:numRef>
              <c:f>REVISED!$B$78:$B$83</c:f>
              <c:numCache>
                <c:formatCode>0.0%</c:formatCode>
                <c:ptCount val="6"/>
                <c:pt idx="0">
                  <c:v>8.6400000000000005E-2</c:v>
                </c:pt>
                <c:pt idx="1">
                  <c:v>8.5400000000000004E-2</c:v>
                </c:pt>
                <c:pt idx="2">
                  <c:v>7.3400000000000007E-2</c:v>
                </c:pt>
                <c:pt idx="3">
                  <c:v>8.798951811321E-2</c:v>
                </c:pt>
                <c:pt idx="4">
                  <c:v>0.105</c:v>
                </c:pt>
                <c:pt idx="5" formatCode="0.00%">
                  <c:v>-4.1570220401128902E-3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D6-4C7F-ADAE-E18AEF3840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5"/>
        <c:axId val="423380072"/>
        <c:axId val="423378896"/>
      </c:barChart>
      <c:barChart>
        <c:barDir val="col"/>
        <c:grouping val="clustered"/>
        <c:varyColors val="0"/>
        <c:ser>
          <c:idx val="1"/>
          <c:order val="1"/>
          <c:tx>
            <c:strRef>
              <c:f>REVISED!$C$77</c:f>
              <c:strCache>
                <c:ptCount val="1"/>
                <c:pt idx="0">
                  <c:v>Allocation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dLbl>
              <c:idx val="0"/>
              <c:layout>
                <c:manualLayout>
                  <c:x val="-2.3732965640552491E-3"/>
                  <c:y val="0.1473044848110825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3D6-4C7F-ADAE-E18AEF384068}"/>
                </c:ext>
              </c:extLst>
            </c:dLbl>
            <c:dLbl>
              <c:idx val="2"/>
              <c:layout>
                <c:manualLayout>
                  <c:x val="1.1866482820276137E-3"/>
                  <c:y val="1.82601969971334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3D6-4C7F-ADAE-E18AEF384068}"/>
                </c:ext>
              </c:extLst>
            </c:dLbl>
            <c:dLbl>
              <c:idx val="3"/>
              <c:layout>
                <c:manualLayout>
                  <c:x val="1.71600125227556E-3"/>
                  <c:y val="-3.47222127290540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83D6-4C7F-ADAE-E18AEF384068}"/>
                </c:ext>
              </c:extLst>
            </c:dLbl>
            <c:dLbl>
              <c:idx val="4"/>
              <c:layout>
                <c:manualLayout>
                  <c:x val="0"/>
                  <c:y val="-4.1575652258646031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83D6-4C7F-ADAE-E18AEF384068}"/>
                </c:ext>
              </c:extLst>
            </c:dLbl>
            <c:dLbl>
              <c:idx val="5"/>
              <c:layout>
                <c:manualLayout>
                  <c:x val="3.432002504551119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3D6-4C7F-ADAE-E18AEF3840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REVISED!$A$78:$A$83</c:f>
              <c:strCache>
                <c:ptCount val="6"/>
                <c:pt idx="0">
                  <c:v>Bank Deposit</c:v>
                </c:pt>
                <c:pt idx="1">
                  <c:v>TDR</c:v>
                </c:pt>
                <c:pt idx="2">
                  <c:v>BAI Muajjal</c:v>
                </c:pt>
                <c:pt idx="3">
                  <c:v>Comm. Paper</c:v>
                </c:pt>
                <c:pt idx="4">
                  <c:v>SUKUK</c:v>
                </c:pt>
                <c:pt idx="5">
                  <c:v>Other Fixed Expense Weightage</c:v>
                </c:pt>
              </c:strCache>
            </c:strRef>
          </c:cat>
          <c:val>
            <c:numRef>
              <c:f>REVISED!$C$78:$C$83</c:f>
              <c:numCache>
                <c:formatCode>0.0%</c:formatCode>
                <c:ptCount val="6"/>
                <c:pt idx="0">
                  <c:v>0.62131515000000004</c:v>
                </c:pt>
                <c:pt idx="1">
                  <c:v>0.15011453433847069</c:v>
                </c:pt>
                <c:pt idx="2">
                  <c:v>0.1358985702925882</c:v>
                </c:pt>
                <c:pt idx="3">
                  <c:v>6.3510367061578948E-2</c:v>
                </c:pt>
                <c:pt idx="4">
                  <c:v>2.4488555484676523E-2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3D6-4C7F-ADAE-E18AEF3840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71"/>
        <c:axId val="423376936"/>
        <c:axId val="423379288"/>
      </c:barChart>
      <c:lineChart>
        <c:grouping val="standard"/>
        <c:varyColors val="0"/>
        <c:ser>
          <c:idx val="2"/>
          <c:order val="2"/>
          <c:tx>
            <c:strRef>
              <c:f>REVISED!$D$77</c:f>
              <c:strCache>
                <c:ptCount val="1"/>
                <c:pt idx="0">
                  <c:v>Return 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2"/>
              <c:layout>
                <c:manualLayout>
                  <c:x val="0.39455420006684472"/>
                  <c:y val="-3.23293327595027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83D6-4C7F-ADAE-E18AEF384068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REVISED!$A$78:$A$83</c:f>
              <c:strCache>
                <c:ptCount val="6"/>
                <c:pt idx="0">
                  <c:v>Bank Deposit</c:v>
                </c:pt>
                <c:pt idx="1">
                  <c:v>TDR</c:v>
                </c:pt>
                <c:pt idx="2">
                  <c:v>BAI Muajjal</c:v>
                </c:pt>
                <c:pt idx="3">
                  <c:v>Comm. Paper</c:v>
                </c:pt>
                <c:pt idx="4">
                  <c:v>SUKUK</c:v>
                </c:pt>
                <c:pt idx="5">
                  <c:v>Other Fixed Expense Weightage</c:v>
                </c:pt>
              </c:strCache>
            </c:strRef>
          </c:cat>
          <c:val>
            <c:numRef>
              <c:f>REVISED!$D$78:$D$83</c:f>
              <c:numCache>
                <c:formatCode>0.00%</c:formatCode>
                <c:ptCount val="6"/>
                <c:pt idx="0">
                  <c:v>8.1000000000000003E-2</c:v>
                </c:pt>
                <c:pt idx="1">
                  <c:v>8.1000000000000003E-2</c:v>
                </c:pt>
                <c:pt idx="2">
                  <c:v>8.1000000000000003E-2</c:v>
                </c:pt>
                <c:pt idx="3">
                  <c:v>8.1000000000000003E-2</c:v>
                </c:pt>
                <c:pt idx="4">
                  <c:v>8.1000000000000003E-2</c:v>
                </c:pt>
                <c:pt idx="5">
                  <c:v>8.1000000000000003E-2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83D6-4C7F-ADAE-E18AEF3840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3380072"/>
        <c:axId val="423378896"/>
      </c:lineChart>
      <c:catAx>
        <c:axId val="4233800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423378896"/>
        <c:crosses val="autoZero"/>
        <c:auto val="1"/>
        <c:lblAlgn val="ctr"/>
        <c:lblOffset val="100"/>
        <c:noMultiLvlLbl val="0"/>
      </c:catAx>
      <c:valAx>
        <c:axId val="423378896"/>
        <c:scaling>
          <c:orientation val="minMax"/>
          <c:max val="0.15000000000000002"/>
          <c:min val="-1.0000000000000002E-2"/>
        </c:scaling>
        <c:delete val="0"/>
        <c:axPos val="l"/>
        <c:numFmt formatCode="0%" sourceLinked="0"/>
        <c:majorTickMark val="out"/>
        <c:minorTickMark val="none"/>
        <c:tickLblPos val="nextTo"/>
        <c:crossAx val="423380072"/>
        <c:crosses val="autoZero"/>
        <c:crossBetween val="between"/>
        <c:majorUnit val="0.05"/>
      </c:valAx>
      <c:valAx>
        <c:axId val="423379288"/>
        <c:scaling>
          <c:orientation val="minMax"/>
          <c:max val="1"/>
          <c:min val="-7.0000000000000007E-2"/>
        </c:scaling>
        <c:delete val="0"/>
        <c:axPos val="r"/>
        <c:numFmt formatCode="0%" sourceLinked="0"/>
        <c:majorTickMark val="out"/>
        <c:minorTickMark val="none"/>
        <c:tickLblPos val="nextTo"/>
        <c:crossAx val="423376936"/>
        <c:crosses val="max"/>
        <c:crossBetween val="between"/>
        <c:majorUnit val="0.30000000000000004"/>
      </c:valAx>
      <c:catAx>
        <c:axId val="4233769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423379288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3.0576562500437984E-2"/>
          <c:y val="0.93612432906479148"/>
          <c:w val="0.95991567509121545"/>
          <c:h val="5.6523195478647814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 BILL </a:t>
            </a:r>
          </a:p>
        </c:rich>
      </c:tx>
      <c:layout>
        <c:manualLayout>
          <c:xMode val="edge"/>
          <c:yMode val="edge"/>
          <c:x val="0.49487224705949096"/>
          <c:y val="4.651162790697674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4"/>
          <c:order val="0"/>
          <c:tx>
            <c:strRef>
              <c:f>Sheet1!$N$1530</c:f>
              <c:strCache>
                <c:ptCount val="1"/>
                <c:pt idx="0">
                  <c:v>T-bill Outstanding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numRef>
              <c:f>Sheet1!$I$1531:$I$1543</c:f>
              <c:numCache>
                <c:formatCode>d\-mmm\-yy</c:formatCode>
                <c:ptCount val="13"/>
                <c:pt idx="0">
                  <c:v>44196</c:v>
                </c:pt>
                <c:pt idx="1">
                  <c:v>44227</c:v>
                </c:pt>
                <c:pt idx="2">
                  <c:v>44255</c:v>
                </c:pt>
                <c:pt idx="3">
                  <c:v>44286</c:v>
                </c:pt>
                <c:pt idx="4">
                  <c:v>44316</c:v>
                </c:pt>
                <c:pt idx="5">
                  <c:v>44347</c:v>
                </c:pt>
                <c:pt idx="6">
                  <c:v>44377</c:v>
                </c:pt>
                <c:pt idx="7">
                  <c:v>44408</c:v>
                </c:pt>
                <c:pt idx="8">
                  <c:v>44439</c:v>
                </c:pt>
                <c:pt idx="9">
                  <c:v>44469</c:v>
                </c:pt>
                <c:pt idx="10">
                  <c:v>44500</c:v>
                </c:pt>
                <c:pt idx="11">
                  <c:v>44530</c:v>
                </c:pt>
                <c:pt idx="12">
                  <c:v>44561</c:v>
                </c:pt>
              </c:numCache>
            </c:numRef>
          </c:cat>
          <c:val>
            <c:numRef>
              <c:f>Sheet1!$N$1531:$N$1543</c:f>
              <c:numCache>
                <c:formatCode>_(* #,##0_);_(* \(#,##0\);_(* "-"??_);_(@_)</c:formatCode>
                <c:ptCount val="13"/>
                <c:pt idx="0">
                  <c:v>4429944.6920000007</c:v>
                </c:pt>
                <c:pt idx="1">
                  <c:v>4177802.2930000005</c:v>
                </c:pt>
                <c:pt idx="2">
                  <c:v>4316407.1270000003</c:v>
                </c:pt>
                <c:pt idx="3">
                  <c:v>4613663.0150000006</c:v>
                </c:pt>
                <c:pt idx="4">
                  <c:v>5164465.5729999999</c:v>
                </c:pt>
                <c:pt idx="5">
                  <c:v>5593778.8720000004</c:v>
                </c:pt>
                <c:pt idx="6">
                  <c:v>5979179.6289999988</c:v>
                </c:pt>
                <c:pt idx="7">
                  <c:v>6624013.665</c:v>
                </c:pt>
                <c:pt idx="8">
                  <c:v>6152410</c:v>
                </c:pt>
                <c:pt idx="9">
                  <c:v>6044577.9759999998</c:v>
                </c:pt>
                <c:pt idx="10">
                  <c:v>5283838.3470000001</c:v>
                </c:pt>
                <c:pt idx="11">
                  <c:v>4686556.24</c:v>
                </c:pt>
                <c:pt idx="12">
                  <c:v>4828373.4300000006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55-422C-99A1-AB02818531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45752448"/>
        <c:axId val="545754800"/>
      </c:barChart>
      <c:catAx>
        <c:axId val="545752448"/>
        <c:scaling>
          <c:orientation val="minMax"/>
        </c:scaling>
        <c:delete val="0"/>
        <c:axPos val="b"/>
        <c:numFmt formatCode="d\-mmm\-yy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1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5754800"/>
        <c:crosses val="autoZero"/>
        <c:auto val="0"/>
        <c:lblAlgn val="ctr"/>
        <c:lblOffset val="100"/>
        <c:noMultiLvlLbl val="0"/>
      </c:catAx>
      <c:valAx>
        <c:axId val="545754800"/>
        <c:scaling>
          <c:orientation val="minMax"/>
          <c:min val="10000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Amount (Million)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5752448"/>
        <c:crosses val="autoZero"/>
        <c:crossBetween val="between"/>
        <c:majorUnit val="1000000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1270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 sz="1000"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5178499051342029E-2"/>
          <c:y val="3.4845792612007827E-2"/>
          <c:w val="0.92880198869372421"/>
          <c:h val="0.7292356955281984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ALHMMF!$K$47</c:f>
              <c:strCache>
                <c:ptCount val="1"/>
                <c:pt idx="0">
                  <c:v>Oct-21</c:v>
                </c:pt>
              </c:strCache>
            </c:strRef>
          </c:tx>
          <c:spPr>
            <a:solidFill>
              <a:srgbClr val="002060"/>
            </a:solidFill>
            <a:ln w="12700">
              <a:solidFill>
                <a:srgbClr val="00206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0"/>
                  <c:y val="1.21951219512195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4E2-4A94-9D0D-7F6A86CBFA27}"/>
                </c:ext>
              </c:extLst>
            </c:dLbl>
            <c:dLbl>
              <c:idx val="2"/>
              <c:layout>
                <c:manualLayout>
                  <c:x val="-5.326230946492208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4E2-4A94-9D0D-7F6A86CBFA27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ALHMMF!$G$48:$G$53</c:f>
              <c:strCache>
                <c:ptCount val="6"/>
                <c:pt idx="0">
                  <c:v>Cash</c:v>
                </c:pt>
                <c:pt idx="1">
                  <c:v>Shariah Compliant Bank Deposits</c:v>
                </c:pt>
                <c:pt idx="2">
                  <c:v>Sukuks</c:v>
                </c:pt>
                <c:pt idx="3">
                  <c:v>Shariah Compliant Commercial Papers</c:v>
                </c:pt>
                <c:pt idx="4">
                  <c:v>Shariah Compliant Placement with Banks</c:v>
                </c:pt>
                <c:pt idx="5">
                  <c:v>Others including receivables</c:v>
                </c:pt>
              </c:strCache>
            </c:strRef>
          </c:cat>
          <c:val>
            <c:numRef>
              <c:f>ALHMMF!$K$48:$K$53</c:f>
              <c:numCache>
                <c:formatCode>0%</c:formatCode>
                <c:ptCount val="6"/>
                <c:pt idx="0">
                  <c:v>0.64</c:v>
                </c:pt>
                <c:pt idx="1">
                  <c:v>0.20799999999999999</c:v>
                </c:pt>
                <c:pt idx="2">
                  <c:v>2.4E-2</c:v>
                </c:pt>
                <c:pt idx="3">
                  <c:v>4.4999999999999998E-2</c:v>
                </c:pt>
                <c:pt idx="4">
                  <c:v>7.5999999999999998E-2</c:v>
                </c:pt>
                <c:pt idx="5">
                  <c:v>7.0000000000000001E-3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4E2-4A94-9D0D-7F6A86CBFA27}"/>
            </c:ext>
          </c:extLst>
        </c:ser>
        <c:ser>
          <c:idx val="1"/>
          <c:order val="1"/>
          <c:tx>
            <c:strRef>
              <c:f>ALHMMF!$L$47</c:f>
              <c:strCache>
                <c:ptCount val="1"/>
                <c:pt idx="0">
                  <c:v>Nov-21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</c:spPr>
          <c:invertIfNegative val="0"/>
          <c:dLbls>
            <c:dLbl>
              <c:idx val="0"/>
              <c:layout>
                <c:manualLayout>
                  <c:x val="5.3259513543165386E-3"/>
                  <c:y val="8.20498047500160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4E2-4A94-9D0D-7F6A86CBFA27}"/>
                </c:ext>
              </c:extLst>
            </c:dLbl>
            <c:dLbl>
              <c:idx val="1"/>
              <c:layout>
                <c:manualLayout>
                  <c:x val="0"/>
                  <c:y val="8.20512820512827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94E2-4A94-9D0D-7F6A86CBFA27}"/>
                </c:ext>
              </c:extLst>
            </c:dLbl>
            <c:dLbl>
              <c:idx val="2"/>
              <c:layout>
                <c:manualLayout>
                  <c:x val="0"/>
                  <c:y val="2.03997823442801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94E2-4A94-9D0D-7F6A86CBFA27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ALHMMF!$G$48:$G$53</c:f>
              <c:strCache>
                <c:ptCount val="6"/>
                <c:pt idx="0">
                  <c:v>Cash</c:v>
                </c:pt>
                <c:pt idx="1">
                  <c:v>Shariah Compliant Bank Deposits</c:v>
                </c:pt>
                <c:pt idx="2">
                  <c:v>Sukuks</c:v>
                </c:pt>
                <c:pt idx="3">
                  <c:v>Shariah Compliant Commercial Papers</c:v>
                </c:pt>
                <c:pt idx="4">
                  <c:v>Shariah Compliant Placement with Banks</c:v>
                </c:pt>
                <c:pt idx="5">
                  <c:v>Others including receivables</c:v>
                </c:pt>
              </c:strCache>
            </c:strRef>
          </c:cat>
          <c:val>
            <c:numRef>
              <c:f>ALHMMF!$L$48:$L$53</c:f>
              <c:numCache>
                <c:formatCode>0%</c:formatCode>
                <c:ptCount val="6"/>
                <c:pt idx="0">
                  <c:v>0.60099999999999998</c:v>
                </c:pt>
                <c:pt idx="1">
                  <c:v>0.20399999999999999</c:v>
                </c:pt>
                <c:pt idx="2">
                  <c:v>2.7E-2</c:v>
                </c:pt>
                <c:pt idx="3">
                  <c:v>8.7999999999999995E-2</c:v>
                </c:pt>
                <c:pt idx="4">
                  <c:v>7.3999999999999996E-2</c:v>
                </c:pt>
                <c:pt idx="5">
                  <c:v>6.0000000000000001E-3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4E2-4A94-9D0D-7F6A86CBFA27}"/>
            </c:ext>
          </c:extLst>
        </c:ser>
        <c:ser>
          <c:idx val="2"/>
          <c:order val="2"/>
          <c:tx>
            <c:strRef>
              <c:f>ALHMMF!$M$47</c:f>
              <c:strCache>
                <c:ptCount val="1"/>
                <c:pt idx="0">
                  <c:v>Dec-21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ALHMMF!$G$48:$G$53</c:f>
              <c:strCache>
                <c:ptCount val="6"/>
                <c:pt idx="0">
                  <c:v>Cash</c:v>
                </c:pt>
                <c:pt idx="1">
                  <c:v>Shariah Compliant Bank Deposits</c:v>
                </c:pt>
                <c:pt idx="2">
                  <c:v>Sukuks</c:v>
                </c:pt>
                <c:pt idx="3">
                  <c:v>Shariah Compliant Commercial Papers</c:v>
                </c:pt>
                <c:pt idx="4">
                  <c:v>Shariah Compliant Placement with Banks</c:v>
                </c:pt>
                <c:pt idx="5">
                  <c:v>Others including receivables</c:v>
                </c:pt>
              </c:strCache>
            </c:strRef>
          </c:cat>
          <c:val>
            <c:numRef>
              <c:f>ALHMMF!$M$48:$M$53</c:f>
              <c:numCache>
                <c:formatCode>0%</c:formatCode>
                <c:ptCount val="6"/>
                <c:pt idx="0">
                  <c:v>0.86499999999999999</c:v>
                </c:pt>
                <c:pt idx="1">
                  <c:v>0</c:v>
                </c:pt>
                <c:pt idx="2">
                  <c:v>0.03</c:v>
                </c:pt>
                <c:pt idx="3">
                  <c:v>9.7000000000000003E-2</c:v>
                </c:pt>
                <c:pt idx="4">
                  <c:v>0</c:v>
                </c:pt>
                <c:pt idx="5">
                  <c:v>8.0000000000000002E-3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4E2-4A94-9D0D-7F6A86CBFA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23381248"/>
        <c:axId val="423375368"/>
      </c:barChart>
      <c:catAx>
        <c:axId val="4233812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423375368"/>
        <c:crosses val="autoZero"/>
        <c:auto val="1"/>
        <c:lblAlgn val="ctr"/>
        <c:lblOffset val="100"/>
        <c:noMultiLvlLbl val="0"/>
      </c:catAx>
      <c:valAx>
        <c:axId val="423375368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423381248"/>
        <c:crosses val="autoZero"/>
        <c:crossBetween val="between"/>
        <c:majorUnit val="0.2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1.7104470284926173E-2"/>
          <c:y val="0.92162424016219446"/>
          <c:w val="0.97495801850756947"/>
          <c:h val="6.7869153347422329E-2"/>
        </c:manualLayout>
      </c:layout>
      <c:overlay val="0"/>
    </c:legend>
    <c:plotVisOnly val="1"/>
    <c:dispBlanksAs val="zero"/>
    <c:showDLblsOverMax val="0"/>
  </c:chart>
  <c:spPr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7506826795188666E-2"/>
          <c:y val="5.7787811766894688E-2"/>
          <c:w val="0.90638422892184589"/>
          <c:h val="0.71971147761174759"/>
        </c:manualLayout>
      </c:layout>
      <c:barChart>
        <c:barDir val="col"/>
        <c:grouping val="clustered"/>
        <c:varyColors val="0"/>
        <c:ser>
          <c:idx val="0"/>
          <c:order val="1"/>
          <c:spPr>
            <a:solidFill>
              <a:srgbClr val="002060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9BD-46EA-80D1-2FE19E739219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69BD-46EA-80D1-2FE19E739219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9BD-46EA-80D1-2FE19E739219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69BD-46EA-80D1-2FE19E739219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5-69BD-46EA-80D1-2FE19E739219}"/>
              </c:ext>
            </c:extLst>
          </c:dPt>
          <c:dLbls>
            <c:dLbl>
              <c:idx val="0"/>
              <c:layout>
                <c:manualLayout>
                  <c:x val="1.6369960066320252E-3"/>
                  <c:y val="1.64102617113706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69BD-46EA-80D1-2FE19E739219}"/>
                </c:ext>
              </c:extLst>
            </c:dLbl>
            <c:dLbl>
              <c:idx val="2"/>
              <c:layout>
                <c:manualLayout>
                  <c:x val="-6.1417492621603984E-17"/>
                  <c:y val="2.1080360158783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9BD-46EA-80D1-2FE19E739219}"/>
                </c:ext>
              </c:extLst>
            </c:dLbl>
            <c:dLbl>
              <c:idx val="3"/>
              <c:layout>
                <c:manualLayout>
                  <c:x val="0"/>
                  <c:y val="3.16205402381748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69BD-46EA-80D1-2FE19E739219}"/>
                </c:ext>
              </c:extLst>
            </c:dLbl>
            <c:dLbl>
              <c:idx val="4"/>
              <c:layout>
                <c:manualLayout>
                  <c:x val="-6.0022493524873797E-17"/>
                  <c:y val="2.46153925670559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9BD-46EA-80D1-2FE19E739219}"/>
                </c:ext>
              </c:extLst>
            </c:dLbl>
            <c:dLbl>
              <c:idx val="5"/>
              <c:layout>
                <c:manualLayout>
                  <c:x val="0"/>
                  <c:y val="4.10256542784265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9BD-46EA-80D1-2FE19E739219}"/>
                </c:ext>
              </c:extLst>
            </c:dLbl>
            <c:dLbl>
              <c:idx val="8"/>
              <c:layout>
                <c:manualLayout>
                  <c:x val="-2.3765714962061405E-3"/>
                  <c:y val="-4.24457792769344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69BD-46EA-80D1-2FE19E739219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FI'!$D$125:$D$134</c:f>
              <c:strCache>
                <c:ptCount val="10"/>
                <c:pt idx="0">
                  <c:v>NPFDSF</c:v>
                </c:pt>
                <c:pt idx="1">
                  <c:v>AGHPDSF</c:v>
                </c:pt>
                <c:pt idx="2">
                  <c:v>JSPFDSF</c:v>
                </c:pt>
                <c:pt idx="3">
                  <c:v>URSFDSF</c:v>
                </c:pt>
                <c:pt idx="4">
                  <c:v>HPFDSF</c:v>
                </c:pt>
                <c:pt idx="5">
                  <c:v>PPFDSF</c:v>
                </c:pt>
                <c:pt idx="6">
                  <c:v>APFDSF</c:v>
                </c:pt>
                <c:pt idx="7">
                  <c:v>ABLPFDSF</c:v>
                </c:pt>
                <c:pt idx="8">
                  <c:v>FAYSALDSF</c:v>
                </c:pt>
                <c:pt idx="9">
                  <c:v>NITFDSF</c:v>
                </c:pt>
              </c:strCache>
            </c:strRef>
          </c:cat>
          <c:val>
            <c:numRef>
              <c:f>'FY15TD FI'!$F$125:$F$134</c:f>
              <c:numCache>
                <c:formatCode>0.0%</c:formatCode>
                <c:ptCount val="10"/>
                <c:pt idx="0">
                  <c:v>8.5495503541513557E-2</c:v>
                </c:pt>
                <c:pt idx="1">
                  <c:v>7.131857409573833E-2</c:v>
                </c:pt>
                <c:pt idx="2">
                  <c:v>6.8459197450557618E-2</c:v>
                </c:pt>
                <c:pt idx="3">
                  <c:v>6.5615997631673237E-2</c:v>
                </c:pt>
                <c:pt idx="4">
                  <c:v>6.5504522549514166E-2</c:v>
                </c:pt>
                <c:pt idx="5">
                  <c:v>5.6480096359900055E-2</c:v>
                </c:pt>
                <c:pt idx="6">
                  <c:v>4.8039050372380876E-2</c:v>
                </c:pt>
                <c:pt idx="7">
                  <c:v>4.316614835287956E-2</c:v>
                </c:pt>
                <c:pt idx="8">
                  <c:v>1.673126436781559E-2</c:v>
                </c:pt>
                <c:pt idx="9">
                  <c:v>-5.4967951592598107E-3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9BD-46EA-80D1-2FE19E7392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60"/>
        <c:axId val="423377328"/>
        <c:axId val="423382424"/>
      </c:barChart>
      <c:barChart>
        <c:barDir val="col"/>
        <c:grouping val="clustered"/>
        <c:varyColors val="0"/>
        <c:ser>
          <c:idx val="2"/>
          <c:order val="0"/>
          <c:spPr>
            <a:noFill/>
            <a:ln>
              <a:noFill/>
            </a:ln>
          </c:spPr>
          <c:invertIfNegative val="0"/>
          <c:dLbls>
            <c:dLbl>
              <c:idx val="0"/>
              <c:layout>
                <c:manualLayout>
                  <c:x val="2.3765714962061405E-3"/>
                  <c:y val="0.2571090934921024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69BD-46EA-80D1-2FE19E739219}"/>
                </c:ext>
              </c:extLst>
            </c:dLbl>
            <c:dLbl>
              <c:idx val="1"/>
              <c:layout>
                <c:manualLayout>
                  <c:x val="-3.0011246762436898E-17"/>
                  <c:y val="-8.051010070990534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69BD-46EA-80D1-2FE19E739219}"/>
                </c:ext>
              </c:extLst>
            </c:dLbl>
            <c:dLbl>
              <c:idx val="2"/>
              <c:layout>
                <c:manualLayout>
                  <c:x val="-6.0022493524873797E-17"/>
                  <c:y val="1.676463291407483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69BD-46EA-80D1-2FE19E739219}"/>
                </c:ext>
              </c:extLst>
            </c:dLbl>
            <c:dLbl>
              <c:idx val="3"/>
              <c:layout>
                <c:manualLayout>
                  <c:x val="4.4874161007109277E-4"/>
                  <c:y val="0.4658355396556845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69BD-46EA-80D1-2FE19E739219}"/>
                </c:ext>
              </c:extLst>
            </c:dLbl>
            <c:dLbl>
              <c:idx val="4"/>
              <c:layout>
                <c:manualLayout>
                  <c:x val="7.39544138032021E-4"/>
                  <c:y val="9.448139585943251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69BD-46EA-80D1-2FE19E739219}"/>
                </c:ext>
              </c:extLst>
            </c:dLbl>
            <c:dLbl>
              <c:idx val="5"/>
              <c:layout>
                <c:manualLayout>
                  <c:x val="-8.7139948212774119E-17"/>
                  <c:y val="0.19169148510248099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69BD-46EA-80D1-2FE19E739219}"/>
                </c:ext>
              </c:extLst>
            </c:dLbl>
            <c:dLbl>
              <c:idx val="6"/>
              <c:layout>
                <c:manualLayout>
                  <c:x val="-1.6370273581742065E-3"/>
                  <c:y val="0.1867491508349584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69BD-46EA-80D1-2FE19E739219}"/>
                </c:ext>
              </c:extLst>
            </c:dLbl>
            <c:dLbl>
              <c:idx val="7"/>
              <c:layout>
                <c:manualLayout>
                  <c:x val="1.1882857481029831E-3"/>
                  <c:y val="-2.19165945575947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69BD-46EA-80D1-2FE19E739219}"/>
                </c:ext>
              </c:extLst>
            </c:dLbl>
            <c:dLbl>
              <c:idx val="8"/>
              <c:layout>
                <c:manualLayout>
                  <c:x val="-1.6370273581742937E-3"/>
                  <c:y val="-8.962743802122456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69BD-46EA-80D1-2FE19E739219}"/>
                </c:ext>
              </c:extLst>
            </c:dLbl>
            <c:dLbl>
              <c:idx val="9"/>
              <c:layout>
                <c:manualLayout>
                  <c:x val="-3.2739920132640503E-3"/>
                  <c:y val="-2.9792700922334239E-2"/>
                </c:manualLayout>
              </c:layout>
              <c:numFmt formatCode="#,##0.00\ [$Bn-420]" sourceLinked="0"/>
              <c:spPr>
                <a:noFill/>
                <a:ln>
                  <a:noFill/>
                </a:ln>
                <a:effectLst/>
              </c:spPr>
              <c:txPr>
                <a:bodyPr rot="-5400000" vert="horz"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69BD-46EA-80D1-2FE19E739219}"/>
                </c:ext>
              </c:extLst>
            </c:dLbl>
            <c:numFmt formatCode="#,##0.00\ [$Bn-420]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FI'!$D$125:$D$132</c:f>
              <c:strCache>
                <c:ptCount val="8"/>
                <c:pt idx="0">
                  <c:v>NPFDSF</c:v>
                </c:pt>
                <c:pt idx="1">
                  <c:v>AGHPDSF</c:v>
                </c:pt>
                <c:pt idx="2">
                  <c:v>JSPFDSF</c:v>
                </c:pt>
                <c:pt idx="3">
                  <c:v>URSFDSF</c:v>
                </c:pt>
                <c:pt idx="4">
                  <c:v>HPFDSF</c:v>
                </c:pt>
                <c:pt idx="5">
                  <c:v>PPFDSF</c:v>
                </c:pt>
                <c:pt idx="6">
                  <c:v>APFDSF</c:v>
                </c:pt>
                <c:pt idx="7">
                  <c:v>ABLPFDSF</c:v>
                </c:pt>
              </c:strCache>
            </c:strRef>
          </c:cat>
          <c:val>
            <c:numRef>
              <c:f>'FY15TD FI'!$E$125:$E$134</c:f>
              <c:numCache>
                <c:formatCode>#,##0.00_);\(#,##0.00\)</c:formatCode>
                <c:ptCount val="10"/>
                <c:pt idx="0">
                  <c:v>0.62246500000000005</c:v>
                </c:pt>
                <c:pt idx="1">
                  <c:v>6.2607999999999997E-2</c:v>
                </c:pt>
                <c:pt idx="2">
                  <c:v>0.239844</c:v>
                </c:pt>
                <c:pt idx="3">
                  <c:v>0.96092999999999995</c:v>
                </c:pt>
                <c:pt idx="4">
                  <c:v>0.20410300000000001</c:v>
                </c:pt>
                <c:pt idx="5">
                  <c:v>0.50924999999999998</c:v>
                </c:pt>
                <c:pt idx="6">
                  <c:v>0.497249</c:v>
                </c:pt>
                <c:pt idx="7">
                  <c:v>0.16187599999999999</c:v>
                </c:pt>
                <c:pt idx="8">
                  <c:v>3.0806E-2</c:v>
                </c:pt>
                <c:pt idx="9">
                  <c:v>0.13259099999999999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69BD-46EA-80D1-2FE19E7392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0"/>
        <c:overlap val="100"/>
        <c:axId val="423374976"/>
        <c:axId val="423379680"/>
      </c:barChart>
      <c:lineChart>
        <c:grouping val="standard"/>
        <c:varyColors val="0"/>
        <c:ser>
          <c:idx val="1"/>
          <c:order val="2"/>
          <c:spPr>
            <a:ln w="254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9"/>
              <c:layout>
                <c:manualLayout>
                  <c:x val="-3.9213429687401317E-2"/>
                  <c:y val="-6.23280682948249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69BD-46EA-80D1-2FE19E739219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FI'!$D$125:$D$132</c:f>
              <c:strCache>
                <c:ptCount val="8"/>
                <c:pt idx="0">
                  <c:v>NPFDSF</c:v>
                </c:pt>
                <c:pt idx="1">
                  <c:v>AGHPDSF</c:v>
                </c:pt>
                <c:pt idx="2">
                  <c:v>JSPFDSF</c:v>
                </c:pt>
                <c:pt idx="3">
                  <c:v>URSFDSF</c:v>
                </c:pt>
                <c:pt idx="4">
                  <c:v>HPFDSF</c:v>
                </c:pt>
                <c:pt idx="5">
                  <c:v>PPFDSF</c:v>
                </c:pt>
                <c:pt idx="6">
                  <c:v>APFDSF</c:v>
                </c:pt>
                <c:pt idx="7">
                  <c:v>ABLPFDSF</c:v>
                </c:pt>
              </c:strCache>
            </c:strRef>
          </c:cat>
          <c:val>
            <c:numRef>
              <c:f>'FY15TD FI'!$Z$125:$Z$134</c:f>
              <c:numCache>
                <c:formatCode>0.00%</c:formatCode>
                <c:ptCount val="10"/>
                <c:pt idx="0">
                  <c:v>5.1531355956271306E-2</c:v>
                </c:pt>
                <c:pt idx="1">
                  <c:v>5.1531355956271306E-2</c:v>
                </c:pt>
                <c:pt idx="2">
                  <c:v>5.1531355956271306E-2</c:v>
                </c:pt>
                <c:pt idx="3">
                  <c:v>5.1531355956271306E-2</c:v>
                </c:pt>
                <c:pt idx="4">
                  <c:v>5.1531355956271306E-2</c:v>
                </c:pt>
                <c:pt idx="5">
                  <c:v>5.1531355956271306E-2</c:v>
                </c:pt>
                <c:pt idx="6">
                  <c:v>5.1531355956271306E-2</c:v>
                </c:pt>
                <c:pt idx="7">
                  <c:v>5.1531355956271306E-2</c:v>
                </c:pt>
                <c:pt idx="8">
                  <c:v>5.1531355956271306E-2</c:v>
                </c:pt>
                <c:pt idx="9">
                  <c:v>5.1531355956271306E-2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2-69BD-46EA-80D1-2FE19E7392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3377328"/>
        <c:axId val="423382424"/>
      </c:lineChart>
      <c:catAx>
        <c:axId val="4233773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 rot="-5400000" vert="horz"/>
          <a:lstStyle/>
          <a:p>
            <a:pPr>
              <a:defRPr/>
            </a:pPr>
            <a:endParaRPr lang="en-US"/>
          </a:p>
        </c:txPr>
        <c:crossAx val="423382424"/>
        <c:crosses val="autoZero"/>
        <c:auto val="1"/>
        <c:lblAlgn val="ctr"/>
        <c:lblOffset val="100"/>
        <c:noMultiLvlLbl val="0"/>
      </c:catAx>
      <c:valAx>
        <c:axId val="42338242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Annualized Return</a:t>
                </a:r>
              </a:p>
            </c:rich>
          </c:tx>
          <c:layout>
            <c:manualLayout>
              <c:xMode val="edge"/>
              <c:yMode val="edge"/>
              <c:x val="2.8715346149041929E-4"/>
              <c:y val="0.23829547068927662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423377328"/>
        <c:crosses val="autoZero"/>
        <c:crossBetween val="between"/>
      </c:valAx>
      <c:valAx>
        <c:axId val="423379680"/>
        <c:scaling>
          <c:orientation val="minMax"/>
        </c:scaling>
        <c:delete val="0"/>
        <c:axPos val="r"/>
        <c:numFmt formatCode="#,##0.00_);\(#,##0.00\)" sourceLinked="1"/>
        <c:majorTickMark val="none"/>
        <c:minorTickMark val="none"/>
        <c:tickLblPos val="none"/>
        <c:crossAx val="423374976"/>
        <c:crosses val="max"/>
        <c:crossBetween val="between"/>
      </c:valAx>
      <c:catAx>
        <c:axId val="4233749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423379680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182941418037034E-2"/>
          <c:y val="6.5294843810685357E-2"/>
          <c:w val="0.92880198869372455"/>
          <c:h val="0.729043827044717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PPF!$K$44</c:f>
              <c:strCache>
                <c:ptCount val="1"/>
                <c:pt idx="0">
                  <c:v>Oct-21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PPF!$I$45:$I$49</c:f>
              <c:strCache>
                <c:ptCount val="5"/>
                <c:pt idx="0">
                  <c:v>Cash</c:v>
                </c:pt>
                <c:pt idx="1">
                  <c:v>PIBs</c:v>
                </c:pt>
                <c:pt idx="2">
                  <c:v>TFCs/Sukuks</c:v>
                </c:pt>
                <c:pt idx="3">
                  <c:v>T-Bills</c:v>
                </c:pt>
                <c:pt idx="4">
                  <c:v>Others including receivables</c:v>
                </c:pt>
              </c:strCache>
            </c:strRef>
          </c:cat>
          <c:val>
            <c:numRef>
              <c:f>PPF!$K$45:$K$49</c:f>
              <c:numCache>
                <c:formatCode>0%</c:formatCode>
                <c:ptCount val="5"/>
                <c:pt idx="0">
                  <c:v>6.4000000000000001E-2</c:v>
                </c:pt>
                <c:pt idx="1">
                  <c:v>0.434</c:v>
                </c:pt>
                <c:pt idx="2">
                  <c:v>0.14199999999999999</c:v>
                </c:pt>
                <c:pt idx="3">
                  <c:v>0.34599999999999997</c:v>
                </c:pt>
                <c:pt idx="4">
                  <c:v>1.4E-2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B8-46FD-B8A6-75D97BB6108C}"/>
            </c:ext>
          </c:extLst>
        </c:ser>
        <c:ser>
          <c:idx val="1"/>
          <c:order val="1"/>
          <c:tx>
            <c:strRef>
              <c:f>PPF!$L$44</c:f>
              <c:strCache>
                <c:ptCount val="1"/>
                <c:pt idx="0">
                  <c:v>Nov-21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PPF!$I$45:$I$49</c:f>
              <c:strCache>
                <c:ptCount val="5"/>
                <c:pt idx="0">
                  <c:v>Cash</c:v>
                </c:pt>
                <c:pt idx="1">
                  <c:v>PIBs</c:v>
                </c:pt>
                <c:pt idx="2">
                  <c:v>TFCs/Sukuks</c:v>
                </c:pt>
                <c:pt idx="3">
                  <c:v>T-Bills</c:v>
                </c:pt>
                <c:pt idx="4">
                  <c:v>Others including receivables</c:v>
                </c:pt>
              </c:strCache>
            </c:strRef>
          </c:cat>
          <c:val>
            <c:numRef>
              <c:f>PPF!$L$45:$L$49</c:f>
              <c:numCache>
                <c:formatCode>0%</c:formatCode>
                <c:ptCount val="5"/>
                <c:pt idx="0">
                  <c:v>0.38</c:v>
                </c:pt>
                <c:pt idx="1">
                  <c:v>0.42499999999999999</c:v>
                </c:pt>
                <c:pt idx="2">
                  <c:v>0.17799999999999999</c:v>
                </c:pt>
                <c:pt idx="3">
                  <c:v>8.9999999999999993E-3</c:v>
                </c:pt>
                <c:pt idx="4">
                  <c:v>8.0000000000000002E-3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AB8-46FD-B8A6-75D97BB6108C}"/>
            </c:ext>
          </c:extLst>
        </c:ser>
        <c:ser>
          <c:idx val="2"/>
          <c:order val="2"/>
          <c:tx>
            <c:strRef>
              <c:f>PPF!$M$44</c:f>
              <c:strCache>
                <c:ptCount val="1"/>
                <c:pt idx="0">
                  <c:v>Dec-21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PPF!$I$45:$I$49</c:f>
              <c:strCache>
                <c:ptCount val="5"/>
                <c:pt idx="0">
                  <c:v>Cash</c:v>
                </c:pt>
                <c:pt idx="1">
                  <c:v>PIBs</c:v>
                </c:pt>
                <c:pt idx="2">
                  <c:v>TFCs/Sukuks</c:v>
                </c:pt>
                <c:pt idx="3">
                  <c:v>T-Bills</c:v>
                </c:pt>
                <c:pt idx="4">
                  <c:v>Others including receivables</c:v>
                </c:pt>
              </c:strCache>
            </c:strRef>
          </c:cat>
          <c:val>
            <c:numRef>
              <c:f>PPF!$M$45:$M$49</c:f>
              <c:numCache>
                <c:formatCode>0%</c:formatCode>
                <c:ptCount val="5"/>
                <c:pt idx="0">
                  <c:v>0.56100000000000005</c:v>
                </c:pt>
                <c:pt idx="1">
                  <c:v>0.28000000000000003</c:v>
                </c:pt>
                <c:pt idx="2">
                  <c:v>0.14399999999999999</c:v>
                </c:pt>
                <c:pt idx="3">
                  <c:v>7.0000000000000001E-3</c:v>
                </c:pt>
                <c:pt idx="4">
                  <c:v>8.0000000000000002E-3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AB8-46FD-B8A6-75D97BB610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23376152"/>
        <c:axId val="423376544"/>
      </c:barChart>
      <c:catAx>
        <c:axId val="4233761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423376544"/>
        <c:crosses val="autoZero"/>
        <c:auto val="1"/>
        <c:lblAlgn val="ctr"/>
        <c:lblOffset val="100"/>
        <c:noMultiLvlLbl val="0"/>
      </c:catAx>
      <c:valAx>
        <c:axId val="423376544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423376152"/>
        <c:crosses val="autoZero"/>
        <c:crossBetween val="between"/>
        <c:majorUnit val="0.2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5.4776857540604691E-2"/>
          <c:y val="0.94073118420977053"/>
          <c:w val="0.92508419266828978"/>
          <c:h val="5.180253023461423E-2"/>
        </c:manualLayout>
      </c:layout>
      <c:overlay val="0"/>
    </c:legend>
    <c:plotVisOnly val="1"/>
    <c:dispBlanksAs val="zero"/>
    <c:showDLblsOverMax val="0"/>
  </c:chart>
  <c:spPr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469720206803252E-2"/>
          <c:y val="6.1776063666253475E-2"/>
          <c:w val="0.9041014478020527"/>
          <c:h val="0.7237828567959691"/>
        </c:manualLayout>
      </c:layout>
      <c:barChart>
        <c:barDir val="col"/>
        <c:grouping val="clustered"/>
        <c:varyColors val="0"/>
        <c:ser>
          <c:idx val="0"/>
          <c:order val="1"/>
          <c:spPr>
            <a:solidFill>
              <a:srgbClr val="002060"/>
            </a:solidFill>
          </c:spPr>
          <c:invertIfNegative val="0"/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ACF7-4E4F-AD50-70F46B92A401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ACF7-4E4F-AD50-70F46B92A401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ACF7-4E4F-AD50-70F46B92A401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ACF7-4E4F-AD50-70F46B92A401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FI'!$D$138:$D$147</c:f>
              <c:strCache>
                <c:ptCount val="10"/>
                <c:pt idx="0">
                  <c:v>NPFMSF</c:v>
                </c:pt>
                <c:pt idx="1">
                  <c:v>APFMSF</c:v>
                </c:pt>
                <c:pt idx="2">
                  <c:v>NITPFMSF</c:v>
                </c:pt>
                <c:pt idx="3">
                  <c:v>HPFMSF</c:v>
                </c:pt>
                <c:pt idx="4">
                  <c:v>JSPFMSF</c:v>
                </c:pt>
                <c:pt idx="5">
                  <c:v>PPFMSF</c:v>
                </c:pt>
                <c:pt idx="6">
                  <c:v>URSFMSF</c:v>
                </c:pt>
                <c:pt idx="7">
                  <c:v>AGHPMSF</c:v>
                </c:pt>
                <c:pt idx="8">
                  <c:v>ABLPFMSF</c:v>
                </c:pt>
                <c:pt idx="9">
                  <c:v>FAYSALMSF</c:v>
                </c:pt>
              </c:strCache>
            </c:strRef>
          </c:cat>
          <c:val>
            <c:numRef>
              <c:f>'FY15TD FI'!$F$138:$F$147</c:f>
              <c:numCache>
                <c:formatCode>0.0%</c:formatCode>
                <c:ptCount val="10"/>
                <c:pt idx="0">
                  <c:v>8.5599999999999996E-2</c:v>
                </c:pt>
                <c:pt idx="1">
                  <c:v>8.2600000000000007E-2</c:v>
                </c:pt>
                <c:pt idx="2">
                  <c:v>7.85E-2</c:v>
                </c:pt>
                <c:pt idx="3">
                  <c:v>7.4499999999999997E-2</c:v>
                </c:pt>
                <c:pt idx="4">
                  <c:v>7.2599999999999998E-2</c:v>
                </c:pt>
                <c:pt idx="5">
                  <c:v>6.8642872805681737E-2</c:v>
                </c:pt>
                <c:pt idx="6">
                  <c:v>6.8599999999999994E-2</c:v>
                </c:pt>
                <c:pt idx="7">
                  <c:v>6.1499999999999999E-2</c:v>
                </c:pt>
                <c:pt idx="8">
                  <c:v>5.7500000000000002E-2</c:v>
                </c:pt>
                <c:pt idx="9">
                  <c:v>4.4600000000000001E-2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CF7-4E4F-AD50-70F46B92A4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60"/>
        <c:axId val="423378112"/>
        <c:axId val="423378504"/>
      </c:barChart>
      <c:barChart>
        <c:barDir val="col"/>
        <c:grouping val="clustered"/>
        <c:varyColors val="0"/>
        <c:ser>
          <c:idx val="2"/>
          <c:order val="0"/>
          <c:spPr>
            <a:noFill/>
            <a:ln>
              <a:noFill/>
            </a:ln>
          </c:spPr>
          <c:invertIfNegative val="0"/>
          <c:dLbls>
            <c:numFmt formatCode="#,##0.00\ [$Bn-420]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FI'!$D$152:$D$163</c:f>
              <c:strCache>
                <c:ptCount val="12"/>
                <c:pt idx="0">
                  <c:v>FaysalICF</c:v>
                </c:pt>
                <c:pt idx="1">
                  <c:v>FaysalHAF</c:v>
                </c:pt>
                <c:pt idx="2">
                  <c:v>ALHIMMF</c:v>
                </c:pt>
                <c:pt idx="3">
                  <c:v>AL-AICF P1</c:v>
                </c:pt>
                <c:pt idx="4">
                  <c:v>HBLIMMF</c:v>
                </c:pt>
                <c:pt idx="5">
                  <c:v>MRAF</c:v>
                </c:pt>
                <c:pt idx="6">
                  <c:v>ABLICF</c:v>
                </c:pt>
                <c:pt idx="7">
                  <c:v>JSIDDF</c:v>
                </c:pt>
                <c:pt idx="8">
                  <c:v>NBPIDDF</c:v>
                </c:pt>
                <c:pt idx="9">
                  <c:v>ALFALAHRAF</c:v>
                </c:pt>
                <c:pt idx="10">
                  <c:v>ATLASIMMF</c:v>
                </c:pt>
                <c:pt idx="11">
                  <c:v>NITIMMF</c:v>
                </c:pt>
              </c:strCache>
            </c:strRef>
          </c:cat>
          <c:val>
            <c:numRef>
              <c:f>'FY15TD FI'!$E$138:$E$147</c:f>
              <c:numCache>
                <c:formatCode>#,##0.00_);\(#,##0.00\)</c:formatCode>
                <c:ptCount val="10"/>
                <c:pt idx="0">
                  <c:v>1.521625</c:v>
                </c:pt>
                <c:pt idx="1">
                  <c:v>0.63561000000000001</c:v>
                </c:pt>
                <c:pt idx="2">
                  <c:v>0.15279599999999999</c:v>
                </c:pt>
                <c:pt idx="3">
                  <c:v>0.29246299999999997</c:v>
                </c:pt>
                <c:pt idx="4">
                  <c:v>0.29336400000000001</c:v>
                </c:pt>
                <c:pt idx="5">
                  <c:v>0.587866</c:v>
                </c:pt>
                <c:pt idx="6">
                  <c:v>1.1715990000000001</c:v>
                </c:pt>
                <c:pt idx="7">
                  <c:v>7.8821000000000002E-2</c:v>
                </c:pt>
                <c:pt idx="8">
                  <c:v>0.14394999999999999</c:v>
                </c:pt>
                <c:pt idx="9">
                  <c:v>3.2591000000000002E-2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CF7-4E4F-AD50-70F46B92A4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0"/>
        <c:overlap val="100"/>
        <c:axId val="424117328"/>
        <c:axId val="424112624"/>
      </c:barChart>
      <c:lineChart>
        <c:grouping val="standard"/>
        <c:varyColors val="0"/>
        <c:ser>
          <c:idx val="1"/>
          <c:order val="2"/>
          <c:spPr>
            <a:ln w="254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9"/>
              <c:layout>
                <c:manualLayout>
                  <c:x val="-4.3459110549907032E-2"/>
                  <c:y val="-4.97392605299385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ACF7-4E4F-AD50-70F46B92A401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FI'!$D$138:$D$147</c:f>
              <c:strCache>
                <c:ptCount val="10"/>
                <c:pt idx="0">
                  <c:v>NPFMSF</c:v>
                </c:pt>
                <c:pt idx="1">
                  <c:v>APFMSF</c:v>
                </c:pt>
                <c:pt idx="2">
                  <c:v>NITPFMSF</c:v>
                </c:pt>
                <c:pt idx="3">
                  <c:v>HPFMSF</c:v>
                </c:pt>
                <c:pt idx="4">
                  <c:v>JSPFMSF</c:v>
                </c:pt>
                <c:pt idx="5">
                  <c:v>PPFMSF</c:v>
                </c:pt>
                <c:pt idx="6">
                  <c:v>URSFMSF</c:v>
                </c:pt>
                <c:pt idx="7">
                  <c:v>AGHPMSF</c:v>
                </c:pt>
                <c:pt idx="8">
                  <c:v>ABLPFMSF</c:v>
                </c:pt>
                <c:pt idx="9">
                  <c:v>FAYSALMSF</c:v>
                </c:pt>
              </c:strCache>
            </c:strRef>
          </c:cat>
          <c:val>
            <c:numRef>
              <c:f>'FY15TD FI'!$Z$138:$Z$147</c:f>
              <c:numCache>
                <c:formatCode>0.00%</c:formatCode>
                <c:ptCount val="10"/>
                <c:pt idx="0">
                  <c:v>6.9464287280568165E-2</c:v>
                </c:pt>
                <c:pt idx="1">
                  <c:v>6.9464287280568165E-2</c:v>
                </c:pt>
                <c:pt idx="2">
                  <c:v>6.9464287280568165E-2</c:v>
                </c:pt>
                <c:pt idx="3">
                  <c:v>6.9464287280568165E-2</c:v>
                </c:pt>
                <c:pt idx="4">
                  <c:v>6.9464287280568165E-2</c:v>
                </c:pt>
                <c:pt idx="5">
                  <c:v>6.9464287280568165E-2</c:v>
                </c:pt>
                <c:pt idx="6">
                  <c:v>6.9464287280568165E-2</c:v>
                </c:pt>
                <c:pt idx="7">
                  <c:v>6.9464287280568165E-2</c:v>
                </c:pt>
                <c:pt idx="8">
                  <c:v>6.9464287280568165E-2</c:v>
                </c:pt>
                <c:pt idx="9">
                  <c:v>6.9464287280568165E-2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ACF7-4E4F-AD50-70F46B92A4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3378112"/>
        <c:axId val="423378504"/>
      </c:lineChart>
      <c:catAx>
        <c:axId val="4233781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423378504"/>
        <c:crosses val="autoZero"/>
        <c:auto val="1"/>
        <c:lblAlgn val="ctr"/>
        <c:lblOffset val="100"/>
        <c:noMultiLvlLbl val="0"/>
      </c:catAx>
      <c:valAx>
        <c:axId val="423378504"/>
        <c:scaling>
          <c:orientation val="minMax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Annualized Return</a:t>
                </a:r>
              </a:p>
            </c:rich>
          </c:tx>
          <c:layout>
            <c:manualLayout>
              <c:xMode val="edge"/>
              <c:yMode val="edge"/>
              <c:x val="8.8316897928324557E-4"/>
              <c:y val="0.18520555630621366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423378112"/>
        <c:crosses val="autoZero"/>
        <c:crossBetween val="between"/>
        <c:majorUnit val="2.0000000000000004E-2"/>
      </c:valAx>
      <c:valAx>
        <c:axId val="424112624"/>
        <c:scaling>
          <c:orientation val="minMax"/>
        </c:scaling>
        <c:delete val="0"/>
        <c:axPos val="r"/>
        <c:numFmt formatCode="#,##0.00_);\(#,##0.00\)" sourceLinked="1"/>
        <c:majorTickMark val="none"/>
        <c:minorTickMark val="none"/>
        <c:tickLblPos val="none"/>
        <c:crossAx val="424117328"/>
        <c:crosses val="max"/>
        <c:crossBetween val="between"/>
      </c:valAx>
      <c:catAx>
        <c:axId val="4241173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424112624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053761137000734E-2"/>
          <c:y val="2.9354966456885397E-2"/>
          <c:w val="0.92880198869372432"/>
          <c:h val="0.756657336559649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PPF!$K$37</c:f>
              <c:strCache>
                <c:ptCount val="1"/>
                <c:pt idx="0">
                  <c:v>Oct-21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PPF!$I$38:$I$40</c:f>
              <c:strCache>
                <c:ptCount val="3"/>
                <c:pt idx="0">
                  <c:v>Cash</c:v>
                </c:pt>
                <c:pt idx="1">
                  <c:v>T-Bills</c:v>
                </c:pt>
                <c:pt idx="2">
                  <c:v>Others including receivables</c:v>
                </c:pt>
              </c:strCache>
            </c:strRef>
          </c:cat>
          <c:val>
            <c:numRef>
              <c:f>PPF!$K$38:$K$40</c:f>
              <c:numCache>
                <c:formatCode>0%</c:formatCode>
                <c:ptCount val="3"/>
                <c:pt idx="0">
                  <c:v>0.112</c:v>
                </c:pt>
                <c:pt idx="1">
                  <c:v>0.88400000000000001</c:v>
                </c:pt>
                <c:pt idx="2">
                  <c:v>4.0000000000000001E-3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F4-499D-8E5A-C62BE9FF4630}"/>
            </c:ext>
          </c:extLst>
        </c:ser>
        <c:ser>
          <c:idx val="1"/>
          <c:order val="1"/>
          <c:tx>
            <c:strRef>
              <c:f>PPF!$L$37</c:f>
              <c:strCache>
                <c:ptCount val="1"/>
                <c:pt idx="0">
                  <c:v>Nov-21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PPF!$I$38:$I$40</c:f>
              <c:strCache>
                <c:ptCount val="3"/>
                <c:pt idx="0">
                  <c:v>Cash</c:v>
                </c:pt>
                <c:pt idx="1">
                  <c:v>T-Bills</c:v>
                </c:pt>
                <c:pt idx="2">
                  <c:v>Others including receivables</c:v>
                </c:pt>
              </c:strCache>
            </c:strRef>
          </c:cat>
          <c:val>
            <c:numRef>
              <c:f>PPF!$L$38:$L$40</c:f>
              <c:numCache>
                <c:formatCode>0%</c:formatCode>
                <c:ptCount val="3"/>
                <c:pt idx="0">
                  <c:v>0.996</c:v>
                </c:pt>
                <c:pt idx="1">
                  <c:v>0</c:v>
                </c:pt>
                <c:pt idx="2">
                  <c:v>4.0000000000000001E-3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F4-499D-8E5A-C62BE9FF4630}"/>
            </c:ext>
          </c:extLst>
        </c:ser>
        <c:ser>
          <c:idx val="2"/>
          <c:order val="2"/>
          <c:tx>
            <c:strRef>
              <c:f>PPF!$M$37</c:f>
              <c:strCache>
                <c:ptCount val="1"/>
                <c:pt idx="0">
                  <c:v>Dec-21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PPF!$I$38:$I$40</c:f>
              <c:strCache>
                <c:ptCount val="3"/>
                <c:pt idx="0">
                  <c:v>Cash</c:v>
                </c:pt>
                <c:pt idx="1">
                  <c:v>T-Bills</c:v>
                </c:pt>
                <c:pt idx="2">
                  <c:v>Others including receivables</c:v>
                </c:pt>
              </c:strCache>
            </c:strRef>
          </c:cat>
          <c:val>
            <c:numRef>
              <c:f>PPF!$M$38:$M$40</c:f>
              <c:numCache>
                <c:formatCode>0%</c:formatCode>
                <c:ptCount val="3"/>
                <c:pt idx="0">
                  <c:v>0.99</c:v>
                </c:pt>
                <c:pt idx="1">
                  <c:v>0</c:v>
                </c:pt>
                <c:pt idx="2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BF4-499D-8E5A-C62BE9FF46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24115368"/>
        <c:axId val="424117720"/>
      </c:barChart>
      <c:catAx>
        <c:axId val="4241153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424117720"/>
        <c:crosses val="autoZero"/>
        <c:auto val="1"/>
        <c:lblAlgn val="ctr"/>
        <c:lblOffset val="100"/>
        <c:noMultiLvlLbl val="0"/>
      </c:catAx>
      <c:valAx>
        <c:axId val="424117720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424115368"/>
        <c:crosses val="autoZero"/>
        <c:crossBetween val="between"/>
        <c:majorUnit val="0.4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6.7300010510421684E-2"/>
          <c:y val="0.9134355580261827"/>
          <c:w val="0.89660683767065319"/>
          <c:h val="7.1168134020740487E-2"/>
        </c:manualLayout>
      </c:layout>
      <c:overlay val="0"/>
    </c:legend>
    <c:plotVisOnly val="1"/>
    <c:dispBlanksAs val="zero"/>
    <c:showDLblsOverMax val="0"/>
  </c:chart>
  <c:spPr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923830613807915E-2"/>
          <c:y val="6.0181623851611091E-2"/>
          <c:w val="0.91229199608853406"/>
          <c:h val="0.70030111865209332"/>
        </c:manualLayout>
      </c:layout>
      <c:barChart>
        <c:barDir val="col"/>
        <c:grouping val="clustered"/>
        <c:varyColors val="0"/>
        <c:ser>
          <c:idx val="0"/>
          <c:order val="1"/>
          <c:spPr>
            <a:solidFill>
              <a:srgbClr val="002060"/>
            </a:solidFill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8FAE-43E6-8A62-14B5938ADC97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8FAE-43E6-8A62-14B5938ADC97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8FAE-43E6-8A62-14B5938ADC97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4-8FAE-43E6-8A62-14B5938ADC97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8FAE-43E6-8A62-14B5938ADC97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8FAE-43E6-8A62-14B5938ADC97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8FAE-43E6-8A62-14B5938ADC97}"/>
              </c:ext>
            </c:extLst>
          </c:dPt>
          <c:dLbls>
            <c:dLbl>
              <c:idx val="4"/>
              <c:layout>
                <c:manualLayout>
                  <c:x val="1.8365470255096526E-3"/>
                  <c:y val="6.34920634920635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8FAE-43E6-8A62-14B5938ADC97}"/>
                </c:ext>
              </c:extLst>
            </c:dLbl>
            <c:dLbl>
              <c:idx val="5"/>
              <c:layout>
                <c:manualLayout>
                  <c:x val="5.5096410765289334E-3"/>
                  <c:y val="6.34920634920638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8FAE-43E6-8A62-14B5938ADC97}"/>
                </c:ext>
              </c:extLst>
            </c:dLbl>
            <c:dLbl>
              <c:idx val="6"/>
              <c:layout>
                <c:manualLayout>
                  <c:x val="6.7339279692916992E-17"/>
                  <c:y val="-6.34920634920638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8FAE-43E6-8A62-14B5938ADC97}"/>
                </c:ext>
              </c:extLst>
            </c:dLbl>
            <c:dLbl>
              <c:idx val="7"/>
              <c:layout>
                <c:manualLayout>
                  <c:x val="1.8365470255096526E-3"/>
                  <c:y val="6.34920634920638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8FAE-43E6-8A62-14B5938ADC97}"/>
                </c:ext>
              </c:extLst>
            </c:dLbl>
            <c:dLbl>
              <c:idx val="9"/>
              <c:layout>
                <c:manualLayout>
                  <c:x val="0"/>
                  <c:y val="-6.34920634920637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8FAE-43E6-8A62-14B5938ADC9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FI'!$D$97:$D$107</c:f>
              <c:strCache>
                <c:ptCount val="11"/>
                <c:pt idx="0">
                  <c:v>NIPFDSF</c:v>
                </c:pt>
                <c:pt idx="1">
                  <c:v>HIPFDSF</c:v>
                </c:pt>
                <c:pt idx="2">
                  <c:v>MeezanDSF</c:v>
                </c:pt>
                <c:pt idx="3">
                  <c:v>UIPFDSF</c:v>
                </c:pt>
                <c:pt idx="4">
                  <c:v>ALHIPFDSF</c:v>
                </c:pt>
                <c:pt idx="5">
                  <c:v>FAYSALDSF</c:v>
                </c:pt>
                <c:pt idx="6">
                  <c:v>APIFDSF</c:v>
                </c:pt>
                <c:pt idx="7">
                  <c:v>AGHPDSF</c:v>
                </c:pt>
                <c:pt idx="8">
                  <c:v>JSIPFDSF</c:v>
                </c:pt>
                <c:pt idx="9">
                  <c:v>ABLIPFDSF</c:v>
                </c:pt>
                <c:pt idx="10">
                  <c:v>NITIFDSF</c:v>
                </c:pt>
              </c:strCache>
            </c:strRef>
          </c:cat>
          <c:val>
            <c:numRef>
              <c:f>'FY15TD FI'!$F$97:$F$107</c:f>
              <c:numCache>
                <c:formatCode>0.0%</c:formatCode>
                <c:ptCount val="11"/>
                <c:pt idx="0">
                  <c:v>7.4868984027848737E-2</c:v>
                </c:pt>
                <c:pt idx="1">
                  <c:v>5.9647652477375662E-2</c:v>
                </c:pt>
                <c:pt idx="2">
                  <c:v>5.6559577650047203E-2</c:v>
                </c:pt>
                <c:pt idx="3">
                  <c:v>5.3320196595678611E-2</c:v>
                </c:pt>
                <c:pt idx="4">
                  <c:v>5.0818774991040608E-2</c:v>
                </c:pt>
                <c:pt idx="5">
                  <c:v>5.1368505747126106E-2</c:v>
                </c:pt>
                <c:pt idx="6">
                  <c:v>5.0735481755760495E-2</c:v>
                </c:pt>
                <c:pt idx="7">
                  <c:v>4.2232674871710223E-2</c:v>
                </c:pt>
                <c:pt idx="8">
                  <c:v>4.0672231451842532E-2</c:v>
                </c:pt>
                <c:pt idx="9">
                  <c:v>3.8885362645830764E-2</c:v>
                </c:pt>
                <c:pt idx="10">
                  <c:v>3.8710828527436673E-2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8FAE-43E6-8A62-14B5938ADC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60"/>
        <c:axId val="424116936"/>
        <c:axId val="424113408"/>
      </c:barChart>
      <c:barChart>
        <c:barDir val="col"/>
        <c:grouping val="clustered"/>
        <c:varyColors val="0"/>
        <c:ser>
          <c:idx val="2"/>
          <c:order val="0"/>
          <c:spPr>
            <a:noFill/>
            <a:ln>
              <a:noFill/>
            </a:ln>
          </c:spPr>
          <c:invertIfNegative val="0"/>
          <c:dLbls>
            <c:numFmt formatCode="#,##0.0\ [$Bn-420]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FI'!$D$97:$D$105</c:f>
              <c:strCache>
                <c:ptCount val="9"/>
                <c:pt idx="0">
                  <c:v>NIPFDSF</c:v>
                </c:pt>
                <c:pt idx="1">
                  <c:v>HIPFDSF</c:v>
                </c:pt>
                <c:pt idx="2">
                  <c:v>MeezanDSF</c:v>
                </c:pt>
                <c:pt idx="3">
                  <c:v>UIPFDSF</c:v>
                </c:pt>
                <c:pt idx="4">
                  <c:v>ALHIPFDSF</c:v>
                </c:pt>
                <c:pt idx="5">
                  <c:v>FAYSALDSF</c:v>
                </c:pt>
                <c:pt idx="6">
                  <c:v>APIFDSF</c:v>
                </c:pt>
                <c:pt idx="7">
                  <c:v>AGHPDSF</c:v>
                </c:pt>
                <c:pt idx="8">
                  <c:v>JSIPFDSF</c:v>
                </c:pt>
              </c:strCache>
            </c:strRef>
          </c:cat>
          <c:val>
            <c:numRef>
              <c:f>'FY15TD FI'!$E$97:$E$107</c:f>
              <c:numCache>
                <c:formatCode>#,##0.00_);\(#,##0.00\)</c:formatCode>
                <c:ptCount val="11"/>
                <c:pt idx="0">
                  <c:v>0.746915</c:v>
                </c:pt>
                <c:pt idx="1">
                  <c:v>9.1075000000000003E-2</c:v>
                </c:pt>
                <c:pt idx="2">
                  <c:v>4.5819580000000002</c:v>
                </c:pt>
                <c:pt idx="3">
                  <c:v>1.061105</c:v>
                </c:pt>
                <c:pt idx="4">
                  <c:v>0.38453199999999998</c:v>
                </c:pt>
                <c:pt idx="5">
                  <c:v>3.0428E-2</c:v>
                </c:pt>
                <c:pt idx="6">
                  <c:v>0.46404600000000001</c:v>
                </c:pt>
                <c:pt idx="7">
                  <c:v>7.0238999999999996E-2</c:v>
                </c:pt>
                <c:pt idx="8">
                  <c:v>8.4243999999999999E-2</c:v>
                </c:pt>
                <c:pt idx="9">
                  <c:v>6.1629999999999997E-2</c:v>
                </c:pt>
                <c:pt idx="10">
                  <c:v>0.12327100000000001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FAE-43E6-8A62-14B5938ADC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0"/>
        <c:overlap val="100"/>
        <c:axId val="424113800"/>
        <c:axId val="424114976"/>
      </c:barChart>
      <c:lineChart>
        <c:grouping val="standard"/>
        <c:varyColors val="0"/>
        <c:ser>
          <c:idx val="1"/>
          <c:order val="2"/>
          <c:spPr>
            <a:ln w="254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10"/>
              <c:layout>
                <c:manualLayout>
                  <c:x val="-4.5500194785334493E-2"/>
                  <c:y val="-6.4540874460643702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400" b="1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8FAE-43E6-8A62-14B5938ADC9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FI'!$D$97:$D$105</c:f>
              <c:strCache>
                <c:ptCount val="9"/>
                <c:pt idx="0">
                  <c:v>NIPFDSF</c:v>
                </c:pt>
                <c:pt idx="1">
                  <c:v>HIPFDSF</c:v>
                </c:pt>
                <c:pt idx="2">
                  <c:v>MeezanDSF</c:v>
                </c:pt>
                <c:pt idx="3">
                  <c:v>UIPFDSF</c:v>
                </c:pt>
                <c:pt idx="4">
                  <c:v>ALHIPFDSF</c:v>
                </c:pt>
                <c:pt idx="5">
                  <c:v>FAYSALDSF</c:v>
                </c:pt>
                <c:pt idx="6">
                  <c:v>APIFDSF</c:v>
                </c:pt>
                <c:pt idx="7">
                  <c:v>AGHPDSF</c:v>
                </c:pt>
                <c:pt idx="8">
                  <c:v>JSIPFDSF</c:v>
                </c:pt>
              </c:strCache>
            </c:strRef>
          </c:cat>
          <c:val>
            <c:numRef>
              <c:f>'FY15TD FI'!$Z$97:$Z$107</c:f>
              <c:numCache>
                <c:formatCode>0.00%</c:formatCode>
                <c:ptCount val="11"/>
                <c:pt idx="0">
                  <c:v>5.0710933703790692E-2</c:v>
                </c:pt>
                <c:pt idx="1">
                  <c:v>5.0710933703790692E-2</c:v>
                </c:pt>
                <c:pt idx="2">
                  <c:v>5.0710933703790692E-2</c:v>
                </c:pt>
                <c:pt idx="3">
                  <c:v>5.0710933703790692E-2</c:v>
                </c:pt>
                <c:pt idx="4">
                  <c:v>5.0710933703790692E-2</c:v>
                </c:pt>
                <c:pt idx="5">
                  <c:v>5.0710933703790692E-2</c:v>
                </c:pt>
                <c:pt idx="6">
                  <c:v>5.0710933703790692E-2</c:v>
                </c:pt>
                <c:pt idx="7">
                  <c:v>5.0710933703790692E-2</c:v>
                </c:pt>
                <c:pt idx="8">
                  <c:v>5.0710933703790692E-2</c:v>
                </c:pt>
                <c:pt idx="9">
                  <c:v>5.0710933703790692E-2</c:v>
                </c:pt>
                <c:pt idx="10">
                  <c:v>5.0710933703790692E-2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8FAE-43E6-8A62-14B5938ADC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4116936"/>
        <c:axId val="424113408"/>
      </c:lineChart>
      <c:catAx>
        <c:axId val="4241169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424113408"/>
        <c:crosses val="autoZero"/>
        <c:auto val="1"/>
        <c:lblAlgn val="ctr"/>
        <c:lblOffset val="100"/>
        <c:noMultiLvlLbl val="0"/>
      </c:catAx>
      <c:valAx>
        <c:axId val="42411340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Annualized Return</a:t>
                </a:r>
              </a:p>
            </c:rich>
          </c:tx>
          <c:layout>
            <c:manualLayout>
              <c:xMode val="edge"/>
              <c:yMode val="edge"/>
              <c:x val="2.7615016685918924E-4"/>
              <c:y val="0.21657970276426453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424116936"/>
        <c:crosses val="autoZero"/>
        <c:crossBetween val="between"/>
        <c:majorUnit val="2.0000000000000004E-2"/>
      </c:valAx>
      <c:valAx>
        <c:axId val="424114976"/>
        <c:scaling>
          <c:orientation val="minMax"/>
        </c:scaling>
        <c:delete val="0"/>
        <c:axPos val="r"/>
        <c:numFmt formatCode="#,##0.00_);\(#,##0.00\)" sourceLinked="1"/>
        <c:majorTickMark val="none"/>
        <c:minorTickMark val="none"/>
        <c:tickLblPos val="none"/>
        <c:crossAx val="424113800"/>
        <c:crosses val="max"/>
        <c:crossBetween val="between"/>
      </c:valAx>
      <c:catAx>
        <c:axId val="4241138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424114976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274101554613372E-2"/>
          <c:y val="3.7950942073628341E-2"/>
          <c:w val="0.93604834721746744"/>
          <c:h val="0.754623047817333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PIPF!$K$45</c:f>
              <c:strCache>
                <c:ptCount val="1"/>
                <c:pt idx="0">
                  <c:v>Oct-21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PIPF!$I$46:$I$51</c:f>
              <c:strCache>
                <c:ptCount val="6"/>
                <c:pt idx="0">
                  <c:v>Cash</c:v>
                </c:pt>
                <c:pt idx="1">
                  <c:v>GoP Ijara Sukuk</c:v>
                </c:pt>
                <c:pt idx="2">
                  <c:v>Sukuks</c:v>
                </c:pt>
                <c:pt idx="3">
                  <c:v>Shariah Compliant Commercial Paper</c:v>
                </c:pt>
                <c:pt idx="4">
                  <c:v>Government Backed/ Guaranteed Securities</c:v>
                </c:pt>
                <c:pt idx="5">
                  <c:v>Others including receivables</c:v>
                </c:pt>
              </c:strCache>
            </c:strRef>
          </c:cat>
          <c:val>
            <c:numRef>
              <c:f>PIPF!$K$46:$K$51</c:f>
              <c:numCache>
                <c:formatCode>0%</c:formatCode>
                <c:ptCount val="6"/>
                <c:pt idx="0">
                  <c:v>0.35699999999999998</c:v>
                </c:pt>
                <c:pt idx="1">
                  <c:v>0.24299999999999999</c:v>
                </c:pt>
                <c:pt idx="2">
                  <c:v>0.14799999999999999</c:v>
                </c:pt>
                <c:pt idx="3">
                  <c:v>3.9E-2</c:v>
                </c:pt>
                <c:pt idx="4">
                  <c:v>0.191</c:v>
                </c:pt>
                <c:pt idx="5">
                  <c:v>2.1999999999999999E-2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A8-489C-877B-190DAE6F6EB0}"/>
            </c:ext>
          </c:extLst>
        </c:ser>
        <c:ser>
          <c:idx val="1"/>
          <c:order val="1"/>
          <c:tx>
            <c:strRef>
              <c:f>PIPF!$L$45</c:f>
              <c:strCache>
                <c:ptCount val="1"/>
                <c:pt idx="0">
                  <c:v>Nov-21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PIPF!$I$46:$I$51</c:f>
              <c:strCache>
                <c:ptCount val="6"/>
                <c:pt idx="0">
                  <c:v>Cash</c:v>
                </c:pt>
                <c:pt idx="1">
                  <c:v>GoP Ijara Sukuk</c:v>
                </c:pt>
                <c:pt idx="2">
                  <c:v>Sukuks</c:v>
                </c:pt>
                <c:pt idx="3">
                  <c:v>Shariah Compliant Commercial Paper</c:v>
                </c:pt>
                <c:pt idx="4">
                  <c:v>Government Backed/ Guaranteed Securities</c:v>
                </c:pt>
                <c:pt idx="5">
                  <c:v>Others including receivables</c:v>
                </c:pt>
              </c:strCache>
            </c:strRef>
          </c:cat>
          <c:val>
            <c:numRef>
              <c:f>PIPF!$L$46:$L$51</c:f>
              <c:numCache>
                <c:formatCode>0%</c:formatCode>
                <c:ptCount val="6"/>
                <c:pt idx="0">
                  <c:v>0.26600000000000001</c:v>
                </c:pt>
                <c:pt idx="1">
                  <c:v>0.24199999999999999</c:v>
                </c:pt>
                <c:pt idx="2">
                  <c:v>0.19400000000000001</c:v>
                </c:pt>
                <c:pt idx="3">
                  <c:v>9.0999999999999998E-2</c:v>
                </c:pt>
                <c:pt idx="4">
                  <c:v>0.191</c:v>
                </c:pt>
                <c:pt idx="5">
                  <c:v>1.6E-2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CA8-489C-877B-190DAE6F6EB0}"/>
            </c:ext>
          </c:extLst>
        </c:ser>
        <c:ser>
          <c:idx val="2"/>
          <c:order val="2"/>
          <c:tx>
            <c:strRef>
              <c:f>PIPF!$M$45</c:f>
              <c:strCache>
                <c:ptCount val="1"/>
                <c:pt idx="0">
                  <c:v>Dec-21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PIPF!$I$46:$I$51</c:f>
              <c:strCache>
                <c:ptCount val="6"/>
                <c:pt idx="0">
                  <c:v>Cash</c:v>
                </c:pt>
                <c:pt idx="1">
                  <c:v>GoP Ijara Sukuk</c:v>
                </c:pt>
                <c:pt idx="2">
                  <c:v>Sukuks</c:v>
                </c:pt>
                <c:pt idx="3">
                  <c:v>Shariah Compliant Commercial Paper</c:v>
                </c:pt>
                <c:pt idx="4">
                  <c:v>Government Backed/ Guaranteed Securities</c:v>
                </c:pt>
                <c:pt idx="5">
                  <c:v>Others including receivables</c:v>
                </c:pt>
              </c:strCache>
            </c:strRef>
          </c:cat>
          <c:val>
            <c:numRef>
              <c:f>PIPF!$M$46:$M$51</c:f>
              <c:numCache>
                <c:formatCode>0%</c:formatCode>
                <c:ptCount val="6"/>
                <c:pt idx="0">
                  <c:v>0.26900000000000002</c:v>
                </c:pt>
                <c:pt idx="1">
                  <c:v>0.23300000000000001</c:v>
                </c:pt>
                <c:pt idx="2">
                  <c:v>0.217</c:v>
                </c:pt>
                <c:pt idx="3">
                  <c:v>8.7999999999999995E-2</c:v>
                </c:pt>
                <c:pt idx="4">
                  <c:v>0.184</c:v>
                </c:pt>
                <c:pt idx="5">
                  <c:v>8.9999999999999993E-3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CA8-489C-877B-190DAE6F6E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24116544"/>
        <c:axId val="424115760"/>
      </c:barChart>
      <c:catAx>
        <c:axId val="4241165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424115760"/>
        <c:crosses val="autoZero"/>
        <c:auto val="1"/>
        <c:lblAlgn val="ctr"/>
        <c:lblOffset val="100"/>
        <c:noMultiLvlLbl val="0"/>
      </c:catAx>
      <c:valAx>
        <c:axId val="424115760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424116544"/>
        <c:crosses val="autoZero"/>
        <c:crossBetween val="between"/>
        <c:majorUnit val="0.1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1.5565921107687616E-2"/>
          <c:y val="0.91779213980265606"/>
          <c:w val="0.9829601734565786"/>
          <c:h val="7.8237199826325113E-2"/>
        </c:manualLayout>
      </c:layout>
      <c:overlay val="0"/>
    </c:legend>
    <c:plotVisOnly val="1"/>
    <c:dispBlanksAs val="zero"/>
    <c:showDLblsOverMax val="0"/>
  </c:chart>
  <c:spPr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785474665314896E-2"/>
          <c:y val="5.8087612249569098E-2"/>
          <c:w val="0.90213578927036209"/>
          <c:h val="0.72797697253048521"/>
        </c:manualLayout>
      </c:layout>
      <c:barChart>
        <c:barDir val="col"/>
        <c:grouping val="clustered"/>
        <c:varyColors val="0"/>
        <c:ser>
          <c:idx val="0"/>
          <c:order val="1"/>
          <c:spPr>
            <a:solidFill>
              <a:srgbClr val="002060"/>
            </a:solidFill>
          </c:spPr>
          <c:invertIfNegative val="0"/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A2A-4BAA-91F4-F9A9B31E28DD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CA2A-4BAA-91F4-F9A9B31E28DD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CA2A-4BAA-91F4-F9A9B31E28DD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CA2A-4BAA-91F4-F9A9B31E28DD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CA2A-4BAA-91F4-F9A9B31E28DD}"/>
              </c:ext>
            </c:extLst>
          </c:dPt>
          <c:dLbls>
            <c:dLbl>
              <c:idx val="0"/>
              <c:layout>
                <c:manualLayout>
                  <c:x val="0"/>
                  <c:y val="1.60000000000000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CA2A-4BAA-91F4-F9A9B31E28DD}"/>
                </c:ext>
              </c:extLst>
            </c:dLbl>
            <c:dLbl>
              <c:idx val="1"/>
              <c:layout>
                <c:manualLayout>
                  <c:x val="0"/>
                  <c:y val="1.60000000000000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CA2A-4BAA-91F4-F9A9B31E28DD}"/>
                </c:ext>
              </c:extLst>
            </c:dLbl>
            <c:dLbl>
              <c:idx val="2"/>
              <c:layout>
                <c:manualLayout>
                  <c:x val="0"/>
                  <c:y val="2.13333333333333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CA2A-4BAA-91F4-F9A9B31E28DD}"/>
                </c:ext>
              </c:extLst>
            </c:dLbl>
            <c:dLbl>
              <c:idx val="8"/>
              <c:layout>
                <c:manualLayout>
                  <c:x val="-1.2071192707007622E-16"/>
                  <c:y val="1.4865696162499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CA2A-4BAA-91F4-F9A9B31E28DD}"/>
                </c:ext>
              </c:extLst>
            </c:dLbl>
            <c:dLbl>
              <c:idx val="9"/>
              <c:layout>
                <c:manualLayout>
                  <c:x val="3.2921814966696563E-3"/>
                  <c:y val="1.3572272841837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CA2A-4BAA-91F4-F9A9B31E28DD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FI'!$D$111:$D$121</c:f>
              <c:strCache>
                <c:ptCount val="11"/>
                <c:pt idx="0">
                  <c:v>NIPFMSF</c:v>
                </c:pt>
                <c:pt idx="1">
                  <c:v>JSIPFMSF</c:v>
                </c:pt>
                <c:pt idx="2">
                  <c:v>APIFMSF</c:v>
                </c:pt>
                <c:pt idx="3">
                  <c:v>HIPFMSF</c:v>
                </c:pt>
                <c:pt idx="4">
                  <c:v>ALHIPFMSF</c:v>
                </c:pt>
                <c:pt idx="5">
                  <c:v>UIPFMSF</c:v>
                </c:pt>
                <c:pt idx="6">
                  <c:v>MeezanMSF</c:v>
                </c:pt>
                <c:pt idx="7">
                  <c:v>NITIMSF</c:v>
                </c:pt>
                <c:pt idx="8">
                  <c:v>ABLIPFMSF</c:v>
                </c:pt>
                <c:pt idx="9">
                  <c:v>FAYSALMSF</c:v>
                </c:pt>
                <c:pt idx="10">
                  <c:v>AGHPMSF</c:v>
                </c:pt>
              </c:strCache>
            </c:strRef>
          </c:cat>
          <c:val>
            <c:numRef>
              <c:f>'FY15TD FI'!$F$111:$F$121</c:f>
              <c:numCache>
                <c:formatCode>0.0%</c:formatCode>
                <c:ptCount val="11"/>
                <c:pt idx="0">
                  <c:v>7.0499999999999993E-2</c:v>
                </c:pt>
                <c:pt idx="1">
                  <c:v>6.6500000000000004E-2</c:v>
                </c:pt>
                <c:pt idx="2">
                  <c:v>6.5500000000000003E-2</c:v>
                </c:pt>
                <c:pt idx="3">
                  <c:v>6.25E-2</c:v>
                </c:pt>
                <c:pt idx="4">
                  <c:v>5.6599999999999998E-2</c:v>
                </c:pt>
                <c:pt idx="5">
                  <c:v>5.6500000000000002E-2</c:v>
                </c:pt>
                <c:pt idx="6">
                  <c:v>5.45E-2</c:v>
                </c:pt>
                <c:pt idx="7">
                  <c:v>5.2499999999999998E-2</c:v>
                </c:pt>
                <c:pt idx="8">
                  <c:v>5.0500000000000003E-2</c:v>
                </c:pt>
                <c:pt idx="9">
                  <c:v>4.8500000000000001E-2</c:v>
                </c:pt>
                <c:pt idx="10">
                  <c:v>4.7500000000000001E-2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CA2A-4BAA-91F4-F9A9B31E28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60"/>
        <c:axId val="424112232"/>
        <c:axId val="424119680"/>
      </c:barChart>
      <c:barChart>
        <c:barDir val="col"/>
        <c:grouping val="clustered"/>
        <c:varyColors val="0"/>
        <c:ser>
          <c:idx val="2"/>
          <c:order val="0"/>
          <c:spPr>
            <a:noFill/>
            <a:ln>
              <a:noFill/>
            </a:ln>
          </c:spPr>
          <c:invertIfNegative val="0"/>
          <c:dLbls>
            <c:numFmt formatCode="#,##0.0\ [$Bn-420]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FI'!$D$111:$D$120</c:f>
              <c:strCache>
                <c:ptCount val="10"/>
                <c:pt idx="0">
                  <c:v>NIPFMSF</c:v>
                </c:pt>
                <c:pt idx="1">
                  <c:v>JSIPFMSF</c:v>
                </c:pt>
                <c:pt idx="2">
                  <c:v>APIFMSF</c:v>
                </c:pt>
                <c:pt idx="3">
                  <c:v>HIPFMSF</c:v>
                </c:pt>
                <c:pt idx="4">
                  <c:v>ALHIPFMSF</c:v>
                </c:pt>
                <c:pt idx="5">
                  <c:v>UIPFMSF</c:v>
                </c:pt>
                <c:pt idx="6">
                  <c:v>MeezanMSF</c:v>
                </c:pt>
                <c:pt idx="7">
                  <c:v>NITIMSF</c:v>
                </c:pt>
                <c:pt idx="8">
                  <c:v>ABLIPFMSF</c:v>
                </c:pt>
                <c:pt idx="9">
                  <c:v>FAYSALMSF</c:v>
                </c:pt>
              </c:strCache>
            </c:strRef>
          </c:cat>
          <c:val>
            <c:numRef>
              <c:f>'FY15TD FI'!$E$111:$E$121</c:f>
              <c:numCache>
                <c:formatCode>#,##0.00_);\(#,##0.00\)</c:formatCode>
                <c:ptCount val="11"/>
                <c:pt idx="0">
                  <c:v>1.2823800000000001</c:v>
                </c:pt>
                <c:pt idx="1">
                  <c:v>8.6295999999999998E-2</c:v>
                </c:pt>
                <c:pt idx="2">
                  <c:v>0.60183299999999995</c:v>
                </c:pt>
                <c:pt idx="3">
                  <c:v>7.1135000000000004E-2</c:v>
                </c:pt>
                <c:pt idx="4">
                  <c:v>0.35468300000000003</c:v>
                </c:pt>
                <c:pt idx="5">
                  <c:v>1.2933319999999999</c:v>
                </c:pt>
                <c:pt idx="6">
                  <c:v>3.5926399999999998</c:v>
                </c:pt>
                <c:pt idx="7">
                  <c:v>0.12289700000000001</c:v>
                </c:pt>
                <c:pt idx="8">
                  <c:v>7.6296000000000003E-2</c:v>
                </c:pt>
                <c:pt idx="9">
                  <c:v>3.1588999999999999E-2</c:v>
                </c:pt>
                <c:pt idx="10">
                  <c:v>5.1317000000000002E-2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A2A-4BAA-91F4-F9A9B31E28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0"/>
        <c:overlap val="100"/>
        <c:axId val="424118112"/>
        <c:axId val="424116152"/>
      </c:barChart>
      <c:lineChart>
        <c:grouping val="standard"/>
        <c:varyColors val="0"/>
        <c:ser>
          <c:idx val="1"/>
          <c:order val="2"/>
          <c:spPr>
            <a:ln w="254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10"/>
              <c:layout>
                <c:manualLayout>
                  <c:x val="-4.703549152136139E-2"/>
                  <c:y val="-4.62384364466647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CA2A-4BAA-91F4-F9A9B31E28DD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FI'!$D$111:$D$120</c:f>
              <c:strCache>
                <c:ptCount val="10"/>
                <c:pt idx="0">
                  <c:v>NIPFMSF</c:v>
                </c:pt>
                <c:pt idx="1">
                  <c:v>JSIPFMSF</c:v>
                </c:pt>
                <c:pt idx="2">
                  <c:v>APIFMSF</c:v>
                </c:pt>
                <c:pt idx="3">
                  <c:v>HIPFMSF</c:v>
                </c:pt>
                <c:pt idx="4">
                  <c:v>ALHIPFMSF</c:v>
                </c:pt>
                <c:pt idx="5">
                  <c:v>UIPFMSF</c:v>
                </c:pt>
                <c:pt idx="6">
                  <c:v>MeezanMSF</c:v>
                </c:pt>
                <c:pt idx="7">
                  <c:v>NITIMSF</c:v>
                </c:pt>
                <c:pt idx="8">
                  <c:v>ABLIPFMSF</c:v>
                </c:pt>
                <c:pt idx="9">
                  <c:v>FAYSALMSF</c:v>
                </c:pt>
              </c:strCache>
            </c:strRef>
          </c:cat>
          <c:val>
            <c:numRef>
              <c:f>'FY15TD FI'!$Z$111:$Z$121</c:f>
              <c:numCache>
                <c:formatCode>0.00%</c:formatCode>
                <c:ptCount val="11"/>
                <c:pt idx="0">
                  <c:v>5.7418181818181813E-2</c:v>
                </c:pt>
                <c:pt idx="1">
                  <c:v>5.7418181818181813E-2</c:v>
                </c:pt>
                <c:pt idx="2">
                  <c:v>5.7418181818181813E-2</c:v>
                </c:pt>
                <c:pt idx="3">
                  <c:v>5.7418181818181813E-2</c:v>
                </c:pt>
                <c:pt idx="4">
                  <c:v>5.7418181818181813E-2</c:v>
                </c:pt>
                <c:pt idx="5">
                  <c:v>5.7418181818181813E-2</c:v>
                </c:pt>
                <c:pt idx="6">
                  <c:v>5.7418181818181813E-2</c:v>
                </c:pt>
                <c:pt idx="7">
                  <c:v>5.7418181818181813E-2</c:v>
                </c:pt>
                <c:pt idx="8">
                  <c:v>5.7418181818181813E-2</c:v>
                </c:pt>
                <c:pt idx="9">
                  <c:v>5.7418181818181813E-2</c:v>
                </c:pt>
                <c:pt idx="10">
                  <c:v>5.7418181818181813E-2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CA2A-4BAA-91F4-F9A9B31E28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4112232"/>
        <c:axId val="424119680"/>
      </c:lineChart>
      <c:catAx>
        <c:axId val="4241122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424119680"/>
        <c:crosses val="autoZero"/>
        <c:auto val="1"/>
        <c:lblAlgn val="ctr"/>
        <c:lblOffset val="100"/>
        <c:noMultiLvlLbl val="0"/>
      </c:catAx>
      <c:valAx>
        <c:axId val="42411968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Annualized Return</a:t>
                </a:r>
              </a:p>
            </c:rich>
          </c:tx>
          <c:layout>
            <c:manualLayout>
              <c:xMode val="edge"/>
              <c:yMode val="edge"/>
              <c:x val="1.5886467548169839E-3"/>
              <c:y val="0.24656154724245372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424112232"/>
        <c:crosses val="autoZero"/>
        <c:crossBetween val="between"/>
        <c:majorUnit val="2.0000000000000004E-2"/>
      </c:valAx>
      <c:valAx>
        <c:axId val="424116152"/>
        <c:scaling>
          <c:orientation val="minMax"/>
        </c:scaling>
        <c:delete val="0"/>
        <c:axPos val="r"/>
        <c:numFmt formatCode="#,##0.00_);\(#,##0.00\)" sourceLinked="1"/>
        <c:majorTickMark val="none"/>
        <c:minorTickMark val="none"/>
        <c:tickLblPos val="none"/>
        <c:crossAx val="424118112"/>
        <c:crosses val="max"/>
        <c:crossBetween val="between"/>
      </c:valAx>
      <c:catAx>
        <c:axId val="4241181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424116152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274098831171282E-2"/>
          <c:y val="5.4432087575336775E-2"/>
          <c:w val="0.93599624237617796"/>
          <c:h val="0.648628862045065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PIPF!$K$38</c:f>
              <c:strCache>
                <c:ptCount val="1"/>
                <c:pt idx="0">
                  <c:v>Oct-21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PIPF!$I$39:$I$43</c:f>
              <c:strCache>
                <c:ptCount val="5"/>
                <c:pt idx="0">
                  <c:v>Cash</c:v>
                </c:pt>
                <c:pt idx="1">
                  <c:v>GoP Ijara Sukuk</c:v>
                </c:pt>
                <c:pt idx="2">
                  <c:v>Shariah Compliant Commercial Paper</c:v>
                </c:pt>
                <c:pt idx="3">
                  <c:v>Sukuks</c:v>
                </c:pt>
                <c:pt idx="4">
                  <c:v>Others including receivables</c:v>
                </c:pt>
              </c:strCache>
            </c:strRef>
          </c:cat>
          <c:val>
            <c:numRef>
              <c:f>PIPF!$K$39:$K$43</c:f>
              <c:numCache>
                <c:formatCode>0%</c:formatCode>
                <c:ptCount val="5"/>
                <c:pt idx="0">
                  <c:v>0.73499999999999999</c:v>
                </c:pt>
                <c:pt idx="1">
                  <c:v>0.129</c:v>
                </c:pt>
                <c:pt idx="2">
                  <c:v>4.1000000000000002E-2</c:v>
                </c:pt>
                <c:pt idx="3">
                  <c:v>0.08</c:v>
                </c:pt>
                <c:pt idx="4">
                  <c:v>1.4999999999999999E-2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58-43BD-8E1B-34BDACD31A50}"/>
            </c:ext>
          </c:extLst>
        </c:ser>
        <c:ser>
          <c:idx val="1"/>
          <c:order val="1"/>
          <c:tx>
            <c:strRef>
              <c:f>PIPF!$L$38</c:f>
              <c:strCache>
                <c:ptCount val="1"/>
                <c:pt idx="0">
                  <c:v>Nov-21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PIPF!$I$39:$I$43</c:f>
              <c:strCache>
                <c:ptCount val="5"/>
                <c:pt idx="0">
                  <c:v>Cash</c:v>
                </c:pt>
                <c:pt idx="1">
                  <c:v>GoP Ijara Sukuk</c:v>
                </c:pt>
                <c:pt idx="2">
                  <c:v>Shariah Compliant Commercial Paper</c:v>
                </c:pt>
                <c:pt idx="3">
                  <c:v>Sukuks</c:v>
                </c:pt>
                <c:pt idx="4">
                  <c:v>Others including receivables</c:v>
                </c:pt>
              </c:strCache>
            </c:strRef>
          </c:cat>
          <c:val>
            <c:numRef>
              <c:f>PIPF!$L$39:$L$43</c:f>
              <c:numCache>
                <c:formatCode>0%</c:formatCode>
                <c:ptCount val="5"/>
                <c:pt idx="0">
                  <c:v>0.73799999999999999</c:v>
                </c:pt>
                <c:pt idx="1">
                  <c:v>0.11600000000000001</c:v>
                </c:pt>
                <c:pt idx="2">
                  <c:v>8.4000000000000005E-2</c:v>
                </c:pt>
                <c:pt idx="3">
                  <c:v>5.1999999999999998E-2</c:v>
                </c:pt>
                <c:pt idx="4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58-43BD-8E1B-34BDACD31A50}"/>
            </c:ext>
          </c:extLst>
        </c:ser>
        <c:ser>
          <c:idx val="2"/>
          <c:order val="2"/>
          <c:tx>
            <c:strRef>
              <c:f>PIPF!$M$38</c:f>
              <c:strCache>
                <c:ptCount val="1"/>
                <c:pt idx="0">
                  <c:v>Dec-21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PIPF!$I$39:$I$43</c:f>
              <c:strCache>
                <c:ptCount val="5"/>
                <c:pt idx="0">
                  <c:v>Cash</c:v>
                </c:pt>
                <c:pt idx="1">
                  <c:v>GoP Ijara Sukuk</c:v>
                </c:pt>
                <c:pt idx="2">
                  <c:v>Shariah Compliant Commercial Paper</c:v>
                </c:pt>
                <c:pt idx="3">
                  <c:v>Sukuks</c:v>
                </c:pt>
                <c:pt idx="4">
                  <c:v>Others including receivables</c:v>
                </c:pt>
              </c:strCache>
            </c:strRef>
          </c:cat>
          <c:val>
            <c:numRef>
              <c:f>PIPF!$M$39:$M$43</c:f>
              <c:numCache>
                <c:formatCode>0%</c:formatCode>
                <c:ptCount val="5"/>
                <c:pt idx="0">
                  <c:v>0.747</c:v>
                </c:pt>
                <c:pt idx="1">
                  <c:v>0.113</c:v>
                </c:pt>
                <c:pt idx="2">
                  <c:v>8.2000000000000003E-2</c:v>
                </c:pt>
                <c:pt idx="3">
                  <c:v>5.0999999999999997E-2</c:v>
                </c:pt>
                <c:pt idx="4">
                  <c:v>7.0000000000000001E-3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158-43BD-8E1B-34BDACD31A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24118896"/>
        <c:axId val="424337376"/>
      </c:barChart>
      <c:catAx>
        <c:axId val="4241188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424337376"/>
        <c:crosses val="autoZero"/>
        <c:auto val="1"/>
        <c:lblAlgn val="ctr"/>
        <c:lblOffset val="100"/>
        <c:noMultiLvlLbl val="0"/>
      </c:catAx>
      <c:valAx>
        <c:axId val="424337376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crossAx val="424118896"/>
        <c:crosses val="autoZero"/>
        <c:crossBetween val="between"/>
        <c:majorUnit val="0.2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2.0102815385486885E-2"/>
          <c:y val="0.90182555613719095"/>
          <c:w val="0.95579599312675845"/>
          <c:h val="8.3739195667137931E-2"/>
        </c:manualLayout>
      </c:layout>
      <c:overlay val="0"/>
    </c:legend>
    <c:plotVisOnly val="1"/>
    <c:dispBlanksAs val="zero"/>
    <c:showDLblsOverMax val="0"/>
  </c:chart>
  <c:spPr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1"/>
          <c:spPr>
            <a:solidFill>
              <a:srgbClr val="002060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859-4100-93BA-8D0058B9AD8A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859-4100-93BA-8D0058B9AD8A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C859-4100-93BA-8D0058B9AD8A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5-C859-4100-93BA-8D0058B9AD8A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C859-4100-93BA-8D0058B9AD8A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C859-4100-93BA-8D0058B9AD8A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C859-4100-93BA-8D0058B9AD8A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C859-4100-93BA-8D0058B9AD8A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C859-4100-93BA-8D0058B9AD8A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C859-4100-93BA-8D0058B9AD8A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C859-4100-93BA-8D0058B9AD8A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C859-4100-93BA-8D0058B9AD8A}"/>
              </c:ext>
            </c:extLst>
          </c:dPt>
          <c:dPt>
            <c:idx val="1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C859-4100-93BA-8D0058B9AD8A}"/>
              </c:ext>
            </c:extLst>
          </c:dPt>
          <c:dPt>
            <c:idx val="1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C859-4100-93BA-8D0058B9AD8A}"/>
              </c:ext>
            </c:extLst>
          </c:dPt>
          <c:dPt>
            <c:idx val="2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C859-4100-93BA-8D0058B9AD8A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FI'!$D$6:$D$27</c:f>
              <c:strCache>
                <c:ptCount val="22"/>
                <c:pt idx="0">
                  <c:v>NITMMF</c:v>
                </c:pt>
                <c:pt idx="1">
                  <c:v>HBLCF</c:v>
                </c:pt>
                <c:pt idx="2">
                  <c:v>JSCF</c:v>
                </c:pt>
                <c:pt idx="3">
                  <c:v>MCBCMOP</c:v>
                </c:pt>
                <c:pt idx="4">
                  <c:v>PCF</c:v>
                </c:pt>
                <c:pt idx="5">
                  <c:v>NAFAMMF</c:v>
                </c:pt>
                <c:pt idx="6">
                  <c:v>AGHPMMF</c:v>
                </c:pt>
                <c:pt idx="7">
                  <c:v>AtlasMMF</c:v>
                </c:pt>
                <c:pt idx="8">
                  <c:v>UBLCF</c:v>
                </c:pt>
                <c:pt idx="9">
                  <c:v>AGHPCF</c:v>
                </c:pt>
                <c:pt idx="10">
                  <c:v>FaysalCF</c:v>
                </c:pt>
                <c:pt idx="11">
                  <c:v>HBLMMF</c:v>
                </c:pt>
                <c:pt idx="12">
                  <c:v>ABLCF</c:v>
                </c:pt>
                <c:pt idx="13">
                  <c:v>AskariSCF</c:v>
                </c:pt>
                <c:pt idx="14">
                  <c:v>1st HABIBCF</c:v>
                </c:pt>
                <c:pt idx="15">
                  <c:v>LaksonMMF</c:v>
                </c:pt>
                <c:pt idx="16">
                  <c:v>FaysalMMF</c:v>
                </c:pt>
                <c:pt idx="17">
                  <c:v>UBLLPF</c:v>
                </c:pt>
                <c:pt idx="18">
                  <c:v>AKDCF</c:v>
                </c:pt>
                <c:pt idx="19">
                  <c:v>NAFAGSLF</c:v>
                </c:pt>
                <c:pt idx="20">
                  <c:v>UBLMMF</c:v>
                </c:pt>
                <c:pt idx="21">
                  <c:v>BMAECF</c:v>
                </c:pt>
              </c:strCache>
            </c:strRef>
          </c:cat>
          <c:val>
            <c:numRef>
              <c:f>'FY15TD FI'!$F$6:$F$27</c:f>
              <c:numCache>
                <c:formatCode>0.0%</c:formatCode>
                <c:ptCount val="22"/>
                <c:pt idx="0">
                  <c:v>8.8036560719849583E-2</c:v>
                </c:pt>
                <c:pt idx="1">
                  <c:v>8.7323937518953773E-2</c:v>
                </c:pt>
                <c:pt idx="2">
                  <c:v>8.716340859418549E-2</c:v>
                </c:pt>
                <c:pt idx="3">
                  <c:v>8.7137205692158159E-2</c:v>
                </c:pt>
                <c:pt idx="4">
                  <c:v>8.6883541147770652E-2</c:v>
                </c:pt>
                <c:pt idx="5">
                  <c:v>8.6804404423765011E-2</c:v>
                </c:pt>
                <c:pt idx="6">
                  <c:v>8.6710526331223101E-2</c:v>
                </c:pt>
                <c:pt idx="7">
                  <c:v>8.6354698081969522E-2</c:v>
                </c:pt>
                <c:pt idx="8">
                  <c:v>8.5757513517329284E-2</c:v>
                </c:pt>
                <c:pt idx="9">
                  <c:v>8.5702367276679681E-2</c:v>
                </c:pt>
                <c:pt idx="10">
                  <c:v>8.5697386024730329E-2</c:v>
                </c:pt>
                <c:pt idx="11">
                  <c:v>8.532902627855446E-2</c:v>
                </c:pt>
                <c:pt idx="12">
                  <c:v>8.4556483168859928E-2</c:v>
                </c:pt>
                <c:pt idx="13">
                  <c:v>8.4352012145177249E-2</c:v>
                </c:pt>
                <c:pt idx="14">
                  <c:v>8.4337580038565368E-2</c:v>
                </c:pt>
                <c:pt idx="15">
                  <c:v>8.4170547531915677E-2</c:v>
                </c:pt>
                <c:pt idx="16">
                  <c:v>8.3854894071017705E-2</c:v>
                </c:pt>
                <c:pt idx="17">
                  <c:v>8.2847998800297737E-2</c:v>
                </c:pt>
                <c:pt idx="18">
                  <c:v>7.4179381519124107E-2</c:v>
                </c:pt>
                <c:pt idx="19">
                  <c:v>7.3942944058695254E-2</c:v>
                </c:pt>
                <c:pt idx="20">
                  <c:v>7.2283472363657716E-2</c:v>
                </c:pt>
                <c:pt idx="21">
                  <c:v>2.0281817133391954E-2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C859-4100-93BA-8D0058B9AD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60"/>
        <c:axId val="255123808"/>
        <c:axId val="255119104"/>
      </c:barChart>
      <c:barChart>
        <c:barDir val="col"/>
        <c:grouping val="clustered"/>
        <c:varyColors val="0"/>
        <c:ser>
          <c:idx val="2"/>
          <c:order val="0"/>
          <c:spPr>
            <a:noFill/>
            <a:ln>
              <a:noFill/>
            </a:ln>
          </c:spPr>
          <c:invertIfNegative val="0"/>
          <c:dLbls>
            <c:numFmt formatCode="#,##0.0\ [$Bn-420]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FI'!$D$6:$D$27</c:f>
              <c:strCache>
                <c:ptCount val="22"/>
                <c:pt idx="0">
                  <c:v>NITMMF</c:v>
                </c:pt>
                <c:pt idx="1">
                  <c:v>HBLCF</c:v>
                </c:pt>
                <c:pt idx="2">
                  <c:v>JSCF</c:v>
                </c:pt>
                <c:pt idx="3">
                  <c:v>MCBCMOP</c:v>
                </c:pt>
                <c:pt idx="4">
                  <c:v>PCF</c:v>
                </c:pt>
                <c:pt idx="5">
                  <c:v>NAFAMMF</c:v>
                </c:pt>
                <c:pt idx="6">
                  <c:v>AGHPMMF</c:v>
                </c:pt>
                <c:pt idx="7">
                  <c:v>AtlasMMF</c:v>
                </c:pt>
                <c:pt idx="8">
                  <c:v>UBLCF</c:v>
                </c:pt>
                <c:pt idx="9">
                  <c:v>AGHPCF</c:v>
                </c:pt>
                <c:pt idx="10">
                  <c:v>FaysalCF</c:v>
                </c:pt>
                <c:pt idx="11">
                  <c:v>HBLMMF</c:v>
                </c:pt>
                <c:pt idx="12">
                  <c:v>ABLCF</c:v>
                </c:pt>
                <c:pt idx="13">
                  <c:v>AskariSCF</c:v>
                </c:pt>
                <c:pt idx="14">
                  <c:v>1st HABIBCF</c:v>
                </c:pt>
                <c:pt idx="15">
                  <c:v>LaksonMMF</c:v>
                </c:pt>
                <c:pt idx="16">
                  <c:v>FaysalMMF</c:v>
                </c:pt>
                <c:pt idx="17">
                  <c:v>UBLLPF</c:v>
                </c:pt>
                <c:pt idx="18">
                  <c:v>AKDCF</c:v>
                </c:pt>
                <c:pt idx="19">
                  <c:v>NAFAGSLF</c:v>
                </c:pt>
                <c:pt idx="20">
                  <c:v>UBLMMF</c:v>
                </c:pt>
                <c:pt idx="21">
                  <c:v>BMAECF</c:v>
                </c:pt>
              </c:strCache>
            </c:strRef>
          </c:cat>
          <c:val>
            <c:numRef>
              <c:f>'FY15TD FI'!$E$6:$E$27</c:f>
              <c:numCache>
                <c:formatCode>#,##0.00_);\(#,##0.00\)</c:formatCode>
                <c:ptCount val="22"/>
                <c:pt idx="0">
                  <c:v>14.250807</c:v>
                </c:pt>
                <c:pt idx="1">
                  <c:v>43.511985000000003</c:v>
                </c:pt>
                <c:pt idx="2">
                  <c:v>12.564323</c:v>
                </c:pt>
                <c:pt idx="3">
                  <c:v>38.260899000000002</c:v>
                </c:pt>
                <c:pt idx="4">
                  <c:v>14.524532000000001</c:v>
                </c:pt>
                <c:pt idx="5">
                  <c:v>31.309889999999999</c:v>
                </c:pt>
                <c:pt idx="6">
                  <c:v>24.688981999999999</c:v>
                </c:pt>
                <c:pt idx="7">
                  <c:v>23.254439999999999</c:v>
                </c:pt>
                <c:pt idx="8">
                  <c:v>11.317881</c:v>
                </c:pt>
                <c:pt idx="9">
                  <c:v>12.420778</c:v>
                </c:pt>
                <c:pt idx="10">
                  <c:v>0.542018</c:v>
                </c:pt>
                <c:pt idx="11">
                  <c:v>17.323625</c:v>
                </c:pt>
                <c:pt idx="12">
                  <c:v>36.816921999999998</c:v>
                </c:pt>
                <c:pt idx="13">
                  <c:v>2.8463630000000002</c:v>
                </c:pt>
                <c:pt idx="14">
                  <c:v>28.882114999999999</c:v>
                </c:pt>
                <c:pt idx="15">
                  <c:v>10.863236000000001</c:v>
                </c:pt>
                <c:pt idx="16">
                  <c:v>14.352819</c:v>
                </c:pt>
                <c:pt idx="17">
                  <c:v>35.908743999999999</c:v>
                </c:pt>
                <c:pt idx="18">
                  <c:v>0.91164299999999998</c:v>
                </c:pt>
                <c:pt idx="19">
                  <c:v>1.005898</c:v>
                </c:pt>
                <c:pt idx="20">
                  <c:v>3.7958319999999999</c:v>
                </c:pt>
                <c:pt idx="21">
                  <c:v>1.2430999999999999E-2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C859-4100-93BA-8D0058B9AD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0"/>
        <c:overlap val="100"/>
        <c:axId val="255120280"/>
        <c:axId val="255119888"/>
      </c:barChart>
      <c:lineChart>
        <c:grouping val="standard"/>
        <c:varyColors val="0"/>
        <c:ser>
          <c:idx val="1"/>
          <c:order val="2"/>
          <c:spPr>
            <a:ln w="254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21"/>
              <c:layout>
                <c:manualLayout>
                  <c:x val="-4.0720141070109843E-2"/>
                  <c:y val="-8.02588928591177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C859-4100-93BA-8D0058B9AD8A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FI'!$D$6:$D$27</c:f>
              <c:strCache>
                <c:ptCount val="22"/>
                <c:pt idx="0">
                  <c:v>NITMMF</c:v>
                </c:pt>
                <c:pt idx="1">
                  <c:v>HBLCF</c:v>
                </c:pt>
                <c:pt idx="2">
                  <c:v>JSCF</c:v>
                </c:pt>
                <c:pt idx="3">
                  <c:v>MCBCMOP</c:v>
                </c:pt>
                <c:pt idx="4">
                  <c:v>PCF</c:v>
                </c:pt>
                <c:pt idx="5">
                  <c:v>NAFAMMF</c:v>
                </c:pt>
                <c:pt idx="6">
                  <c:v>AGHPMMF</c:v>
                </c:pt>
                <c:pt idx="7">
                  <c:v>AtlasMMF</c:v>
                </c:pt>
                <c:pt idx="8">
                  <c:v>UBLCF</c:v>
                </c:pt>
                <c:pt idx="9">
                  <c:v>AGHPCF</c:v>
                </c:pt>
                <c:pt idx="10">
                  <c:v>FaysalCF</c:v>
                </c:pt>
                <c:pt idx="11">
                  <c:v>HBLMMF</c:v>
                </c:pt>
                <c:pt idx="12">
                  <c:v>ABLCF</c:v>
                </c:pt>
                <c:pt idx="13">
                  <c:v>AskariSCF</c:v>
                </c:pt>
                <c:pt idx="14">
                  <c:v>1st HABIBCF</c:v>
                </c:pt>
                <c:pt idx="15">
                  <c:v>LaksonMMF</c:v>
                </c:pt>
                <c:pt idx="16">
                  <c:v>FaysalMMF</c:v>
                </c:pt>
                <c:pt idx="17">
                  <c:v>UBLLPF</c:v>
                </c:pt>
                <c:pt idx="18">
                  <c:v>AKDCF</c:v>
                </c:pt>
                <c:pt idx="19">
                  <c:v>NAFAGSLF</c:v>
                </c:pt>
                <c:pt idx="20">
                  <c:v>UBLMMF</c:v>
                </c:pt>
                <c:pt idx="21">
                  <c:v>BMAECF</c:v>
                </c:pt>
              </c:strCache>
            </c:strRef>
          </c:cat>
          <c:val>
            <c:numRef>
              <c:f>'FY15TD FI'!$Z$6:$Z$27</c:f>
              <c:numCache>
                <c:formatCode>0.00%</c:formatCode>
                <c:ptCount val="22"/>
                <c:pt idx="0">
                  <c:v>8.1077623019903247E-2</c:v>
                </c:pt>
                <c:pt idx="1">
                  <c:v>8.1077623019903247E-2</c:v>
                </c:pt>
                <c:pt idx="2">
                  <c:v>8.1077623019903247E-2</c:v>
                </c:pt>
                <c:pt idx="3">
                  <c:v>8.1077623019903247E-2</c:v>
                </c:pt>
                <c:pt idx="4">
                  <c:v>8.1077623019903247E-2</c:v>
                </c:pt>
                <c:pt idx="5">
                  <c:v>8.1077623019903247E-2</c:v>
                </c:pt>
                <c:pt idx="6">
                  <c:v>8.1077623019903247E-2</c:v>
                </c:pt>
                <c:pt idx="7">
                  <c:v>8.1077623019903247E-2</c:v>
                </c:pt>
                <c:pt idx="8">
                  <c:v>8.1077623019903247E-2</c:v>
                </c:pt>
                <c:pt idx="9">
                  <c:v>8.1077623019903247E-2</c:v>
                </c:pt>
                <c:pt idx="10">
                  <c:v>8.1077623019903247E-2</c:v>
                </c:pt>
                <c:pt idx="11">
                  <c:v>8.1077623019903247E-2</c:v>
                </c:pt>
                <c:pt idx="12">
                  <c:v>8.1077623019903247E-2</c:v>
                </c:pt>
                <c:pt idx="13">
                  <c:v>8.1077623019903247E-2</c:v>
                </c:pt>
                <c:pt idx="14">
                  <c:v>8.1077623019903247E-2</c:v>
                </c:pt>
                <c:pt idx="15">
                  <c:v>8.1077623019903247E-2</c:v>
                </c:pt>
                <c:pt idx="16">
                  <c:v>8.1077623019903247E-2</c:v>
                </c:pt>
                <c:pt idx="17">
                  <c:v>8.1077623019903247E-2</c:v>
                </c:pt>
                <c:pt idx="18">
                  <c:v>8.1077623019903247E-2</c:v>
                </c:pt>
                <c:pt idx="19">
                  <c:v>8.1077623019903247E-2</c:v>
                </c:pt>
                <c:pt idx="20">
                  <c:v>8.1077623019903247E-2</c:v>
                </c:pt>
                <c:pt idx="21">
                  <c:v>8.1077623019903247E-2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3-C859-4100-93BA-8D0058B9AD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5123808"/>
        <c:axId val="255119104"/>
      </c:lineChart>
      <c:catAx>
        <c:axId val="2551238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255119104"/>
        <c:crosses val="autoZero"/>
        <c:auto val="1"/>
        <c:lblAlgn val="ctr"/>
        <c:lblOffset val="100"/>
        <c:noMultiLvlLbl val="0"/>
      </c:catAx>
      <c:valAx>
        <c:axId val="255119104"/>
        <c:scaling>
          <c:orientation val="minMax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Annualized Return</a:t>
                </a:r>
              </a:p>
            </c:rich>
          </c:tx>
          <c:layout>
            <c:manualLayout>
              <c:xMode val="edge"/>
              <c:yMode val="edge"/>
              <c:x val="2.106734487045516E-4"/>
              <c:y val="6.7281936738025669E-2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255123808"/>
        <c:crosses val="autoZero"/>
        <c:crossBetween val="between"/>
        <c:majorUnit val="2.0000000000000004E-2"/>
      </c:valAx>
      <c:valAx>
        <c:axId val="255119888"/>
        <c:scaling>
          <c:orientation val="minMax"/>
        </c:scaling>
        <c:delete val="0"/>
        <c:axPos val="r"/>
        <c:numFmt formatCode="#,##0.00_);\(#,##0.00\)" sourceLinked="1"/>
        <c:majorTickMark val="none"/>
        <c:minorTickMark val="none"/>
        <c:tickLblPos val="none"/>
        <c:crossAx val="255120280"/>
        <c:crosses val="max"/>
        <c:crossBetween val="between"/>
      </c:valAx>
      <c:catAx>
        <c:axId val="2551202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55119888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GOP IJARA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5"/>
          <c:order val="0"/>
          <c:tx>
            <c:strRef>
              <c:f>Sheet1!$O$1530</c:f>
              <c:strCache>
                <c:ptCount val="1"/>
                <c:pt idx="0">
                  <c:v>IJARA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numRef>
              <c:f>Sheet1!$I$1531:$I$1543</c:f>
              <c:numCache>
                <c:formatCode>d\-mmm\-yy</c:formatCode>
                <c:ptCount val="13"/>
                <c:pt idx="0">
                  <c:v>44196</c:v>
                </c:pt>
                <c:pt idx="1">
                  <c:v>44227</c:v>
                </c:pt>
                <c:pt idx="2">
                  <c:v>44255</c:v>
                </c:pt>
                <c:pt idx="3">
                  <c:v>44286</c:v>
                </c:pt>
                <c:pt idx="4">
                  <c:v>44316</c:v>
                </c:pt>
                <c:pt idx="5">
                  <c:v>44347</c:v>
                </c:pt>
                <c:pt idx="6">
                  <c:v>44377</c:v>
                </c:pt>
                <c:pt idx="7">
                  <c:v>44408</c:v>
                </c:pt>
                <c:pt idx="8">
                  <c:v>44439</c:v>
                </c:pt>
                <c:pt idx="9">
                  <c:v>44469</c:v>
                </c:pt>
                <c:pt idx="10">
                  <c:v>44500</c:v>
                </c:pt>
                <c:pt idx="11">
                  <c:v>44530</c:v>
                </c:pt>
                <c:pt idx="12">
                  <c:v>44561</c:v>
                </c:pt>
              </c:numCache>
            </c:numRef>
          </c:cat>
          <c:val>
            <c:numRef>
              <c:f>Sheet1!$O$1531:$O$1543</c:f>
              <c:numCache>
                <c:formatCode>_(* #,##0_);_(* \(#,##0\);_(* "-"??_);_(@_)</c:formatCode>
                <c:ptCount val="13"/>
                <c:pt idx="0">
                  <c:v>562764.13100000005</c:v>
                </c:pt>
                <c:pt idx="1">
                  <c:v>637661.13100000005</c:v>
                </c:pt>
                <c:pt idx="2">
                  <c:v>637661.13100000005</c:v>
                </c:pt>
                <c:pt idx="3">
                  <c:v>637661.13100000005</c:v>
                </c:pt>
                <c:pt idx="4">
                  <c:v>637661.13100000005</c:v>
                </c:pt>
                <c:pt idx="5">
                  <c:v>637661.13100000005</c:v>
                </c:pt>
                <c:pt idx="6">
                  <c:v>637661.13100000005</c:v>
                </c:pt>
                <c:pt idx="7">
                  <c:v>637661.13100000005</c:v>
                </c:pt>
                <c:pt idx="8">
                  <c:v>637661.13100000005</c:v>
                </c:pt>
                <c:pt idx="9">
                  <c:v>828194.63100000005</c:v>
                </c:pt>
                <c:pt idx="10">
                  <c:v>996777.13100000005</c:v>
                </c:pt>
                <c:pt idx="11">
                  <c:v>1144797.1310000001</c:v>
                </c:pt>
                <c:pt idx="12">
                  <c:v>1212847.1310000001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5F-47F1-8F78-949A536F3E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45749312"/>
        <c:axId val="545757544"/>
      </c:barChart>
      <c:catAx>
        <c:axId val="545749312"/>
        <c:scaling>
          <c:orientation val="minMax"/>
        </c:scaling>
        <c:delete val="0"/>
        <c:axPos val="b"/>
        <c:numFmt formatCode="d\-mmm\-yy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1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5757544"/>
        <c:crosses val="autoZero"/>
        <c:auto val="0"/>
        <c:lblAlgn val="ctr"/>
        <c:lblOffset val="100"/>
        <c:noMultiLvlLbl val="0"/>
      </c:catAx>
      <c:valAx>
        <c:axId val="545757544"/>
        <c:scaling>
          <c:orientation val="minMax"/>
          <c:min val="5000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Amount (Million)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5749312"/>
        <c:crosses val="autoZero"/>
        <c:crossBetween val="between"/>
        <c:majorUnit val="250000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1270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 sz="1000"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7145157475933442E-2"/>
          <c:y val="5.0925925925925923E-2"/>
          <c:w val="0.90856223220744536"/>
          <c:h val="0.5316722722315925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784-4BB5-9275-593EBC5DC019}"/>
              </c:ext>
            </c:extLst>
          </c:dPt>
          <c:dPt>
            <c:idx val="9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784-4BB5-9275-593EBC5DC01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 - Peer Gross Return (2)'!$A$4:$A$13</c:f>
              <c:strCache>
                <c:ptCount val="10"/>
                <c:pt idx="0">
                  <c:v>NAFAMMF</c:v>
                </c:pt>
                <c:pt idx="1">
                  <c:v>MCBCMOP</c:v>
                </c:pt>
                <c:pt idx="2">
                  <c:v>NAFAGSLF</c:v>
                </c:pt>
                <c:pt idx="3">
                  <c:v>ABLCF</c:v>
                </c:pt>
                <c:pt idx="4">
                  <c:v>HBLCF</c:v>
                </c:pt>
                <c:pt idx="5">
                  <c:v>UBLLPF</c:v>
                </c:pt>
                <c:pt idx="6">
                  <c:v>AtlasMMF</c:v>
                </c:pt>
                <c:pt idx="7">
                  <c:v>HBLMMF</c:v>
                </c:pt>
                <c:pt idx="8">
                  <c:v>UBLMMF</c:v>
                </c:pt>
                <c:pt idx="9">
                  <c:v>PCF</c:v>
                </c:pt>
              </c:strCache>
            </c:strRef>
          </c:cat>
          <c:val>
            <c:numRef>
              <c:f>'FI - Peer Gross Return (2)'!$B$4:$B$13</c:f>
              <c:numCache>
                <c:formatCode>0.0%</c:formatCode>
                <c:ptCount val="10"/>
                <c:pt idx="0">
                  <c:v>0.11949648562062709</c:v>
                </c:pt>
                <c:pt idx="1">
                  <c:v>0.11826169462863249</c:v>
                </c:pt>
                <c:pt idx="2">
                  <c:v>0.11754541988324707</c:v>
                </c:pt>
                <c:pt idx="3">
                  <c:v>0.11732263792394766</c:v>
                </c:pt>
                <c:pt idx="4">
                  <c:v>0.11642748729753483</c:v>
                </c:pt>
                <c:pt idx="5">
                  <c:v>0.11590007668844859</c:v>
                </c:pt>
                <c:pt idx="6">
                  <c:v>0.11528346147059539</c:v>
                </c:pt>
                <c:pt idx="7">
                  <c:v>0.11494004185773317</c:v>
                </c:pt>
                <c:pt idx="8">
                  <c:v>0.11457706433728891</c:v>
                </c:pt>
                <c:pt idx="9">
                  <c:v>0.11061395125464291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84-4BB5-9275-593EBC5DC0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77584"/>
        <c:axId val="3778832"/>
      </c:barChart>
      <c:catAx>
        <c:axId val="3777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78832"/>
        <c:crosses val="autoZero"/>
        <c:auto val="1"/>
        <c:lblAlgn val="ctr"/>
        <c:lblOffset val="100"/>
        <c:noMultiLvlLbl val="0"/>
      </c:catAx>
      <c:valAx>
        <c:axId val="3778832"/>
        <c:scaling>
          <c:orientation val="minMax"/>
          <c:min val="0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77584"/>
        <c:crosses val="autoZero"/>
        <c:crossBetween val="between"/>
        <c:majorUnit val="4.0000000000000008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  <c:userShapes r:id="rId4"/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856756168289516E-2"/>
          <c:y val="5.2369433024860142E-2"/>
          <c:w val="0.90946372985747115"/>
          <c:h val="0.70113818424299112"/>
        </c:manualLayout>
      </c:layout>
      <c:barChart>
        <c:barDir val="col"/>
        <c:grouping val="clustered"/>
        <c:varyColors val="0"/>
        <c:ser>
          <c:idx val="0"/>
          <c:order val="1"/>
          <c:spPr>
            <a:solidFill>
              <a:srgbClr val="002060"/>
            </a:solidFill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9940-4FBD-A980-58379F310095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9940-4FBD-A980-58379F310095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9940-4FBD-A980-58379F310095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9940-4FBD-A980-58379F310095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9940-4FBD-A980-58379F310095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9940-4FBD-A980-58379F310095}"/>
              </c:ext>
            </c:extLst>
          </c:dPt>
          <c:dPt>
            <c:idx val="7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7-9940-4FBD-A980-58379F310095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9940-4FBD-A980-58379F310095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9940-4FBD-A980-58379F310095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9940-4FBD-A980-58379F310095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9940-4FBD-A980-58379F310095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9940-4FBD-A980-58379F310095}"/>
              </c:ext>
            </c:extLst>
          </c:dPt>
          <c:dPt>
            <c:idx val="13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E-9940-4FBD-A980-58379F310095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9940-4FBD-A980-58379F310095}"/>
              </c:ext>
            </c:extLst>
          </c:dPt>
          <c:dPt>
            <c:idx val="1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9940-4FBD-A980-58379F310095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1-9940-4FBD-A980-58379F310095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FI'!$D$31:$D$48</c:f>
              <c:strCache>
                <c:ptCount val="18"/>
                <c:pt idx="0">
                  <c:v>HBLIF</c:v>
                </c:pt>
                <c:pt idx="1">
                  <c:v>NBPFSIF</c:v>
                </c:pt>
                <c:pt idx="2">
                  <c:v>NBPIOF</c:v>
                </c:pt>
                <c:pt idx="3">
                  <c:v>FAYSALFSOF</c:v>
                </c:pt>
                <c:pt idx="4">
                  <c:v>ABLIF</c:v>
                </c:pt>
                <c:pt idx="5">
                  <c:v>LaksonIF</c:v>
                </c:pt>
                <c:pt idx="6">
                  <c:v>NITIF</c:v>
                </c:pt>
                <c:pt idx="7">
                  <c:v>PIF</c:v>
                </c:pt>
                <c:pt idx="8">
                  <c:v>JSIF</c:v>
                </c:pt>
                <c:pt idx="9">
                  <c:v>FAYSALSGF</c:v>
                </c:pt>
                <c:pt idx="10">
                  <c:v>1st HABIBIF</c:v>
                </c:pt>
                <c:pt idx="11">
                  <c:v>UBL IOF</c:v>
                </c:pt>
                <c:pt idx="12">
                  <c:v>NBP MAF</c:v>
                </c:pt>
                <c:pt idx="13">
                  <c:v>MCBDCF</c:v>
                </c:pt>
                <c:pt idx="14">
                  <c:v>NBPSF</c:v>
                </c:pt>
                <c:pt idx="15">
                  <c:v>AGHPIF</c:v>
                </c:pt>
                <c:pt idx="16">
                  <c:v>AWTIF</c:v>
                </c:pt>
                <c:pt idx="17">
                  <c:v>ATLASIF</c:v>
                </c:pt>
              </c:strCache>
            </c:strRef>
          </c:cat>
          <c:val>
            <c:numRef>
              <c:f>'FY15TD FI'!$F$31:$F$48</c:f>
              <c:numCache>
                <c:formatCode>0.0%</c:formatCode>
                <c:ptCount val="18"/>
                <c:pt idx="0">
                  <c:v>8.9001382013921063E-2</c:v>
                </c:pt>
                <c:pt idx="1">
                  <c:v>8.8385762599850246E-2</c:v>
                </c:pt>
                <c:pt idx="2">
                  <c:v>8.0547764636092589E-2</c:v>
                </c:pt>
                <c:pt idx="3">
                  <c:v>8.011114930200372E-2</c:v>
                </c:pt>
                <c:pt idx="4">
                  <c:v>7.9722610302191646E-2</c:v>
                </c:pt>
                <c:pt idx="5">
                  <c:v>7.9692288088176022E-2</c:v>
                </c:pt>
                <c:pt idx="6">
                  <c:v>7.8962568251537246E-2</c:v>
                </c:pt>
                <c:pt idx="7">
                  <c:v>7.8361486766187788E-2</c:v>
                </c:pt>
                <c:pt idx="8">
                  <c:v>7.6814937439356495E-2</c:v>
                </c:pt>
                <c:pt idx="9">
                  <c:v>7.4100314051093782E-2</c:v>
                </c:pt>
                <c:pt idx="10">
                  <c:v>7.3813810439066957E-2</c:v>
                </c:pt>
                <c:pt idx="11">
                  <c:v>7.3699365008243853E-2</c:v>
                </c:pt>
                <c:pt idx="12">
                  <c:v>7.3358475105418458E-2</c:v>
                </c:pt>
                <c:pt idx="13">
                  <c:v>7.0389725793014501E-2</c:v>
                </c:pt>
                <c:pt idx="14">
                  <c:v>6.8288697109023203E-2</c:v>
                </c:pt>
                <c:pt idx="15">
                  <c:v>6.5528399893014525E-2</c:v>
                </c:pt>
                <c:pt idx="16">
                  <c:v>5.4698143318671198E-2</c:v>
                </c:pt>
                <c:pt idx="17">
                  <c:v>4.470658968191582E-2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9940-4FBD-A980-58379F3100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60"/>
        <c:axId val="421890592"/>
        <c:axId val="421890984"/>
      </c:barChart>
      <c:barChart>
        <c:barDir val="col"/>
        <c:grouping val="clustered"/>
        <c:varyColors val="0"/>
        <c:ser>
          <c:idx val="2"/>
          <c:order val="0"/>
          <c:spPr>
            <a:noFill/>
            <a:ln>
              <a:noFill/>
            </a:ln>
          </c:spPr>
          <c:invertIfNegative val="0"/>
          <c:dLbls>
            <c:numFmt formatCode="#,##0.0\ [$Bn-420]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FI'!$D$31:$D$48</c:f>
              <c:strCache>
                <c:ptCount val="18"/>
                <c:pt idx="0">
                  <c:v>HBLIF</c:v>
                </c:pt>
                <c:pt idx="1">
                  <c:v>NBPFSIF</c:v>
                </c:pt>
                <c:pt idx="2">
                  <c:v>NBPIOF</c:v>
                </c:pt>
                <c:pt idx="3">
                  <c:v>FAYSALFSOF</c:v>
                </c:pt>
                <c:pt idx="4">
                  <c:v>ABLIF</c:v>
                </c:pt>
                <c:pt idx="5">
                  <c:v>LaksonIF</c:v>
                </c:pt>
                <c:pt idx="6">
                  <c:v>NITIF</c:v>
                </c:pt>
                <c:pt idx="7">
                  <c:v>PIF</c:v>
                </c:pt>
                <c:pt idx="8">
                  <c:v>JSIF</c:v>
                </c:pt>
                <c:pt idx="9">
                  <c:v>FAYSALSGF</c:v>
                </c:pt>
                <c:pt idx="10">
                  <c:v>1st HABIBIF</c:v>
                </c:pt>
                <c:pt idx="11">
                  <c:v>UBL IOF</c:v>
                </c:pt>
                <c:pt idx="12">
                  <c:v>NBP MAF</c:v>
                </c:pt>
                <c:pt idx="13">
                  <c:v>MCBDCF</c:v>
                </c:pt>
                <c:pt idx="14">
                  <c:v>NBPSF</c:v>
                </c:pt>
                <c:pt idx="15">
                  <c:v>AGHPIF</c:v>
                </c:pt>
                <c:pt idx="16">
                  <c:v>AWTIF</c:v>
                </c:pt>
                <c:pt idx="17">
                  <c:v>ATLASIF</c:v>
                </c:pt>
              </c:strCache>
            </c:strRef>
          </c:cat>
          <c:val>
            <c:numRef>
              <c:f>'FY15TD FI'!$E$31:$E$48</c:f>
              <c:numCache>
                <c:formatCode>#,##0.00_);\(#,##0.00\)</c:formatCode>
                <c:ptCount val="18"/>
                <c:pt idx="0">
                  <c:v>3.8084199999999999</c:v>
                </c:pt>
                <c:pt idx="1">
                  <c:v>39.286040999999997</c:v>
                </c:pt>
                <c:pt idx="2">
                  <c:v>10.253954</c:v>
                </c:pt>
                <c:pt idx="3">
                  <c:v>0.57614900000000002</c:v>
                </c:pt>
                <c:pt idx="4">
                  <c:v>13.966885</c:v>
                </c:pt>
                <c:pt idx="5">
                  <c:v>3.798864</c:v>
                </c:pt>
                <c:pt idx="6">
                  <c:v>3.7919900000000002</c:v>
                </c:pt>
                <c:pt idx="7">
                  <c:v>4.7253170000000004</c:v>
                </c:pt>
                <c:pt idx="8">
                  <c:v>1.6672819999999999</c:v>
                </c:pt>
                <c:pt idx="9">
                  <c:v>3.1151529999999998</c:v>
                </c:pt>
                <c:pt idx="10">
                  <c:v>1.6141970000000001</c:v>
                </c:pt>
                <c:pt idx="11">
                  <c:v>2.1355110000000002</c:v>
                </c:pt>
                <c:pt idx="12">
                  <c:v>4.7786410000000004</c:v>
                </c:pt>
                <c:pt idx="13">
                  <c:v>4.313091</c:v>
                </c:pt>
                <c:pt idx="14">
                  <c:v>1.496537</c:v>
                </c:pt>
                <c:pt idx="15">
                  <c:v>1.2221839999999999</c:v>
                </c:pt>
                <c:pt idx="16">
                  <c:v>1.1641779999999999</c:v>
                </c:pt>
                <c:pt idx="17">
                  <c:v>3.9252989999999999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9940-4FBD-A980-58379F3100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0"/>
        <c:overlap val="100"/>
        <c:axId val="421891768"/>
        <c:axId val="421889416"/>
      </c:barChart>
      <c:lineChart>
        <c:grouping val="standard"/>
        <c:varyColors val="0"/>
        <c:ser>
          <c:idx val="1"/>
          <c:order val="2"/>
          <c:spPr>
            <a:ln w="254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17"/>
              <c:layout>
                <c:manualLayout>
                  <c:x val="-4.5468579336782451E-2"/>
                  <c:y val="-6.52292066949456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9940-4FBD-A980-58379F310095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FI'!$D$31:$D$48</c:f>
              <c:strCache>
                <c:ptCount val="18"/>
                <c:pt idx="0">
                  <c:v>HBLIF</c:v>
                </c:pt>
                <c:pt idx="1">
                  <c:v>NBPFSIF</c:v>
                </c:pt>
                <c:pt idx="2">
                  <c:v>NBPIOF</c:v>
                </c:pt>
                <c:pt idx="3">
                  <c:v>FAYSALFSOF</c:v>
                </c:pt>
                <c:pt idx="4">
                  <c:v>ABLIF</c:v>
                </c:pt>
                <c:pt idx="5">
                  <c:v>LaksonIF</c:v>
                </c:pt>
                <c:pt idx="6">
                  <c:v>NITIF</c:v>
                </c:pt>
                <c:pt idx="7">
                  <c:v>PIF</c:v>
                </c:pt>
                <c:pt idx="8">
                  <c:v>JSIF</c:v>
                </c:pt>
                <c:pt idx="9">
                  <c:v>FAYSALSGF</c:v>
                </c:pt>
                <c:pt idx="10">
                  <c:v>1st HABIBIF</c:v>
                </c:pt>
                <c:pt idx="11">
                  <c:v>UBL IOF</c:v>
                </c:pt>
                <c:pt idx="12">
                  <c:v>NBP MAF</c:v>
                </c:pt>
                <c:pt idx="13">
                  <c:v>MCBDCF</c:v>
                </c:pt>
                <c:pt idx="14">
                  <c:v>NBPSF</c:v>
                </c:pt>
                <c:pt idx="15">
                  <c:v>AGHPIF</c:v>
                </c:pt>
                <c:pt idx="16">
                  <c:v>AWTIF</c:v>
                </c:pt>
                <c:pt idx="17">
                  <c:v>ATLASIF</c:v>
                </c:pt>
              </c:strCache>
            </c:strRef>
          </c:cat>
          <c:val>
            <c:numRef>
              <c:f>'FY15TD FI'!$Z$31:$Z$48</c:f>
              <c:numCache>
                <c:formatCode>0.00%</c:formatCode>
                <c:ptCount val="18"/>
                <c:pt idx="0">
                  <c:v>7.3899081655487753E-2</c:v>
                </c:pt>
                <c:pt idx="1">
                  <c:v>7.3899081655487753E-2</c:v>
                </c:pt>
                <c:pt idx="2">
                  <c:v>7.3899081655487753E-2</c:v>
                </c:pt>
                <c:pt idx="3">
                  <c:v>7.3899081655487753E-2</c:v>
                </c:pt>
                <c:pt idx="4">
                  <c:v>7.3899081655487753E-2</c:v>
                </c:pt>
                <c:pt idx="5">
                  <c:v>7.3899081655487753E-2</c:v>
                </c:pt>
                <c:pt idx="6">
                  <c:v>7.3899081655487753E-2</c:v>
                </c:pt>
                <c:pt idx="7">
                  <c:v>7.3899081655487753E-2</c:v>
                </c:pt>
                <c:pt idx="8">
                  <c:v>7.3899081655487753E-2</c:v>
                </c:pt>
                <c:pt idx="9">
                  <c:v>7.3899081655487753E-2</c:v>
                </c:pt>
                <c:pt idx="10">
                  <c:v>7.3899081655487753E-2</c:v>
                </c:pt>
                <c:pt idx="11">
                  <c:v>7.3899081655487753E-2</c:v>
                </c:pt>
                <c:pt idx="12">
                  <c:v>7.3899081655487753E-2</c:v>
                </c:pt>
                <c:pt idx="13">
                  <c:v>7.3899081655487753E-2</c:v>
                </c:pt>
                <c:pt idx="14">
                  <c:v>7.3899081655487753E-2</c:v>
                </c:pt>
                <c:pt idx="15">
                  <c:v>7.3899081655487753E-2</c:v>
                </c:pt>
                <c:pt idx="16">
                  <c:v>7.3899081655487753E-2</c:v>
                </c:pt>
                <c:pt idx="17">
                  <c:v>7.3899081655487753E-2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4-9940-4FBD-A980-58379F3100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1890592"/>
        <c:axId val="421890984"/>
      </c:lineChart>
      <c:catAx>
        <c:axId val="4218905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421890984"/>
        <c:crosses val="autoZero"/>
        <c:auto val="1"/>
        <c:lblAlgn val="ctr"/>
        <c:lblOffset val="100"/>
        <c:noMultiLvlLbl val="0"/>
      </c:catAx>
      <c:valAx>
        <c:axId val="42189098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Annualized Return</a:t>
                </a:r>
              </a:p>
            </c:rich>
          </c:tx>
          <c:layout>
            <c:manualLayout>
              <c:xMode val="edge"/>
              <c:yMode val="edge"/>
              <c:x val="0"/>
              <c:y val="0.20086076366512975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421890592"/>
        <c:crosses val="autoZero"/>
        <c:crossBetween val="between"/>
        <c:majorUnit val="2.0000000000000004E-2"/>
      </c:valAx>
      <c:valAx>
        <c:axId val="421889416"/>
        <c:scaling>
          <c:orientation val="minMax"/>
        </c:scaling>
        <c:delete val="0"/>
        <c:axPos val="r"/>
        <c:numFmt formatCode="#,##0.00_);\(#,##0.00\)" sourceLinked="1"/>
        <c:majorTickMark val="none"/>
        <c:minorTickMark val="none"/>
        <c:tickLblPos val="none"/>
        <c:crossAx val="421891768"/>
        <c:crosses val="max"/>
        <c:crossBetween val="between"/>
      </c:valAx>
      <c:catAx>
        <c:axId val="4218917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421889416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46310747137427E-2"/>
          <c:y val="5.0925925925925923E-2"/>
          <c:w val="0.92124427872346715"/>
          <c:h val="0.603202099737532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DFA-4607-A806-91A9CFECAB5A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DFA-4607-A806-91A9CFECAB5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 - Peer Gross Return (2)'!$A$18:$A$28</c:f>
              <c:strCache>
                <c:ptCount val="11"/>
                <c:pt idx="0">
                  <c:v>HBLIF</c:v>
                </c:pt>
                <c:pt idx="1">
                  <c:v>PIF</c:v>
                </c:pt>
                <c:pt idx="2">
                  <c:v>NBPIOF</c:v>
                </c:pt>
                <c:pt idx="3">
                  <c:v>UBLIOP</c:v>
                </c:pt>
                <c:pt idx="4">
                  <c:v>NBPFSIF</c:v>
                </c:pt>
                <c:pt idx="5">
                  <c:v>MCBDCF</c:v>
                </c:pt>
                <c:pt idx="6">
                  <c:v>ATLASIF</c:v>
                </c:pt>
                <c:pt idx="7">
                  <c:v>NBPSF</c:v>
                </c:pt>
                <c:pt idx="8">
                  <c:v>NBPMAF</c:v>
                </c:pt>
                <c:pt idx="9">
                  <c:v>ABLIF</c:v>
                </c:pt>
                <c:pt idx="10">
                  <c:v>NITIF</c:v>
                </c:pt>
              </c:strCache>
            </c:strRef>
          </c:cat>
          <c:val>
            <c:numRef>
              <c:f>'FI - Peer Gross Return (2)'!$B$18:$B$28</c:f>
              <c:numCache>
                <c:formatCode>0.0%</c:formatCode>
                <c:ptCount val="11"/>
                <c:pt idx="0">
                  <c:v>0.13960616570561543</c:v>
                </c:pt>
                <c:pt idx="1">
                  <c:v>0.13877487946228007</c:v>
                </c:pt>
                <c:pt idx="2">
                  <c:v>0.13822713203126194</c:v>
                </c:pt>
                <c:pt idx="3">
                  <c:v>0.13795051506302478</c:v>
                </c:pt>
                <c:pt idx="4">
                  <c:v>0.13475203725418372</c:v>
                </c:pt>
                <c:pt idx="5">
                  <c:v>0.13161312632277497</c:v>
                </c:pt>
                <c:pt idx="6">
                  <c:v>0.13151070411219398</c:v>
                </c:pt>
                <c:pt idx="7">
                  <c:v>0.12760199274376557</c:v>
                </c:pt>
                <c:pt idx="8">
                  <c:v>0.12758488726774883</c:v>
                </c:pt>
                <c:pt idx="9">
                  <c:v>0.12490818315132812</c:v>
                </c:pt>
                <c:pt idx="10">
                  <c:v>0.11904501502798233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FA-4607-A806-91A9CFECAB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77584"/>
        <c:axId val="3778832"/>
      </c:barChart>
      <c:catAx>
        <c:axId val="3777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78832"/>
        <c:crosses val="autoZero"/>
        <c:auto val="1"/>
        <c:lblAlgn val="ctr"/>
        <c:lblOffset val="100"/>
        <c:noMultiLvlLbl val="0"/>
      </c:catAx>
      <c:valAx>
        <c:axId val="3778832"/>
        <c:scaling>
          <c:orientation val="minMax"/>
          <c:min val="0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77584"/>
        <c:crosses val="autoZero"/>
        <c:crossBetween val="between"/>
        <c:majorUnit val="4.0000000000000008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  <c:userShapes r:id="rId4"/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890467495910822E-2"/>
          <c:y val="6.3018444718744487E-2"/>
          <c:w val="0.89942998972954469"/>
          <c:h val="0.70483809866254032"/>
        </c:manualLayout>
      </c:layout>
      <c:barChart>
        <c:barDir val="col"/>
        <c:grouping val="clustered"/>
        <c:varyColors val="0"/>
        <c:ser>
          <c:idx val="0"/>
          <c:order val="1"/>
          <c:spPr>
            <a:solidFill>
              <a:srgbClr val="002060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E3C8-45E1-9B52-B78ED0C5C10A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E3C8-45E1-9B52-B78ED0C5C10A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E3C8-45E1-9B52-B78ED0C5C10A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E3C8-45E1-9B52-B78ED0C5C10A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E3C8-45E1-9B52-B78ED0C5C10A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FI'!$D$52:$D$63</c:f>
              <c:strCache>
                <c:ptCount val="11"/>
                <c:pt idx="0">
                  <c:v>FaysalGSF</c:v>
                </c:pt>
                <c:pt idx="1">
                  <c:v>NITGBF</c:v>
                </c:pt>
                <c:pt idx="2">
                  <c:v>MCB-PSF</c:v>
                </c:pt>
                <c:pt idx="3">
                  <c:v>ALFALAHSF</c:v>
                </c:pt>
                <c:pt idx="4">
                  <c:v>AskSYE</c:v>
                </c:pt>
                <c:pt idx="5">
                  <c:v>NGSSF</c:v>
                </c:pt>
                <c:pt idx="6">
                  <c:v>POGSF</c:v>
                </c:pt>
                <c:pt idx="7">
                  <c:v>UBLGSF</c:v>
                </c:pt>
                <c:pt idx="8">
                  <c:v>ABLGSF</c:v>
                </c:pt>
                <c:pt idx="9">
                  <c:v>ATLASSF</c:v>
                </c:pt>
                <c:pt idx="10">
                  <c:v>HBL-GSF</c:v>
                </c:pt>
              </c:strCache>
            </c:strRef>
          </c:cat>
          <c:val>
            <c:numRef>
              <c:f>'FY15TD FI'!$F$52:$F$63</c:f>
              <c:numCache>
                <c:formatCode>0.0%</c:formatCode>
                <c:ptCount val="11"/>
                <c:pt idx="0">
                  <c:v>8.3723029567584817E-2</c:v>
                </c:pt>
                <c:pt idx="1">
                  <c:v>6.4018846913085431E-2</c:v>
                </c:pt>
                <c:pt idx="2">
                  <c:v>6.1247413888405842E-2</c:v>
                </c:pt>
                <c:pt idx="3">
                  <c:v>5.9216520551740849E-2</c:v>
                </c:pt>
                <c:pt idx="4">
                  <c:v>5.9216520551740849E-2</c:v>
                </c:pt>
                <c:pt idx="5">
                  <c:v>5.4022393019168898E-2</c:v>
                </c:pt>
                <c:pt idx="6">
                  <c:v>5.3388660531657403E-2</c:v>
                </c:pt>
                <c:pt idx="7">
                  <c:v>4.4555456629283743E-2</c:v>
                </c:pt>
                <c:pt idx="8">
                  <c:v>4.1554242517390351E-2</c:v>
                </c:pt>
                <c:pt idx="9">
                  <c:v>3.0652029733665962E-2</c:v>
                </c:pt>
                <c:pt idx="10">
                  <c:v>2.9852824258049561E-2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3C8-45E1-9B52-B78ED0C5C1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60"/>
        <c:axId val="422461240"/>
        <c:axId val="422462416"/>
      </c:barChart>
      <c:barChart>
        <c:barDir val="col"/>
        <c:grouping val="clustered"/>
        <c:varyColors val="0"/>
        <c:ser>
          <c:idx val="2"/>
          <c:order val="0"/>
          <c:spPr>
            <a:noFill/>
            <a:ln>
              <a:noFill/>
            </a:ln>
          </c:spPr>
          <c:invertIfNegative val="0"/>
          <c:dLbls>
            <c:dLbl>
              <c:idx val="8"/>
              <c:layout>
                <c:manualLayout>
                  <c:x val="-1.8311841454601669E-3"/>
                  <c:y val="0.1609800761510950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E3C8-45E1-9B52-B78ED0C5C10A}"/>
                </c:ext>
              </c:extLst>
            </c:dLbl>
            <c:numFmt formatCode="#,##0.0\ [$Bn-420]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FI'!$D$52:$D$63</c:f>
              <c:strCache>
                <c:ptCount val="11"/>
                <c:pt idx="0">
                  <c:v>FaysalGSF</c:v>
                </c:pt>
                <c:pt idx="1">
                  <c:v>NITGBF</c:v>
                </c:pt>
                <c:pt idx="2">
                  <c:v>MCB-PSF</c:v>
                </c:pt>
                <c:pt idx="3">
                  <c:v>ALFALAHSF</c:v>
                </c:pt>
                <c:pt idx="4">
                  <c:v>AskSYE</c:v>
                </c:pt>
                <c:pt idx="5">
                  <c:v>NGSSF</c:v>
                </c:pt>
                <c:pt idx="6">
                  <c:v>POGSF</c:v>
                </c:pt>
                <c:pt idx="7">
                  <c:v>UBLGSF</c:v>
                </c:pt>
                <c:pt idx="8">
                  <c:v>ABLGSF</c:v>
                </c:pt>
                <c:pt idx="9">
                  <c:v>ATLASSF</c:v>
                </c:pt>
                <c:pt idx="10">
                  <c:v>HBL-GSF</c:v>
                </c:pt>
              </c:strCache>
            </c:strRef>
          </c:cat>
          <c:val>
            <c:numRef>
              <c:f>'FY15TD FI'!$E$52:$E$63</c:f>
              <c:numCache>
                <c:formatCode>#,##0.00_);\(#,##0.00\)</c:formatCode>
                <c:ptCount val="11"/>
                <c:pt idx="0">
                  <c:v>0.14385000000000001</c:v>
                </c:pt>
                <c:pt idx="1">
                  <c:v>3.0298349999999998</c:v>
                </c:pt>
                <c:pt idx="2">
                  <c:v>0.70787299999999997</c:v>
                </c:pt>
                <c:pt idx="3">
                  <c:v>0.83004699999999998</c:v>
                </c:pt>
                <c:pt idx="4">
                  <c:v>0.184144</c:v>
                </c:pt>
                <c:pt idx="5">
                  <c:v>0.157136</c:v>
                </c:pt>
                <c:pt idx="6">
                  <c:v>1.1667639999999999</c:v>
                </c:pt>
                <c:pt idx="7">
                  <c:v>1.31718</c:v>
                </c:pt>
                <c:pt idx="8">
                  <c:v>0.81706000000000001</c:v>
                </c:pt>
                <c:pt idx="9">
                  <c:v>2.0119180000000001</c:v>
                </c:pt>
                <c:pt idx="10">
                  <c:v>0.89807199999999998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3C8-45E1-9B52-B78ED0C5C1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0"/>
        <c:overlap val="100"/>
        <c:axId val="422464768"/>
        <c:axId val="422462808"/>
      </c:barChart>
      <c:lineChart>
        <c:grouping val="standard"/>
        <c:varyColors val="0"/>
        <c:ser>
          <c:idx val="1"/>
          <c:order val="2"/>
          <c:spPr>
            <a:ln w="254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10"/>
              <c:layout>
                <c:manualLayout>
                  <c:x val="-3.7439613526570048E-2"/>
                  <c:y val="-6.52356767238334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E3C8-45E1-9B52-B78ED0C5C10A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FI'!$D$52:$D$63</c:f>
              <c:strCache>
                <c:ptCount val="11"/>
                <c:pt idx="0">
                  <c:v>FaysalGSF</c:v>
                </c:pt>
                <c:pt idx="1">
                  <c:v>NITGBF</c:v>
                </c:pt>
                <c:pt idx="2">
                  <c:v>MCB-PSF</c:v>
                </c:pt>
                <c:pt idx="3">
                  <c:v>ALFALAHSF</c:v>
                </c:pt>
                <c:pt idx="4">
                  <c:v>AskSYE</c:v>
                </c:pt>
                <c:pt idx="5">
                  <c:v>NGSSF</c:v>
                </c:pt>
                <c:pt idx="6">
                  <c:v>POGSF</c:v>
                </c:pt>
                <c:pt idx="7">
                  <c:v>UBLGSF</c:v>
                </c:pt>
                <c:pt idx="8">
                  <c:v>ABLGSF</c:v>
                </c:pt>
                <c:pt idx="9">
                  <c:v>ATLASSF</c:v>
                </c:pt>
                <c:pt idx="10">
                  <c:v>HBL-GSF</c:v>
                </c:pt>
              </c:strCache>
            </c:strRef>
          </c:cat>
          <c:val>
            <c:numRef>
              <c:f>'FY15TD FI'!$Z$52:$Z$63</c:f>
              <c:numCache>
                <c:formatCode>0.00%</c:formatCode>
                <c:ptCount val="11"/>
                <c:pt idx="0">
                  <c:v>5.2858903469252157E-2</c:v>
                </c:pt>
                <c:pt idx="1">
                  <c:v>5.2858903469252157E-2</c:v>
                </c:pt>
                <c:pt idx="2">
                  <c:v>5.2858903469252157E-2</c:v>
                </c:pt>
                <c:pt idx="3">
                  <c:v>5.2858903469252157E-2</c:v>
                </c:pt>
                <c:pt idx="4">
                  <c:v>5.2858903469252157E-2</c:v>
                </c:pt>
                <c:pt idx="5">
                  <c:v>5.2858903469252157E-2</c:v>
                </c:pt>
                <c:pt idx="6">
                  <c:v>5.2858903469252157E-2</c:v>
                </c:pt>
                <c:pt idx="7">
                  <c:v>5.2858903469252157E-2</c:v>
                </c:pt>
                <c:pt idx="8">
                  <c:v>5.2858903469252157E-2</c:v>
                </c:pt>
                <c:pt idx="9">
                  <c:v>5.2858903469252157E-2</c:v>
                </c:pt>
                <c:pt idx="10">
                  <c:v>5.2858903469252157E-2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9-E3C8-45E1-9B52-B78ED0C5C1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2461240"/>
        <c:axId val="422462416"/>
      </c:lineChart>
      <c:catAx>
        <c:axId val="4224612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422462416"/>
        <c:crosses val="autoZero"/>
        <c:auto val="1"/>
        <c:lblAlgn val="ctr"/>
        <c:lblOffset val="100"/>
        <c:noMultiLvlLbl val="0"/>
      </c:catAx>
      <c:valAx>
        <c:axId val="422462416"/>
        <c:scaling>
          <c:orientation val="minMax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Annualized Return</a:t>
                </a:r>
              </a:p>
            </c:rich>
          </c:tx>
          <c:layout>
            <c:manualLayout>
              <c:xMode val="edge"/>
              <c:yMode val="edge"/>
              <c:x val="8.9590703335996045E-4"/>
              <c:y val="0.14431138125841886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422461240"/>
        <c:crosses val="autoZero"/>
        <c:crossBetween val="between"/>
        <c:majorUnit val="2.0000000000000004E-2"/>
      </c:valAx>
      <c:valAx>
        <c:axId val="422462808"/>
        <c:scaling>
          <c:orientation val="minMax"/>
        </c:scaling>
        <c:delete val="0"/>
        <c:axPos val="r"/>
        <c:numFmt formatCode="#,##0.00_);\(#,##0.00\)" sourceLinked="1"/>
        <c:majorTickMark val="none"/>
        <c:minorTickMark val="none"/>
        <c:tickLblPos val="none"/>
        <c:crossAx val="422464768"/>
        <c:crosses val="max"/>
        <c:crossBetween val="between"/>
      </c:valAx>
      <c:catAx>
        <c:axId val="4224647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422462808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901616390159771E-2"/>
          <c:y val="5.0925925925925923E-2"/>
          <c:w val="0.88380579614288979"/>
          <c:h val="0.5980717461979460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895-4B97-BCE0-75331FFFE85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 - Peer Gross Return (2)'!$A$33:$A$38</c:f>
              <c:strCache>
                <c:ptCount val="6"/>
                <c:pt idx="0">
                  <c:v>NBPGSSF</c:v>
                </c:pt>
                <c:pt idx="1">
                  <c:v>MCBPSF</c:v>
                </c:pt>
                <c:pt idx="2">
                  <c:v>HBLGSF</c:v>
                </c:pt>
                <c:pt idx="3">
                  <c:v>UBLGSF</c:v>
                </c:pt>
                <c:pt idx="4">
                  <c:v>AtlasSF</c:v>
                </c:pt>
                <c:pt idx="5">
                  <c:v>ABLGSF</c:v>
                </c:pt>
              </c:strCache>
            </c:strRef>
          </c:cat>
          <c:val>
            <c:numRef>
              <c:f>'FI - Peer Gross Return (2)'!$B$33:$B$38</c:f>
              <c:numCache>
                <c:formatCode>0.0%</c:formatCode>
                <c:ptCount val="6"/>
                <c:pt idx="0">
                  <c:v>0.14482618961311333</c:v>
                </c:pt>
                <c:pt idx="1">
                  <c:v>0.14093817476044598</c:v>
                </c:pt>
                <c:pt idx="2">
                  <c:v>0.13343129274947282</c:v>
                </c:pt>
                <c:pt idx="3">
                  <c:v>0.12890659022171502</c:v>
                </c:pt>
                <c:pt idx="4">
                  <c:v>0.12815211503164056</c:v>
                </c:pt>
                <c:pt idx="5">
                  <c:v>0.12187631275339943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95-4B97-BCE0-75331FFFE8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77584"/>
        <c:axId val="3778832"/>
      </c:barChart>
      <c:catAx>
        <c:axId val="3777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78832"/>
        <c:crosses val="autoZero"/>
        <c:auto val="1"/>
        <c:lblAlgn val="ctr"/>
        <c:lblOffset val="100"/>
        <c:noMultiLvlLbl val="0"/>
      </c:catAx>
      <c:valAx>
        <c:axId val="3778832"/>
        <c:scaling>
          <c:orientation val="minMax"/>
          <c:min val="0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77584"/>
        <c:crosses val="autoZero"/>
        <c:crossBetween val="between"/>
        <c:majorUnit val="4.0000000000000008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  <c:userShapes r:id="rId4"/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1977555529436E-2"/>
          <c:y val="3.7501431075378573E-2"/>
          <c:w val="0.88967193175388648"/>
          <c:h val="0.66688152953336466"/>
        </c:manualLayout>
      </c:layout>
      <c:barChart>
        <c:barDir val="col"/>
        <c:grouping val="clustered"/>
        <c:varyColors val="0"/>
        <c:ser>
          <c:idx val="0"/>
          <c:order val="1"/>
          <c:spPr>
            <a:solidFill>
              <a:srgbClr val="002060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026A-465D-9D64-DEEBDA74489F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026A-465D-9D64-DEEBDA74489F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026A-465D-9D64-DEEBDA74489F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026A-465D-9D64-DEEBDA74489F}"/>
              </c:ext>
            </c:extLst>
          </c:dPt>
          <c:dLbls>
            <c:dLbl>
              <c:idx val="5"/>
              <c:layout>
                <c:manualLayout>
                  <c:x val="1.0730670635983769E-4"/>
                  <c:y val="-2.12284488441882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26A-465D-9D64-DEEBDA74489F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FI'!$D$67:$D$72</c:f>
              <c:strCache>
                <c:ptCount val="6"/>
                <c:pt idx="0">
                  <c:v>FaysalIGF</c:v>
                </c:pt>
                <c:pt idx="1">
                  <c:v>PIEF</c:v>
                </c:pt>
                <c:pt idx="2">
                  <c:v>UBLG&amp;IF</c:v>
                </c:pt>
                <c:pt idx="3">
                  <c:v>AskariHYS</c:v>
                </c:pt>
                <c:pt idx="4">
                  <c:v>AGHPIMF</c:v>
                </c:pt>
                <c:pt idx="5">
                  <c:v>BMACRSF</c:v>
                </c:pt>
              </c:strCache>
            </c:strRef>
          </c:cat>
          <c:val>
            <c:numRef>
              <c:f>'FY15TD FI'!$F$67:$F$72</c:f>
              <c:numCache>
                <c:formatCode>0.0%</c:formatCode>
                <c:ptCount val="6"/>
                <c:pt idx="0">
                  <c:v>9.8067898212388038E-2</c:v>
                </c:pt>
                <c:pt idx="1">
                  <c:v>7.8258276745599847E-2</c:v>
                </c:pt>
                <c:pt idx="2">
                  <c:v>6.6800543961054559E-2</c:v>
                </c:pt>
                <c:pt idx="3">
                  <c:v>6.276034069591456E-2</c:v>
                </c:pt>
                <c:pt idx="4">
                  <c:v>-2.7850183442163775E-2</c:v>
                </c:pt>
                <c:pt idx="5">
                  <c:v>-9.6636850183051765E-2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26A-465D-9D64-DEEBDA7448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60"/>
        <c:axId val="255972808"/>
        <c:axId val="255968888"/>
      </c:barChart>
      <c:barChart>
        <c:barDir val="col"/>
        <c:grouping val="clustered"/>
        <c:varyColors val="0"/>
        <c:ser>
          <c:idx val="2"/>
          <c:order val="0"/>
          <c:spPr>
            <a:noFill/>
            <a:ln>
              <a:noFill/>
            </a:ln>
          </c:spPr>
          <c:invertIfNegative val="0"/>
          <c:dLbls>
            <c:dLbl>
              <c:idx val="0"/>
              <c:layout>
                <c:manualLayout>
                  <c:x val="-4.8207757975797993E-3"/>
                  <c:y val="0.1598271019660179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026A-465D-9D64-DEEBDA74489F}"/>
                </c:ext>
              </c:extLst>
            </c:dLbl>
            <c:dLbl>
              <c:idx val="1"/>
              <c:layout>
                <c:manualLayout>
                  <c:x val="6.1132751354344144E-4"/>
                  <c:y val="-0.1684508893890803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026A-465D-9D64-DEEBDA74489F}"/>
                </c:ext>
              </c:extLst>
            </c:dLbl>
            <c:dLbl>
              <c:idx val="2"/>
              <c:layout>
                <c:manualLayout>
                  <c:x val="1.510859391097493E-3"/>
                  <c:y val="-0.16095754608296831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026A-465D-9D64-DEEBDA74489F}"/>
                </c:ext>
              </c:extLst>
            </c:dLbl>
            <c:dLbl>
              <c:idx val="3"/>
              <c:layout>
                <c:manualLayout>
                  <c:x val="-1.510859391097493E-3"/>
                  <c:y val="-0.1391403867142343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026A-465D-9D64-DEEBDA74489F}"/>
                </c:ext>
              </c:extLst>
            </c:dLbl>
            <c:dLbl>
              <c:idx val="4"/>
              <c:layout>
                <c:manualLayout>
                  <c:x val="-3.3099180914132839E-3"/>
                  <c:y val="-0.31736231863501391"/>
                </c:manualLayout>
              </c:layout>
              <c:numFmt formatCode="#,##0.0\ [$Bn-420]" sourceLinked="0"/>
              <c:spPr>
                <a:noFill/>
                <a:ln>
                  <a:noFill/>
                </a:ln>
                <a:effectLst/>
              </c:spPr>
              <c:txPr>
                <a:bodyPr rot="-5400000" vert="horz"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026A-465D-9D64-DEEBDA74489F}"/>
                </c:ext>
              </c:extLst>
            </c:dLbl>
            <c:dLbl>
              <c:idx val="5"/>
              <c:layout>
                <c:manualLayout>
                  <c:x val="1.8165214629384356E-3"/>
                  <c:y val="-0.32328995810765132"/>
                </c:manualLayout>
              </c:layout>
              <c:numFmt formatCode="#,##0.0\ [$Bn-420]" sourceLinked="0"/>
              <c:spPr>
                <a:noFill/>
                <a:ln>
                  <a:noFill/>
                </a:ln>
                <a:effectLst/>
              </c:spPr>
              <c:txPr>
                <a:bodyPr rot="-5400000" vert="horz"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026A-465D-9D64-DEEBDA74489F}"/>
                </c:ext>
              </c:extLst>
            </c:dLbl>
            <c:dLbl>
              <c:idx val="6"/>
              <c:layout>
                <c:manualLayout>
                  <c:x val="0"/>
                  <c:y val="-8.4464181174745731E-2"/>
                </c:manualLayout>
              </c:layout>
              <c:numFmt formatCode="#,##0.0\ [$Bn-420]" sourceLinked="0"/>
              <c:spPr>
                <a:noFill/>
                <a:ln>
                  <a:noFill/>
                </a:ln>
                <a:effectLst/>
              </c:spPr>
              <c:txPr>
                <a:bodyPr rot="-5400000" vert="horz"/>
                <a:lstStyle/>
                <a:p>
                  <a:pPr>
                    <a:defRPr b="1">
                      <a:solidFill>
                        <a:sysClr val="windowText" lastClr="000000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026A-465D-9D64-DEEBDA74489F}"/>
                </c:ext>
              </c:extLst>
            </c:dLbl>
            <c:numFmt formatCode="#,##0.0\ [$Bn-420]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FI'!$D$67:$D$71</c:f>
              <c:strCache>
                <c:ptCount val="5"/>
                <c:pt idx="0">
                  <c:v>FaysalIGF</c:v>
                </c:pt>
                <c:pt idx="1">
                  <c:v>PIEF</c:v>
                </c:pt>
                <c:pt idx="2">
                  <c:v>UBLG&amp;IF</c:v>
                </c:pt>
                <c:pt idx="3">
                  <c:v>AskariHYS</c:v>
                </c:pt>
                <c:pt idx="4">
                  <c:v>AGHPIMF</c:v>
                </c:pt>
              </c:strCache>
            </c:strRef>
          </c:cat>
          <c:val>
            <c:numRef>
              <c:f>'FY15TD FI'!$E$67:$E$72</c:f>
              <c:numCache>
                <c:formatCode>#,##0.00_);\(#,##0.00\)</c:formatCode>
                <c:ptCount val="6"/>
                <c:pt idx="0">
                  <c:v>4.8036079999999997</c:v>
                </c:pt>
                <c:pt idx="1">
                  <c:v>1.212132</c:v>
                </c:pt>
                <c:pt idx="2">
                  <c:v>1.4373629999999999</c:v>
                </c:pt>
                <c:pt idx="3">
                  <c:v>1.72603</c:v>
                </c:pt>
                <c:pt idx="4">
                  <c:v>5.0247E-2</c:v>
                </c:pt>
                <c:pt idx="5">
                  <c:v>2.4974E-2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026A-465D-9D64-DEEBDA7448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0"/>
        <c:overlap val="100"/>
        <c:axId val="255966144"/>
        <c:axId val="255970064"/>
      </c:barChart>
      <c:lineChart>
        <c:grouping val="standard"/>
        <c:varyColors val="0"/>
        <c:ser>
          <c:idx val="1"/>
          <c:order val="2"/>
          <c:spPr>
            <a:ln w="254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0.67852419350935678"/>
                  <c:y val="-6.76974157924105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026A-465D-9D64-DEEBDA74489F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FI'!$D$67:$D$72</c:f>
              <c:strCache>
                <c:ptCount val="6"/>
                <c:pt idx="0">
                  <c:v>FaysalIGF</c:v>
                </c:pt>
                <c:pt idx="1">
                  <c:v>PIEF</c:v>
                </c:pt>
                <c:pt idx="2">
                  <c:v>UBLG&amp;IF</c:v>
                </c:pt>
                <c:pt idx="3">
                  <c:v>AskariHYS</c:v>
                </c:pt>
                <c:pt idx="4">
                  <c:v>AGHPIMF</c:v>
                </c:pt>
                <c:pt idx="5">
                  <c:v>BMACRSF</c:v>
                </c:pt>
              </c:strCache>
            </c:strRef>
          </c:cat>
          <c:val>
            <c:numRef>
              <c:f>'FY15TD FI'!$Z$67:$Z$72</c:f>
              <c:numCache>
                <c:formatCode>0.00%</c:formatCode>
                <c:ptCount val="6"/>
                <c:pt idx="0">
                  <c:v>3.0233337664956908E-2</c:v>
                </c:pt>
                <c:pt idx="1">
                  <c:v>3.0233337664956908E-2</c:v>
                </c:pt>
                <c:pt idx="2">
                  <c:v>3.0233337664956908E-2</c:v>
                </c:pt>
                <c:pt idx="3">
                  <c:v>3.0233337664956908E-2</c:v>
                </c:pt>
                <c:pt idx="4">
                  <c:v>3.0233337664956908E-2</c:v>
                </c:pt>
                <c:pt idx="5">
                  <c:v>3.0233337664956908E-2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026A-465D-9D64-DEEBDA7448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5972808"/>
        <c:axId val="255968888"/>
      </c:lineChart>
      <c:catAx>
        <c:axId val="2559728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 rot="-5400000" vert="horz"/>
          <a:lstStyle/>
          <a:p>
            <a:pPr>
              <a:defRPr/>
            </a:pPr>
            <a:endParaRPr lang="en-US"/>
          </a:p>
        </c:txPr>
        <c:crossAx val="255968888"/>
        <c:crosses val="autoZero"/>
        <c:auto val="1"/>
        <c:lblAlgn val="ctr"/>
        <c:lblOffset val="100"/>
        <c:noMultiLvlLbl val="0"/>
      </c:catAx>
      <c:valAx>
        <c:axId val="255968888"/>
        <c:scaling>
          <c:orientation val="minMax"/>
          <c:max val="0.15000000000000002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Annualized Return</a:t>
                </a:r>
              </a:p>
            </c:rich>
          </c:tx>
          <c:layout>
            <c:manualLayout>
              <c:xMode val="edge"/>
              <c:yMode val="edge"/>
              <c:x val="6.3135081459248833E-4"/>
              <c:y val="0.11137963116668533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255972808"/>
        <c:crosses val="autoZero"/>
        <c:crossBetween val="between"/>
        <c:majorUnit val="0.1"/>
      </c:valAx>
      <c:valAx>
        <c:axId val="255970064"/>
        <c:scaling>
          <c:orientation val="minMax"/>
        </c:scaling>
        <c:delete val="0"/>
        <c:axPos val="r"/>
        <c:numFmt formatCode="#,##0.00_);\(#,##0.00\)" sourceLinked="1"/>
        <c:majorTickMark val="none"/>
        <c:minorTickMark val="none"/>
        <c:tickLblPos val="none"/>
        <c:crossAx val="255966144"/>
        <c:crosses val="max"/>
        <c:crossBetween val="between"/>
      </c:valAx>
      <c:catAx>
        <c:axId val="25596614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55970064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4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8188129528510267E-2"/>
          <c:y val="5.0925925925925923E-2"/>
          <c:w val="0.88751930192540474"/>
          <c:h val="0.5555518631098408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C6F-441E-908D-3E538CDA405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 - Peer Gross Return (2)'!$A$43:$A$46</c:f>
              <c:strCache>
                <c:ptCount val="4"/>
                <c:pt idx="0">
                  <c:v>UBLG&amp;IF</c:v>
                </c:pt>
                <c:pt idx="1">
                  <c:v>PIEF</c:v>
                </c:pt>
                <c:pt idx="2">
                  <c:v>FaysalIGF</c:v>
                </c:pt>
                <c:pt idx="3">
                  <c:v>AGHPIMF</c:v>
                </c:pt>
              </c:strCache>
            </c:strRef>
          </c:cat>
          <c:val>
            <c:numRef>
              <c:f>'FI - Peer Gross Return (2)'!$B$43:$B$46</c:f>
              <c:numCache>
                <c:formatCode>0%</c:formatCode>
                <c:ptCount val="4"/>
                <c:pt idx="0">
                  <c:v>0.15459520934242854</c:v>
                </c:pt>
                <c:pt idx="1">
                  <c:v>0.1470958862293518</c:v>
                </c:pt>
                <c:pt idx="2">
                  <c:v>0.12682389359401491</c:v>
                </c:pt>
                <c:pt idx="3">
                  <c:v>9.5144800969080956E-2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6F-441E-908D-3E538CDA40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77584"/>
        <c:axId val="3778832"/>
      </c:barChart>
      <c:catAx>
        <c:axId val="3777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78832"/>
        <c:crosses val="autoZero"/>
        <c:auto val="1"/>
        <c:lblAlgn val="ctr"/>
        <c:lblOffset val="100"/>
        <c:noMultiLvlLbl val="0"/>
      </c:catAx>
      <c:valAx>
        <c:axId val="3778832"/>
        <c:scaling>
          <c:orientation val="minMax"/>
          <c:min val="0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77584"/>
        <c:crosses val="autoZero"/>
        <c:crossBetween val="between"/>
        <c:majorUnit val="5.000000000000001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  <c:userShapes r:id="rId4"/>
</c:chartSpace>
</file>

<file path=ppt/charts/chart4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915829223231305E-2"/>
          <c:y val="6.6845030546013262E-2"/>
          <c:w val="0.89562419530463777"/>
          <c:h val="0.69359901713002647"/>
        </c:manualLayout>
      </c:layout>
      <c:barChart>
        <c:barDir val="col"/>
        <c:grouping val="clustered"/>
        <c:varyColors val="0"/>
        <c:ser>
          <c:idx val="0"/>
          <c:order val="1"/>
          <c:spPr>
            <a:solidFill>
              <a:srgbClr val="002060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5927-46ED-B69D-4658F61AC7E1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5927-46ED-B69D-4658F61AC7E1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4-5927-46ED-B69D-4658F61AC7E1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5927-46ED-B69D-4658F61AC7E1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5927-46ED-B69D-4658F61AC7E1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5927-46ED-B69D-4658F61AC7E1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5927-46ED-B69D-4658F61AC7E1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5927-46ED-B69D-4658F61AC7E1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5927-46ED-B69D-4658F61AC7E1}"/>
              </c:ext>
            </c:extLst>
          </c:dPt>
          <c:dPt>
            <c:idx val="1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5927-46ED-B69D-4658F61AC7E1}"/>
              </c:ext>
            </c:extLst>
          </c:dPt>
          <c:dPt>
            <c:idx val="1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5927-46ED-B69D-4658F61AC7E1}"/>
              </c:ext>
            </c:extLst>
          </c:dPt>
          <c:dPt>
            <c:idx val="1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5927-46ED-B69D-4658F61AC7E1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5927-46ED-B69D-4658F61AC7E1}"/>
              </c:ext>
            </c:extLst>
          </c:dPt>
          <c:dLbls>
            <c:dLbl>
              <c:idx val="12"/>
              <c:layout>
                <c:manualLayout>
                  <c:x val="1.5050750235168148E-3"/>
                  <c:y val="-3.51658170388274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5927-46ED-B69D-4658F61AC7E1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FI'!$D$76:$D$93</c:f>
              <c:strCache>
                <c:ptCount val="18"/>
                <c:pt idx="0">
                  <c:v>ABL-IIF</c:v>
                </c:pt>
                <c:pt idx="1">
                  <c:v>NBPIIF</c:v>
                </c:pt>
                <c:pt idx="2">
                  <c:v>ALHDDF</c:v>
                </c:pt>
                <c:pt idx="3">
                  <c:v>ALHIIF</c:v>
                </c:pt>
                <c:pt idx="4">
                  <c:v>JSIIF</c:v>
                </c:pt>
                <c:pt idx="5">
                  <c:v>AGHP-IIF</c:v>
                </c:pt>
                <c:pt idx="6">
                  <c:v>HBL-IIF</c:v>
                </c:pt>
                <c:pt idx="7">
                  <c:v>NIT-IIF</c:v>
                </c:pt>
                <c:pt idx="8">
                  <c:v>1st Habib-IIF</c:v>
                </c:pt>
                <c:pt idx="9">
                  <c:v>NBP-IMAF</c:v>
                </c:pt>
                <c:pt idx="10">
                  <c:v>NBP-ISF</c:v>
                </c:pt>
                <c:pt idx="11">
                  <c:v>Faysal-ISGF</c:v>
                </c:pt>
                <c:pt idx="12">
                  <c:v>Atlas-IIF</c:v>
                </c:pt>
                <c:pt idx="13">
                  <c:v>Meezan-IIF</c:v>
                </c:pt>
                <c:pt idx="14">
                  <c:v>Meezan-SF</c:v>
                </c:pt>
                <c:pt idx="15">
                  <c:v>NBP-RFSF</c:v>
                </c:pt>
                <c:pt idx="16">
                  <c:v>AWT-IIF</c:v>
                </c:pt>
                <c:pt idx="17">
                  <c:v>UBLISF</c:v>
                </c:pt>
              </c:strCache>
            </c:strRef>
          </c:cat>
          <c:val>
            <c:numRef>
              <c:f>'FY15TD FI'!$F$76:$F$93</c:f>
              <c:numCache>
                <c:formatCode>0.0%</c:formatCode>
                <c:ptCount val="18"/>
                <c:pt idx="0">
                  <c:v>8.1206710389758172E-2</c:v>
                </c:pt>
                <c:pt idx="1">
                  <c:v>7.988820046436651E-2</c:v>
                </c:pt>
                <c:pt idx="2">
                  <c:v>7.6755827886620748E-2</c:v>
                </c:pt>
                <c:pt idx="3">
                  <c:v>7.4175740801183027E-2</c:v>
                </c:pt>
                <c:pt idx="4">
                  <c:v>7.1711082137962734E-2</c:v>
                </c:pt>
                <c:pt idx="5">
                  <c:v>7.0685555625122021E-2</c:v>
                </c:pt>
                <c:pt idx="6">
                  <c:v>7.0322406539236437E-2</c:v>
                </c:pt>
                <c:pt idx="7">
                  <c:v>6.9380988241745378E-2</c:v>
                </c:pt>
                <c:pt idx="8">
                  <c:v>6.8238918049270778E-2</c:v>
                </c:pt>
                <c:pt idx="9">
                  <c:v>6.6564245750925566E-2</c:v>
                </c:pt>
                <c:pt idx="10">
                  <c:v>6.5810096802636095E-2</c:v>
                </c:pt>
                <c:pt idx="11">
                  <c:v>6.5051530248523143E-2</c:v>
                </c:pt>
                <c:pt idx="12">
                  <c:v>6.4541083378054837E-2</c:v>
                </c:pt>
                <c:pt idx="13">
                  <c:v>6.3996635885067502E-2</c:v>
                </c:pt>
                <c:pt idx="14">
                  <c:v>6.1905872733017613E-2</c:v>
                </c:pt>
                <c:pt idx="15">
                  <c:v>6.0449001757702334E-2</c:v>
                </c:pt>
                <c:pt idx="16">
                  <c:v>5.9800528374531418E-2</c:v>
                </c:pt>
                <c:pt idx="17">
                  <c:v>5.5891199160067961E-2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5927-46ED-B69D-4658F61AC7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60"/>
        <c:axId val="255969672"/>
        <c:axId val="255971240"/>
      </c:barChart>
      <c:barChart>
        <c:barDir val="col"/>
        <c:grouping val="clustered"/>
        <c:varyColors val="0"/>
        <c:ser>
          <c:idx val="2"/>
          <c:order val="0"/>
          <c:spPr>
            <a:noFill/>
            <a:ln>
              <a:noFill/>
            </a:ln>
          </c:spPr>
          <c:invertIfNegative val="0"/>
          <c:dLbls>
            <c:numFmt formatCode="#,##0.0\ [$Bn-420]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FI'!$D$76:$D$93</c:f>
              <c:strCache>
                <c:ptCount val="18"/>
                <c:pt idx="0">
                  <c:v>ABL-IIF</c:v>
                </c:pt>
                <c:pt idx="1">
                  <c:v>NBPIIF</c:v>
                </c:pt>
                <c:pt idx="2">
                  <c:v>ALHDDF</c:v>
                </c:pt>
                <c:pt idx="3">
                  <c:v>ALHIIF</c:v>
                </c:pt>
                <c:pt idx="4">
                  <c:v>JSIIF</c:v>
                </c:pt>
                <c:pt idx="5">
                  <c:v>AGHP-IIF</c:v>
                </c:pt>
                <c:pt idx="6">
                  <c:v>HBL-IIF</c:v>
                </c:pt>
                <c:pt idx="7">
                  <c:v>NIT-IIF</c:v>
                </c:pt>
                <c:pt idx="8">
                  <c:v>1st Habib-IIF</c:v>
                </c:pt>
                <c:pt idx="9">
                  <c:v>NBP-IMAF</c:v>
                </c:pt>
                <c:pt idx="10">
                  <c:v>NBP-ISF</c:v>
                </c:pt>
                <c:pt idx="11">
                  <c:v>Faysal-ISGF</c:v>
                </c:pt>
                <c:pt idx="12">
                  <c:v>Atlas-IIF</c:v>
                </c:pt>
                <c:pt idx="13">
                  <c:v>Meezan-IIF</c:v>
                </c:pt>
                <c:pt idx="14">
                  <c:v>Meezan-SF</c:v>
                </c:pt>
                <c:pt idx="15">
                  <c:v>NBP-RFSF</c:v>
                </c:pt>
                <c:pt idx="16">
                  <c:v>AWT-IIF</c:v>
                </c:pt>
                <c:pt idx="17">
                  <c:v>UBLISF</c:v>
                </c:pt>
              </c:strCache>
            </c:strRef>
          </c:cat>
          <c:val>
            <c:numRef>
              <c:f>'FY15TD FI'!$E$76:$E$93</c:f>
              <c:numCache>
                <c:formatCode>#,##0.00_);\(#,##0.00\)</c:formatCode>
                <c:ptCount val="18"/>
                <c:pt idx="0">
                  <c:v>3.4968349999999999</c:v>
                </c:pt>
                <c:pt idx="1">
                  <c:v>4.2806790000000001</c:v>
                </c:pt>
                <c:pt idx="2">
                  <c:v>3.1530580000000001</c:v>
                </c:pt>
                <c:pt idx="3">
                  <c:v>7.6158440000000001</c:v>
                </c:pt>
                <c:pt idx="4">
                  <c:v>1.840508</c:v>
                </c:pt>
                <c:pt idx="5">
                  <c:v>6.4063049999999997</c:v>
                </c:pt>
                <c:pt idx="6">
                  <c:v>1.4153990000000001</c:v>
                </c:pt>
                <c:pt idx="7">
                  <c:v>0.90748700000000004</c:v>
                </c:pt>
                <c:pt idx="8">
                  <c:v>6.5046299999999997</c:v>
                </c:pt>
                <c:pt idx="9">
                  <c:v>12.961565999999999</c:v>
                </c:pt>
                <c:pt idx="10">
                  <c:v>2.1347390000000002</c:v>
                </c:pt>
                <c:pt idx="11">
                  <c:v>3.5762200000000002</c:v>
                </c:pt>
                <c:pt idx="12">
                  <c:v>1.8152429999999999</c:v>
                </c:pt>
                <c:pt idx="13">
                  <c:v>25.127849999999999</c:v>
                </c:pt>
                <c:pt idx="14">
                  <c:v>8.047523</c:v>
                </c:pt>
                <c:pt idx="15">
                  <c:v>3.3583949999999998</c:v>
                </c:pt>
                <c:pt idx="16">
                  <c:v>0.13070499999999999</c:v>
                </c:pt>
                <c:pt idx="17">
                  <c:v>2.7656540000000001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5927-46ED-B69D-4658F61AC7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0"/>
        <c:overlap val="100"/>
        <c:axId val="255972024"/>
        <c:axId val="255971632"/>
      </c:barChart>
      <c:lineChart>
        <c:grouping val="standard"/>
        <c:varyColors val="0"/>
        <c:ser>
          <c:idx val="1"/>
          <c:order val="2"/>
          <c:spPr>
            <a:ln w="254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17"/>
              <c:layout>
                <c:manualLayout>
                  <c:x val="-4.4906435687610026E-2"/>
                  <c:y val="-4.41031398310140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5927-46ED-B69D-4658F61AC7E1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FI'!$D$76:$D$93</c:f>
              <c:strCache>
                <c:ptCount val="18"/>
                <c:pt idx="0">
                  <c:v>ABL-IIF</c:v>
                </c:pt>
                <c:pt idx="1">
                  <c:v>NBPIIF</c:v>
                </c:pt>
                <c:pt idx="2">
                  <c:v>ALHDDF</c:v>
                </c:pt>
                <c:pt idx="3">
                  <c:v>ALHIIF</c:v>
                </c:pt>
                <c:pt idx="4">
                  <c:v>JSIIF</c:v>
                </c:pt>
                <c:pt idx="5">
                  <c:v>AGHP-IIF</c:v>
                </c:pt>
                <c:pt idx="6">
                  <c:v>HBL-IIF</c:v>
                </c:pt>
                <c:pt idx="7">
                  <c:v>NIT-IIF</c:v>
                </c:pt>
                <c:pt idx="8">
                  <c:v>1st Habib-IIF</c:v>
                </c:pt>
                <c:pt idx="9">
                  <c:v>NBP-IMAF</c:v>
                </c:pt>
                <c:pt idx="10">
                  <c:v>NBP-ISF</c:v>
                </c:pt>
                <c:pt idx="11">
                  <c:v>Faysal-ISGF</c:v>
                </c:pt>
                <c:pt idx="12">
                  <c:v>Atlas-IIF</c:v>
                </c:pt>
                <c:pt idx="13">
                  <c:v>Meezan-IIF</c:v>
                </c:pt>
                <c:pt idx="14">
                  <c:v>Meezan-SF</c:v>
                </c:pt>
                <c:pt idx="15">
                  <c:v>NBP-RFSF</c:v>
                </c:pt>
                <c:pt idx="16">
                  <c:v>AWT-IIF</c:v>
                </c:pt>
                <c:pt idx="17">
                  <c:v>UBLISF</c:v>
                </c:pt>
              </c:strCache>
            </c:strRef>
          </c:cat>
          <c:val>
            <c:numRef>
              <c:f>'FY15TD FI'!$Z$76:$Z$93</c:f>
              <c:numCache>
                <c:formatCode>0.00%</c:formatCode>
                <c:ptCount val="18"/>
                <c:pt idx="0">
                  <c:v>6.8131979123655123E-2</c:v>
                </c:pt>
                <c:pt idx="1">
                  <c:v>6.8131979123655123E-2</c:v>
                </c:pt>
                <c:pt idx="2">
                  <c:v>6.8131979123655123E-2</c:v>
                </c:pt>
                <c:pt idx="3">
                  <c:v>6.8131979123655123E-2</c:v>
                </c:pt>
                <c:pt idx="4">
                  <c:v>6.8131979123655123E-2</c:v>
                </c:pt>
                <c:pt idx="5">
                  <c:v>6.8131979123655123E-2</c:v>
                </c:pt>
                <c:pt idx="6">
                  <c:v>6.8131979123655123E-2</c:v>
                </c:pt>
                <c:pt idx="7">
                  <c:v>6.8131979123655123E-2</c:v>
                </c:pt>
                <c:pt idx="8">
                  <c:v>6.8131979123655123E-2</c:v>
                </c:pt>
                <c:pt idx="9">
                  <c:v>6.8131979123655123E-2</c:v>
                </c:pt>
                <c:pt idx="10">
                  <c:v>6.8131979123655123E-2</c:v>
                </c:pt>
                <c:pt idx="11">
                  <c:v>6.8131979123655123E-2</c:v>
                </c:pt>
                <c:pt idx="12">
                  <c:v>6.8131979123655123E-2</c:v>
                </c:pt>
                <c:pt idx="13">
                  <c:v>6.8131979123655123E-2</c:v>
                </c:pt>
                <c:pt idx="14">
                  <c:v>6.8131979123655123E-2</c:v>
                </c:pt>
                <c:pt idx="15">
                  <c:v>6.8131979123655123E-2</c:v>
                </c:pt>
                <c:pt idx="16">
                  <c:v>6.8131979123655123E-2</c:v>
                </c:pt>
                <c:pt idx="17">
                  <c:v>6.8131979123655123E-2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5927-46ED-B69D-4658F61AC7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5969672"/>
        <c:axId val="255971240"/>
      </c:lineChart>
      <c:catAx>
        <c:axId val="255969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5400000" vert="horz"/>
          <a:lstStyle/>
          <a:p>
            <a:pPr>
              <a:defRPr/>
            </a:pPr>
            <a:endParaRPr lang="en-US"/>
          </a:p>
        </c:txPr>
        <c:crossAx val="255971240"/>
        <c:crosses val="autoZero"/>
        <c:auto val="1"/>
        <c:lblAlgn val="ctr"/>
        <c:lblOffset val="100"/>
        <c:noMultiLvlLbl val="0"/>
      </c:catAx>
      <c:valAx>
        <c:axId val="25597124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Annualized Return</a:t>
                </a:r>
              </a:p>
            </c:rich>
          </c:tx>
          <c:layout>
            <c:manualLayout>
              <c:xMode val="edge"/>
              <c:yMode val="edge"/>
              <c:x val="1.0666114677791304E-3"/>
              <c:y val="0.13716607347939749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255969672"/>
        <c:crosses val="autoZero"/>
        <c:crossBetween val="between"/>
        <c:majorUnit val="2.0000000000000004E-2"/>
      </c:valAx>
      <c:valAx>
        <c:axId val="255971632"/>
        <c:scaling>
          <c:orientation val="minMax"/>
        </c:scaling>
        <c:delete val="0"/>
        <c:axPos val="r"/>
        <c:numFmt formatCode="#,##0.00_);\(#,##0.00\)" sourceLinked="1"/>
        <c:majorTickMark val="none"/>
        <c:minorTickMark val="none"/>
        <c:tickLblPos val="none"/>
        <c:crossAx val="255972024"/>
        <c:crosses val="max"/>
        <c:crossBetween val="between"/>
      </c:valAx>
      <c:catAx>
        <c:axId val="2559720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55971632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4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7145157475933442E-2"/>
          <c:y val="5.0925925925925923E-2"/>
          <c:w val="0.90856223220744536"/>
          <c:h val="0.5051182776598656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BB7-443C-AAD8-2284A24DC5CB}"/>
              </c:ext>
            </c:extLst>
          </c:dPt>
          <c:dPt>
            <c:idx val="7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DBB7-443C-AAD8-2284A24DC5C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 - Peer Gross Return (2)'!$A$51:$A$60</c:f>
              <c:strCache>
                <c:ptCount val="10"/>
                <c:pt idx="0">
                  <c:v>Meezan-SF</c:v>
                </c:pt>
                <c:pt idx="1">
                  <c:v>NBP-RFSF</c:v>
                </c:pt>
                <c:pt idx="2">
                  <c:v>Meezan-IIF</c:v>
                </c:pt>
                <c:pt idx="3">
                  <c:v>NBP-ISF</c:v>
                </c:pt>
                <c:pt idx="4">
                  <c:v>ALHIIF</c:v>
                </c:pt>
                <c:pt idx="5">
                  <c:v>ABL-IIF</c:v>
                </c:pt>
                <c:pt idx="6">
                  <c:v>HBL-IIF</c:v>
                </c:pt>
                <c:pt idx="7">
                  <c:v>ALHDDF</c:v>
                </c:pt>
                <c:pt idx="8">
                  <c:v>Atlas-IIF</c:v>
                </c:pt>
                <c:pt idx="9">
                  <c:v>UBLISF</c:v>
                </c:pt>
              </c:strCache>
            </c:strRef>
          </c:cat>
          <c:val>
            <c:numRef>
              <c:f>'FI - Peer Gross Return (2)'!$B$51:$B$60</c:f>
              <c:numCache>
                <c:formatCode>0.0%</c:formatCode>
                <c:ptCount val="10"/>
                <c:pt idx="0">
                  <c:v>0.11544571456847293</c:v>
                </c:pt>
                <c:pt idx="1">
                  <c:v>0.1146930844434102</c:v>
                </c:pt>
                <c:pt idx="2">
                  <c:v>0.11467631471616897</c:v>
                </c:pt>
                <c:pt idx="3">
                  <c:v>0.11271403988047683</c:v>
                </c:pt>
                <c:pt idx="4">
                  <c:v>0.11240194955382872</c:v>
                </c:pt>
                <c:pt idx="5">
                  <c:v>0.11166900358562803</c:v>
                </c:pt>
                <c:pt idx="6">
                  <c:v>0.11082202636365308</c:v>
                </c:pt>
                <c:pt idx="7">
                  <c:v>0.1090592804044795</c:v>
                </c:pt>
                <c:pt idx="8">
                  <c:v>0.10743528502379858</c:v>
                </c:pt>
                <c:pt idx="9">
                  <c:v>0.10657350718796003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B7-443C-AAD8-2284A24DC5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77584"/>
        <c:axId val="3778832"/>
      </c:barChart>
      <c:catAx>
        <c:axId val="3777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78832"/>
        <c:crosses val="autoZero"/>
        <c:auto val="1"/>
        <c:lblAlgn val="ctr"/>
        <c:lblOffset val="100"/>
        <c:noMultiLvlLbl val="0"/>
      </c:catAx>
      <c:valAx>
        <c:axId val="3778832"/>
        <c:scaling>
          <c:orientation val="minMax"/>
          <c:min val="0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77584"/>
        <c:crosses val="autoZero"/>
        <c:crossBetween val="between"/>
        <c:majorUnit val="4.0000000000000008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  <c:userShapes r:id="rId4"/>
</c:chartSpace>
</file>

<file path=ppt/charts/chart4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7506826795188666E-2"/>
          <c:y val="5.7787811766894688E-2"/>
          <c:w val="0.90638422892184589"/>
          <c:h val="0.71971147761174759"/>
        </c:manualLayout>
      </c:layout>
      <c:barChart>
        <c:barDir val="col"/>
        <c:grouping val="clustered"/>
        <c:varyColors val="0"/>
        <c:ser>
          <c:idx val="0"/>
          <c:order val="1"/>
          <c:spPr>
            <a:solidFill>
              <a:srgbClr val="002060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9BD-46EA-80D1-2FE19E739219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69BD-46EA-80D1-2FE19E739219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69BD-46EA-80D1-2FE19E739219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69BD-46EA-80D1-2FE19E739219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5-69BD-46EA-80D1-2FE19E739219}"/>
              </c:ext>
            </c:extLst>
          </c:dPt>
          <c:dLbls>
            <c:dLbl>
              <c:idx val="0"/>
              <c:layout>
                <c:manualLayout>
                  <c:x val="1.6369960066320252E-3"/>
                  <c:y val="1.64102617113706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69BD-46EA-80D1-2FE19E739219}"/>
                </c:ext>
              </c:extLst>
            </c:dLbl>
            <c:dLbl>
              <c:idx val="2"/>
              <c:layout>
                <c:manualLayout>
                  <c:x val="-6.1417492621603984E-17"/>
                  <c:y val="2.1080360158783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9BD-46EA-80D1-2FE19E739219}"/>
                </c:ext>
              </c:extLst>
            </c:dLbl>
            <c:dLbl>
              <c:idx val="3"/>
              <c:layout>
                <c:manualLayout>
                  <c:x val="0"/>
                  <c:y val="3.16205402381748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69BD-46EA-80D1-2FE19E739219}"/>
                </c:ext>
              </c:extLst>
            </c:dLbl>
            <c:dLbl>
              <c:idx val="4"/>
              <c:layout>
                <c:manualLayout>
                  <c:x val="-6.0022493524873797E-17"/>
                  <c:y val="2.46153925670559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9BD-46EA-80D1-2FE19E739219}"/>
                </c:ext>
              </c:extLst>
            </c:dLbl>
            <c:dLbl>
              <c:idx val="5"/>
              <c:layout>
                <c:manualLayout>
                  <c:x val="0"/>
                  <c:y val="4.10256542784265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9BD-46EA-80D1-2FE19E739219}"/>
                </c:ext>
              </c:extLst>
            </c:dLbl>
            <c:dLbl>
              <c:idx val="8"/>
              <c:layout>
                <c:manualLayout>
                  <c:x val="-2.3765714962061405E-3"/>
                  <c:y val="-0.1086850669006279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69BD-46EA-80D1-2FE19E739219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FI'!$D$125:$D$134</c:f>
              <c:strCache>
                <c:ptCount val="10"/>
                <c:pt idx="0">
                  <c:v>NPFDSF</c:v>
                </c:pt>
                <c:pt idx="1">
                  <c:v>AGHPDSF</c:v>
                </c:pt>
                <c:pt idx="2">
                  <c:v>JSPFDSF</c:v>
                </c:pt>
                <c:pt idx="3">
                  <c:v>URSFDSF</c:v>
                </c:pt>
                <c:pt idx="4">
                  <c:v>HPFDSF</c:v>
                </c:pt>
                <c:pt idx="5">
                  <c:v>PPFDSF</c:v>
                </c:pt>
                <c:pt idx="6">
                  <c:v>APFDSF</c:v>
                </c:pt>
                <c:pt idx="7">
                  <c:v>ABLPFDSF</c:v>
                </c:pt>
                <c:pt idx="8">
                  <c:v>FAYSALDSF</c:v>
                </c:pt>
                <c:pt idx="9">
                  <c:v>NITFDSF</c:v>
                </c:pt>
              </c:strCache>
            </c:strRef>
          </c:cat>
          <c:val>
            <c:numRef>
              <c:f>'FY15TD FI'!$F$125:$F$134</c:f>
              <c:numCache>
                <c:formatCode>0.0%</c:formatCode>
                <c:ptCount val="10"/>
                <c:pt idx="0">
                  <c:v>8.5495503541513557E-2</c:v>
                </c:pt>
                <c:pt idx="1">
                  <c:v>7.131857409573833E-2</c:v>
                </c:pt>
                <c:pt idx="2">
                  <c:v>6.8459197450557618E-2</c:v>
                </c:pt>
                <c:pt idx="3">
                  <c:v>6.5615997631673237E-2</c:v>
                </c:pt>
                <c:pt idx="4">
                  <c:v>6.5504522549514166E-2</c:v>
                </c:pt>
                <c:pt idx="5">
                  <c:v>5.6480096359900055E-2</c:v>
                </c:pt>
                <c:pt idx="6">
                  <c:v>4.8039050372380876E-2</c:v>
                </c:pt>
                <c:pt idx="7">
                  <c:v>4.316614835287956E-2</c:v>
                </c:pt>
                <c:pt idx="8">
                  <c:v>1.673126436781559E-2</c:v>
                </c:pt>
                <c:pt idx="9">
                  <c:v>-5.4967951592598107E-3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9BD-46EA-80D1-2FE19E7392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60"/>
        <c:axId val="423377328"/>
        <c:axId val="423382424"/>
      </c:barChart>
      <c:barChart>
        <c:barDir val="col"/>
        <c:grouping val="clustered"/>
        <c:varyColors val="0"/>
        <c:ser>
          <c:idx val="2"/>
          <c:order val="0"/>
          <c:spPr>
            <a:noFill/>
            <a:ln>
              <a:noFill/>
            </a:ln>
          </c:spPr>
          <c:invertIfNegative val="0"/>
          <c:dLbls>
            <c:dLbl>
              <c:idx val="0"/>
              <c:layout>
                <c:manualLayout>
                  <c:x val="2.3765714962061405E-3"/>
                  <c:y val="0.2571090934921024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69BD-46EA-80D1-2FE19E739219}"/>
                </c:ext>
              </c:extLst>
            </c:dLbl>
            <c:dLbl>
              <c:idx val="1"/>
              <c:layout>
                <c:manualLayout>
                  <c:x val="-3.0011246762436898E-17"/>
                  <c:y val="-8.051010070990534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69BD-46EA-80D1-2FE19E739219}"/>
                </c:ext>
              </c:extLst>
            </c:dLbl>
            <c:dLbl>
              <c:idx val="2"/>
              <c:layout>
                <c:manualLayout>
                  <c:x val="-6.0022493524873797E-17"/>
                  <c:y val="1.676463291407483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69BD-46EA-80D1-2FE19E739219}"/>
                </c:ext>
              </c:extLst>
            </c:dLbl>
            <c:dLbl>
              <c:idx val="3"/>
              <c:layout>
                <c:manualLayout>
                  <c:x val="4.487416100710056E-4"/>
                  <c:y val="0.3806706268708984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69BD-46EA-80D1-2FE19E739219}"/>
                </c:ext>
              </c:extLst>
            </c:dLbl>
            <c:dLbl>
              <c:idx val="4"/>
              <c:layout>
                <c:manualLayout>
                  <c:x val="7.39544138032021E-4"/>
                  <c:y val="9.4481395859432517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69BD-46EA-80D1-2FE19E739219}"/>
                </c:ext>
              </c:extLst>
            </c:dLbl>
            <c:dLbl>
              <c:idx val="5"/>
              <c:layout>
                <c:manualLayout>
                  <c:x val="-8.7139948212774119E-17"/>
                  <c:y val="0.19169148510248099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69BD-46EA-80D1-2FE19E739219}"/>
                </c:ext>
              </c:extLst>
            </c:dLbl>
            <c:dLbl>
              <c:idx val="6"/>
              <c:layout>
                <c:manualLayout>
                  <c:x val="-1.6370273581742065E-3"/>
                  <c:y val="0.1867491508349584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69BD-46EA-80D1-2FE19E739219}"/>
                </c:ext>
              </c:extLst>
            </c:dLbl>
            <c:dLbl>
              <c:idx val="7"/>
              <c:layout>
                <c:manualLayout>
                  <c:x val="1.1882857481029831E-3"/>
                  <c:y val="-2.19165945575947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69BD-46EA-80D1-2FE19E739219}"/>
                </c:ext>
              </c:extLst>
            </c:dLbl>
            <c:dLbl>
              <c:idx val="8"/>
              <c:layout>
                <c:manualLayout>
                  <c:x val="-1.6370273581742937E-3"/>
                  <c:y val="-8.9627438021224567E-2"/>
                </c:manualLayout>
              </c:layout>
              <c:numFmt formatCode="#,##0.00\ [$Bn-420]" sourceLinked="0"/>
              <c:spPr>
                <a:noFill/>
                <a:ln>
                  <a:noFill/>
                </a:ln>
                <a:effectLst/>
              </c:spPr>
              <c:txPr>
                <a:bodyPr rot="-5400000" vert="horz"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69BD-46EA-80D1-2FE19E739219}"/>
                </c:ext>
              </c:extLst>
            </c:dLbl>
            <c:dLbl>
              <c:idx val="9"/>
              <c:layout>
                <c:manualLayout>
                  <c:x val="-3.2739920132640503E-3"/>
                  <c:y val="-2.9792700922334239E-2"/>
                </c:manualLayout>
              </c:layout>
              <c:numFmt formatCode="#,##0.00\ [$Bn-420]" sourceLinked="0"/>
              <c:spPr>
                <a:noFill/>
                <a:ln>
                  <a:noFill/>
                </a:ln>
                <a:effectLst/>
              </c:spPr>
              <c:txPr>
                <a:bodyPr rot="-5400000" vert="horz"/>
                <a:lstStyle/>
                <a:p>
                  <a:pPr>
                    <a:defRPr b="1">
                      <a:solidFill>
                        <a:schemeClr val="tx1"/>
                      </a:solidFill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69BD-46EA-80D1-2FE19E739219}"/>
                </c:ext>
              </c:extLst>
            </c:dLbl>
            <c:numFmt formatCode="#,##0.00\ [$Bn-420]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FI'!$D$125:$D$132</c:f>
              <c:strCache>
                <c:ptCount val="8"/>
                <c:pt idx="0">
                  <c:v>NPFDSF</c:v>
                </c:pt>
                <c:pt idx="1">
                  <c:v>AGHPDSF</c:v>
                </c:pt>
                <c:pt idx="2">
                  <c:v>JSPFDSF</c:v>
                </c:pt>
                <c:pt idx="3">
                  <c:v>URSFDSF</c:v>
                </c:pt>
                <c:pt idx="4">
                  <c:v>HPFDSF</c:v>
                </c:pt>
                <c:pt idx="5">
                  <c:v>PPFDSF</c:v>
                </c:pt>
                <c:pt idx="6">
                  <c:v>APFDSF</c:v>
                </c:pt>
                <c:pt idx="7">
                  <c:v>ABLPFDSF</c:v>
                </c:pt>
              </c:strCache>
            </c:strRef>
          </c:cat>
          <c:val>
            <c:numRef>
              <c:f>'FY15TD FI'!$E$125:$E$134</c:f>
              <c:numCache>
                <c:formatCode>#,##0.00_);\(#,##0.00\)</c:formatCode>
                <c:ptCount val="10"/>
                <c:pt idx="0">
                  <c:v>0.62246500000000005</c:v>
                </c:pt>
                <c:pt idx="1">
                  <c:v>6.2607999999999997E-2</c:v>
                </c:pt>
                <c:pt idx="2">
                  <c:v>0.239844</c:v>
                </c:pt>
                <c:pt idx="3">
                  <c:v>0.96092999999999995</c:v>
                </c:pt>
                <c:pt idx="4">
                  <c:v>0.20410300000000001</c:v>
                </c:pt>
                <c:pt idx="5">
                  <c:v>0.50924999999999998</c:v>
                </c:pt>
                <c:pt idx="6">
                  <c:v>0.497249</c:v>
                </c:pt>
                <c:pt idx="7">
                  <c:v>0.16187599999999999</c:v>
                </c:pt>
                <c:pt idx="8">
                  <c:v>3.0806E-2</c:v>
                </c:pt>
                <c:pt idx="9">
                  <c:v>0.13259099999999999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69BD-46EA-80D1-2FE19E7392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0"/>
        <c:overlap val="100"/>
        <c:axId val="423374976"/>
        <c:axId val="423379680"/>
      </c:barChart>
      <c:lineChart>
        <c:grouping val="standard"/>
        <c:varyColors val="0"/>
        <c:ser>
          <c:idx val="1"/>
          <c:order val="2"/>
          <c:spPr>
            <a:ln w="254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9"/>
              <c:layout>
                <c:manualLayout>
                  <c:x val="-3.9213429687401317E-2"/>
                  <c:y val="-6.23280682948249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69BD-46EA-80D1-2FE19E739219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FI'!$D$125:$D$132</c:f>
              <c:strCache>
                <c:ptCount val="8"/>
                <c:pt idx="0">
                  <c:v>NPFDSF</c:v>
                </c:pt>
                <c:pt idx="1">
                  <c:v>AGHPDSF</c:v>
                </c:pt>
                <c:pt idx="2">
                  <c:v>JSPFDSF</c:v>
                </c:pt>
                <c:pt idx="3">
                  <c:v>URSFDSF</c:v>
                </c:pt>
                <c:pt idx="4">
                  <c:v>HPFDSF</c:v>
                </c:pt>
                <c:pt idx="5">
                  <c:v>PPFDSF</c:v>
                </c:pt>
                <c:pt idx="6">
                  <c:v>APFDSF</c:v>
                </c:pt>
                <c:pt idx="7">
                  <c:v>ABLPFDSF</c:v>
                </c:pt>
              </c:strCache>
            </c:strRef>
          </c:cat>
          <c:val>
            <c:numRef>
              <c:f>'FY15TD FI'!$Z$125:$Z$134</c:f>
              <c:numCache>
                <c:formatCode>0.00%</c:formatCode>
                <c:ptCount val="10"/>
                <c:pt idx="0">
                  <c:v>5.1531355956271306E-2</c:v>
                </c:pt>
                <c:pt idx="1">
                  <c:v>5.1531355956271306E-2</c:v>
                </c:pt>
                <c:pt idx="2">
                  <c:v>5.1531355956271306E-2</c:v>
                </c:pt>
                <c:pt idx="3">
                  <c:v>5.1531355956271306E-2</c:v>
                </c:pt>
                <c:pt idx="4">
                  <c:v>5.1531355956271306E-2</c:v>
                </c:pt>
                <c:pt idx="5">
                  <c:v>5.1531355956271306E-2</c:v>
                </c:pt>
                <c:pt idx="6">
                  <c:v>5.1531355956271306E-2</c:v>
                </c:pt>
                <c:pt idx="7">
                  <c:v>5.1531355956271306E-2</c:v>
                </c:pt>
                <c:pt idx="8">
                  <c:v>5.1531355956271306E-2</c:v>
                </c:pt>
                <c:pt idx="9">
                  <c:v>5.1531355956271306E-2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2-69BD-46EA-80D1-2FE19E7392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3377328"/>
        <c:axId val="423382424"/>
      </c:lineChart>
      <c:catAx>
        <c:axId val="4233773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 rot="-5400000" vert="horz"/>
          <a:lstStyle/>
          <a:p>
            <a:pPr>
              <a:defRPr/>
            </a:pPr>
            <a:endParaRPr lang="en-US"/>
          </a:p>
        </c:txPr>
        <c:crossAx val="423382424"/>
        <c:crosses val="autoZero"/>
        <c:auto val="1"/>
        <c:lblAlgn val="ctr"/>
        <c:lblOffset val="100"/>
        <c:noMultiLvlLbl val="0"/>
      </c:catAx>
      <c:valAx>
        <c:axId val="423382424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Annualized Return</a:t>
                </a:r>
              </a:p>
            </c:rich>
          </c:tx>
          <c:layout>
            <c:manualLayout>
              <c:xMode val="edge"/>
              <c:yMode val="edge"/>
              <c:x val="0"/>
              <c:y val="0.12474233525382748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423377328"/>
        <c:crosses val="autoZero"/>
        <c:crossBetween val="between"/>
      </c:valAx>
      <c:valAx>
        <c:axId val="423379680"/>
        <c:scaling>
          <c:orientation val="minMax"/>
        </c:scaling>
        <c:delete val="0"/>
        <c:axPos val="r"/>
        <c:numFmt formatCode="#,##0.00_);\(#,##0.00\)" sourceLinked="1"/>
        <c:majorTickMark val="none"/>
        <c:minorTickMark val="none"/>
        <c:tickLblPos val="none"/>
        <c:crossAx val="423374976"/>
        <c:crosses val="max"/>
        <c:crossBetween val="between"/>
      </c:valAx>
      <c:catAx>
        <c:axId val="4233749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423379680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OUTSTANDING OMO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2"/>
          <c:order val="0"/>
          <c:tx>
            <c:strRef>
              <c:f>Sheet1!$L$1530</c:f>
              <c:strCache>
                <c:ptCount val="1"/>
                <c:pt idx="0">
                  <c:v>OMO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numRef>
              <c:f>Sheet1!$I$1531:$I$1543</c:f>
              <c:numCache>
                <c:formatCode>d\-mmm\-yy</c:formatCode>
                <c:ptCount val="13"/>
                <c:pt idx="0">
                  <c:v>44196</c:v>
                </c:pt>
                <c:pt idx="1">
                  <c:v>44227</c:v>
                </c:pt>
                <c:pt idx="2">
                  <c:v>44255</c:v>
                </c:pt>
                <c:pt idx="3">
                  <c:v>44286</c:v>
                </c:pt>
                <c:pt idx="4">
                  <c:v>44316</c:v>
                </c:pt>
                <c:pt idx="5">
                  <c:v>44347</c:v>
                </c:pt>
                <c:pt idx="6">
                  <c:v>44377</c:v>
                </c:pt>
                <c:pt idx="7">
                  <c:v>44408</c:v>
                </c:pt>
                <c:pt idx="8">
                  <c:v>44439</c:v>
                </c:pt>
                <c:pt idx="9">
                  <c:v>44469</c:v>
                </c:pt>
                <c:pt idx="10">
                  <c:v>44500</c:v>
                </c:pt>
                <c:pt idx="11">
                  <c:v>44530</c:v>
                </c:pt>
                <c:pt idx="12">
                  <c:v>44561</c:v>
                </c:pt>
              </c:numCache>
            </c:numRef>
          </c:cat>
          <c:val>
            <c:numRef>
              <c:f>Sheet1!$L$1531:$L$1543</c:f>
              <c:numCache>
                <c:formatCode>_(* #,##0_);_(* \(#,##0\);_(* "-"??_);_(@_)</c:formatCode>
                <c:ptCount val="13"/>
                <c:pt idx="0">
                  <c:v>870450</c:v>
                </c:pt>
                <c:pt idx="1">
                  <c:v>990200</c:v>
                </c:pt>
                <c:pt idx="2">
                  <c:v>1102950</c:v>
                </c:pt>
                <c:pt idx="3">
                  <c:v>1629300</c:v>
                </c:pt>
                <c:pt idx="4">
                  <c:v>1622800</c:v>
                </c:pt>
                <c:pt idx="5">
                  <c:v>2410300</c:v>
                </c:pt>
                <c:pt idx="6">
                  <c:v>1665000</c:v>
                </c:pt>
                <c:pt idx="7">
                  <c:v>2300100</c:v>
                </c:pt>
                <c:pt idx="8">
                  <c:v>1950000</c:v>
                </c:pt>
                <c:pt idx="9">
                  <c:v>1821300</c:v>
                </c:pt>
                <c:pt idx="10">
                  <c:v>1800150</c:v>
                </c:pt>
                <c:pt idx="11">
                  <c:v>1775000</c:v>
                </c:pt>
                <c:pt idx="12">
                  <c:v>1675100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6A-4671-B533-8A4D099231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551731712"/>
        <c:axId val="551724264"/>
      </c:barChart>
      <c:catAx>
        <c:axId val="551731712"/>
        <c:scaling>
          <c:orientation val="minMax"/>
        </c:scaling>
        <c:delete val="0"/>
        <c:axPos val="b"/>
        <c:numFmt formatCode="d\-mmm\-yy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1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1724264"/>
        <c:crosses val="autoZero"/>
        <c:auto val="0"/>
        <c:lblAlgn val="ctr"/>
        <c:lblOffset val="100"/>
        <c:noMultiLvlLbl val="0"/>
      </c:catAx>
      <c:valAx>
        <c:axId val="551724264"/>
        <c:scaling>
          <c:orientation val="minMax"/>
          <c:min val="5000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ln>
                      <a:noFill/>
                    </a:ln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>
                    <a:ln>
                      <a:noFill/>
                    </a:ln>
                  </a:rPr>
                  <a:t>Amount (Million)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ln>
                    <a:noFill/>
                  </a:ln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1731712"/>
        <c:crosses val="autoZero"/>
        <c:crossBetween val="between"/>
        <c:majorUnit val="500000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12700" cap="flat" cmpd="sng" algn="ctr">
      <a:solidFill>
        <a:schemeClr val="dk1"/>
      </a:solidFill>
      <a:prstDash val="solid"/>
      <a:miter lim="800000"/>
    </a:ln>
    <a:effectLst/>
  </c:spPr>
  <c:txPr>
    <a:bodyPr/>
    <a:lstStyle/>
    <a:p>
      <a:pPr>
        <a:defRPr sz="1000" b="1"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3">
    <c:autoUpdate val="0"/>
  </c:externalData>
</c:chartSpace>
</file>

<file path=ppt/charts/chart5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1716291083380785E-2"/>
          <c:y val="5.0925925925925923E-2"/>
          <c:w val="0.89399109767460094"/>
          <c:h val="0.566990629434759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836-4E3F-8607-6D3D2E7F839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 - Peer Gross Return (2)'!$A$75:$A$80</c:f>
              <c:strCache>
                <c:ptCount val="6"/>
                <c:pt idx="0">
                  <c:v>NAFADSF</c:v>
                </c:pt>
                <c:pt idx="1">
                  <c:v>HPFDSF</c:v>
                </c:pt>
                <c:pt idx="2">
                  <c:v>PPFDSF</c:v>
                </c:pt>
                <c:pt idx="3">
                  <c:v>APFDSF</c:v>
                </c:pt>
                <c:pt idx="4">
                  <c:v>URSFDSF</c:v>
                </c:pt>
                <c:pt idx="5">
                  <c:v>ABLPFDSF</c:v>
                </c:pt>
              </c:strCache>
            </c:strRef>
          </c:cat>
          <c:val>
            <c:numRef>
              <c:f>'FI - Peer Gross Return (2)'!$B$75:$B$80</c:f>
              <c:numCache>
                <c:formatCode>0.0%</c:formatCode>
                <c:ptCount val="6"/>
                <c:pt idx="0">
                  <c:v>0.13793803241682068</c:v>
                </c:pt>
                <c:pt idx="1">
                  <c:v>0.13720489236567981</c:v>
                </c:pt>
                <c:pt idx="2">
                  <c:v>0.1284512092473411</c:v>
                </c:pt>
                <c:pt idx="3">
                  <c:v>0.12682104114668805</c:v>
                </c:pt>
                <c:pt idx="4">
                  <c:v>0.12529632829652879</c:v>
                </c:pt>
                <c:pt idx="5">
                  <c:v>0.11843611947470856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36-4E3F-8607-6D3D2E7F83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77584"/>
        <c:axId val="3778832"/>
      </c:barChart>
      <c:catAx>
        <c:axId val="3777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78832"/>
        <c:crosses val="autoZero"/>
        <c:auto val="1"/>
        <c:lblAlgn val="ctr"/>
        <c:lblOffset val="100"/>
        <c:noMultiLvlLbl val="0"/>
      </c:catAx>
      <c:valAx>
        <c:axId val="3778832"/>
        <c:scaling>
          <c:orientation val="minMax"/>
          <c:min val="0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77584"/>
        <c:crosses val="autoZero"/>
        <c:crossBetween val="between"/>
        <c:majorUnit val="4.0000000000000008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  <c:userShapes r:id="rId4"/>
</c:chartSpace>
</file>

<file path=ppt/charts/chart5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469720206803252E-2"/>
          <c:y val="6.1776063666253475E-2"/>
          <c:w val="0.9041014478020527"/>
          <c:h val="0.62247544596117221"/>
        </c:manualLayout>
      </c:layout>
      <c:barChart>
        <c:barDir val="col"/>
        <c:grouping val="clustered"/>
        <c:varyColors val="0"/>
        <c:ser>
          <c:idx val="0"/>
          <c:order val="1"/>
          <c:spPr>
            <a:solidFill>
              <a:srgbClr val="002060"/>
            </a:solidFill>
          </c:spPr>
          <c:invertIfNegative val="0"/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ACF7-4E4F-AD50-70F46B92A401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ACF7-4E4F-AD50-70F46B92A401}"/>
              </c:ext>
            </c:extLst>
          </c:dPt>
          <c:dPt>
            <c:idx val="5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ACF7-4E4F-AD50-70F46B92A401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ACF7-4E4F-AD50-70F46B92A401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FI'!$D$138:$D$147</c:f>
              <c:strCache>
                <c:ptCount val="10"/>
                <c:pt idx="0">
                  <c:v>NPFMSF</c:v>
                </c:pt>
                <c:pt idx="1">
                  <c:v>APFMSF</c:v>
                </c:pt>
                <c:pt idx="2">
                  <c:v>NITPFMSF</c:v>
                </c:pt>
                <c:pt idx="3">
                  <c:v>HPFMSF</c:v>
                </c:pt>
                <c:pt idx="4">
                  <c:v>JSPFMSF</c:v>
                </c:pt>
                <c:pt idx="5">
                  <c:v>PPFMSF</c:v>
                </c:pt>
                <c:pt idx="6">
                  <c:v>URSFMSF</c:v>
                </c:pt>
                <c:pt idx="7">
                  <c:v>AGHPMSF</c:v>
                </c:pt>
                <c:pt idx="8">
                  <c:v>ABLPFMSF</c:v>
                </c:pt>
                <c:pt idx="9">
                  <c:v>FAYSALMSF</c:v>
                </c:pt>
              </c:strCache>
            </c:strRef>
          </c:cat>
          <c:val>
            <c:numRef>
              <c:f>'FY15TD FI'!$F$138:$F$147</c:f>
              <c:numCache>
                <c:formatCode>0.0%</c:formatCode>
                <c:ptCount val="10"/>
                <c:pt idx="0">
                  <c:v>8.5599999999999996E-2</c:v>
                </c:pt>
                <c:pt idx="1">
                  <c:v>8.2600000000000007E-2</c:v>
                </c:pt>
                <c:pt idx="2">
                  <c:v>7.85E-2</c:v>
                </c:pt>
                <c:pt idx="3">
                  <c:v>7.4499999999999997E-2</c:v>
                </c:pt>
                <c:pt idx="4">
                  <c:v>7.2599999999999998E-2</c:v>
                </c:pt>
                <c:pt idx="5">
                  <c:v>6.8642872805681737E-2</c:v>
                </c:pt>
                <c:pt idx="6">
                  <c:v>6.8599999999999994E-2</c:v>
                </c:pt>
                <c:pt idx="7">
                  <c:v>6.1499999999999999E-2</c:v>
                </c:pt>
                <c:pt idx="8">
                  <c:v>5.7500000000000002E-2</c:v>
                </c:pt>
                <c:pt idx="9">
                  <c:v>4.4600000000000001E-2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CF7-4E4F-AD50-70F46B92A4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60"/>
        <c:axId val="423378112"/>
        <c:axId val="423378504"/>
      </c:barChart>
      <c:barChart>
        <c:barDir val="col"/>
        <c:grouping val="clustered"/>
        <c:varyColors val="0"/>
        <c:ser>
          <c:idx val="2"/>
          <c:order val="0"/>
          <c:spPr>
            <a:noFill/>
            <a:ln>
              <a:noFill/>
            </a:ln>
          </c:spPr>
          <c:invertIfNegative val="0"/>
          <c:dLbls>
            <c:numFmt formatCode="#,##0.00\ [$Bn-420]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FI'!$D$152:$D$163</c:f>
              <c:strCache>
                <c:ptCount val="12"/>
                <c:pt idx="0">
                  <c:v>FaysalICF</c:v>
                </c:pt>
                <c:pt idx="1">
                  <c:v>FaysalHAF</c:v>
                </c:pt>
                <c:pt idx="2">
                  <c:v>ALHIMMF</c:v>
                </c:pt>
                <c:pt idx="3">
                  <c:v>AL-AICF P1</c:v>
                </c:pt>
                <c:pt idx="4">
                  <c:v>HBLIMMF</c:v>
                </c:pt>
                <c:pt idx="5">
                  <c:v>MRAF</c:v>
                </c:pt>
                <c:pt idx="6">
                  <c:v>ABLICF</c:v>
                </c:pt>
                <c:pt idx="7">
                  <c:v>JSIDDF</c:v>
                </c:pt>
                <c:pt idx="8">
                  <c:v>NBPIDDF</c:v>
                </c:pt>
                <c:pt idx="9">
                  <c:v>ALFALAHRAF</c:v>
                </c:pt>
                <c:pt idx="10">
                  <c:v>ATLASIMMF</c:v>
                </c:pt>
                <c:pt idx="11">
                  <c:v>NITIMMF</c:v>
                </c:pt>
              </c:strCache>
            </c:strRef>
          </c:cat>
          <c:val>
            <c:numRef>
              <c:f>'FY15TD FI'!$E$138:$E$147</c:f>
              <c:numCache>
                <c:formatCode>#,##0.00_);\(#,##0.00\)</c:formatCode>
                <c:ptCount val="10"/>
                <c:pt idx="0">
                  <c:v>1.521625</c:v>
                </c:pt>
                <c:pt idx="1">
                  <c:v>0.63561000000000001</c:v>
                </c:pt>
                <c:pt idx="2">
                  <c:v>0.15279599999999999</c:v>
                </c:pt>
                <c:pt idx="3">
                  <c:v>0.29246299999999997</c:v>
                </c:pt>
                <c:pt idx="4">
                  <c:v>0.29336400000000001</c:v>
                </c:pt>
                <c:pt idx="5">
                  <c:v>0.587866</c:v>
                </c:pt>
                <c:pt idx="6">
                  <c:v>1.1715990000000001</c:v>
                </c:pt>
                <c:pt idx="7">
                  <c:v>7.8821000000000002E-2</c:v>
                </c:pt>
                <c:pt idx="8">
                  <c:v>0.14394999999999999</c:v>
                </c:pt>
                <c:pt idx="9">
                  <c:v>3.2591000000000002E-2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CF7-4E4F-AD50-70F46B92A4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0"/>
        <c:overlap val="100"/>
        <c:axId val="424117328"/>
        <c:axId val="424112624"/>
      </c:barChart>
      <c:lineChart>
        <c:grouping val="standard"/>
        <c:varyColors val="0"/>
        <c:ser>
          <c:idx val="1"/>
          <c:order val="2"/>
          <c:spPr>
            <a:ln w="254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9"/>
              <c:layout>
                <c:manualLayout>
                  <c:x val="-4.3459110549907032E-2"/>
                  <c:y val="-4.97392605299385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ACF7-4E4F-AD50-70F46B92A401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FI'!$D$138:$D$147</c:f>
              <c:strCache>
                <c:ptCount val="10"/>
                <c:pt idx="0">
                  <c:v>NPFMSF</c:v>
                </c:pt>
                <c:pt idx="1">
                  <c:v>APFMSF</c:v>
                </c:pt>
                <c:pt idx="2">
                  <c:v>NITPFMSF</c:v>
                </c:pt>
                <c:pt idx="3">
                  <c:v>HPFMSF</c:v>
                </c:pt>
                <c:pt idx="4">
                  <c:v>JSPFMSF</c:v>
                </c:pt>
                <c:pt idx="5">
                  <c:v>PPFMSF</c:v>
                </c:pt>
                <c:pt idx="6">
                  <c:v>URSFMSF</c:v>
                </c:pt>
                <c:pt idx="7">
                  <c:v>AGHPMSF</c:v>
                </c:pt>
                <c:pt idx="8">
                  <c:v>ABLPFMSF</c:v>
                </c:pt>
                <c:pt idx="9">
                  <c:v>FAYSALMSF</c:v>
                </c:pt>
              </c:strCache>
            </c:strRef>
          </c:cat>
          <c:val>
            <c:numRef>
              <c:f>'FY15TD FI'!$Z$138:$Z$147</c:f>
              <c:numCache>
                <c:formatCode>0.00%</c:formatCode>
                <c:ptCount val="10"/>
                <c:pt idx="0">
                  <c:v>6.9464287280568165E-2</c:v>
                </c:pt>
                <c:pt idx="1">
                  <c:v>6.9464287280568165E-2</c:v>
                </c:pt>
                <c:pt idx="2">
                  <c:v>6.9464287280568165E-2</c:v>
                </c:pt>
                <c:pt idx="3">
                  <c:v>6.9464287280568165E-2</c:v>
                </c:pt>
                <c:pt idx="4">
                  <c:v>6.9464287280568165E-2</c:v>
                </c:pt>
                <c:pt idx="5">
                  <c:v>6.9464287280568165E-2</c:v>
                </c:pt>
                <c:pt idx="6">
                  <c:v>6.9464287280568165E-2</c:v>
                </c:pt>
                <c:pt idx="7">
                  <c:v>6.9464287280568165E-2</c:v>
                </c:pt>
                <c:pt idx="8">
                  <c:v>6.9464287280568165E-2</c:v>
                </c:pt>
                <c:pt idx="9">
                  <c:v>6.9464287280568165E-2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ACF7-4E4F-AD50-70F46B92A4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3378112"/>
        <c:axId val="423378504"/>
      </c:lineChart>
      <c:catAx>
        <c:axId val="4233781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423378504"/>
        <c:crosses val="autoZero"/>
        <c:auto val="1"/>
        <c:lblAlgn val="ctr"/>
        <c:lblOffset val="100"/>
        <c:noMultiLvlLbl val="0"/>
      </c:catAx>
      <c:valAx>
        <c:axId val="423378504"/>
        <c:scaling>
          <c:orientation val="minMax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Annualized Return</a:t>
                </a:r>
              </a:p>
            </c:rich>
          </c:tx>
          <c:layout>
            <c:manualLayout>
              <c:xMode val="edge"/>
              <c:yMode val="edge"/>
              <c:x val="8.8316897928324557E-4"/>
              <c:y val="7.7566494807191161E-2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423378112"/>
        <c:crosses val="autoZero"/>
        <c:crossBetween val="between"/>
        <c:majorUnit val="2.0000000000000004E-2"/>
      </c:valAx>
      <c:valAx>
        <c:axId val="424112624"/>
        <c:scaling>
          <c:orientation val="minMax"/>
        </c:scaling>
        <c:delete val="0"/>
        <c:axPos val="r"/>
        <c:numFmt formatCode="#,##0.00_);\(#,##0.00\)" sourceLinked="1"/>
        <c:majorTickMark val="none"/>
        <c:minorTickMark val="none"/>
        <c:tickLblPos val="none"/>
        <c:crossAx val="424117328"/>
        <c:crosses val="max"/>
        <c:crossBetween val="between"/>
      </c:valAx>
      <c:catAx>
        <c:axId val="4241173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424112624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5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4277643326021681E-2"/>
          <c:y val="5.0925925925925923E-2"/>
          <c:w val="0.89142978939574569"/>
          <c:h val="0.548083340405996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217-4DE8-AAB4-7822722B10F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 - Peer Gross Return (2)'!$A$65:$A$70</c:f>
              <c:strCache>
                <c:ptCount val="6"/>
                <c:pt idx="0">
                  <c:v>NPFMSF</c:v>
                </c:pt>
                <c:pt idx="1">
                  <c:v>PPFMSF</c:v>
                </c:pt>
                <c:pt idx="2">
                  <c:v>URSFMSF</c:v>
                </c:pt>
                <c:pt idx="3">
                  <c:v>HPFMSF</c:v>
                </c:pt>
                <c:pt idx="4">
                  <c:v>APFMSF</c:v>
                </c:pt>
                <c:pt idx="5">
                  <c:v>ABLPFMSF</c:v>
                </c:pt>
              </c:strCache>
            </c:strRef>
          </c:cat>
          <c:val>
            <c:numRef>
              <c:f>'FI - Peer Gross Return (2)'!$B$65:$B$70</c:f>
              <c:numCache>
                <c:formatCode>0.0%</c:formatCode>
                <c:ptCount val="6"/>
                <c:pt idx="0">
                  <c:v>0.11352627473247486</c:v>
                </c:pt>
                <c:pt idx="1">
                  <c:v>0.11269977522661012</c:v>
                </c:pt>
                <c:pt idx="2">
                  <c:v>0.10969026363436418</c:v>
                </c:pt>
                <c:pt idx="3">
                  <c:v>0.10923398395229038</c:v>
                </c:pt>
                <c:pt idx="4">
                  <c:v>0.10679408246245455</c:v>
                </c:pt>
                <c:pt idx="5">
                  <c:v>0.10526033370517385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17-4DE8-AAB4-7822722B10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77584"/>
        <c:axId val="3778832"/>
      </c:barChart>
      <c:catAx>
        <c:axId val="3777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78832"/>
        <c:crosses val="autoZero"/>
        <c:auto val="1"/>
        <c:lblAlgn val="ctr"/>
        <c:lblOffset val="100"/>
        <c:noMultiLvlLbl val="0"/>
      </c:catAx>
      <c:valAx>
        <c:axId val="3778832"/>
        <c:scaling>
          <c:orientation val="minMax"/>
          <c:min val="0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77584"/>
        <c:crosses val="autoZero"/>
        <c:crossBetween val="between"/>
        <c:majorUnit val="4.0000000000000008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  <c:userShapes r:id="rId4"/>
</c:chartSpace>
</file>

<file path=ppt/charts/chart5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923830613807915E-2"/>
          <c:y val="6.0181623851611091E-2"/>
          <c:w val="0.91229199608853406"/>
          <c:h val="0.63269339809786318"/>
        </c:manualLayout>
      </c:layout>
      <c:barChart>
        <c:barDir val="col"/>
        <c:grouping val="clustered"/>
        <c:varyColors val="0"/>
        <c:ser>
          <c:idx val="0"/>
          <c:order val="1"/>
          <c:spPr>
            <a:solidFill>
              <a:srgbClr val="002060"/>
            </a:solidFill>
          </c:spPr>
          <c:invertIfNegative val="0"/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8FAE-43E6-8A62-14B5938ADC97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8FAE-43E6-8A62-14B5938ADC97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8FAE-43E6-8A62-14B5938ADC97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4-8FAE-43E6-8A62-14B5938ADC97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8FAE-43E6-8A62-14B5938ADC97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8FAE-43E6-8A62-14B5938ADC97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8FAE-43E6-8A62-14B5938ADC97}"/>
              </c:ext>
            </c:extLst>
          </c:dPt>
          <c:dLbls>
            <c:dLbl>
              <c:idx val="4"/>
              <c:layout>
                <c:manualLayout>
                  <c:x val="1.8365470255096526E-3"/>
                  <c:y val="6.34920634920635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8FAE-43E6-8A62-14B5938ADC97}"/>
                </c:ext>
              </c:extLst>
            </c:dLbl>
            <c:dLbl>
              <c:idx val="5"/>
              <c:layout>
                <c:manualLayout>
                  <c:x val="5.5096410765289334E-3"/>
                  <c:y val="6.34920634920638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8FAE-43E6-8A62-14B5938ADC97}"/>
                </c:ext>
              </c:extLst>
            </c:dLbl>
            <c:dLbl>
              <c:idx val="6"/>
              <c:layout>
                <c:manualLayout>
                  <c:x val="6.7339279692916992E-17"/>
                  <c:y val="-6.34920634920638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8FAE-43E6-8A62-14B5938ADC97}"/>
                </c:ext>
              </c:extLst>
            </c:dLbl>
            <c:dLbl>
              <c:idx val="7"/>
              <c:layout>
                <c:manualLayout>
                  <c:x val="1.8365470255096526E-3"/>
                  <c:y val="6.34920634920638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8FAE-43E6-8A62-14B5938ADC97}"/>
                </c:ext>
              </c:extLst>
            </c:dLbl>
            <c:dLbl>
              <c:idx val="9"/>
              <c:layout>
                <c:manualLayout>
                  <c:x val="0"/>
                  <c:y val="-6.349206349206374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8FAE-43E6-8A62-14B5938ADC9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FI'!$D$97:$D$107</c:f>
              <c:strCache>
                <c:ptCount val="11"/>
                <c:pt idx="0">
                  <c:v>NIPFDSF</c:v>
                </c:pt>
                <c:pt idx="1">
                  <c:v>HIPFDSF</c:v>
                </c:pt>
                <c:pt idx="2">
                  <c:v>MeezanDSF</c:v>
                </c:pt>
                <c:pt idx="3">
                  <c:v>UIPFDSF</c:v>
                </c:pt>
                <c:pt idx="4">
                  <c:v>ALHIPFDSF</c:v>
                </c:pt>
                <c:pt idx="5">
                  <c:v>FAYSALDSF</c:v>
                </c:pt>
                <c:pt idx="6">
                  <c:v>APIFDSF</c:v>
                </c:pt>
                <c:pt idx="7">
                  <c:v>AGHPDSF</c:v>
                </c:pt>
                <c:pt idx="8">
                  <c:v>JSIPFDSF</c:v>
                </c:pt>
                <c:pt idx="9">
                  <c:v>ABLIPFDSF</c:v>
                </c:pt>
                <c:pt idx="10">
                  <c:v>NITIFDSF</c:v>
                </c:pt>
              </c:strCache>
            </c:strRef>
          </c:cat>
          <c:val>
            <c:numRef>
              <c:f>'FY15TD FI'!$F$97:$F$107</c:f>
              <c:numCache>
                <c:formatCode>0.0%</c:formatCode>
                <c:ptCount val="11"/>
                <c:pt idx="0">
                  <c:v>7.4868984027848737E-2</c:v>
                </c:pt>
                <c:pt idx="1">
                  <c:v>5.9647652477375662E-2</c:v>
                </c:pt>
                <c:pt idx="2">
                  <c:v>5.6559577650047203E-2</c:v>
                </c:pt>
                <c:pt idx="3">
                  <c:v>5.3320196595678611E-2</c:v>
                </c:pt>
                <c:pt idx="4">
                  <c:v>5.0818774991040608E-2</c:v>
                </c:pt>
                <c:pt idx="5">
                  <c:v>5.1368505747126106E-2</c:v>
                </c:pt>
                <c:pt idx="6">
                  <c:v>5.0735481755760495E-2</c:v>
                </c:pt>
                <c:pt idx="7">
                  <c:v>4.2232674871710223E-2</c:v>
                </c:pt>
                <c:pt idx="8">
                  <c:v>4.0672231451842532E-2</c:v>
                </c:pt>
                <c:pt idx="9">
                  <c:v>3.8885362645830764E-2</c:v>
                </c:pt>
                <c:pt idx="10">
                  <c:v>3.8710828527436673E-2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8FAE-43E6-8A62-14B5938ADC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60"/>
        <c:axId val="424116936"/>
        <c:axId val="424113408"/>
      </c:barChart>
      <c:barChart>
        <c:barDir val="col"/>
        <c:grouping val="clustered"/>
        <c:varyColors val="0"/>
        <c:ser>
          <c:idx val="2"/>
          <c:order val="0"/>
          <c:spPr>
            <a:noFill/>
            <a:ln>
              <a:noFill/>
            </a:ln>
          </c:spPr>
          <c:invertIfNegative val="0"/>
          <c:dLbls>
            <c:numFmt formatCode="#,##0.0\ [$Bn-420]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FI'!$D$97:$D$105</c:f>
              <c:strCache>
                <c:ptCount val="9"/>
                <c:pt idx="0">
                  <c:v>NIPFDSF</c:v>
                </c:pt>
                <c:pt idx="1">
                  <c:v>HIPFDSF</c:v>
                </c:pt>
                <c:pt idx="2">
                  <c:v>MeezanDSF</c:v>
                </c:pt>
                <c:pt idx="3">
                  <c:v>UIPFDSF</c:v>
                </c:pt>
                <c:pt idx="4">
                  <c:v>ALHIPFDSF</c:v>
                </c:pt>
                <c:pt idx="5">
                  <c:v>FAYSALDSF</c:v>
                </c:pt>
                <c:pt idx="6">
                  <c:v>APIFDSF</c:v>
                </c:pt>
                <c:pt idx="7">
                  <c:v>AGHPDSF</c:v>
                </c:pt>
                <c:pt idx="8">
                  <c:v>JSIPFDSF</c:v>
                </c:pt>
              </c:strCache>
            </c:strRef>
          </c:cat>
          <c:val>
            <c:numRef>
              <c:f>'FY15TD FI'!$E$97:$E$107</c:f>
              <c:numCache>
                <c:formatCode>#,##0.00_);\(#,##0.00\)</c:formatCode>
                <c:ptCount val="11"/>
                <c:pt idx="0">
                  <c:v>0.746915</c:v>
                </c:pt>
                <c:pt idx="1">
                  <c:v>9.1075000000000003E-2</c:v>
                </c:pt>
                <c:pt idx="2">
                  <c:v>4.5819580000000002</c:v>
                </c:pt>
                <c:pt idx="3">
                  <c:v>1.061105</c:v>
                </c:pt>
                <c:pt idx="4">
                  <c:v>0.38453199999999998</c:v>
                </c:pt>
                <c:pt idx="5">
                  <c:v>3.0428E-2</c:v>
                </c:pt>
                <c:pt idx="6">
                  <c:v>0.46404600000000001</c:v>
                </c:pt>
                <c:pt idx="7">
                  <c:v>7.0238999999999996E-2</c:v>
                </c:pt>
                <c:pt idx="8">
                  <c:v>8.4243999999999999E-2</c:v>
                </c:pt>
                <c:pt idx="9">
                  <c:v>6.1629999999999997E-2</c:v>
                </c:pt>
                <c:pt idx="10">
                  <c:v>0.12327100000000001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FAE-43E6-8A62-14B5938ADC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0"/>
        <c:overlap val="100"/>
        <c:axId val="424113800"/>
        <c:axId val="424114976"/>
      </c:barChart>
      <c:lineChart>
        <c:grouping val="standard"/>
        <c:varyColors val="0"/>
        <c:ser>
          <c:idx val="1"/>
          <c:order val="2"/>
          <c:spPr>
            <a:ln w="254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10"/>
              <c:layout>
                <c:manualLayout>
                  <c:x val="-4.5500194785334493E-2"/>
                  <c:y val="-6.4540874460643702E-2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400" b="1">
                      <a:solidFill>
                        <a:srgbClr val="FF0000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8FAE-43E6-8A62-14B5938ADC9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FI'!$D$97:$D$105</c:f>
              <c:strCache>
                <c:ptCount val="9"/>
                <c:pt idx="0">
                  <c:v>NIPFDSF</c:v>
                </c:pt>
                <c:pt idx="1">
                  <c:v>HIPFDSF</c:v>
                </c:pt>
                <c:pt idx="2">
                  <c:v>MeezanDSF</c:v>
                </c:pt>
                <c:pt idx="3">
                  <c:v>UIPFDSF</c:v>
                </c:pt>
                <c:pt idx="4">
                  <c:v>ALHIPFDSF</c:v>
                </c:pt>
                <c:pt idx="5">
                  <c:v>FAYSALDSF</c:v>
                </c:pt>
                <c:pt idx="6">
                  <c:v>APIFDSF</c:v>
                </c:pt>
                <c:pt idx="7">
                  <c:v>AGHPDSF</c:v>
                </c:pt>
                <c:pt idx="8">
                  <c:v>JSIPFDSF</c:v>
                </c:pt>
              </c:strCache>
            </c:strRef>
          </c:cat>
          <c:val>
            <c:numRef>
              <c:f>'FY15TD FI'!$Z$97:$Z$107</c:f>
              <c:numCache>
                <c:formatCode>0.00%</c:formatCode>
                <c:ptCount val="11"/>
                <c:pt idx="0">
                  <c:v>5.0710933703790692E-2</c:v>
                </c:pt>
                <c:pt idx="1">
                  <c:v>5.0710933703790692E-2</c:v>
                </c:pt>
                <c:pt idx="2">
                  <c:v>5.0710933703790692E-2</c:v>
                </c:pt>
                <c:pt idx="3">
                  <c:v>5.0710933703790692E-2</c:v>
                </c:pt>
                <c:pt idx="4">
                  <c:v>5.0710933703790692E-2</c:v>
                </c:pt>
                <c:pt idx="5">
                  <c:v>5.0710933703790692E-2</c:v>
                </c:pt>
                <c:pt idx="6">
                  <c:v>5.0710933703790692E-2</c:v>
                </c:pt>
                <c:pt idx="7">
                  <c:v>5.0710933703790692E-2</c:v>
                </c:pt>
                <c:pt idx="8">
                  <c:v>5.0710933703790692E-2</c:v>
                </c:pt>
                <c:pt idx="9">
                  <c:v>5.0710933703790692E-2</c:v>
                </c:pt>
                <c:pt idx="10">
                  <c:v>5.0710933703790692E-2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8FAE-43E6-8A62-14B5938ADC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4116936"/>
        <c:axId val="424113408"/>
      </c:lineChart>
      <c:catAx>
        <c:axId val="4241169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424113408"/>
        <c:crosses val="autoZero"/>
        <c:auto val="1"/>
        <c:lblAlgn val="ctr"/>
        <c:lblOffset val="100"/>
        <c:noMultiLvlLbl val="0"/>
      </c:catAx>
      <c:valAx>
        <c:axId val="424113408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Annualized Return</a:t>
                </a:r>
              </a:p>
            </c:rich>
          </c:tx>
          <c:layout>
            <c:manualLayout>
              <c:xMode val="edge"/>
              <c:yMode val="edge"/>
              <c:x val="2.7615016685918924E-4"/>
              <c:y val="9.5786473592890845E-2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424116936"/>
        <c:crosses val="autoZero"/>
        <c:crossBetween val="between"/>
        <c:majorUnit val="2.0000000000000004E-2"/>
      </c:valAx>
      <c:valAx>
        <c:axId val="424114976"/>
        <c:scaling>
          <c:orientation val="minMax"/>
        </c:scaling>
        <c:delete val="0"/>
        <c:axPos val="r"/>
        <c:numFmt formatCode="#,##0.00_);\(#,##0.00\)" sourceLinked="1"/>
        <c:majorTickMark val="none"/>
        <c:minorTickMark val="none"/>
        <c:tickLblPos val="none"/>
        <c:crossAx val="424113800"/>
        <c:crosses val="max"/>
        <c:crossBetween val="between"/>
      </c:valAx>
      <c:catAx>
        <c:axId val="4241138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424114976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5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5638833546562104E-2"/>
          <c:y val="5.0925925925925923E-2"/>
          <c:w val="0.90006855669186814"/>
          <c:h val="0.50703745710150516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D3E-4F05-8FDA-4E834FBC30C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 - Peer Gross Return (2)'!$A$97:$A$103</c:f>
              <c:strCache>
                <c:ptCount val="7"/>
                <c:pt idx="0">
                  <c:v>MeezanDSF</c:v>
                </c:pt>
                <c:pt idx="1">
                  <c:v>NIPFDSF</c:v>
                </c:pt>
                <c:pt idx="2">
                  <c:v>UIPFDSF</c:v>
                </c:pt>
                <c:pt idx="3">
                  <c:v>ALHIPFDSF</c:v>
                </c:pt>
                <c:pt idx="4">
                  <c:v>APIFDSF</c:v>
                </c:pt>
                <c:pt idx="5">
                  <c:v>HIPFDSF</c:v>
                </c:pt>
                <c:pt idx="6">
                  <c:v>ABLIFDSF</c:v>
                </c:pt>
              </c:strCache>
            </c:strRef>
          </c:cat>
          <c:val>
            <c:numRef>
              <c:f>'FI - Peer Gross Return (2)'!$B$97:$B$103</c:f>
              <c:numCache>
                <c:formatCode>0.0%</c:formatCode>
                <c:ptCount val="7"/>
                <c:pt idx="0">
                  <c:v>0.11367367966663637</c:v>
                </c:pt>
                <c:pt idx="1">
                  <c:v>9.5635972416419454E-2</c:v>
                </c:pt>
                <c:pt idx="2">
                  <c:v>9.5033828232829062E-2</c:v>
                </c:pt>
                <c:pt idx="3">
                  <c:v>9.2747777571681692E-2</c:v>
                </c:pt>
                <c:pt idx="4">
                  <c:v>9.2213371637888786E-2</c:v>
                </c:pt>
                <c:pt idx="5">
                  <c:v>9.1107312468998211E-2</c:v>
                </c:pt>
                <c:pt idx="6">
                  <c:v>7.5966966267806343E-2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3E-4F05-8FDA-4E834FBC30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77584"/>
        <c:axId val="3778832"/>
      </c:barChart>
      <c:catAx>
        <c:axId val="3777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78832"/>
        <c:crosses val="autoZero"/>
        <c:auto val="1"/>
        <c:lblAlgn val="ctr"/>
        <c:lblOffset val="100"/>
        <c:noMultiLvlLbl val="0"/>
      </c:catAx>
      <c:valAx>
        <c:axId val="3778832"/>
        <c:scaling>
          <c:orientation val="minMax"/>
          <c:min val="0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77584"/>
        <c:crosses val="autoZero"/>
        <c:crossBetween val="between"/>
        <c:majorUnit val="4.0000000000000008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  <c:userShapes r:id="rId4"/>
</c:chartSpace>
</file>

<file path=ppt/charts/chart5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785474665314896E-2"/>
          <c:y val="5.8087612249569098E-2"/>
          <c:w val="0.90213578927036209"/>
          <c:h val="0.61398229656379266"/>
        </c:manualLayout>
      </c:layout>
      <c:barChart>
        <c:barDir val="col"/>
        <c:grouping val="clustered"/>
        <c:varyColors val="0"/>
        <c:ser>
          <c:idx val="0"/>
          <c:order val="1"/>
          <c:spPr>
            <a:solidFill>
              <a:srgbClr val="002060"/>
            </a:solidFill>
          </c:spPr>
          <c:invertIfNegative val="0"/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A2A-4BAA-91F4-F9A9B31E28DD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2-CA2A-4BAA-91F4-F9A9B31E28DD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CA2A-4BAA-91F4-F9A9B31E28DD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CA2A-4BAA-91F4-F9A9B31E28DD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CA2A-4BAA-91F4-F9A9B31E28DD}"/>
              </c:ext>
            </c:extLst>
          </c:dPt>
          <c:dLbls>
            <c:dLbl>
              <c:idx val="0"/>
              <c:layout>
                <c:manualLayout>
                  <c:x val="0"/>
                  <c:y val="1.60000000000000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CA2A-4BAA-91F4-F9A9B31E28DD}"/>
                </c:ext>
              </c:extLst>
            </c:dLbl>
            <c:dLbl>
              <c:idx val="1"/>
              <c:layout>
                <c:manualLayout>
                  <c:x val="0"/>
                  <c:y val="1.60000000000000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CA2A-4BAA-91F4-F9A9B31E28DD}"/>
                </c:ext>
              </c:extLst>
            </c:dLbl>
            <c:dLbl>
              <c:idx val="2"/>
              <c:layout>
                <c:manualLayout>
                  <c:x val="0"/>
                  <c:y val="2.13333333333333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CA2A-4BAA-91F4-F9A9B31E28DD}"/>
                </c:ext>
              </c:extLst>
            </c:dLbl>
            <c:dLbl>
              <c:idx val="8"/>
              <c:layout>
                <c:manualLayout>
                  <c:x val="-1.2071192707007622E-16"/>
                  <c:y val="1.4865696162499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CA2A-4BAA-91F4-F9A9B31E28DD}"/>
                </c:ext>
              </c:extLst>
            </c:dLbl>
            <c:dLbl>
              <c:idx val="9"/>
              <c:layout>
                <c:manualLayout>
                  <c:x val="3.2921814966696563E-3"/>
                  <c:y val="1.3572272841837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CA2A-4BAA-91F4-F9A9B31E28DD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FI'!$D$111:$D$121</c:f>
              <c:strCache>
                <c:ptCount val="11"/>
                <c:pt idx="0">
                  <c:v>NIPFMSF</c:v>
                </c:pt>
                <c:pt idx="1">
                  <c:v>JSIPFMSF</c:v>
                </c:pt>
                <c:pt idx="2">
                  <c:v>APIFMSF</c:v>
                </c:pt>
                <c:pt idx="3">
                  <c:v>HIPFMSF</c:v>
                </c:pt>
                <c:pt idx="4">
                  <c:v>ALHIPFMSF</c:v>
                </c:pt>
                <c:pt idx="5">
                  <c:v>UIPFMSF</c:v>
                </c:pt>
                <c:pt idx="6">
                  <c:v>MeezanMSF</c:v>
                </c:pt>
                <c:pt idx="7">
                  <c:v>NITIMSF</c:v>
                </c:pt>
                <c:pt idx="8">
                  <c:v>ABLIPFMSF</c:v>
                </c:pt>
                <c:pt idx="9">
                  <c:v>FAYSALMSF</c:v>
                </c:pt>
                <c:pt idx="10">
                  <c:v>AGHPMSF</c:v>
                </c:pt>
              </c:strCache>
            </c:strRef>
          </c:cat>
          <c:val>
            <c:numRef>
              <c:f>'FY15TD FI'!$F$111:$F$121</c:f>
              <c:numCache>
                <c:formatCode>0.0%</c:formatCode>
                <c:ptCount val="11"/>
                <c:pt idx="0">
                  <c:v>7.0499999999999993E-2</c:v>
                </c:pt>
                <c:pt idx="1">
                  <c:v>6.6500000000000004E-2</c:v>
                </c:pt>
                <c:pt idx="2">
                  <c:v>6.5500000000000003E-2</c:v>
                </c:pt>
                <c:pt idx="3">
                  <c:v>6.25E-2</c:v>
                </c:pt>
                <c:pt idx="4">
                  <c:v>5.6599999999999998E-2</c:v>
                </c:pt>
                <c:pt idx="5">
                  <c:v>5.6500000000000002E-2</c:v>
                </c:pt>
                <c:pt idx="6">
                  <c:v>5.45E-2</c:v>
                </c:pt>
                <c:pt idx="7">
                  <c:v>5.2499999999999998E-2</c:v>
                </c:pt>
                <c:pt idx="8">
                  <c:v>5.0500000000000003E-2</c:v>
                </c:pt>
                <c:pt idx="9">
                  <c:v>4.8500000000000001E-2</c:v>
                </c:pt>
                <c:pt idx="10">
                  <c:v>4.7500000000000001E-2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CA2A-4BAA-91F4-F9A9B31E28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60"/>
        <c:axId val="424112232"/>
        <c:axId val="424119680"/>
      </c:barChart>
      <c:barChart>
        <c:barDir val="col"/>
        <c:grouping val="clustered"/>
        <c:varyColors val="0"/>
        <c:ser>
          <c:idx val="2"/>
          <c:order val="0"/>
          <c:spPr>
            <a:noFill/>
            <a:ln>
              <a:noFill/>
            </a:ln>
          </c:spPr>
          <c:invertIfNegative val="0"/>
          <c:dLbls>
            <c:numFmt formatCode="#,##0.0\ [$Bn-420]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FI'!$D$111:$D$120</c:f>
              <c:strCache>
                <c:ptCount val="10"/>
                <c:pt idx="0">
                  <c:v>NIPFMSF</c:v>
                </c:pt>
                <c:pt idx="1">
                  <c:v>JSIPFMSF</c:v>
                </c:pt>
                <c:pt idx="2">
                  <c:v>APIFMSF</c:v>
                </c:pt>
                <c:pt idx="3">
                  <c:v>HIPFMSF</c:v>
                </c:pt>
                <c:pt idx="4">
                  <c:v>ALHIPFMSF</c:v>
                </c:pt>
                <c:pt idx="5">
                  <c:v>UIPFMSF</c:v>
                </c:pt>
                <c:pt idx="6">
                  <c:v>MeezanMSF</c:v>
                </c:pt>
                <c:pt idx="7">
                  <c:v>NITIMSF</c:v>
                </c:pt>
                <c:pt idx="8">
                  <c:v>ABLIPFMSF</c:v>
                </c:pt>
                <c:pt idx="9">
                  <c:v>FAYSALMSF</c:v>
                </c:pt>
              </c:strCache>
            </c:strRef>
          </c:cat>
          <c:val>
            <c:numRef>
              <c:f>'FY15TD FI'!$E$111:$E$121</c:f>
              <c:numCache>
                <c:formatCode>#,##0.00_);\(#,##0.00\)</c:formatCode>
                <c:ptCount val="11"/>
                <c:pt idx="0">
                  <c:v>1.2823800000000001</c:v>
                </c:pt>
                <c:pt idx="1">
                  <c:v>8.6295999999999998E-2</c:v>
                </c:pt>
                <c:pt idx="2">
                  <c:v>0.60183299999999995</c:v>
                </c:pt>
                <c:pt idx="3">
                  <c:v>7.1135000000000004E-2</c:v>
                </c:pt>
                <c:pt idx="4">
                  <c:v>0.35468300000000003</c:v>
                </c:pt>
                <c:pt idx="5">
                  <c:v>1.2933319999999999</c:v>
                </c:pt>
                <c:pt idx="6">
                  <c:v>3.5926399999999998</c:v>
                </c:pt>
                <c:pt idx="7">
                  <c:v>0.12289700000000001</c:v>
                </c:pt>
                <c:pt idx="8">
                  <c:v>7.6296000000000003E-2</c:v>
                </c:pt>
                <c:pt idx="9">
                  <c:v>3.1588999999999999E-2</c:v>
                </c:pt>
                <c:pt idx="10">
                  <c:v>5.1317000000000002E-2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A2A-4BAA-91F4-F9A9B31E28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0"/>
        <c:overlap val="100"/>
        <c:axId val="424118112"/>
        <c:axId val="424116152"/>
      </c:barChart>
      <c:lineChart>
        <c:grouping val="standard"/>
        <c:varyColors val="0"/>
        <c:ser>
          <c:idx val="1"/>
          <c:order val="2"/>
          <c:spPr>
            <a:ln w="254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10"/>
              <c:layout>
                <c:manualLayout>
                  <c:x val="-4.703549152136139E-2"/>
                  <c:y val="-4.62384364466647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CA2A-4BAA-91F4-F9A9B31E28DD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FI'!$D$111:$D$120</c:f>
              <c:strCache>
                <c:ptCount val="10"/>
                <c:pt idx="0">
                  <c:v>NIPFMSF</c:v>
                </c:pt>
                <c:pt idx="1">
                  <c:v>JSIPFMSF</c:v>
                </c:pt>
                <c:pt idx="2">
                  <c:v>APIFMSF</c:v>
                </c:pt>
                <c:pt idx="3">
                  <c:v>HIPFMSF</c:v>
                </c:pt>
                <c:pt idx="4">
                  <c:v>ALHIPFMSF</c:v>
                </c:pt>
                <c:pt idx="5">
                  <c:v>UIPFMSF</c:v>
                </c:pt>
                <c:pt idx="6">
                  <c:v>MeezanMSF</c:v>
                </c:pt>
                <c:pt idx="7">
                  <c:v>NITIMSF</c:v>
                </c:pt>
                <c:pt idx="8">
                  <c:v>ABLIPFMSF</c:v>
                </c:pt>
                <c:pt idx="9">
                  <c:v>FAYSALMSF</c:v>
                </c:pt>
              </c:strCache>
            </c:strRef>
          </c:cat>
          <c:val>
            <c:numRef>
              <c:f>'FY15TD FI'!$Z$111:$Z$121</c:f>
              <c:numCache>
                <c:formatCode>0.00%</c:formatCode>
                <c:ptCount val="11"/>
                <c:pt idx="0">
                  <c:v>5.7418181818181813E-2</c:v>
                </c:pt>
                <c:pt idx="1">
                  <c:v>5.7418181818181813E-2</c:v>
                </c:pt>
                <c:pt idx="2">
                  <c:v>5.7418181818181813E-2</c:v>
                </c:pt>
                <c:pt idx="3">
                  <c:v>5.7418181818181813E-2</c:v>
                </c:pt>
                <c:pt idx="4">
                  <c:v>5.7418181818181813E-2</c:v>
                </c:pt>
                <c:pt idx="5">
                  <c:v>5.7418181818181813E-2</c:v>
                </c:pt>
                <c:pt idx="6">
                  <c:v>5.7418181818181813E-2</c:v>
                </c:pt>
                <c:pt idx="7">
                  <c:v>5.7418181818181813E-2</c:v>
                </c:pt>
                <c:pt idx="8">
                  <c:v>5.7418181818181813E-2</c:v>
                </c:pt>
                <c:pt idx="9">
                  <c:v>5.7418181818181813E-2</c:v>
                </c:pt>
                <c:pt idx="10">
                  <c:v>5.7418181818181813E-2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CA2A-4BAA-91F4-F9A9B31E28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24112232"/>
        <c:axId val="424119680"/>
      </c:lineChart>
      <c:catAx>
        <c:axId val="4241122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424119680"/>
        <c:crosses val="autoZero"/>
        <c:auto val="1"/>
        <c:lblAlgn val="ctr"/>
        <c:lblOffset val="100"/>
        <c:noMultiLvlLbl val="0"/>
      </c:catAx>
      <c:valAx>
        <c:axId val="42411968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Annualized Return</a:t>
                </a:r>
              </a:p>
            </c:rich>
          </c:tx>
          <c:layout>
            <c:manualLayout>
              <c:xMode val="edge"/>
              <c:yMode val="edge"/>
              <c:x val="3.8260851067951603E-4"/>
              <c:y val="0.13712695074216702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424112232"/>
        <c:crosses val="autoZero"/>
        <c:crossBetween val="between"/>
        <c:majorUnit val="2.0000000000000004E-2"/>
      </c:valAx>
      <c:valAx>
        <c:axId val="424116152"/>
        <c:scaling>
          <c:orientation val="minMax"/>
        </c:scaling>
        <c:delete val="0"/>
        <c:axPos val="r"/>
        <c:numFmt formatCode="#,##0.00_);\(#,##0.00\)" sourceLinked="1"/>
        <c:majorTickMark val="none"/>
        <c:minorTickMark val="none"/>
        <c:tickLblPos val="none"/>
        <c:crossAx val="424118112"/>
        <c:crosses val="max"/>
        <c:crossBetween val="between"/>
      </c:valAx>
      <c:catAx>
        <c:axId val="4241181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424116152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5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9668693901336971E-2"/>
          <c:y val="6.2927318826267703E-2"/>
          <c:w val="0.90068205981391192"/>
          <c:h val="0.4680129453148114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E9A-420C-A0CD-5723B66AEDF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'FI - Peer Gross Return (2)'!$A$86:$A$92</c:f>
              <c:strCache>
                <c:ptCount val="7"/>
                <c:pt idx="0">
                  <c:v>MeezanMSF</c:v>
                </c:pt>
                <c:pt idx="1">
                  <c:v>NIPFMSF</c:v>
                </c:pt>
                <c:pt idx="2">
                  <c:v>UIPFMSF</c:v>
                </c:pt>
                <c:pt idx="3">
                  <c:v>ALHIPFMSF</c:v>
                </c:pt>
                <c:pt idx="4">
                  <c:v>APIFMSF</c:v>
                </c:pt>
                <c:pt idx="5">
                  <c:v>HIPFMSF</c:v>
                </c:pt>
                <c:pt idx="6">
                  <c:v>ABLIPFMSF</c:v>
                </c:pt>
              </c:strCache>
            </c:strRef>
          </c:cat>
          <c:val>
            <c:numRef>
              <c:f>'FI - Peer Gross Return (2)'!$B$86:$B$92</c:f>
              <c:numCache>
                <c:formatCode>0.0%</c:formatCode>
                <c:ptCount val="7"/>
                <c:pt idx="0">
                  <c:v>0.10021296137822988</c:v>
                </c:pt>
                <c:pt idx="1">
                  <c:v>9.8338095124978972E-2</c:v>
                </c:pt>
                <c:pt idx="2">
                  <c:v>9.4359714412309018E-2</c:v>
                </c:pt>
                <c:pt idx="3">
                  <c:v>9.1122209957070099E-2</c:v>
                </c:pt>
                <c:pt idx="4">
                  <c:v>8.9156629358122588E-2</c:v>
                </c:pt>
                <c:pt idx="5">
                  <c:v>8.52365894531492E-2</c:v>
                </c:pt>
                <c:pt idx="6">
                  <c:v>7.1500663076470142E-2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9A-420C-A0CD-5723B66AED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77584"/>
        <c:axId val="3778832"/>
      </c:barChart>
      <c:catAx>
        <c:axId val="3777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78832"/>
        <c:crosses val="autoZero"/>
        <c:auto val="1"/>
        <c:lblAlgn val="ctr"/>
        <c:lblOffset val="100"/>
        <c:noMultiLvlLbl val="0"/>
      </c:catAx>
      <c:valAx>
        <c:axId val="3778832"/>
        <c:scaling>
          <c:orientation val="minMax"/>
          <c:min val="0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77584"/>
        <c:crosses val="autoZero"/>
        <c:crossBetween val="between"/>
        <c:majorUnit val="4.0000000000000008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9615151541765"/>
          <c:y val="7.0057438327967875E-2"/>
          <c:w val="0.88494916405387747"/>
          <c:h val="0.7760463754980268"/>
        </c:manualLayout>
      </c:layout>
      <c:lineChart>
        <c:grouping val="standard"/>
        <c:varyColors val="0"/>
        <c:ser>
          <c:idx val="1"/>
          <c:order val="0"/>
          <c:tx>
            <c:strRef>
              <c:f>'Yield Curve'!$B$1</c:f>
              <c:strCache>
                <c:ptCount val="1"/>
                <c:pt idx="0">
                  <c:v>Dec-21</c:v>
                </c:pt>
              </c:strCache>
            </c:strRef>
          </c:tx>
          <c:spPr>
            <a:ln w="28575">
              <a:solidFill>
                <a:srgbClr val="002060"/>
              </a:solidFill>
            </a:ln>
          </c:spPr>
          <c:marker>
            <c:symbol val="none"/>
          </c:marker>
          <c:cat>
            <c:strRef>
              <c:f>'Yield Curve'!$A$10:$A$19</c:f>
              <c:strCache>
                <c:ptCount val="10"/>
                <c:pt idx="0">
                  <c:v>1 Year</c:v>
                </c:pt>
                <c:pt idx="1">
                  <c:v>2 Year</c:v>
                </c:pt>
                <c:pt idx="2">
                  <c:v>3 Year</c:v>
                </c:pt>
                <c:pt idx="3">
                  <c:v>4 Year</c:v>
                </c:pt>
                <c:pt idx="4">
                  <c:v>5 Year</c:v>
                </c:pt>
                <c:pt idx="5">
                  <c:v>6 Year</c:v>
                </c:pt>
                <c:pt idx="6">
                  <c:v>7 Year</c:v>
                </c:pt>
                <c:pt idx="7">
                  <c:v>8 Year</c:v>
                </c:pt>
                <c:pt idx="8">
                  <c:v>9 Year</c:v>
                </c:pt>
                <c:pt idx="9">
                  <c:v>10 Year</c:v>
                </c:pt>
              </c:strCache>
            </c:strRef>
          </c:cat>
          <c:val>
            <c:numRef>
              <c:f>'Yield Curve'!$B$10:$B$19</c:f>
              <c:numCache>
                <c:formatCode>General</c:formatCode>
                <c:ptCount val="10"/>
                <c:pt idx="0">
                  <c:v>11.38</c:v>
                </c:pt>
                <c:pt idx="1">
                  <c:v>11.35</c:v>
                </c:pt>
                <c:pt idx="2">
                  <c:v>11.42</c:v>
                </c:pt>
                <c:pt idx="3">
                  <c:v>11.42</c:v>
                </c:pt>
                <c:pt idx="4">
                  <c:v>11.46</c:v>
                </c:pt>
                <c:pt idx="5">
                  <c:v>11.48</c:v>
                </c:pt>
                <c:pt idx="6">
                  <c:v>11.51</c:v>
                </c:pt>
                <c:pt idx="7">
                  <c:v>11.55</c:v>
                </c:pt>
                <c:pt idx="8">
                  <c:v>11.58</c:v>
                </c:pt>
                <c:pt idx="9">
                  <c:v>11.62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A15-40C3-A548-FA4D332F7142}"/>
            </c:ext>
          </c:extLst>
        </c:ser>
        <c:ser>
          <c:idx val="0"/>
          <c:order val="1"/>
          <c:tx>
            <c:strRef>
              <c:f>'Yield Curve'!$C$1</c:f>
              <c:strCache>
                <c:ptCount val="1"/>
                <c:pt idx="0">
                  <c:v>Nov-21</c:v>
                </c:pt>
              </c:strCache>
            </c:strRef>
          </c:tx>
          <c:spPr>
            <a:ln w="28575">
              <a:solidFill>
                <a:srgbClr val="00B050"/>
              </a:solidFill>
              <a:prstDash val="solid"/>
            </a:ln>
          </c:spPr>
          <c:marker>
            <c:symbol val="none"/>
          </c:marker>
          <c:cat>
            <c:strRef>
              <c:f>'Yield Curve'!$A$10:$A$19</c:f>
              <c:strCache>
                <c:ptCount val="10"/>
                <c:pt idx="0">
                  <c:v>1 Year</c:v>
                </c:pt>
                <c:pt idx="1">
                  <c:v>2 Year</c:v>
                </c:pt>
                <c:pt idx="2">
                  <c:v>3 Year</c:v>
                </c:pt>
                <c:pt idx="3">
                  <c:v>4 Year</c:v>
                </c:pt>
                <c:pt idx="4">
                  <c:v>5 Year</c:v>
                </c:pt>
                <c:pt idx="5">
                  <c:v>6 Year</c:v>
                </c:pt>
                <c:pt idx="6">
                  <c:v>7 Year</c:v>
                </c:pt>
                <c:pt idx="7">
                  <c:v>8 Year</c:v>
                </c:pt>
                <c:pt idx="8">
                  <c:v>9 Year</c:v>
                </c:pt>
                <c:pt idx="9">
                  <c:v>10 Year</c:v>
                </c:pt>
              </c:strCache>
            </c:strRef>
          </c:cat>
          <c:val>
            <c:numRef>
              <c:f>'Yield Curve'!$C$10:$C$19</c:f>
              <c:numCache>
                <c:formatCode>General</c:formatCode>
                <c:ptCount val="10"/>
                <c:pt idx="0">
                  <c:v>10.72</c:v>
                </c:pt>
                <c:pt idx="1">
                  <c:v>11.25</c:v>
                </c:pt>
                <c:pt idx="2">
                  <c:v>11.37</c:v>
                </c:pt>
                <c:pt idx="3">
                  <c:v>11.39</c:v>
                </c:pt>
                <c:pt idx="4">
                  <c:v>11.48</c:v>
                </c:pt>
                <c:pt idx="5">
                  <c:v>11.57</c:v>
                </c:pt>
                <c:pt idx="6">
                  <c:v>11.67</c:v>
                </c:pt>
                <c:pt idx="7">
                  <c:v>11.75</c:v>
                </c:pt>
                <c:pt idx="8">
                  <c:v>11.81</c:v>
                </c:pt>
                <c:pt idx="9">
                  <c:v>11.94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A15-40C3-A548-FA4D332F7142}"/>
            </c:ext>
          </c:extLst>
        </c:ser>
        <c:ser>
          <c:idx val="2"/>
          <c:order val="2"/>
          <c:tx>
            <c:strRef>
              <c:f>'Yield Curve'!$D$1</c:f>
              <c:strCache>
                <c:ptCount val="1"/>
                <c:pt idx="0">
                  <c:v>Oct-21</c:v>
                </c:pt>
              </c:strCache>
            </c:strRef>
          </c:tx>
          <c:spPr>
            <a:ln w="28575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'Yield Curve'!$A$10:$A$19</c:f>
              <c:strCache>
                <c:ptCount val="10"/>
                <c:pt idx="0">
                  <c:v>1 Year</c:v>
                </c:pt>
                <c:pt idx="1">
                  <c:v>2 Year</c:v>
                </c:pt>
                <c:pt idx="2">
                  <c:v>3 Year</c:v>
                </c:pt>
                <c:pt idx="3">
                  <c:v>4 Year</c:v>
                </c:pt>
                <c:pt idx="4">
                  <c:v>5 Year</c:v>
                </c:pt>
                <c:pt idx="5">
                  <c:v>6 Year</c:v>
                </c:pt>
                <c:pt idx="6">
                  <c:v>7 Year</c:v>
                </c:pt>
                <c:pt idx="7">
                  <c:v>8 Year</c:v>
                </c:pt>
                <c:pt idx="8">
                  <c:v>9 Year</c:v>
                </c:pt>
                <c:pt idx="9">
                  <c:v>10 Year</c:v>
                </c:pt>
              </c:strCache>
            </c:strRef>
          </c:cat>
          <c:val>
            <c:numRef>
              <c:f>'Yield Curve'!$D$10:$D$19</c:f>
              <c:numCache>
                <c:formatCode>General</c:formatCode>
                <c:ptCount val="10"/>
                <c:pt idx="0">
                  <c:v>9.09</c:v>
                </c:pt>
                <c:pt idx="1">
                  <c:v>9.6199999999999992</c:v>
                </c:pt>
                <c:pt idx="2">
                  <c:v>9.89</c:v>
                </c:pt>
                <c:pt idx="3">
                  <c:v>9.9600000000000009</c:v>
                </c:pt>
                <c:pt idx="4">
                  <c:v>10.15</c:v>
                </c:pt>
                <c:pt idx="5">
                  <c:v>10.35</c:v>
                </c:pt>
                <c:pt idx="6">
                  <c:v>10.56</c:v>
                </c:pt>
                <c:pt idx="7">
                  <c:v>10.69</c:v>
                </c:pt>
                <c:pt idx="8">
                  <c:v>10.87</c:v>
                </c:pt>
                <c:pt idx="9">
                  <c:v>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A15-40C3-A548-FA4D332F71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55121064"/>
        <c:axId val="255123024"/>
      </c:lineChart>
      <c:catAx>
        <c:axId val="255121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/>
            </a:pPr>
            <a:endParaRPr lang="en-US"/>
          </a:p>
        </c:txPr>
        <c:crossAx val="255123024"/>
        <c:crosses val="autoZero"/>
        <c:auto val="1"/>
        <c:lblAlgn val="ctr"/>
        <c:lblOffset val="100"/>
        <c:tickMarkSkip val="1"/>
        <c:noMultiLvlLbl val="0"/>
      </c:catAx>
      <c:valAx>
        <c:axId val="255123024"/>
        <c:scaling>
          <c:orientation val="minMax"/>
          <c:min val="8.5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(%)</a:t>
                </a:r>
              </a:p>
            </c:rich>
          </c:tx>
          <c:layout>
            <c:manualLayout>
              <c:xMode val="edge"/>
              <c:yMode val="edge"/>
              <c:x val="2.1023272007124356E-2"/>
              <c:y val="0.42682553170062376"/>
            </c:manualLayout>
          </c:layout>
          <c:overlay val="0"/>
        </c:title>
        <c:numFmt formatCode="0.0" sourceLinked="0"/>
        <c:majorTickMark val="none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255121064"/>
        <c:crosses val="autoZero"/>
        <c:crossBetween val="between"/>
        <c:majorUnit val="0.60000000000000009"/>
        <c:minorUnit val="0.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15015105487625072"/>
          <c:y val="8.8732037991653925E-2"/>
          <c:w val="0.79572456756638477"/>
          <c:h val="5.5629952730728807E-2"/>
        </c:manualLayout>
      </c:layout>
      <c:overlay val="0"/>
    </c:legend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+mn-lt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1"/>
          <c:spPr>
            <a:solidFill>
              <a:srgbClr val="002060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C859-4100-93BA-8D0058B9AD8A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C859-4100-93BA-8D0058B9AD8A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3-C859-4100-93BA-8D0058B9AD8A}"/>
              </c:ext>
            </c:extLst>
          </c:dPt>
          <c:dPt>
            <c:idx val="4"/>
            <c:invertIfNegative val="0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5-C859-4100-93BA-8D0058B9AD8A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C859-4100-93BA-8D0058B9AD8A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C859-4100-93BA-8D0058B9AD8A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8-C859-4100-93BA-8D0058B9AD8A}"/>
              </c:ext>
            </c:extLst>
          </c:dPt>
          <c:dPt>
            <c:idx val="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C859-4100-93BA-8D0058B9AD8A}"/>
              </c:ext>
            </c:extLst>
          </c:dPt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A-C859-4100-93BA-8D0058B9AD8A}"/>
              </c:ext>
            </c:extLst>
          </c:dPt>
          <c:dPt>
            <c:idx val="1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C859-4100-93BA-8D0058B9AD8A}"/>
              </c:ext>
            </c:extLst>
          </c:dPt>
          <c:dPt>
            <c:idx val="1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C-C859-4100-93BA-8D0058B9AD8A}"/>
              </c:ext>
            </c:extLst>
          </c:dPt>
          <c:dPt>
            <c:idx val="1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C859-4100-93BA-8D0058B9AD8A}"/>
              </c:ext>
            </c:extLst>
          </c:dPt>
          <c:dPt>
            <c:idx val="1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E-C859-4100-93BA-8D0058B9AD8A}"/>
              </c:ext>
            </c:extLst>
          </c:dPt>
          <c:dPt>
            <c:idx val="19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C859-4100-93BA-8D0058B9AD8A}"/>
              </c:ext>
            </c:extLst>
          </c:dPt>
          <c:dPt>
            <c:idx val="2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0-C859-4100-93BA-8D0058B9AD8A}"/>
              </c:ext>
            </c:extLst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FI'!$D$6:$D$27</c:f>
              <c:strCache>
                <c:ptCount val="22"/>
                <c:pt idx="0">
                  <c:v>NITMMF</c:v>
                </c:pt>
                <c:pt idx="1">
                  <c:v>HBLCF</c:v>
                </c:pt>
                <c:pt idx="2">
                  <c:v>JSCF</c:v>
                </c:pt>
                <c:pt idx="3">
                  <c:v>MCBCMOP</c:v>
                </c:pt>
                <c:pt idx="4">
                  <c:v>PCF</c:v>
                </c:pt>
                <c:pt idx="5">
                  <c:v>NAFAMMF</c:v>
                </c:pt>
                <c:pt idx="6">
                  <c:v>AGHPMMF</c:v>
                </c:pt>
                <c:pt idx="7">
                  <c:v>AtlasMMF</c:v>
                </c:pt>
                <c:pt idx="8">
                  <c:v>UBLCF</c:v>
                </c:pt>
                <c:pt idx="9">
                  <c:v>AGHPCF</c:v>
                </c:pt>
                <c:pt idx="10">
                  <c:v>FaysalCF</c:v>
                </c:pt>
                <c:pt idx="11">
                  <c:v>HBLMMF</c:v>
                </c:pt>
                <c:pt idx="12">
                  <c:v>ABLCF</c:v>
                </c:pt>
                <c:pt idx="13">
                  <c:v>AskariSCF</c:v>
                </c:pt>
                <c:pt idx="14">
                  <c:v>1st HABIBCF</c:v>
                </c:pt>
                <c:pt idx="15">
                  <c:v>LaksonMMF</c:v>
                </c:pt>
                <c:pt idx="16">
                  <c:v>FaysalMMF</c:v>
                </c:pt>
                <c:pt idx="17">
                  <c:v>UBLLPF</c:v>
                </c:pt>
                <c:pt idx="18">
                  <c:v>AKDCF</c:v>
                </c:pt>
                <c:pt idx="19">
                  <c:v>NAFAGSLF</c:v>
                </c:pt>
                <c:pt idx="20">
                  <c:v>UBLMMF</c:v>
                </c:pt>
                <c:pt idx="21">
                  <c:v>BMAECF</c:v>
                </c:pt>
              </c:strCache>
            </c:strRef>
          </c:cat>
          <c:val>
            <c:numRef>
              <c:f>'FY15TD FI'!$F$6:$F$27</c:f>
              <c:numCache>
                <c:formatCode>0.0%</c:formatCode>
                <c:ptCount val="22"/>
                <c:pt idx="0">
                  <c:v>8.8036560719849583E-2</c:v>
                </c:pt>
                <c:pt idx="1">
                  <c:v>8.7323937518953773E-2</c:v>
                </c:pt>
                <c:pt idx="2">
                  <c:v>8.716340859418549E-2</c:v>
                </c:pt>
                <c:pt idx="3">
                  <c:v>8.7137205692158159E-2</c:v>
                </c:pt>
                <c:pt idx="4">
                  <c:v>8.6883541147770652E-2</c:v>
                </c:pt>
                <c:pt idx="5">
                  <c:v>8.6804404423765011E-2</c:v>
                </c:pt>
                <c:pt idx="6">
                  <c:v>8.6710526331223101E-2</c:v>
                </c:pt>
                <c:pt idx="7">
                  <c:v>8.6354698081969522E-2</c:v>
                </c:pt>
                <c:pt idx="8">
                  <c:v>8.5757513517329284E-2</c:v>
                </c:pt>
                <c:pt idx="9">
                  <c:v>8.5702367276679681E-2</c:v>
                </c:pt>
                <c:pt idx="10">
                  <c:v>8.5697386024730329E-2</c:v>
                </c:pt>
                <c:pt idx="11">
                  <c:v>8.532902627855446E-2</c:v>
                </c:pt>
                <c:pt idx="12">
                  <c:v>8.4556483168859928E-2</c:v>
                </c:pt>
                <c:pt idx="13">
                  <c:v>8.4352012145177249E-2</c:v>
                </c:pt>
                <c:pt idx="14">
                  <c:v>8.4337580038565368E-2</c:v>
                </c:pt>
                <c:pt idx="15">
                  <c:v>8.4170547531915677E-2</c:v>
                </c:pt>
                <c:pt idx="16">
                  <c:v>8.3854894071017705E-2</c:v>
                </c:pt>
                <c:pt idx="17">
                  <c:v>8.2847998800297737E-2</c:v>
                </c:pt>
                <c:pt idx="18">
                  <c:v>7.4179381519124107E-2</c:v>
                </c:pt>
                <c:pt idx="19">
                  <c:v>7.3942944058695254E-2</c:v>
                </c:pt>
                <c:pt idx="20">
                  <c:v>7.2283472363657716E-2</c:v>
                </c:pt>
                <c:pt idx="21">
                  <c:v>2.0281817133391954E-2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C859-4100-93BA-8D0058B9AD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60"/>
        <c:axId val="255123808"/>
        <c:axId val="255119104"/>
      </c:barChart>
      <c:barChart>
        <c:barDir val="col"/>
        <c:grouping val="clustered"/>
        <c:varyColors val="0"/>
        <c:ser>
          <c:idx val="2"/>
          <c:order val="0"/>
          <c:spPr>
            <a:noFill/>
            <a:ln>
              <a:noFill/>
            </a:ln>
          </c:spPr>
          <c:invertIfNegative val="0"/>
          <c:dLbls>
            <c:numFmt formatCode="#,##0.0\ [$Bn-420]" sourceLinked="0"/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'FY15TD FI'!$D$6:$D$27</c:f>
              <c:strCache>
                <c:ptCount val="22"/>
                <c:pt idx="0">
                  <c:v>NITMMF</c:v>
                </c:pt>
                <c:pt idx="1">
                  <c:v>HBLCF</c:v>
                </c:pt>
                <c:pt idx="2">
                  <c:v>JSCF</c:v>
                </c:pt>
                <c:pt idx="3">
                  <c:v>MCBCMOP</c:v>
                </c:pt>
                <c:pt idx="4">
                  <c:v>PCF</c:v>
                </c:pt>
                <c:pt idx="5">
                  <c:v>NAFAMMF</c:v>
                </c:pt>
                <c:pt idx="6">
                  <c:v>AGHPMMF</c:v>
                </c:pt>
                <c:pt idx="7">
                  <c:v>AtlasMMF</c:v>
                </c:pt>
                <c:pt idx="8">
                  <c:v>UBLCF</c:v>
                </c:pt>
                <c:pt idx="9">
                  <c:v>AGHPCF</c:v>
                </c:pt>
                <c:pt idx="10">
                  <c:v>FaysalCF</c:v>
                </c:pt>
                <c:pt idx="11">
                  <c:v>HBLMMF</c:v>
                </c:pt>
                <c:pt idx="12">
                  <c:v>ABLCF</c:v>
                </c:pt>
                <c:pt idx="13">
                  <c:v>AskariSCF</c:v>
                </c:pt>
                <c:pt idx="14">
                  <c:v>1st HABIBCF</c:v>
                </c:pt>
                <c:pt idx="15">
                  <c:v>LaksonMMF</c:v>
                </c:pt>
                <c:pt idx="16">
                  <c:v>FaysalMMF</c:v>
                </c:pt>
                <c:pt idx="17">
                  <c:v>UBLLPF</c:v>
                </c:pt>
                <c:pt idx="18">
                  <c:v>AKDCF</c:v>
                </c:pt>
                <c:pt idx="19">
                  <c:v>NAFAGSLF</c:v>
                </c:pt>
                <c:pt idx="20">
                  <c:v>UBLMMF</c:v>
                </c:pt>
                <c:pt idx="21">
                  <c:v>BMAECF</c:v>
                </c:pt>
              </c:strCache>
            </c:strRef>
          </c:cat>
          <c:val>
            <c:numRef>
              <c:f>'FY15TD FI'!$E$6:$E$27</c:f>
              <c:numCache>
                <c:formatCode>#,##0.00_);\(#,##0.00\)</c:formatCode>
                <c:ptCount val="22"/>
                <c:pt idx="0">
                  <c:v>14.250807</c:v>
                </c:pt>
                <c:pt idx="1">
                  <c:v>43.511985000000003</c:v>
                </c:pt>
                <c:pt idx="2">
                  <c:v>12.564323</c:v>
                </c:pt>
                <c:pt idx="3">
                  <c:v>38.260899000000002</c:v>
                </c:pt>
                <c:pt idx="4">
                  <c:v>14.524532000000001</c:v>
                </c:pt>
                <c:pt idx="5">
                  <c:v>31.309889999999999</c:v>
                </c:pt>
                <c:pt idx="6">
                  <c:v>24.688981999999999</c:v>
                </c:pt>
                <c:pt idx="7">
                  <c:v>23.254439999999999</c:v>
                </c:pt>
                <c:pt idx="8">
                  <c:v>11.317881</c:v>
                </c:pt>
                <c:pt idx="9">
                  <c:v>12.420778</c:v>
                </c:pt>
                <c:pt idx="10">
                  <c:v>0.542018</c:v>
                </c:pt>
                <c:pt idx="11">
                  <c:v>17.323625</c:v>
                </c:pt>
                <c:pt idx="12">
                  <c:v>36.816921999999998</c:v>
                </c:pt>
                <c:pt idx="13">
                  <c:v>2.8463630000000002</c:v>
                </c:pt>
                <c:pt idx="14">
                  <c:v>28.882114999999999</c:v>
                </c:pt>
                <c:pt idx="15">
                  <c:v>10.863236000000001</c:v>
                </c:pt>
                <c:pt idx="16">
                  <c:v>14.352819</c:v>
                </c:pt>
                <c:pt idx="17">
                  <c:v>35.908743999999999</c:v>
                </c:pt>
                <c:pt idx="18">
                  <c:v>0.91164299999999998</c:v>
                </c:pt>
                <c:pt idx="19">
                  <c:v>1.005898</c:v>
                </c:pt>
                <c:pt idx="20">
                  <c:v>3.7958319999999999</c:v>
                </c:pt>
                <c:pt idx="21">
                  <c:v>1.2430999999999999E-2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C859-4100-93BA-8D0058B9AD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0"/>
        <c:overlap val="100"/>
        <c:axId val="255120280"/>
        <c:axId val="255119888"/>
      </c:barChart>
      <c:lineChart>
        <c:grouping val="standard"/>
        <c:varyColors val="0"/>
        <c:ser>
          <c:idx val="1"/>
          <c:order val="2"/>
          <c:spPr>
            <a:ln w="254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21"/>
              <c:layout>
                <c:manualLayout>
                  <c:x val="-4.0720141070109843E-2"/>
                  <c:y val="-8.02588928591177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C859-4100-93BA-8D0058B9AD8A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'FY15TD FI'!$D$6:$D$27</c:f>
              <c:strCache>
                <c:ptCount val="22"/>
                <c:pt idx="0">
                  <c:v>NITMMF</c:v>
                </c:pt>
                <c:pt idx="1">
                  <c:v>HBLCF</c:v>
                </c:pt>
                <c:pt idx="2">
                  <c:v>JSCF</c:v>
                </c:pt>
                <c:pt idx="3">
                  <c:v>MCBCMOP</c:v>
                </c:pt>
                <c:pt idx="4">
                  <c:v>PCF</c:v>
                </c:pt>
                <c:pt idx="5">
                  <c:v>NAFAMMF</c:v>
                </c:pt>
                <c:pt idx="6">
                  <c:v>AGHPMMF</c:v>
                </c:pt>
                <c:pt idx="7">
                  <c:v>AtlasMMF</c:v>
                </c:pt>
                <c:pt idx="8">
                  <c:v>UBLCF</c:v>
                </c:pt>
                <c:pt idx="9">
                  <c:v>AGHPCF</c:v>
                </c:pt>
                <c:pt idx="10">
                  <c:v>FaysalCF</c:v>
                </c:pt>
                <c:pt idx="11">
                  <c:v>HBLMMF</c:v>
                </c:pt>
                <c:pt idx="12">
                  <c:v>ABLCF</c:v>
                </c:pt>
                <c:pt idx="13">
                  <c:v>AskariSCF</c:v>
                </c:pt>
                <c:pt idx="14">
                  <c:v>1st HABIBCF</c:v>
                </c:pt>
                <c:pt idx="15">
                  <c:v>LaksonMMF</c:v>
                </c:pt>
                <c:pt idx="16">
                  <c:v>FaysalMMF</c:v>
                </c:pt>
                <c:pt idx="17">
                  <c:v>UBLLPF</c:v>
                </c:pt>
                <c:pt idx="18">
                  <c:v>AKDCF</c:v>
                </c:pt>
                <c:pt idx="19">
                  <c:v>NAFAGSLF</c:v>
                </c:pt>
                <c:pt idx="20">
                  <c:v>UBLMMF</c:v>
                </c:pt>
                <c:pt idx="21">
                  <c:v>BMAECF</c:v>
                </c:pt>
              </c:strCache>
            </c:strRef>
          </c:cat>
          <c:val>
            <c:numRef>
              <c:f>'FY15TD FI'!$Z$6:$Z$27</c:f>
              <c:numCache>
                <c:formatCode>0.00%</c:formatCode>
                <c:ptCount val="22"/>
                <c:pt idx="0">
                  <c:v>8.1077623019903247E-2</c:v>
                </c:pt>
                <c:pt idx="1">
                  <c:v>8.1077623019903247E-2</c:v>
                </c:pt>
                <c:pt idx="2">
                  <c:v>8.1077623019903247E-2</c:v>
                </c:pt>
                <c:pt idx="3">
                  <c:v>8.1077623019903247E-2</c:v>
                </c:pt>
                <c:pt idx="4">
                  <c:v>8.1077623019903247E-2</c:v>
                </c:pt>
                <c:pt idx="5">
                  <c:v>8.1077623019903247E-2</c:v>
                </c:pt>
                <c:pt idx="6">
                  <c:v>8.1077623019903247E-2</c:v>
                </c:pt>
                <c:pt idx="7">
                  <c:v>8.1077623019903247E-2</c:v>
                </c:pt>
                <c:pt idx="8">
                  <c:v>8.1077623019903247E-2</c:v>
                </c:pt>
                <c:pt idx="9">
                  <c:v>8.1077623019903247E-2</c:v>
                </c:pt>
                <c:pt idx="10">
                  <c:v>8.1077623019903247E-2</c:v>
                </c:pt>
                <c:pt idx="11">
                  <c:v>8.1077623019903247E-2</c:v>
                </c:pt>
                <c:pt idx="12">
                  <c:v>8.1077623019903247E-2</c:v>
                </c:pt>
                <c:pt idx="13">
                  <c:v>8.1077623019903247E-2</c:v>
                </c:pt>
                <c:pt idx="14">
                  <c:v>8.1077623019903247E-2</c:v>
                </c:pt>
                <c:pt idx="15">
                  <c:v>8.1077623019903247E-2</c:v>
                </c:pt>
                <c:pt idx="16">
                  <c:v>8.1077623019903247E-2</c:v>
                </c:pt>
                <c:pt idx="17">
                  <c:v>8.1077623019903247E-2</c:v>
                </c:pt>
                <c:pt idx="18">
                  <c:v>8.1077623019903247E-2</c:v>
                </c:pt>
                <c:pt idx="19">
                  <c:v>8.1077623019903247E-2</c:v>
                </c:pt>
                <c:pt idx="20">
                  <c:v>8.1077623019903247E-2</c:v>
                </c:pt>
                <c:pt idx="21">
                  <c:v>8.1077623019903247E-2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3-C859-4100-93BA-8D0058B9AD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5123808"/>
        <c:axId val="255119104"/>
      </c:lineChart>
      <c:catAx>
        <c:axId val="2551238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255119104"/>
        <c:crosses val="autoZero"/>
        <c:auto val="1"/>
        <c:lblAlgn val="ctr"/>
        <c:lblOffset val="100"/>
        <c:noMultiLvlLbl val="0"/>
      </c:catAx>
      <c:valAx>
        <c:axId val="255119104"/>
        <c:scaling>
          <c:orientation val="minMax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Annualized Return</a:t>
                </a:r>
              </a:p>
            </c:rich>
          </c:tx>
          <c:layout>
            <c:manualLayout>
              <c:xMode val="edge"/>
              <c:yMode val="edge"/>
              <c:x val="2.1067344870455209E-4"/>
              <c:y val="0.26774345592475468"/>
            </c:manualLayout>
          </c:layout>
          <c:overlay val="0"/>
        </c:title>
        <c:numFmt formatCode="0%" sourceLinked="0"/>
        <c:majorTickMark val="out"/>
        <c:minorTickMark val="none"/>
        <c:tickLblPos val="nextTo"/>
        <c:crossAx val="255123808"/>
        <c:crosses val="autoZero"/>
        <c:crossBetween val="between"/>
        <c:majorUnit val="2.0000000000000004E-2"/>
      </c:valAx>
      <c:valAx>
        <c:axId val="255119888"/>
        <c:scaling>
          <c:orientation val="minMax"/>
        </c:scaling>
        <c:delete val="0"/>
        <c:axPos val="r"/>
        <c:numFmt formatCode="#,##0.00_);\(#,##0.00\)" sourceLinked="1"/>
        <c:majorTickMark val="none"/>
        <c:minorTickMark val="none"/>
        <c:tickLblPos val="none"/>
        <c:crossAx val="255120280"/>
        <c:crosses val="max"/>
        <c:crossBetween val="between"/>
      </c:valAx>
      <c:catAx>
        <c:axId val="2551202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55119888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200">
          <a:latin typeface="+mn-lt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483155710139665E-2"/>
          <c:y val="9.418967933942736E-2"/>
          <c:w val="0.8416878801296741"/>
          <c:h val="0.7059722834902445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REVISED!$B$1</c:f>
              <c:strCache>
                <c:ptCount val="1"/>
                <c:pt idx="0">
                  <c:v>Attribution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8.7075152345036672E-4"/>
                  <c:y val="-0.148798153470375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A3C-41A6-B8BF-2719E903091D}"/>
                </c:ext>
              </c:extLst>
            </c:dLbl>
            <c:dLbl>
              <c:idx val="1"/>
              <c:layout>
                <c:manualLayout>
                  <c:x val="6.3191153238546221E-3"/>
                  <c:y val="3.75586743384941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A3C-41A6-B8BF-2719E903091D}"/>
                </c:ext>
              </c:extLst>
            </c:dLbl>
            <c:dLbl>
              <c:idx val="2"/>
              <c:layout>
                <c:manualLayout>
                  <c:x val="0"/>
                  <c:y val="7.51173486769883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5A3C-41A6-B8BF-2719E903091D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-0.6%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17C-4BD4-8431-E3F7C38ED97D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REVISED!$A$2:$A$5</c:f>
              <c:strCache>
                <c:ptCount val="4"/>
                <c:pt idx="0">
                  <c:v>Bank Deposit </c:v>
                </c:pt>
                <c:pt idx="1">
                  <c:v>T-Bills</c:v>
                </c:pt>
                <c:pt idx="2">
                  <c:v>TDR</c:v>
                </c:pt>
                <c:pt idx="3">
                  <c:v>Expense Weightage</c:v>
                </c:pt>
              </c:strCache>
            </c:strRef>
          </c:cat>
          <c:val>
            <c:numRef>
              <c:f>REVISED!$B$2:$B$5</c:f>
              <c:numCache>
                <c:formatCode>0.00%</c:formatCode>
                <c:ptCount val="4"/>
                <c:pt idx="0">
                  <c:v>9.1968484841320003E-2</c:v>
                </c:pt>
                <c:pt idx="1">
                  <c:v>8.9636709999999994E-2</c:v>
                </c:pt>
                <c:pt idx="2">
                  <c:v>0.11550000000000001</c:v>
                </c:pt>
                <c:pt idx="3">
                  <c:v>-4.69639161610749E-3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A3C-41A6-B8BF-2719E90309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axId val="255117928"/>
        <c:axId val="254138432"/>
      </c:barChart>
      <c:barChart>
        <c:barDir val="col"/>
        <c:grouping val="clustered"/>
        <c:varyColors val="0"/>
        <c:ser>
          <c:idx val="1"/>
          <c:order val="1"/>
          <c:tx>
            <c:strRef>
              <c:f>REVISED!$C$1</c:f>
              <c:strCache>
                <c:ptCount val="1"/>
                <c:pt idx="0">
                  <c:v>Allocation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dLbl>
              <c:idx val="0"/>
              <c:layout>
                <c:manualLayout>
                  <c:x val="-3.6450742468646235E-4"/>
                  <c:y val="0.337093160712894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5A3C-41A6-B8BF-2719E903091D}"/>
                </c:ext>
              </c:extLst>
            </c:dLbl>
            <c:dLbl>
              <c:idx val="1"/>
              <c:layout>
                <c:manualLayout>
                  <c:x val="-4.2127435492364399E-3"/>
                  <c:y val="8.61779346632850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5A3C-41A6-B8BF-2719E903091D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REVISED!$A$2:$A$5</c:f>
              <c:strCache>
                <c:ptCount val="4"/>
                <c:pt idx="0">
                  <c:v>Bank Deposit </c:v>
                </c:pt>
                <c:pt idx="1">
                  <c:v>T-Bills</c:v>
                </c:pt>
                <c:pt idx="2">
                  <c:v>TDR</c:v>
                </c:pt>
                <c:pt idx="3">
                  <c:v>Expense Weightage</c:v>
                </c:pt>
              </c:strCache>
            </c:strRef>
          </c:cat>
          <c:val>
            <c:numRef>
              <c:f>REVISED!$C$2:$C$5</c:f>
              <c:numCache>
                <c:formatCode>0.00%</c:formatCode>
                <c:ptCount val="4"/>
                <c:pt idx="0">
                  <c:v>0.79473179317599996</c:v>
                </c:pt>
                <c:pt idx="1">
                  <c:v>0.19602841236435409</c:v>
                </c:pt>
                <c:pt idx="2">
                  <c:v>9.186338308236985E-3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A3C-41A6-B8BF-2719E90309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74"/>
        <c:axId val="254135688"/>
        <c:axId val="254140784"/>
      </c:barChart>
      <c:lineChart>
        <c:grouping val="standard"/>
        <c:varyColors val="0"/>
        <c:ser>
          <c:idx val="2"/>
          <c:order val="2"/>
          <c:tx>
            <c:strRef>
              <c:f>REVISED!$D$1</c:f>
              <c:strCache>
                <c:ptCount val="1"/>
                <c:pt idx="0">
                  <c:v>Return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3"/>
              <c:layout>
                <c:manualLayout>
                  <c:x val="-5.0653593817518265E-2"/>
                  <c:y val="-4.35681222603440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5A3C-41A6-B8BF-2719E903091D}"/>
                </c:ext>
              </c:extLst>
            </c:dLbl>
            <c:dLbl>
              <c:idx val="4"/>
              <c:layout>
                <c:manualLayout>
                  <c:x val="-6.9510268562401265E-2"/>
                  <c:y val="-5.25821440738918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A3C-41A6-B8BF-2719E903091D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REVISED!$A$2:$A$5</c:f>
              <c:strCache>
                <c:ptCount val="4"/>
                <c:pt idx="0">
                  <c:v>Bank Deposit </c:v>
                </c:pt>
                <c:pt idx="1">
                  <c:v>T-Bills</c:v>
                </c:pt>
                <c:pt idx="2">
                  <c:v>TDR</c:v>
                </c:pt>
                <c:pt idx="3">
                  <c:v>Expense Weightage</c:v>
                </c:pt>
              </c:strCache>
            </c:strRef>
          </c:cat>
          <c:val>
            <c:numRef>
              <c:f>REVISED!$D$2:$D$5</c:f>
              <c:numCache>
                <c:formatCode>0.00%</c:formatCode>
                <c:ptCount val="4"/>
                <c:pt idx="0">
                  <c:v>8.6999999999999994E-2</c:v>
                </c:pt>
                <c:pt idx="1">
                  <c:v>8.6999999999999994E-2</c:v>
                </c:pt>
                <c:pt idx="2">
                  <c:v>8.6999999999999994E-2</c:v>
                </c:pt>
                <c:pt idx="3">
                  <c:v>8.6999999999999994E-2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5A3C-41A6-B8BF-2719E90309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5117928"/>
        <c:axId val="254138432"/>
      </c:lineChart>
      <c:catAx>
        <c:axId val="255117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254138432"/>
        <c:crosses val="autoZero"/>
        <c:auto val="1"/>
        <c:lblAlgn val="ctr"/>
        <c:lblOffset val="100"/>
        <c:noMultiLvlLbl val="0"/>
      </c:catAx>
      <c:valAx>
        <c:axId val="254138432"/>
        <c:scaling>
          <c:orientation val="minMax"/>
          <c:max val="0.14000000000000001"/>
          <c:min val="-1.0000000000000002E-2"/>
        </c:scaling>
        <c:delete val="0"/>
        <c:axPos val="l"/>
        <c:numFmt formatCode="0%" sourceLinked="0"/>
        <c:majorTickMark val="out"/>
        <c:minorTickMark val="none"/>
        <c:tickLblPos val="nextTo"/>
        <c:crossAx val="255117928"/>
        <c:crosses val="autoZero"/>
        <c:crossBetween val="between"/>
        <c:majorUnit val="3.0000000000000006E-2"/>
      </c:valAx>
      <c:valAx>
        <c:axId val="254140784"/>
        <c:scaling>
          <c:orientation val="minMax"/>
          <c:max val="0.8"/>
          <c:min val="-6.0000000000000012E-2"/>
        </c:scaling>
        <c:delete val="0"/>
        <c:axPos val="r"/>
        <c:numFmt formatCode="0%" sourceLinked="0"/>
        <c:majorTickMark val="out"/>
        <c:minorTickMark val="none"/>
        <c:tickLblPos val="nextTo"/>
        <c:crossAx val="254135688"/>
        <c:crosses val="max"/>
        <c:crossBetween val="between"/>
        <c:majorUnit val="0.2"/>
      </c:valAx>
      <c:catAx>
        <c:axId val="2541356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254140784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2.5214374073963011E-2"/>
          <c:y val="0.92218842335057627"/>
          <c:w val="0.96247632902909275"/>
          <c:h val="7.781157664942373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111928184252464E-2"/>
          <c:y val="4.546748641286423E-2"/>
          <c:w val="0.87461550301564261"/>
          <c:h val="0.712539571961071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REVISED!$B$10</c:f>
              <c:strCache>
                <c:ptCount val="1"/>
                <c:pt idx="0">
                  <c:v>Attribution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-6.161062396135183E-3"/>
                  <c:y val="-0.1558452687140155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8ED4-44F1-811E-B7731E7AD5A1}"/>
                </c:ext>
              </c:extLst>
            </c:dLbl>
            <c:dLbl>
              <c:idx val="1"/>
              <c:layout>
                <c:manualLayout>
                  <c:x val="3.4921095710503417E-3"/>
                  <c:y val="-6.3810661205738637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ED4-44F1-811E-B7731E7AD5A1}"/>
                </c:ext>
              </c:extLst>
            </c:dLbl>
            <c:dLbl>
              <c:idx val="2"/>
              <c:layout>
                <c:manualLayout>
                  <c:x val="4.928849916908038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8ED4-44F1-811E-B7731E7AD5A1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-0.4%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A99-4B50-9494-C83E8C7EBD0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REVISED!$A$11:$A$14</c:f>
              <c:strCache>
                <c:ptCount val="4"/>
                <c:pt idx="0">
                  <c:v>Bank Deposit</c:v>
                </c:pt>
                <c:pt idx="1">
                  <c:v>T-Bills</c:v>
                </c:pt>
                <c:pt idx="2">
                  <c:v>TDR</c:v>
                </c:pt>
                <c:pt idx="3">
                  <c:v>Expense Weightage</c:v>
                </c:pt>
              </c:strCache>
            </c:strRef>
          </c:cat>
          <c:val>
            <c:numRef>
              <c:f>REVISED!$B$11:$B$14</c:f>
              <c:numCache>
                <c:formatCode>0.0%</c:formatCode>
                <c:ptCount val="4"/>
                <c:pt idx="0">
                  <c:v>9.1148451120000001E-2</c:v>
                </c:pt>
                <c:pt idx="1">
                  <c:v>8.7989515000000004E-2</c:v>
                </c:pt>
                <c:pt idx="2">
                  <c:v>0.12650000769230768</c:v>
                </c:pt>
                <c:pt idx="3" formatCode="0.00%">
                  <c:v>-3.4029744005331401E-3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ED4-44F1-811E-B7731E7AD5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8"/>
        <c:axId val="255117536"/>
        <c:axId val="421888240"/>
      </c:barChart>
      <c:barChart>
        <c:barDir val="col"/>
        <c:grouping val="clustered"/>
        <c:varyColors val="0"/>
        <c:ser>
          <c:idx val="1"/>
          <c:order val="1"/>
          <c:tx>
            <c:strRef>
              <c:f>REVISED!$C$10</c:f>
              <c:strCache>
                <c:ptCount val="1"/>
                <c:pt idx="0">
                  <c:v>Allocation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dLbls>
            <c:dLbl>
              <c:idx val="0"/>
              <c:layout>
                <c:manualLayout>
                  <c:x val="-2.2590301154075619E-17"/>
                  <c:y val="0.2773517494062988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8ED4-44F1-811E-B7731E7AD5A1}"/>
                </c:ext>
              </c:extLst>
            </c:dLbl>
            <c:dLbl>
              <c:idx val="1"/>
              <c:layout>
                <c:manualLayout>
                  <c:x val="1.0276846125962776E-3"/>
                  <c:y val="-4.99066758680485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ED4-44F1-811E-B7731E7AD5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REVISED!$A$11:$A$14</c:f>
              <c:strCache>
                <c:ptCount val="4"/>
                <c:pt idx="0">
                  <c:v>Bank Deposit</c:v>
                </c:pt>
                <c:pt idx="1">
                  <c:v>T-Bills</c:v>
                </c:pt>
                <c:pt idx="2">
                  <c:v>TDR</c:v>
                </c:pt>
                <c:pt idx="3">
                  <c:v>Expense Weightage</c:v>
                </c:pt>
              </c:strCache>
            </c:strRef>
          </c:cat>
          <c:val>
            <c:numRef>
              <c:f>REVISED!$C$11:$C$14</c:f>
              <c:numCache>
                <c:formatCode>0.0%</c:formatCode>
                <c:ptCount val="4"/>
                <c:pt idx="0">
                  <c:v>0.81697451511213104</c:v>
                </c:pt>
                <c:pt idx="1">
                  <c:v>0.1820345542805879</c:v>
                </c:pt>
                <c:pt idx="2">
                  <c:v>1.0413328474889942E-3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ED4-44F1-811E-B7731E7AD5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38"/>
        <c:axId val="421890200"/>
        <c:axId val="421891376"/>
      </c:barChart>
      <c:lineChart>
        <c:grouping val="standard"/>
        <c:varyColors val="0"/>
        <c:ser>
          <c:idx val="2"/>
          <c:order val="2"/>
          <c:tx>
            <c:strRef>
              <c:f>REVISED!$D$10</c:f>
              <c:strCache>
                <c:ptCount val="1"/>
                <c:pt idx="0">
                  <c:v>Return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2"/>
              <c:layout>
                <c:manualLayout>
                  <c:x val="0.16796501758473936"/>
                  <c:y val="-3.81509966568038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8ED4-44F1-811E-B7731E7AD5A1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rgbClr val="FF0000"/>
                    </a:solidFill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REVISED!$A$11:$A$14</c:f>
              <c:strCache>
                <c:ptCount val="4"/>
                <c:pt idx="0">
                  <c:v>Bank Deposit</c:v>
                </c:pt>
                <c:pt idx="1">
                  <c:v>T-Bills</c:v>
                </c:pt>
                <c:pt idx="2">
                  <c:v>TDR</c:v>
                </c:pt>
                <c:pt idx="3">
                  <c:v>Expense Weightage</c:v>
                </c:pt>
              </c:strCache>
            </c:strRef>
          </c:cat>
          <c:val>
            <c:numRef>
              <c:f>REVISED!$D$11:$D$14</c:f>
              <c:numCache>
                <c:formatCode>0.00%</c:formatCode>
                <c:ptCount val="4"/>
                <c:pt idx="0">
                  <c:v>8.6999999999999994E-2</c:v>
                </c:pt>
                <c:pt idx="1">
                  <c:v>8.6999999999999994E-2</c:v>
                </c:pt>
                <c:pt idx="2">
                  <c:v>8.6999999999999994E-2</c:v>
                </c:pt>
                <c:pt idx="3">
                  <c:v>8.6999999999999994E-2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8ED4-44F1-811E-B7731E7AD5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5117536"/>
        <c:axId val="421888240"/>
      </c:lineChart>
      <c:catAx>
        <c:axId val="2551175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421888240"/>
        <c:crosses val="autoZero"/>
        <c:auto val="1"/>
        <c:lblAlgn val="ctr"/>
        <c:lblOffset val="100"/>
        <c:noMultiLvlLbl val="0"/>
      </c:catAx>
      <c:valAx>
        <c:axId val="421888240"/>
        <c:scaling>
          <c:orientation val="minMax"/>
          <c:max val="0.16000000000000003"/>
          <c:min val="-1.0000000000000002E-2"/>
        </c:scaling>
        <c:delete val="0"/>
        <c:axPos val="l"/>
        <c:numFmt formatCode="0%" sourceLinked="0"/>
        <c:majorTickMark val="out"/>
        <c:minorTickMark val="none"/>
        <c:tickLblPos val="nextTo"/>
        <c:crossAx val="255117536"/>
        <c:crosses val="autoZero"/>
        <c:crossBetween val="between"/>
        <c:majorUnit val="3.0000000000000006E-2"/>
      </c:valAx>
      <c:valAx>
        <c:axId val="421891376"/>
        <c:scaling>
          <c:orientation val="minMax"/>
          <c:max val="1"/>
          <c:min val="-7.0000000000000007E-2"/>
        </c:scaling>
        <c:delete val="0"/>
        <c:axPos val="r"/>
        <c:numFmt formatCode="0%" sourceLinked="0"/>
        <c:majorTickMark val="out"/>
        <c:minorTickMark val="none"/>
        <c:tickLblPos val="nextTo"/>
        <c:crossAx val="421890200"/>
        <c:crosses val="max"/>
        <c:crossBetween val="between"/>
        <c:majorUnit val="0.25"/>
      </c:valAx>
      <c:catAx>
        <c:axId val="4218902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421891376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"/>
          <c:y val="0.92563854537748003"/>
          <c:w val="0.99962720747576372"/>
          <c:h val="7.1804023062483083E-2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09BEFA-B0C5-4DD1-83A6-3326C831CDB7}" type="doc">
      <dgm:prSet loTypeId="urn:microsoft.com/office/officeart/2005/8/layout/hierarchy2" loCatId="hierarchy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en-US"/>
        </a:p>
      </dgm:t>
    </dgm:pt>
    <dgm:pt modelId="{846F32E1-6931-4E96-96B7-C655AB5EF736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1000" b="1" dirty="0" smtClean="0">
              <a:latin typeface="+mn-lt"/>
            </a:rPr>
            <a:t>MCB AH</a:t>
          </a:r>
          <a:endParaRPr lang="en-US" sz="1000" b="1" dirty="0">
            <a:latin typeface="+mn-lt"/>
          </a:endParaRPr>
        </a:p>
      </dgm:t>
    </dgm:pt>
    <dgm:pt modelId="{06CC3CD8-A3E8-471A-924A-73985E4E01A8}" type="parTrans" cxnId="{A99D13C8-8A98-40C6-AAA1-E50D8FE4E1AD}">
      <dgm:prSet/>
      <dgm:spPr/>
      <dgm:t>
        <a:bodyPr/>
        <a:lstStyle/>
        <a:p>
          <a:endParaRPr lang="en-US" sz="1000">
            <a:latin typeface="+mn-lt"/>
          </a:endParaRPr>
        </a:p>
      </dgm:t>
    </dgm:pt>
    <dgm:pt modelId="{44C80D1F-8C91-42C5-8457-6099FA1BC3F3}" type="sibTrans" cxnId="{A99D13C8-8A98-40C6-AAA1-E50D8FE4E1AD}">
      <dgm:prSet/>
      <dgm:spPr/>
      <dgm:t>
        <a:bodyPr/>
        <a:lstStyle/>
        <a:p>
          <a:endParaRPr lang="en-US" sz="1000">
            <a:latin typeface="+mn-lt"/>
          </a:endParaRPr>
        </a:p>
      </dgm:t>
    </dgm:pt>
    <dgm:pt modelId="{E13F5E25-14FB-4F80-9EFB-6CD483CC2386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1000" b="1" dirty="0" smtClean="0">
              <a:latin typeface="+mn-lt"/>
            </a:rPr>
            <a:t>Income</a:t>
          </a:r>
          <a:endParaRPr lang="en-US" sz="1000" b="1" dirty="0">
            <a:latin typeface="+mn-lt"/>
          </a:endParaRPr>
        </a:p>
      </dgm:t>
    </dgm:pt>
    <dgm:pt modelId="{42A396FB-4576-4212-ADFE-580F72E3FE2A}" type="parTrans" cxnId="{46359AD1-CDA6-4C34-B0EC-79E3436582C6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US" sz="1000" dirty="0">
            <a:latin typeface="+mn-lt"/>
          </a:endParaRPr>
        </a:p>
      </dgm:t>
    </dgm:pt>
    <dgm:pt modelId="{AAC2475F-769D-4430-9786-B9C7AB35DAC0}" type="sibTrans" cxnId="{46359AD1-CDA6-4C34-B0EC-79E3436582C6}">
      <dgm:prSet/>
      <dgm:spPr/>
      <dgm:t>
        <a:bodyPr/>
        <a:lstStyle/>
        <a:p>
          <a:endParaRPr lang="en-US" sz="1000">
            <a:latin typeface="+mn-lt"/>
          </a:endParaRPr>
        </a:p>
      </dgm:t>
    </dgm:pt>
    <dgm:pt modelId="{88459EC2-C754-4365-9101-02C8AACFA9DF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1000" b="1" dirty="0" smtClean="0">
              <a:latin typeface="+mn-lt"/>
            </a:rPr>
            <a:t>MCB-PSF</a:t>
          </a:r>
          <a:endParaRPr lang="en-US" sz="1000" b="1" dirty="0">
            <a:latin typeface="+mn-lt"/>
          </a:endParaRPr>
        </a:p>
      </dgm:t>
    </dgm:pt>
    <dgm:pt modelId="{1C7FCB8C-FCE5-40CB-99AB-70797BB654DF}" type="parTrans" cxnId="{89176CF1-8E04-4145-8F4E-7471869B1012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US" sz="1000" dirty="0">
            <a:latin typeface="+mn-lt"/>
          </a:endParaRPr>
        </a:p>
      </dgm:t>
    </dgm:pt>
    <dgm:pt modelId="{EEE8FBD9-0062-4743-8F4B-A11A15B04387}" type="sibTrans" cxnId="{89176CF1-8E04-4145-8F4E-7471869B1012}">
      <dgm:prSet/>
      <dgm:spPr/>
      <dgm:t>
        <a:bodyPr/>
        <a:lstStyle/>
        <a:p>
          <a:endParaRPr lang="en-US" sz="1000">
            <a:latin typeface="+mn-lt"/>
          </a:endParaRPr>
        </a:p>
      </dgm:t>
    </dgm:pt>
    <dgm:pt modelId="{307AFF7C-4BDC-4AE6-83EB-CBF03423F865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1000" b="1" dirty="0" smtClean="0">
              <a:latin typeface="+mn-lt"/>
            </a:rPr>
            <a:t>Pension</a:t>
          </a:r>
          <a:endParaRPr lang="en-US" sz="1000" b="1" dirty="0">
            <a:latin typeface="+mn-lt"/>
          </a:endParaRPr>
        </a:p>
      </dgm:t>
    </dgm:pt>
    <dgm:pt modelId="{DC298FBB-8A33-488D-8C9E-C46A43F2006F}" type="parTrans" cxnId="{D45755D6-6A49-416B-8220-6160F2AF4C68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US" sz="1000" dirty="0">
            <a:latin typeface="+mn-lt"/>
          </a:endParaRPr>
        </a:p>
      </dgm:t>
    </dgm:pt>
    <dgm:pt modelId="{3DD165D7-F2F9-41D8-ACA0-0818678C7865}" type="sibTrans" cxnId="{D45755D6-6A49-416B-8220-6160F2AF4C68}">
      <dgm:prSet/>
      <dgm:spPr/>
      <dgm:t>
        <a:bodyPr/>
        <a:lstStyle/>
        <a:p>
          <a:endParaRPr lang="en-US" sz="1000">
            <a:latin typeface="+mn-lt"/>
          </a:endParaRPr>
        </a:p>
      </dgm:t>
    </dgm:pt>
    <dgm:pt modelId="{3EFB3D8E-60EF-4DF6-9722-6A31A34EDA17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1000" b="1" dirty="0" smtClean="0">
              <a:latin typeface="+mn-lt"/>
            </a:rPr>
            <a:t>PPF – MM</a:t>
          </a:r>
          <a:endParaRPr lang="en-US" sz="1000" b="1" dirty="0">
            <a:latin typeface="+mn-lt"/>
          </a:endParaRPr>
        </a:p>
      </dgm:t>
    </dgm:pt>
    <dgm:pt modelId="{3007A4F7-A1CD-4F9A-8CA2-485C55494868}" type="parTrans" cxnId="{DE5DF8D4-CB67-48CD-8E47-14A5D7216DBD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US" sz="1000" dirty="0">
            <a:latin typeface="+mn-lt"/>
          </a:endParaRPr>
        </a:p>
      </dgm:t>
    </dgm:pt>
    <dgm:pt modelId="{BC4F21F7-74AD-41DC-ACF5-1A8A5C837355}" type="sibTrans" cxnId="{DE5DF8D4-CB67-48CD-8E47-14A5D7216DBD}">
      <dgm:prSet/>
      <dgm:spPr/>
      <dgm:t>
        <a:bodyPr/>
        <a:lstStyle/>
        <a:p>
          <a:endParaRPr lang="en-US" sz="1000">
            <a:latin typeface="+mn-lt"/>
          </a:endParaRPr>
        </a:p>
      </dgm:t>
    </dgm:pt>
    <dgm:pt modelId="{6A08B4B9-737B-4CF8-A0FB-161D83B720F6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1000" b="1" dirty="0" smtClean="0">
              <a:latin typeface="+mn-lt"/>
            </a:rPr>
            <a:t>PPF – DSF</a:t>
          </a:r>
          <a:endParaRPr lang="en-US" sz="1000" b="1" dirty="0">
            <a:latin typeface="+mn-lt"/>
          </a:endParaRPr>
        </a:p>
      </dgm:t>
    </dgm:pt>
    <dgm:pt modelId="{B15C4B4A-3AC8-4019-9016-E03ADC730C55}" type="parTrans" cxnId="{B5212271-7422-45A9-A8E8-76EAF673E061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US" sz="1000" dirty="0">
            <a:latin typeface="+mn-lt"/>
          </a:endParaRPr>
        </a:p>
      </dgm:t>
    </dgm:pt>
    <dgm:pt modelId="{ADBD68DC-C8C3-4E59-85C6-F1B229259D17}" type="sibTrans" cxnId="{B5212271-7422-45A9-A8E8-76EAF673E061}">
      <dgm:prSet/>
      <dgm:spPr/>
      <dgm:t>
        <a:bodyPr/>
        <a:lstStyle/>
        <a:p>
          <a:endParaRPr lang="en-US" sz="1000">
            <a:latin typeface="+mn-lt"/>
          </a:endParaRPr>
        </a:p>
      </dgm:t>
    </dgm:pt>
    <dgm:pt modelId="{122CFD01-88E1-4A75-9AA1-00363F5F0434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1000" b="1" dirty="0" smtClean="0">
              <a:latin typeface="+mn-lt"/>
            </a:rPr>
            <a:t>ALHIPF – MM</a:t>
          </a:r>
          <a:endParaRPr lang="en-US" sz="1000" b="1" dirty="0">
            <a:latin typeface="+mn-lt"/>
          </a:endParaRPr>
        </a:p>
      </dgm:t>
    </dgm:pt>
    <dgm:pt modelId="{01555C31-823E-480F-9E9D-63A8AC6B108C}" type="parTrans" cxnId="{69F71EA9-11AC-448D-B7DD-4EE3C204D7E0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US" sz="1000" dirty="0">
            <a:latin typeface="+mn-lt"/>
          </a:endParaRPr>
        </a:p>
      </dgm:t>
    </dgm:pt>
    <dgm:pt modelId="{D8E2C6E5-B6D7-4175-AF5D-C8E46CA222B1}" type="sibTrans" cxnId="{69F71EA9-11AC-448D-B7DD-4EE3C204D7E0}">
      <dgm:prSet/>
      <dgm:spPr/>
      <dgm:t>
        <a:bodyPr/>
        <a:lstStyle/>
        <a:p>
          <a:endParaRPr lang="en-US" sz="1000">
            <a:latin typeface="+mn-lt"/>
          </a:endParaRPr>
        </a:p>
      </dgm:t>
    </dgm:pt>
    <dgm:pt modelId="{CB645DD1-D92D-4495-B48E-9892A207B45D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1000" b="1" dirty="0" smtClean="0">
              <a:latin typeface="+mn-lt"/>
            </a:rPr>
            <a:t>ALHIPF – DSF</a:t>
          </a:r>
          <a:endParaRPr lang="en-US" sz="1000" b="1" dirty="0">
            <a:latin typeface="+mn-lt"/>
          </a:endParaRPr>
        </a:p>
      </dgm:t>
    </dgm:pt>
    <dgm:pt modelId="{23A0AB84-7151-4B0E-9B4D-F060CDE3F319}" type="parTrans" cxnId="{787151DA-AC2E-45B5-A3F0-30B35C662F40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US" sz="1000" dirty="0">
            <a:latin typeface="+mn-lt"/>
          </a:endParaRPr>
        </a:p>
      </dgm:t>
    </dgm:pt>
    <dgm:pt modelId="{4A428261-E0A4-4363-8216-9C23C9204F20}" type="sibTrans" cxnId="{787151DA-AC2E-45B5-A3F0-30B35C662F40}">
      <dgm:prSet/>
      <dgm:spPr/>
      <dgm:t>
        <a:bodyPr/>
        <a:lstStyle/>
        <a:p>
          <a:endParaRPr lang="en-US" sz="1000">
            <a:latin typeface="+mn-lt"/>
          </a:endParaRPr>
        </a:p>
      </dgm:t>
    </dgm:pt>
    <dgm:pt modelId="{A0076420-2728-490D-8119-067AAA2D9B5B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1000" b="1" dirty="0" smtClean="0">
              <a:latin typeface="+mn-lt"/>
            </a:rPr>
            <a:t>ALHMMF</a:t>
          </a:r>
          <a:endParaRPr lang="en-US" sz="1000" b="1" dirty="0">
            <a:latin typeface="+mn-lt"/>
          </a:endParaRPr>
        </a:p>
      </dgm:t>
    </dgm:pt>
    <dgm:pt modelId="{DCB1A775-4705-413F-96C1-DE7E16DA6F68}" type="parTrans" cxnId="{D810E4DC-44FC-4680-B0C7-60E2B773FBA4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US" sz="1000" dirty="0">
            <a:latin typeface="+mn-lt"/>
          </a:endParaRPr>
        </a:p>
      </dgm:t>
    </dgm:pt>
    <dgm:pt modelId="{3D991E6D-BFCE-40EA-BAAE-792A2F27EA16}" type="sibTrans" cxnId="{D810E4DC-44FC-4680-B0C7-60E2B773FBA4}">
      <dgm:prSet/>
      <dgm:spPr/>
      <dgm:t>
        <a:bodyPr/>
        <a:lstStyle/>
        <a:p>
          <a:endParaRPr lang="en-US" sz="1000">
            <a:latin typeface="+mn-lt"/>
          </a:endParaRPr>
        </a:p>
      </dgm:t>
    </dgm:pt>
    <dgm:pt modelId="{C5CF5797-969C-4A90-86CD-444AA94E8F23}">
      <dgm:prSet phldrT="[Text]" custT="1"/>
      <dgm:spPr>
        <a:solidFill>
          <a:schemeClr val="tx2">
            <a:lumMod val="75000"/>
          </a:schemeClr>
        </a:solidFill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r>
            <a:rPr lang="en-US" sz="1000" b="1" dirty="0" smtClean="0">
              <a:latin typeface="+mn-lt"/>
            </a:rPr>
            <a:t>Money Market</a:t>
          </a:r>
          <a:endParaRPr lang="en-US" sz="1000" b="1" dirty="0">
            <a:latin typeface="+mn-lt"/>
          </a:endParaRPr>
        </a:p>
      </dgm:t>
    </dgm:pt>
    <dgm:pt modelId="{4E13D211-BCA0-4AC4-851C-D6DBAA3E8113}" type="sibTrans" cxnId="{5F09E64B-DF10-41C1-9757-A683D0303C98}">
      <dgm:prSet/>
      <dgm:spPr/>
      <dgm:t>
        <a:bodyPr/>
        <a:lstStyle/>
        <a:p>
          <a:endParaRPr lang="en-US" sz="1000">
            <a:latin typeface="+mn-lt"/>
          </a:endParaRPr>
        </a:p>
      </dgm:t>
    </dgm:pt>
    <dgm:pt modelId="{D6A769C4-0CA5-4117-A07A-5D52F941A9FE}" type="parTrans" cxnId="{5F09E64B-DF10-41C1-9757-A683D0303C98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US" sz="1000" dirty="0">
            <a:latin typeface="+mn-lt"/>
          </a:endParaRPr>
        </a:p>
      </dgm:t>
    </dgm:pt>
    <dgm:pt modelId="{6B0108C5-7591-4FA5-814D-98561F233056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1000" b="1" dirty="0" smtClean="0">
              <a:latin typeface="+mn-lt"/>
            </a:rPr>
            <a:t>PIF</a:t>
          </a:r>
          <a:endParaRPr lang="en-US" sz="1000" b="1" dirty="0">
            <a:latin typeface="+mn-lt"/>
          </a:endParaRPr>
        </a:p>
      </dgm:t>
    </dgm:pt>
    <dgm:pt modelId="{1EB6885A-BF6C-4ADA-B125-87C489F5ADF6}" type="parTrans" cxnId="{D98DBC92-5FA1-4A98-B927-7D09894BC44E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GB" sz="1000" dirty="0">
            <a:latin typeface="+mn-lt"/>
          </a:endParaRPr>
        </a:p>
      </dgm:t>
    </dgm:pt>
    <dgm:pt modelId="{12CCD0E2-E295-46ED-B83C-EF9E331E4662}" type="sibTrans" cxnId="{D98DBC92-5FA1-4A98-B927-7D09894BC44E}">
      <dgm:prSet/>
      <dgm:spPr/>
      <dgm:t>
        <a:bodyPr/>
        <a:lstStyle/>
        <a:p>
          <a:endParaRPr lang="en-GB" sz="1000">
            <a:latin typeface="+mn-lt"/>
          </a:endParaRPr>
        </a:p>
      </dgm:t>
    </dgm:pt>
    <dgm:pt modelId="{33FD8AC8-41B5-4FE1-B5C4-D88B94693596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1000" b="1" dirty="0" smtClean="0">
              <a:latin typeface="+mn-lt"/>
            </a:rPr>
            <a:t>PIEF</a:t>
          </a:r>
          <a:endParaRPr lang="en-US" sz="1000" b="1" dirty="0">
            <a:latin typeface="+mn-lt"/>
          </a:endParaRPr>
        </a:p>
      </dgm:t>
    </dgm:pt>
    <dgm:pt modelId="{98474CCA-95C0-4D33-9BC7-29B625BA90B7}" type="parTrans" cxnId="{1B3614D6-E126-458F-9DD3-A1FB02A66956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GB" sz="1000" dirty="0">
            <a:latin typeface="+mn-lt"/>
          </a:endParaRPr>
        </a:p>
      </dgm:t>
    </dgm:pt>
    <dgm:pt modelId="{1E500C80-2889-4A99-A665-7BDEA9B6143E}" type="sibTrans" cxnId="{1B3614D6-E126-458F-9DD3-A1FB02A66956}">
      <dgm:prSet/>
      <dgm:spPr/>
      <dgm:t>
        <a:bodyPr/>
        <a:lstStyle/>
        <a:p>
          <a:endParaRPr lang="en-GB" sz="1000">
            <a:latin typeface="+mn-lt"/>
          </a:endParaRPr>
        </a:p>
      </dgm:t>
    </dgm:pt>
    <dgm:pt modelId="{E50B892A-5D2D-4F14-8C0D-61C1B4C8A84A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1000" b="1" dirty="0" smtClean="0">
              <a:latin typeface="+mn-lt"/>
            </a:rPr>
            <a:t>ALH IIF</a:t>
          </a:r>
          <a:endParaRPr lang="en-GB" sz="1000" b="1" dirty="0">
            <a:latin typeface="+mn-lt"/>
          </a:endParaRPr>
        </a:p>
      </dgm:t>
    </dgm:pt>
    <dgm:pt modelId="{78D2E91D-FFBA-489E-AE80-AEBCFCFBDAC9}" type="parTrans" cxnId="{481B5A36-0692-444A-AC16-1E35891A884F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GB" sz="1000" dirty="0">
            <a:latin typeface="+mn-lt"/>
          </a:endParaRPr>
        </a:p>
      </dgm:t>
    </dgm:pt>
    <dgm:pt modelId="{DCA61ADC-D6F2-4D3B-A748-A0DA9DDF2BE4}" type="sibTrans" cxnId="{481B5A36-0692-444A-AC16-1E35891A884F}">
      <dgm:prSet/>
      <dgm:spPr/>
      <dgm:t>
        <a:bodyPr/>
        <a:lstStyle/>
        <a:p>
          <a:endParaRPr lang="en-GB" sz="1000">
            <a:latin typeface="+mn-lt"/>
          </a:endParaRPr>
        </a:p>
      </dgm:t>
    </dgm:pt>
    <dgm:pt modelId="{402880EC-C006-4533-8F91-BA9CCD505985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1000" b="1" dirty="0" smtClean="0">
              <a:latin typeface="+mn-lt"/>
            </a:rPr>
            <a:t>PCF</a:t>
          </a:r>
          <a:endParaRPr lang="en-US" sz="1000" b="1" dirty="0">
            <a:latin typeface="+mn-lt"/>
          </a:endParaRPr>
        </a:p>
      </dgm:t>
    </dgm:pt>
    <dgm:pt modelId="{DFB2E7FA-7B23-45FC-A541-E7B00AFFC56C}" type="parTrans" cxnId="{5633800B-A7A1-4DC2-B006-FC7ED17502D6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GB" sz="1000" dirty="0">
            <a:latin typeface="+mn-lt"/>
          </a:endParaRPr>
        </a:p>
      </dgm:t>
    </dgm:pt>
    <dgm:pt modelId="{DAED12E4-9957-453D-B619-3BF9E103B291}" type="sibTrans" cxnId="{5633800B-A7A1-4DC2-B006-FC7ED17502D6}">
      <dgm:prSet/>
      <dgm:spPr/>
      <dgm:t>
        <a:bodyPr/>
        <a:lstStyle/>
        <a:p>
          <a:endParaRPr lang="en-GB" sz="1000">
            <a:latin typeface="+mn-lt"/>
          </a:endParaRPr>
        </a:p>
      </dgm:t>
    </dgm:pt>
    <dgm:pt modelId="{B7596BB7-F6DF-4D58-A704-26918BB5483F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1000" b="1" dirty="0" smtClean="0">
              <a:latin typeface="+mn-lt"/>
            </a:rPr>
            <a:t>MCB-DCFIF</a:t>
          </a:r>
          <a:endParaRPr lang="en-US" sz="1000" b="1" dirty="0">
            <a:latin typeface="+mn-lt"/>
          </a:endParaRPr>
        </a:p>
      </dgm:t>
    </dgm:pt>
    <dgm:pt modelId="{AF8723F0-3BAC-4AA6-92BC-103259D2B938}" type="parTrans" cxnId="{B84A5208-C3A6-4015-A1B4-9F9F758F7CAD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GB" sz="1000" dirty="0">
            <a:latin typeface="+mn-lt"/>
          </a:endParaRPr>
        </a:p>
      </dgm:t>
    </dgm:pt>
    <dgm:pt modelId="{75CB3A57-B8F2-43BE-86ED-344426E9DEE2}" type="sibTrans" cxnId="{B84A5208-C3A6-4015-A1B4-9F9F758F7CAD}">
      <dgm:prSet/>
      <dgm:spPr/>
      <dgm:t>
        <a:bodyPr/>
        <a:lstStyle/>
        <a:p>
          <a:endParaRPr lang="en-GB" sz="1000">
            <a:latin typeface="+mn-lt"/>
          </a:endParaRPr>
        </a:p>
      </dgm:t>
    </dgm:pt>
    <dgm:pt modelId="{2B90D3DB-4663-48C3-A63F-E8A3E426405C}">
      <dgm:prSet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1000" b="1" dirty="0" smtClean="0">
              <a:latin typeface="+mn-lt"/>
            </a:rPr>
            <a:t>ALHDDF</a:t>
          </a:r>
          <a:endParaRPr lang="en-US" sz="1000" b="1" dirty="0">
            <a:latin typeface="+mn-lt"/>
          </a:endParaRPr>
        </a:p>
      </dgm:t>
    </dgm:pt>
    <dgm:pt modelId="{F77BCA16-7167-4C34-9F18-4CA595CC2EDB}" type="parTrans" cxnId="{1BEEFC67-BC47-4F47-9C6D-730422EF18B6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GB" sz="1000" dirty="0">
            <a:latin typeface="+mn-lt"/>
          </a:endParaRPr>
        </a:p>
      </dgm:t>
    </dgm:pt>
    <dgm:pt modelId="{13536B0B-7707-4E2C-BAF9-F201CA16ECE6}" type="sibTrans" cxnId="{1BEEFC67-BC47-4F47-9C6D-730422EF18B6}">
      <dgm:prSet/>
      <dgm:spPr/>
      <dgm:t>
        <a:bodyPr/>
        <a:lstStyle/>
        <a:p>
          <a:endParaRPr lang="en-US" sz="1000">
            <a:latin typeface="+mn-lt"/>
          </a:endParaRPr>
        </a:p>
      </dgm:t>
    </dgm:pt>
    <dgm:pt modelId="{B6C42ED5-FD50-413D-A787-F9768E7A0049}">
      <dgm:prSet custT="1"/>
      <dgm:spPr>
        <a:solidFill>
          <a:srgbClr val="002060"/>
        </a:solidFill>
      </dgm:spPr>
      <dgm:t>
        <a:bodyPr/>
        <a:lstStyle/>
        <a:p>
          <a:r>
            <a:rPr lang="en-US" sz="1000" b="1" dirty="0" smtClean="0"/>
            <a:t>CMOP</a:t>
          </a:r>
          <a:endParaRPr lang="en-US" sz="1000" b="1" dirty="0"/>
        </a:p>
      </dgm:t>
    </dgm:pt>
    <dgm:pt modelId="{40B65C68-3369-4000-959E-FED0A6DD5BB5}" type="parTrans" cxnId="{29A1B3C8-8525-4AC2-A352-3FBE8636CB11}">
      <dgm:prSet custT="1"/>
      <dgm:spPr>
        <a:ln>
          <a:solidFill>
            <a:schemeClr val="tx2">
              <a:lumMod val="75000"/>
            </a:schemeClr>
          </a:solidFill>
        </a:ln>
      </dgm:spPr>
      <dgm:t>
        <a:bodyPr/>
        <a:lstStyle/>
        <a:p>
          <a:endParaRPr lang="en-US" sz="1000" dirty="0">
            <a:latin typeface="+mn-lt"/>
          </a:endParaRPr>
        </a:p>
      </dgm:t>
    </dgm:pt>
    <dgm:pt modelId="{52C04B83-93EA-41A0-B32D-FCDE28615BDE}" type="sibTrans" cxnId="{29A1B3C8-8525-4AC2-A352-3FBE8636CB11}">
      <dgm:prSet/>
      <dgm:spPr/>
      <dgm:t>
        <a:bodyPr/>
        <a:lstStyle/>
        <a:p>
          <a:endParaRPr lang="en-US" sz="1000"/>
        </a:p>
      </dgm:t>
    </dgm:pt>
    <dgm:pt modelId="{BE48F3AD-3137-46B8-92CF-C8D59B089F8F}" type="pres">
      <dgm:prSet presAssocID="{7309BEFA-B0C5-4DD1-83A6-3326C831CDB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22F022C-2B5C-4F17-AD72-31BB6BC7BAB3}" type="pres">
      <dgm:prSet presAssocID="{846F32E1-6931-4E96-96B7-C655AB5EF736}" presName="root1" presStyleCnt="0"/>
      <dgm:spPr/>
      <dgm:t>
        <a:bodyPr/>
        <a:lstStyle/>
        <a:p>
          <a:endParaRPr lang="en-GB"/>
        </a:p>
      </dgm:t>
    </dgm:pt>
    <dgm:pt modelId="{AD56E715-C7BC-4949-B943-3EFF6FD4F1CD}" type="pres">
      <dgm:prSet presAssocID="{846F32E1-6931-4E96-96B7-C655AB5EF736}" presName="LevelOneTextNode" presStyleLbl="node0" presStyleIdx="0" presStyleCnt="1" custLinFactX="-100000" custLinFactNeighborX="-183333" custLinFactNeighborY="615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D592DB1-CCAF-42AF-BAE7-A2FBF81227DD}" type="pres">
      <dgm:prSet presAssocID="{846F32E1-6931-4E96-96B7-C655AB5EF736}" presName="level2hierChild" presStyleCnt="0"/>
      <dgm:spPr/>
      <dgm:t>
        <a:bodyPr/>
        <a:lstStyle/>
        <a:p>
          <a:endParaRPr lang="en-GB"/>
        </a:p>
      </dgm:t>
    </dgm:pt>
    <dgm:pt modelId="{7A0CCFD6-BF4D-4FE3-89BF-D4880C3EDF6D}" type="pres">
      <dgm:prSet presAssocID="{42A396FB-4576-4212-ADFE-580F72E3FE2A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4DFFE8A0-6396-4448-9107-4FE822482FD1}" type="pres">
      <dgm:prSet presAssocID="{42A396FB-4576-4212-ADFE-580F72E3FE2A}" presName="connTx" presStyleLbl="parChTrans1D2" presStyleIdx="0" presStyleCnt="3"/>
      <dgm:spPr/>
      <dgm:t>
        <a:bodyPr/>
        <a:lstStyle/>
        <a:p>
          <a:endParaRPr lang="en-US"/>
        </a:p>
      </dgm:t>
    </dgm:pt>
    <dgm:pt modelId="{D8073805-FAE0-4234-87F6-95EF37244E80}" type="pres">
      <dgm:prSet presAssocID="{E13F5E25-14FB-4F80-9EFB-6CD483CC2386}" presName="root2" presStyleCnt="0"/>
      <dgm:spPr/>
      <dgm:t>
        <a:bodyPr/>
        <a:lstStyle/>
        <a:p>
          <a:endParaRPr lang="en-GB"/>
        </a:p>
      </dgm:t>
    </dgm:pt>
    <dgm:pt modelId="{8414162D-980E-47FC-ADC7-349D66B5F631}" type="pres">
      <dgm:prSet presAssocID="{E13F5E25-14FB-4F80-9EFB-6CD483CC2386}" presName="LevelTwoTextNode" presStyleLbl="node2" presStyleIdx="0" presStyleCnt="3" custLinFactX="-17639" custLinFactNeighborX="-100000" custLinFactNeighborY="142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67050F3-E80F-4844-AEEF-B8BDC0715253}" type="pres">
      <dgm:prSet presAssocID="{E13F5E25-14FB-4F80-9EFB-6CD483CC2386}" presName="level3hierChild" presStyleCnt="0"/>
      <dgm:spPr/>
      <dgm:t>
        <a:bodyPr/>
        <a:lstStyle/>
        <a:p>
          <a:endParaRPr lang="en-GB"/>
        </a:p>
      </dgm:t>
    </dgm:pt>
    <dgm:pt modelId="{7FD08D64-B544-4C56-B98F-492A66AE4E41}" type="pres">
      <dgm:prSet presAssocID="{1C7FCB8C-FCE5-40CB-99AB-70797BB654DF}" presName="conn2-1" presStyleLbl="parChTrans1D3" presStyleIdx="0" presStyleCnt="13"/>
      <dgm:spPr/>
      <dgm:t>
        <a:bodyPr/>
        <a:lstStyle/>
        <a:p>
          <a:endParaRPr lang="en-US"/>
        </a:p>
      </dgm:t>
    </dgm:pt>
    <dgm:pt modelId="{D11FCD59-7020-437D-9C6F-F291E4AA3CA9}" type="pres">
      <dgm:prSet presAssocID="{1C7FCB8C-FCE5-40CB-99AB-70797BB654DF}" presName="connTx" presStyleLbl="parChTrans1D3" presStyleIdx="0" presStyleCnt="13"/>
      <dgm:spPr/>
      <dgm:t>
        <a:bodyPr/>
        <a:lstStyle/>
        <a:p>
          <a:endParaRPr lang="en-US"/>
        </a:p>
      </dgm:t>
    </dgm:pt>
    <dgm:pt modelId="{5425314C-8C9B-4076-BB08-5E9C24A2AD8B}" type="pres">
      <dgm:prSet presAssocID="{88459EC2-C754-4365-9101-02C8AACFA9DF}" presName="root2" presStyleCnt="0"/>
      <dgm:spPr/>
      <dgm:t>
        <a:bodyPr/>
        <a:lstStyle/>
        <a:p>
          <a:endParaRPr lang="en-GB"/>
        </a:p>
      </dgm:t>
    </dgm:pt>
    <dgm:pt modelId="{EF96AD88-D4D3-4D6C-BBD7-1F94213380CF}" type="pres">
      <dgm:prSet presAssocID="{88459EC2-C754-4365-9101-02C8AACFA9DF}" presName="LevelTwoTextNode" presStyleLbl="node3" presStyleIdx="0" presStyleCnt="13" custLinFactX="100000" custLinFactNeighborX="118140" custLinFactNeighborY="1778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D64EC42-8184-48B9-A5E7-35F6F9ABFCE1}" type="pres">
      <dgm:prSet presAssocID="{88459EC2-C754-4365-9101-02C8AACFA9DF}" presName="level3hierChild" presStyleCnt="0"/>
      <dgm:spPr/>
      <dgm:t>
        <a:bodyPr/>
        <a:lstStyle/>
        <a:p>
          <a:endParaRPr lang="en-GB"/>
        </a:p>
      </dgm:t>
    </dgm:pt>
    <dgm:pt modelId="{67F4FE84-FF50-4362-8BC5-19FBA3B26E02}" type="pres">
      <dgm:prSet presAssocID="{AF8723F0-3BAC-4AA6-92BC-103259D2B938}" presName="conn2-1" presStyleLbl="parChTrans1D3" presStyleIdx="1" presStyleCnt="13"/>
      <dgm:spPr/>
      <dgm:t>
        <a:bodyPr/>
        <a:lstStyle/>
        <a:p>
          <a:endParaRPr lang="en-GB"/>
        </a:p>
      </dgm:t>
    </dgm:pt>
    <dgm:pt modelId="{E4EB0CFB-7F66-4189-8A34-6CB09428C055}" type="pres">
      <dgm:prSet presAssocID="{AF8723F0-3BAC-4AA6-92BC-103259D2B938}" presName="connTx" presStyleLbl="parChTrans1D3" presStyleIdx="1" presStyleCnt="13"/>
      <dgm:spPr/>
      <dgm:t>
        <a:bodyPr/>
        <a:lstStyle/>
        <a:p>
          <a:endParaRPr lang="en-GB"/>
        </a:p>
      </dgm:t>
    </dgm:pt>
    <dgm:pt modelId="{91A6C350-DC06-40E7-90BD-CF7A91DEBC2A}" type="pres">
      <dgm:prSet presAssocID="{B7596BB7-F6DF-4D58-A704-26918BB5483F}" presName="root2" presStyleCnt="0"/>
      <dgm:spPr/>
      <dgm:t>
        <a:bodyPr/>
        <a:lstStyle/>
        <a:p>
          <a:endParaRPr lang="en-GB"/>
        </a:p>
      </dgm:t>
    </dgm:pt>
    <dgm:pt modelId="{BDF85882-90F0-4B52-9246-6EF0426F18E0}" type="pres">
      <dgm:prSet presAssocID="{B7596BB7-F6DF-4D58-A704-26918BB5483F}" presName="LevelTwoTextNode" presStyleLbl="node3" presStyleIdx="1" presStyleCnt="13" custLinFactX="100000" custLinFactNeighborX="118140" custLinFactNeighborY="11538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A4298887-1395-4A0F-AA6C-FA3AE46AB8D9}" type="pres">
      <dgm:prSet presAssocID="{B7596BB7-F6DF-4D58-A704-26918BB5483F}" presName="level3hierChild" presStyleCnt="0"/>
      <dgm:spPr/>
      <dgm:t>
        <a:bodyPr/>
        <a:lstStyle/>
        <a:p>
          <a:endParaRPr lang="en-GB"/>
        </a:p>
      </dgm:t>
    </dgm:pt>
    <dgm:pt modelId="{B4B5946C-7FF8-4EBD-870E-8FD781635FA1}" type="pres">
      <dgm:prSet presAssocID="{1EB6885A-BF6C-4ADA-B125-87C489F5ADF6}" presName="conn2-1" presStyleLbl="parChTrans1D3" presStyleIdx="2" presStyleCnt="13"/>
      <dgm:spPr/>
      <dgm:t>
        <a:bodyPr/>
        <a:lstStyle/>
        <a:p>
          <a:endParaRPr lang="en-GB"/>
        </a:p>
      </dgm:t>
    </dgm:pt>
    <dgm:pt modelId="{44F32635-48D8-4376-9DD0-BABA45429AC3}" type="pres">
      <dgm:prSet presAssocID="{1EB6885A-BF6C-4ADA-B125-87C489F5ADF6}" presName="connTx" presStyleLbl="parChTrans1D3" presStyleIdx="2" presStyleCnt="13"/>
      <dgm:spPr/>
      <dgm:t>
        <a:bodyPr/>
        <a:lstStyle/>
        <a:p>
          <a:endParaRPr lang="en-GB"/>
        </a:p>
      </dgm:t>
    </dgm:pt>
    <dgm:pt modelId="{9FBD2A4A-9165-424D-9CFA-7314E83A2F1F}" type="pres">
      <dgm:prSet presAssocID="{6B0108C5-7591-4FA5-814D-98561F233056}" presName="root2" presStyleCnt="0"/>
      <dgm:spPr/>
      <dgm:t>
        <a:bodyPr/>
        <a:lstStyle/>
        <a:p>
          <a:endParaRPr lang="en-GB"/>
        </a:p>
      </dgm:t>
    </dgm:pt>
    <dgm:pt modelId="{0E7886CF-57E9-495D-AF8A-DF09B5E398AD}" type="pres">
      <dgm:prSet presAssocID="{6B0108C5-7591-4FA5-814D-98561F233056}" presName="LevelTwoTextNode" presStyleLbl="node3" presStyleIdx="2" presStyleCnt="13" custLinFactX="100000" custLinFactNeighborX="118140" custLinFactNeighborY="529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B14D1BF-4C18-40C4-843E-313D092D822B}" type="pres">
      <dgm:prSet presAssocID="{6B0108C5-7591-4FA5-814D-98561F233056}" presName="level3hierChild" presStyleCnt="0"/>
      <dgm:spPr/>
      <dgm:t>
        <a:bodyPr/>
        <a:lstStyle/>
        <a:p>
          <a:endParaRPr lang="en-GB"/>
        </a:p>
      </dgm:t>
    </dgm:pt>
    <dgm:pt modelId="{41138CB4-CCD1-45FD-B603-A46D61F7A852}" type="pres">
      <dgm:prSet presAssocID="{98474CCA-95C0-4D33-9BC7-29B625BA90B7}" presName="conn2-1" presStyleLbl="parChTrans1D3" presStyleIdx="3" presStyleCnt="13"/>
      <dgm:spPr/>
      <dgm:t>
        <a:bodyPr/>
        <a:lstStyle/>
        <a:p>
          <a:endParaRPr lang="en-GB"/>
        </a:p>
      </dgm:t>
    </dgm:pt>
    <dgm:pt modelId="{BCB5C0D9-2FCF-4BA1-9BF4-B50A8B62C9B1}" type="pres">
      <dgm:prSet presAssocID="{98474CCA-95C0-4D33-9BC7-29B625BA90B7}" presName="connTx" presStyleLbl="parChTrans1D3" presStyleIdx="3" presStyleCnt="13"/>
      <dgm:spPr/>
      <dgm:t>
        <a:bodyPr/>
        <a:lstStyle/>
        <a:p>
          <a:endParaRPr lang="en-GB"/>
        </a:p>
      </dgm:t>
    </dgm:pt>
    <dgm:pt modelId="{ECA2828F-0F6E-455C-BB1E-2845438AB7C7}" type="pres">
      <dgm:prSet presAssocID="{33FD8AC8-41B5-4FE1-B5C4-D88B94693596}" presName="root2" presStyleCnt="0"/>
      <dgm:spPr/>
      <dgm:t>
        <a:bodyPr/>
        <a:lstStyle/>
        <a:p>
          <a:endParaRPr lang="en-GB"/>
        </a:p>
      </dgm:t>
    </dgm:pt>
    <dgm:pt modelId="{459367AD-6448-472D-8E72-B5BE7A3EA304}" type="pres">
      <dgm:prSet presAssocID="{33FD8AC8-41B5-4FE1-B5C4-D88B94693596}" presName="LevelTwoTextNode" presStyleLbl="node3" presStyleIdx="3" presStyleCnt="13" custLinFactX="100000" custLinFactNeighborX="118140" custLinFactNeighborY="-95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D2B3C91D-C777-452A-A5CD-8FA05FD898A8}" type="pres">
      <dgm:prSet presAssocID="{33FD8AC8-41B5-4FE1-B5C4-D88B94693596}" presName="level3hierChild" presStyleCnt="0"/>
      <dgm:spPr/>
      <dgm:t>
        <a:bodyPr/>
        <a:lstStyle/>
        <a:p>
          <a:endParaRPr lang="en-GB"/>
        </a:p>
      </dgm:t>
    </dgm:pt>
    <dgm:pt modelId="{6B584C40-F941-40B9-B9B7-449580740265}" type="pres">
      <dgm:prSet presAssocID="{78D2E91D-FFBA-489E-AE80-AEBCFCFBDAC9}" presName="conn2-1" presStyleLbl="parChTrans1D3" presStyleIdx="4" presStyleCnt="13"/>
      <dgm:spPr/>
      <dgm:t>
        <a:bodyPr/>
        <a:lstStyle/>
        <a:p>
          <a:endParaRPr lang="en-GB"/>
        </a:p>
      </dgm:t>
    </dgm:pt>
    <dgm:pt modelId="{DE34CA1B-3796-4994-BC9A-75FDC2C3600E}" type="pres">
      <dgm:prSet presAssocID="{78D2E91D-FFBA-489E-AE80-AEBCFCFBDAC9}" presName="connTx" presStyleLbl="parChTrans1D3" presStyleIdx="4" presStyleCnt="13"/>
      <dgm:spPr/>
      <dgm:t>
        <a:bodyPr/>
        <a:lstStyle/>
        <a:p>
          <a:endParaRPr lang="en-GB"/>
        </a:p>
      </dgm:t>
    </dgm:pt>
    <dgm:pt modelId="{9514B53D-EDB1-4D46-9568-3C41B99F41DB}" type="pres">
      <dgm:prSet presAssocID="{E50B892A-5D2D-4F14-8C0D-61C1B4C8A84A}" presName="root2" presStyleCnt="0"/>
      <dgm:spPr/>
      <dgm:t>
        <a:bodyPr/>
        <a:lstStyle/>
        <a:p>
          <a:endParaRPr lang="en-GB"/>
        </a:p>
      </dgm:t>
    </dgm:pt>
    <dgm:pt modelId="{FB7A7C3A-255A-4045-9D38-B297BA5BF9D6}" type="pres">
      <dgm:prSet presAssocID="{E50B892A-5D2D-4F14-8C0D-61C1B4C8A84A}" presName="LevelTwoTextNode" presStyleLbl="node3" presStyleIdx="4" presStyleCnt="13" custLinFactX="100000" custLinFactNeighborX="118140" custLinFactNeighborY="-7196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256C581-2D97-4B49-9658-6CE81A2109F3}" type="pres">
      <dgm:prSet presAssocID="{E50B892A-5D2D-4F14-8C0D-61C1B4C8A84A}" presName="level3hierChild" presStyleCnt="0"/>
      <dgm:spPr/>
      <dgm:t>
        <a:bodyPr/>
        <a:lstStyle/>
        <a:p>
          <a:endParaRPr lang="en-GB"/>
        </a:p>
      </dgm:t>
    </dgm:pt>
    <dgm:pt modelId="{7337EB9D-BBE3-4833-B79E-8F7374684B82}" type="pres">
      <dgm:prSet presAssocID="{F77BCA16-7167-4C34-9F18-4CA595CC2EDB}" presName="conn2-1" presStyleLbl="parChTrans1D3" presStyleIdx="5" presStyleCnt="13"/>
      <dgm:spPr/>
      <dgm:t>
        <a:bodyPr/>
        <a:lstStyle/>
        <a:p>
          <a:endParaRPr lang="en-US"/>
        </a:p>
      </dgm:t>
    </dgm:pt>
    <dgm:pt modelId="{91B8CBE2-D94E-4306-A0DA-6621066635FA}" type="pres">
      <dgm:prSet presAssocID="{F77BCA16-7167-4C34-9F18-4CA595CC2EDB}" presName="connTx" presStyleLbl="parChTrans1D3" presStyleIdx="5" presStyleCnt="13"/>
      <dgm:spPr/>
      <dgm:t>
        <a:bodyPr/>
        <a:lstStyle/>
        <a:p>
          <a:endParaRPr lang="en-US"/>
        </a:p>
      </dgm:t>
    </dgm:pt>
    <dgm:pt modelId="{447AF52A-2D5D-44DC-B7BC-97A9FA4F7B3C}" type="pres">
      <dgm:prSet presAssocID="{2B90D3DB-4663-48C3-A63F-E8A3E426405C}" presName="root2" presStyleCnt="0"/>
      <dgm:spPr/>
    </dgm:pt>
    <dgm:pt modelId="{E45861DD-A536-408B-8157-01FEF92E0788}" type="pres">
      <dgm:prSet presAssocID="{2B90D3DB-4663-48C3-A63F-E8A3E426405C}" presName="LevelTwoTextNode" presStyleLbl="node3" presStyleIdx="5" presStyleCnt="13" custLinFactX="100000" custLinFactNeighborX="118140" custLinFactNeighborY="-719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8FE36B-29AD-4EE7-85D5-4C9255D2E91E}" type="pres">
      <dgm:prSet presAssocID="{2B90D3DB-4663-48C3-A63F-E8A3E426405C}" presName="level3hierChild" presStyleCnt="0"/>
      <dgm:spPr/>
    </dgm:pt>
    <dgm:pt modelId="{3A31FA11-646D-4B46-8800-335CA3469E9F}" type="pres">
      <dgm:prSet presAssocID="{D6A769C4-0CA5-4117-A07A-5D52F941A9FE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7D0B5FED-B202-4806-AF84-F9F0AD1D9A52}" type="pres">
      <dgm:prSet presAssocID="{D6A769C4-0CA5-4117-A07A-5D52F941A9FE}" presName="connTx" presStyleLbl="parChTrans1D2" presStyleIdx="1" presStyleCnt="3"/>
      <dgm:spPr/>
      <dgm:t>
        <a:bodyPr/>
        <a:lstStyle/>
        <a:p>
          <a:endParaRPr lang="en-US"/>
        </a:p>
      </dgm:t>
    </dgm:pt>
    <dgm:pt modelId="{515B2529-4944-4D32-A95C-B84BA18A937C}" type="pres">
      <dgm:prSet presAssocID="{C5CF5797-969C-4A90-86CD-444AA94E8F23}" presName="root2" presStyleCnt="0"/>
      <dgm:spPr/>
      <dgm:t>
        <a:bodyPr/>
        <a:lstStyle/>
        <a:p>
          <a:endParaRPr lang="en-GB"/>
        </a:p>
      </dgm:t>
    </dgm:pt>
    <dgm:pt modelId="{4FA8E204-7B6E-4B53-840A-F5C8B92894A1}" type="pres">
      <dgm:prSet presAssocID="{C5CF5797-969C-4A90-86CD-444AA94E8F23}" presName="LevelTwoTextNode" presStyleLbl="node2" presStyleIdx="1" presStyleCnt="3" custLinFactX="-27500" custLinFactNeighborX="-100000" custLinFactNeighborY="2421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D9A772-4AF5-42A9-A406-4B5CFDA1E3A7}" type="pres">
      <dgm:prSet presAssocID="{C5CF5797-969C-4A90-86CD-444AA94E8F23}" presName="level3hierChild" presStyleCnt="0"/>
      <dgm:spPr/>
      <dgm:t>
        <a:bodyPr/>
        <a:lstStyle/>
        <a:p>
          <a:endParaRPr lang="en-GB"/>
        </a:p>
      </dgm:t>
    </dgm:pt>
    <dgm:pt modelId="{895398FC-21AE-4C27-9810-3515EB47A834}" type="pres">
      <dgm:prSet presAssocID="{DCB1A775-4705-413F-96C1-DE7E16DA6F68}" presName="conn2-1" presStyleLbl="parChTrans1D3" presStyleIdx="6" presStyleCnt="13"/>
      <dgm:spPr/>
      <dgm:t>
        <a:bodyPr/>
        <a:lstStyle/>
        <a:p>
          <a:endParaRPr lang="en-US"/>
        </a:p>
      </dgm:t>
    </dgm:pt>
    <dgm:pt modelId="{F4B337BA-1782-4F02-9F06-3D5E2D349C42}" type="pres">
      <dgm:prSet presAssocID="{DCB1A775-4705-413F-96C1-DE7E16DA6F68}" presName="connTx" presStyleLbl="parChTrans1D3" presStyleIdx="6" presStyleCnt="13"/>
      <dgm:spPr/>
      <dgm:t>
        <a:bodyPr/>
        <a:lstStyle/>
        <a:p>
          <a:endParaRPr lang="en-US"/>
        </a:p>
      </dgm:t>
    </dgm:pt>
    <dgm:pt modelId="{F6515805-D03C-40D1-AC64-B1429DE32225}" type="pres">
      <dgm:prSet presAssocID="{A0076420-2728-490D-8119-067AAA2D9B5B}" presName="root2" presStyleCnt="0"/>
      <dgm:spPr/>
      <dgm:t>
        <a:bodyPr/>
        <a:lstStyle/>
        <a:p>
          <a:endParaRPr lang="en-GB"/>
        </a:p>
      </dgm:t>
    </dgm:pt>
    <dgm:pt modelId="{DDC2842B-F7E4-4E06-A9AA-AD2C43DC0033}" type="pres">
      <dgm:prSet presAssocID="{A0076420-2728-490D-8119-067AAA2D9B5B}" presName="LevelTwoTextNode" presStyleLbl="node3" presStyleIdx="6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B79FB7B-5C4A-429E-9A9F-FFC69FFAEE63}" type="pres">
      <dgm:prSet presAssocID="{A0076420-2728-490D-8119-067AAA2D9B5B}" presName="level3hierChild" presStyleCnt="0"/>
      <dgm:spPr/>
      <dgm:t>
        <a:bodyPr/>
        <a:lstStyle/>
        <a:p>
          <a:endParaRPr lang="en-GB"/>
        </a:p>
      </dgm:t>
    </dgm:pt>
    <dgm:pt modelId="{462929A7-0FA8-42B8-B441-4B10927B611E}" type="pres">
      <dgm:prSet presAssocID="{40B65C68-3369-4000-959E-FED0A6DD5BB5}" presName="conn2-1" presStyleLbl="parChTrans1D3" presStyleIdx="7" presStyleCnt="13"/>
      <dgm:spPr/>
      <dgm:t>
        <a:bodyPr/>
        <a:lstStyle/>
        <a:p>
          <a:endParaRPr lang="en-US"/>
        </a:p>
      </dgm:t>
    </dgm:pt>
    <dgm:pt modelId="{95301074-7458-47DD-AA31-AAAE539BDE06}" type="pres">
      <dgm:prSet presAssocID="{40B65C68-3369-4000-959E-FED0A6DD5BB5}" presName="connTx" presStyleLbl="parChTrans1D3" presStyleIdx="7" presStyleCnt="13"/>
      <dgm:spPr/>
      <dgm:t>
        <a:bodyPr/>
        <a:lstStyle/>
        <a:p>
          <a:endParaRPr lang="en-US"/>
        </a:p>
      </dgm:t>
    </dgm:pt>
    <dgm:pt modelId="{ECB6232B-A120-4037-A1FE-1D910C4B21E3}" type="pres">
      <dgm:prSet presAssocID="{B6C42ED5-FD50-413D-A787-F9768E7A0049}" presName="root2" presStyleCnt="0"/>
      <dgm:spPr/>
    </dgm:pt>
    <dgm:pt modelId="{101753F4-94F4-42F0-9738-97EA2E13A177}" type="pres">
      <dgm:prSet presAssocID="{B6C42ED5-FD50-413D-A787-F9768E7A0049}" presName="LevelTwoTextNode" presStyleLbl="node3" presStyleIdx="7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D39075-2410-4AC1-8510-3401084459EB}" type="pres">
      <dgm:prSet presAssocID="{B6C42ED5-FD50-413D-A787-F9768E7A0049}" presName="level3hierChild" presStyleCnt="0"/>
      <dgm:spPr/>
    </dgm:pt>
    <dgm:pt modelId="{403B00BD-64C2-45B5-99D9-3251AF3E4E1B}" type="pres">
      <dgm:prSet presAssocID="{DFB2E7FA-7B23-45FC-A541-E7B00AFFC56C}" presName="conn2-1" presStyleLbl="parChTrans1D3" presStyleIdx="8" presStyleCnt="13"/>
      <dgm:spPr/>
      <dgm:t>
        <a:bodyPr/>
        <a:lstStyle/>
        <a:p>
          <a:endParaRPr lang="en-GB"/>
        </a:p>
      </dgm:t>
    </dgm:pt>
    <dgm:pt modelId="{79ED9943-5F15-463C-8202-0013BFA88F7E}" type="pres">
      <dgm:prSet presAssocID="{DFB2E7FA-7B23-45FC-A541-E7B00AFFC56C}" presName="connTx" presStyleLbl="parChTrans1D3" presStyleIdx="8" presStyleCnt="13"/>
      <dgm:spPr/>
      <dgm:t>
        <a:bodyPr/>
        <a:lstStyle/>
        <a:p>
          <a:endParaRPr lang="en-GB"/>
        </a:p>
      </dgm:t>
    </dgm:pt>
    <dgm:pt modelId="{63EC3F77-A094-4E82-8D02-CF8F6CEEE1DB}" type="pres">
      <dgm:prSet presAssocID="{402880EC-C006-4533-8F91-BA9CCD505985}" presName="root2" presStyleCnt="0"/>
      <dgm:spPr/>
      <dgm:t>
        <a:bodyPr/>
        <a:lstStyle/>
        <a:p>
          <a:endParaRPr lang="en-GB"/>
        </a:p>
      </dgm:t>
    </dgm:pt>
    <dgm:pt modelId="{3C51184A-9706-4DF4-BDBF-D7CC8C15D267}" type="pres">
      <dgm:prSet presAssocID="{402880EC-C006-4533-8F91-BA9CCD505985}" presName="LevelTwoTextNode" presStyleLbl="node3" presStyleIdx="8" presStyleCnt="1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924FB927-44B4-4A00-A472-5A2AB522D64D}" type="pres">
      <dgm:prSet presAssocID="{402880EC-C006-4533-8F91-BA9CCD505985}" presName="level3hierChild" presStyleCnt="0"/>
      <dgm:spPr/>
      <dgm:t>
        <a:bodyPr/>
        <a:lstStyle/>
        <a:p>
          <a:endParaRPr lang="en-GB"/>
        </a:p>
      </dgm:t>
    </dgm:pt>
    <dgm:pt modelId="{062ACBB6-BF53-482F-BF89-62746F594DBF}" type="pres">
      <dgm:prSet presAssocID="{DC298FBB-8A33-488D-8C9E-C46A43F2006F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E6B291AE-201E-4C79-AECC-BDC1A7CA0AF8}" type="pres">
      <dgm:prSet presAssocID="{DC298FBB-8A33-488D-8C9E-C46A43F2006F}" presName="connTx" presStyleLbl="parChTrans1D2" presStyleIdx="2" presStyleCnt="3"/>
      <dgm:spPr/>
      <dgm:t>
        <a:bodyPr/>
        <a:lstStyle/>
        <a:p>
          <a:endParaRPr lang="en-US"/>
        </a:p>
      </dgm:t>
    </dgm:pt>
    <dgm:pt modelId="{2F5EEFE6-1774-4B0E-BB0F-0C02148803C9}" type="pres">
      <dgm:prSet presAssocID="{307AFF7C-4BDC-4AE6-83EB-CBF03423F865}" presName="root2" presStyleCnt="0"/>
      <dgm:spPr/>
      <dgm:t>
        <a:bodyPr/>
        <a:lstStyle/>
        <a:p>
          <a:endParaRPr lang="en-GB"/>
        </a:p>
      </dgm:t>
    </dgm:pt>
    <dgm:pt modelId="{DF760FDA-2FA3-4269-A517-FA9C83EDF761}" type="pres">
      <dgm:prSet presAssocID="{307AFF7C-4BDC-4AE6-83EB-CBF03423F865}" presName="LevelTwoTextNode" presStyleLbl="node2" presStyleIdx="2" presStyleCnt="3" custLinFactX="-17639" custLinFactNeighborX="-100000" custLinFactNeighborY="1782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6DDCB1B-E2CB-4BE2-AE40-6F1E9897BF23}" type="pres">
      <dgm:prSet presAssocID="{307AFF7C-4BDC-4AE6-83EB-CBF03423F865}" presName="level3hierChild" presStyleCnt="0"/>
      <dgm:spPr/>
      <dgm:t>
        <a:bodyPr/>
        <a:lstStyle/>
        <a:p>
          <a:endParaRPr lang="en-GB"/>
        </a:p>
      </dgm:t>
    </dgm:pt>
    <dgm:pt modelId="{CAF9023B-7F75-4918-9D5F-252425DECBDA}" type="pres">
      <dgm:prSet presAssocID="{3007A4F7-A1CD-4F9A-8CA2-485C55494868}" presName="conn2-1" presStyleLbl="parChTrans1D3" presStyleIdx="9" presStyleCnt="13"/>
      <dgm:spPr/>
      <dgm:t>
        <a:bodyPr/>
        <a:lstStyle/>
        <a:p>
          <a:endParaRPr lang="en-US"/>
        </a:p>
      </dgm:t>
    </dgm:pt>
    <dgm:pt modelId="{A3BEC2F6-4DAD-4F31-899C-A5B903B0A91E}" type="pres">
      <dgm:prSet presAssocID="{3007A4F7-A1CD-4F9A-8CA2-485C55494868}" presName="connTx" presStyleLbl="parChTrans1D3" presStyleIdx="9" presStyleCnt="13"/>
      <dgm:spPr/>
      <dgm:t>
        <a:bodyPr/>
        <a:lstStyle/>
        <a:p>
          <a:endParaRPr lang="en-US"/>
        </a:p>
      </dgm:t>
    </dgm:pt>
    <dgm:pt modelId="{8DD4CC74-AECE-4BA8-BF9F-5B07AA27A230}" type="pres">
      <dgm:prSet presAssocID="{3EFB3D8E-60EF-4DF6-9722-6A31A34EDA17}" presName="root2" presStyleCnt="0"/>
      <dgm:spPr/>
      <dgm:t>
        <a:bodyPr/>
        <a:lstStyle/>
        <a:p>
          <a:endParaRPr lang="en-GB"/>
        </a:p>
      </dgm:t>
    </dgm:pt>
    <dgm:pt modelId="{D329CAA7-27CE-4CF8-8F65-CAB6061BC382}" type="pres">
      <dgm:prSet presAssocID="{3EFB3D8E-60EF-4DF6-9722-6A31A34EDA17}" presName="LevelTwoTextNode" presStyleLbl="node3" presStyleIdx="9" presStyleCnt="13" custLinFactX="100000" custLinFactNeighborX="109077" custLinFactNeighborY="-780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0305B5-DD45-413A-A922-982B57962BCE}" type="pres">
      <dgm:prSet presAssocID="{3EFB3D8E-60EF-4DF6-9722-6A31A34EDA17}" presName="level3hierChild" presStyleCnt="0"/>
      <dgm:spPr/>
      <dgm:t>
        <a:bodyPr/>
        <a:lstStyle/>
        <a:p>
          <a:endParaRPr lang="en-GB"/>
        </a:p>
      </dgm:t>
    </dgm:pt>
    <dgm:pt modelId="{A0DCFF9B-97D1-43D0-8B2C-50906403CDEC}" type="pres">
      <dgm:prSet presAssocID="{B15C4B4A-3AC8-4019-9016-E03ADC730C55}" presName="conn2-1" presStyleLbl="parChTrans1D3" presStyleIdx="10" presStyleCnt="13"/>
      <dgm:spPr/>
      <dgm:t>
        <a:bodyPr/>
        <a:lstStyle/>
        <a:p>
          <a:endParaRPr lang="en-US"/>
        </a:p>
      </dgm:t>
    </dgm:pt>
    <dgm:pt modelId="{1C07ADE4-25E3-4357-AA29-C75AA7B0CCF8}" type="pres">
      <dgm:prSet presAssocID="{B15C4B4A-3AC8-4019-9016-E03ADC730C55}" presName="connTx" presStyleLbl="parChTrans1D3" presStyleIdx="10" presStyleCnt="13"/>
      <dgm:spPr/>
      <dgm:t>
        <a:bodyPr/>
        <a:lstStyle/>
        <a:p>
          <a:endParaRPr lang="en-US"/>
        </a:p>
      </dgm:t>
    </dgm:pt>
    <dgm:pt modelId="{DFEE661A-3C03-470E-BC69-A9DB52B21F1F}" type="pres">
      <dgm:prSet presAssocID="{6A08B4B9-737B-4CF8-A0FB-161D83B720F6}" presName="root2" presStyleCnt="0"/>
      <dgm:spPr/>
      <dgm:t>
        <a:bodyPr/>
        <a:lstStyle/>
        <a:p>
          <a:endParaRPr lang="en-GB"/>
        </a:p>
      </dgm:t>
    </dgm:pt>
    <dgm:pt modelId="{3292FFE0-0545-4A3F-9831-A97F68EA5643}" type="pres">
      <dgm:prSet presAssocID="{6A08B4B9-737B-4CF8-A0FB-161D83B720F6}" presName="LevelTwoTextNode" presStyleLbl="node3" presStyleIdx="10" presStyleCnt="13" custLinFactX="100000" custLinFactNeighborX="109077" custLinFactNeighborY="-1404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D090CE2-DCF5-43BD-ADBE-39B39046F1F8}" type="pres">
      <dgm:prSet presAssocID="{6A08B4B9-737B-4CF8-A0FB-161D83B720F6}" presName="level3hierChild" presStyleCnt="0"/>
      <dgm:spPr/>
      <dgm:t>
        <a:bodyPr/>
        <a:lstStyle/>
        <a:p>
          <a:endParaRPr lang="en-GB"/>
        </a:p>
      </dgm:t>
    </dgm:pt>
    <dgm:pt modelId="{049F9CBF-A44A-473C-9462-D62342F24E7C}" type="pres">
      <dgm:prSet presAssocID="{01555C31-823E-480F-9E9D-63A8AC6B108C}" presName="conn2-1" presStyleLbl="parChTrans1D3" presStyleIdx="11" presStyleCnt="13"/>
      <dgm:spPr/>
      <dgm:t>
        <a:bodyPr/>
        <a:lstStyle/>
        <a:p>
          <a:endParaRPr lang="en-US"/>
        </a:p>
      </dgm:t>
    </dgm:pt>
    <dgm:pt modelId="{6A512A06-2EF0-45E5-A68F-80024D2D65AE}" type="pres">
      <dgm:prSet presAssocID="{01555C31-823E-480F-9E9D-63A8AC6B108C}" presName="connTx" presStyleLbl="parChTrans1D3" presStyleIdx="11" presStyleCnt="13"/>
      <dgm:spPr/>
      <dgm:t>
        <a:bodyPr/>
        <a:lstStyle/>
        <a:p>
          <a:endParaRPr lang="en-US"/>
        </a:p>
      </dgm:t>
    </dgm:pt>
    <dgm:pt modelId="{6D46FF66-C1F2-4D14-A99F-112B1C631CD6}" type="pres">
      <dgm:prSet presAssocID="{122CFD01-88E1-4A75-9AA1-00363F5F0434}" presName="root2" presStyleCnt="0"/>
      <dgm:spPr/>
      <dgm:t>
        <a:bodyPr/>
        <a:lstStyle/>
        <a:p>
          <a:endParaRPr lang="en-GB"/>
        </a:p>
      </dgm:t>
    </dgm:pt>
    <dgm:pt modelId="{675D42C0-A6EB-4550-A30C-CF18CFDC61D3}" type="pres">
      <dgm:prSet presAssocID="{122CFD01-88E1-4A75-9AA1-00363F5F0434}" presName="LevelTwoTextNode" presStyleLbl="node3" presStyleIdx="11" presStyleCnt="13" custLinFactX="100000" custLinFactNeighborX="109077" custLinFactNeighborY="-2029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EF6675D-622C-4354-9E1F-084EE2C2E899}" type="pres">
      <dgm:prSet presAssocID="{122CFD01-88E1-4A75-9AA1-00363F5F0434}" presName="level3hierChild" presStyleCnt="0"/>
      <dgm:spPr/>
      <dgm:t>
        <a:bodyPr/>
        <a:lstStyle/>
        <a:p>
          <a:endParaRPr lang="en-GB"/>
        </a:p>
      </dgm:t>
    </dgm:pt>
    <dgm:pt modelId="{1A0563DF-C4EE-4D33-B289-36BC374F073D}" type="pres">
      <dgm:prSet presAssocID="{23A0AB84-7151-4B0E-9B4D-F060CDE3F319}" presName="conn2-1" presStyleLbl="parChTrans1D3" presStyleIdx="12" presStyleCnt="13"/>
      <dgm:spPr/>
      <dgm:t>
        <a:bodyPr/>
        <a:lstStyle/>
        <a:p>
          <a:endParaRPr lang="en-US"/>
        </a:p>
      </dgm:t>
    </dgm:pt>
    <dgm:pt modelId="{E9B7D324-37BB-48D7-B076-7705B607BC07}" type="pres">
      <dgm:prSet presAssocID="{23A0AB84-7151-4B0E-9B4D-F060CDE3F319}" presName="connTx" presStyleLbl="parChTrans1D3" presStyleIdx="12" presStyleCnt="13"/>
      <dgm:spPr/>
      <dgm:t>
        <a:bodyPr/>
        <a:lstStyle/>
        <a:p>
          <a:endParaRPr lang="en-US"/>
        </a:p>
      </dgm:t>
    </dgm:pt>
    <dgm:pt modelId="{6D554A36-15AB-4913-806D-90D7764E854F}" type="pres">
      <dgm:prSet presAssocID="{CB645DD1-D92D-4495-B48E-9892A207B45D}" presName="root2" presStyleCnt="0"/>
      <dgm:spPr/>
      <dgm:t>
        <a:bodyPr/>
        <a:lstStyle/>
        <a:p>
          <a:endParaRPr lang="en-GB"/>
        </a:p>
      </dgm:t>
    </dgm:pt>
    <dgm:pt modelId="{25576669-BEBF-45D5-A0FD-D9CC18469E3E}" type="pres">
      <dgm:prSet presAssocID="{CB645DD1-D92D-4495-B48E-9892A207B45D}" presName="LevelTwoTextNode" presStyleLbl="node3" presStyleIdx="12" presStyleCnt="13" custLinFactX="100000" custLinFactNeighborX="109077" custLinFactNeighborY="-2653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3996E3-F76B-41CC-B360-4D881BD5D58A}" type="pres">
      <dgm:prSet presAssocID="{CB645DD1-D92D-4495-B48E-9892A207B45D}" presName="level3hierChild" presStyleCnt="0"/>
      <dgm:spPr/>
      <dgm:t>
        <a:bodyPr/>
        <a:lstStyle/>
        <a:p>
          <a:endParaRPr lang="en-GB"/>
        </a:p>
      </dgm:t>
    </dgm:pt>
  </dgm:ptLst>
  <dgm:cxnLst>
    <dgm:cxn modelId="{AFF1AC06-D20F-404B-BB57-AEBCC4F49E2F}" type="presOf" srcId="{AF8723F0-3BAC-4AA6-92BC-103259D2B938}" destId="{67F4FE84-FF50-4362-8BC5-19FBA3B26E02}" srcOrd="0" destOrd="0" presId="urn:microsoft.com/office/officeart/2005/8/layout/hierarchy2"/>
    <dgm:cxn modelId="{787151DA-AC2E-45B5-A3F0-30B35C662F40}" srcId="{307AFF7C-4BDC-4AE6-83EB-CBF03423F865}" destId="{CB645DD1-D92D-4495-B48E-9892A207B45D}" srcOrd="3" destOrd="0" parTransId="{23A0AB84-7151-4B0E-9B4D-F060CDE3F319}" sibTransId="{4A428261-E0A4-4363-8216-9C23C9204F20}"/>
    <dgm:cxn modelId="{6209811B-FBE9-45B4-96D5-B1A87DBBE00A}" type="presOf" srcId="{98474CCA-95C0-4D33-9BC7-29B625BA90B7}" destId="{BCB5C0D9-2FCF-4BA1-9BF4-B50A8B62C9B1}" srcOrd="1" destOrd="0" presId="urn:microsoft.com/office/officeart/2005/8/layout/hierarchy2"/>
    <dgm:cxn modelId="{D98DBC92-5FA1-4A98-B927-7D09894BC44E}" srcId="{E13F5E25-14FB-4F80-9EFB-6CD483CC2386}" destId="{6B0108C5-7591-4FA5-814D-98561F233056}" srcOrd="2" destOrd="0" parTransId="{1EB6885A-BF6C-4ADA-B125-87C489F5ADF6}" sibTransId="{12CCD0E2-E295-46ED-B83C-EF9E331E4662}"/>
    <dgm:cxn modelId="{1BEEFC67-BC47-4F47-9C6D-730422EF18B6}" srcId="{E13F5E25-14FB-4F80-9EFB-6CD483CC2386}" destId="{2B90D3DB-4663-48C3-A63F-E8A3E426405C}" srcOrd="5" destOrd="0" parTransId="{F77BCA16-7167-4C34-9F18-4CA595CC2EDB}" sibTransId="{13536B0B-7707-4E2C-BAF9-F201CA16ECE6}"/>
    <dgm:cxn modelId="{D73B1EB5-8D6C-4906-9C1E-4B5E91149E19}" type="presOf" srcId="{C5CF5797-969C-4A90-86CD-444AA94E8F23}" destId="{4FA8E204-7B6E-4B53-840A-F5C8B92894A1}" srcOrd="0" destOrd="0" presId="urn:microsoft.com/office/officeart/2005/8/layout/hierarchy2"/>
    <dgm:cxn modelId="{5633800B-A7A1-4DC2-B006-FC7ED17502D6}" srcId="{C5CF5797-969C-4A90-86CD-444AA94E8F23}" destId="{402880EC-C006-4533-8F91-BA9CCD505985}" srcOrd="2" destOrd="0" parTransId="{DFB2E7FA-7B23-45FC-A541-E7B00AFFC56C}" sibTransId="{DAED12E4-9957-453D-B619-3BF9E103B291}"/>
    <dgm:cxn modelId="{86036361-0701-4EB5-BACB-EFCB7A4779C0}" type="presOf" srcId="{3007A4F7-A1CD-4F9A-8CA2-485C55494868}" destId="{A3BEC2F6-4DAD-4F31-899C-A5B903B0A91E}" srcOrd="1" destOrd="0" presId="urn:microsoft.com/office/officeart/2005/8/layout/hierarchy2"/>
    <dgm:cxn modelId="{A99D13C8-8A98-40C6-AAA1-E50D8FE4E1AD}" srcId="{7309BEFA-B0C5-4DD1-83A6-3326C831CDB7}" destId="{846F32E1-6931-4E96-96B7-C655AB5EF736}" srcOrd="0" destOrd="0" parTransId="{06CC3CD8-A3E8-471A-924A-73985E4E01A8}" sibTransId="{44C80D1F-8C91-42C5-8457-6099FA1BC3F3}"/>
    <dgm:cxn modelId="{A18EAD82-BDA1-4418-AACC-50442E290AFE}" type="presOf" srcId="{23A0AB84-7151-4B0E-9B4D-F060CDE3F319}" destId="{E9B7D324-37BB-48D7-B076-7705B607BC07}" srcOrd="1" destOrd="0" presId="urn:microsoft.com/office/officeart/2005/8/layout/hierarchy2"/>
    <dgm:cxn modelId="{0A957841-342F-4E24-86B2-4AB8B6F3DCD6}" type="presOf" srcId="{DCB1A775-4705-413F-96C1-DE7E16DA6F68}" destId="{F4B337BA-1782-4F02-9F06-3D5E2D349C42}" srcOrd="1" destOrd="0" presId="urn:microsoft.com/office/officeart/2005/8/layout/hierarchy2"/>
    <dgm:cxn modelId="{5ECCA378-0A36-42C5-921F-988746E9400C}" type="presOf" srcId="{B7596BB7-F6DF-4D58-A704-26918BB5483F}" destId="{BDF85882-90F0-4B52-9246-6EF0426F18E0}" srcOrd="0" destOrd="0" presId="urn:microsoft.com/office/officeart/2005/8/layout/hierarchy2"/>
    <dgm:cxn modelId="{46359AD1-CDA6-4C34-B0EC-79E3436582C6}" srcId="{846F32E1-6931-4E96-96B7-C655AB5EF736}" destId="{E13F5E25-14FB-4F80-9EFB-6CD483CC2386}" srcOrd="0" destOrd="0" parTransId="{42A396FB-4576-4212-ADFE-580F72E3FE2A}" sibTransId="{AAC2475F-769D-4430-9786-B9C7AB35DAC0}"/>
    <dgm:cxn modelId="{2783FEDA-CAAA-46D0-A37A-5563F7477600}" type="presOf" srcId="{23A0AB84-7151-4B0E-9B4D-F060CDE3F319}" destId="{1A0563DF-C4EE-4D33-B289-36BC374F073D}" srcOrd="0" destOrd="0" presId="urn:microsoft.com/office/officeart/2005/8/layout/hierarchy2"/>
    <dgm:cxn modelId="{46E3502B-2B4D-4B42-A22D-8E9E24254BAA}" type="presOf" srcId="{01555C31-823E-480F-9E9D-63A8AC6B108C}" destId="{6A512A06-2EF0-45E5-A68F-80024D2D65AE}" srcOrd="1" destOrd="0" presId="urn:microsoft.com/office/officeart/2005/8/layout/hierarchy2"/>
    <dgm:cxn modelId="{ACE7CE69-4C26-4C30-990D-A199CA93C8C8}" type="presOf" srcId="{2B90D3DB-4663-48C3-A63F-E8A3E426405C}" destId="{E45861DD-A536-408B-8157-01FEF92E0788}" srcOrd="0" destOrd="0" presId="urn:microsoft.com/office/officeart/2005/8/layout/hierarchy2"/>
    <dgm:cxn modelId="{9517CA4C-F1C9-44AC-A5FF-376C5665734B}" type="presOf" srcId="{33FD8AC8-41B5-4FE1-B5C4-D88B94693596}" destId="{459367AD-6448-472D-8E72-B5BE7A3EA304}" srcOrd="0" destOrd="0" presId="urn:microsoft.com/office/officeart/2005/8/layout/hierarchy2"/>
    <dgm:cxn modelId="{89176CF1-8E04-4145-8F4E-7471869B1012}" srcId="{E13F5E25-14FB-4F80-9EFB-6CD483CC2386}" destId="{88459EC2-C754-4365-9101-02C8AACFA9DF}" srcOrd="0" destOrd="0" parTransId="{1C7FCB8C-FCE5-40CB-99AB-70797BB654DF}" sibTransId="{EEE8FBD9-0062-4743-8F4B-A11A15B04387}"/>
    <dgm:cxn modelId="{B5212271-7422-45A9-A8E8-76EAF673E061}" srcId="{307AFF7C-4BDC-4AE6-83EB-CBF03423F865}" destId="{6A08B4B9-737B-4CF8-A0FB-161D83B720F6}" srcOrd="1" destOrd="0" parTransId="{B15C4B4A-3AC8-4019-9016-E03ADC730C55}" sibTransId="{ADBD68DC-C8C3-4E59-85C6-F1B229259D17}"/>
    <dgm:cxn modelId="{BFB065AB-25E7-4682-AF0A-817F2086193D}" type="presOf" srcId="{3007A4F7-A1CD-4F9A-8CA2-485C55494868}" destId="{CAF9023B-7F75-4918-9D5F-252425DECBDA}" srcOrd="0" destOrd="0" presId="urn:microsoft.com/office/officeart/2005/8/layout/hierarchy2"/>
    <dgm:cxn modelId="{14813030-24D0-4FA4-8C49-63BCE10012FB}" type="presOf" srcId="{78D2E91D-FFBA-489E-AE80-AEBCFCFBDAC9}" destId="{DE34CA1B-3796-4994-BC9A-75FDC2C3600E}" srcOrd="1" destOrd="0" presId="urn:microsoft.com/office/officeart/2005/8/layout/hierarchy2"/>
    <dgm:cxn modelId="{0745215F-D776-4C59-8C46-A14728D4FCB1}" type="presOf" srcId="{DFB2E7FA-7B23-45FC-A541-E7B00AFFC56C}" destId="{79ED9943-5F15-463C-8202-0013BFA88F7E}" srcOrd="1" destOrd="0" presId="urn:microsoft.com/office/officeart/2005/8/layout/hierarchy2"/>
    <dgm:cxn modelId="{F6AFB801-567E-4BD4-8355-9916E2719BF5}" type="presOf" srcId="{B15C4B4A-3AC8-4019-9016-E03ADC730C55}" destId="{A0DCFF9B-97D1-43D0-8B2C-50906403CDEC}" srcOrd="0" destOrd="0" presId="urn:microsoft.com/office/officeart/2005/8/layout/hierarchy2"/>
    <dgm:cxn modelId="{80875183-D621-4C70-BB92-B4C9A2FEA664}" type="presOf" srcId="{1C7FCB8C-FCE5-40CB-99AB-70797BB654DF}" destId="{D11FCD59-7020-437D-9C6F-F291E4AA3CA9}" srcOrd="1" destOrd="0" presId="urn:microsoft.com/office/officeart/2005/8/layout/hierarchy2"/>
    <dgm:cxn modelId="{73AED4A7-5943-4CB6-9FFF-7710B6620134}" type="presOf" srcId="{DC298FBB-8A33-488D-8C9E-C46A43F2006F}" destId="{062ACBB6-BF53-482F-BF89-62746F594DBF}" srcOrd="0" destOrd="0" presId="urn:microsoft.com/office/officeart/2005/8/layout/hierarchy2"/>
    <dgm:cxn modelId="{481B5A36-0692-444A-AC16-1E35891A884F}" srcId="{E13F5E25-14FB-4F80-9EFB-6CD483CC2386}" destId="{E50B892A-5D2D-4F14-8C0D-61C1B4C8A84A}" srcOrd="4" destOrd="0" parTransId="{78D2E91D-FFBA-489E-AE80-AEBCFCFBDAC9}" sibTransId="{DCA61ADC-D6F2-4D3B-A748-A0DA9DDF2BE4}"/>
    <dgm:cxn modelId="{F9E66700-19C3-4DB9-8727-D8FBC9B60522}" type="presOf" srcId="{40B65C68-3369-4000-959E-FED0A6DD5BB5}" destId="{462929A7-0FA8-42B8-B441-4B10927B611E}" srcOrd="0" destOrd="0" presId="urn:microsoft.com/office/officeart/2005/8/layout/hierarchy2"/>
    <dgm:cxn modelId="{69F71EA9-11AC-448D-B7DD-4EE3C204D7E0}" srcId="{307AFF7C-4BDC-4AE6-83EB-CBF03423F865}" destId="{122CFD01-88E1-4A75-9AA1-00363F5F0434}" srcOrd="2" destOrd="0" parTransId="{01555C31-823E-480F-9E9D-63A8AC6B108C}" sibTransId="{D8E2C6E5-B6D7-4175-AF5D-C8E46CA222B1}"/>
    <dgm:cxn modelId="{4C759D34-80C7-46CB-AAAB-27DCB76DA8E8}" type="presOf" srcId="{F77BCA16-7167-4C34-9F18-4CA595CC2EDB}" destId="{7337EB9D-BBE3-4833-B79E-8F7374684B82}" srcOrd="0" destOrd="0" presId="urn:microsoft.com/office/officeart/2005/8/layout/hierarchy2"/>
    <dgm:cxn modelId="{E263869F-7260-46D4-B1EE-53ECA259E39C}" type="presOf" srcId="{42A396FB-4576-4212-ADFE-580F72E3FE2A}" destId="{7A0CCFD6-BF4D-4FE3-89BF-D4880C3EDF6D}" srcOrd="0" destOrd="0" presId="urn:microsoft.com/office/officeart/2005/8/layout/hierarchy2"/>
    <dgm:cxn modelId="{34A4C497-3D93-4A8E-96D7-9F9237C408D4}" type="presOf" srcId="{1C7FCB8C-FCE5-40CB-99AB-70797BB654DF}" destId="{7FD08D64-B544-4C56-B98F-492A66AE4E41}" srcOrd="0" destOrd="0" presId="urn:microsoft.com/office/officeart/2005/8/layout/hierarchy2"/>
    <dgm:cxn modelId="{5873AF83-7000-46D1-992F-C0B13B9A73D6}" type="presOf" srcId="{6A08B4B9-737B-4CF8-A0FB-161D83B720F6}" destId="{3292FFE0-0545-4A3F-9831-A97F68EA5643}" srcOrd="0" destOrd="0" presId="urn:microsoft.com/office/officeart/2005/8/layout/hierarchy2"/>
    <dgm:cxn modelId="{BFF22976-16A4-4B94-8E2E-92636DD3B205}" type="presOf" srcId="{D6A769C4-0CA5-4117-A07A-5D52F941A9FE}" destId="{7D0B5FED-B202-4806-AF84-F9F0AD1D9A52}" srcOrd="1" destOrd="0" presId="urn:microsoft.com/office/officeart/2005/8/layout/hierarchy2"/>
    <dgm:cxn modelId="{A1CED9C1-1B9C-42BA-9DB5-A7A331CB0524}" type="presOf" srcId="{1EB6885A-BF6C-4ADA-B125-87C489F5ADF6}" destId="{B4B5946C-7FF8-4EBD-870E-8FD781635FA1}" srcOrd="0" destOrd="0" presId="urn:microsoft.com/office/officeart/2005/8/layout/hierarchy2"/>
    <dgm:cxn modelId="{FBA7D293-C9BF-42C6-BC54-40E97119F697}" type="presOf" srcId="{78D2E91D-FFBA-489E-AE80-AEBCFCFBDAC9}" destId="{6B584C40-F941-40B9-B9B7-449580740265}" srcOrd="0" destOrd="0" presId="urn:microsoft.com/office/officeart/2005/8/layout/hierarchy2"/>
    <dgm:cxn modelId="{25D1795A-0677-491B-815A-67A35EE34ACE}" type="presOf" srcId="{307AFF7C-4BDC-4AE6-83EB-CBF03423F865}" destId="{DF760FDA-2FA3-4269-A517-FA9C83EDF761}" srcOrd="0" destOrd="0" presId="urn:microsoft.com/office/officeart/2005/8/layout/hierarchy2"/>
    <dgm:cxn modelId="{B84A5208-C3A6-4015-A1B4-9F9F758F7CAD}" srcId="{E13F5E25-14FB-4F80-9EFB-6CD483CC2386}" destId="{B7596BB7-F6DF-4D58-A704-26918BB5483F}" srcOrd="1" destOrd="0" parTransId="{AF8723F0-3BAC-4AA6-92BC-103259D2B938}" sibTransId="{75CB3A57-B8F2-43BE-86ED-344426E9DEE2}"/>
    <dgm:cxn modelId="{25D1E804-F3D7-4316-900C-EAB3537CEC6B}" type="presOf" srcId="{88459EC2-C754-4365-9101-02C8AACFA9DF}" destId="{EF96AD88-D4D3-4D6C-BBD7-1F94213380CF}" srcOrd="0" destOrd="0" presId="urn:microsoft.com/office/officeart/2005/8/layout/hierarchy2"/>
    <dgm:cxn modelId="{F23BC1EA-CD1E-4218-B545-22C0EC16D3EB}" type="presOf" srcId="{01555C31-823E-480F-9E9D-63A8AC6B108C}" destId="{049F9CBF-A44A-473C-9462-D62342F24E7C}" srcOrd="0" destOrd="0" presId="urn:microsoft.com/office/officeart/2005/8/layout/hierarchy2"/>
    <dgm:cxn modelId="{23D9903F-6567-4E09-9F41-8C291D430DD6}" type="presOf" srcId="{AF8723F0-3BAC-4AA6-92BC-103259D2B938}" destId="{E4EB0CFB-7F66-4189-8A34-6CB09428C055}" srcOrd="1" destOrd="0" presId="urn:microsoft.com/office/officeart/2005/8/layout/hierarchy2"/>
    <dgm:cxn modelId="{DE5DF8D4-CB67-48CD-8E47-14A5D7216DBD}" srcId="{307AFF7C-4BDC-4AE6-83EB-CBF03423F865}" destId="{3EFB3D8E-60EF-4DF6-9722-6A31A34EDA17}" srcOrd="0" destOrd="0" parTransId="{3007A4F7-A1CD-4F9A-8CA2-485C55494868}" sibTransId="{BC4F21F7-74AD-41DC-ACF5-1A8A5C837355}"/>
    <dgm:cxn modelId="{31D45FBD-0330-4010-9058-8410612FE235}" type="presOf" srcId="{DFB2E7FA-7B23-45FC-A541-E7B00AFFC56C}" destId="{403B00BD-64C2-45B5-99D9-3251AF3E4E1B}" srcOrd="0" destOrd="0" presId="urn:microsoft.com/office/officeart/2005/8/layout/hierarchy2"/>
    <dgm:cxn modelId="{2B595CC5-C27C-4B08-99B6-DFAEA2CAA7BF}" type="presOf" srcId="{DC298FBB-8A33-488D-8C9E-C46A43F2006F}" destId="{E6B291AE-201E-4C79-AECC-BDC1A7CA0AF8}" srcOrd="1" destOrd="0" presId="urn:microsoft.com/office/officeart/2005/8/layout/hierarchy2"/>
    <dgm:cxn modelId="{1C5222D5-03AB-4849-9B0F-D8916D45A4CC}" type="presOf" srcId="{402880EC-C006-4533-8F91-BA9CCD505985}" destId="{3C51184A-9706-4DF4-BDBF-D7CC8C15D267}" srcOrd="0" destOrd="0" presId="urn:microsoft.com/office/officeart/2005/8/layout/hierarchy2"/>
    <dgm:cxn modelId="{9B2907B5-6927-4C38-A626-A5E85A248EA3}" type="presOf" srcId="{DCB1A775-4705-413F-96C1-DE7E16DA6F68}" destId="{895398FC-21AE-4C27-9810-3515EB47A834}" srcOrd="0" destOrd="0" presId="urn:microsoft.com/office/officeart/2005/8/layout/hierarchy2"/>
    <dgm:cxn modelId="{2E9BEAFF-5D17-452C-AF7C-34788D23825A}" type="presOf" srcId="{1EB6885A-BF6C-4ADA-B125-87C489F5ADF6}" destId="{44F32635-48D8-4376-9DD0-BABA45429AC3}" srcOrd="1" destOrd="0" presId="urn:microsoft.com/office/officeart/2005/8/layout/hierarchy2"/>
    <dgm:cxn modelId="{D45755D6-6A49-416B-8220-6160F2AF4C68}" srcId="{846F32E1-6931-4E96-96B7-C655AB5EF736}" destId="{307AFF7C-4BDC-4AE6-83EB-CBF03423F865}" srcOrd="2" destOrd="0" parTransId="{DC298FBB-8A33-488D-8C9E-C46A43F2006F}" sibTransId="{3DD165D7-F2F9-41D8-ACA0-0818678C7865}"/>
    <dgm:cxn modelId="{EBF8E78C-72DF-4A6D-B5C0-376651600CCB}" type="presOf" srcId="{3EFB3D8E-60EF-4DF6-9722-6A31A34EDA17}" destId="{D329CAA7-27CE-4CF8-8F65-CAB6061BC382}" srcOrd="0" destOrd="0" presId="urn:microsoft.com/office/officeart/2005/8/layout/hierarchy2"/>
    <dgm:cxn modelId="{B427EBEB-C3A4-41EA-B480-7AFCA8460ABB}" type="presOf" srcId="{122CFD01-88E1-4A75-9AA1-00363F5F0434}" destId="{675D42C0-A6EB-4550-A30C-CF18CFDC61D3}" srcOrd="0" destOrd="0" presId="urn:microsoft.com/office/officeart/2005/8/layout/hierarchy2"/>
    <dgm:cxn modelId="{1B3614D6-E126-458F-9DD3-A1FB02A66956}" srcId="{E13F5E25-14FB-4F80-9EFB-6CD483CC2386}" destId="{33FD8AC8-41B5-4FE1-B5C4-D88B94693596}" srcOrd="3" destOrd="0" parTransId="{98474CCA-95C0-4D33-9BC7-29B625BA90B7}" sibTransId="{1E500C80-2889-4A99-A665-7BDEA9B6143E}"/>
    <dgm:cxn modelId="{582874B9-29A5-4ADC-B04B-AC2D4F95EEA1}" type="presOf" srcId="{E13F5E25-14FB-4F80-9EFB-6CD483CC2386}" destId="{8414162D-980E-47FC-ADC7-349D66B5F631}" srcOrd="0" destOrd="0" presId="urn:microsoft.com/office/officeart/2005/8/layout/hierarchy2"/>
    <dgm:cxn modelId="{00986B8F-97AF-45CC-B8DB-80BDD1494A5C}" type="presOf" srcId="{B6C42ED5-FD50-413D-A787-F9768E7A0049}" destId="{101753F4-94F4-42F0-9738-97EA2E13A177}" srcOrd="0" destOrd="0" presId="urn:microsoft.com/office/officeart/2005/8/layout/hierarchy2"/>
    <dgm:cxn modelId="{4350F2F2-0AF7-4FEA-83E0-105152B81F81}" type="presOf" srcId="{D6A769C4-0CA5-4117-A07A-5D52F941A9FE}" destId="{3A31FA11-646D-4B46-8800-335CA3469E9F}" srcOrd="0" destOrd="0" presId="urn:microsoft.com/office/officeart/2005/8/layout/hierarchy2"/>
    <dgm:cxn modelId="{D810E4DC-44FC-4680-B0C7-60E2B773FBA4}" srcId="{C5CF5797-969C-4A90-86CD-444AA94E8F23}" destId="{A0076420-2728-490D-8119-067AAA2D9B5B}" srcOrd="0" destOrd="0" parTransId="{DCB1A775-4705-413F-96C1-DE7E16DA6F68}" sibTransId="{3D991E6D-BFCE-40EA-BAAE-792A2F27EA16}"/>
    <dgm:cxn modelId="{CBEE5CDC-33C3-4120-A6B2-B689F1D8D99E}" type="presOf" srcId="{42A396FB-4576-4212-ADFE-580F72E3FE2A}" destId="{4DFFE8A0-6396-4448-9107-4FE822482FD1}" srcOrd="1" destOrd="0" presId="urn:microsoft.com/office/officeart/2005/8/layout/hierarchy2"/>
    <dgm:cxn modelId="{5F09E64B-DF10-41C1-9757-A683D0303C98}" srcId="{846F32E1-6931-4E96-96B7-C655AB5EF736}" destId="{C5CF5797-969C-4A90-86CD-444AA94E8F23}" srcOrd="1" destOrd="0" parTransId="{D6A769C4-0CA5-4117-A07A-5D52F941A9FE}" sibTransId="{4E13D211-BCA0-4AC4-851C-D6DBAA3E8113}"/>
    <dgm:cxn modelId="{97796258-93FE-4050-B2FB-A4BB96236F96}" type="presOf" srcId="{E50B892A-5D2D-4F14-8C0D-61C1B4C8A84A}" destId="{FB7A7C3A-255A-4045-9D38-B297BA5BF9D6}" srcOrd="0" destOrd="0" presId="urn:microsoft.com/office/officeart/2005/8/layout/hierarchy2"/>
    <dgm:cxn modelId="{1FDF345B-4EA5-452C-88A5-C5B8A6F990B3}" type="presOf" srcId="{846F32E1-6931-4E96-96B7-C655AB5EF736}" destId="{AD56E715-C7BC-4949-B943-3EFF6FD4F1CD}" srcOrd="0" destOrd="0" presId="urn:microsoft.com/office/officeart/2005/8/layout/hierarchy2"/>
    <dgm:cxn modelId="{30D8D6E5-E376-4ABF-A1A7-4CE85FF01794}" type="presOf" srcId="{B15C4B4A-3AC8-4019-9016-E03ADC730C55}" destId="{1C07ADE4-25E3-4357-AA29-C75AA7B0CCF8}" srcOrd="1" destOrd="0" presId="urn:microsoft.com/office/officeart/2005/8/layout/hierarchy2"/>
    <dgm:cxn modelId="{6E19AB98-81B0-445C-B225-19981E9CBDEF}" type="presOf" srcId="{40B65C68-3369-4000-959E-FED0A6DD5BB5}" destId="{95301074-7458-47DD-AA31-AAAE539BDE06}" srcOrd="1" destOrd="0" presId="urn:microsoft.com/office/officeart/2005/8/layout/hierarchy2"/>
    <dgm:cxn modelId="{29A1B3C8-8525-4AC2-A352-3FBE8636CB11}" srcId="{C5CF5797-969C-4A90-86CD-444AA94E8F23}" destId="{B6C42ED5-FD50-413D-A787-F9768E7A0049}" srcOrd="1" destOrd="0" parTransId="{40B65C68-3369-4000-959E-FED0A6DD5BB5}" sibTransId="{52C04B83-93EA-41A0-B32D-FCDE28615BDE}"/>
    <dgm:cxn modelId="{5ACBC9F0-C23E-4C5E-AAF1-44CCEA6D93A4}" type="presOf" srcId="{F77BCA16-7167-4C34-9F18-4CA595CC2EDB}" destId="{91B8CBE2-D94E-4306-A0DA-6621066635FA}" srcOrd="1" destOrd="0" presId="urn:microsoft.com/office/officeart/2005/8/layout/hierarchy2"/>
    <dgm:cxn modelId="{C4F55E94-215B-40E1-A16A-8273F27F244D}" type="presOf" srcId="{7309BEFA-B0C5-4DD1-83A6-3326C831CDB7}" destId="{BE48F3AD-3137-46B8-92CF-C8D59B089F8F}" srcOrd="0" destOrd="0" presId="urn:microsoft.com/office/officeart/2005/8/layout/hierarchy2"/>
    <dgm:cxn modelId="{34EF0EAA-FA60-40E3-AFE5-389B4E0F038A}" type="presOf" srcId="{A0076420-2728-490D-8119-067AAA2D9B5B}" destId="{DDC2842B-F7E4-4E06-A9AA-AD2C43DC0033}" srcOrd="0" destOrd="0" presId="urn:microsoft.com/office/officeart/2005/8/layout/hierarchy2"/>
    <dgm:cxn modelId="{53A30730-FB9D-4FFB-AD8F-131BE6E37D28}" type="presOf" srcId="{CB645DD1-D92D-4495-B48E-9892A207B45D}" destId="{25576669-BEBF-45D5-A0FD-D9CC18469E3E}" srcOrd="0" destOrd="0" presId="urn:microsoft.com/office/officeart/2005/8/layout/hierarchy2"/>
    <dgm:cxn modelId="{8595791F-62ED-4E38-B89C-6370493D5981}" type="presOf" srcId="{6B0108C5-7591-4FA5-814D-98561F233056}" destId="{0E7886CF-57E9-495D-AF8A-DF09B5E398AD}" srcOrd="0" destOrd="0" presId="urn:microsoft.com/office/officeart/2005/8/layout/hierarchy2"/>
    <dgm:cxn modelId="{19DD1AF4-26FE-4CB1-8D21-D3291C1CF4FC}" type="presOf" srcId="{98474CCA-95C0-4D33-9BC7-29B625BA90B7}" destId="{41138CB4-CCD1-45FD-B603-A46D61F7A852}" srcOrd="0" destOrd="0" presId="urn:microsoft.com/office/officeart/2005/8/layout/hierarchy2"/>
    <dgm:cxn modelId="{93ED0346-9D08-48A9-A5A3-A6AC119AA1B3}" type="presParOf" srcId="{BE48F3AD-3137-46B8-92CF-C8D59B089F8F}" destId="{222F022C-2B5C-4F17-AD72-31BB6BC7BAB3}" srcOrd="0" destOrd="0" presId="urn:microsoft.com/office/officeart/2005/8/layout/hierarchy2"/>
    <dgm:cxn modelId="{4D66B0A1-A18A-445E-ACE4-FD7F1F92FAFE}" type="presParOf" srcId="{222F022C-2B5C-4F17-AD72-31BB6BC7BAB3}" destId="{AD56E715-C7BC-4949-B943-3EFF6FD4F1CD}" srcOrd="0" destOrd="0" presId="urn:microsoft.com/office/officeart/2005/8/layout/hierarchy2"/>
    <dgm:cxn modelId="{0FD597A6-7802-442B-89F6-19E4F5AD0010}" type="presParOf" srcId="{222F022C-2B5C-4F17-AD72-31BB6BC7BAB3}" destId="{3D592DB1-CCAF-42AF-BAE7-A2FBF81227DD}" srcOrd="1" destOrd="0" presId="urn:microsoft.com/office/officeart/2005/8/layout/hierarchy2"/>
    <dgm:cxn modelId="{B285A890-5A5A-47F6-8A5D-89F6F6158908}" type="presParOf" srcId="{3D592DB1-CCAF-42AF-BAE7-A2FBF81227DD}" destId="{7A0CCFD6-BF4D-4FE3-89BF-D4880C3EDF6D}" srcOrd="0" destOrd="0" presId="urn:microsoft.com/office/officeart/2005/8/layout/hierarchy2"/>
    <dgm:cxn modelId="{06E9A6D6-7E4D-4BFA-A38C-0182B6BB657D}" type="presParOf" srcId="{7A0CCFD6-BF4D-4FE3-89BF-D4880C3EDF6D}" destId="{4DFFE8A0-6396-4448-9107-4FE822482FD1}" srcOrd="0" destOrd="0" presId="urn:microsoft.com/office/officeart/2005/8/layout/hierarchy2"/>
    <dgm:cxn modelId="{6198A0C7-D17B-414D-9F3C-52B9AC2BC905}" type="presParOf" srcId="{3D592DB1-CCAF-42AF-BAE7-A2FBF81227DD}" destId="{D8073805-FAE0-4234-87F6-95EF37244E80}" srcOrd="1" destOrd="0" presId="urn:microsoft.com/office/officeart/2005/8/layout/hierarchy2"/>
    <dgm:cxn modelId="{AD23CE79-BCC1-4D06-848D-B70FAE51BE3D}" type="presParOf" srcId="{D8073805-FAE0-4234-87F6-95EF37244E80}" destId="{8414162D-980E-47FC-ADC7-349D66B5F631}" srcOrd="0" destOrd="0" presId="urn:microsoft.com/office/officeart/2005/8/layout/hierarchy2"/>
    <dgm:cxn modelId="{C63ECA35-FB75-4778-B0A5-902F10B14DE9}" type="presParOf" srcId="{D8073805-FAE0-4234-87F6-95EF37244E80}" destId="{567050F3-E80F-4844-AEEF-B8BDC0715253}" srcOrd="1" destOrd="0" presId="urn:microsoft.com/office/officeart/2005/8/layout/hierarchy2"/>
    <dgm:cxn modelId="{944D48B9-010C-46C1-A2D5-6B63D129B3EC}" type="presParOf" srcId="{567050F3-E80F-4844-AEEF-B8BDC0715253}" destId="{7FD08D64-B544-4C56-B98F-492A66AE4E41}" srcOrd="0" destOrd="0" presId="urn:microsoft.com/office/officeart/2005/8/layout/hierarchy2"/>
    <dgm:cxn modelId="{98F563C1-A655-4ABE-9C8F-3AD0FCC590FF}" type="presParOf" srcId="{7FD08D64-B544-4C56-B98F-492A66AE4E41}" destId="{D11FCD59-7020-437D-9C6F-F291E4AA3CA9}" srcOrd="0" destOrd="0" presId="urn:microsoft.com/office/officeart/2005/8/layout/hierarchy2"/>
    <dgm:cxn modelId="{761ED886-6738-413F-9B48-1BE993A0E173}" type="presParOf" srcId="{567050F3-E80F-4844-AEEF-B8BDC0715253}" destId="{5425314C-8C9B-4076-BB08-5E9C24A2AD8B}" srcOrd="1" destOrd="0" presId="urn:microsoft.com/office/officeart/2005/8/layout/hierarchy2"/>
    <dgm:cxn modelId="{6E4EA7F1-54B0-4B53-82FD-062781E02092}" type="presParOf" srcId="{5425314C-8C9B-4076-BB08-5E9C24A2AD8B}" destId="{EF96AD88-D4D3-4D6C-BBD7-1F94213380CF}" srcOrd="0" destOrd="0" presId="urn:microsoft.com/office/officeart/2005/8/layout/hierarchy2"/>
    <dgm:cxn modelId="{C98E2E71-3496-4444-8993-D37A38413C98}" type="presParOf" srcId="{5425314C-8C9B-4076-BB08-5E9C24A2AD8B}" destId="{4D64EC42-8184-48B9-A5E7-35F6F9ABFCE1}" srcOrd="1" destOrd="0" presId="urn:microsoft.com/office/officeart/2005/8/layout/hierarchy2"/>
    <dgm:cxn modelId="{DF910B54-06B0-42CC-BA6A-1E19F7491012}" type="presParOf" srcId="{567050F3-E80F-4844-AEEF-B8BDC0715253}" destId="{67F4FE84-FF50-4362-8BC5-19FBA3B26E02}" srcOrd="2" destOrd="0" presId="urn:microsoft.com/office/officeart/2005/8/layout/hierarchy2"/>
    <dgm:cxn modelId="{1D986614-5BD4-4707-9E1D-D22B832D1E0C}" type="presParOf" srcId="{67F4FE84-FF50-4362-8BC5-19FBA3B26E02}" destId="{E4EB0CFB-7F66-4189-8A34-6CB09428C055}" srcOrd="0" destOrd="0" presId="urn:microsoft.com/office/officeart/2005/8/layout/hierarchy2"/>
    <dgm:cxn modelId="{AD07FBAE-5AF9-4C7B-BBD9-2F8336CF63FD}" type="presParOf" srcId="{567050F3-E80F-4844-AEEF-B8BDC0715253}" destId="{91A6C350-DC06-40E7-90BD-CF7A91DEBC2A}" srcOrd="3" destOrd="0" presId="urn:microsoft.com/office/officeart/2005/8/layout/hierarchy2"/>
    <dgm:cxn modelId="{9523D3AF-4F86-4D6D-8607-2B748FA1D77C}" type="presParOf" srcId="{91A6C350-DC06-40E7-90BD-CF7A91DEBC2A}" destId="{BDF85882-90F0-4B52-9246-6EF0426F18E0}" srcOrd="0" destOrd="0" presId="urn:microsoft.com/office/officeart/2005/8/layout/hierarchy2"/>
    <dgm:cxn modelId="{D9343E22-DB95-4F7E-866B-EB2A75928548}" type="presParOf" srcId="{91A6C350-DC06-40E7-90BD-CF7A91DEBC2A}" destId="{A4298887-1395-4A0F-AA6C-FA3AE46AB8D9}" srcOrd="1" destOrd="0" presId="urn:microsoft.com/office/officeart/2005/8/layout/hierarchy2"/>
    <dgm:cxn modelId="{51C6DA73-AD0E-445A-99D5-C2D696469F6F}" type="presParOf" srcId="{567050F3-E80F-4844-AEEF-B8BDC0715253}" destId="{B4B5946C-7FF8-4EBD-870E-8FD781635FA1}" srcOrd="4" destOrd="0" presId="urn:microsoft.com/office/officeart/2005/8/layout/hierarchy2"/>
    <dgm:cxn modelId="{AECB3540-D51E-4663-9217-778B885398A2}" type="presParOf" srcId="{B4B5946C-7FF8-4EBD-870E-8FD781635FA1}" destId="{44F32635-48D8-4376-9DD0-BABA45429AC3}" srcOrd="0" destOrd="0" presId="urn:microsoft.com/office/officeart/2005/8/layout/hierarchy2"/>
    <dgm:cxn modelId="{F80FFF8B-0BD2-49F6-ADC7-4E4ED783C970}" type="presParOf" srcId="{567050F3-E80F-4844-AEEF-B8BDC0715253}" destId="{9FBD2A4A-9165-424D-9CFA-7314E83A2F1F}" srcOrd="5" destOrd="0" presId="urn:microsoft.com/office/officeart/2005/8/layout/hierarchy2"/>
    <dgm:cxn modelId="{F2B92C84-0D00-449F-935C-403E065510BC}" type="presParOf" srcId="{9FBD2A4A-9165-424D-9CFA-7314E83A2F1F}" destId="{0E7886CF-57E9-495D-AF8A-DF09B5E398AD}" srcOrd="0" destOrd="0" presId="urn:microsoft.com/office/officeart/2005/8/layout/hierarchy2"/>
    <dgm:cxn modelId="{8430E3CB-DB32-462A-91F3-7F937056EC40}" type="presParOf" srcId="{9FBD2A4A-9165-424D-9CFA-7314E83A2F1F}" destId="{2B14D1BF-4C18-40C4-843E-313D092D822B}" srcOrd="1" destOrd="0" presId="urn:microsoft.com/office/officeart/2005/8/layout/hierarchy2"/>
    <dgm:cxn modelId="{341936DA-E30D-45E3-97D9-CA442300DEA2}" type="presParOf" srcId="{567050F3-E80F-4844-AEEF-B8BDC0715253}" destId="{41138CB4-CCD1-45FD-B603-A46D61F7A852}" srcOrd="6" destOrd="0" presId="urn:microsoft.com/office/officeart/2005/8/layout/hierarchy2"/>
    <dgm:cxn modelId="{676FEAB1-44F0-47A8-982D-7ED373712508}" type="presParOf" srcId="{41138CB4-CCD1-45FD-B603-A46D61F7A852}" destId="{BCB5C0D9-2FCF-4BA1-9BF4-B50A8B62C9B1}" srcOrd="0" destOrd="0" presId="urn:microsoft.com/office/officeart/2005/8/layout/hierarchy2"/>
    <dgm:cxn modelId="{ADB8D788-C7A6-42A1-A289-CFC7ACE556AE}" type="presParOf" srcId="{567050F3-E80F-4844-AEEF-B8BDC0715253}" destId="{ECA2828F-0F6E-455C-BB1E-2845438AB7C7}" srcOrd="7" destOrd="0" presId="urn:microsoft.com/office/officeart/2005/8/layout/hierarchy2"/>
    <dgm:cxn modelId="{C157224F-E61E-46F4-BA53-26D9A14103ED}" type="presParOf" srcId="{ECA2828F-0F6E-455C-BB1E-2845438AB7C7}" destId="{459367AD-6448-472D-8E72-B5BE7A3EA304}" srcOrd="0" destOrd="0" presId="urn:microsoft.com/office/officeart/2005/8/layout/hierarchy2"/>
    <dgm:cxn modelId="{90BFB835-83A1-4825-A7A2-FD988168A512}" type="presParOf" srcId="{ECA2828F-0F6E-455C-BB1E-2845438AB7C7}" destId="{D2B3C91D-C777-452A-A5CD-8FA05FD898A8}" srcOrd="1" destOrd="0" presId="urn:microsoft.com/office/officeart/2005/8/layout/hierarchy2"/>
    <dgm:cxn modelId="{05B0D49C-436F-4D54-BA31-547FC89CB54F}" type="presParOf" srcId="{567050F3-E80F-4844-AEEF-B8BDC0715253}" destId="{6B584C40-F941-40B9-B9B7-449580740265}" srcOrd="8" destOrd="0" presId="urn:microsoft.com/office/officeart/2005/8/layout/hierarchy2"/>
    <dgm:cxn modelId="{74F14A8F-B4D8-4AA7-AF9F-BED9746EB421}" type="presParOf" srcId="{6B584C40-F941-40B9-B9B7-449580740265}" destId="{DE34CA1B-3796-4994-BC9A-75FDC2C3600E}" srcOrd="0" destOrd="0" presId="urn:microsoft.com/office/officeart/2005/8/layout/hierarchy2"/>
    <dgm:cxn modelId="{4297CACF-1A34-471B-8507-AEC2BF0E16E9}" type="presParOf" srcId="{567050F3-E80F-4844-AEEF-B8BDC0715253}" destId="{9514B53D-EDB1-4D46-9568-3C41B99F41DB}" srcOrd="9" destOrd="0" presId="urn:microsoft.com/office/officeart/2005/8/layout/hierarchy2"/>
    <dgm:cxn modelId="{A0181544-CDE5-4638-B153-95A9AF0A015C}" type="presParOf" srcId="{9514B53D-EDB1-4D46-9568-3C41B99F41DB}" destId="{FB7A7C3A-255A-4045-9D38-B297BA5BF9D6}" srcOrd="0" destOrd="0" presId="urn:microsoft.com/office/officeart/2005/8/layout/hierarchy2"/>
    <dgm:cxn modelId="{93FC723B-A612-4F04-99BA-602A22AF83EF}" type="presParOf" srcId="{9514B53D-EDB1-4D46-9568-3C41B99F41DB}" destId="{5256C581-2D97-4B49-9658-6CE81A2109F3}" srcOrd="1" destOrd="0" presId="urn:microsoft.com/office/officeart/2005/8/layout/hierarchy2"/>
    <dgm:cxn modelId="{72C9D3B3-F5A4-4E2D-9BB0-AEE7CDAFCF83}" type="presParOf" srcId="{567050F3-E80F-4844-AEEF-B8BDC0715253}" destId="{7337EB9D-BBE3-4833-B79E-8F7374684B82}" srcOrd="10" destOrd="0" presId="urn:microsoft.com/office/officeart/2005/8/layout/hierarchy2"/>
    <dgm:cxn modelId="{0F8BB633-5F97-4D95-98D0-A0F2B2C7DE78}" type="presParOf" srcId="{7337EB9D-BBE3-4833-B79E-8F7374684B82}" destId="{91B8CBE2-D94E-4306-A0DA-6621066635FA}" srcOrd="0" destOrd="0" presId="urn:microsoft.com/office/officeart/2005/8/layout/hierarchy2"/>
    <dgm:cxn modelId="{0B3994CE-F37F-4BE8-AE7F-EE35E8EE97D7}" type="presParOf" srcId="{567050F3-E80F-4844-AEEF-B8BDC0715253}" destId="{447AF52A-2D5D-44DC-B7BC-97A9FA4F7B3C}" srcOrd="11" destOrd="0" presId="urn:microsoft.com/office/officeart/2005/8/layout/hierarchy2"/>
    <dgm:cxn modelId="{53750E1B-5C20-44E5-B642-6114270AD3CB}" type="presParOf" srcId="{447AF52A-2D5D-44DC-B7BC-97A9FA4F7B3C}" destId="{E45861DD-A536-408B-8157-01FEF92E0788}" srcOrd="0" destOrd="0" presId="urn:microsoft.com/office/officeart/2005/8/layout/hierarchy2"/>
    <dgm:cxn modelId="{9DD0DFBD-33DC-4627-B70F-8E97759C29E4}" type="presParOf" srcId="{447AF52A-2D5D-44DC-B7BC-97A9FA4F7B3C}" destId="{FF8FE36B-29AD-4EE7-85D5-4C9255D2E91E}" srcOrd="1" destOrd="0" presId="urn:microsoft.com/office/officeart/2005/8/layout/hierarchy2"/>
    <dgm:cxn modelId="{0DE63D9E-EF47-4596-B1CA-CBB1D7061878}" type="presParOf" srcId="{3D592DB1-CCAF-42AF-BAE7-A2FBF81227DD}" destId="{3A31FA11-646D-4B46-8800-335CA3469E9F}" srcOrd="2" destOrd="0" presId="urn:microsoft.com/office/officeart/2005/8/layout/hierarchy2"/>
    <dgm:cxn modelId="{F11DDA6D-FBC2-4336-89BC-375743FAC46F}" type="presParOf" srcId="{3A31FA11-646D-4B46-8800-335CA3469E9F}" destId="{7D0B5FED-B202-4806-AF84-F9F0AD1D9A52}" srcOrd="0" destOrd="0" presId="urn:microsoft.com/office/officeart/2005/8/layout/hierarchy2"/>
    <dgm:cxn modelId="{43D8E04E-1E5F-478A-9DE6-A774F757F063}" type="presParOf" srcId="{3D592DB1-CCAF-42AF-BAE7-A2FBF81227DD}" destId="{515B2529-4944-4D32-A95C-B84BA18A937C}" srcOrd="3" destOrd="0" presId="urn:microsoft.com/office/officeart/2005/8/layout/hierarchy2"/>
    <dgm:cxn modelId="{BABA0C1E-EB47-4DF4-B0FB-076AE764595B}" type="presParOf" srcId="{515B2529-4944-4D32-A95C-B84BA18A937C}" destId="{4FA8E204-7B6E-4B53-840A-F5C8B92894A1}" srcOrd="0" destOrd="0" presId="urn:microsoft.com/office/officeart/2005/8/layout/hierarchy2"/>
    <dgm:cxn modelId="{346482C2-D294-410F-BE0B-17BCE7D4F48F}" type="presParOf" srcId="{515B2529-4944-4D32-A95C-B84BA18A937C}" destId="{68D9A772-4AF5-42A9-A406-4B5CFDA1E3A7}" srcOrd="1" destOrd="0" presId="urn:microsoft.com/office/officeart/2005/8/layout/hierarchy2"/>
    <dgm:cxn modelId="{F98B3D75-BE9D-46D1-9A40-F154E7BB96AC}" type="presParOf" srcId="{68D9A772-4AF5-42A9-A406-4B5CFDA1E3A7}" destId="{895398FC-21AE-4C27-9810-3515EB47A834}" srcOrd="0" destOrd="0" presId="urn:microsoft.com/office/officeart/2005/8/layout/hierarchy2"/>
    <dgm:cxn modelId="{AA31D736-5EB9-448E-8F3C-8307A5E9F970}" type="presParOf" srcId="{895398FC-21AE-4C27-9810-3515EB47A834}" destId="{F4B337BA-1782-4F02-9F06-3D5E2D349C42}" srcOrd="0" destOrd="0" presId="urn:microsoft.com/office/officeart/2005/8/layout/hierarchy2"/>
    <dgm:cxn modelId="{C78C506F-D913-4F53-9604-69DEDFF5FDCE}" type="presParOf" srcId="{68D9A772-4AF5-42A9-A406-4B5CFDA1E3A7}" destId="{F6515805-D03C-40D1-AC64-B1429DE32225}" srcOrd="1" destOrd="0" presId="urn:microsoft.com/office/officeart/2005/8/layout/hierarchy2"/>
    <dgm:cxn modelId="{571E4D65-1FD6-4AFB-AFDA-6300E6BCC552}" type="presParOf" srcId="{F6515805-D03C-40D1-AC64-B1429DE32225}" destId="{DDC2842B-F7E4-4E06-A9AA-AD2C43DC0033}" srcOrd="0" destOrd="0" presId="urn:microsoft.com/office/officeart/2005/8/layout/hierarchy2"/>
    <dgm:cxn modelId="{7CA840E9-BD7A-4DC0-8737-B3FAEB580E46}" type="presParOf" srcId="{F6515805-D03C-40D1-AC64-B1429DE32225}" destId="{0B79FB7B-5C4A-429E-9A9F-FFC69FFAEE63}" srcOrd="1" destOrd="0" presId="urn:microsoft.com/office/officeart/2005/8/layout/hierarchy2"/>
    <dgm:cxn modelId="{6FF42E23-626B-4C60-B613-538509503FC8}" type="presParOf" srcId="{68D9A772-4AF5-42A9-A406-4B5CFDA1E3A7}" destId="{462929A7-0FA8-42B8-B441-4B10927B611E}" srcOrd="2" destOrd="0" presId="urn:microsoft.com/office/officeart/2005/8/layout/hierarchy2"/>
    <dgm:cxn modelId="{B9291389-A4EA-43FF-899C-42FADCD8E887}" type="presParOf" srcId="{462929A7-0FA8-42B8-B441-4B10927B611E}" destId="{95301074-7458-47DD-AA31-AAAE539BDE06}" srcOrd="0" destOrd="0" presId="urn:microsoft.com/office/officeart/2005/8/layout/hierarchy2"/>
    <dgm:cxn modelId="{7F65A846-8D8A-4144-9B53-8DB49784BC98}" type="presParOf" srcId="{68D9A772-4AF5-42A9-A406-4B5CFDA1E3A7}" destId="{ECB6232B-A120-4037-A1FE-1D910C4B21E3}" srcOrd="3" destOrd="0" presId="urn:microsoft.com/office/officeart/2005/8/layout/hierarchy2"/>
    <dgm:cxn modelId="{854BDA1A-C472-4942-9CED-10AC4A86B92C}" type="presParOf" srcId="{ECB6232B-A120-4037-A1FE-1D910C4B21E3}" destId="{101753F4-94F4-42F0-9738-97EA2E13A177}" srcOrd="0" destOrd="0" presId="urn:microsoft.com/office/officeart/2005/8/layout/hierarchy2"/>
    <dgm:cxn modelId="{D82BD250-AC56-4DFD-B9C5-2E1A0C11FDD9}" type="presParOf" srcId="{ECB6232B-A120-4037-A1FE-1D910C4B21E3}" destId="{2CD39075-2410-4AC1-8510-3401084459EB}" srcOrd="1" destOrd="0" presId="urn:microsoft.com/office/officeart/2005/8/layout/hierarchy2"/>
    <dgm:cxn modelId="{9304DD7A-E2E4-41C5-B6D7-23FE64365E55}" type="presParOf" srcId="{68D9A772-4AF5-42A9-A406-4B5CFDA1E3A7}" destId="{403B00BD-64C2-45B5-99D9-3251AF3E4E1B}" srcOrd="4" destOrd="0" presId="urn:microsoft.com/office/officeart/2005/8/layout/hierarchy2"/>
    <dgm:cxn modelId="{F73B7AFF-55AD-4C0E-BB00-ED71097FDE1B}" type="presParOf" srcId="{403B00BD-64C2-45B5-99D9-3251AF3E4E1B}" destId="{79ED9943-5F15-463C-8202-0013BFA88F7E}" srcOrd="0" destOrd="0" presId="urn:microsoft.com/office/officeart/2005/8/layout/hierarchy2"/>
    <dgm:cxn modelId="{0B0FAD85-4E39-4E8D-A70C-04FBE2878C4F}" type="presParOf" srcId="{68D9A772-4AF5-42A9-A406-4B5CFDA1E3A7}" destId="{63EC3F77-A094-4E82-8D02-CF8F6CEEE1DB}" srcOrd="5" destOrd="0" presId="urn:microsoft.com/office/officeart/2005/8/layout/hierarchy2"/>
    <dgm:cxn modelId="{F987B30C-9F19-44EF-85BA-A0BDC84613CC}" type="presParOf" srcId="{63EC3F77-A094-4E82-8D02-CF8F6CEEE1DB}" destId="{3C51184A-9706-4DF4-BDBF-D7CC8C15D267}" srcOrd="0" destOrd="0" presId="urn:microsoft.com/office/officeart/2005/8/layout/hierarchy2"/>
    <dgm:cxn modelId="{0C358070-2817-4FBF-8B5C-6856C7C72658}" type="presParOf" srcId="{63EC3F77-A094-4E82-8D02-CF8F6CEEE1DB}" destId="{924FB927-44B4-4A00-A472-5A2AB522D64D}" srcOrd="1" destOrd="0" presId="urn:microsoft.com/office/officeart/2005/8/layout/hierarchy2"/>
    <dgm:cxn modelId="{FC1165FB-BDB3-4C8C-8CA8-B7077F71556E}" type="presParOf" srcId="{3D592DB1-CCAF-42AF-BAE7-A2FBF81227DD}" destId="{062ACBB6-BF53-482F-BF89-62746F594DBF}" srcOrd="4" destOrd="0" presId="urn:microsoft.com/office/officeart/2005/8/layout/hierarchy2"/>
    <dgm:cxn modelId="{02EC5C87-D38B-4412-9A00-5EDAAC5922B3}" type="presParOf" srcId="{062ACBB6-BF53-482F-BF89-62746F594DBF}" destId="{E6B291AE-201E-4C79-AECC-BDC1A7CA0AF8}" srcOrd="0" destOrd="0" presId="urn:microsoft.com/office/officeart/2005/8/layout/hierarchy2"/>
    <dgm:cxn modelId="{C475D20E-A59C-43DE-846F-0A8A4019DE7E}" type="presParOf" srcId="{3D592DB1-CCAF-42AF-BAE7-A2FBF81227DD}" destId="{2F5EEFE6-1774-4B0E-BB0F-0C02148803C9}" srcOrd="5" destOrd="0" presId="urn:microsoft.com/office/officeart/2005/8/layout/hierarchy2"/>
    <dgm:cxn modelId="{24243572-1A34-4962-8B9C-1581EE47A558}" type="presParOf" srcId="{2F5EEFE6-1774-4B0E-BB0F-0C02148803C9}" destId="{DF760FDA-2FA3-4269-A517-FA9C83EDF761}" srcOrd="0" destOrd="0" presId="urn:microsoft.com/office/officeart/2005/8/layout/hierarchy2"/>
    <dgm:cxn modelId="{B914C445-2C41-4A0F-A1A8-D980E9C49CF2}" type="presParOf" srcId="{2F5EEFE6-1774-4B0E-BB0F-0C02148803C9}" destId="{26DDCB1B-E2CB-4BE2-AE40-6F1E9897BF23}" srcOrd="1" destOrd="0" presId="urn:microsoft.com/office/officeart/2005/8/layout/hierarchy2"/>
    <dgm:cxn modelId="{AFC6A530-41F1-42B3-A401-7D427015905D}" type="presParOf" srcId="{26DDCB1B-E2CB-4BE2-AE40-6F1E9897BF23}" destId="{CAF9023B-7F75-4918-9D5F-252425DECBDA}" srcOrd="0" destOrd="0" presId="urn:microsoft.com/office/officeart/2005/8/layout/hierarchy2"/>
    <dgm:cxn modelId="{69B8946C-E9B6-4B16-A011-1B460D8AB5FA}" type="presParOf" srcId="{CAF9023B-7F75-4918-9D5F-252425DECBDA}" destId="{A3BEC2F6-4DAD-4F31-899C-A5B903B0A91E}" srcOrd="0" destOrd="0" presId="urn:microsoft.com/office/officeart/2005/8/layout/hierarchy2"/>
    <dgm:cxn modelId="{6983827F-7CC1-4532-A175-CBBA9F952ECC}" type="presParOf" srcId="{26DDCB1B-E2CB-4BE2-AE40-6F1E9897BF23}" destId="{8DD4CC74-AECE-4BA8-BF9F-5B07AA27A230}" srcOrd="1" destOrd="0" presId="urn:microsoft.com/office/officeart/2005/8/layout/hierarchy2"/>
    <dgm:cxn modelId="{7C865A35-CD1F-4BE4-9DF0-379D08BA6A96}" type="presParOf" srcId="{8DD4CC74-AECE-4BA8-BF9F-5B07AA27A230}" destId="{D329CAA7-27CE-4CF8-8F65-CAB6061BC382}" srcOrd="0" destOrd="0" presId="urn:microsoft.com/office/officeart/2005/8/layout/hierarchy2"/>
    <dgm:cxn modelId="{488838D7-9DC6-4C0C-8172-E62206ACB921}" type="presParOf" srcId="{8DD4CC74-AECE-4BA8-BF9F-5B07AA27A230}" destId="{B40305B5-DD45-413A-A922-982B57962BCE}" srcOrd="1" destOrd="0" presId="urn:microsoft.com/office/officeart/2005/8/layout/hierarchy2"/>
    <dgm:cxn modelId="{657B5B09-308B-4570-BF77-ACA10E65E107}" type="presParOf" srcId="{26DDCB1B-E2CB-4BE2-AE40-6F1E9897BF23}" destId="{A0DCFF9B-97D1-43D0-8B2C-50906403CDEC}" srcOrd="2" destOrd="0" presId="urn:microsoft.com/office/officeart/2005/8/layout/hierarchy2"/>
    <dgm:cxn modelId="{606A7D99-69F6-42C8-8DB3-D16E5FBBFA46}" type="presParOf" srcId="{A0DCFF9B-97D1-43D0-8B2C-50906403CDEC}" destId="{1C07ADE4-25E3-4357-AA29-C75AA7B0CCF8}" srcOrd="0" destOrd="0" presId="urn:microsoft.com/office/officeart/2005/8/layout/hierarchy2"/>
    <dgm:cxn modelId="{E4BF6BAB-FBE5-4F24-A873-8967EFCA54D4}" type="presParOf" srcId="{26DDCB1B-E2CB-4BE2-AE40-6F1E9897BF23}" destId="{DFEE661A-3C03-470E-BC69-A9DB52B21F1F}" srcOrd="3" destOrd="0" presId="urn:microsoft.com/office/officeart/2005/8/layout/hierarchy2"/>
    <dgm:cxn modelId="{678315A8-8951-48C9-BC05-35BBA25934E1}" type="presParOf" srcId="{DFEE661A-3C03-470E-BC69-A9DB52B21F1F}" destId="{3292FFE0-0545-4A3F-9831-A97F68EA5643}" srcOrd="0" destOrd="0" presId="urn:microsoft.com/office/officeart/2005/8/layout/hierarchy2"/>
    <dgm:cxn modelId="{3701908C-B668-4F05-9F31-113E6E6BB7D4}" type="presParOf" srcId="{DFEE661A-3C03-470E-BC69-A9DB52B21F1F}" destId="{DD090CE2-DCF5-43BD-ADBE-39B39046F1F8}" srcOrd="1" destOrd="0" presId="urn:microsoft.com/office/officeart/2005/8/layout/hierarchy2"/>
    <dgm:cxn modelId="{17E07070-CD44-47D2-B927-679E4E56F797}" type="presParOf" srcId="{26DDCB1B-E2CB-4BE2-AE40-6F1E9897BF23}" destId="{049F9CBF-A44A-473C-9462-D62342F24E7C}" srcOrd="4" destOrd="0" presId="urn:microsoft.com/office/officeart/2005/8/layout/hierarchy2"/>
    <dgm:cxn modelId="{119990DD-7FA8-4CA7-ABA1-139AB34CCD8B}" type="presParOf" srcId="{049F9CBF-A44A-473C-9462-D62342F24E7C}" destId="{6A512A06-2EF0-45E5-A68F-80024D2D65AE}" srcOrd="0" destOrd="0" presId="urn:microsoft.com/office/officeart/2005/8/layout/hierarchy2"/>
    <dgm:cxn modelId="{7D1E21DD-88D2-4292-B44D-24DFA5EC5B12}" type="presParOf" srcId="{26DDCB1B-E2CB-4BE2-AE40-6F1E9897BF23}" destId="{6D46FF66-C1F2-4D14-A99F-112B1C631CD6}" srcOrd="5" destOrd="0" presId="urn:microsoft.com/office/officeart/2005/8/layout/hierarchy2"/>
    <dgm:cxn modelId="{1B664232-CD2A-41A7-9354-EE1715E5A196}" type="presParOf" srcId="{6D46FF66-C1F2-4D14-A99F-112B1C631CD6}" destId="{675D42C0-A6EB-4550-A30C-CF18CFDC61D3}" srcOrd="0" destOrd="0" presId="urn:microsoft.com/office/officeart/2005/8/layout/hierarchy2"/>
    <dgm:cxn modelId="{300CF227-BE1A-41B7-8915-C215C53A5AA0}" type="presParOf" srcId="{6D46FF66-C1F2-4D14-A99F-112B1C631CD6}" destId="{2EF6675D-622C-4354-9E1F-084EE2C2E899}" srcOrd="1" destOrd="0" presId="urn:microsoft.com/office/officeart/2005/8/layout/hierarchy2"/>
    <dgm:cxn modelId="{402548B5-24EB-4F19-8EF0-5EF27B016BCB}" type="presParOf" srcId="{26DDCB1B-E2CB-4BE2-AE40-6F1E9897BF23}" destId="{1A0563DF-C4EE-4D33-B289-36BC374F073D}" srcOrd="6" destOrd="0" presId="urn:microsoft.com/office/officeart/2005/8/layout/hierarchy2"/>
    <dgm:cxn modelId="{29E33126-E167-4E76-925D-BFFD27203C2E}" type="presParOf" srcId="{1A0563DF-C4EE-4D33-B289-36BC374F073D}" destId="{E9B7D324-37BB-48D7-B076-7705B607BC07}" srcOrd="0" destOrd="0" presId="urn:microsoft.com/office/officeart/2005/8/layout/hierarchy2"/>
    <dgm:cxn modelId="{2BC6C30E-3333-4B79-82D0-40CA971550EA}" type="presParOf" srcId="{26DDCB1B-E2CB-4BE2-AE40-6F1E9897BF23}" destId="{6D554A36-15AB-4913-806D-90D7764E854F}" srcOrd="7" destOrd="0" presId="urn:microsoft.com/office/officeart/2005/8/layout/hierarchy2"/>
    <dgm:cxn modelId="{EDFAAC91-8AB5-48B1-9829-F51D1AEE1BEA}" type="presParOf" srcId="{6D554A36-15AB-4913-806D-90D7764E854F}" destId="{25576669-BEBF-45D5-A0FD-D9CC18469E3E}" srcOrd="0" destOrd="0" presId="urn:microsoft.com/office/officeart/2005/8/layout/hierarchy2"/>
    <dgm:cxn modelId="{19736F39-40F2-4ACE-9A07-FB237EFEE581}" type="presParOf" srcId="{6D554A36-15AB-4913-806D-90D7764E854F}" destId="{B43996E3-F76B-41CC-B360-4D881BD5D58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56E715-C7BC-4949-B943-3EFF6FD4F1CD}">
      <dsp:nvSpPr>
        <dsp:cNvPr id="0" name=""/>
        <dsp:cNvSpPr/>
      </dsp:nvSpPr>
      <dsp:spPr>
        <a:xfrm>
          <a:off x="1150701" y="2483366"/>
          <a:ext cx="658415" cy="32920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n-lt"/>
            </a:rPr>
            <a:t>MCB AH</a:t>
          </a:r>
          <a:endParaRPr lang="en-US" sz="1000" b="1" kern="1200" dirty="0">
            <a:latin typeface="+mn-lt"/>
          </a:endParaRPr>
        </a:p>
      </dsp:txBody>
      <dsp:txXfrm>
        <a:off x="1160343" y="2493008"/>
        <a:ext cx="639131" cy="309923"/>
      </dsp:txXfrm>
    </dsp:sp>
    <dsp:sp modelId="{7A0CCFD6-BF4D-4FE3-89BF-D4880C3EDF6D}">
      <dsp:nvSpPr>
        <dsp:cNvPr id="0" name=""/>
        <dsp:cNvSpPr/>
      </dsp:nvSpPr>
      <dsp:spPr>
        <a:xfrm rot="18738627">
          <a:off x="1480315" y="1897977"/>
          <a:ext cx="2011924" cy="12150"/>
        </a:xfrm>
        <a:custGeom>
          <a:avLst/>
          <a:gdLst/>
          <a:ahLst/>
          <a:cxnLst/>
          <a:rect l="0" t="0" r="0" b="0"/>
          <a:pathLst>
            <a:path>
              <a:moveTo>
                <a:pt x="0" y="6075"/>
              </a:moveTo>
              <a:lnTo>
                <a:pt x="2011924" y="6075"/>
              </a:lnTo>
            </a:path>
          </a:pathLst>
        </a:custGeom>
        <a:noFill/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>
            <a:latin typeface="+mn-lt"/>
          </a:endParaRPr>
        </a:p>
      </dsp:txBody>
      <dsp:txXfrm>
        <a:off x="2435979" y="1853754"/>
        <a:ext cx="100596" cy="100596"/>
      </dsp:txXfrm>
    </dsp:sp>
    <dsp:sp modelId="{8414162D-980E-47FC-ADC7-349D66B5F631}">
      <dsp:nvSpPr>
        <dsp:cNvPr id="0" name=""/>
        <dsp:cNvSpPr/>
      </dsp:nvSpPr>
      <dsp:spPr>
        <a:xfrm>
          <a:off x="3163438" y="995531"/>
          <a:ext cx="658415" cy="32920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n-lt"/>
            </a:rPr>
            <a:t>Income</a:t>
          </a:r>
          <a:endParaRPr lang="en-US" sz="1000" b="1" kern="1200" dirty="0">
            <a:latin typeface="+mn-lt"/>
          </a:endParaRPr>
        </a:p>
      </dsp:txBody>
      <dsp:txXfrm>
        <a:off x="3173080" y="1005173"/>
        <a:ext cx="639131" cy="309923"/>
      </dsp:txXfrm>
    </dsp:sp>
    <dsp:sp modelId="{7FD08D64-B544-4C56-B98F-492A66AE4E41}">
      <dsp:nvSpPr>
        <dsp:cNvPr id="0" name=""/>
        <dsp:cNvSpPr/>
      </dsp:nvSpPr>
      <dsp:spPr>
        <a:xfrm rot="20358229">
          <a:off x="3736514" y="686695"/>
          <a:ext cx="2644867" cy="12150"/>
        </a:xfrm>
        <a:custGeom>
          <a:avLst/>
          <a:gdLst/>
          <a:ahLst/>
          <a:cxnLst/>
          <a:rect l="0" t="0" r="0" b="0"/>
          <a:pathLst>
            <a:path>
              <a:moveTo>
                <a:pt x="0" y="6075"/>
              </a:moveTo>
              <a:lnTo>
                <a:pt x="2644867" y="6075"/>
              </a:lnTo>
            </a:path>
          </a:pathLst>
        </a:custGeom>
        <a:noFill/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>
            <a:latin typeface="+mn-lt"/>
          </a:endParaRPr>
        </a:p>
      </dsp:txBody>
      <dsp:txXfrm>
        <a:off x="4992826" y="626648"/>
        <a:ext cx="132243" cy="132243"/>
      </dsp:txXfrm>
    </dsp:sp>
    <dsp:sp modelId="{EF96AD88-D4D3-4D6C-BBD7-1F94213380CF}">
      <dsp:nvSpPr>
        <dsp:cNvPr id="0" name=""/>
        <dsp:cNvSpPr/>
      </dsp:nvSpPr>
      <dsp:spPr>
        <a:xfrm>
          <a:off x="6296041" y="60801"/>
          <a:ext cx="658415" cy="32920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n-lt"/>
            </a:rPr>
            <a:t>MCB-PSF</a:t>
          </a:r>
          <a:endParaRPr lang="en-US" sz="1000" b="1" kern="1200" dirty="0">
            <a:latin typeface="+mn-lt"/>
          </a:endParaRPr>
        </a:p>
      </dsp:txBody>
      <dsp:txXfrm>
        <a:off x="6305683" y="70443"/>
        <a:ext cx="639131" cy="309923"/>
      </dsp:txXfrm>
    </dsp:sp>
    <dsp:sp modelId="{67F4FE84-FF50-4362-8BC5-19FBA3B26E02}">
      <dsp:nvSpPr>
        <dsp:cNvPr id="0" name=""/>
        <dsp:cNvSpPr/>
      </dsp:nvSpPr>
      <dsp:spPr>
        <a:xfrm rot="20812768">
          <a:off x="3788693" y="865711"/>
          <a:ext cx="2540508" cy="12150"/>
        </a:xfrm>
        <a:custGeom>
          <a:avLst/>
          <a:gdLst/>
          <a:ahLst/>
          <a:cxnLst/>
          <a:rect l="0" t="0" r="0" b="0"/>
          <a:pathLst>
            <a:path>
              <a:moveTo>
                <a:pt x="0" y="6075"/>
              </a:moveTo>
              <a:lnTo>
                <a:pt x="2540508" y="6075"/>
              </a:lnTo>
            </a:path>
          </a:pathLst>
        </a:custGeom>
        <a:noFill/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kern="1200" dirty="0">
            <a:latin typeface="+mn-lt"/>
          </a:endParaRPr>
        </a:p>
      </dsp:txBody>
      <dsp:txXfrm>
        <a:off x="4995435" y="808274"/>
        <a:ext cx="127025" cy="127025"/>
      </dsp:txXfrm>
    </dsp:sp>
    <dsp:sp modelId="{BDF85882-90F0-4B52-9246-6EF0426F18E0}">
      <dsp:nvSpPr>
        <dsp:cNvPr id="0" name=""/>
        <dsp:cNvSpPr/>
      </dsp:nvSpPr>
      <dsp:spPr>
        <a:xfrm>
          <a:off x="6296041" y="418835"/>
          <a:ext cx="658415" cy="32920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n-lt"/>
            </a:rPr>
            <a:t>MCB-DCFIF</a:t>
          </a:r>
          <a:endParaRPr lang="en-US" sz="1000" b="1" kern="1200" dirty="0">
            <a:latin typeface="+mn-lt"/>
          </a:endParaRPr>
        </a:p>
      </dsp:txBody>
      <dsp:txXfrm>
        <a:off x="6305683" y="428477"/>
        <a:ext cx="639131" cy="309923"/>
      </dsp:txXfrm>
    </dsp:sp>
    <dsp:sp modelId="{B4B5946C-7FF8-4EBD-870E-8FD781635FA1}">
      <dsp:nvSpPr>
        <dsp:cNvPr id="0" name=""/>
        <dsp:cNvSpPr/>
      </dsp:nvSpPr>
      <dsp:spPr>
        <a:xfrm rot="21296962">
          <a:off x="3817032" y="1044726"/>
          <a:ext cx="2483831" cy="12150"/>
        </a:xfrm>
        <a:custGeom>
          <a:avLst/>
          <a:gdLst/>
          <a:ahLst/>
          <a:cxnLst/>
          <a:rect l="0" t="0" r="0" b="0"/>
          <a:pathLst>
            <a:path>
              <a:moveTo>
                <a:pt x="0" y="6075"/>
              </a:moveTo>
              <a:lnTo>
                <a:pt x="2483831" y="6075"/>
              </a:lnTo>
            </a:path>
          </a:pathLst>
        </a:custGeom>
        <a:noFill/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kern="1200" dirty="0">
            <a:latin typeface="+mn-lt"/>
          </a:endParaRPr>
        </a:p>
      </dsp:txBody>
      <dsp:txXfrm>
        <a:off x="4996852" y="988706"/>
        <a:ext cx="124191" cy="124191"/>
      </dsp:txXfrm>
    </dsp:sp>
    <dsp:sp modelId="{0E7886CF-57E9-495D-AF8A-DF09B5E398AD}">
      <dsp:nvSpPr>
        <dsp:cNvPr id="0" name=""/>
        <dsp:cNvSpPr/>
      </dsp:nvSpPr>
      <dsp:spPr>
        <a:xfrm>
          <a:off x="6296041" y="776865"/>
          <a:ext cx="658415" cy="32920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n-lt"/>
            </a:rPr>
            <a:t>PIF</a:t>
          </a:r>
          <a:endParaRPr lang="en-US" sz="1000" b="1" kern="1200" dirty="0">
            <a:latin typeface="+mn-lt"/>
          </a:endParaRPr>
        </a:p>
      </dsp:txBody>
      <dsp:txXfrm>
        <a:off x="6305683" y="786507"/>
        <a:ext cx="639131" cy="309923"/>
      </dsp:txXfrm>
    </dsp:sp>
    <dsp:sp modelId="{41138CB4-CCD1-45FD-B603-A46D61F7A852}">
      <dsp:nvSpPr>
        <dsp:cNvPr id="0" name=""/>
        <dsp:cNvSpPr/>
      </dsp:nvSpPr>
      <dsp:spPr>
        <a:xfrm rot="193438">
          <a:off x="3819893" y="1223743"/>
          <a:ext cx="2478109" cy="12150"/>
        </a:xfrm>
        <a:custGeom>
          <a:avLst/>
          <a:gdLst/>
          <a:ahLst/>
          <a:cxnLst/>
          <a:rect l="0" t="0" r="0" b="0"/>
          <a:pathLst>
            <a:path>
              <a:moveTo>
                <a:pt x="0" y="6075"/>
              </a:moveTo>
              <a:lnTo>
                <a:pt x="2478109" y="6075"/>
              </a:lnTo>
            </a:path>
          </a:pathLst>
        </a:custGeom>
        <a:noFill/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kern="1200" dirty="0">
            <a:latin typeface="+mn-lt"/>
          </a:endParaRPr>
        </a:p>
      </dsp:txBody>
      <dsp:txXfrm>
        <a:off x="4996995" y="1167866"/>
        <a:ext cx="123905" cy="123905"/>
      </dsp:txXfrm>
    </dsp:sp>
    <dsp:sp modelId="{459367AD-6448-472D-8E72-B5BE7A3EA304}">
      <dsp:nvSpPr>
        <dsp:cNvPr id="0" name=""/>
        <dsp:cNvSpPr/>
      </dsp:nvSpPr>
      <dsp:spPr>
        <a:xfrm>
          <a:off x="6296041" y="1134898"/>
          <a:ext cx="658415" cy="32920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n-lt"/>
            </a:rPr>
            <a:t>PIEF</a:t>
          </a:r>
          <a:endParaRPr lang="en-US" sz="1000" b="1" kern="1200" dirty="0">
            <a:latin typeface="+mn-lt"/>
          </a:endParaRPr>
        </a:p>
      </dsp:txBody>
      <dsp:txXfrm>
        <a:off x="6305683" y="1144540"/>
        <a:ext cx="639131" cy="309923"/>
      </dsp:txXfrm>
    </dsp:sp>
    <dsp:sp modelId="{6B584C40-F941-40B9-B9B7-449580740265}">
      <dsp:nvSpPr>
        <dsp:cNvPr id="0" name=""/>
        <dsp:cNvSpPr/>
      </dsp:nvSpPr>
      <dsp:spPr>
        <a:xfrm rot="682014">
          <a:off x="3797103" y="1402758"/>
          <a:ext cx="2523689" cy="12150"/>
        </a:xfrm>
        <a:custGeom>
          <a:avLst/>
          <a:gdLst/>
          <a:ahLst/>
          <a:cxnLst/>
          <a:rect l="0" t="0" r="0" b="0"/>
          <a:pathLst>
            <a:path>
              <a:moveTo>
                <a:pt x="0" y="6075"/>
              </a:moveTo>
              <a:lnTo>
                <a:pt x="2523689" y="6075"/>
              </a:lnTo>
            </a:path>
          </a:pathLst>
        </a:custGeom>
        <a:noFill/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kern="1200" dirty="0">
            <a:latin typeface="+mn-lt"/>
          </a:endParaRPr>
        </a:p>
      </dsp:txBody>
      <dsp:txXfrm>
        <a:off x="4995855" y="1345741"/>
        <a:ext cx="126184" cy="126184"/>
      </dsp:txXfrm>
    </dsp:sp>
    <dsp:sp modelId="{FB7A7C3A-255A-4045-9D38-B297BA5BF9D6}">
      <dsp:nvSpPr>
        <dsp:cNvPr id="0" name=""/>
        <dsp:cNvSpPr/>
      </dsp:nvSpPr>
      <dsp:spPr>
        <a:xfrm>
          <a:off x="6296041" y="1492928"/>
          <a:ext cx="658415" cy="32920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n-lt"/>
            </a:rPr>
            <a:t>ALH IIF</a:t>
          </a:r>
          <a:endParaRPr lang="en-GB" sz="1000" b="1" kern="1200" dirty="0">
            <a:latin typeface="+mn-lt"/>
          </a:endParaRPr>
        </a:p>
      </dsp:txBody>
      <dsp:txXfrm>
        <a:off x="6305683" y="1502570"/>
        <a:ext cx="639131" cy="309923"/>
      </dsp:txXfrm>
    </dsp:sp>
    <dsp:sp modelId="{7337EB9D-BBE3-4833-B79E-8F7374684B82}">
      <dsp:nvSpPr>
        <dsp:cNvPr id="0" name=""/>
        <dsp:cNvSpPr/>
      </dsp:nvSpPr>
      <dsp:spPr>
        <a:xfrm rot="1169790">
          <a:off x="3746607" y="1592052"/>
          <a:ext cx="2624682" cy="12150"/>
        </a:xfrm>
        <a:custGeom>
          <a:avLst/>
          <a:gdLst/>
          <a:ahLst/>
          <a:cxnLst/>
          <a:rect l="0" t="0" r="0" b="0"/>
          <a:pathLst>
            <a:path>
              <a:moveTo>
                <a:pt x="0" y="6075"/>
              </a:moveTo>
              <a:lnTo>
                <a:pt x="2624682" y="6075"/>
              </a:lnTo>
            </a:path>
          </a:pathLst>
        </a:custGeom>
        <a:noFill/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kern="1200" dirty="0">
            <a:latin typeface="+mn-lt"/>
          </a:endParaRPr>
        </a:p>
      </dsp:txBody>
      <dsp:txXfrm>
        <a:off x="4993331" y="1532511"/>
        <a:ext cx="131234" cy="131234"/>
      </dsp:txXfrm>
    </dsp:sp>
    <dsp:sp modelId="{E45861DD-A536-408B-8157-01FEF92E0788}">
      <dsp:nvSpPr>
        <dsp:cNvPr id="0" name=""/>
        <dsp:cNvSpPr/>
      </dsp:nvSpPr>
      <dsp:spPr>
        <a:xfrm>
          <a:off x="6296041" y="1871517"/>
          <a:ext cx="658415" cy="32920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n-lt"/>
            </a:rPr>
            <a:t>ALHDDF</a:t>
          </a:r>
          <a:endParaRPr lang="en-US" sz="1000" b="1" kern="1200" dirty="0">
            <a:latin typeface="+mn-lt"/>
          </a:endParaRPr>
        </a:p>
      </dsp:txBody>
      <dsp:txXfrm>
        <a:off x="6305683" y="1881159"/>
        <a:ext cx="639131" cy="309923"/>
      </dsp:txXfrm>
    </dsp:sp>
    <dsp:sp modelId="{3A31FA11-646D-4B46-8800-335CA3469E9F}">
      <dsp:nvSpPr>
        <dsp:cNvPr id="0" name=""/>
        <dsp:cNvSpPr/>
      </dsp:nvSpPr>
      <dsp:spPr>
        <a:xfrm rot="655126">
          <a:off x="1797230" y="2766263"/>
          <a:ext cx="1313167" cy="12150"/>
        </a:xfrm>
        <a:custGeom>
          <a:avLst/>
          <a:gdLst/>
          <a:ahLst/>
          <a:cxnLst/>
          <a:rect l="0" t="0" r="0" b="0"/>
          <a:pathLst>
            <a:path>
              <a:moveTo>
                <a:pt x="0" y="6075"/>
              </a:moveTo>
              <a:lnTo>
                <a:pt x="1313167" y="6075"/>
              </a:lnTo>
            </a:path>
          </a:pathLst>
        </a:custGeom>
        <a:noFill/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>
            <a:latin typeface="+mn-lt"/>
          </a:endParaRPr>
        </a:p>
      </dsp:txBody>
      <dsp:txXfrm>
        <a:off x="2420985" y="2739509"/>
        <a:ext cx="65658" cy="65658"/>
      </dsp:txXfrm>
    </dsp:sp>
    <dsp:sp modelId="{4FA8E204-7B6E-4B53-840A-F5C8B92894A1}">
      <dsp:nvSpPr>
        <dsp:cNvPr id="0" name=""/>
        <dsp:cNvSpPr/>
      </dsp:nvSpPr>
      <dsp:spPr>
        <a:xfrm>
          <a:off x="3098512" y="2732102"/>
          <a:ext cx="658415" cy="32920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n-lt"/>
            </a:rPr>
            <a:t>Money Market</a:t>
          </a:r>
          <a:endParaRPr lang="en-US" sz="1000" b="1" kern="1200" dirty="0">
            <a:latin typeface="+mn-lt"/>
          </a:endParaRPr>
        </a:p>
      </dsp:txBody>
      <dsp:txXfrm>
        <a:off x="3108154" y="2741744"/>
        <a:ext cx="639131" cy="309923"/>
      </dsp:txXfrm>
    </dsp:sp>
    <dsp:sp modelId="{895398FC-21AE-4C27-9810-3515EB47A834}">
      <dsp:nvSpPr>
        <dsp:cNvPr id="0" name=""/>
        <dsp:cNvSpPr/>
      </dsp:nvSpPr>
      <dsp:spPr>
        <a:xfrm rot="20246030">
          <a:off x="3711208" y="2661477"/>
          <a:ext cx="1194284" cy="12150"/>
        </a:xfrm>
        <a:custGeom>
          <a:avLst/>
          <a:gdLst/>
          <a:ahLst/>
          <a:cxnLst/>
          <a:rect l="0" t="0" r="0" b="0"/>
          <a:pathLst>
            <a:path>
              <a:moveTo>
                <a:pt x="0" y="6075"/>
              </a:moveTo>
              <a:lnTo>
                <a:pt x="1194284" y="6075"/>
              </a:lnTo>
            </a:path>
          </a:pathLst>
        </a:custGeom>
        <a:noFill/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>
            <a:latin typeface="+mn-lt"/>
          </a:endParaRPr>
        </a:p>
      </dsp:txBody>
      <dsp:txXfrm>
        <a:off x="4278493" y="2637696"/>
        <a:ext cx="59714" cy="59714"/>
      </dsp:txXfrm>
    </dsp:sp>
    <dsp:sp modelId="{DDC2842B-F7E4-4E06-A9AA-AD2C43DC0033}">
      <dsp:nvSpPr>
        <dsp:cNvPr id="0" name=""/>
        <dsp:cNvSpPr/>
      </dsp:nvSpPr>
      <dsp:spPr>
        <a:xfrm>
          <a:off x="4859774" y="2273796"/>
          <a:ext cx="658415" cy="32920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n-lt"/>
            </a:rPr>
            <a:t>ALHMMF</a:t>
          </a:r>
          <a:endParaRPr lang="en-US" sz="1000" b="1" kern="1200" dirty="0">
            <a:latin typeface="+mn-lt"/>
          </a:endParaRPr>
        </a:p>
      </dsp:txBody>
      <dsp:txXfrm>
        <a:off x="4869416" y="2283438"/>
        <a:ext cx="639131" cy="309923"/>
      </dsp:txXfrm>
    </dsp:sp>
    <dsp:sp modelId="{462929A7-0FA8-42B8-B441-4B10927B611E}">
      <dsp:nvSpPr>
        <dsp:cNvPr id="0" name=""/>
        <dsp:cNvSpPr/>
      </dsp:nvSpPr>
      <dsp:spPr>
        <a:xfrm rot="21351939">
          <a:off x="3755489" y="2850772"/>
          <a:ext cx="1105723" cy="12150"/>
        </a:xfrm>
        <a:custGeom>
          <a:avLst/>
          <a:gdLst/>
          <a:ahLst/>
          <a:cxnLst/>
          <a:rect l="0" t="0" r="0" b="0"/>
          <a:pathLst>
            <a:path>
              <a:moveTo>
                <a:pt x="0" y="6075"/>
              </a:moveTo>
              <a:lnTo>
                <a:pt x="1105723" y="6075"/>
              </a:lnTo>
            </a:path>
          </a:pathLst>
        </a:custGeom>
        <a:noFill/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>
            <a:latin typeface="+mn-lt"/>
          </a:endParaRPr>
        </a:p>
      </dsp:txBody>
      <dsp:txXfrm>
        <a:off x="4280707" y="2829204"/>
        <a:ext cx="55286" cy="55286"/>
      </dsp:txXfrm>
    </dsp:sp>
    <dsp:sp modelId="{101753F4-94F4-42F0-9738-97EA2E13A177}">
      <dsp:nvSpPr>
        <dsp:cNvPr id="0" name=""/>
        <dsp:cNvSpPr/>
      </dsp:nvSpPr>
      <dsp:spPr>
        <a:xfrm>
          <a:off x="4859774" y="2652385"/>
          <a:ext cx="658415" cy="329207"/>
        </a:xfrm>
        <a:prstGeom prst="roundRect">
          <a:avLst>
            <a:gd name="adj" fmla="val 10000"/>
          </a:avLst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/>
            <a:t>CMOP</a:t>
          </a:r>
          <a:endParaRPr lang="en-US" sz="1000" b="1" kern="1200" dirty="0"/>
        </a:p>
      </dsp:txBody>
      <dsp:txXfrm>
        <a:off x="4869416" y="2662027"/>
        <a:ext cx="639131" cy="309923"/>
      </dsp:txXfrm>
    </dsp:sp>
    <dsp:sp modelId="{403B00BD-64C2-45B5-99D9-3251AF3E4E1B}">
      <dsp:nvSpPr>
        <dsp:cNvPr id="0" name=""/>
        <dsp:cNvSpPr/>
      </dsp:nvSpPr>
      <dsp:spPr>
        <a:xfrm rot="909778">
          <a:off x="3737038" y="3040066"/>
          <a:ext cx="1142625" cy="12150"/>
        </a:xfrm>
        <a:custGeom>
          <a:avLst/>
          <a:gdLst/>
          <a:ahLst/>
          <a:cxnLst/>
          <a:rect l="0" t="0" r="0" b="0"/>
          <a:pathLst>
            <a:path>
              <a:moveTo>
                <a:pt x="0" y="6075"/>
              </a:moveTo>
              <a:lnTo>
                <a:pt x="1142625" y="6075"/>
              </a:lnTo>
            </a:path>
          </a:pathLst>
        </a:custGeom>
        <a:noFill/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kern="1200" dirty="0">
            <a:latin typeface="+mn-lt"/>
          </a:endParaRPr>
        </a:p>
      </dsp:txBody>
      <dsp:txXfrm>
        <a:off x="4279785" y="3017576"/>
        <a:ext cx="57131" cy="57131"/>
      </dsp:txXfrm>
    </dsp:sp>
    <dsp:sp modelId="{3C51184A-9706-4DF4-BDBF-D7CC8C15D267}">
      <dsp:nvSpPr>
        <dsp:cNvPr id="0" name=""/>
        <dsp:cNvSpPr/>
      </dsp:nvSpPr>
      <dsp:spPr>
        <a:xfrm>
          <a:off x="4859774" y="3030974"/>
          <a:ext cx="658415" cy="32920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n-lt"/>
            </a:rPr>
            <a:t>PCF</a:t>
          </a:r>
          <a:endParaRPr lang="en-US" sz="1000" b="1" kern="1200" dirty="0">
            <a:latin typeface="+mn-lt"/>
          </a:endParaRPr>
        </a:p>
      </dsp:txBody>
      <dsp:txXfrm>
        <a:off x="4869416" y="3040616"/>
        <a:ext cx="639131" cy="309923"/>
      </dsp:txXfrm>
    </dsp:sp>
    <dsp:sp modelId="{062ACBB6-BF53-482F-BF89-62746F594DBF}">
      <dsp:nvSpPr>
        <dsp:cNvPr id="0" name=""/>
        <dsp:cNvSpPr/>
      </dsp:nvSpPr>
      <dsp:spPr>
        <a:xfrm rot="2934304">
          <a:off x="1456075" y="3418277"/>
          <a:ext cx="2060403" cy="12150"/>
        </a:xfrm>
        <a:custGeom>
          <a:avLst/>
          <a:gdLst/>
          <a:ahLst/>
          <a:cxnLst/>
          <a:rect l="0" t="0" r="0" b="0"/>
          <a:pathLst>
            <a:path>
              <a:moveTo>
                <a:pt x="0" y="6075"/>
              </a:moveTo>
              <a:lnTo>
                <a:pt x="2060403" y="6075"/>
              </a:lnTo>
            </a:path>
          </a:pathLst>
        </a:custGeom>
        <a:noFill/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>
            <a:latin typeface="+mn-lt"/>
          </a:endParaRPr>
        </a:p>
      </dsp:txBody>
      <dsp:txXfrm>
        <a:off x="2434767" y="3372842"/>
        <a:ext cx="103020" cy="103020"/>
      </dsp:txXfrm>
    </dsp:sp>
    <dsp:sp modelId="{DF760FDA-2FA3-4269-A517-FA9C83EDF761}">
      <dsp:nvSpPr>
        <dsp:cNvPr id="0" name=""/>
        <dsp:cNvSpPr/>
      </dsp:nvSpPr>
      <dsp:spPr>
        <a:xfrm>
          <a:off x="3163438" y="4036131"/>
          <a:ext cx="658415" cy="32920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n-lt"/>
            </a:rPr>
            <a:t>Pension</a:t>
          </a:r>
          <a:endParaRPr lang="en-US" sz="1000" b="1" kern="1200" dirty="0">
            <a:latin typeface="+mn-lt"/>
          </a:endParaRPr>
        </a:p>
      </dsp:txBody>
      <dsp:txXfrm>
        <a:off x="3173080" y="4045773"/>
        <a:ext cx="639131" cy="309923"/>
      </dsp:txXfrm>
    </dsp:sp>
    <dsp:sp modelId="{CAF9023B-7F75-4918-9D5F-252425DECBDA}">
      <dsp:nvSpPr>
        <dsp:cNvPr id="0" name=""/>
        <dsp:cNvSpPr/>
      </dsp:nvSpPr>
      <dsp:spPr>
        <a:xfrm rot="20692974">
          <a:off x="3778579" y="3868529"/>
          <a:ext cx="2501065" cy="12150"/>
        </a:xfrm>
        <a:custGeom>
          <a:avLst/>
          <a:gdLst/>
          <a:ahLst/>
          <a:cxnLst/>
          <a:rect l="0" t="0" r="0" b="0"/>
          <a:pathLst>
            <a:path>
              <a:moveTo>
                <a:pt x="0" y="6075"/>
              </a:moveTo>
              <a:lnTo>
                <a:pt x="2501065" y="6075"/>
              </a:lnTo>
            </a:path>
          </a:pathLst>
        </a:custGeom>
        <a:noFill/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>
            <a:latin typeface="+mn-lt"/>
          </a:endParaRPr>
        </a:p>
      </dsp:txBody>
      <dsp:txXfrm>
        <a:off x="4966585" y="3812078"/>
        <a:ext cx="125053" cy="125053"/>
      </dsp:txXfrm>
    </dsp:sp>
    <dsp:sp modelId="{D329CAA7-27CE-4CF8-8F65-CAB6061BC382}">
      <dsp:nvSpPr>
        <dsp:cNvPr id="0" name=""/>
        <dsp:cNvSpPr/>
      </dsp:nvSpPr>
      <dsp:spPr>
        <a:xfrm>
          <a:off x="6236369" y="3383871"/>
          <a:ext cx="658415" cy="32920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n-lt"/>
            </a:rPr>
            <a:t>PPF – MM</a:t>
          </a:r>
          <a:endParaRPr lang="en-US" sz="1000" b="1" kern="1200" dirty="0">
            <a:latin typeface="+mn-lt"/>
          </a:endParaRPr>
        </a:p>
      </dsp:txBody>
      <dsp:txXfrm>
        <a:off x="6246011" y="3393513"/>
        <a:ext cx="639131" cy="309923"/>
      </dsp:txXfrm>
    </dsp:sp>
    <dsp:sp modelId="{A0DCFF9B-97D1-43D0-8B2C-50906403CDEC}">
      <dsp:nvSpPr>
        <dsp:cNvPr id="0" name=""/>
        <dsp:cNvSpPr/>
      </dsp:nvSpPr>
      <dsp:spPr>
        <a:xfrm rot="21183141">
          <a:off x="3812923" y="4047546"/>
          <a:ext cx="2432376" cy="12150"/>
        </a:xfrm>
        <a:custGeom>
          <a:avLst/>
          <a:gdLst/>
          <a:ahLst/>
          <a:cxnLst/>
          <a:rect l="0" t="0" r="0" b="0"/>
          <a:pathLst>
            <a:path>
              <a:moveTo>
                <a:pt x="0" y="6075"/>
              </a:moveTo>
              <a:lnTo>
                <a:pt x="2432376" y="6075"/>
              </a:lnTo>
            </a:path>
          </a:pathLst>
        </a:custGeom>
        <a:noFill/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>
            <a:latin typeface="+mn-lt"/>
          </a:endParaRPr>
        </a:p>
      </dsp:txBody>
      <dsp:txXfrm>
        <a:off x="4968302" y="3992812"/>
        <a:ext cx="121618" cy="121618"/>
      </dsp:txXfrm>
    </dsp:sp>
    <dsp:sp modelId="{3292FFE0-0545-4A3F-9831-A97F68EA5643}">
      <dsp:nvSpPr>
        <dsp:cNvPr id="0" name=""/>
        <dsp:cNvSpPr/>
      </dsp:nvSpPr>
      <dsp:spPr>
        <a:xfrm>
          <a:off x="6236369" y="3741904"/>
          <a:ext cx="658415" cy="32920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n-lt"/>
            </a:rPr>
            <a:t>PPF – DSF</a:t>
          </a:r>
          <a:endParaRPr lang="en-US" sz="1000" b="1" kern="1200" dirty="0">
            <a:latin typeface="+mn-lt"/>
          </a:endParaRPr>
        </a:p>
      </dsp:txBody>
      <dsp:txXfrm>
        <a:off x="6246011" y="3751546"/>
        <a:ext cx="639131" cy="309923"/>
      </dsp:txXfrm>
    </dsp:sp>
    <dsp:sp modelId="{049F9CBF-A44A-473C-9462-D62342F24E7C}">
      <dsp:nvSpPr>
        <dsp:cNvPr id="0" name=""/>
        <dsp:cNvSpPr/>
      </dsp:nvSpPr>
      <dsp:spPr>
        <a:xfrm rot="90822">
          <a:off x="3821432" y="4226561"/>
          <a:ext cx="2415358" cy="12150"/>
        </a:xfrm>
        <a:custGeom>
          <a:avLst/>
          <a:gdLst/>
          <a:ahLst/>
          <a:cxnLst/>
          <a:rect l="0" t="0" r="0" b="0"/>
          <a:pathLst>
            <a:path>
              <a:moveTo>
                <a:pt x="0" y="6075"/>
              </a:moveTo>
              <a:lnTo>
                <a:pt x="2415358" y="6075"/>
              </a:lnTo>
            </a:path>
          </a:pathLst>
        </a:custGeom>
        <a:noFill/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>
            <a:latin typeface="+mn-lt"/>
          </a:endParaRPr>
        </a:p>
      </dsp:txBody>
      <dsp:txXfrm>
        <a:off x="4968728" y="4172252"/>
        <a:ext cx="120767" cy="120767"/>
      </dsp:txXfrm>
    </dsp:sp>
    <dsp:sp modelId="{675D42C0-A6EB-4550-A30C-CF18CFDC61D3}">
      <dsp:nvSpPr>
        <dsp:cNvPr id="0" name=""/>
        <dsp:cNvSpPr/>
      </dsp:nvSpPr>
      <dsp:spPr>
        <a:xfrm>
          <a:off x="6236369" y="4099934"/>
          <a:ext cx="658415" cy="32920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n-lt"/>
            </a:rPr>
            <a:t>ALHIPF – MM</a:t>
          </a:r>
          <a:endParaRPr lang="en-US" sz="1000" b="1" kern="1200" dirty="0">
            <a:latin typeface="+mn-lt"/>
          </a:endParaRPr>
        </a:p>
      </dsp:txBody>
      <dsp:txXfrm>
        <a:off x="6246011" y="4109576"/>
        <a:ext cx="639131" cy="309923"/>
      </dsp:txXfrm>
    </dsp:sp>
    <dsp:sp modelId="{1A0563DF-C4EE-4D33-B289-36BC374F073D}">
      <dsp:nvSpPr>
        <dsp:cNvPr id="0" name=""/>
        <dsp:cNvSpPr/>
      </dsp:nvSpPr>
      <dsp:spPr>
        <a:xfrm rot="594599">
          <a:off x="3803568" y="4405576"/>
          <a:ext cx="2451087" cy="12150"/>
        </a:xfrm>
        <a:custGeom>
          <a:avLst/>
          <a:gdLst/>
          <a:ahLst/>
          <a:cxnLst/>
          <a:rect l="0" t="0" r="0" b="0"/>
          <a:pathLst>
            <a:path>
              <a:moveTo>
                <a:pt x="0" y="6075"/>
              </a:moveTo>
              <a:lnTo>
                <a:pt x="2451087" y="6075"/>
              </a:lnTo>
            </a:path>
          </a:pathLst>
        </a:custGeom>
        <a:noFill/>
        <a:ln w="12700" cap="flat" cmpd="sng" algn="ctr">
          <a:solidFill>
            <a:schemeClr val="tx2">
              <a:lumMod val="7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 dirty="0">
            <a:latin typeface="+mn-lt"/>
          </a:endParaRPr>
        </a:p>
      </dsp:txBody>
      <dsp:txXfrm>
        <a:off x="4967834" y="4350374"/>
        <a:ext cx="122554" cy="122554"/>
      </dsp:txXfrm>
    </dsp:sp>
    <dsp:sp modelId="{25576669-BEBF-45D5-A0FD-D9CC18469E3E}">
      <dsp:nvSpPr>
        <dsp:cNvPr id="0" name=""/>
        <dsp:cNvSpPr/>
      </dsp:nvSpPr>
      <dsp:spPr>
        <a:xfrm>
          <a:off x="6236369" y="4457964"/>
          <a:ext cx="658415" cy="329207"/>
        </a:xfrm>
        <a:prstGeom prst="roundRect">
          <a:avLst>
            <a:gd name="adj" fmla="val 10000"/>
          </a:avLst>
        </a:prstGeom>
        <a:solidFill>
          <a:schemeClr val="tx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b="1" kern="1200" dirty="0" smtClean="0">
              <a:latin typeface="+mn-lt"/>
            </a:rPr>
            <a:t>ALHIPF – DSF</a:t>
          </a:r>
          <a:endParaRPr lang="en-US" sz="1000" b="1" kern="1200" dirty="0">
            <a:latin typeface="+mn-lt"/>
          </a:endParaRPr>
        </a:p>
      </dsp:txBody>
      <dsp:txXfrm>
        <a:off x="6246011" y="4467606"/>
        <a:ext cx="639131" cy="3099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0.01781</cdr:x>
      <cdr:y>0.90538</cdr:y>
    </cdr:from>
    <cdr:to>
      <cdr:x>0.50725</cdr:x>
      <cdr:y>0.9809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2394" y="2483644"/>
          <a:ext cx="2814637" cy="2071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900" dirty="0"/>
            <a:t>Performance Data</a:t>
          </a:r>
          <a:r>
            <a:rPr lang="en-US" sz="900" baseline="0" dirty="0"/>
            <a:t> from 01-Jan-19 to </a:t>
          </a:r>
          <a:r>
            <a:rPr lang="en-US" sz="900" baseline="0" dirty="0" smtClean="0"/>
            <a:t>31-Dec-21</a:t>
          </a:r>
          <a:endParaRPr lang="en-US" sz="9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0.01781</cdr:x>
      <cdr:y>0.90538</cdr:y>
    </cdr:from>
    <cdr:to>
      <cdr:x>0.50725</cdr:x>
      <cdr:y>0.9809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2394" y="2483644"/>
          <a:ext cx="2814637" cy="2071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900"/>
            <a:t>Performance Data</a:t>
          </a:r>
          <a:r>
            <a:rPr lang="en-US" sz="900" baseline="0"/>
            <a:t> from 01-Jan-19 to 31-Dec-21</a:t>
          </a:r>
          <a:endParaRPr lang="en-US" sz="90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0.01781</cdr:x>
      <cdr:y>0.90538</cdr:y>
    </cdr:from>
    <cdr:to>
      <cdr:x>0.50725</cdr:x>
      <cdr:y>0.9809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2394" y="2483644"/>
          <a:ext cx="2814637" cy="2071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900"/>
            <a:t>Performance Data</a:t>
          </a:r>
          <a:r>
            <a:rPr lang="en-US" sz="900" baseline="0"/>
            <a:t> from 01-Jan-19 to 31-Dec-21</a:t>
          </a:r>
          <a:endParaRPr lang="en-US" sz="90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0.01781</cdr:x>
      <cdr:y>0.90538</cdr:y>
    </cdr:from>
    <cdr:to>
      <cdr:x>0.50725</cdr:x>
      <cdr:y>0.9809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2394" y="2483644"/>
          <a:ext cx="2814637" cy="2071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900"/>
            <a:t>Performance Data</a:t>
          </a:r>
          <a:r>
            <a:rPr lang="en-US" sz="900" baseline="0"/>
            <a:t> from 01-Jan-19 to 31-Dec-21</a:t>
          </a:r>
          <a:endParaRPr lang="en-US" sz="90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0.01781</cdr:x>
      <cdr:y>0.90538</cdr:y>
    </cdr:from>
    <cdr:to>
      <cdr:x>0.50725</cdr:x>
      <cdr:y>0.9809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2394" y="2483644"/>
          <a:ext cx="2814637" cy="2071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900"/>
            <a:t>Performance Data</a:t>
          </a:r>
          <a:r>
            <a:rPr lang="en-US" sz="900" baseline="0"/>
            <a:t> from 01-Jan-19 to 31-Dec-21</a:t>
          </a:r>
          <a:endParaRPr lang="en-US" sz="90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0.01781</cdr:x>
      <cdr:y>0.90538</cdr:y>
    </cdr:from>
    <cdr:to>
      <cdr:x>0.50725</cdr:x>
      <cdr:y>0.9809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2394" y="2483644"/>
          <a:ext cx="2814637" cy="2071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900"/>
            <a:t>Performance Data</a:t>
          </a:r>
          <a:r>
            <a:rPr lang="en-US" sz="900" baseline="0"/>
            <a:t> from 01-Jan-19 to 31-Dec-21</a:t>
          </a:r>
          <a:endParaRPr lang="en-US" sz="90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0.01781</cdr:x>
      <cdr:y>0.90538</cdr:y>
    </cdr:from>
    <cdr:to>
      <cdr:x>0.50725</cdr:x>
      <cdr:y>0.9809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2394" y="2483644"/>
          <a:ext cx="2814637" cy="2071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900"/>
            <a:t>Performance Data</a:t>
          </a:r>
          <a:r>
            <a:rPr lang="en-US" sz="900" baseline="0"/>
            <a:t> from 01-Jan-19 to 31-Dec-21</a:t>
          </a:r>
          <a:endParaRPr lang="en-US" sz="90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0.01433</cdr:x>
      <cdr:y>0.92448</cdr:y>
    </cdr:from>
    <cdr:to>
      <cdr:x>0.50377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9543" y="1970413"/>
          <a:ext cx="5108257" cy="1609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900" dirty="0"/>
            <a:t>Performance Data</a:t>
          </a:r>
          <a:r>
            <a:rPr lang="en-US" sz="900" baseline="0" dirty="0"/>
            <a:t> from 01-Jan-19 to 31-Dec-21</a:t>
          </a:r>
          <a:endParaRPr lang="en-US" sz="900" dirty="0"/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0.01781</cdr:x>
      <cdr:y>0.90538</cdr:y>
    </cdr:from>
    <cdr:to>
      <cdr:x>0.50725</cdr:x>
      <cdr:y>0.9809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2394" y="2483644"/>
          <a:ext cx="2814637" cy="2071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900"/>
            <a:t>Performance Data</a:t>
          </a:r>
          <a:r>
            <a:rPr lang="en-US" sz="900" baseline="0"/>
            <a:t> from 01-Jan-19 to 31-Dec-21</a:t>
          </a:r>
          <a:endParaRPr lang="en-US" sz="90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9ECD5A-F87F-4154-92B0-F19C7895633B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4F753-649A-4081-AF3F-8EBAACF384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6190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259" y="6408675"/>
            <a:ext cx="630455" cy="21992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2"/>
          <a:stretch/>
        </p:blipFill>
        <p:spPr>
          <a:xfrm>
            <a:off x="11431890" y="6392357"/>
            <a:ext cx="682020" cy="280271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3189061" y="1645920"/>
            <a:ext cx="5421539" cy="10798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2909" y="1873291"/>
            <a:ext cx="5493842" cy="625120"/>
          </a:xfrm>
          <a:prstGeom prst="rect">
            <a:avLst/>
          </a:prstGeom>
        </p:spPr>
      </p:pic>
      <p:sp>
        <p:nvSpPr>
          <p:cNvPr id="11" name="Snip Single Corner Rectangle 10"/>
          <p:cNvSpPr/>
          <p:nvPr userDrawn="1"/>
        </p:nvSpPr>
        <p:spPr>
          <a:xfrm>
            <a:off x="0" y="4624251"/>
            <a:ext cx="5103223" cy="1367246"/>
          </a:xfrm>
          <a:prstGeom prst="snip1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4912401"/>
            <a:ext cx="4895274" cy="870358"/>
          </a:xfrm>
        </p:spPr>
        <p:txBody>
          <a:bodyPr>
            <a:normAutofit/>
          </a:bodyPr>
          <a:lstStyle>
            <a:lvl1pPr marL="0" indent="0">
              <a:buNone/>
              <a:defRPr lang="en-US" sz="2200" kern="1200" dirty="0" smtClean="0">
                <a:solidFill>
                  <a:srgbClr val="00B050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[Click to add presentation title]</a:t>
            </a:r>
          </a:p>
          <a:p>
            <a:pPr lvl="0"/>
            <a:endParaRPr lang="en-US" dirty="0" smtClean="0"/>
          </a:p>
        </p:txBody>
      </p:sp>
      <p:sp>
        <p:nvSpPr>
          <p:cNvPr id="20" name="Rectangle 19"/>
          <p:cNvSpPr/>
          <p:nvPr userDrawn="1"/>
        </p:nvSpPr>
        <p:spPr>
          <a:xfrm>
            <a:off x="-83127" y="6705600"/>
            <a:ext cx="12275127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536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xit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7" grpId="0" build="p">
        <p:tmplLst>
          <p:tmpl lvl="1">
            <p:tnLst>
              <p:par>
                <p:cTn presetID="1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animBg="1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816971"/>
          </a:xfrm>
        </p:spPr>
        <p:txBody>
          <a:bodyPr>
            <a:normAutofit/>
          </a:bodyPr>
          <a:lstStyle>
            <a:lvl1pPr>
              <a:defRPr sz="3200" baseline="0">
                <a:solidFill>
                  <a:srgbClr val="00B050"/>
                </a:solidFill>
              </a:defRPr>
            </a:lvl1pPr>
          </a:lstStyle>
          <a:p>
            <a:r>
              <a:rPr lang="en-US" dirty="0" smtClean="0"/>
              <a:t>Click to edit 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6347"/>
            <a:ext cx="10515600" cy="4820616"/>
          </a:xfrm>
        </p:spPr>
        <p:txBody>
          <a:bodyPr/>
          <a:lstStyle>
            <a:lvl1pPr>
              <a:defRPr sz="2200" b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  <a:lvl2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2pPr>
            <a:lvl3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3pPr>
            <a:lvl4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4pPr>
            <a:lvl5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2E48-85ED-42E6-9A1A-6FD6BA462677}" type="datetimeFigureOut">
              <a:rPr lang="en-US" smtClean="0"/>
              <a:t>1/26/2022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F302-4070-4384-992C-E3CACAF5C789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/>
          <a:srcRect t="99333"/>
          <a:stretch/>
        </p:blipFill>
        <p:spPr>
          <a:xfrm>
            <a:off x="0" y="6820492"/>
            <a:ext cx="12192000" cy="45719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5243843" y="6449181"/>
            <a:ext cx="1704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1" i="1" dirty="0" smtClean="0">
                <a:solidFill>
                  <a:srgbClr val="FF0000"/>
                </a:solidFill>
              </a:rPr>
              <a:t>Strictly Private and Confidential</a:t>
            </a:r>
          </a:p>
          <a:p>
            <a:pPr algn="ctr"/>
            <a:r>
              <a:rPr lang="en-US" sz="900" b="1" i="1" dirty="0" smtClean="0">
                <a:solidFill>
                  <a:srgbClr val="FF0000"/>
                </a:solidFill>
              </a:rPr>
              <a:t>Property of MCB Arif Habib </a:t>
            </a:r>
            <a:endParaRPr lang="en-US" sz="900" b="1" i="1" dirty="0">
              <a:solidFill>
                <a:srgbClr val="FF0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4259" y="6530601"/>
            <a:ext cx="630455" cy="21992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9432" y="6508462"/>
            <a:ext cx="682020" cy="31687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576" y="6557057"/>
            <a:ext cx="1840373" cy="209408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-199704" y="6804288"/>
            <a:ext cx="12453257" cy="693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2487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9" dur="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50"/>
                            </p:stCondLst>
                            <p:childTnLst>
                              <p:par>
                                <p:cTn id="2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9" dur="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75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" presetClass="exit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>
        <p:tmplLst>
          <p:tmpl lvl="1">
            <p:tnLst>
              <p:par>
                <p:cTn presetID="1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250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25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250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25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250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25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250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25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250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#ppt_h*1.125000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Effect transition="in" filter="wipe(up)">
                      <p:cBhvr>
                        <p:cTn dur="25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9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32E48-85ED-42E6-9A1A-6FD6BA462677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7F302-4070-4384-992C-E3CACAF5C78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4550229" y="2210819"/>
            <a:ext cx="30915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00B050"/>
                </a:solidFill>
                <a:latin typeface="+mj-lt"/>
              </a:rPr>
              <a:t>Thanks</a:t>
            </a:r>
            <a:endParaRPr lang="en-US" sz="4000" dirty="0">
              <a:solidFill>
                <a:srgbClr val="00B050"/>
              </a:solidFill>
              <a:latin typeface="+mj-lt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6516" y="4227436"/>
            <a:ext cx="1048512" cy="36576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6973" y="4181716"/>
            <a:ext cx="983227" cy="4572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8500" y="3467799"/>
            <a:ext cx="3734999" cy="424989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5243843" y="6449181"/>
            <a:ext cx="1704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1" i="1" dirty="0" smtClean="0">
                <a:solidFill>
                  <a:srgbClr val="FF0000"/>
                </a:solidFill>
              </a:rPr>
              <a:t>Strictly Private and Confidential</a:t>
            </a:r>
          </a:p>
          <a:p>
            <a:pPr algn="ctr"/>
            <a:r>
              <a:rPr lang="en-US" sz="900" b="1" i="1" dirty="0" smtClean="0">
                <a:solidFill>
                  <a:srgbClr val="FF0000"/>
                </a:solidFill>
              </a:rPr>
              <a:t>Property of MCB Arif Habib </a:t>
            </a:r>
            <a:endParaRPr lang="en-US" sz="9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6958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32E48-85ED-42E6-9A1A-6FD6BA462677}" type="datetimeFigureOut">
              <a:rPr lang="en-US" smtClean="0"/>
              <a:t>1/26/2022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7F302-4070-4384-992C-E3CACAF5C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902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0.xml"/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2.xml"/><Relationship Id="rId2" Type="http://schemas.openxmlformats.org/officeDocument/2006/relationships/chart" Target="../charts/chart41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4.xml"/><Relationship Id="rId2" Type="http://schemas.openxmlformats.org/officeDocument/2006/relationships/chart" Target="../charts/chart43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6.xml"/><Relationship Id="rId2" Type="http://schemas.openxmlformats.org/officeDocument/2006/relationships/chart" Target="../charts/chart4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8.xml"/><Relationship Id="rId2" Type="http://schemas.openxmlformats.org/officeDocument/2006/relationships/chart" Target="../charts/chart4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0.xml"/><Relationship Id="rId2" Type="http://schemas.openxmlformats.org/officeDocument/2006/relationships/chart" Target="../charts/chart49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2.xml"/><Relationship Id="rId2" Type="http://schemas.openxmlformats.org/officeDocument/2006/relationships/chart" Target="../charts/chart5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4.xml"/><Relationship Id="rId2" Type="http://schemas.openxmlformats.org/officeDocument/2006/relationships/chart" Target="../charts/chart53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6.xml"/><Relationship Id="rId2" Type="http://schemas.openxmlformats.org/officeDocument/2006/relationships/chart" Target="../charts/chart55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4846033"/>
            <a:ext cx="4895274" cy="1104941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Fixed Income Funds – 2</a:t>
            </a:r>
            <a:r>
              <a:rPr lang="en-US" sz="4000" b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QFY22</a:t>
            </a:r>
            <a:endParaRPr lang="en-US" sz="4000" b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14350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PCF Average Attribution &amp; Allocation – 2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QFY22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140076"/>
              </p:ext>
            </p:extLst>
          </p:nvPr>
        </p:nvGraphicFramePr>
        <p:xfrm>
          <a:off x="1047136" y="1311869"/>
          <a:ext cx="10306664" cy="4807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03805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MCB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Cash Management Optimizer - Asset Allocation 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12604"/>
              </p:ext>
            </p:extLst>
          </p:nvPr>
        </p:nvGraphicFramePr>
        <p:xfrm>
          <a:off x="838200" y="1182096"/>
          <a:ext cx="10591800" cy="4908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927835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Pakistan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Cash Management Fund - Asset Allocation 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0316243"/>
              </p:ext>
            </p:extLst>
          </p:nvPr>
        </p:nvGraphicFramePr>
        <p:xfrm>
          <a:off x="838200" y="1182096"/>
          <a:ext cx="10849897" cy="4990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013101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xfrm>
            <a:off x="838200" y="197485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Income Funds - PEER Comparison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(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2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QFY22)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437968" y="4853208"/>
            <a:ext cx="1001415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All funds ahead of MCBDCF &amp; PIF have advantage in expense ratio.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MCBDCF has the highest expense ratio in the category of Income Funds. </a:t>
            </a:r>
          </a:p>
          <a:p>
            <a:endParaRPr lang="en-US" sz="1200" u="sng" dirty="0"/>
          </a:p>
          <a:p>
            <a:r>
              <a:rPr lang="en-US" sz="1200" dirty="0" smtClean="0"/>
              <a:t>	</a:t>
            </a:r>
            <a:endParaRPr lang="en-US" sz="12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1179436"/>
              </p:ext>
            </p:extLst>
          </p:nvPr>
        </p:nvGraphicFramePr>
        <p:xfrm>
          <a:off x="838200" y="1014457"/>
          <a:ext cx="10613923" cy="38785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285593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Income Funds – Total Expense Ratio (2QFY22)</a:t>
            </a: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5763610"/>
              </p:ext>
            </p:extLst>
          </p:nvPr>
        </p:nvGraphicFramePr>
        <p:xfrm>
          <a:off x="948812" y="1182096"/>
          <a:ext cx="8350045" cy="5083985"/>
        </p:xfrm>
        <a:graphic>
          <a:graphicData uri="http://schemas.openxmlformats.org/drawingml/2006/table">
            <a:tbl>
              <a:tblPr/>
              <a:tblGrid>
                <a:gridCol w="5053102">
                  <a:extLst>
                    <a:ext uri="{9D8B030D-6E8A-4147-A177-3AD203B41FA5}">
                      <a16:colId xmlns:a16="http://schemas.microsoft.com/office/drawing/2014/main" val="2387260237"/>
                    </a:ext>
                  </a:extLst>
                </a:gridCol>
                <a:gridCol w="1308837">
                  <a:extLst>
                    <a:ext uri="{9D8B030D-6E8A-4147-A177-3AD203B41FA5}">
                      <a16:colId xmlns:a16="http://schemas.microsoft.com/office/drawing/2014/main" val="1046172524"/>
                    </a:ext>
                  </a:extLst>
                </a:gridCol>
                <a:gridCol w="1988106">
                  <a:extLst>
                    <a:ext uri="{9D8B030D-6E8A-4147-A177-3AD203B41FA5}">
                      <a16:colId xmlns:a16="http://schemas.microsoft.com/office/drawing/2014/main" val="2012171439"/>
                    </a:ext>
                  </a:extLst>
                </a:gridCol>
              </a:tblGrid>
              <a:tr h="6228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Fund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Net Assets 31-12-2021 (PKR Bn)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325061"/>
                  </a:ext>
                </a:extLst>
              </a:tr>
              <a:tr h="2478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ABL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Income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9266956"/>
                  </a:ext>
                </a:extLst>
              </a:tr>
              <a:tr h="2478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Faysal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Financial Sector Opportunity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0.63%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0478858"/>
                  </a:ext>
                </a:extLst>
              </a:tr>
              <a:tr h="2478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NBP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Financial Sector Income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0.87%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39.29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9874497"/>
                  </a:ext>
                </a:extLst>
              </a:tr>
              <a:tr h="2478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Atlas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Income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4509450"/>
                  </a:ext>
                </a:extLst>
              </a:tr>
              <a:tr h="2478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First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Habib Income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65433"/>
                  </a:ext>
                </a:extLst>
              </a:tr>
              <a:tr h="2478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UBL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Income Opportunity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300774"/>
                  </a:ext>
                </a:extLst>
              </a:tr>
              <a:tr h="2478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NIT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− Income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2284374"/>
                  </a:ext>
                </a:extLst>
              </a:tr>
              <a:tr h="2478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Alfalah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GHP Income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1.48%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7319468"/>
                  </a:ext>
                </a:extLst>
              </a:tr>
              <a:tr h="2478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NBP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Mahana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Amdani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1.54%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031479"/>
                  </a:ext>
                </a:extLst>
              </a:tr>
              <a:tr h="2478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Lakson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Income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1.61%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0445033"/>
                  </a:ext>
                </a:extLst>
              </a:tr>
              <a:tr h="2478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NBP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Income Opportunity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1.66%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882234"/>
                  </a:ext>
                </a:extLst>
              </a:tr>
              <a:tr h="2478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JS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Income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1.71%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5761212"/>
                  </a:ext>
                </a:extLst>
              </a:tr>
              <a:tr h="2478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Pakistan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Income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1.86%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7795826"/>
                  </a:ext>
                </a:extLst>
              </a:tr>
              <a:tr h="2478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NBP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Savings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1.86%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5600455"/>
                  </a:ext>
                </a:extLst>
              </a:tr>
              <a:tr h="2478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HBL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Income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712192"/>
                  </a:ext>
                </a:extLst>
              </a:tr>
              <a:tr h="2478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AWT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Income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0819871"/>
                  </a:ext>
                </a:extLst>
              </a:tr>
              <a:tr h="2478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Faysal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Savings Growth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2.15%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7839717"/>
                  </a:ext>
                </a:extLst>
              </a:tr>
              <a:tr h="2478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MCB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DCF Income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2.78%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27914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41435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PIF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Average Attribution &amp; Allocation – 2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QFY22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9593169"/>
              </p:ext>
            </p:extLst>
          </p:nvPr>
        </p:nvGraphicFramePr>
        <p:xfrm>
          <a:off x="838200" y="1182096"/>
          <a:ext cx="10577051" cy="4970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150858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MCB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DCF IF Average Attribution &amp; Allocation – 2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QFY22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3768064"/>
              </p:ext>
            </p:extLst>
          </p:nvPr>
        </p:nvGraphicFramePr>
        <p:xfrm>
          <a:off x="838201" y="1182096"/>
          <a:ext cx="10628670" cy="50048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98085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Pakistan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Income Fund - Asset Allocation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0024746"/>
              </p:ext>
            </p:extLst>
          </p:nvPr>
        </p:nvGraphicFramePr>
        <p:xfrm>
          <a:off x="838200" y="1305233"/>
          <a:ext cx="10776155" cy="4911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399228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MCB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DCF Income Fund - Asset Allocation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9093397"/>
              </p:ext>
            </p:extLst>
          </p:nvPr>
        </p:nvGraphicFramePr>
        <p:xfrm>
          <a:off x="838200" y="1182096"/>
          <a:ext cx="10628671" cy="49775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923945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Government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Securities Funds - PEER Comparison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(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2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QFY22)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352368" y="5185852"/>
            <a:ext cx="891539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u="sng" dirty="0" smtClean="0"/>
              <a:t>Funds ahead of MCBPSF have Advantage in Expense Ratio, MCBPSF -  2.26%:</a:t>
            </a:r>
            <a:endParaRPr lang="en-US" sz="1200" u="sng" dirty="0"/>
          </a:p>
          <a:p>
            <a:r>
              <a:rPr lang="en-US" sz="1200" dirty="0" smtClean="0"/>
              <a:t>FAYSALGSF = 0.60%		NITGBF = 1.13%	</a:t>
            </a:r>
          </a:p>
          <a:p>
            <a:endParaRPr lang="en-US" sz="12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5371181"/>
              </p:ext>
            </p:extLst>
          </p:nvPr>
        </p:nvGraphicFramePr>
        <p:xfrm>
          <a:off x="838200" y="1120877"/>
          <a:ext cx="10515600" cy="3893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478748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Fixed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Income Funds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464277514"/>
              </p:ext>
            </p:extLst>
          </p:nvPr>
        </p:nvGraphicFramePr>
        <p:xfrm>
          <a:off x="1669025" y="1319980"/>
          <a:ext cx="85344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866578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>Government Securities Funds – Total Expense Ratio </a:t>
            </a: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>(2QFY22)</a:t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3418379"/>
              </p:ext>
            </p:extLst>
          </p:nvPr>
        </p:nvGraphicFramePr>
        <p:xfrm>
          <a:off x="919316" y="1182096"/>
          <a:ext cx="9043219" cy="4945855"/>
        </p:xfrm>
        <a:graphic>
          <a:graphicData uri="http://schemas.openxmlformats.org/drawingml/2006/table">
            <a:tbl>
              <a:tblPr/>
              <a:tblGrid>
                <a:gridCol w="5472583">
                  <a:extLst>
                    <a:ext uri="{9D8B030D-6E8A-4147-A177-3AD203B41FA5}">
                      <a16:colId xmlns:a16="http://schemas.microsoft.com/office/drawing/2014/main" val="2946531737"/>
                    </a:ext>
                  </a:extLst>
                </a:gridCol>
                <a:gridCol w="1417489">
                  <a:extLst>
                    <a:ext uri="{9D8B030D-6E8A-4147-A177-3AD203B41FA5}">
                      <a16:colId xmlns:a16="http://schemas.microsoft.com/office/drawing/2014/main" val="3184561815"/>
                    </a:ext>
                  </a:extLst>
                </a:gridCol>
                <a:gridCol w="2153147">
                  <a:extLst>
                    <a:ext uri="{9D8B030D-6E8A-4147-A177-3AD203B41FA5}">
                      <a16:colId xmlns:a16="http://schemas.microsoft.com/office/drawing/2014/main" val="4082989267"/>
                    </a:ext>
                  </a:extLst>
                </a:gridCol>
              </a:tblGrid>
              <a:tr h="6732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Fund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Net Assets </a:t>
                      </a:r>
                      <a:r>
                        <a:rPr lang="en-US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31-12-2021     </a:t>
                      </a:r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(PKR </a:t>
                      </a:r>
                      <a:r>
                        <a:rPr lang="en-US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Bn</a:t>
                      </a:r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4301404"/>
                  </a:ext>
                </a:extLst>
              </a:tr>
              <a:tr h="38841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Faysal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Government Securities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0.60%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2142384"/>
                  </a:ext>
                </a:extLst>
              </a:tr>
              <a:tr h="38841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Atlas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Sovereign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2058947"/>
                  </a:ext>
                </a:extLst>
              </a:tr>
              <a:tr h="38841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ABL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Government Securities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859144"/>
                  </a:ext>
                </a:extLst>
              </a:tr>
              <a:tr h="38841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NIT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− Government Bond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2148794"/>
                  </a:ext>
                </a:extLst>
              </a:tr>
              <a:tr h="38841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HBL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Government Securities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6653558"/>
                  </a:ext>
                </a:extLst>
              </a:tr>
              <a:tr h="38841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UBL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Government Securities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1.67%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936593"/>
                  </a:ext>
                </a:extLst>
              </a:tr>
              <a:tr h="38841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NBP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Government Securities Savings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1.93%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1461674"/>
                  </a:ext>
                </a:extLst>
              </a:tr>
              <a:tr h="38841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Alfalah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GHP Sovereign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2463824"/>
                  </a:ext>
                </a:extLst>
              </a:tr>
              <a:tr h="38841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MCB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Pakistan Sovereign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2.26%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2712659"/>
                  </a:ext>
                </a:extLst>
              </a:tr>
              <a:tr h="38841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Askari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Sovereign Yield Enhancer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2.75%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4496257"/>
                  </a:ext>
                </a:extLst>
              </a:tr>
              <a:tr h="38841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Pak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Oman Government Securities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2.89%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76958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39304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MCB PSF Average Attribution &amp; Allocation –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2QFY22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3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3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0753520"/>
              </p:ext>
            </p:extLst>
          </p:nvPr>
        </p:nvGraphicFramePr>
        <p:xfrm>
          <a:off x="838199" y="1182097"/>
          <a:ext cx="10702413" cy="5196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865091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xfrm>
            <a:off x="852949" y="357751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MCB Pakistan Sovereign Fund - Asset Allocation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9045418"/>
              </p:ext>
            </p:extLst>
          </p:nvPr>
        </p:nvGraphicFramePr>
        <p:xfrm>
          <a:off x="1076632" y="1260987"/>
          <a:ext cx="10456607" cy="49923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065156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Aggressive Income Funds - PEER Comparison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(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2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QFY22)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0080241"/>
              </p:ext>
            </p:extLst>
          </p:nvPr>
        </p:nvGraphicFramePr>
        <p:xfrm>
          <a:off x="921773" y="1238865"/>
          <a:ext cx="10537723" cy="46899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797369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Aggressive Income Funds – Total Expense Ratio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(2QFY22)</a:t>
            </a: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7539735"/>
              </p:ext>
            </p:extLst>
          </p:nvPr>
        </p:nvGraphicFramePr>
        <p:xfrm>
          <a:off x="966019" y="1330883"/>
          <a:ext cx="8885904" cy="3459907"/>
        </p:xfrm>
        <a:graphic>
          <a:graphicData uri="http://schemas.openxmlformats.org/drawingml/2006/table">
            <a:tbl>
              <a:tblPr/>
              <a:tblGrid>
                <a:gridCol w="5377382">
                  <a:extLst>
                    <a:ext uri="{9D8B030D-6E8A-4147-A177-3AD203B41FA5}">
                      <a16:colId xmlns:a16="http://schemas.microsoft.com/office/drawing/2014/main" val="1049827591"/>
                    </a:ext>
                  </a:extLst>
                </a:gridCol>
                <a:gridCol w="1392830">
                  <a:extLst>
                    <a:ext uri="{9D8B030D-6E8A-4147-A177-3AD203B41FA5}">
                      <a16:colId xmlns:a16="http://schemas.microsoft.com/office/drawing/2014/main" val="2948127547"/>
                    </a:ext>
                  </a:extLst>
                </a:gridCol>
                <a:gridCol w="2115692">
                  <a:extLst>
                    <a:ext uri="{9D8B030D-6E8A-4147-A177-3AD203B41FA5}">
                      <a16:colId xmlns:a16="http://schemas.microsoft.com/office/drawing/2014/main" val="2183715770"/>
                    </a:ext>
                  </a:extLst>
                </a:gridCol>
              </a:tblGrid>
              <a:tr h="73389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Fund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Net Assets </a:t>
                      </a:r>
                      <a:r>
                        <a:rPr lang="en-US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31-12-2021    </a:t>
                      </a:r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(PKR </a:t>
                      </a:r>
                      <a:r>
                        <a:rPr lang="en-US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Bn</a:t>
                      </a:r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4643900"/>
                  </a:ext>
                </a:extLst>
              </a:tr>
              <a:tr h="45433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Faysal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Income &amp; Growth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3670047"/>
                  </a:ext>
                </a:extLst>
              </a:tr>
              <a:tr h="45433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UBL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Growth &amp; Income Fund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194383"/>
                  </a:ext>
                </a:extLst>
              </a:tr>
              <a:tr h="45433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Pakistan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Income Enhancement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1.98%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740394"/>
                  </a:ext>
                </a:extLst>
              </a:tr>
              <a:tr h="45433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Askari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High Yield Scheme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2.47%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7354271"/>
                  </a:ext>
                </a:extLst>
              </a:tr>
              <a:tr h="45433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Alfalah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GHP Income Multiplier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2.49%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2583115"/>
                  </a:ext>
                </a:extLst>
              </a:tr>
              <a:tr h="45433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BMA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Chundrigar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Road Savings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2.97%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87519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12406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PIEF Average Attribution &amp; Allocation – 2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QFY22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3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3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7301236"/>
              </p:ext>
            </p:extLst>
          </p:nvPr>
        </p:nvGraphicFramePr>
        <p:xfrm>
          <a:off x="943897" y="1182097"/>
          <a:ext cx="10545097" cy="50269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9412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Pakistan Income Enhancement Fund - Asset Allocation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9686021"/>
              </p:ext>
            </p:extLst>
          </p:nvPr>
        </p:nvGraphicFramePr>
        <p:xfrm>
          <a:off x="838200" y="1182095"/>
          <a:ext cx="10731910" cy="51007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858042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Islamic Income Funds - PEER Comparison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(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2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QFY22)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024216" y="5325411"/>
            <a:ext cx="8686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All Funds in comparison are taking exposure in Government Securities &amp; Corporate SUKUKs, whereas ALHDDF due to daily payout sensitivity is vulnerable to revaluation risk 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Almost all funds have higher exposure in Corporate SUKUKs in comparison with ALHIIF.		</a:t>
            </a:r>
            <a:r>
              <a:rPr lang="en-US" sz="1200" dirty="0"/>
              <a:t> </a:t>
            </a:r>
            <a:r>
              <a:rPr lang="en-US" sz="1200" dirty="0" smtClean="0"/>
              <a:t>	</a:t>
            </a:r>
            <a:r>
              <a:rPr lang="en-US" sz="1200" dirty="0"/>
              <a:t>	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3783345"/>
              </p:ext>
            </p:extLst>
          </p:nvPr>
        </p:nvGraphicFramePr>
        <p:xfrm>
          <a:off x="943898" y="1076633"/>
          <a:ext cx="10463979" cy="4136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86347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Islamic Income Funds – Total Expense Ratio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(2QFY22)</a:t>
            </a: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3600102"/>
              </p:ext>
            </p:extLst>
          </p:nvPr>
        </p:nvGraphicFramePr>
        <p:xfrm>
          <a:off x="973958" y="1182096"/>
          <a:ext cx="8398643" cy="5137585"/>
        </p:xfrm>
        <a:graphic>
          <a:graphicData uri="http://schemas.openxmlformats.org/drawingml/2006/table">
            <a:tbl>
              <a:tblPr/>
              <a:tblGrid>
                <a:gridCol w="5082512">
                  <a:extLst>
                    <a:ext uri="{9D8B030D-6E8A-4147-A177-3AD203B41FA5}">
                      <a16:colId xmlns:a16="http://schemas.microsoft.com/office/drawing/2014/main" val="1519404802"/>
                    </a:ext>
                  </a:extLst>
                </a:gridCol>
                <a:gridCol w="1316454">
                  <a:extLst>
                    <a:ext uri="{9D8B030D-6E8A-4147-A177-3AD203B41FA5}">
                      <a16:colId xmlns:a16="http://schemas.microsoft.com/office/drawing/2014/main" val="4009856465"/>
                    </a:ext>
                  </a:extLst>
                </a:gridCol>
                <a:gridCol w="1999677">
                  <a:extLst>
                    <a:ext uri="{9D8B030D-6E8A-4147-A177-3AD203B41FA5}">
                      <a16:colId xmlns:a16="http://schemas.microsoft.com/office/drawing/2014/main" val="2049007633"/>
                    </a:ext>
                  </a:extLst>
                </a:gridCol>
              </a:tblGrid>
              <a:tr h="62937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Fund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Net Assets 31-12-2021 (PKR Bn)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8046229"/>
                  </a:ext>
                </a:extLst>
              </a:tr>
              <a:tr h="25045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JS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Income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0.47%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1.84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3572307"/>
                  </a:ext>
                </a:extLst>
              </a:tr>
              <a:tr h="25045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Alhamra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Daily Dividend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851694"/>
                  </a:ext>
                </a:extLst>
              </a:tr>
              <a:tr h="25045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Atlas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Income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0.69%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3795038"/>
                  </a:ext>
                </a:extLst>
              </a:tr>
              <a:tr h="25045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ABL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Income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0249136"/>
                  </a:ext>
                </a:extLst>
              </a:tr>
              <a:tr h="25045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First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Habib Islamic Income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0.85%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6377519"/>
                  </a:ext>
                </a:extLst>
              </a:tr>
              <a:tr h="25045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Alhamra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Income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0.87%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0279514"/>
                  </a:ext>
                </a:extLst>
              </a:tr>
              <a:tr h="25045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HBL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Income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0.96%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2235167"/>
                  </a:ext>
                </a:extLst>
              </a:tr>
              <a:tr h="25045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NBP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Income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0.99%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600717"/>
                  </a:ext>
                </a:extLst>
              </a:tr>
              <a:tr h="25045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NIT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Income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055381"/>
                  </a:ext>
                </a:extLst>
              </a:tr>
              <a:tr h="25045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Meezan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Sovereign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633261"/>
                  </a:ext>
                </a:extLst>
              </a:tr>
              <a:tr h="25045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Meezan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Income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25.44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8884610"/>
                  </a:ext>
                </a:extLst>
              </a:tr>
              <a:tr h="25045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NBP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Mahana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Amdani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12.96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6635222"/>
                  </a:ext>
                </a:extLst>
              </a:tr>
              <a:tr h="25045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Alfalah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GHP Islamic Income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2626736"/>
                  </a:ext>
                </a:extLst>
              </a:tr>
              <a:tr h="25045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Faysal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Savings Growth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0460057"/>
                  </a:ext>
                </a:extLst>
              </a:tr>
              <a:tr h="25045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NBP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Savings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1.69%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2732566"/>
                  </a:ext>
                </a:extLst>
              </a:tr>
              <a:tr h="25045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NBP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Riba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Free Savings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1.71%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2649927"/>
                  </a:ext>
                </a:extLst>
              </a:tr>
              <a:tr h="25045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Ameen Islamic Sovereign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1.71%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9889512"/>
                  </a:ext>
                </a:extLst>
              </a:tr>
              <a:tr h="25045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AWT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Income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63765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00043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ALHIIF Average Attribution &amp; Allocation – 2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QFY22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3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3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9672220"/>
              </p:ext>
            </p:extLst>
          </p:nvPr>
        </p:nvGraphicFramePr>
        <p:xfrm>
          <a:off x="838200" y="1182096"/>
          <a:ext cx="10739284" cy="5071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621864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81697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>Money Market at a Glance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06062" y="1017431"/>
            <a:ext cx="4043966" cy="21378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6" name="Chart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722315"/>
              </p:ext>
            </p:extLst>
          </p:nvPr>
        </p:nvGraphicFramePr>
        <p:xfrm>
          <a:off x="0" y="816971"/>
          <a:ext cx="4250028" cy="2789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Chart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8510116"/>
              </p:ext>
            </p:extLst>
          </p:nvPr>
        </p:nvGraphicFramePr>
        <p:xfrm>
          <a:off x="-1" y="3606084"/>
          <a:ext cx="4186303" cy="27891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8" name="Chart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7830428"/>
              </p:ext>
            </p:extLst>
          </p:nvPr>
        </p:nvGraphicFramePr>
        <p:xfrm>
          <a:off x="4186303" y="816971"/>
          <a:ext cx="4250027" cy="2789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9" name="Chart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3272256"/>
              </p:ext>
            </p:extLst>
          </p:nvPr>
        </p:nvGraphicFramePr>
        <p:xfrm>
          <a:off x="4186301" y="3606085"/>
          <a:ext cx="4250027" cy="27891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0" name="Chart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2309684"/>
              </p:ext>
            </p:extLst>
          </p:nvPr>
        </p:nvGraphicFramePr>
        <p:xfrm>
          <a:off x="8436330" y="816971"/>
          <a:ext cx="3755670" cy="55782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6449849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xfrm>
            <a:off x="757084" y="365125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ALHDDF Average Attribution &amp; Allocation – 2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QFY22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3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3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1649837"/>
              </p:ext>
            </p:extLst>
          </p:nvPr>
        </p:nvGraphicFramePr>
        <p:xfrm>
          <a:off x="966019" y="1182096"/>
          <a:ext cx="10397613" cy="4945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590489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Alhamra Islamic Income Fund - Asset Allocation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3624678"/>
              </p:ext>
            </p:extLst>
          </p:nvPr>
        </p:nvGraphicFramePr>
        <p:xfrm>
          <a:off x="907026" y="1182097"/>
          <a:ext cx="10530347" cy="5122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092541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Alhamra Daily Dividend Fund - Asset Allocation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5449847"/>
              </p:ext>
            </p:extLst>
          </p:nvPr>
        </p:nvGraphicFramePr>
        <p:xfrm>
          <a:off x="838199" y="1182096"/>
          <a:ext cx="10709787" cy="49679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163483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Islamic Money Market Funds - PEER Comparison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(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2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QFY22)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8482129"/>
              </p:ext>
            </p:extLst>
          </p:nvPr>
        </p:nvGraphicFramePr>
        <p:xfrm>
          <a:off x="781665" y="1246240"/>
          <a:ext cx="10729451" cy="4682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646234" y="5577776"/>
            <a:ext cx="8686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/>
              <a:t>AL-AICFP1 has Expense Ratio of 0.16%, whereas ALHIMMF has Expense Ratio of 0.30%.		</a:t>
            </a:r>
            <a:r>
              <a:rPr lang="en-US" sz="1200" dirty="0"/>
              <a:t> </a:t>
            </a:r>
            <a:r>
              <a:rPr lang="en-US" sz="1200" dirty="0" smtClean="0"/>
              <a:t>	</a:t>
            </a:r>
            <a:r>
              <a:rPr lang="en-US" sz="12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218155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xfrm>
            <a:off x="178158" y="262093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IMM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Funds – Month-wise Exposure in ST-SUKUK &amp; CP 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(2QFY22)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087579"/>
              </p:ext>
            </p:extLst>
          </p:nvPr>
        </p:nvGraphicFramePr>
        <p:xfrm>
          <a:off x="178158" y="1079064"/>
          <a:ext cx="11835684" cy="49482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1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66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66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76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76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5767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576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0979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8063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Funds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Jul-21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Aug-21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Sep-21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Oct-21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Nov-21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Dec-21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Average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63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HBLIMMF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20.34%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18.42%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17.16%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11.53%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14.09%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19.21%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16.79%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063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ATLIMMF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14.61%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14.87%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13.91%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13.41%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14.52%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12.51%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13.97%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063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NBPIMMF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23.90%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19.90%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18.50%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0.00%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13.46%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7.18%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13.82%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063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FICF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15.22%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21.27%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9.53%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10.71%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12.17%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12.69%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13.60%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063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NBPIDDF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14.80%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15.40%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6.50%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6.70%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18.30%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18.10%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13.30%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063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AGHPIRAF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18.70%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14.20%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11.80%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6.70%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12.50%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12.50%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12.73%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063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FHAF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16.62%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12.11%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11.14%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5.24%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13.34%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14.98%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12.24%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063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JSIDDF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4.54%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0.00%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15.29%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13.19%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12.43%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15.49%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10.16%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063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ALHIMMF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9.80%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5.60%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9.10%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6.90%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11.50%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12.70%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9.27%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063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ABLICF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17.42%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12.69%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8.62%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3.25%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4.98%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7.79%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9.13%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063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MRAF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6.00%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7.00%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5.00%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5.00%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8.00%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6.00%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6.17%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063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MCF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12.00%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12.00%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6.00%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2.00%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2.00%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2.00%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6.00%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46570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Islamic Money Market Funds – Total Expense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Ratio (2QFY22)</a:t>
            </a: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474762"/>
              </p:ext>
            </p:extLst>
          </p:nvPr>
        </p:nvGraphicFramePr>
        <p:xfrm>
          <a:off x="934064" y="1288822"/>
          <a:ext cx="8136194" cy="4853876"/>
        </p:xfrm>
        <a:graphic>
          <a:graphicData uri="http://schemas.openxmlformats.org/drawingml/2006/table">
            <a:tbl>
              <a:tblPr/>
              <a:tblGrid>
                <a:gridCol w="4923689">
                  <a:extLst>
                    <a:ext uri="{9D8B030D-6E8A-4147-A177-3AD203B41FA5}">
                      <a16:colId xmlns:a16="http://schemas.microsoft.com/office/drawing/2014/main" val="2713532141"/>
                    </a:ext>
                  </a:extLst>
                </a:gridCol>
                <a:gridCol w="1275316">
                  <a:extLst>
                    <a:ext uri="{9D8B030D-6E8A-4147-A177-3AD203B41FA5}">
                      <a16:colId xmlns:a16="http://schemas.microsoft.com/office/drawing/2014/main" val="2101582892"/>
                    </a:ext>
                  </a:extLst>
                </a:gridCol>
                <a:gridCol w="1937189">
                  <a:extLst>
                    <a:ext uri="{9D8B030D-6E8A-4147-A177-3AD203B41FA5}">
                      <a16:colId xmlns:a16="http://schemas.microsoft.com/office/drawing/2014/main" val="138281395"/>
                    </a:ext>
                  </a:extLst>
                </a:gridCol>
              </a:tblGrid>
              <a:tr h="5680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Fund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Net Assets 31-12-2021 (PKR Bn)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9117724"/>
                  </a:ext>
                </a:extLst>
              </a:tr>
              <a:tr h="2857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ABL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Cash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0.12%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488689"/>
                  </a:ext>
                </a:extLst>
              </a:tr>
              <a:tr h="2857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Ameen Islamic Cash Plan 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0.16%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17.16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9990446"/>
                  </a:ext>
                </a:extLst>
              </a:tr>
              <a:tr h="2857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HBL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Money Market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0.19%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593067"/>
                  </a:ext>
                </a:extLst>
              </a:tr>
              <a:tr h="2857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Atlas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Money Market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0.29%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2694427"/>
                  </a:ext>
                </a:extLst>
              </a:tr>
              <a:tr h="2857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Alhamra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Money Market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13.61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6522108"/>
                  </a:ext>
                </a:extLst>
              </a:tr>
              <a:tr h="2857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Meezan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Rozana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Amdani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0.33%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52.45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111007"/>
                  </a:ext>
                </a:extLst>
              </a:tr>
              <a:tr h="2857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JS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Daily Dividend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0.37%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967633"/>
                  </a:ext>
                </a:extLst>
              </a:tr>
              <a:tr h="2857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NBP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Daily Dividend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0.38%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6968614"/>
                  </a:ext>
                </a:extLst>
              </a:tr>
              <a:tr h="2857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NIT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Money Market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0.44%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580266"/>
                  </a:ext>
                </a:extLst>
              </a:tr>
              <a:tr h="2857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Alfalah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Rozana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Amdani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0.46%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7460454"/>
                  </a:ext>
                </a:extLst>
              </a:tr>
              <a:tr h="2857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Faysal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Halal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Amdani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0.48%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1515502"/>
                  </a:ext>
                </a:extLst>
              </a:tr>
              <a:tr h="2857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Faysal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Cash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16.99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1357140"/>
                  </a:ext>
                </a:extLst>
              </a:tr>
              <a:tr h="2857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Ameen Islamic Cash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0.81%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9582717"/>
                  </a:ext>
                </a:extLst>
              </a:tr>
              <a:tr h="2857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NBP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Money Market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0.89%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4480383"/>
                  </a:ext>
                </a:extLst>
              </a:tr>
              <a:tr h="28572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Meezan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Cash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13.23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8499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93589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xfrm>
            <a:off x="757084" y="365125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ALHIMMF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Average Attribution &amp; Allocation – 2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QFY22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3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33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8612691"/>
              </p:ext>
            </p:extLst>
          </p:nvPr>
        </p:nvGraphicFramePr>
        <p:xfrm>
          <a:off x="757084" y="1246240"/>
          <a:ext cx="10702413" cy="4925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282724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Alhamra Islamic Money Market Fund - Asset Allocation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2240325"/>
              </p:ext>
            </p:extLst>
          </p:nvPr>
        </p:nvGraphicFramePr>
        <p:xfrm>
          <a:off x="838199" y="1182096"/>
          <a:ext cx="10621297" cy="50048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035378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Pension Funds - Debt Sub Funds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(2QFY22)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352368" y="5095567"/>
            <a:ext cx="8686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u="sng" dirty="0" smtClean="0"/>
              <a:t>Funds in comparison </a:t>
            </a:r>
            <a:r>
              <a:rPr lang="en-US" sz="1200" u="sng" dirty="0"/>
              <a:t>have </a:t>
            </a:r>
            <a:r>
              <a:rPr lang="en-US" sz="1200" u="sng" dirty="0" smtClean="0"/>
              <a:t>Expense Ratio  Advantage (PPFDSF = 2.04%):</a:t>
            </a:r>
          </a:p>
          <a:p>
            <a:r>
              <a:rPr lang="en-US" sz="1200" dirty="0" smtClean="0"/>
              <a:t>NPFDSF </a:t>
            </a:r>
            <a:r>
              <a:rPr lang="en-US" sz="1200" dirty="0"/>
              <a:t>= </a:t>
            </a:r>
            <a:r>
              <a:rPr lang="en-US" sz="1200" dirty="0" smtClean="0"/>
              <a:t>1.60% 	JSPFDSF = 0.90% 	URSFDSF = 1.92%</a:t>
            </a:r>
          </a:p>
          <a:p>
            <a:endParaRPr lang="en-US" sz="1200" dirty="0"/>
          </a:p>
          <a:p>
            <a:endParaRPr lang="en-US" sz="1200" dirty="0"/>
          </a:p>
          <a:p>
            <a:r>
              <a:rPr lang="en-US" sz="1200" dirty="0" smtClean="0"/>
              <a:t>			 	 	</a:t>
            </a:r>
          </a:p>
          <a:p>
            <a:r>
              <a:rPr lang="en-US" sz="1200" dirty="0"/>
              <a:t>			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7270273"/>
              </p:ext>
            </p:extLst>
          </p:nvPr>
        </p:nvGraphicFramePr>
        <p:xfrm>
          <a:off x="838200" y="1128253"/>
          <a:ext cx="10687665" cy="3871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575146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Pension Funds -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Debt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Sub Funds Management Fee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(2QFY22)</a:t>
            </a: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602497"/>
              </p:ext>
            </p:extLst>
          </p:nvPr>
        </p:nvGraphicFramePr>
        <p:xfrm>
          <a:off x="838200" y="1297861"/>
          <a:ext cx="9773266" cy="4350770"/>
        </p:xfrm>
        <a:graphic>
          <a:graphicData uri="http://schemas.openxmlformats.org/drawingml/2006/table">
            <a:tbl>
              <a:tblPr/>
              <a:tblGrid>
                <a:gridCol w="5914377">
                  <a:extLst>
                    <a:ext uri="{9D8B030D-6E8A-4147-A177-3AD203B41FA5}">
                      <a16:colId xmlns:a16="http://schemas.microsoft.com/office/drawing/2014/main" val="1273484622"/>
                    </a:ext>
                  </a:extLst>
                </a:gridCol>
                <a:gridCol w="1531921">
                  <a:extLst>
                    <a:ext uri="{9D8B030D-6E8A-4147-A177-3AD203B41FA5}">
                      <a16:colId xmlns:a16="http://schemas.microsoft.com/office/drawing/2014/main" val="1894119414"/>
                    </a:ext>
                  </a:extLst>
                </a:gridCol>
                <a:gridCol w="2326968">
                  <a:extLst>
                    <a:ext uri="{9D8B030D-6E8A-4147-A177-3AD203B41FA5}">
                      <a16:colId xmlns:a16="http://schemas.microsoft.com/office/drawing/2014/main" val="155714991"/>
                    </a:ext>
                  </a:extLst>
                </a:gridCol>
              </a:tblGrid>
              <a:tr h="7215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Fund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Net Assets </a:t>
                      </a:r>
                      <a:r>
                        <a:rPr lang="en-US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31-12-2021          </a:t>
                      </a:r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(PKR </a:t>
                      </a:r>
                      <a:r>
                        <a:rPr lang="en-US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Bn</a:t>
                      </a:r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979424"/>
                  </a:ext>
                </a:extLst>
              </a:tr>
              <a:tr h="36292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JS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Pension Savings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8357821"/>
                  </a:ext>
                </a:extLst>
              </a:tr>
              <a:tr h="36292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ABL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Pension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9987342"/>
                  </a:ext>
                </a:extLst>
              </a:tr>
              <a:tr h="36292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NIT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Pension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2507125"/>
                  </a:ext>
                </a:extLst>
              </a:tr>
              <a:tr h="36292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Atlas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Pension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81041"/>
                  </a:ext>
                </a:extLst>
              </a:tr>
              <a:tr h="36292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NAFA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Pension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1.60%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0.62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5689696"/>
                  </a:ext>
                </a:extLst>
              </a:tr>
              <a:tr h="36292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UBL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Retirement Saving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1.92%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1189303"/>
                  </a:ext>
                </a:extLst>
              </a:tr>
              <a:tr h="36292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Pakistan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Pension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5831397"/>
                  </a:ext>
                </a:extLst>
              </a:tr>
              <a:tr h="36292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HBL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Pension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3041023"/>
                  </a:ext>
                </a:extLst>
              </a:tr>
              <a:tr h="36292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Alfalah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GHP Pension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2.14%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8101034"/>
                  </a:ext>
                </a:extLst>
              </a:tr>
              <a:tr h="362922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Faysal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Penion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2.58%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1108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7681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Yield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Curve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2916334"/>
              </p:ext>
            </p:extLst>
          </p:nvPr>
        </p:nvGraphicFramePr>
        <p:xfrm>
          <a:off x="1106130" y="1339798"/>
          <a:ext cx="10247670" cy="48840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809675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Pakistan Pension Fund - Debt Sub Fund Asset Allocation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8841037"/>
              </p:ext>
            </p:extLst>
          </p:nvPr>
        </p:nvGraphicFramePr>
        <p:xfrm>
          <a:off x="966019" y="1182096"/>
          <a:ext cx="10387781" cy="50490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453311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Pension Funds - Money Market Sub Funds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(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2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QFY22)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sp>
        <p:nvSpPr>
          <p:cNvPr id="8" name="TextBox 5"/>
          <p:cNvSpPr txBox="1">
            <a:spLocks noChangeArrowheads="1"/>
          </p:cNvSpPr>
          <p:nvPr/>
        </p:nvSpPr>
        <p:spPr bwMode="auto">
          <a:xfrm>
            <a:off x="2308123" y="5331543"/>
            <a:ext cx="8686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u="sng" dirty="0" smtClean="0"/>
              <a:t>Funds in comparison </a:t>
            </a:r>
            <a:r>
              <a:rPr lang="en-US" sz="1200" u="sng" dirty="0"/>
              <a:t>have </a:t>
            </a:r>
            <a:r>
              <a:rPr lang="en-US" sz="1200" u="sng" dirty="0" smtClean="0"/>
              <a:t>Advantage in Expense Ratio (PPFMSF = 1.94%):</a:t>
            </a:r>
            <a:endParaRPr lang="en-US" sz="1200" u="sng" dirty="0"/>
          </a:p>
          <a:p>
            <a:r>
              <a:rPr lang="en-US" sz="1200" dirty="0" smtClean="0"/>
              <a:t>NPFMSF </a:t>
            </a:r>
            <a:r>
              <a:rPr lang="en-US" sz="1200" dirty="0"/>
              <a:t>= </a:t>
            </a:r>
            <a:r>
              <a:rPr lang="en-US" sz="1200" dirty="0" smtClean="0"/>
              <a:t>1.34% 	APFMSF=0.83%	NITPFMSF </a:t>
            </a:r>
            <a:r>
              <a:rPr lang="en-US" sz="1200" dirty="0"/>
              <a:t>= </a:t>
            </a:r>
            <a:r>
              <a:rPr lang="en-US" sz="1200" dirty="0" smtClean="0"/>
              <a:t>1.10% </a:t>
            </a:r>
            <a:r>
              <a:rPr lang="en-US" sz="1200" dirty="0"/>
              <a:t>	 </a:t>
            </a:r>
            <a:r>
              <a:rPr lang="en-US" sz="1200" dirty="0" smtClean="0"/>
              <a:t>JSPFMSF </a:t>
            </a:r>
            <a:r>
              <a:rPr lang="en-US" sz="1200" dirty="0"/>
              <a:t>= </a:t>
            </a:r>
            <a:r>
              <a:rPr lang="en-US" sz="1200" dirty="0" smtClean="0"/>
              <a:t>0.89%	</a:t>
            </a:r>
            <a:r>
              <a:rPr lang="en-US" sz="1200" dirty="0"/>
              <a:t>		 	</a:t>
            </a:r>
          </a:p>
          <a:p>
            <a:r>
              <a:rPr lang="en-US" sz="1200" dirty="0"/>
              <a:t>			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6795864"/>
              </p:ext>
            </p:extLst>
          </p:nvPr>
        </p:nvGraphicFramePr>
        <p:xfrm>
          <a:off x="995517" y="1120878"/>
          <a:ext cx="10486102" cy="4085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467362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Pension Funds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– Money Market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Sub Funds Management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Fee (2QFY22)</a:t>
            </a: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9443954"/>
              </p:ext>
            </p:extLst>
          </p:nvPr>
        </p:nvGraphicFramePr>
        <p:xfrm>
          <a:off x="973393" y="1423218"/>
          <a:ext cx="9652820" cy="4041056"/>
        </p:xfrm>
        <a:graphic>
          <a:graphicData uri="http://schemas.openxmlformats.org/drawingml/2006/table">
            <a:tbl>
              <a:tblPr/>
              <a:tblGrid>
                <a:gridCol w="5841488">
                  <a:extLst>
                    <a:ext uri="{9D8B030D-6E8A-4147-A177-3AD203B41FA5}">
                      <a16:colId xmlns:a16="http://schemas.microsoft.com/office/drawing/2014/main" val="1429082804"/>
                    </a:ext>
                  </a:extLst>
                </a:gridCol>
                <a:gridCol w="1513042">
                  <a:extLst>
                    <a:ext uri="{9D8B030D-6E8A-4147-A177-3AD203B41FA5}">
                      <a16:colId xmlns:a16="http://schemas.microsoft.com/office/drawing/2014/main" val="3514597825"/>
                    </a:ext>
                  </a:extLst>
                </a:gridCol>
                <a:gridCol w="2298290">
                  <a:extLst>
                    <a:ext uri="{9D8B030D-6E8A-4147-A177-3AD203B41FA5}">
                      <a16:colId xmlns:a16="http://schemas.microsoft.com/office/drawing/2014/main" val="631600720"/>
                    </a:ext>
                  </a:extLst>
                </a:gridCol>
              </a:tblGrid>
              <a:tr h="67018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Fund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Net Assets 31-12-2021 </a:t>
                      </a:r>
                      <a:r>
                        <a:rPr lang="en-US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       (</a:t>
                      </a:r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PKR </a:t>
                      </a:r>
                      <a:r>
                        <a:rPr lang="en-US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Bn</a:t>
                      </a:r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2191253"/>
                  </a:ext>
                </a:extLst>
              </a:tr>
              <a:tr h="33708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Atlas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Pension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0.83%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637018"/>
                  </a:ext>
                </a:extLst>
              </a:tr>
              <a:tr h="33708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JS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Pension Savings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0.89%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9973906"/>
                  </a:ext>
                </a:extLst>
              </a:tr>
              <a:tr h="33708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ABL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Pension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649345"/>
                  </a:ext>
                </a:extLst>
              </a:tr>
              <a:tr h="33708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NIT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Pension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460247"/>
                  </a:ext>
                </a:extLst>
              </a:tr>
              <a:tr h="33708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NAFA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Pension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1.522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5064614"/>
                  </a:ext>
                </a:extLst>
              </a:tr>
              <a:tr h="33708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Alfalah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GHP Pension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1.86%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0.079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908318"/>
                  </a:ext>
                </a:extLst>
              </a:tr>
              <a:tr h="33708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UBL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Retirement Saving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1.89%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5749334"/>
                  </a:ext>
                </a:extLst>
              </a:tr>
              <a:tr h="33708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Pakistan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Pension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1.94%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7873914"/>
                  </a:ext>
                </a:extLst>
              </a:tr>
              <a:tr h="33708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HBL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Pension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5824761"/>
                  </a:ext>
                </a:extLst>
              </a:tr>
              <a:tr h="33708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Faysal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Penion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2.13%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24785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29108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Pakistan Pension Fund - Money Market Sub Fund Asset Allocation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5623487"/>
              </p:ext>
            </p:extLst>
          </p:nvPr>
        </p:nvGraphicFramePr>
        <p:xfrm>
          <a:off x="907026" y="1312607"/>
          <a:ext cx="10446774" cy="4903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511848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Islamic Pension Funds - Debt Sub Funds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(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2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QFY22)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2268794" y="5236976"/>
            <a:ext cx="8153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u="sng" dirty="0" smtClean="0"/>
              <a:t>Funds in comparison have Advantage in Expense Ratio (ALHIPFDSF = 2.04%):</a:t>
            </a:r>
            <a:endParaRPr lang="en-US" sz="1200" u="sng" dirty="0"/>
          </a:p>
          <a:p>
            <a:r>
              <a:rPr lang="en-US" sz="1200" dirty="0" smtClean="0"/>
              <a:t>NIPFDSF </a:t>
            </a:r>
            <a:r>
              <a:rPr lang="en-US" sz="1200" dirty="0"/>
              <a:t>= </a:t>
            </a:r>
            <a:r>
              <a:rPr lang="en-US" sz="1200" dirty="0" smtClean="0"/>
              <a:t>1.60% 	MEEZANDSF = 1.91% 	</a:t>
            </a:r>
            <a:r>
              <a:rPr lang="en-US" sz="1200" dirty="0"/>
              <a:t> </a:t>
            </a:r>
            <a:r>
              <a:rPr lang="en-US" sz="1200" dirty="0" smtClean="0"/>
              <a:t>UIPFDSF = 1.90% 	 	</a:t>
            </a:r>
            <a:r>
              <a:rPr lang="en-US" sz="1200" dirty="0"/>
              <a:t>	</a:t>
            </a:r>
          </a:p>
          <a:p>
            <a:endParaRPr lang="en-US" sz="12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6936574"/>
              </p:ext>
            </p:extLst>
          </p:nvPr>
        </p:nvGraphicFramePr>
        <p:xfrm>
          <a:off x="838201" y="1182096"/>
          <a:ext cx="10606548" cy="4054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041027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Islamic Pension Funds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– Debt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Sub Funds Management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Fee (2QFY22)</a:t>
            </a: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7570144"/>
              </p:ext>
            </p:extLst>
          </p:nvPr>
        </p:nvGraphicFramePr>
        <p:xfrm>
          <a:off x="1135626" y="1460087"/>
          <a:ext cx="9062884" cy="4395026"/>
        </p:xfrm>
        <a:graphic>
          <a:graphicData uri="http://schemas.openxmlformats.org/drawingml/2006/table">
            <a:tbl>
              <a:tblPr/>
              <a:tblGrid>
                <a:gridCol w="5484484">
                  <a:extLst>
                    <a:ext uri="{9D8B030D-6E8A-4147-A177-3AD203B41FA5}">
                      <a16:colId xmlns:a16="http://schemas.microsoft.com/office/drawing/2014/main" val="1170404255"/>
                    </a:ext>
                  </a:extLst>
                </a:gridCol>
                <a:gridCol w="1420571">
                  <a:extLst>
                    <a:ext uri="{9D8B030D-6E8A-4147-A177-3AD203B41FA5}">
                      <a16:colId xmlns:a16="http://schemas.microsoft.com/office/drawing/2014/main" val="4183070984"/>
                    </a:ext>
                  </a:extLst>
                </a:gridCol>
                <a:gridCol w="2157829">
                  <a:extLst>
                    <a:ext uri="{9D8B030D-6E8A-4147-A177-3AD203B41FA5}">
                      <a16:colId xmlns:a16="http://schemas.microsoft.com/office/drawing/2014/main" val="1751838183"/>
                    </a:ext>
                  </a:extLst>
                </a:gridCol>
              </a:tblGrid>
              <a:tr h="6727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Fund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Net Assets </a:t>
                      </a:r>
                      <a:r>
                        <a:rPr lang="en-US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31-12-2021      </a:t>
                      </a:r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(PKR </a:t>
                      </a:r>
                      <a:r>
                        <a:rPr lang="en-US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Bn</a:t>
                      </a:r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7235232"/>
                  </a:ext>
                </a:extLst>
              </a:tr>
              <a:tr h="33838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Atlas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Pension Islamic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0930351"/>
                  </a:ext>
                </a:extLst>
              </a:tr>
              <a:tr h="33838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JS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Pension Savings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8630017"/>
                  </a:ext>
                </a:extLst>
              </a:tr>
              <a:tr h="33838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ABL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Pension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7383864"/>
                  </a:ext>
                </a:extLst>
              </a:tr>
              <a:tr h="33838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NIT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Pension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1246862"/>
                  </a:ext>
                </a:extLst>
              </a:tr>
              <a:tr h="33838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NAFA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Pension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1.60%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451891"/>
                  </a:ext>
                </a:extLst>
              </a:tr>
              <a:tr h="33838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Ameen Islamic Retirement Savings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7333192"/>
                  </a:ext>
                </a:extLst>
              </a:tr>
              <a:tr h="33838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Meezan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Tahaffuz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Pension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1.91%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3392130"/>
                  </a:ext>
                </a:extLst>
              </a:tr>
              <a:tr h="33838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Alhamra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Pension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2337152"/>
                  </a:ext>
                </a:extLst>
              </a:tr>
              <a:tr h="33838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HBL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Pension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2.15%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8004316"/>
                  </a:ext>
                </a:extLst>
              </a:tr>
              <a:tr h="33838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Alfalah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GHP Islamic Pension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2.33%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1084593"/>
                  </a:ext>
                </a:extLst>
              </a:tr>
              <a:tr h="33838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Faysal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Penion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2.38%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065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82031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Alhamra Islamic Pension Fund - Debt Sub Fund Asset Allocation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1470246"/>
              </p:ext>
            </p:extLst>
          </p:nvPr>
        </p:nvGraphicFramePr>
        <p:xfrm>
          <a:off x="838200" y="1182096"/>
          <a:ext cx="10515600" cy="4970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253922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Islamic Pension Funds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– Money Market Sub Funds (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2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QFY22)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526890" y="5493774"/>
            <a:ext cx="8686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u="sng" dirty="0"/>
              <a:t>Following Funds </a:t>
            </a:r>
            <a:r>
              <a:rPr lang="en-US" sz="1200" u="sng" dirty="0" smtClean="0"/>
              <a:t>in comparison have Expense Ratio Advantage (ALHIPFMSF = 1.92%):</a:t>
            </a:r>
            <a:endParaRPr lang="en-US" sz="1200" u="sng" dirty="0"/>
          </a:p>
          <a:p>
            <a:r>
              <a:rPr lang="en-US" sz="1200" dirty="0" smtClean="0"/>
              <a:t>NIPFMSF </a:t>
            </a:r>
            <a:r>
              <a:rPr lang="en-US" sz="1200" dirty="0"/>
              <a:t>= </a:t>
            </a:r>
            <a:r>
              <a:rPr lang="en-US" sz="1200" dirty="0" smtClean="0"/>
              <a:t>1.34% 	JSIPFMSF </a:t>
            </a:r>
            <a:r>
              <a:rPr lang="en-US" sz="1200" dirty="0"/>
              <a:t>= </a:t>
            </a:r>
            <a:r>
              <a:rPr lang="en-US" sz="1200" dirty="0" smtClean="0"/>
              <a:t>1.08% 	AIPFMSF = 0.78%	 		</a:t>
            </a:r>
            <a:r>
              <a:rPr lang="en-US" sz="1200" dirty="0"/>
              <a:t>	 	</a:t>
            </a:r>
          </a:p>
          <a:p>
            <a:r>
              <a:rPr lang="en-US" sz="1200" dirty="0"/>
              <a:t>			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8686283"/>
              </p:ext>
            </p:extLst>
          </p:nvPr>
        </p:nvGraphicFramePr>
        <p:xfrm>
          <a:off x="907028" y="1182095"/>
          <a:ext cx="10530346" cy="41199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937331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Islamic Pension Funds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– Money Market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Sub Funds Management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Fee (2QFY22)</a:t>
            </a: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4022275"/>
              </p:ext>
            </p:extLst>
          </p:nvPr>
        </p:nvGraphicFramePr>
        <p:xfrm>
          <a:off x="838200" y="1504339"/>
          <a:ext cx="10326329" cy="4136919"/>
        </p:xfrm>
        <a:graphic>
          <a:graphicData uri="http://schemas.openxmlformats.org/drawingml/2006/table">
            <a:tbl>
              <a:tblPr/>
              <a:tblGrid>
                <a:gridCol w="6249068">
                  <a:extLst>
                    <a:ext uri="{9D8B030D-6E8A-4147-A177-3AD203B41FA5}">
                      <a16:colId xmlns:a16="http://schemas.microsoft.com/office/drawing/2014/main" val="1809956160"/>
                    </a:ext>
                  </a:extLst>
                </a:gridCol>
                <a:gridCol w="1618611">
                  <a:extLst>
                    <a:ext uri="{9D8B030D-6E8A-4147-A177-3AD203B41FA5}">
                      <a16:colId xmlns:a16="http://schemas.microsoft.com/office/drawing/2014/main" val="2171825742"/>
                    </a:ext>
                  </a:extLst>
                </a:gridCol>
                <a:gridCol w="2458650">
                  <a:extLst>
                    <a:ext uri="{9D8B030D-6E8A-4147-A177-3AD203B41FA5}">
                      <a16:colId xmlns:a16="http://schemas.microsoft.com/office/drawing/2014/main" val="1570326217"/>
                    </a:ext>
                  </a:extLst>
                </a:gridCol>
              </a:tblGrid>
              <a:tr h="54991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Fund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Net Assets </a:t>
                      </a:r>
                      <a:r>
                        <a:rPr lang="en-US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31-12-2021             </a:t>
                      </a:r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(PKR </a:t>
                      </a:r>
                      <a:r>
                        <a:rPr lang="en-US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Bn</a:t>
                      </a:r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1052563"/>
                  </a:ext>
                </a:extLst>
              </a:tr>
              <a:tr h="32609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Atlas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Pension Islamic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0.78%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7902440"/>
                  </a:ext>
                </a:extLst>
              </a:tr>
              <a:tr h="32609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JS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Pension Savings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422602"/>
                  </a:ext>
                </a:extLst>
              </a:tr>
              <a:tr h="32609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ABL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Pension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2491505"/>
                  </a:ext>
                </a:extLst>
              </a:tr>
              <a:tr h="32609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NIT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Pension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319857"/>
                  </a:ext>
                </a:extLst>
              </a:tr>
              <a:tr h="32609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NAFA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Pension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1.28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511492"/>
                  </a:ext>
                </a:extLst>
              </a:tr>
              <a:tr h="32609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Ameen Islamic Retirement Savings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1.88%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1.29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5920554"/>
                  </a:ext>
                </a:extLst>
              </a:tr>
              <a:tr h="32609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Meezan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Tahaffuz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Pension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1.91%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8087335"/>
                  </a:ext>
                </a:extLst>
              </a:tr>
              <a:tr h="32609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Alhamra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Pension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1.92%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0.35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5108259"/>
                  </a:ext>
                </a:extLst>
              </a:tr>
              <a:tr h="32609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Alfalah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GHP Islamic Pension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1.99%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999367"/>
                  </a:ext>
                </a:extLst>
              </a:tr>
              <a:tr h="32609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Faysal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Penion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2.14%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599699"/>
                  </a:ext>
                </a:extLst>
              </a:tr>
              <a:tr h="32609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HBL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Pension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2.15%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12908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90044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Alhamra Islamic Pension Fund - Money Market Sub Fund Asset Allocation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9447568"/>
              </p:ext>
            </p:extLst>
          </p:nvPr>
        </p:nvGraphicFramePr>
        <p:xfrm>
          <a:off x="838200" y="1349478"/>
          <a:ext cx="10591800" cy="48522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707796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Snapshot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of Fixed Income Funds –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2QFY22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5303284"/>
              </p:ext>
            </p:extLst>
          </p:nvPr>
        </p:nvGraphicFramePr>
        <p:xfrm>
          <a:off x="953319" y="1182096"/>
          <a:ext cx="9835125" cy="5071225"/>
        </p:xfrm>
        <a:graphic>
          <a:graphicData uri="http://schemas.openxmlformats.org/drawingml/2006/table">
            <a:tbl>
              <a:tblPr/>
              <a:tblGrid>
                <a:gridCol w="977676">
                  <a:extLst>
                    <a:ext uri="{9D8B030D-6E8A-4147-A177-3AD203B41FA5}">
                      <a16:colId xmlns:a16="http://schemas.microsoft.com/office/drawing/2014/main" val="2938471890"/>
                    </a:ext>
                  </a:extLst>
                </a:gridCol>
                <a:gridCol w="846346">
                  <a:extLst>
                    <a:ext uri="{9D8B030D-6E8A-4147-A177-3AD203B41FA5}">
                      <a16:colId xmlns:a16="http://schemas.microsoft.com/office/drawing/2014/main" val="715893748"/>
                    </a:ext>
                  </a:extLst>
                </a:gridCol>
                <a:gridCol w="787977">
                  <a:extLst>
                    <a:ext uri="{9D8B030D-6E8A-4147-A177-3AD203B41FA5}">
                      <a16:colId xmlns:a16="http://schemas.microsoft.com/office/drawing/2014/main" val="1818681860"/>
                    </a:ext>
                  </a:extLst>
                </a:gridCol>
                <a:gridCol w="963084">
                  <a:extLst>
                    <a:ext uri="{9D8B030D-6E8A-4147-A177-3AD203B41FA5}">
                      <a16:colId xmlns:a16="http://schemas.microsoft.com/office/drawing/2014/main" val="1765665261"/>
                    </a:ext>
                  </a:extLst>
                </a:gridCol>
                <a:gridCol w="846346">
                  <a:extLst>
                    <a:ext uri="{9D8B030D-6E8A-4147-A177-3AD203B41FA5}">
                      <a16:colId xmlns:a16="http://schemas.microsoft.com/office/drawing/2014/main" val="3710035319"/>
                    </a:ext>
                  </a:extLst>
                </a:gridCol>
                <a:gridCol w="846346">
                  <a:extLst>
                    <a:ext uri="{9D8B030D-6E8A-4147-A177-3AD203B41FA5}">
                      <a16:colId xmlns:a16="http://schemas.microsoft.com/office/drawing/2014/main" val="2902149248"/>
                    </a:ext>
                  </a:extLst>
                </a:gridCol>
                <a:gridCol w="846346">
                  <a:extLst>
                    <a:ext uri="{9D8B030D-6E8A-4147-A177-3AD203B41FA5}">
                      <a16:colId xmlns:a16="http://schemas.microsoft.com/office/drawing/2014/main" val="2032671883"/>
                    </a:ext>
                  </a:extLst>
                </a:gridCol>
                <a:gridCol w="846346">
                  <a:extLst>
                    <a:ext uri="{9D8B030D-6E8A-4147-A177-3AD203B41FA5}">
                      <a16:colId xmlns:a16="http://schemas.microsoft.com/office/drawing/2014/main" val="3711077133"/>
                    </a:ext>
                  </a:extLst>
                </a:gridCol>
                <a:gridCol w="992268">
                  <a:extLst>
                    <a:ext uri="{9D8B030D-6E8A-4147-A177-3AD203B41FA5}">
                      <a16:colId xmlns:a16="http://schemas.microsoft.com/office/drawing/2014/main" val="372507873"/>
                    </a:ext>
                  </a:extLst>
                </a:gridCol>
                <a:gridCol w="846346">
                  <a:extLst>
                    <a:ext uri="{9D8B030D-6E8A-4147-A177-3AD203B41FA5}">
                      <a16:colId xmlns:a16="http://schemas.microsoft.com/office/drawing/2014/main" val="2147394849"/>
                    </a:ext>
                  </a:extLst>
                </a:gridCol>
                <a:gridCol w="1036044">
                  <a:extLst>
                    <a:ext uri="{9D8B030D-6E8A-4147-A177-3AD203B41FA5}">
                      <a16:colId xmlns:a16="http://schemas.microsoft.com/office/drawing/2014/main" val="685814339"/>
                    </a:ext>
                  </a:extLst>
                </a:gridCol>
              </a:tblGrid>
              <a:tr h="482973">
                <a:tc gridSpan="8"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Average Rates on Alternate Instruments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SSC (3 Yrs)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TDR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Saving Account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2239617"/>
                  </a:ext>
                </a:extLst>
              </a:tr>
              <a:tr h="2414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2QFY22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8.91%*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7.15%*</a:t>
                      </a:r>
                      <a:endParaRPr lang="en-US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14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6.21%*</a:t>
                      </a:r>
                      <a:endParaRPr lang="en-US" sz="14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512139"/>
                  </a:ext>
                </a:extLst>
              </a:tr>
              <a:tr h="72446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Money Market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Income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Government Securities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Aggressive Income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Income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Money Market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Pension-DSF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Pension-MMF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Pension-DSF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Pension-MMF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2035376"/>
                  </a:ext>
                </a:extLst>
              </a:tr>
              <a:tr h="2414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Avg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Return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8.10%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7.40%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5.30%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3.00%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6.80%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7.80%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5.10%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5.70%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5.20%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6.90%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773097"/>
                  </a:ext>
                </a:extLst>
              </a:tr>
              <a:tr h="2414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068214"/>
                  </a:ext>
                </a:extLst>
              </a:tr>
              <a:tr h="2414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MCB-CMOP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8.70%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8178922"/>
                  </a:ext>
                </a:extLst>
              </a:tr>
              <a:tr h="2414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PCF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8.70%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1095467"/>
                  </a:ext>
                </a:extLst>
              </a:tr>
              <a:tr h="2414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PIF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7.80%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7865165"/>
                  </a:ext>
                </a:extLst>
              </a:tr>
              <a:tr h="2414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MCB-DCF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7.00%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3190140"/>
                  </a:ext>
                </a:extLst>
              </a:tr>
              <a:tr h="2414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MCB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PSF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6.10%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9499633"/>
                  </a:ext>
                </a:extLst>
              </a:tr>
              <a:tr h="2414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PIEF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7.80%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2770741"/>
                  </a:ext>
                </a:extLst>
              </a:tr>
              <a:tr h="2414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ALHDDF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7.70%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9532354"/>
                  </a:ext>
                </a:extLst>
              </a:tr>
              <a:tr h="2414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ALHIIF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7.40%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074437"/>
                  </a:ext>
                </a:extLst>
              </a:tr>
              <a:tr h="2414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ALHMMF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8.10%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898379"/>
                  </a:ext>
                </a:extLst>
              </a:tr>
              <a:tr h="2414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PIPF-DSF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5.10%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5493761"/>
                  </a:ext>
                </a:extLst>
              </a:tr>
              <a:tr h="2414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PIPF-MMF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5.70%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4400326"/>
                  </a:ext>
                </a:extLst>
              </a:tr>
              <a:tr h="2414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PPF-DSF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5.60%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0560818"/>
                  </a:ext>
                </a:extLst>
              </a:tr>
              <a:tr h="24148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PPF-MMF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6.90%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4580570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254034" y="6387737"/>
            <a:ext cx="27954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* Period Average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5449066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Abbreviations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541978"/>
              </p:ext>
            </p:extLst>
          </p:nvPr>
        </p:nvGraphicFramePr>
        <p:xfrm>
          <a:off x="1022554" y="1086471"/>
          <a:ext cx="3844413" cy="5103855"/>
        </p:xfrm>
        <a:graphic>
          <a:graphicData uri="http://schemas.openxmlformats.org/drawingml/2006/table">
            <a:tbl>
              <a:tblPr/>
              <a:tblGrid>
                <a:gridCol w="810683">
                  <a:extLst>
                    <a:ext uri="{9D8B030D-6E8A-4147-A177-3AD203B41FA5}">
                      <a16:colId xmlns:a16="http://schemas.microsoft.com/office/drawing/2014/main" val="636080678"/>
                    </a:ext>
                  </a:extLst>
                </a:gridCol>
                <a:gridCol w="3033730">
                  <a:extLst>
                    <a:ext uri="{9D8B030D-6E8A-4147-A177-3AD203B41FA5}">
                      <a16:colId xmlns:a16="http://schemas.microsoft.com/office/drawing/2014/main" val="2296820574"/>
                    </a:ext>
                  </a:extLst>
                </a:gridCol>
              </a:tblGrid>
              <a:tr h="22593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Money Market Funds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8628710"/>
                  </a:ext>
                </a:extLst>
              </a:tr>
              <a:tr h="3671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Symbol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Name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6660615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1st HABIBCF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1st Habib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991641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ABLCF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6717823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AGHPCF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Alfalah GHP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5338428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AGHPMMF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Alfalah GHP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0235649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AskariSCF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Askari Sovereign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9388067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AtlasMMF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Atlas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7043032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BMAECF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BMA Empress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8085049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FaysalCF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7357416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FaysalMMF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1033080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HBLCF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HBL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5893049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HBLMMF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HBL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0330831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JSCF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2234660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LaksonMMF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Lakson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6053186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MCBCMOP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MCB Cash Management Optimizer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7661181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NAFAGSLF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NAFA Government Securities Liquidity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2790699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NAFAMMF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NAFA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7688666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NITMMF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NIT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716508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PCF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Pakistan Cash Management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3636272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UBLCF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UBL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6745937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UBLLPF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UBL Liquidity Plus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3433494"/>
                  </a:ext>
                </a:extLst>
              </a:tr>
              <a:tr h="21463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UBLMMF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UBL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7641685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9292110"/>
              </p:ext>
            </p:extLst>
          </p:nvPr>
        </p:nvGraphicFramePr>
        <p:xfrm>
          <a:off x="4986182" y="1071388"/>
          <a:ext cx="3766986" cy="5134020"/>
        </p:xfrm>
        <a:graphic>
          <a:graphicData uri="http://schemas.openxmlformats.org/drawingml/2006/table">
            <a:tbl>
              <a:tblPr/>
              <a:tblGrid>
                <a:gridCol w="794358">
                  <a:extLst>
                    <a:ext uri="{9D8B030D-6E8A-4147-A177-3AD203B41FA5}">
                      <a16:colId xmlns:a16="http://schemas.microsoft.com/office/drawing/2014/main" val="2204456592"/>
                    </a:ext>
                  </a:extLst>
                </a:gridCol>
                <a:gridCol w="2972628">
                  <a:extLst>
                    <a:ext uri="{9D8B030D-6E8A-4147-A177-3AD203B41FA5}">
                      <a16:colId xmlns:a16="http://schemas.microsoft.com/office/drawing/2014/main" val="3914040333"/>
                    </a:ext>
                  </a:extLst>
                </a:gridCol>
              </a:tblGrid>
              <a:tr h="24798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Income Funds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7226703"/>
                  </a:ext>
                </a:extLst>
              </a:tr>
              <a:tr h="4029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Symbol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Name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2871032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1st HABIBIF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1st Habib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422046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7543573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AGHPIF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Alfalah GHP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5333821"/>
                  </a:ext>
                </a:extLst>
              </a:tr>
              <a:tr h="24246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ATLASIF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Atlas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1295617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AWTIF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AWT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5506028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FAYSALFSOF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 Financial Sector Opportunity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4373274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FAYSALMTS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MTS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2172211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FAYSALSGF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 Savings Growth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548033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HBLIF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HBL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126886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0363037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LaksonIF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Lakson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194992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MCBDCF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MCB DCF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066095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NBPFSIF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 Financial Sector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9439573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NBPIOF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 Income Opportunity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592447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 MAF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 Mahana Amdani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473892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 Savings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9151677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NITIF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NIT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625364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Pakistan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7949267"/>
                  </a:ext>
                </a:extLst>
              </a:tr>
              <a:tr h="2355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UBL IOF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UBL Income Opportunity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129973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74048"/>
              </p:ext>
            </p:extLst>
          </p:nvPr>
        </p:nvGraphicFramePr>
        <p:xfrm>
          <a:off x="8872382" y="1086473"/>
          <a:ext cx="3110683" cy="3526385"/>
        </p:xfrm>
        <a:graphic>
          <a:graphicData uri="http://schemas.openxmlformats.org/drawingml/2006/table">
            <a:tbl>
              <a:tblPr/>
              <a:tblGrid>
                <a:gridCol w="817308">
                  <a:extLst>
                    <a:ext uri="{9D8B030D-6E8A-4147-A177-3AD203B41FA5}">
                      <a16:colId xmlns:a16="http://schemas.microsoft.com/office/drawing/2014/main" val="1391294721"/>
                    </a:ext>
                  </a:extLst>
                </a:gridCol>
                <a:gridCol w="2293375">
                  <a:extLst>
                    <a:ext uri="{9D8B030D-6E8A-4147-A177-3AD203B41FA5}">
                      <a16:colId xmlns:a16="http://schemas.microsoft.com/office/drawing/2014/main" val="1907637064"/>
                    </a:ext>
                  </a:extLst>
                </a:gridCol>
              </a:tblGrid>
              <a:tr h="249247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Sovereign Funds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0513111"/>
                  </a:ext>
                </a:extLst>
              </a:tr>
              <a:tr h="4050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Symbol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Name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3056996"/>
                  </a:ext>
                </a:extLst>
              </a:tr>
              <a:tr h="23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ABLGSF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 Government Securities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389970"/>
                  </a:ext>
                </a:extLst>
              </a:tr>
              <a:tr h="23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ALFALAHSF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Alfalah GHP Sovereign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408100"/>
                  </a:ext>
                </a:extLst>
              </a:tr>
              <a:tr h="23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AskSYE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Askari Soverign Yield Enhancer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652511"/>
                  </a:ext>
                </a:extLst>
              </a:tr>
              <a:tr h="23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ATLASSF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Atlas Sovereign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4006631"/>
                  </a:ext>
                </a:extLst>
              </a:tr>
              <a:tr h="23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FaysalGSF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Government Securities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5932262"/>
                  </a:ext>
                </a:extLst>
              </a:tr>
              <a:tr h="23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HBL-GSF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HBL Government Securities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5439372"/>
                  </a:ext>
                </a:extLst>
              </a:tr>
              <a:tr h="23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MCB-PSF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MCB Pakistan Sovereign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638062"/>
                  </a:ext>
                </a:extLst>
              </a:tr>
              <a:tr h="3058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NGSSF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NAFA Government Securities Saving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4690365"/>
                  </a:ext>
                </a:extLst>
              </a:tr>
              <a:tr h="23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NITGBF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NIT Government Bond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8373621"/>
                  </a:ext>
                </a:extLst>
              </a:tr>
              <a:tr h="3058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POGSF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Pak Oman Government Securities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902057"/>
                  </a:ext>
                </a:extLst>
              </a:tr>
              <a:tr h="23678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UBLGSF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UBL Government Securities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7038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79786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Abbreviations</a:t>
            </a: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586357"/>
              </p:ext>
            </p:extLst>
          </p:nvPr>
        </p:nvGraphicFramePr>
        <p:xfrm>
          <a:off x="1074174" y="1147453"/>
          <a:ext cx="3018504" cy="3800628"/>
        </p:xfrm>
        <a:graphic>
          <a:graphicData uri="http://schemas.openxmlformats.org/drawingml/2006/table">
            <a:tbl>
              <a:tblPr/>
              <a:tblGrid>
                <a:gridCol w="636521">
                  <a:extLst>
                    <a:ext uri="{9D8B030D-6E8A-4147-A177-3AD203B41FA5}">
                      <a16:colId xmlns:a16="http://schemas.microsoft.com/office/drawing/2014/main" val="3963715516"/>
                    </a:ext>
                  </a:extLst>
                </a:gridCol>
                <a:gridCol w="2381983">
                  <a:extLst>
                    <a:ext uri="{9D8B030D-6E8A-4147-A177-3AD203B41FA5}">
                      <a16:colId xmlns:a16="http://schemas.microsoft.com/office/drawing/2014/main" val="3489234094"/>
                    </a:ext>
                  </a:extLst>
                </a:gridCol>
              </a:tblGrid>
              <a:tr h="43937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Aggressive Income Funds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3015669"/>
                  </a:ext>
                </a:extLst>
              </a:tr>
              <a:tr h="43937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Symbol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Name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4999471"/>
                  </a:ext>
                </a:extLst>
              </a:tr>
              <a:tr h="4174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AKDAIF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AKD Aggressive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5723140"/>
                  </a:ext>
                </a:extLst>
              </a:tr>
              <a:tr h="4174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AGHPIMF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Alfalah GHP Income Multiplier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251965"/>
                  </a:ext>
                </a:extLst>
              </a:tr>
              <a:tr h="4174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AskariHYS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Askari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High Yield Scheme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1675182"/>
                  </a:ext>
                </a:extLst>
              </a:tr>
              <a:tr h="4174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BMACRSF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BMACRS Income &amp; Growth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9903410"/>
                  </a:ext>
                </a:extLst>
              </a:tr>
              <a:tr h="4174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FaysalIGF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 Income &amp; Growth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9708459"/>
                  </a:ext>
                </a:extLst>
              </a:tr>
              <a:tr h="4174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PIEF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Pakistan Income Enhancement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5717077"/>
                  </a:ext>
                </a:extLst>
              </a:tr>
              <a:tr h="4174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UBLG&amp;IF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UBL Growth &amp;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0222082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898640"/>
              </p:ext>
            </p:extLst>
          </p:nvPr>
        </p:nvGraphicFramePr>
        <p:xfrm>
          <a:off x="4245690" y="1146755"/>
          <a:ext cx="3813689" cy="5155251"/>
        </p:xfrm>
        <a:graphic>
          <a:graphicData uri="http://schemas.openxmlformats.org/drawingml/2006/table">
            <a:tbl>
              <a:tblPr/>
              <a:tblGrid>
                <a:gridCol w="804204">
                  <a:extLst>
                    <a:ext uri="{9D8B030D-6E8A-4147-A177-3AD203B41FA5}">
                      <a16:colId xmlns:a16="http://schemas.microsoft.com/office/drawing/2014/main" val="1519904872"/>
                    </a:ext>
                  </a:extLst>
                </a:gridCol>
                <a:gridCol w="3009485">
                  <a:extLst>
                    <a:ext uri="{9D8B030D-6E8A-4147-A177-3AD203B41FA5}">
                      <a16:colId xmlns:a16="http://schemas.microsoft.com/office/drawing/2014/main" val="1088361030"/>
                    </a:ext>
                  </a:extLst>
                </a:gridCol>
              </a:tblGrid>
              <a:tr h="21710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Income Funds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7309331"/>
                  </a:ext>
                </a:extLst>
              </a:tr>
              <a:tr h="3831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Symbol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Name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9657250"/>
                  </a:ext>
                </a:extLst>
              </a:tr>
              <a:tr h="3831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1st Habib-IIF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1st Habib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0195388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786 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786 Smart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1578983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ABL-IIF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7971749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UBLISF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 Ameen Islamic Sovereign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3861331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AGHP-IIF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Alfalah GHP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3029404"/>
                  </a:ext>
                </a:extLst>
              </a:tr>
              <a:tr h="25294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ALHDDF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Alhamra Daily Dividend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583213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ALHIIF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Alhamra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765062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Atlas-IIF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Atlas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235256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AWT-IIF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AWT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8476114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Faysal-ISGF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 Islamic Saving Growth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016309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HBL-IIF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HBL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4791114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JSIIF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4786937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Meezan-IIF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Meezan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5338900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Meezan-SF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Meezan Sovereign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0751412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NBPAARFSF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 Active Allocation Riba Free Saving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377638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NBPIIF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7352056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NBP-IMAF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 Islamic Mahana Amdani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82328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NBP-ISF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 Islamic Saving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7539032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NBP-RFSF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 Riba Free Saving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6215031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NIT-IIF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NIT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16009"/>
                  </a:ext>
                </a:extLst>
              </a:tr>
              <a:tr h="2062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POIIF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Pak Oman Advantage Islamic Income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7364336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1511525"/>
              </p:ext>
            </p:extLst>
          </p:nvPr>
        </p:nvGraphicFramePr>
        <p:xfrm>
          <a:off x="8278760" y="1146755"/>
          <a:ext cx="3802627" cy="5099188"/>
        </p:xfrm>
        <a:graphic>
          <a:graphicData uri="http://schemas.openxmlformats.org/drawingml/2006/table">
            <a:tbl>
              <a:tblPr/>
              <a:tblGrid>
                <a:gridCol w="801872">
                  <a:extLst>
                    <a:ext uri="{9D8B030D-6E8A-4147-A177-3AD203B41FA5}">
                      <a16:colId xmlns:a16="http://schemas.microsoft.com/office/drawing/2014/main" val="2634516370"/>
                    </a:ext>
                  </a:extLst>
                </a:gridCol>
                <a:gridCol w="3000755">
                  <a:extLst>
                    <a:ext uri="{9D8B030D-6E8A-4147-A177-3AD203B41FA5}">
                      <a16:colId xmlns:a16="http://schemas.microsoft.com/office/drawing/2014/main" val="2391921221"/>
                    </a:ext>
                  </a:extLst>
                </a:gridCol>
              </a:tblGrid>
              <a:tr h="284077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Money Market Funds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2393639"/>
                  </a:ext>
                </a:extLst>
              </a:tr>
              <a:tr h="4616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Symbol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Name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947275"/>
                  </a:ext>
                </a:extLst>
              </a:tr>
              <a:tr h="2698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ABLICF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 Islamic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161103"/>
                  </a:ext>
                </a:extLst>
              </a:tr>
              <a:tr h="2698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AL-AICF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 Ameen Islamic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67664"/>
                  </a:ext>
                </a:extLst>
              </a:tr>
              <a:tr h="4616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AL-AICF P1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 Ameen Islamic Cash Plan 1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4096953"/>
                  </a:ext>
                </a:extLst>
              </a:tr>
              <a:tr h="4616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ALFALAHRAF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Alfalah GHP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Rozana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Amdani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34002"/>
                  </a:ext>
                </a:extLst>
              </a:tr>
              <a:tr h="2698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ALHIMMF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Alhamra Islamic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5747186"/>
                  </a:ext>
                </a:extLst>
              </a:tr>
              <a:tr h="4616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ATLASIMMF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Atlas Islamic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63937"/>
                  </a:ext>
                </a:extLst>
              </a:tr>
              <a:tr h="2698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FaysalHAF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 Halal Amdani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4662093"/>
                  </a:ext>
                </a:extLst>
              </a:tr>
              <a:tr h="2698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FaysalICF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Faysal Islamic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6214439"/>
                  </a:ext>
                </a:extLst>
              </a:tr>
              <a:tr h="2698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HBLIMMF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HBL Islamic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3793555"/>
                  </a:ext>
                </a:extLst>
              </a:tr>
              <a:tr h="2698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JSIDDF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 Islamic Daily Dividend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2461865"/>
                  </a:ext>
                </a:extLst>
              </a:tr>
              <a:tr h="2698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MCF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Meezan Cash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95287"/>
                  </a:ext>
                </a:extLst>
              </a:tr>
              <a:tr h="2698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MRAF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Meezan Rozana Amdani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341366"/>
                  </a:ext>
                </a:extLst>
              </a:tr>
              <a:tr h="2698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NBPIDDF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 Islamic Daily Dividend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3708443"/>
                  </a:ext>
                </a:extLst>
              </a:tr>
              <a:tr h="2698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NBPIMMF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NBP Islamic Money Market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3724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11372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Abbreviations</a:t>
            </a: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064315"/>
              </p:ext>
            </p:extLst>
          </p:nvPr>
        </p:nvGraphicFramePr>
        <p:xfrm>
          <a:off x="1105889" y="1182092"/>
          <a:ext cx="4793466" cy="2434602"/>
        </p:xfrm>
        <a:graphic>
          <a:graphicData uri="http://schemas.openxmlformats.org/drawingml/2006/table">
            <a:tbl>
              <a:tblPr/>
              <a:tblGrid>
                <a:gridCol w="1010813">
                  <a:extLst>
                    <a:ext uri="{9D8B030D-6E8A-4147-A177-3AD203B41FA5}">
                      <a16:colId xmlns:a16="http://schemas.microsoft.com/office/drawing/2014/main" val="2110063841"/>
                    </a:ext>
                  </a:extLst>
                </a:gridCol>
                <a:gridCol w="3782653">
                  <a:extLst>
                    <a:ext uri="{9D8B030D-6E8A-4147-A177-3AD203B41FA5}">
                      <a16:colId xmlns:a16="http://schemas.microsoft.com/office/drawing/2014/main" val="1439885091"/>
                    </a:ext>
                  </a:extLst>
                </a:gridCol>
              </a:tblGrid>
              <a:tr h="20545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Pension Fund - Debt Sub Funds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0522834"/>
                  </a:ext>
                </a:extLst>
              </a:tr>
              <a:tr h="2054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Symbol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Name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8929555"/>
                  </a:ext>
                </a:extLst>
              </a:tr>
              <a:tr h="2023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ABLIPFDSF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 Islamic Pension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544534"/>
                  </a:ext>
                </a:extLst>
              </a:tr>
              <a:tr h="2023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UIPFDSF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 Ameen Islamic Retirement Savings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040359"/>
                  </a:ext>
                </a:extLst>
              </a:tr>
              <a:tr h="2023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AGHPDSF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Alfalah GHP Islamic Pension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8494102"/>
                  </a:ext>
                </a:extLst>
              </a:tr>
              <a:tr h="2023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ALHIPFDSF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Alhamra Islamic Pension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6799887"/>
                  </a:ext>
                </a:extLst>
              </a:tr>
              <a:tr h="2023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APIFDSF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Atlas Pension Islamic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8430928"/>
                  </a:ext>
                </a:extLst>
              </a:tr>
              <a:tr h="2023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HIPFDSF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HBL Islamic Pension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1926335"/>
                  </a:ext>
                </a:extLst>
              </a:tr>
              <a:tr h="2023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JSIPFDSF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 Islamic Pension Savings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6593259"/>
                  </a:ext>
                </a:extLst>
              </a:tr>
              <a:tr h="2023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MeezanDSF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Meezan Tahaffuz Pension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7857495"/>
                  </a:ext>
                </a:extLst>
              </a:tr>
              <a:tr h="2023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NIPFDSF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NAFA Islamic Pension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2701271"/>
                  </a:ext>
                </a:extLst>
              </a:tr>
              <a:tr h="20237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NITIFDSF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NIT Islamic Pension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746313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8666281"/>
              </p:ext>
            </p:extLst>
          </p:nvPr>
        </p:nvGraphicFramePr>
        <p:xfrm>
          <a:off x="6096000" y="1182096"/>
          <a:ext cx="4935794" cy="2434596"/>
        </p:xfrm>
        <a:graphic>
          <a:graphicData uri="http://schemas.openxmlformats.org/drawingml/2006/table">
            <a:tbl>
              <a:tblPr/>
              <a:tblGrid>
                <a:gridCol w="1040826">
                  <a:extLst>
                    <a:ext uri="{9D8B030D-6E8A-4147-A177-3AD203B41FA5}">
                      <a16:colId xmlns:a16="http://schemas.microsoft.com/office/drawing/2014/main" val="297902589"/>
                    </a:ext>
                  </a:extLst>
                </a:gridCol>
                <a:gridCol w="3894968">
                  <a:extLst>
                    <a:ext uri="{9D8B030D-6E8A-4147-A177-3AD203B41FA5}">
                      <a16:colId xmlns:a16="http://schemas.microsoft.com/office/drawing/2014/main" val="1694630661"/>
                    </a:ext>
                  </a:extLst>
                </a:gridCol>
              </a:tblGrid>
              <a:tr h="17567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Islamic Pension Fund - Money Market Sub Funds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0750259"/>
                  </a:ext>
                </a:extLst>
              </a:tr>
              <a:tr h="1756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Symbol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Name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6058193"/>
                  </a:ext>
                </a:extLst>
              </a:tr>
              <a:tr h="1736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ABLIPFMSF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 Islamic Pension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4770868"/>
                  </a:ext>
                </a:extLst>
              </a:tr>
              <a:tr h="3429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UIPFMSF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 Ameen Islamic Retirement Savings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0037287"/>
                  </a:ext>
                </a:extLst>
              </a:tr>
              <a:tr h="1736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AGHPMSF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Alfalah GHP Islamic Pension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6702462"/>
                  </a:ext>
                </a:extLst>
              </a:tr>
              <a:tr h="1736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ALHIPFMSF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Alhamra Islamic Pension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67162"/>
                  </a:ext>
                </a:extLst>
              </a:tr>
              <a:tr h="1736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APIFMSF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Atlas Pension Islamic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2615625"/>
                  </a:ext>
                </a:extLst>
              </a:tr>
              <a:tr h="1736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HIPFMSF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HBL Islamic Pension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9971218"/>
                  </a:ext>
                </a:extLst>
              </a:tr>
              <a:tr h="1736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JSIPFMSF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 Islamic Pension Savings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8875826"/>
                  </a:ext>
                </a:extLst>
              </a:tr>
              <a:tr h="1736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MeezanMSF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Meezan Tahaffuz Pension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3131080"/>
                  </a:ext>
                </a:extLst>
              </a:tr>
              <a:tr h="1736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NIPFMSF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NAFA Islamic Pension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4924156"/>
                  </a:ext>
                </a:extLst>
              </a:tr>
              <a:tr h="1736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NITIMSF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NIT Islamic Pension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5743821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8252542"/>
              </p:ext>
            </p:extLst>
          </p:nvPr>
        </p:nvGraphicFramePr>
        <p:xfrm>
          <a:off x="1105889" y="3827207"/>
          <a:ext cx="4793466" cy="2514599"/>
        </p:xfrm>
        <a:graphic>
          <a:graphicData uri="http://schemas.openxmlformats.org/drawingml/2006/table">
            <a:tbl>
              <a:tblPr/>
              <a:tblGrid>
                <a:gridCol w="1010813">
                  <a:extLst>
                    <a:ext uri="{9D8B030D-6E8A-4147-A177-3AD203B41FA5}">
                      <a16:colId xmlns:a16="http://schemas.microsoft.com/office/drawing/2014/main" val="881285788"/>
                    </a:ext>
                  </a:extLst>
                </a:gridCol>
                <a:gridCol w="3782653">
                  <a:extLst>
                    <a:ext uri="{9D8B030D-6E8A-4147-A177-3AD203B41FA5}">
                      <a16:colId xmlns:a16="http://schemas.microsoft.com/office/drawing/2014/main" val="1208968304"/>
                    </a:ext>
                  </a:extLst>
                </a:gridCol>
              </a:tblGrid>
              <a:tr h="238351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Pension Fund - Debt Sub Funds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0431649"/>
                  </a:ext>
                </a:extLst>
              </a:tr>
              <a:tr h="23835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Symbol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Name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249434"/>
                  </a:ext>
                </a:extLst>
              </a:tr>
              <a:tr h="2264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ABLPFDSF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 Pension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661602"/>
                  </a:ext>
                </a:extLst>
              </a:tr>
              <a:tr h="2264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AGHPDSF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Alfalah GHP Pension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7135500"/>
                  </a:ext>
                </a:extLst>
              </a:tr>
              <a:tr h="2264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APFDSF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Atlas Pension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1966422"/>
                  </a:ext>
                </a:extLst>
              </a:tr>
              <a:tr h="2264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HPFDSF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HBL Pension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905985"/>
                  </a:ext>
                </a:extLst>
              </a:tr>
              <a:tr h="2264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JSPFDSF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 Pension Savings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621570"/>
                  </a:ext>
                </a:extLst>
              </a:tr>
              <a:tr h="2264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NPFDSF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NAFA Pension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6734319"/>
                  </a:ext>
                </a:extLst>
              </a:tr>
              <a:tr h="2264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NITFDSF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NIT Pension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3584917"/>
                  </a:ext>
                </a:extLst>
              </a:tr>
              <a:tr h="2264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PPFDSF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Pakistan Pension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4803772"/>
                  </a:ext>
                </a:extLst>
              </a:tr>
              <a:tr h="2264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URSFDSF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UBL Retirement Saving Fund Debt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4615873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7609276"/>
              </p:ext>
            </p:extLst>
          </p:nvPr>
        </p:nvGraphicFramePr>
        <p:xfrm>
          <a:off x="6096000" y="3796858"/>
          <a:ext cx="4935794" cy="2544948"/>
        </p:xfrm>
        <a:graphic>
          <a:graphicData uri="http://schemas.openxmlformats.org/drawingml/2006/table">
            <a:tbl>
              <a:tblPr/>
              <a:tblGrid>
                <a:gridCol w="1040826">
                  <a:extLst>
                    <a:ext uri="{9D8B030D-6E8A-4147-A177-3AD203B41FA5}">
                      <a16:colId xmlns:a16="http://schemas.microsoft.com/office/drawing/2014/main" val="2173325877"/>
                    </a:ext>
                  </a:extLst>
                </a:gridCol>
                <a:gridCol w="3894968">
                  <a:extLst>
                    <a:ext uri="{9D8B030D-6E8A-4147-A177-3AD203B41FA5}">
                      <a16:colId xmlns:a16="http://schemas.microsoft.com/office/drawing/2014/main" val="2069154152"/>
                    </a:ext>
                  </a:extLst>
                </a:gridCol>
              </a:tblGrid>
              <a:tr h="241227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Pension Fund - Money Market Sub Funds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2488787"/>
                  </a:ext>
                </a:extLst>
              </a:tr>
              <a:tr h="2412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Symbol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Fund Name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3526714"/>
                  </a:ext>
                </a:extLst>
              </a:tr>
              <a:tr h="2291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ABLPFMSF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ABL Pension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759116"/>
                  </a:ext>
                </a:extLst>
              </a:tr>
              <a:tr h="2291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AGHPMSF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Alfalah GHP Pension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1862948"/>
                  </a:ext>
                </a:extLst>
              </a:tr>
              <a:tr h="2291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APFMSF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Atlas Pension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0776469"/>
                  </a:ext>
                </a:extLst>
              </a:tr>
              <a:tr h="2291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HPFMSF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HBL Pension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1468214"/>
                  </a:ext>
                </a:extLst>
              </a:tr>
              <a:tr h="2291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JSPFMSF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JS Pension Savings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10651"/>
                  </a:ext>
                </a:extLst>
              </a:tr>
              <a:tr h="2291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NPFMSF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NAFA Pension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5935954"/>
                  </a:ext>
                </a:extLst>
              </a:tr>
              <a:tr h="2291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NITPFMSF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NIT Pension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914125"/>
                  </a:ext>
                </a:extLst>
              </a:tr>
              <a:tr h="2291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PPFMSF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Pakistan Pension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127082"/>
                  </a:ext>
                </a:extLst>
              </a:tr>
              <a:tr h="2291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URSFMSF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UBL Retirement Saving Fund Money Market Sub Fund</a:t>
                      </a:r>
                    </a:p>
                  </a:txBody>
                  <a:tcPr marL="4763" marR="4763" marT="4763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96198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28932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xfrm>
            <a:off x="838200" y="575987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>Money </a:t>
            </a: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>Market Funds – Peer Comparison </a:t>
            </a: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>(</a:t>
            </a: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>2</a:t>
            </a: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>QFY22)</a:t>
            </a: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25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5197787"/>
              </p:ext>
            </p:extLst>
          </p:nvPr>
        </p:nvGraphicFramePr>
        <p:xfrm>
          <a:off x="793955" y="1318055"/>
          <a:ext cx="10604089" cy="2627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 Placeholder 2"/>
          <p:cNvSpPr txBox="1">
            <a:spLocks/>
          </p:cNvSpPr>
          <p:nvPr/>
        </p:nvSpPr>
        <p:spPr>
          <a:xfrm>
            <a:off x="938981" y="3692813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baseline="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>Selected Money Market Funds – Peer Comparison (03 Year )</a:t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25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6529817"/>
              </p:ext>
            </p:extLst>
          </p:nvPr>
        </p:nvGraphicFramePr>
        <p:xfrm>
          <a:off x="838200" y="4350774"/>
          <a:ext cx="10385323" cy="23081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064963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xfrm>
            <a:off x="838200" y="197485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>Income Funds - PEER Comparison </a:t>
            </a: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>(</a:t>
            </a: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>2</a:t>
            </a: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>QFY22)</a:t>
            </a: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25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9856055"/>
              </p:ext>
            </p:extLst>
          </p:nvPr>
        </p:nvGraphicFramePr>
        <p:xfrm>
          <a:off x="838200" y="933341"/>
          <a:ext cx="10613923" cy="2768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 Placeholder 2"/>
          <p:cNvSpPr txBox="1">
            <a:spLocks/>
          </p:cNvSpPr>
          <p:nvPr/>
        </p:nvSpPr>
        <p:spPr>
          <a:xfrm>
            <a:off x="838200" y="3563300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baseline="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>Selected Income Funds - PEER Comparison (03 Years )</a:t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25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6855720"/>
              </p:ext>
            </p:extLst>
          </p:nvPr>
        </p:nvGraphicFramePr>
        <p:xfrm>
          <a:off x="1187245" y="4240161"/>
          <a:ext cx="10110020" cy="21606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760817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>Government </a:t>
            </a: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>Securities Funds - PEER Comparison </a:t>
            </a: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>(</a:t>
            </a: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>2</a:t>
            </a: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>QFY22)</a:t>
            </a: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25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7339685"/>
              </p:ext>
            </p:extLst>
          </p:nvPr>
        </p:nvGraphicFramePr>
        <p:xfrm>
          <a:off x="838200" y="1120877"/>
          <a:ext cx="10515600" cy="25367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 Placeholder 2"/>
          <p:cNvSpPr txBox="1">
            <a:spLocks/>
          </p:cNvSpPr>
          <p:nvPr/>
        </p:nvSpPr>
        <p:spPr>
          <a:xfrm>
            <a:off x="838200" y="3596381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baseline="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>Selected Government Securities Funds - PEER Comparison (03 Years)</a:t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25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03497362"/>
              </p:ext>
            </p:extLst>
          </p:nvPr>
        </p:nvGraphicFramePr>
        <p:xfrm>
          <a:off x="838200" y="4268094"/>
          <a:ext cx="10348452" cy="2475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107865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>Aggressive Income Funds - PEER Comparison </a:t>
            </a: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>(</a:t>
            </a: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>2</a:t>
            </a: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>QFY22)</a:t>
            </a: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25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7936704"/>
              </p:ext>
            </p:extLst>
          </p:nvPr>
        </p:nvGraphicFramePr>
        <p:xfrm>
          <a:off x="838200" y="1140077"/>
          <a:ext cx="10537723" cy="24364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2"/>
          <p:cNvSpPr txBox="1">
            <a:spLocks/>
          </p:cNvSpPr>
          <p:nvPr/>
        </p:nvSpPr>
        <p:spPr>
          <a:xfrm>
            <a:off x="786581" y="3534465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baseline="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>Selected Aggressive Income Funds - PEER Comparison (03 Years)</a:t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25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9299734"/>
              </p:ext>
            </p:extLst>
          </p:nvPr>
        </p:nvGraphicFramePr>
        <p:xfrm>
          <a:off x="838199" y="4210666"/>
          <a:ext cx="10463982" cy="20942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310961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>Islamic Income Funds - PEER Comparison </a:t>
            </a: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>(</a:t>
            </a: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>2</a:t>
            </a: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>QFY22)</a:t>
            </a: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25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1748690"/>
              </p:ext>
            </p:extLst>
          </p:nvPr>
        </p:nvGraphicFramePr>
        <p:xfrm>
          <a:off x="754626" y="945229"/>
          <a:ext cx="10599174" cy="2971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 Placeholder 2"/>
          <p:cNvSpPr txBox="1">
            <a:spLocks/>
          </p:cNvSpPr>
          <p:nvPr/>
        </p:nvSpPr>
        <p:spPr>
          <a:xfrm>
            <a:off x="838200" y="3680161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baseline="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>Selected Islamic Income Funds - PEER Comparison (03 Years)</a:t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25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0284308"/>
              </p:ext>
            </p:extLst>
          </p:nvPr>
        </p:nvGraphicFramePr>
        <p:xfrm>
          <a:off x="754625" y="4343400"/>
          <a:ext cx="10350909" cy="20716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113130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>Pension Funds - Debt Sub Funds </a:t>
            </a: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>(2QFY22)</a:t>
            </a: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25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2577200"/>
              </p:ext>
            </p:extLst>
          </p:nvPr>
        </p:nvGraphicFramePr>
        <p:xfrm>
          <a:off x="838200" y="1069025"/>
          <a:ext cx="10687665" cy="2684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 Placeholder 2"/>
          <p:cNvSpPr txBox="1">
            <a:spLocks/>
          </p:cNvSpPr>
          <p:nvPr/>
        </p:nvSpPr>
        <p:spPr>
          <a:xfrm>
            <a:off x="838200" y="3533803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baseline="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>Selected Pension Funds - Debt Sub Funds (03 Years)</a:t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25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9253261"/>
              </p:ext>
            </p:extLst>
          </p:nvPr>
        </p:nvGraphicFramePr>
        <p:xfrm>
          <a:off x="838200" y="4203290"/>
          <a:ext cx="10459065" cy="22048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042319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>Pension Funds - Money Market Sub Funds </a:t>
            </a: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>(</a:t>
            </a: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>2</a:t>
            </a: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>QFY22)</a:t>
            </a: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25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2940014"/>
              </p:ext>
            </p:extLst>
          </p:nvPr>
        </p:nvGraphicFramePr>
        <p:xfrm>
          <a:off x="852949" y="1059310"/>
          <a:ext cx="10486102" cy="2507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2"/>
          <p:cNvSpPr txBox="1">
            <a:spLocks/>
          </p:cNvSpPr>
          <p:nvPr/>
        </p:nvSpPr>
        <p:spPr>
          <a:xfrm>
            <a:off x="838200" y="3443749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baseline="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>Selected Pension Funds - Money Market Sub Funds (03 Years)</a:t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25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076681"/>
              </p:ext>
            </p:extLst>
          </p:nvPr>
        </p:nvGraphicFramePr>
        <p:xfrm>
          <a:off x="838199" y="4260720"/>
          <a:ext cx="10643419" cy="2073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897438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xfrm>
            <a:off x="838200" y="575987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Money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Market Funds – Peer Comparison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(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2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QFY22)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638300" y="5551212"/>
            <a:ext cx="8915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200" dirty="0" smtClean="0"/>
              <a:t>All Funds ahead of MCBCMOP have advantage in Expense Ratio. MCBCMOP = 0.63%</a:t>
            </a:r>
          </a:p>
          <a:p>
            <a:endParaRPr lang="en-US" sz="1200" dirty="0"/>
          </a:p>
          <a:p>
            <a:r>
              <a:rPr lang="en-US" sz="1200" dirty="0" smtClean="0"/>
              <a:t>NITMMF = 0.41%	HBLCF = 0.45%	JSCF = 0.29% </a:t>
            </a:r>
            <a:endParaRPr lang="en-US" sz="1200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2711301"/>
              </p:ext>
            </p:extLst>
          </p:nvPr>
        </p:nvGraphicFramePr>
        <p:xfrm>
          <a:off x="907026" y="1392958"/>
          <a:ext cx="10604089" cy="3938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32037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>Islamic Pension Funds - Debt Sub Funds </a:t>
            </a: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>(</a:t>
            </a: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>2</a:t>
            </a: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>QFY22)</a:t>
            </a: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25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4751775"/>
              </p:ext>
            </p:extLst>
          </p:nvPr>
        </p:nvGraphicFramePr>
        <p:xfrm>
          <a:off x="838200" y="1147449"/>
          <a:ext cx="10606548" cy="27756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 Placeholder 2"/>
          <p:cNvSpPr txBox="1">
            <a:spLocks/>
          </p:cNvSpPr>
          <p:nvPr/>
        </p:nvSpPr>
        <p:spPr>
          <a:xfrm>
            <a:off x="838200" y="3784293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baseline="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>Selected Islamic Pension Funds - Debt Sub Funds (03 Years)</a:t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25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5878099"/>
              </p:ext>
            </p:extLst>
          </p:nvPr>
        </p:nvGraphicFramePr>
        <p:xfrm>
          <a:off x="838200" y="4393892"/>
          <a:ext cx="10407445" cy="2131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885633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defRPr/>
            </a:pP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>Islamic Pension Funds </a:t>
            </a: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>– Money Market Sub Funds (</a:t>
            </a: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>2</a:t>
            </a: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>QFY22)</a:t>
            </a: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25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6476311"/>
              </p:ext>
            </p:extLst>
          </p:nvPr>
        </p:nvGraphicFramePr>
        <p:xfrm>
          <a:off x="838200" y="1086231"/>
          <a:ext cx="10530346" cy="27852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Placeholder 2"/>
          <p:cNvSpPr txBox="1">
            <a:spLocks/>
          </p:cNvSpPr>
          <p:nvPr/>
        </p:nvSpPr>
        <p:spPr>
          <a:xfrm>
            <a:off x="838199" y="3607312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 baseline="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>Selected Islamic Pension Funds – Money Market Sub Funds (03 Years)</a:t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sz="2500" b="1" dirty="0" smtClean="0">
                <a:solidFill>
                  <a:schemeClr val="tx1">
                    <a:tint val="75000"/>
                  </a:schemeClr>
                </a:solidFill>
              </a:rPr>
            </a:br>
            <a:endParaRPr lang="en-US" sz="2500" b="1" dirty="0" smtClean="0">
              <a:solidFill>
                <a:schemeClr val="tx1">
                  <a:tint val="75000"/>
                </a:schemeClr>
              </a:solidFill>
            </a:endParaRPr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6176122"/>
              </p:ext>
            </p:extLst>
          </p:nvPr>
        </p:nvGraphicFramePr>
        <p:xfrm>
          <a:off x="838199" y="4284406"/>
          <a:ext cx="10407445" cy="21901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248605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23042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xfrm>
            <a:off x="167424" y="264849"/>
            <a:ext cx="10515600" cy="8169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MM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Funds – Month-wise Exposure in ST-SUKUK &amp; CP 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(2QFY22)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5193453"/>
              </p:ext>
            </p:extLst>
          </p:nvPr>
        </p:nvGraphicFramePr>
        <p:xfrm>
          <a:off x="167424" y="1081820"/>
          <a:ext cx="11835684" cy="51773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18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6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66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7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7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57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57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097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3144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Funds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Jul-21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Aug-21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Sep-21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Oct-21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Nov-21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Dec-21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Average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4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FMMF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8.50%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9.86%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7.14%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9.49%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10.05%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4.81%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8.31%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14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FCF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0.00%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9.23%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9.42%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9.35%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6.80%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4.55%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>
                          <a:effectLst/>
                        </a:rPr>
                        <a:t>6.56%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14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JSCF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4.49%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4.58%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8.52%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5.53%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4.78%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3.65%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5.26%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4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NITMMF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3.84%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5.41%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3.92%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3.74%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6.98%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5.17%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4.84%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4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HBLMMF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1.07%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1.05%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1.65%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4.59%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9.48%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6.99%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4.14%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14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AGHPMMF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6.10%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4.80%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3.70%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1.10%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1.00%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0.80%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2.92%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14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HBLCF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1.76%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1.57%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1.98%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3.04%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3.24%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2.01%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2.27%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14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ABLCF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0.56%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2.19%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1.44%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3.62%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3.09%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2.43%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2.22%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14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LMMF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3.40%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0.00%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1.40%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1.90%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1.80%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1.80%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1.72%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14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MCBCMO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0.00%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0.00%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0.00%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0.00%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0.00%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0.00%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0.00%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3144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u="none" strike="noStrike" dirty="0">
                          <a:effectLst/>
                        </a:rPr>
                        <a:t>PCF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0.00%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0.00%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0.00%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0.00%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0.00%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0.00%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</a:rPr>
                        <a:t>0.00%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29253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Money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Market Funds – Total Expense Ratio 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(2QFY22)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9141600"/>
              </p:ext>
            </p:extLst>
          </p:nvPr>
        </p:nvGraphicFramePr>
        <p:xfrm>
          <a:off x="978309" y="1182096"/>
          <a:ext cx="8453284" cy="5198900"/>
        </p:xfrm>
        <a:graphic>
          <a:graphicData uri="http://schemas.openxmlformats.org/drawingml/2006/table">
            <a:tbl>
              <a:tblPr/>
              <a:tblGrid>
                <a:gridCol w="5115578">
                  <a:extLst>
                    <a:ext uri="{9D8B030D-6E8A-4147-A177-3AD203B41FA5}">
                      <a16:colId xmlns:a16="http://schemas.microsoft.com/office/drawing/2014/main" val="870999824"/>
                    </a:ext>
                  </a:extLst>
                </a:gridCol>
                <a:gridCol w="1325019">
                  <a:extLst>
                    <a:ext uri="{9D8B030D-6E8A-4147-A177-3AD203B41FA5}">
                      <a16:colId xmlns:a16="http://schemas.microsoft.com/office/drawing/2014/main" val="3372590703"/>
                    </a:ext>
                  </a:extLst>
                </a:gridCol>
                <a:gridCol w="2012687">
                  <a:extLst>
                    <a:ext uri="{9D8B030D-6E8A-4147-A177-3AD203B41FA5}">
                      <a16:colId xmlns:a16="http://schemas.microsoft.com/office/drawing/2014/main" val="332355763"/>
                    </a:ext>
                  </a:extLst>
                </a:gridCol>
              </a:tblGrid>
              <a:tr h="50498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Fund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Net Assets 31-12-2021 (PKR Bn)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2B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5839527"/>
                  </a:ext>
                </a:extLst>
              </a:tr>
              <a:tr h="173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Atlas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Money Market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0.22%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23.25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6134355"/>
                  </a:ext>
                </a:extLst>
              </a:tr>
              <a:tr h="173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JS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Cash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0.29%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12.59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3399773"/>
                  </a:ext>
                </a:extLst>
              </a:tr>
              <a:tr h="173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UBL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Cash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23645"/>
                  </a:ext>
                </a:extLst>
              </a:tr>
              <a:tr h="173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Faysal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Money Market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0.36%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14.45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541114"/>
                  </a:ext>
                </a:extLst>
              </a:tr>
              <a:tr h="173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Pakistan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Cash Management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0.38%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7606784"/>
                  </a:ext>
                </a:extLst>
              </a:tr>
              <a:tr h="173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ABL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Cash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0.40%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36.58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7072914"/>
                  </a:ext>
                </a:extLst>
              </a:tr>
              <a:tr h="173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NIT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Money Market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0.41%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788530"/>
                  </a:ext>
                </a:extLst>
              </a:tr>
              <a:tr h="173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Alfalah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GHP Cash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0.42%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12.42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1418807"/>
                  </a:ext>
                </a:extLst>
              </a:tr>
              <a:tr h="173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NBP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Money Market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0.43%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31.31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854697"/>
                  </a:ext>
                </a:extLst>
              </a:tr>
              <a:tr h="173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HBL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Cash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0.45%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43.51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2650863"/>
                  </a:ext>
                </a:extLst>
              </a:tr>
              <a:tr h="173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UBL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Liquidity Plus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0.46%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35.91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0441709"/>
                  </a:ext>
                </a:extLst>
              </a:tr>
              <a:tr h="173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Lakson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Money Market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2219100"/>
                  </a:ext>
                </a:extLst>
              </a:tr>
              <a:tr h="173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Alfalah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GHP Money Market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24.69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0287510"/>
                  </a:ext>
                </a:extLst>
              </a:tr>
              <a:tr h="173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Faysal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Cash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0.54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0200199"/>
                  </a:ext>
                </a:extLst>
              </a:tr>
              <a:tr h="173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MCB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Cash Management Optimizer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0.63%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38.26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382844"/>
                  </a:ext>
                </a:extLst>
              </a:tr>
              <a:tr h="173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Askari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Sovereign Cash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0.65%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3595794"/>
                  </a:ext>
                </a:extLst>
              </a:tr>
              <a:tr h="173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First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Habib Cash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0.67%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28.88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0178457"/>
                  </a:ext>
                </a:extLst>
              </a:tr>
              <a:tr h="173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HBL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Money Market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0.69%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17.37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8152230"/>
                  </a:ext>
                </a:extLst>
              </a:tr>
              <a:tr h="173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AKD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Cash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0.91%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7340639"/>
                  </a:ext>
                </a:extLst>
              </a:tr>
              <a:tr h="173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NBP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Government Securities Liquid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9771980"/>
                  </a:ext>
                </a:extLst>
              </a:tr>
              <a:tr h="173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BMA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Empress Cash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9329496"/>
                  </a:ext>
                </a:extLst>
              </a:tr>
              <a:tr h="17393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UBL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Money Market Fund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81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5867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tx1">
                    <a:tint val="75000"/>
                  </a:schemeClr>
                </a:solidFill>
              </a:rPr>
            </a:b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CMOP </a:t>
            </a:r>
            <a:r>
              <a:rPr lang="en-US" sz="3300" b="1" dirty="0">
                <a:solidFill>
                  <a:schemeClr val="tx1">
                    <a:tint val="75000"/>
                  </a:schemeClr>
                </a:solidFill>
              </a:rPr>
              <a:t>Average Attribution &amp; Allocation – 2</a:t>
            </a:r>
            <a:r>
              <a:rPr lang="en-US" sz="3300" b="1" dirty="0" smtClean="0">
                <a:solidFill>
                  <a:schemeClr val="tx1">
                    <a:tint val="75000"/>
                  </a:schemeClr>
                </a:solidFill>
              </a:rPr>
              <a:t>QFY22</a:t>
            </a: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r>
              <a:rPr lang="en-US" b="1" dirty="0">
                <a:solidFill>
                  <a:schemeClr val="tx1">
                    <a:tint val="75000"/>
                  </a:schemeClr>
                </a:solidFill>
              </a:rPr>
              <a:t/>
            </a:r>
            <a:br>
              <a:rPr lang="en-US" b="1" dirty="0">
                <a:solidFill>
                  <a:schemeClr val="tx1">
                    <a:tint val="75000"/>
                  </a:schemeClr>
                </a:solidFill>
              </a:rPr>
            </a:br>
            <a:endParaRPr lang="en-US" sz="3000" b="1" dirty="0" smtClean="0">
              <a:solidFill>
                <a:schemeClr val="tx1">
                  <a:tint val="75000"/>
                </a:schemeClr>
              </a:solidFill>
              <a:latin typeface="+mj-lt"/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2393465"/>
              </p:ext>
            </p:extLst>
          </p:nvPr>
        </p:nvGraphicFramePr>
        <p:xfrm>
          <a:off x="1150374" y="1327355"/>
          <a:ext cx="10279626" cy="49554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207313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B5394954-8372-41CA-B7D6-DCD5F50C19E0}" vid="{BDF0DFB2-9903-4D2D-AA8E-06BB08BF38B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 &amp; Equity Related Funds</Template>
  <TotalTime>1998</TotalTime>
  <Words>4423</Words>
  <Application>Microsoft Office PowerPoint</Application>
  <PresentationFormat>Widescreen</PresentationFormat>
  <Paragraphs>1472</Paragraphs>
  <Slides>62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6" baseType="lpstr">
      <vt:lpstr>Arial</vt:lpstr>
      <vt:lpstr>Calibri</vt:lpstr>
      <vt:lpstr>Calibri Light</vt:lpstr>
      <vt:lpstr>Office Theme</vt:lpstr>
      <vt:lpstr>PowerPoint Presentation</vt:lpstr>
      <vt:lpstr> Fixed Income Funds </vt:lpstr>
      <vt:lpstr>Money Market at a Glance</vt:lpstr>
      <vt:lpstr> Yield Curve </vt:lpstr>
      <vt:lpstr>  Snapshot of Fixed Income Funds – 2QFY22  </vt:lpstr>
      <vt:lpstr>  Money Market Funds – Peer Comparison (2QFY22)  </vt:lpstr>
      <vt:lpstr>  MM Funds – Month-wise Exposure in ST-SUKUK &amp; CP  (2QFY22)  </vt:lpstr>
      <vt:lpstr>   Money Market Funds – Total Expense Ratio (2QFY22)   </vt:lpstr>
      <vt:lpstr>   CMOP Average Attribution &amp; Allocation – 2QFY22   </vt:lpstr>
      <vt:lpstr>   PCF Average Attribution &amp; Allocation – 2QFY22   </vt:lpstr>
      <vt:lpstr>    MCB Cash Management Optimizer - Asset Allocation     </vt:lpstr>
      <vt:lpstr>     Pakistan Cash Management Fund - Asset Allocation      </vt:lpstr>
      <vt:lpstr>  Income Funds - PEER Comparison (2QFY22)  </vt:lpstr>
      <vt:lpstr>    Income Funds – Total Expense Ratio (2QFY22)    </vt:lpstr>
      <vt:lpstr>    PIF Average Attribution &amp; Allocation – 2QFY22    </vt:lpstr>
      <vt:lpstr>     MCB DCF IF Average Attribution &amp; Allocation – 2QFY22     </vt:lpstr>
      <vt:lpstr>      Pakistan Income Fund - Asset Allocation      </vt:lpstr>
      <vt:lpstr>       MCB DCF Income Fund - Asset Allocation       </vt:lpstr>
      <vt:lpstr>   Government Securities Funds - PEER Comparison (2QFY22)   </vt:lpstr>
      <vt:lpstr>    Government Securities Funds – Total Expense Ratio (2QFY22)    </vt:lpstr>
      <vt:lpstr>     MCB PSF Average Attribution &amp; Allocation – 2QFY22     </vt:lpstr>
      <vt:lpstr>       MCB Pakistan Sovereign Fund - Asset Allocation       </vt:lpstr>
      <vt:lpstr>  Aggressive Income Funds - PEER Comparison (2QFY22)  </vt:lpstr>
      <vt:lpstr>    Aggressive Income Funds – Total Expense Ratio (2QFY22)    </vt:lpstr>
      <vt:lpstr>     PIEF Average Attribution &amp; Allocation – 2QFY22     </vt:lpstr>
      <vt:lpstr>       Pakistan Income Enhancement Fund - Asset Allocation       </vt:lpstr>
      <vt:lpstr>  Islamic Income Funds - PEER Comparison (2QFY22)  </vt:lpstr>
      <vt:lpstr>    Islamic Income Funds – Total Expense Ratio (2QFY22)    </vt:lpstr>
      <vt:lpstr>     ALHIIF Average Attribution &amp; Allocation – 2QFY22     </vt:lpstr>
      <vt:lpstr>     ALHDDF Average Attribution &amp; Allocation – 2QFY22     </vt:lpstr>
      <vt:lpstr>       Alhamra Islamic Income Fund - Asset Allocation       </vt:lpstr>
      <vt:lpstr>       Alhamra Daily Dividend Fund - Asset Allocation       </vt:lpstr>
      <vt:lpstr>  Islamic Money Market Funds - PEER Comparison (2QFY22)  </vt:lpstr>
      <vt:lpstr>   IMM Funds – Month-wise Exposure in ST-SUKUK &amp; CP  (2QFY22)   </vt:lpstr>
      <vt:lpstr>    Islamic Money Market Funds – Total Expense Ratio (2QFY22)    </vt:lpstr>
      <vt:lpstr>     ALHIMMF Average Attribution &amp; Allocation – 2QFY22     </vt:lpstr>
      <vt:lpstr>       Alhamra Islamic Money Market Fund - Asset Allocation       </vt:lpstr>
      <vt:lpstr>  Pension Funds - Debt Sub Funds (2QFY22)  </vt:lpstr>
      <vt:lpstr>    Pension Funds - Debt Sub Funds Management Fee (2QFY22)    </vt:lpstr>
      <vt:lpstr>       Pakistan Pension Fund - Debt Sub Fund Asset Allocation       </vt:lpstr>
      <vt:lpstr>  Pension Funds - Money Market Sub Funds (2QFY22)  </vt:lpstr>
      <vt:lpstr>    Pension Funds – Money Market Sub Funds Management Fee (2QFY22)    </vt:lpstr>
      <vt:lpstr>       Pakistan Pension Fund - Money Market Sub Fund Asset Allocation       </vt:lpstr>
      <vt:lpstr>  Islamic Pension Funds - Debt Sub Funds (2QFY22)  </vt:lpstr>
      <vt:lpstr>    Islamic Pension Funds – Debt Sub Funds Management Fee (2QFY22)    </vt:lpstr>
      <vt:lpstr>       Alhamra Islamic Pension Fund - Debt Sub Fund Asset Allocation       </vt:lpstr>
      <vt:lpstr>  Islamic Pension Funds – Money Market Sub Funds (2QFY22)  </vt:lpstr>
      <vt:lpstr>    Islamic Pension Funds – Money Market Sub Funds Management Fee (2QFY22)    </vt:lpstr>
      <vt:lpstr>       Alhamra Islamic Pension Fund - Money Market Sub Fund Asset Allocation       </vt:lpstr>
      <vt:lpstr>     Abbreviations     </vt:lpstr>
      <vt:lpstr>     Abbreviations     </vt:lpstr>
      <vt:lpstr>     Abbreviations     </vt:lpstr>
      <vt:lpstr>  Money Market Funds – Peer Comparison (2QFY22)  </vt:lpstr>
      <vt:lpstr>  Income Funds - PEER Comparison (2QFY22)  </vt:lpstr>
      <vt:lpstr>   Government Securities Funds - PEER Comparison (2QFY22)   </vt:lpstr>
      <vt:lpstr>  Aggressive Income Funds - PEER Comparison (2QFY22)  </vt:lpstr>
      <vt:lpstr>  Islamic Income Funds - PEER Comparison (2QFY22)  </vt:lpstr>
      <vt:lpstr>  Pension Funds - Debt Sub Funds (2QFY22)  </vt:lpstr>
      <vt:lpstr>  Pension Funds - Money Market Sub Funds (2QFY22)  </vt:lpstr>
      <vt:lpstr>  Islamic Pension Funds - Debt Sub Funds (2QFY22)  </vt:lpstr>
      <vt:lpstr>  Islamic Pension Funds – Money Market Sub Funds (2QFY22)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Imran Rashid</dc:creator>
  <cp:lastModifiedBy>Muhammad Asim</cp:lastModifiedBy>
  <cp:revision>200</cp:revision>
  <dcterms:created xsi:type="dcterms:W3CDTF">2021-10-06T13:16:00Z</dcterms:created>
  <dcterms:modified xsi:type="dcterms:W3CDTF">2022-01-26T08:42:38Z</dcterms:modified>
</cp:coreProperties>
</file>