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7" r:id="rId2"/>
    <p:sldId id="458" r:id="rId3"/>
    <p:sldId id="274" r:id="rId4"/>
  </p:sldIdLst>
  <p:sldSz cx="109728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zaib Anwar" initials="SA" lastIdx="1" clrIdx="0">
    <p:extLst>
      <p:ext uri="{19B8F6BF-5375-455C-9EA6-DF929625EA0E}">
        <p15:presenceInfo xmlns:p15="http://schemas.microsoft.com/office/powerpoint/2012/main" userId="S-1-5-21-796845957-2145958837-839522115-11433" providerId="AD"/>
      </p:ext>
    </p:extLst>
  </p:cmAuthor>
  <p:cmAuthor id="2" name="Hamza Saleem" initials="HS" lastIdx="2" clrIdx="1">
    <p:extLst>
      <p:ext uri="{19B8F6BF-5375-455C-9EA6-DF929625EA0E}">
        <p15:presenceInfo xmlns:p15="http://schemas.microsoft.com/office/powerpoint/2012/main" userId="S-1-5-21-796845957-2145958837-839522115-202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00B05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2" autoAdjust="0"/>
    <p:restoredTop sz="94660"/>
  </p:normalViewPr>
  <p:slideViewPr>
    <p:cSldViewPr snapToGrid="0">
      <p:cViewPr varScale="1">
        <p:scale>
          <a:sx n="88" d="100"/>
          <a:sy n="88" d="100"/>
        </p:scale>
        <p:origin x="739"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67EB072-4962-4C15-8457-B60ECDF37ADF}" type="datetimeFigureOut">
              <a:rPr lang="en-US" smtClean="0"/>
              <a:t>5/12/2022</a:t>
            </a:fld>
            <a:endParaRPr lang="en-US"/>
          </a:p>
        </p:txBody>
      </p:sp>
      <p:sp>
        <p:nvSpPr>
          <p:cNvPr id="4" name="Slide Image Placeholder 3"/>
          <p:cNvSpPr>
            <a:spLocks noGrp="1" noRot="1" noChangeAspect="1"/>
          </p:cNvSpPr>
          <p:nvPr>
            <p:ph type="sldImg" idx="2"/>
          </p:nvPr>
        </p:nvSpPr>
        <p:spPr>
          <a:xfrm>
            <a:off x="1065213" y="1200150"/>
            <a:ext cx="51847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96441C1-B830-4DBB-839C-8DBB38483ACE}" type="slidenum">
              <a:rPr lang="en-US" smtClean="0"/>
              <a:t>‹#›</a:t>
            </a:fld>
            <a:endParaRPr lang="en-US"/>
          </a:p>
        </p:txBody>
      </p:sp>
    </p:spTree>
    <p:extLst>
      <p:ext uri="{BB962C8B-B14F-4D97-AF65-F5344CB8AC3E}">
        <p14:creationId xmlns:p14="http://schemas.microsoft.com/office/powerpoint/2010/main" val="137559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5213" y="1200150"/>
            <a:ext cx="51847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441C1-B830-4DBB-839C-8DBB38483ACE}" type="slidenum">
              <a:rPr lang="en-US" smtClean="0"/>
              <a:t>1</a:t>
            </a:fld>
            <a:endParaRPr lang="en-US"/>
          </a:p>
        </p:txBody>
      </p:sp>
    </p:spTree>
    <p:extLst>
      <p:ext uri="{BB962C8B-B14F-4D97-AF65-F5344CB8AC3E}">
        <p14:creationId xmlns:p14="http://schemas.microsoft.com/office/powerpoint/2010/main" val="1314498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600"/>
          </a:xfrm>
        </p:spPr>
        <p:txBody>
          <a:bodyPr anchor="b"/>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602038"/>
            <a:ext cx="82296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186107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51177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52410" y="365125"/>
            <a:ext cx="236601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54380" y="365125"/>
            <a:ext cx="696087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40535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43CFC8-F979-4812-9A39-59A73771E913}"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48232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5" y="1709739"/>
            <a:ext cx="9464040" cy="2852737"/>
          </a:xfrm>
        </p:spPr>
        <p:txBody>
          <a:bodyPr anchor="b"/>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748665" y="4589464"/>
            <a:ext cx="9464040" cy="1500187"/>
          </a:xfrm>
        </p:spPr>
        <p:txBody>
          <a:bodyPr/>
          <a:lstStyle>
            <a:lvl1pPr marL="0" indent="0">
              <a:buNone/>
              <a:defRPr sz="2160">
                <a:solidFill>
                  <a:schemeClr val="tx1">
                    <a:tint val="75000"/>
                  </a:schemeClr>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3CFC8-F979-4812-9A39-59A73771E913}"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764144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543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54980" y="1825625"/>
            <a:ext cx="466344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43CFC8-F979-4812-9A39-59A73771E913}"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384845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809" y="365126"/>
            <a:ext cx="946404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55810" y="1681163"/>
            <a:ext cx="4642008"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4" name="Content Placeholder 3"/>
          <p:cNvSpPr>
            <a:spLocks noGrp="1"/>
          </p:cNvSpPr>
          <p:nvPr>
            <p:ph sz="half" idx="2"/>
          </p:nvPr>
        </p:nvSpPr>
        <p:spPr>
          <a:xfrm>
            <a:off x="755810" y="2505075"/>
            <a:ext cx="464200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554980" y="1681163"/>
            <a:ext cx="4664869" cy="82391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smtClean="0"/>
              <a:t>Click to edit Master text styles</a:t>
            </a:r>
          </a:p>
        </p:txBody>
      </p:sp>
      <p:sp>
        <p:nvSpPr>
          <p:cNvPr id="6" name="Content Placeholder 5"/>
          <p:cNvSpPr>
            <a:spLocks noGrp="1"/>
          </p:cNvSpPr>
          <p:nvPr>
            <p:ph sz="quarter" idx="4"/>
          </p:nvPr>
        </p:nvSpPr>
        <p:spPr>
          <a:xfrm>
            <a:off x="5554980" y="2505075"/>
            <a:ext cx="4664869"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43CFC8-F979-4812-9A39-59A73771E913}"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65122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43CFC8-F979-4812-9A39-59A73771E913}"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96977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3CFC8-F979-4812-9A39-59A73771E913}"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75046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Content Placeholder 2"/>
          <p:cNvSpPr>
            <a:spLocks noGrp="1"/>
          </p:cNvSpPr>
          <p:nvPr>
            <p:ph idx="1"/>
          </p:nvPr>
        </p:nvSpPr>
        <p:spPr>
          <a:xfrm>
            <a:off x="4664869" y="987426"/>
            <a:ext cx="555498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CFC8-F979-4812-9A39-59A73771E913}"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376909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5810" y="457200"/>
            <a:ext cx="3539013" cy="1600200"/>
          </a:xfrm>
        </p:spPr>
        <p:txBody>
          <a:bodyPr anchor="b"/>
          <a:lstStyle>
            <a:lvl1pPr>
              <a:defRPr sz="28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664869" y="987426"/>
            <a:ext cx="5554980" cy="4873625"/>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smtClean="0"/>
              <a:t>Click icon to add picture</a:t>
            </a:r>
            <a:endParaRPr lang="en-US" dirty="0"/>
          </a:p>
        </p:txBody>
      </p:sp>
      <p:sp>
        <p:nvSpPr>
          <p:cNvPr id="4" name="Text Placeholder 3"/>
          <p:cNvSpPr>
            <a:spLocks noGrp="1"/>
          </p:cNvSpPr>
          <p:nvPr>
            <p:ph type="body" sz="half" idx="2"/>
          </p:nvPr>
        </p:nvSpPr>
        <p:spPr>
          <a:xfrm>
            <a:off x="755810" y="2057400"/>
            <a:ext cx="3539013"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3CFC8-F979-4812-9A39-59A73771E913}"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F483F-1FE2-42D2-BFEE-B40C420C95AE}" type="slidenum">
              <a:rPr lang="en-US" smtClean="0"/>
              <a:t>‹#›</a:t>
            </a:fld>
            <a:endParaRPr lang="en-US"/>
          </a:p>
        </p:txBody>
      </p:sp>
    </p:spTree>
    <p:extLst>
      <p:ext uri="{BB962C8B-B14F-4D97-AF65-F5344CB8AC3E}">
        <p14:creationId xmlns:p14="http://schemas.microsoft.com/office/powerpoint/2010/main" val="260485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365126"/>
            <a:ext cx="946404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54380" y="1825625"/>
            <a:ext cx="946404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4380" y="6356351"/>
            <a:ext cx="246888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6943CFC8-F979-4812-9A39-59A73771E913}" type="datetimeFigureOut">
              <a:rPr lang="en-US" smtClean="0"/>
              <a:t>5/12/2022</a:t>
            </a:fld>
            <a:endParaRPr lang="en-US"/>
          </a:p>
        </p:txBody>
      </p:sp>
      <p:sp>
        <p:nvSpPr>
          <p:cNvPr id="5" name="Footer Placeholder 4"/>
          <p:cNvSpPr>
            <a:spLocks noGrp="1"/>
          </p:cNvSpPr>
          <p:nvPr>
            <p:ph type="ftr" sz="quarter" idx="3"/>
          </p:nvPr>
        </p:nvSpPr>
        <p:spPr>
          <a:xfrm>
            <a:off x="3634740" y="6356351"/>
            <a:ext cx="370332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9540" y="6356351"/>
            <a:ext cx="246888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657F483F-1FE2-42D2-BFEE-B40C420C95AE}" type="slidenum">
              <a:rPr lang="en-US" smtClean="0"/>
              <a:t>‹#›</a:t>
            </a:fld>
            <a:endParaRPr lang="en-US"/>
          </a:p>
        </p:txBody>
      </p:sp>
      <p:sp>
        <p:nvSpPr>
          <p:cNvPr id="7" name="TextBox 6"/>
          <p:cNvSpPr txBox="1"/>
          <p:nvPr userDrawn="1"/>
        </p:nvSpPr>
        <p:spPr>
          <a:xfrm>
            <a:off x="4578940" y="6457891"/>
            <a:ext cx="1814920" cy="400110"/>
          </a:xfrm>
          <a:prstGeom prst="rect">
            <a:avLst/>
          </a:prstGeom>
          <a:noFill/>
        </p:spPr>
        <p:txBody>
          <a:bodyPr wrap="none" rtlCol="0">
            <a:spAutoFit/>
          </a:bodyPr>
          <a:lstStyle/>
          <a:p>
            <a:pPr algn="ctr"/>
            <a:r>
              <a:rPr lang="en-US" sz="1000" i="1" dirty="0">
                <a:solidFill>
                  <a:srgbClr val="FF0000"/>
                </a:solidFill>
              </a:rPr>
              <a:t>Strictly Private and Confidential</a:t>
            </a:r>
          </a:p>
          <a:p>
            <a:pPr algn="ctr"/>
            <a:r>
              <a:rPr lang="en-US" sz="1000" i="1" dirty="0">
                <a:solidFill>
                  <a:srgbClr val="FF0000"/>
                </a:solidFill>
              </a:rPr>
              <a:t>Property of MCB Arif Habib </a:t>
            </a: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77613" y="6566397"/>
            <a:ext cx="1637150" cy="224978"/>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642835" y="6530604"/>
            <a:ext cx="567410" cy="219927"/>
          </a:xfrm>
          <a:prstGeom prst="rect">
            <a:avLst/>
          </a:prstGeom>
        </p:spPr>
      </p:pic>
      <p:pic>
        <p:nvPicPr>
          <p:cNvPr id="10" name="Picture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277490" y="6508465"/>
            <a:ext cx="613818" cy="316877"/>
          </a:xfrm>
          <a:prstGeom prst="rect">
            <a:avLst/>
          </a:prstGeom>
        </p:spPr>
      </p:pic>
    </p:spTree>
    <p:extLst>
      <p:ext uri="{BB962C8B-B14F-4D97-AF65-F5344CB8AC3E}">
        <p14:creationId xmlns:p14="http://schemas.microsoft.com/office/powerpoint/2010/main" val="1778736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761" y="-3024"/>
            <a:ext cx="10968040" cy="6864048"/>
            <a:chOff x="0" y="-3024"/>
            <a:chExt cx="12192000" cy="6864048"/>
          </a:xfrm>
        </p:grpSpPr>
        <p:pic>
          <p:nvPicPr>
            <p:cNvPr id="6" name="Picture 6" descr="2.png">
              <a:extLst>
                <a:ext uri="{FF2B5EF4-FFF2-40B4-BE49-F238E27FC236}">
                  <a16:creationId xmlns:a16="http://schemas.microsoft.com/office/drawing/2014/main" id="{F4CA145E-AE07-429C-87A6-10396E3EAC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24"/>
              <a:ext cx="9767455" cy="68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2.png">
              <a:extLst>
                <a:ext uri="{FF2B5EF4-FFF2-40B4-BE49-F238E27FC236}">
                  <a16:creationId xmlns:a16="http://schemas.microsoft.com/office/drawing/2014/main" id="{F4CA145E-AE07-429C-87A6-10396E3EAC76}"/>
                </a:ext>
              </a:extLst>
            </p:cNvPr>
            <p:cNvPicPr>
              <a:picLocks noChangeAspect="1"/>
            </p:cNvPicPr>
            <p:nvPr/>
          </p:nvPicPr>
          <p:blipFill rotWithShape="1">
            <a:blip r:embed="rId3">
              <a:extLst>
                <a:ext uri="{28A0092B-C50C-407E-A947-70E740481C1C}">
                  <a14:useLocalDpi xmlns:a14="http://schemas.microsoft.com/office/drawing/2010/main" val="0"/>
                </a:ext>
              </a:extLst>
            </a:blip>
            <a:srcRect l="95887"/>
            <a:stretch/>
          </p:blipFill>
          <p:spPr bwMode="auto">
            <a:xfrm>
              <a:off x="9767455" y="0"/>
              <a:ext cx="2424545" cy="686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652" y="180175"/>
            <a:ext cx="1580115" cy="550473"/>
          </a:xfrm>
          <a:prstGeom prst="rect">
            <a:avLst/>
          </a:prstGeom>
        </p:spPr>
      </p:pic>
      <p:sp>
        <p:nvSpPr>
          <p:cNvPr id="11" name="Snip Single Corner Rectangle 10"/>
          <p:cNvSpPr/>
          <p:nvPr/>
        </p:nvSpPr>
        <p:spPr>
          <a:xfrm>
            <a:off x="4761" y="4186785"/>
            <a:ext cx="5611091" cy="1366185"/>
          </a:xfrm>
          <a:prstGeom prst="snip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txBox="1">
            <a:spLocks/>
          </p:cNvSpPr>
          <p:nvPr/>
        </p:nvSpPr>
        <p:spPr>
          <a:xfrm>
            <a:off x="-354648" y="4457855"/>
            <a:ext cx="5514109" cy="1852189"/>
          </a:xfrm>
          <a:prstGeom prst="rect">
            <a:avLst/>
          </a:prstGeom>
        </p:spPr>
        <p:txBody>
          <a:bodyPr vert="horz" lIns="91440" tIns="45720" rIns="91440" bIns="45720" rtlCol="0">
            <a:noAutofit/>
          </a:bodyPr>
          <a:lstStyle/>
          <a:p>
            <a:pPr marL="228594" indent="-228594" algn="ctr">
              <a:lnSpc>
                <a:spcPct val="90000"/>
              </a:lnSpc>
              <a:spcBef>
                <a:spcPts val="1000"/>
              </a:spcBef>
              <a:defRPr/>
            </a:pPr>
            <a:r>
              <a:rPr lang="en-US" sz="2400" dirty="0" smtClean="0">
                <a:latin typeface="Georgia" pitchFamily="18" charset="0"/>
              </a:rPr>
              <a:t>Meeting </a:t>
            </a:r>
            <a:r>
              <a:rPr lang="en-US" sz="2400" dirty="0">
                <a:latin typeface="Georgia" pitchFamily="18" charset="0"/>
              </a:rPr>
              <a:t>of </a:t>
            </a:r>
            <a:r>
              <a:rPr lang="en-US" sz="2400" dirty="0" smtClean="0">
                <a:latin typeface="Georgia" pitchFamily="18" charset="0"/>
              </a:rPr>
              <a:t>the Subcommittee</a:t>
            </a:r>
            <a:endParaRPr lang="en-US" sz="2400" dirty="0">
              <a:latin typeface="Georgia" pitchFamily="18" charset="0"/>
            </a:endParaRPr>
          </a:p>
          <a:p>
            <a:pPr marL="228594" indent="-228594" algn="ctr">
              <a:lnSpc>
                <a:spcPct val="90000"/>
              </a:lnSpc>
              <a:spcBef>
                <a:spcPts val="1000"/>
              </a:spcBef>
              <a:defRPr/>
            </a:pPr>
            <a:r>
              <a:rPr lang="en-US" sz="2400" dirty="0" smtClean="0">
                <a:latin typeface="Georgia" pitchFamily="18" charset="0"/>
              </a:rPr>
              <a:t>May</a:t>
            </a:r>
            <a:r>
              <a:rPr lang="en-US" sz="2400" dirty="0" smtClean="0">
                <a:latin typeface="Georgia" pitchFamily="18" charset="0"/>
              </a:rPr>
              <a:t> 20, </a:t>
            </a:r>
            <a:r>
              <a:rPr lang="en-US" sz="2400" dirty="0" smtClean="0">
                <a:latin typeface="Georgia" pitchFamily="18" charset="0"/>
              </a:rPr>
              <a:t>2022</a:t>
            </a:r>
            <a:endParaRPr lang="en-US" sz="2400" dirty="0">
              <a:latin typeface="Georgia" pitchFamily="18"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3304" y="1953493"/>
            <a:ext cx="5009407" cy="619557"/>
          </a:xfrm>
          <a:prstGeom prst="rect">
            <a:avLst/>
          </a:prstGeom>
        </p:spPr>
      </p:pic>
      <p:sp>
        <p:nvSpPr>
          <p:cNvPr id="13" name="Rectangle 12"/>
          <p:cNvSpPr/>
          <p:nvPr/>
        </p:nvSpPr>
        <p:spPr>
          <a:xfrm>
            <a:off x="10395" y="2673931"/>
            <a:ext cx="4461164" cy="70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1718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036" y="906890"/>
            <a:ext cx="9975273" cy="4988817"/>
          </a:xfrm>
        </p:spPr>
        <p:txBody>
          <a:bodyPr>
            <a:noAutofit/>
          </a:bodyPr>
          <a:lstStyle/>
          <a:p>
            <a:pPr marL="0" indent="0" algn="just">
              <a:lnSpc>
                <a:spcPct val="100000"/>
              </a:lnSpc>
              <a:spcBef>
                <a:spcPts val="0"/>
              </a:spcBef>
              <a:buNone/>
            </a:pPr>
            <a:r>
              <a:rPr lang="en-US" sz="1600" dirty="0">
                <a:solidFill>
                  <a:schemeClr val="accent5">
                    <a:lumMod val="50000"/>
                  </a:schemeClr>
                </a:solidFill>
                <a:latin typeface="Times New Roman" panose="02020603050405020304" pitchFamily="18" charset="0"/>
                <a:cs typeface="Times New Roman" panose="02020603050405020304" pitchFamily="18" charset="0"/>
              </a:rPr>
              <a:t>Core Values are supposed to be engraved to the core of our company’s DNA and bedrock for everything we do. These values set the tone for how we operate our business on a day to day basis. They reflect the way we work and how we operate with all the stakeholders including but not limited to customers, colleagues, shareholders, regulators and the communities in which we operate. These four Core Values are our bond, our foundation and reflect our character and what we stand for as an organization:</a:t>
            </a:r>
          </a:p>
          <a:p>
            <a:pPr marL="0" indent="0" algn="just">
              <a:lnSpc>
                <a:spcPct val="100000"/>
              </a:lnSpc>
              <a:spcBef>
                <a:spcPts val="0"/>
              </a:spcBef>
              <a:buNone/>
            </a:pPr>
            <a:endParaRPr lang="en-US" sz="2400" dirty="0" smtClean="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ü"/>
            </a:pPr>
            <a:r>
              <a:rPr lang="en-US" sz="2000" dirty="0" smtClean="0">
                <a:effectLst>
                  <a:outerShdw blurRad="38100" dist="38100" dir="2700000" algn="tl">
                    <a:srgbClr val="000000">
                      <a:alpha val="43137"/>
                    </a:srgbClr>
                  </a:outerShdw>
                </a:effectLst>
                <a:latin typeface="+mj-lt"/>
                <a:ea typeface="+mj-ea"/>
                <a:cs typeface="+mj-cs"/>
              </a:rPr>
              <a:t> HONESTY </a:t>
            </a:r>
            <a:r>
              <a:rPr lang="en-US" sz="2000" dirty="0">
                <a:effectLst>
                  <a:outerShdw blurRad="38100" dist="38100" dir="2700000" algn="tl">
                    <a:srgbClr val="000000">
                      <a:alpha val="43137"/>
                    </a:srgbClr>
                  </a:outerShdw>
                </a:effectLst>
                <a:latin typeface="+mj-lt"/>
                <a:ea typeface="+mj-ea"/>
                <a:cs typeface="+mj-cs"/>
              </a:rPr>
              <a:t>– </a:t>
            </a:r>
            <a:r>
              <a:rPr lang="en-US" sz="1600" dirty="0">
                <a:solidFill>
                  <a:schemeClr val="accent5">
                    <a:lumMod val="50000"/>
                  </a:schemeClr>
                </a:solidFill>
                <a:latin typeface="Times New Roman" panose="02020603050405020304" pitchFamily="18" charset="0"/>
                <a:cs typeface="Times New Roman" panose="02020603050405020304" pitchFamily="18" charset="0"/>
              </a:rPr>
              <a:t>We ensure to build trust through responsible actions and honest relationships with our colleagues, customers and stakeholders</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en-US" sz="1600" dirty="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ü"/>
            </a:pPr>
            <a:r>
              <a:rPr lang="en-US" sz="2000" dirty="0" smtClean="0">
                <a:effectLst>
                  <a:outerShdw blurRad="38100" dist="38100" dir="2700000" algn="tl">
                    <a:srgbClr val="000000">
                      <a:alpha val="43137"/>
                    </a:srgbClr>
                  </a:outerShdw>
                </a:effectLst>
                <a:latin typeface="+mj-lt"/>
                <a:ea typeface="+mj-ea"/>
                <a:cs typeface="+mj-cs"/>
              </a:rPr>
              <a:t> INTEGRITY </a:t>
            </a:r>
            <a:r>
              <a:rPr lang="en-US" sz="2000" dirty="0">
                <a:effectLst>
                  <a:outerShdw blurRad="38100" dist="38100" dir="2700000" algn="tl">
                    <a:srgbClr val="000000">
                      <a:alpha val="43137"/>
                    </a:srgbClr>
                  </a:outerShdw>
                </a:effectLst>
                <a:latin typeface="+mj-lt"/>
                <a:ea typeface="+mj-ea"/>
                <a:cs typeface="+mj-cs"/>
              </a:rPr>
              <a:t>– </a:t>
            </a:r>
            <a:r>
              <a:rPr lang="en-US" sz="1600" dirty="0">
                <a:solidFill>
                  <a:schemeClr val="accent5">
                    <a:lumMod val="50000"/>
                  </a:schemeClr>
                </a:solidFill>
                <a:latin typeface="Times New Roman" panose="02020603050405020304" pitchFamily="18" charset="0"/>
                <a:cs typeface="Times New Roman" panose="02020603050405020304" pitchFamily="18" charset="0"/>
              </a:rPr>
              <a:t>We work with integrity in everything we do, and embody our principles when working with stakeholders as well as internal and external customers. We assure to promote the integrity for the ultimate benefit for everyone</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en-US" sz="1600" dirty="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ü"/>
            </a:pPr>
            <a:r>
              <a:rPr lang="en-US" sz="2000" dirty="0" smtClean="0">
                <a:effectLst>
                  <a:outerShdw blurRad="38100" dist="38100" dir="2700000" algn="tl">
                    <a:srgbClr val="000000">
                      <a:alpha val="43137"/>
                    </a:srgbClr>
                  </a:outerShdw>
                </a:effectLst>
                <a:latin typeface="+mj-lt"/>
                <a:ea typeface="+mj-ea"/>
                <a:cs typeface="+mj-cs"/>
              </a:rPr>
              <a:t> ETHICS </a:t>
            </a:r>
            <a:r>
              <a:rPr lang="en-US" sz="2000" dirty="0">
                <a:effectLst>
                  <a:outerShdw blurRad="38100" dist="38100" dir="2700000" algn="tl">
                    <a:srgbClr val="000000">
                      <a:alpha val="43137"/>
                    </a:srgbClr>
                  </a:outerShdw>
                </a:effectLst>
                <a:latin typeface="+mj-lt"/>
                <a:ea typeface="+mj-ea"/>
                <a:cs typeface="+mj-cs"/>
              </a:rPr>
              <a:t>– </a:t>
            </a:r>
            <a:r>
              <a:rPr lang="en-US" sz="1600" dirty="0">
                <a:solidFill>
                  <a:schemeClr val="accent5">
                    <a:lumMod val="50000"/>
                  </a:schemeClr>
                </a:solidFill>
                <a:latin typeface="Times New Roman" panose="02020603050405020304" pitchFamily="18" charset="0"/>
                <a:cs typeface="Times New Roman" panose="02020603050405020304" pitchFamily="18" charset="0"/>
              </a:rPr>
              <a:t>We are committed to conforming to the highest level of ethical standards in the workplace which involves putting customer interest first and maintaining our stakeholders' trust in the Company</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a:t>
            </a:r>
          </a:p>
          <a:p>
            <a:pPr marL="0" indent="0" algn="just">
              <a:lnSpc>
                <a:spcPct val="100000"/>
              </a:lnSpc>
              <a:spcBef>
                <a:spcPts val="0"/>
              </a:spcBef>
              <a:buNone/>
            </a:pPr>
            <a:endParaRPr lang="en-US" sz="1600" dirty="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100000"/>
              </a:lnSpc>
              <a:spcBef>
                <a:spcPts val="0"/>
              </a:spcBef>
              <a:buFont typeface="Wingdings" panose="05000000000000000000" pitchFamily="2" charset="2"/>
              <a:buChar char="ü"/>
            </a:pPr>
            <a:r>
              <a:rPr lang="en-US" sz="2000" dirty="0" smtClean="0">
                <a:effectLst>
                  <a:outerShdw blurRad="38100" dist="38100" dir="2700000" algn="tl">
                    <a:srgbClr val="000000">
                      <a:alpha val="43137"/>
                    </a:srgbClr>
                  </a:outerShdw>
                </a:effectLst>
                <a:latin typeface="+mj-lt"/>
                <a:ea typeface="+mj-ea"/>
                <a:cs typeface="+mj-cs"/>
              </a:rPr>
              <a:t> PROFESSIONALISM </a:t>
            </a:r>
            <a:r>
              <a:rPr lang="en-US" sz="2000" dirty="0">
                <a:effectLst>
                  <a:outerShdw blurRad="38100" dist="38100" dir="2700000" algn="tl">
                    <a:srgbClr val="000000">
                      <a:alpha val="43137"/>
                    </a:srgbClr>
                  </a:outerShdw>
                </a:effectLst>
                <a:latin typeface="+mj-lt"/>
                <a:ea typeface="+mj-ea"/>
                <a:cs typeface="+mj-cs"/>
              </a:rPr>
              <a:t>– </a:t>
            </a:r>
            <a:r>
              <a:rPr lang="en-US" sz="1600" dirty="0">
                <a:solidFill>
                  <a:schemeClr val="accent5">
                    <a:lumMod val="50000"/>
                  </a:schemeClr>
                </a:solidFill>
                <a:latin typeface="Times New Roman" panose="02020603050405020304" pitchFamily="18" charset="0"/>
                <a:cs typeface="Times New Roman" panose="02020603050405020304" pitchFamily="18" charset="0"/>
              </a:rPr>
              <a:t>We value everyone and treat our external and internal customers and our stakeholders with respect, dignity and </a:t>
            </a:r>
            <a:r>
              <a:rPr lang="en-US" sz="1600" dirty="0" smtClean="0">
                <a:solidFill>
                  <a:schemeClr val="accent5">
                    <a:lumMod val="50000"/>
                  </a:schemeClr>
                </a:solidFill>
                <a:latin typeface="Times New Roman" panose="02020603050405020304" pitchFamily="18" charset="0"/>
                <a:cs typeface="Times New Roman" panose="02020603050405020304" pitchFamily="18" charset="0"/>
              </a:rPr>
              <a:t>professionalism</a:t>
            </a:r>
            <a:endParaRPr lang="en-US" sz="16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568036" y="117988"/>
            <a:ext cx="7155873" cy="684394"/>
          </a:xfrm>
        </p:spPr>
        <p:txBody>
          <a:bodyPr>
            <a:noAutofit/>
          </a:bodyPr>
          <a:lstStyle/>
          <a:p>
            <a:r>
              <a:rPr lang="en-US" sz="2800" u="sng" dirty="0" smtClean="0">
                <a:effectLst>
                  <a:outerShdw blurRad="38100" dist="38100" dir="2700000" algn="tl">
                    <a:srgbClr val="000000">
                      <a:alpha val="43137"/>
                    </a:srgbClr>
                  </a:outerShdw>
                </a:effectLst>
              </a:rPr>
              <a:t>Core </a:t>
            </a:r>
            <a:r>
              <a:rPr lang="en-US" sz="2800" u="sng" dirty="0">
                <a:effectLst>
                  <a:outerShdw blurRad="38100" dist="38100" dir="2700000" algn="tl">
                    <a:srgbClr val="000000">
                      <a:alpha val="43137"/>
                    </a:srgbClr>
                  </a:outerShdw>
                </a:effectLst>
              </a:rPr>
              <a:t>Values</a:t>
            </a:r>
          </a:p>
        </p:txBody>
      </p:sp>
    </p:spTree>
    <p:extLst>
      <p:ext uri="{BB962C8B-B14F-4D97-AF65-F5344CB8AC3E}">
        <p14:creationId xmlns:p14="http://schemas.microsoft.com/office/powerpoint/2010/main" val="1570112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 y="2766222"/>
            <a:ext cx="9464040" cy="1325563"/>
          </a:xfrm>
        </p:spPr>
        <p:txBody>
          <a:bodyPr>
            <a:normAutofit/>
          </a:bodyPr>
          <a:lstStyle/>
          <a:p>
            <a:pPr algn="ctr"/>
            <a:r>
              <a:rPr lang="en-US" sz="4800" dirty="0">
                <a:solidFill>
                  <a:srgbClr val="00B050"/>
                </a:solidFill>
                <a:latin typeface="Georgia" pitchFamily="18" charset="0"/>
                <a:ea typeface="+mn-ea"/>
                <a:cs typeface="+mn-cs"/>
              </a:rPr>
              <a:t>Thanks</a:t>
            </a:r>
          </a:p>
        </p:txBody>
      </p:sp>
    </p:spTree>
    <p:extLst>
      <p:ext uri="{BB962C8B-B14F-4D97-AF65-F5344CB8AC3E}">
        <p14:creationId xmlns:p14="http://schemas.microsoft.com/office/powerpoint/2010/main" val="27818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13071</TotalTime>
  <Words>227</Words>
  <Application>Microsoft Office PowerPoint</Application>
  <PresentationFormat>Custom</PresentationFormat>
  <Paragraphs>14</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Calibri Light</vt:lpstr>
      <vt:lpstr>Georgia</vt:lpstr>
      <vt:lpstr>Times New Roman</vt:lpstr>
      <vt:lpstr>Wingdings</vt:lpstr>
      <vt:lpstr>Office Theme</vt:lpstr>
      <vt:lpstr>PowerPoint Presentation</vt:lpstr>
      <vt:lpstr>Core Values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shazaib anwar</dc:creator>
  <cp:lastModifiedBy>Altaf Faisal</cp:lastModifiedBy>
  <cp:revision>266</cp:revision>
  <cp:lastPrinted>2021-11-02T10:14:46Z</cp:lastPrinted>
  <dcterms:created xsi:type="dcterms:W3CDTF">2020-02-05T12:55:03Z</dcterms:created>
  <dcterms:modified xsi:type="dcterms:W3CDTF">2022-05-12T13:57:18Z</dcterms:modified>
</cp:coreProperties>
</file>