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53" r:id="rId3"/>
    <p:sldId id="354" r:id="rId4"/>
    <p:sldId id="361" r:id="rId5"/>
    <p:sldId id="359" r:id="rId6"/>
    <p:sldId id="3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uhammad%20Fazeel\Management%20Company\June%202021\MCBAH%20Portfolio%20-%20June,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uhammad%20Fazeel\Management%20Company\December-2021\December%202021%20-%20WWF\MCBAH%20Portfolio%20-%20December,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uhammad%20Fazeel\Management%20Company\December-2021\December%202021%20-%20WWF\MCBAH%20Portfolio%20-%20December,%20202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uhammad%20Fazeel\Management%20Company\December-2021\MCBAH%20Portfolio%20-%20December,%202021%20ex%20WWF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uhammad%20Fazeel\Management%20Company\December-2021\MCBAH%20Portfolio%20-%20December,%202021%20ex%20WWF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uhammad%20Fazeel\Management%20Company\December-2021\MCBAH%20Portfolio%20-%20December,%202021%20ex%20WWF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latin typeface="+mn-lt"/>
              </a:rPr>
              <a:t>MCBAH Portfolio</a:t>
            </a:r>
            <a:r>
              <a:rPr lang="en-US" baseline="0" dirty="0">
                <a:latin typeface="+mn-lt"/>
              </a:rPr>
              <a:t> as at June 30, 2021</a:t>
            </a:r>
            <a:endParaRPr lang="en-US" dirty="0">
              <a:latin typeface="+mn-lt"/>
            </a:endParaRPr>
          </a:p>
        </c:rich>
      </c:tx>
      <c:layout>
        <c:manualLayout>
          <c:xMode val="edge"/>
          <c:yMode val="edge"/>
          <c:x val="0.23720455170268689"/>
          <c:y val="2.12765957446808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rAngAx val="0"/>
    </c:view3D>
    <c:floor>
      <c:thickness val="0"/>
      <c:spPr>
        <a:noFill/>
        <a:ln w="635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635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2526337938028037"/>
          <c:w val="0.89657171735546515"/>
          <c:h val="0.69423930969518632"/>
        </c:manualLayout>
      </c:layout>
      <c:pie3DChart>
        <c:varyColors val="1"/>
        <c:ser>
          <c:idx val="0"/>
          <c:order val="0"/>
          <c:tx>
            <c:strRef>
              <c:f>'June, 2021'!$B$28:$B$31</c:f>
              <c:strCache>
                <c:ptCount val="4"/>
                <c:pt idx="0">
                  <c:v>Fixed Income - CIS</c:v>
                </c:pt>
                <c:pt idx="1">
                  <c:v>Fixed Income - VPS</c:v>
                </c:pt>
                <c:pt idx="2">
                  <c:v>Equity Fund - CIS</c:v>
                </c:pt>
                <c:pt idx="3">
                  <c:v>Equity Fund - VPS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40B1-4B9A-AFD8-4C852A9F65EB}"/>
              </c:ext>
            </c:extLst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0B1-4B9A-AFD8-4C852A9F65EB}"/>
              </c:ext>
            </c:extLst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40B1-4B9A-AFD8-4C852A9F65EB}"/>
              </c:ext>
            </c:extLst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40B1-4B9A-AFD8-4C852A9F65EB}"/>
              </c:ext>
            </c:extLst>
          </c:dPt>
          <c:dLbls>
            <c:dLbl>
              <c:idx val="0"/>
              <c:layout>
                <c:manualLayout>
                  <c:x val="-8.1872052544897961E-2"/>
                  <c:y val="-5.5508320768414589E-2"/>
                </c:manualLayout>
              </c:layout>
              <c:tx>
                <c:rich>
                  <a:bodyPr/>
                  <a:lstStyle/>
                  <a:p>
                    <a:fld id="{8D0456A2-7AEF-47A8-A73E-474A71710A98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 </a:t>
                    </a:r>
                    <a:fld id="{6AE7811D-0CE3-431C-9EEF-4D920CD4CD1A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/>
                    </a:r>
                    <a:br>
                      <a:rPr lang="en-US" baseline="0"/>
                    </a:br>
                    <a:r>
                      <a:rPr lang="en-US" baseline="0"/>
                      <a:t>PKR 471mn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867930301905015"/>
                      <c:h val="0.162523238441348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0B1-4B9A-AFD8-4C852A9F65EB}"/>
                </c:ext>
              </c:extLst>
            </c:dLbl>
            <c:dLbl>
              <c:idx val="1"/>
              <c:layout>
                <c:manualLayout>
                  <c:x val="-0.19531262161806373"/>
                  <c:y val="-2.8388200145194747E-2"/>
                </c:manualLayout>
              </c:layout>
              <c:tx>
                <c:rich>
                  <a:bodyPr/>
                  <a:lstStyle/>
                  <a:p>
                    <a:fld id="{48EC4143-2554-417F-B0F6-8C8931685FB7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 </a:t>
                    </a:r>
                    <a:fld id="{D8D67864-89AF-4444-BAB5-8A9C289A2D90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/>
                    </a:r>
                    <a:br>
                      <a:rPr lang="en-US" baseline="0"/>
                    </a:br>
                    <a:r>
                      <a:rPr lang="en-US" baseline="0"/>
                      <a:t>PKR 286mn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092382010330722"/>
                      <c:h val="0.162523238441348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0B1-4B9A-AFD8-4C852A9F65EB}"/>
                </c:ext>
              </c:extLst>
            </c:dLbl>
            <c:dLbl>
              <c:idx val="2"/>
              <c:layout>
                <c:manualLayout>
                  <c:x val="0"/>
                  <c:y val="0.13148293184720625"/>
                </c:manualLayout>
              </c:layout>
              <c:tx>
                <c:rich>
                  <a:bodyPr/>
                  <a:lstStyle/>
                  <a:p>
                    <a:fld id="{403A9B91-1108-411C-9F9C-CE530A527FAB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 </a:t>
                    </a:r>
                    <a:fld id="{C434394C-2509-4EF0-8A39-885DDE2B3664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  <a:p>
                    <a:r>
                      <a:rPr lang="en-US" baseline="0"/>
                      <a:t>PKR260mn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0B1-4B9A-AFD8-4C852A9F65EB}"/>
                </c:ext>
              </c:extLst>
            </c:dLbl>
            <c:dLbl>
              <c:idx val="3"/>
              <c:layout>
                <c:manualLayout>
                  <c:x val="5.8919753963665548E-2"/>
                  <c:y val="-2.5355775253491999E-2"/>
                </c:manualLayout>
              </c:layout>
              <c:tx>
                <c:rich>
                  <a:bodyPr/>
                  <a:lstStyle/>
                  <a:p>
                    <a:fld id="{0372D192-9407-4A70-ABF7-E76F154CF65C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539C19CF-3F21-41C6-96F1-426A9F47EC2B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  <a:p>
                    <a:r>
                      <a:rPr lang="en-US" baseline="0" dirty="0"/>
                      <a:t>PKR296mn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0B1-4B9A-AFD8-4C852A9F65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'June, 2021'!$B$28:$B$31</c:f>
              <c:strCache>
                <c:ptCount val="4"/>
                <c:pt idx="0">
                  <c:v>Fixed Income - CIS</c:v>
                </c:pt>
                <c:pt idx="1">
                  <c:v>Fixed Income - VPS</c:v>
                </c:pt>
                <c:pt idx="2">
                  <c:v>Equity Fund - CIS</c:v>
                </c:pt>
                <c:pt idx="3">
                  <c:v>Equity Fund - VPS</c:v>
                </c:pt>
              </c:strCache>
            </c:strRef>
          </c:cat>
          <c:val>
            <c:numRef>
              <c:f>'June, 2021'!$G$28:$G$31</c:f>
              <c:numCache>
                <c:formatCode>0%</c:formatCode>
                <c:ptCount val="4"/>
                <c:pt idx="0">
                  <c:v>0.36597577499559886</c:v>
                </c:pt>
                <c:pt idx="1">
                  <c:v>0.22349007895833273</c:v>
                </c:pt>
                <c:pt idx="2">
                  <c:v>0.15182967876657172</c:v>
                </c:pt>
                <c:pt idx="3">
                  <c:v>0.25870446727949686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B1-4B9A-AFD8-4C852A9F65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381434418301742E-2"/>
          <c:y val="0.12043319545215199"/>
          <c:w val="0.83007771674831454"/>
          <c:h val="0.78468709824040894"/>
        </c:manualLayout>
      </c:layout>
      <c:pie3DChart>
        <c:varyColors val="1"/>
        <c:ser>
          <c:idx val="0"/>
          <c:order val="0"/>
          <c:tx>
            <c:strRef>
              <c:f>'December, 2021'!$B$30:$B$33</c:f>
              <c:strCache>
                <c:ptCount val="4"/>
                <c:pt idx="0">
                  <c:v>Fixed Income - CIS</c:v>
                </c:pt>
                <c:pt idx="1">
                  <c:v>Fixed Income - VPS</c:v>
                </c:pt>
                <c:pt idx="2">
                  <c:v>Equity Fund - CIS</c:v>
                </c:pt>
                <c:pt idx="3">
                  <c:v>Equity Fund - VPS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7BA9-4A48-A591-B27A658C530B}"/>
              </c:ext>
            </c:extLst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7BA9-4A48-A591-B27A658C530B}"/>
              </c:ext>
            </c:extLst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7BA9-4A48-A591-B27A658C530B}"/>
              </c:ext>
            </c:extLst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7BA9-4A48-A591-B27A658C530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7E9D178-4C98-4F6D-AB2A-D9AAD237D8B2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15C58EC-5AB3-482C-982C-533ECF0DD12B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BB721D56-32DD-4A5E-AC69-33349D46F93F}" type="PERCENTAGE">
                      <a:rPr lang="en-US"/>
                      <a:pPr/>
                      <a:t>[PERCENTAGE]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7BA9-4A48-A591-B27A658C530B}"/>
                </c:ext>
              </c:extLst>
            </c:dLbl>
            <c:dLbl>
              <c:idx val="1"/>
              <c:layout>
                <c:manualLayout>
                  <c:x val="-3.9161786273622205E-2"/>
                  <c:y val="-1.1227429225131233E-3"/>
                </c:manualLayout>
              </c:layout>
              <c:tx>
                <c:rich>
                  <a:bodyPr/>
                  <a:lstStyle/>
                  <a:p>
                    <a:fld id="{420ADA73-037F-47A8-A73F-7AC3CF5282A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B1D4AAD2-82C3-434C-878A-FE2BB956D64E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FBB028BB-1287-4D03-AA66-7B39086451EF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7BA9-4A48-A591-B27A658C530B}"/>
                </c:ext>
              </c:extLst>
            </c:dLbl>
            <c:dLbl>
              <c:idx val="2"/>
              <c:layout>
                <c:manualLayout>
                  <c:x val="1.5256412412575951E-2"/>
                  <c:y val="8.875501867699101E-2"/>
                </c:manualLayout>
              </c:layout>
              <c:tx>
                <c:rich>
                  <a:bodyPr/>
                  <a:lstStyle/>
                  <a:p>
                    <a:fld id="{119EDE9F-7DA3-4CF4-8269-3101F9A6952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061157BD-DD06-4A94-822F-3A3CC7CEB90D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1B1FBB06-6F95-42B9-9E7F-2F6E014D945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7BA9-4A48-A591-B27A658C530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3F31053-6AF9-47D8-B4A1-DC26803E7E4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00BB986-A968-4FB0-B3EF-4E2E065D0315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B1A3065F-8D38-4FA4-AEB5-8D02C4142C7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7BA9-4A48-A591-B27A658C530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1FA40A0-52E9-4C1F-B859-46A1D7B0657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FF90D3B2-0FA7-41CD-864D-354CBEE10FB1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B802BC44-2A77-4601-8C07-F01F12637AF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7BA9-4A48-A591-B27A658C530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DAE0AE8-0E3D-41FF-B49F-EC448BD41AE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9D8ECE5-3E3F-4612-9EC9-F03069BA79D8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FC835347-A72C-4ED2-B73E-C4CE46418A3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7BA9-4A48-A591-B27A658C530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A5A1EF0-B66E-47C0-A43A-DAF0CC5B5BB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0157860-2E13-4B4A-A7C6-65CB9A13B2B6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25D37027-CA48-4B0D-973C-E35E6B3E8A6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7BA9-4A48-A591-B27A658C530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4A78C3F-83EA-46E9-95DA-3481F9B8875F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01AA77A-26FB-4D52-B41F-6A313FF475E6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26B1DAAA-73C4-426C-92C9-6F0C5A68800B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7BA9-4A48-A591-B27A658C530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1E4A488-3750-4CC4-9DA7-A5A1377E21E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D61F334-BAD7-4F68-A2AD-1F6BED90888F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B1A6F652-B294-475C-A9AD-18D8D0B9DA9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7BA9-4A48-A591-B27A658C530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6398CCDF-A99A-40D5-A5F4-70827697EA5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F7BE49C-1086-4BB3-82B3-F2CAE9D7640D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DAD51640-3730-41CA-9317-6003E1C5ACC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7BA9-4A48-A591-B27A658C53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'December, 2021'!$B$30:$B$33</c:f>
              <c:strCache>
                <c:ptCount val="4"/>
                <c:pt idx="0">
                  <c:v>Fixed Income - CIS</c:v>
                </c:pt>
                <c:pt idx="1">
                  <c:v>Fixed Income - VPS</c:v>
                </c:pt>
                <c:pt idx="2">
                  <c:v>Equity Fund - CIS</c:v>
                </c:pt>
                <c:pt idx="3">
                  <c:v>Equity Fund - VPS</c:v>
                </c:pt>
              </c:strCache>
            </c:strRef>
          </c:cat>
          <c:val>
            <c:numRef>
              <c:f>'December, 2021'!$G$30:$G$33</c:f>
              <c:numCache>
                <c:formatCode>0%</c:formatCode>
                <c:ptCount val="4"/>
                <c:pt idx="0">
                  <c:v>0.33198548219458612</c:v>
                </c:pt>
                <c:pt idx="1">
                  <c:v>0.24671488396746444</c:v>
                </c:pt>
                <c:pt idx="2">
                  <c:v>0.15720727421261319</c:v>
                </c:pt>
                <c:pt idx="3">
                  <c:v>0.26409235962533623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'December, 2021'!$H$30:$H$33</c15:f>
                <c15:dlblRangeCache>
                  <c:ptCount val="4"/>
                  <c:pt idx="0">
                    <c:v>413mn</c:v>
                  </c:pt>
                  <c:pt idx="1">
                    <c:v>307mn</c:v>
                  </c:pt>
                  <c:pt idx="2">
                    <c:v>195mn</c:v>
                  </c:pt>
                  <c:pt idx="3">
                    <c:v>328mn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7BA9-4A48-A591-B27A658C5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795900724186317E-2"/>
          <c:y val="9.9114383958119862E-2"/>
          <c:w val="0.86415836133757129"/>
          <c:h val="0.82260858524344183"/>
        </c:manualLayout>
      </c:layout>
      <c:pie3DChart>
        <c:varyColors val="1"/>
        <c:ser>
          <c:idx val="0"/>
          <c:order val="0"/>
          <c:tx>
            <c:strRef>
              <c:f>'December, 2021'!$J$12:$J$26</c:f>
              <c:strCache>
                <c:ptCount val="15"/>
                <c:pt idx="0">
                  <c:v>132.94mn</c:v>
                </c:pt>
                <c:pt idx="1">
                  <c:v>123.28mn</c:v>
                </c:pt>
                <c:pt idx="2">
                  <c:v>0.00mn</c:v>
                </c:pt>
                <c:pt idx="3">
                  <c:v>49.21mn</c:v>
                </c:pt>
                <c:pt idx="4">
                  <c:v>158.56mn</c:v>
                </c:pt>
                <c:pt idx="5">
                  <c:v>0.00mn</c:v>
                </c:pt>
                <c:pt idx="6">
                  <c:v>0.00mn</c:v>
                </c:pt>
                <c:pt idx="7">
                  <c:v>22.81mn</c:v>
                </c:pt>
                <c:pt idx="8">
                  <c:v>121.09mn</c:v>
                </c:pt>
                <c:pt idx="9">
                  <c:v>143.59mn</c:v>
                </c:pt>
                <c:pt idx="10">
                  <c:v>83.49mn</c:v>
                </c:pt>
                <c:pt idx="11">
                  <c:v>87.14mn</c:v>
                </c:pt>
                <c:pt idx="12">
                  <c:v>184.58mn</c:v>
                </c:pt>
                <c:pt idx="13">
                  <c:v>72.45mn</c:v>
                </c:pt>
                <c:pt idx="14">
                  <c:v>63.50mn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fld id="{56D2CA16-1226-45D7-9B71-551D8A113AFD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9A7B6997-896B-4199-800F-620E2A5D133F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3A06AC10-E97D-44A5-BAE1-4FDCB94E442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3354-45F9-B6D4-0409673ADA7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20ADA73-037F-47A8-A73F-7AC3CF5282A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B1D4AAD2-82C3-434C-878A-FE2BB956D64E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FBB028BB-1287-4D03-AA66-7B39086451EF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3354-45F9-B6D4-0409673ADA7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19EDE9F-7DA3-4CF4-8269-3101F9A6952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061157BD-DD06-4A94-822F-3A3CC7CEB90D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1B1FBB06-6F95-42B9-9E7F-2F6E014D945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3354-45F9-B6D4-0409673ADA7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3F31053-6AF9-47D8-B4A1-DC26803E7E4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00BB986-A968-4FB0-B3EF-4E2E065D0315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B1A3065F-8D38-4FA4-AEB5-8D02C4142C7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3354-45F9-B6D4-0409673ADA7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1FA40A0-52E9-4C1F-B859-46A1D7B0657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FF90D3B2-0FA7-41CD-864D-354CBEE10FB1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B802BC44-2A77-4601-8C07-F01F12637AF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3354-45F9-B6D4-0409673ADA7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DAE0AE8-0E3D-41FF-B49F-EC448BD41AE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9D8ECE5-3E3F-4612-9EC9-F03069BA79D8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FC835347-A72C-4ED2-B73E-C4CE46418A3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3354-45F9-B6D4-0409673ADA7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A5A1EF0-B66E-47C0-A43A-DAF0CC5B5BB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0157860-2E13-4B4A-A7C6-65CB9A13B2B6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25D37027-CA48-4B0D-973C-E35E6B3E8A6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3354-45F9-B6D4-0409673ADA7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4A78C3F-83EA-46E9-95DA-3481F9B8875F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01AA77A-26FB-4D52-B41F-6A313FF475E6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26B1DAAA-73C4-426C-92C9-6F0C5A68800B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3354-45F9-B6D4-0409673ADA7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1E4A488-3750-4CC4-9DA7-A5A1377E21E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D61F334-BAD7-4F68-A2AD-1F6BED90888F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B1A6F652-B294-475C-A9AD-18D8D0B9DA9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3354-45F9-B6D4-0409673ADA7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6398CCDF-A99A-40D5-A5F4-70827697EA5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F7BE49C-1086-4BB3-82B3-F2CAE9D7640D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DAD51640-3730-41CA-9317-6003E1C5ACC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3354-45F9-B6D4-0409673ADA7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0F7D13C2-3465-47E5-9602-47A2884D036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877F41B7-8CE1-421D-A8AD-4BCF2659A557}" type="CATEGORYNAME">
                      <a:rPr lang="en-US" baseline="0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F4AA8F43-CB97-4C6E-8AF7-01F65EE8DD0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3354-45F9-B6D4-0409673ADA7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5128CA88-8034-45B0-8544-048C78FF928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D05370CC-EB73-4F86-AE09-77ECE37D67EF}" type="CATEGORYNAME">
                      <a:rPr lang="en-US" baseline="0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B1F1E748-AD5B-4CE7-B759-6B66C186272B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3354-45F9-B6D4-0409673ADA7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DataLabelsRange val="1"/>
              </c:ext>
            </c:extLst>
          </c:dLbls>
          <c:cat>
            <c:strRef>
              <c:f>'December, 2021'!$B$12:$B$26</c:f>
              <c:strCache>
                <c:ptCount val="12"/>
                <c:pt idx="0">
                  <c:v>MCB-PAAF</c:v>
                </c:pt>
                <c:pt idx="1">
                  <c:v>MCB-CMOP</c:v>
                </c:pt>
                <c:pt idx="2">
                  <c:v>MCB-PSMF</c:v>
                </c:pt>
                <c:pt idx="3">
                  <c:v>PCMF</c:v>
                </c:pt>
                <c:pt idx="4">
                  <c:v>ALH-ISF</c:v>
                </c:pt>
                <c:pt idx="5">
                  <c:v>ALH-SMPT</c:v>
                </c:pt>
                <c:pt idx="6">
                  <c:v>PPF-EQ</c:v>
                </c:pt>
                <c:pt idx="7">
                  <c:v>PPF-DT</c:v>
                </c:pt>
                <c:pt idx="8">
                  <c:v>PPF-MM</c:v>
                </c:pt>
                <c:pt idx="9">
                  <c:v>PIPF-EQ</c:v>
                </c:pt>
                <c:pt idx="10">
                  <c:v>PIPF-DT</c:v>
                </c:pt>
                <c:pt idx="11">
                  <c:v>PIPF-MM</c:v>
                </c:pt>
              </c:strCache>
            </c:strRef>
          </c:cat>
          <c:val>
            <c:numRef>
              <c:f>'December, 2021'!$G$12:$G$26</c:f>
              <c:numCache>
                <c:formatCode>0%</c:formatCode>
                <c:ptCount val="12"/>
                <c:pt idx="0">
                  <c:v>0.10698194836854677</c:v>
                </c:pt>
                <c:pt idx="1">
                  <c:v>9.9205478703219552E-2</c:v>
                </c:pt>
                <c:pt idx="2">
                  <c:v>3.9599327085699548E-2</c:v>
                </c:pt>
                <c:pt idx="3">
                  <c:v>0.12760160964250156</c:v>
                </c:pt>
                <c:pt idx="4">
                  <c:v>1.8359313489497233E-2</c:v>
                </c:pt>
                <c:pt idx="5">
                  <c:v>9.7445079117734659E-2</c:v>
                </c:pt>
                <c:pt idx="6">
                  <c:v>0.11555345572842363</c:v>
                </c:pt>
                <c:pt idx="7">
                  <c:v>6.7188483845877583E-2</c:v>
                </c:pt>
                <c:pt idx="8">
                  <c:v>7.0123791535903923E-2</c:v>
                </c:pt>
                <c:pt idx="9">
                  <c:v>0.14853890389691263</c:v>
                </c:pt>
                <c:pt idx="10">
                  <c:v>5.8304279137204838E-2</c:v>
                </c:pt>
                <c:pt idx="11">
                  <c:v>5.1098329448478114E-2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'December, 2021'!$J$12:$J$26</c15:f>
                <c15:dlblRangeCache>
                  <c:ptCount val="12"/>
                  <c:pt idx="0">
                    <c:v>132.94mn</c:v>
                  </c:pt>
                  <c:pt idx="1">
                    <c:v>123.28mn</c:v>
                  </c:pt>
                  <c:pt idx="2">
                    <c:v>49.21mn</c:v>
                  </c:pt>
                  <c:pt idx="3">
                    <c:v>158.56mn</c:v>
                  </c:pt>
                  <c:pt idx="4">
                    <c:v>22.81mn</c:v>
                  </c:pt>
                  <c:pt idx="5">
                    <c:v>121.09mn</c:v>
                  </c:pt>
                  <c:pt idx="6">
                    <c:v>143.59mn</c:v>
                  </c:pt>
                  <c:pt idx="7">
                    <c:v>83.49mn</c:v>
                  </c:pt>
                  <c:pt idx="8">
                    <c:v>87.14mn</c:v>
                  </c:pt>
                  <c:pt idx="9">
                    <c:v>184.58mn</c:v>
                  </c:pt>
                  <c:pt idx="10">
                    <c:v>72.45mn</c:v>
                  </c:pt>
                  <c:pt idx="11">
                    <c:v>63.50mn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3354-45F9-B6D4-0409673AD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400" b="1" i="0" u="none" strike="noStrike" kern="120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Total Portfolio Return July 01, 2021 - December 31, 2021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4.74595973593053E-2"/>
          <c:y val="0.14920469797495292"/>
          <c:w val="0.94044661065726887"/>
          <c:h val="0.755155746924138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'Chart CIS'!$B$41</c:f>
              <c:strCache>
                <c:ptCount val="1"/>
                <c:pt idx="0">
                  <c:v>Return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2.7714472758564988E-17"/>
                  <c:y val="6.7681877058267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41-4919-B1F5-CDB75928352F}"/>
                </c:ext>
              </c:extLst>
            </c:dLbl>
            <c:dLbl>
              <c:idx val="1"/>
              <c:layout>
                <c:manualLayout>
                  <c:x val="-5.5428945517129977E-17"/>
                  <c:y val="1.0152281558740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41-4919-B1F5-CDB75928352F}"/>
                </c:ext>
              </c:extLst>
            </c:dLbl>
            <c:dLbl>
              <c:idx val="2"/>
              <c:layout>
                <c:manualLayout>
                  <c:x val="0"/>
                  <c:y val="6.76818770582685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41-4919-B1F5-CDB7592835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'Chart CIS'!$A$42:$A$44</c:f>
              <c:strCache>
                <c:ptCount val="3"/>
                <c:pt idx="0">
                  <c:v>Equity</c:v>
                </c:pt>
                <c:pt idx="1">
                  <c:v>Fixed Income</c:v>
                </c:pt>
                <c:pt idx="2">
                  <c:v>Portfolio Return</c:v>
                </c:pt>
              </c:strCache>
            </c:strRef>
          </c:cat>
          <c:val>
            <c:numRef>
              <c:f>'Chart CIS'!$B$42:$B$44</c:f>
              <c:numCache>
                <c:formatCode>0.00%</c:formatCode>
                <c:ptCount val="3"/>
                <c:pt idx="0">
                  <c:v>-1.3196129516304778E-2</c:v>
                </c:pt>
                <c:pt idx="1">
                  <c:v>4.946796617210647E-2</c:v>
                </c:pt>
                <c:pt idx="2">
                  <c:v>1.6880609345468534E-2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41-4919-B1F5-CDB75928352F}"/>
            </c:ext>
          </c:extLst>
        </c:ser>
        <c:ser>
          <c:idx val="2"/>
          <c:order val="1"/>
          <c:tx>
            <c:strRef>
              <c:f>'Chart CIS'!$C$41</c:f>
              <c:strCache>
                <c:ptCount val="1"/>
                <c:pt idx="0">
                  <c:v>Average Allocation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941-4919-B1F5-CDB75928352F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941-4919-B1F5-CDB75928352F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941-4919-B1F5-CDB7592835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'Chart CIS'!$A$42:$A$44</c:f>
              <c:strCache>
                <c:ptCount val="3"/>
                <c:pt idx="0">
                  <c:v>Equity</c:v>
                </c:pt>
                <c:pt idx="1">
                  <c:v>Fixed Income</c:v>
                </c:pt>
                <c:pt idx="2">
                  <c:v>Portfolio Return</c:v>
                </c:pt>
              </c:strCache>
            </c:strRef>
          </c:cat>
          <c:val>
            <c:numRef>
              <c:f>'Chart CIS'!$C$42:$C$44</c:f>
              <c:numCache>
                <c:formatCode>0.00%</c:formatCode>
                <c:ptCount val="3"/>
                <c:pt idx="0">
                  <c:v>0.52029076527111229</c:v>
                </c:pt>
                <c:pt idx="1">
                  <c:v>0.4797092347288876</c:v>
                </c:pt>
                <c:pt idx="2">
                  <c:v>0.99999999999999989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941-4919-B1F5-CDB7592835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497982000"/>
        <c:axId val="497982392"/>
      </c:barChart>
      <c:catAx>
        <c:axId val="4979820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high"/>
        <c:txPr>
          <a:bodyPr/>
          <a:lstStyle/>
          <a:p>
            <a:pPr algn="ctr">
              <a:defRPr lang="en-US"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82392"/>
        <c:crosses val="autoZero"/>
        <c:auto val="1"/>
        <c:lblAlgn val="ctr"/>
        <c:lblOffset val="150"/>
        <c:noMultiLvlLbl val="0"/>
      </c:catAx>
      <c:valAx>
        <c:axId val="497982392"/>
        <c:scaling>
          <c:orientation val="minMax"/>
          <c:max val="1.1000000000000001"/>
          <c:min val="-0.1"/>
        </c:scaling>
        <c:delete val="0"/>
        <c:axPos val="l"/>
        <c:numFmt formatCode="0%" sourceLinked="0"/>
        <c:majorTickMark val="out"/>
        <c:minorTickMark val="none"/>
        <c:tickLblPos val="low"/>
        <c:spPr>
          <a:ln/>
        </c:spPr>
        <c:txPr>
          <a:bodyPr/>
          <a:lstStyle/>
          <a:p>
            <a:pPr algn="ctr"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820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8013530215095791E-2"/>
          <c:y val="0.9219518707244172"/>
          <c:w val="0.89465206658994112"/>
          <c:h val="6.1194276031742267E-2"/>
        </c:manualLayout>
      </c:layout>
      <c:overlay val="0"/>
      <c:txPr>
        <a:bodyPr/>
        <a:lstStyle/>
        <a:p>
          <a:pPr>
            <a:defRPr b="1">
              <a:solidFill>
                <a:schemeClr val="tx1">
                  <a:lumMod val="75000"/>
                  <a:lumOff val="25000"/>
                </a:schemeClr>
              </a:solidFill>
              <a:latin typeface="+mn-lt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Raleway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</a:rPr>
              <a:t>VPS - MCBAH Portfolio Return July 01, 2021 - </a:t>
            </a:r>
            <a:r>
              <a:rPr lang="en-US" sz="1200" b="1" i="0" u="none" strike="noStrike" baseline="0">
                <a:effectLst/>
              </a:rPr>
              <a:t>December 31</a:t>
            </a: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</a:rPr>
              <a:t>,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285070812767737E-2"/>
          <c:y val="0.10899750421838794"/>
          <c:w val="0.94480832368034628"/>
          <c:h val="0.8647380369338076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'Chart CIS'!$B$24</c:f>
              <c:strCache>
                <c:ptCount val="1"/>
                <c:pt idx="0">
                  <c:v>MCBAH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CIS'!$A$25:$A$27</c:f>
              <c:strCache>
                <c:ptCount val="3"/>
                <c:pt idx="0">
                  <c:v>Equity</c:v>
                </c:pt>
                <c:pt idx="1">
                  <c:v>Fixed Income</c:v>
                </c:pt>
                <c:pt idx="2">
                  <c:v>Portfolio Return</c:v>
                </c:pt>
              </c:strCache>
            </c:strRef>
          </c:cat>
          <c:val>
            <c:numRef>
              <c:f>'Chart CIS'!$B$25:$B$27</c:f>
              <c:numCache>
                <c:formatCode>0.00%</c:formatCode>
                <c:ptCount val="3"/>
                <c:pt idx="0">
                  <c:v>-2.4791249619611544E-2</c:v>
                </c:pt>
                <c:pt idx="1">
                  <c:v>4.8857368014719071E-2</c:v>
                </c:pt>
                <c:pt idx="2">
                  <c:v>9.3438012611802117E-3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5E-4753-9066-18068C3246E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97972984"/>
        <c:axId val="497981216"/>
      </c:barChart>
      <c:catAx>
        <c:axId val="4979729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81216"/>
        <c:crosses val="autoZero"/>
        <c:auto val="1"/>
        <c:lblAlgn val="ctr"/>
        <c:lblOffset val="100"/>
        <c:noMultiLvlLbl val="0"/>
      </c:catAx>
      <c:valAx>
        <c:axId val="497981216"/>
        <c:scaling>
          <c:orientation val="minMax"/>
          <c:max val="6.0000000000000012E-2"/>
        </c:scaling>
        <c:delete val="0"/>
        <c:axPos val="l"/>
        <c:numFmt formatCode="0.00%" sourceLinked="1"/>
        <c:majorTickMark val="out"/>
        <c:minorTickMark val="none"/>
        <c:tickLblPos val="low"/>
        <c:spPr>
          <a:noFill/>
          <a:ln>
            <a:solidFill>
              <a:schemeClr val="tx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729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CIS - MCBAH Portfolio Return July 01, 2021 - December 31, 2021</a:t>
            </a:r>
            <a:endParaRPr lang="en-US" sz="1200"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CIS'!$B$5</c:f>
              <c:strCache>
                <c:ptCount val="1"/>
                <c:pt idx="0">
                  <c:v>MCBAH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'Chart CIS'!$A$6:$A$8</c:f>
              <c:strCache>
                <c:ptCount val="3"/>
                <c:pt idx="0">
                  <c:v>Equity</c:v>
                </c:pt>
                <c:pt idx="1">
                  <c:v>Fixed Income</c:v>
                </c:pt>
                <c:pt idx="2">
                  <c:v>Portfolio Return</c:v>
                </c:pt>
              </c:strCache>
            </c:strRef>
          </c:cat>
          <c:val>
            <c:numRef>
              <c:f>'Chart CIS'!$B$6:$B$8</c:f>
              <c:numCache>
                <c:formatCode>0.00%</c:formatCode>
                <c:ptCount val="3"/>
                <c:pt idx="0">
                  <c:v>-1.6559366827786359E-3</c:v>
                </c:pt>
                <c:pt idx="1">
                  <c:v>4.9571246933695079E-2</c:v>
                </c:pt>
                <c:pt idx="2">
                  <c:v>2.3663140594295529E-2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A2-4859-8265-14EF8E4E5BF3}"/>
            </c:ext>
          </c:extLst>
        </c:ser>
        <c:ser>
          <c:idx val="1"/>
          <c:order val="1"/>
          <c:tx>
            <c:strRef>
              <c:f>'Chart CIS'!$C$5</c:f>
              <c:strCache>
                <c:ptCount val="1"/>
                <c:pt idx="0">
                  <c:v>Benchmark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'Chart CIS'!$A$6:$A$8</c:f>
              <c:strCache>
                <c:ptCount val="3"/>
                <c:pt idx="0">
                  <c:v>Equity</c:v>
                </c:pt>
                <c:pt idx="1">
                  <c:v>Fixed Income</c:v>
                </c:pt>
                <c:pt idx="2">
                  <c:v>Portfolio Return</c:v>
                </c:pt>
              </c:strCache>
            </c:strRef>
          </c:cat>
          <c:val>
            <c:numRef>
              <c:f>'Chart CIS'!$C$6:$C$8</c:f>
              <c:numCache>
                <c:formatCode>0.00%</c:formatCode>
                <c:ptCount val="3"/>
                <c:pt idx="0">
                  <c:v>-5.8280869042626415E-2</c:v>
                </c:pt>
                <c:pt idx="1">
                  <c:v>3.8715616438356158E-2</c:v>
                </c:pt>
                <c:pt idx="2">
                  <c:v>1.4466495068110513E-2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A2-4859-8265-14EF8E4E5B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7974552"/>
        <c:axId val="497978472"/>
      </c:barChart>
      <c:catAx>
        <c:axId val="49797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high"/>
        <c:txPr>
          <a:bodyPr/>
          <a:lstStyle/>
          <a:p>
            <a:pPr algn="ctr">
              <a:defRPr lang="en-US"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78472"/>
        <c:crosses val="autoZero"/>
        <c:auto val="1"/>
        <c:lblAlgn val="ctr"/>
        <c:lblOffset val="100"/>
        <c:noMultiLvlLbl val="0"/>
      </c:catAx>
      <c:valAx>
        <c:axId val="497978472"/>
        <c:scaling>
          <c:orientation val="minMax"/>
          <c:max val="6.0000000000000012E-2"/>
          <c:min val="-6.0000000000000012E-2"/>
        </c:scaling>
        <c:delete val="0"/>
        <c:axPos val="l"/>
        <c:numFmt formatCode="0.00%" sourceLinked="1"/>
        <c:majorTickMark val="out"/>
        <c:minorTickMark val="none"/>
        <c:tickLblPos val="low"/>
        <c:spPr>
          <a:ln/>
        </c:spPr>
        <c:crossAx val="497974552"/>
        <c:crosses val="autoZero"/>
        <c:crossBetween val="between"/>
        <c:minorUnit val="2.0000000000000005E-3"/>
      </c:valAx>
      <c:spPr>
        <a:noFill/>
        <a:ln w="25400">
          <a:noFill/>
        </a:ln>
        <a:effectLst>
          <a:glow rad="1054100">
            <a:schemeClr val="accent1">
              <a:alpha val="40000"/>
            </a:schemeClr>
          </a:glow>
        </a:effectLst>
      </c:spPr>
    </c:plotArea>
    <c:legend>
      <c:legendPos val="b"/>
      <c:layout>
        <c:manualLayout>
          <c:xMode val="edge"/>
          <c:yMode val="edge"/>
          <c:x val="7.0177192777073474E-2"/>
          <c:y val="0.92317342716742312"/>
          <c:w val="0.89579784668153328"/>
          <c:h val="5.6675444660294817E-2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 algn="ctr">
        <a:defRPr lang="en-US" sz="900" b="0" i="0" u="none" strike="noStrike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0.18254</cdr:x>
      <cdr:y>0.00269</cdr:y>
    </cdr:from>
    <cdr:to>
      <cdr:x>0.70138</cdr:x>
      <cdr:y>0.10566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63653" y="9992"/>
          <a:ext cx="3023310" cy="3830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/>
            <a:t>MCBAH Portfolio as at December 31, 2021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ECD5A-F87F-4154-92B0-F19C7895633B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4F753-649A-4081-AF3F-8EBAACF38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19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8C438-CCBE-47B5-B7A6-748D160E02D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2AD5C-7D9E-415A-A315-68EDC0FC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27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3189061" y="1645920"/>
            <a:ext cx="5421539" cy="1079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909" y="1873291"/>
            <a:ext cx="5493842" cy="625120"/>
          </a:xfrm>
          <a:prstGeom prst="rect">
            <a:avLst/>
          </a:prstGeom>
        </p:spPr>
      </p:pic>
      <p:sp>
        <p:nvSpPr>
          <p:cNvPr id="11" name="Snip Single Corner Rectangle 10"/>
          <p:cNvSpPr/>
          <p:nvPr userDrawn="1"/>
        </p:nvSpPr>
        <p:spPr>
          <a:xfrm>
            <a:off x="0" y="4624251"/>
            <a:ext cx="5103223" cy="1367246"/>
          </a:xfrm>
          <a:prstGeom prst="snip1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912401"/>
            <a:ext cx="4895274" cy="870358"/>
          </a:xfrm>
        </p:spPr>
        <p:txBody>
          <a:bodyPr>
            <a:normAutofit/>
          </a:bodyPr>
          <a:lstStyle>
            <a:lvl1pPr marL="0" indent="0">
              <a:buNone/>
              <a:defRPr lang="en-US" sz="2200" kern="1200" dirty="0" smtClean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[Click to add presentation title]</a:t>
            </a:r>
          </a:p>
          <a:p>
            <a:pPr lvl="0"/>
            <a:endParaRPr lang="en-US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-83127" y="6744237"/>
            <a:ext cx="12275127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363174"/>
            <a:ext cx="630455" cy="21992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432" y="6341035"/>
            <a:ext cx="682020" cy="31687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576" y="6389630"/>
            <a:ext cx="1840373" cy="20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53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816971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6347"/>
            <a:ext cx="10515600" cy="4820616"/>
          </a:xfrm>
        </p:spPr>
        <p:txBody>
          <a:bodyPr/>
          <a:lstStyle>
            <a:lvl1pPr>
              <a:defRPr sz="2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t="99333"/>
          <a:stretch/>
        </p:blipFill>
        <p:spPr>
          <a:xfrm>
            <a:off x="0" y="6820492"/>
            <a:ext cx="12192000" cy="45719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530601"/>
            <a:ext cx="630455" cy="2199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432" y="6508462"/>
            <a:ext cx="682020" cy="3168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576" y="6557057"/>
            <a:ext cx="1840373" cy="20940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199704" y="6804288"/>
            <a:ext cx="12453257" cy="69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218610" y="6403761"/>
            <a:ext cx="55395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E7F302-4070-4384-992C-E3CACAF5C7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48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4550229" y="2210819"/>
            <a:ext cx="3091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+mj-lt"/>
              </a:rPr>
              <a:t>Thanks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516" y="4227436"/>
            <a:ext cx="1048512" cy="3657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73" y="4181716"/>
            <a:ext cx="983227" cy="457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500" y="3467799"/>
            <a:ext cx="3734999" cy="42498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695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F302-4070-4384-992C-E3CACAF5C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0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91787" y="4853906"/>
            <a:ext cx="4895274" cy="1366591"/>
          </a:xfrm>
        </p:spPr>
        <p:txBody>
          <a:bodyPr>
            <a:noAutofit/>
          </a:bodyPr>
          <a:lstStyle/>
          <a:p>
            <a:pPr algn="ctr"/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Raleway" pitchFamily="34" charset="0"/>
              </a:rPr>
              <a:t>MCBAH Portfolio Performance</a:t>
            </a:r>
          </a:p>
          <a:p>
            <a:pPr algn="ctr"/>
            <a:endParaRPr lang="en-GB" sz="800" b="1" dirty="0">
              <a:solidFill>
                <a:schemeClr val="bg1">
                  <a:lumMod val="50000"/>
                </a:schemeClr>
              </a:solidFill>
              <a:latin typeface="Raleway" pitchFamily="34" charset="0"/>
            </a:endParaRPr>
          </a:p>
          <a:p>
            <a:pPr algn="ctr"/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Raleway" pitchFamily="34" charset="0"/>
              </a:rPr>
              <a:t>FY22 - TD</a:t>
            </a:r>
            <a:endParaRPr lang="en-US" sz="20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435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 txBox="1">
            <a:spLocks/>
          </p:cNvSpPr>
          <p:nvPr/>
        </p:nvSpPr>
        <p:spPr>
          <a:xfrm>
            <a:off x="10731" y="251808"/>
            <a:ext cx="9144000" cy="54433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>
              <a:defRPr/>
            </a:pPr>
            <a:r>
              <a:rPr lang="en-US" sz="2500" dirty="0" smtClean="0">
                <a:solidFill>
                  <a:srgbClr val="002060"/>
                </a:solidFill>
              </a:rPr>
              <a:t>Portfolio Composition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608952"/>
              </p:ext>
            </p:extLst>
          </p:nvPr>
        </p:nvGraphicFramePr>
        <p:xfrm>
          <a:off x="6336406" y="2560806"/>
          <a:ext cx="6156102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3032808" y="1352325"/>
            <a:ext cx="5486400" cy="4876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1305518"/>
              </p:ext>
            </p:extLst>
          </p:nvPr>
        </p:nvGraphicFramePr>
        <p:xfrm>
          <a:off x="119279" y="940201"/>
          <a:ext cx="5827058" cy="3720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05827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152400" y="381000"/>
            <a:ext cx="9144000" cy="54433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>
              <a:defRPr/>
            </a:pPr>
            <a:endParaRPr lang="en-US" sz="2500" dirty="0" smtClean="0">
              <a:solidFill>
                <a:srgbClr val="00206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10731" y="251808"/>
            <a:ext cx="9144000" cy="54433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>
              <a:defRPr/>
            </a:pPr>
            <a:r>
              <a:rPr lang="en-US" sz="2500" dirty="0" smtClean="0">
                <a:solidFill>
                  <a:srgbClr val="002060"/>
                </a:solidFill>
              </a:rPr>
              <a:t>Funds Allocation – December 31, 2021</a:t>
            </a:r>
            <a:endParaRPr lang="en-US" sz="2500" dirty="0">
              <a:solidFill>
                <a:srgbClr val="00206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727219"/>
              </p:ext>
            </p:extLst>
          </p:nvPr>
        </p:nvGraphicFramePr>
        <p:xfrm>
          <a:off x="218610" y="796140"/>
          <a:ext cx="11604196" cy="5607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5278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10731" y="251808"/>
            <a:ext cx="9144000" cy="54433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r>
              <a:rPr lang="en-US" sz="2500" dirty="0" smtClean="0">
                <a:solidFill>
                  <a:srgbClr val="002060"/>
                </a:solidFill>
              </a:rPr>
              <a:t>Total </a:t>
            </a:r>
            <a:r>
              <a:rPr lang="en-US" sz="2500" dirty="0">
                <a:solidFill>
                  <a:srgbClr val="002060"/>
                </a:solidFill>
              </a:rPr>
              <a:t>Portfolio Return (CIS + Pension) – FY22-TD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533400" y="6176496"/>
          <a:ext cx="4953000" cy="228600"/>
        </p:xfrm>
        <a:graphic>
          <a:graphicData uri="http://schemas.openxmlformats.org/drawingml/2006/table">
            <a:tbl>
              <a:tblPr/>
              <a:tblGrid>
                <a:gridCol w="495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Note:</a:t>
                      </a:r>
                      <a:r>
                        <a:rPr lang="en-US" sz="1200" b="0" i="1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Returns are Absolute, Gross </a:t>
                      </a:r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of Management Fee and </a:t>
                      </a:r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Net </a:t>
                      </a:r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of </a:t>
                      </a:r>
                      <a:r>
                        <a:rPr lang="en-US" sz="1200" b="0" i="1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CGT</a:t>
                      </a:r>
                      <a:r>
                        <a:rPr lang="en-US" sz="1200" b="0" i="1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&amp; WHT</a:t>
                      </a:r>
                      <a:endParaRPr lang="en-US" sz="1200" b="0" i="1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218610" y="901522"/>
          <a:ext cx="11694347" cy="5112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9504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10731" y="251808"/>
            <a:ext cx="9144000" cy="54433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>
              <a:defRPr/>
            </a:pPr>
            <a:r>
              <a:rPr lang="en-US" sz="2500" dirty="0" smtClean="0">
                <a:solidFill>
                  <a:srgbClr val="002060"/>
                </a:solidFill>
              </a:rPr>
              <a:t>Portfolio </a:t>
            </a:r>
            <a:r>
              <a:rPr lang="en-US" sz="2500" dirty="0">
                <a:solidFill>
                  <a:srgbClr val="002060"/>
                </a:solidFill>
              </a:rPr>
              <a:t>Return (Pension Portion) – FY22-TD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218610" y="914400"/>
          <a:ext cx="11732983" cy="5318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0847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0731" y="251808"/>
            <a:ext cx="9144000" cy="54433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>
              <a:defRPr/>
            </a:pPr>
            <a:r>
              <a:rPr lang="en-US" sz="2500" dirty="0" smtClean="0">
                <a:solidFill>
                  <a:srgbClr val="002060"/>
                </a:solidFill>
              </a:rPr>
              <a:t>Portfolio </a:t>
            </a:r>
            <a:r>
              <a:rPr lang="en-US" sz="2500" dirty="0">
                <a:solidFill>
                  <a:srgbClr val="002060"/>
                </a:solidFill>
              </a:rPr>
              <a:t>Return (CIS Portion) – FY22-TD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605308" y="5659619"/>
          <a:ext cx="5791200" cy="744142"/>
        </p:xfrm>
        <a:graphic>
          <a:graphicData uri="http://schemas.openxmlformats.org/drawingml/2006/table">
            <a:tbl>
              <a:tblPr/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14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Equity BM: KSE 100, FI BM: 3 Months T-Bill Yield </a:t>
                      </a:r>
                    </a:p>
                    <a:p>
                      <a:pPr algn="l" fontAlgn="b"/>
                      <a:r>
                        <a:rPr lang="en-US" sz="1200" b="0" i="1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Portfolio BM: 25% of KSE-100% + 75% of Average 3 Months T-Bill Yield</a:t>
                      </a:r>
                    </a:p>
                    <a:p>
                      <a:pPr algn="l" fontAlgn="b"/>
                      <a:r>
                        <a:rPr lang="en-US" sz="1200" b="0" i="1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FI Portfolio return includes income from trading of Govt. Securities</a:t>
                      </a:r>
                    </a:p>
                    <a:p>
                      <a:pPr algn="l" fontAlgn="b"/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Note:</a:t>
                      </a:r>
                      <a:r>
                        <a:rPr lang="en-US" sz="1200" b="0" i="1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Returns are Absolute, Gross </a:t>
                      </a:r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of Management Fee and </a:t>
                      </a:r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Net </a:t>
                      </a:r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of </a:t>
                      </a:r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CGT</a:t>
                      </a:r>
                      <a:r>
                        <a:rPr lang="en-US" sz="1200" b="0" i="1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and WHT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218610" y="900332"/>
          <a:ext cx="11710793" cy="4642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4873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E7F302-4070-4384-992C-E3CACAF5C7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04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94954-8372-41CA-B7D6-DCD5F50C19E0}" vid="{BDF0DFB2-9903-4D2D-AA8E-06BB08BF38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 &amp; Equity Related Funds</Template>
  <TotalTime>1142</TotalTime>
  <Words>256</Words>
  <Application>Microsoft Office PowerPoint</Application>
  <PresentationFormat>Widescreen</PresentationFormat>
  <Paragraphs>90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Raleway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Imran Rashid</dc:creator>
  <cp:lastModifiedBy>Muhammad Asim</cp:lastModifiedBy>
  <cp:revision>110</cp:revision>
  <dcterms:created xsi:type="dcterms:W3CDTF">2021-10-06T13:16:00Z</dcterms:created>
  <dcterms:modified xsi:type="dcterms:W3CDTF">2022-01-26T08:17:19Z</dcterms:modified>
</cp:coreProperties>
</file>