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9"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260" r:id="rId40"/>
    <p:sldId id="261" r:id="rId41"/>
    <p:sldId id="262" r:id="rId42"/>
    <p:sldId id="263" r:id="rId43"/>
    <p:sldId id="264" r:id="rId44"/>
    <p:sldId id="265" r:id="rId45"/>
    <p:sldId id="266" r:id="rId46"/>
    <p:sldId id="267" r:id="rId47"/>
    <p:sldId id="25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ssan.siddiqui\Desktop\Board%20Meeting%20-%20Sales\Strategy%20Presentation\AUM%20DATA%20COmple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ssan.siddiqui\Desktop\Board%20Meeting%20-%20Sales\Strategy%20Presentation\AUM%20DATA%20COmple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ssan.siddiqui\Desktop\Board%20Meeting%20-%20Sales\Strategy%20Presentation\AUM%20DATA%20COmple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assan.siddiqui\Desktop\Board%20Meeting%20-%20Sales\Strategy%20Presentation\AUM%20DATA%20COmple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ssan.siddiqui\Desktop\Board%20Meeting%20-%20Sales\Strategy%20Presentation\AUM%20DATA%20COmple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'MCBAH INdustry AUM'!$C$5</c:f>
              <c:strCache>
                <c:ptCount val="1"/>
                <c:pt idx="0">
                  <c:v>MCBAH AUM  with SMA</c:v>
                </c:pt>
              </c:strCache>
            </c:strRef>
          </c:tx>
          <c:spPr>
            <a:solidFill>
              <a:srgbClr val="00B0F0"/>
            </a:solidFill>
            <a:ln>
              <a:noFill/>
            </a:ln>
            <a:effectLst/>
            <a:scene3d>
              <a:camera prst="orthographicFront"/>
              <a:lightRig rig="brightRoom" dir="t">
                <a:rot lat="0" lon="0" rev="600000"/>
              </a:lightRig>
            </a:scene3d>
            <a:sp3d prstMaterial="metal">
              <a:bevelT w="38100" h="57150" prst="angle"/>
            </a:sp3d>
          </c:spPr>
          <c:invertIfNegative val="0"/>
          <c:dLbls>
            <c:dLbl>
              <c:idx val="0"/>
              <c:layout>
                <c:manualLayout>
                  <c:x val="-1.1396011396011397E-2"/>
                  <c:y val="8.928571428571428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704-48E5-9B01-F14C2BD57672}"/>
                </c:ext>
                <c:ext xmlns:c15="http://schemas.microsoft.com/office/drawing/2012/chart" uri="{CE6537A1-D6FC-4f65-9D91-7224C49458BB}">
                  <c15:layout/>
                </c:ext>
              </c:extLst>
            </c:dLbl>
            <c:dLbl>
              <c:idx val="1"/>
              <c:layout>
                <c:manualLayout>
                  <c:x val="-1.4245014245014245E-2"/>
                  <c:y val="2.97619047619047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704-48E5-9B01-F14C2BD57672}"/>
                </c:ext>
                <c:ext xmlns:c15="http://schemas.microsoft.com/office/drawing/2012/chart" uri="{CE6537A1-D6FC-4f65-9D91-7224C49458BB}">
                  <c15:layout/>
                </c:ext>
              </c:extLst>
            </c:dLbl>
            <c:dLbl>
              <c:idx val="2"/>
              <c:layout>
                <c:manualLayout>
                  <c:x val="-1.851851851851857E-2"/>
                  <c:y val="-1.0912572349731422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704-48E5-9B01-F14C2BD57672}"/>
                </c:ext>
                <c:ext xmlns:c15="http://schemas.microsoft.com/office/drawing/2012/chart" uri="{CE6537A1-D6FC-4f65-9D91-7224C49458BB}">
                  <c15:layout/>
                </c:ext>
              </c:extLst>
            </c:dLbl>
            <c:dLbl>
              <c:idx val="3"/>
              <c:layout>
                <c:manualLayout>
                  <c:x val="-1.282051282051282E-2"/>
                  <c:y val="-2.97619047619047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704-48E5-9B01-F14C2BD57672}"/>
                </c:ext>
                <c:ext xmlns:c15="http://schemas.microsoft.com/office/drawing/2012/chart" uri="{CE6537A1-D6FC-4f65-9D91-7224C49458BB}">
                  <c15:layout/>
                </c:ext>
              </c:extLst>
            </c:dLbl>
            <c:dLbl>
              <c:idx val="4"/>
              <c:layout>
                <c:manualLayout>
                  <c:x val="-1.70940170940172E-2"/>
                  <c:y val="-1.0912572349731422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704-48E5-9B01-F14C2BD5767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'MCBAH INdustry AUM'!$B$6:$B$10</c:f>
              <c:strCache>
                <c:ptCount val="5"/>
                <c:pt idx="0">
                  <c:v>FY22E</c:v>
                </c:pt>
                <c:pt idx="1">
                  <c:v>FY23E</c:v>
                </c:pt>
                <c:pt idx="2">
                  <c:v>FY24E</c:v>
                </c:pt>
                <c:pt idx="3">
                  <c:v>FY25E</c:v>
                </c:pt>
                <c:pt idx="4">
                  <c:v>FY26E</c:v>
                </c:pt>
              </c:strCache>
            </c:strRef>
          </c:cat>
          <c:val>
            <c:numRef>
              <c:f>'MCBAH INdustry AUM'!$C$6:$C$10</c:f>
              <c:numCache>
                <c:formatCode>_(* #,##0.00_);_(* \(#,##0.00\);_(* "-"??_);_(@_)</c:formatCode>
                <c:ptCount val="5"/>
                <c:pt idx="0">
                  <c:v>168.85268786411251</c:v>
                </c:pt>
                <c:pt idx="1">
                  <c:v>200.33355574789837</c:v>
                </c:pt>
                <c:pt idx="2">
                  <c:v>238.66308962972178</c:v>
                </c:pt>
                <c:pt idx="3">
                  <c:v>289.5929185174366</c:v>
                </c:pt>
                <c:pt idx="4">
                  <c:v>350.74514537657205</c:v>
                </c:pt>
              </c:numCache>
            </c:numRef>
          </c:val>
          <c:extLst xmlns:c16r2="http://schemas.microsoft.com/office/drawing/2015/06/chart">
            <c:ext xmlns:c16="http://schemas.microsoft.com/office/drawing/2014/chart" uri="{C3380CC4-5D6E-409C-BE32-E72D297353CC}">
              <c16:uniqueId val="{00000005-A704-48E5-9B01-F14C2BD57672}"/>
            </c:ext>
          </c:extLst>
        </c:ser>
        <c:ser>
          <c:idx val="1"/>
          <c:order val="1"/>
          <c:tx>
            <c:strRef>
              <c:f>'MCBAH INdustry AUM'!$D$5</c:f>
              <c:strCache>
                <c:ptCount val="1"/>
                <c:pt idx="0">
                  <c:v>Industry AUM with SMA</c:v>
                </c:pt>
              </c:strCache>
            </c:strRef>
          </c:tx>
          <c:spPr>
            <a:solidFill>
              <a:srgbClr val="92D050"/>
            </a:solidFill>
            <a:ln>
              <a:noFill/>
            </a:ln>
            <a:effectLst/>
            <a:scene3d>
              <a:camera prst="orthographicFront"/>
              <a:lightRig rig="brightRoom" dir="t">
                <a:rot lat="0" lon="0" rev="600000"/>
              </a:lightRig>
            </a:scene3d>
            <a:sp3d prstMaterial="metal">
              <a:bevelT w="38100" h="57150"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'MCBAH INdustry AUM'!$B$6:$B$10</c:f>
              <c:strCache>
                <c:ptCount val="5"/>
                <c:pt idx="0">
                  <c:v>FY22E</c:v>
                </c:pt>
                <c:pt idx="1">
                  <c:v>FY23E</c:v>
                </c:pt>
                <c:pt idx="2">
                  <c:v>FY24E</c:v>
                </c:pt>
                <c:pt idx="3">
                  <c:v>FY25E</c:v>
                </c:pt>
                <c:pt idx="4">
                  <c:v>FY26E</c:v>
                </c:pt>
              </c:strCache>
            </c:strRef>
          </c:cat>
          <c:val>
            <c:numRef>
              <c:f>'MCBAH INdustry AUM'!$D$6:$D$10</c:f>
              <c:numCache>
                <c:formatCode>_(* #,##0.00_);_(* \(#,##0.00\);_(* "-"??_);_(@_)</c:formatCode>
                <c:ptCount val="5"/>
                <c:pt idx="0">
                  <c:v>1254.8651357637107</c:v>
                </c:pt>
                <c:pt idx="1">
                  <c:v>1407.4681358989603</c:v>
                </c:pt>
                <c:pt idx="2">
                  <c:v>1582.1874902068853</c:v>
                </c:pt>
                <c:pt idx="3">
                  <c:v>1769.4599667043144</c:v>
                </c:pt>
                <c:pt idx="4">
                  <c:v>1976.6504831857994</c:v>
                </c:pt>
              </c:numCache>
            </c:numRef>
          </c:val>
          <c:extLst xmlns:c16r2="http://schemas.microsoft.com/office/drawing/2015/06/chart">
            <c:ext xmlns:c16="http://schemas.microsoft.com/office/drawing/2014/chart" uri="{C3380CC4-5D6E-409C-BE32-E72D297353CC}">
              <c16:uniqueId val="{00000006-A704-48E5-9B01-F14C2BD57672}"/>
            </c:ext>
          </c:extLst>
        </c:ser>
        <c:dLbls>
          <c:showLegendKey val="0"/>
          <c:showVal val="0"/>
          <c:showCatName val="0"/>
          <c:showSerName val="0"/>
          <c:showPercent val="0"/>
          <c:showBubbleSize val="0"/>
        </c:dLbls>
        <c:gapWidth val="150"/>
        <c:axId val="267730776"/>
        <c:axId val="267174648"/>
      </c:barChart>
      <c:lineChart>
        <c:grouping val="standard"/>
        <c:varyColors val="0"/>
        <c:ser>
          <c:idx val="2"/>
          <c:order val="2"/>
          <c:tx>
            <c:strRef>
              <c:f>'MCBAH INdustry AUM'!$E$5</c:f>
              <c:strCache>
                <c:ptCount val="1"/>
                <c:pt idx="0">
                  <c:v>Market Share </c:v>
                </c:pt>
              </c:strCache>
            </c:strRef>
          </c:tx>
          <c:spPr>
            <a:ln w="31750" cap="rnd">
              <a:solidFill>
                <a:schemeClr val="accent6"/>
              </a:solidFill>
              <a:round/>
            </a:ln>
            <a:effectLst/>
          </c:spPr>
          <c:marker>
            <c:symbol val="none"/>
          </c:marker>
          <c:dLbls>
            <c:dLbl>
              <c:idx val="0"/>
              <c:layout>
                <c:manualLayout>
                  <c:x val="-4.2735042735042739E-3"/>
                  <c:y val="-3.86904761904761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704-48E5-9B01-F14C2BD57672}"/>
                </c:ext>
                <c:ext xmlns:c15="http://schemas.microsoft.com/office/drawing/2012/chart" uri="{CE6537A1-D6FC-4f65-9D91-7224C49458BB}">
                  <c15:layout/>
                </c:ext>
              </c:extLst>
            </c:dLbl>
            <c:dLbl>
              <c:idx val="1"/>
              <c:layout>
                <c:manualLayout>
                  <c:x val="-5.223111552008202E-17"/>
                  <c:y val="-4.16666666666666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704-48E5-9B01-F14C2BD57672}"/>
                </c:ext>
                <c:ext xmlns:c15="http://schemas.microsoft.com/office/drawing/2012/chart" uri="{CE6537A1-D6FC-4f65-9D91-7224C49458BB}">
                  <c15:layout/>
                </c:ext>
              </c:extLst>
            </c:dLbl>
            <c:dLbl>
              <c:idx val="2"/>
              <c:layout>
                <c:manualLayout>
                  <c:x val="4.2735042735042739E-3"/>
                  <c:y val="-4.46428571428571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704-48E5-9B01-F14C2BD57672}"/>
                </c:ext>
                <c:ext xmlns:c15="http://schemas.microsoft.com/office/drawing/2012/chart" uri="{CE6537A1-D6FC-4f65-9D91-7224C49458BB}">
                  <c15:layout/>
                </c:ext>
              </c:extLst>
            </c:dLbl>
            <c:dLbl>
              <c:idx val="3"/>
              <c:layout>
                <c:manualLayout>
                  <c:x val="0"/>
                  <c:y val="-4.76190476190476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704-48E5-9B01-F14C2BD57672}"/>
                </c:ext>
                <c:ext xmlns:c15="http://schemas.microsoft.com/office/drawing/2012/chart" uri="{CE6537A1-D6FC-4f65-9D91-7224C49458BB}">
                  <c15:layout/>
                </c:ext>
              </c:extLst>
            </c:dLbl>
            <c:dLbl>
              <c:idx val="4"/>
              <c:layout>
                <c:manualLayout>
                  <c:x val="-3.8461538461538464E-2"/>
                  <c:y val="-3.571428571428571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704-48E5-9B01-F14C2BD57672}"/>
                </c:ext>
                <c:ext xmlns:c15="http://schemas.microsoft.com/office/drawing/2012/chart" uri="{CE6537A1-D6FC-4f65-9D91-7224C49458BB}">
                  <c15:layout>
                    <c:manualLayout>
                      <c:w val="6.2678062678062682E-2"/>
                      <c:h val="3.869047619047619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'MCBAH INdustry AUM'!$B$6:$B$10</c:f>
              <c:strCache>
                <c:ptCount val="5"/>
                <c:pt idx="0">
                  <c:v>FY22E</c:v>
                </c:pt>
                <c:pt idx="1">
                  <c:v>FY23E</c:v>
                </c:pt>
                <c:pt idx="2">
                  <c:v>FY24E</c:v>
                </c:pt>
                <c:pt idx="3">
                  <c:v>FY25E</c:v>
                </c:pt>
                <c:pt idx="4">
                  <c:v>FY26E</c:v>
                </c:pt>
              </c:strCache>
            </c:strRef>
          </c:cat>
          <c:val>
            <c:numRef>
              <c:f>'MCBAH INdustry AUM'!$E$6:$E$10</c:f>
              <c:numCache>
                <c:formatCode>0.00%</c:formatCode>
                <c:ptCount val="5"/>
                <c:pt idx="0">
                  <c:v>0.13455843425066455</c:v>
                </c:pt>
                <c:pt idx="1">
                  <c:v>0.14233612160600981</c:v>
                </c:pt>
                <c:pt idx="2">
                  <c:v>0.15084374709505158</c:v>
                </c:pt>
                <c:pt idx="3">
                  <c:v>0.16366175215414128</c:v>
                </c:pt>
                <c:pt idx="4">
                  <c:v>0.17744419074598886</c:v>
                </c:pt>
              </c:numCache>
            </c:numRef>
          </c:val>
          <c:smooth val="0"/>
          <c:extLst xmlns:c16r2="http://schemas.microsoft.com/office/drawing/2015/06/chart">
            <c:ext xmlns:c16="http://schemas.microsoft.com/office/drawing/2014/chart" uri="{C3380CC4-5D6E-409C-BE32-E72D297353CC}">
              <c16:uniqueId val="{0000000C-A704-48E5-9B01-F14C2BD57672}"/>
            </c:ext>
          </c:extLst>
        </c:ser>
        <c:dLbls>
          <c:showLegendKey val="0"/>
          <c:showVal val="0"/>
          <c:showCatName val="0"/>
          <c:showSerName val="0"/>
          <c:showPercent val="0"/>
          <c:showBubbleSize val="0"/>
        </c:dLbls>
        <c:marker val="1"/>
        <c:smooth val="0"/>
        <c:axId val="267187720"/>
        <c:axId val="267179136"/>
      </c:lineChart>
      <c:catAx>
        <c:axId val="267730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67174648"/>
        <c:crosses val="autoZero"/>
        <c:auto val="1"/>
        <c:lblAlgn val="ctr"/>
        <c:lblOffset val="100"/>
        <c:noMultiLvlLbl val="0"/>
      </c:catAx>
      <c:valAx>
        <c:axId val="267174648"/>
        <c:scaling>
          <c:orientation val="minMax"/>
        </c:scaling>
        <c:delete val="0"/>
        <c:axPos val="l"/>
        <c:majorGridlines>
          <c:spPr>
            <a:ln w="9525" cap="flat" cmpd="sng" algn="ctr">
              <a:solidFill>
                <a:schemeClr val="tx2">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67730776"/>
        <c:crosses val="autoZero"/>
        <c:crossBetween val="between"/>
      </c:valAx>
      <c:valAx>
        <c:axId val="26717913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67187720"/>
        <c:crosses val="max"/>
        <c:crossBetween val="between"/>
      </c:valAx>
      <c:catAx>
        <c:axId val="267187720"/>
        <c:scaling>
          <c:orientation val="minMax"/>
        </c:scaling>
        <c:delete val="1"/>
        <c:axPos val="b"/>
        <c:numFmt formatCode="General" sourceLinked="1"/>
        <c:majorTickMark val="none"/>
        <c:minorTickMark val="none"/>
        <c:tickLblPos val="nextTo"/>
        <c:crossAx val="26717913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'Retail Corp Only'!$C$20</c:f>
              <c:strCache>
                <c:ptCount val="1"/>
                <c:pt idx="0">
                  <c:v>Retail</c:v>
                </c:pt>
              </c:strCache>
            </c:strRef>
          </c:tx>
          <c:spPr>
            <a:solidFill>
              <a:srgbClr val="00B0F0"/>
            </a:solidFill>
            <a:ln>
              <a:noFill/>
            </a:ln>
            <a:effectLst>
              <a:outerShdw blurRad="40000" dist="23000" dir="5400000" rotWithShape="0">
                <a:srgbClr val="000000">
                  <a:alpha val="35000"/>
                </a:srgbClr>
              </a:outerShdw>
            </a:effectLst>
            <a:scene3d>
              <a:camera prst="orthographicFront"/>
              <a:lightRig rig="brightRoom" dir="t">
                <a:rot lat="0" lon="0" rev="600000"/>
              </a:lightRig>
            </a:scene3d>
            <a:sp3d prstMaterial="metal">
              <a:bevelT w="38100" h="57150" prst="angle"/>
            </a:sp3d>
          </c:spPr>
          <c:invertIfNegative val="0"/>
          <c:cat>
            <c:strRef>
              <c:f>'Retail Corp Only'!$B$21:$B$25</c:f>
              <c:strCache>
                <c:ptCount val="5"/>
                <c:pt idx="0">
                  <c:v>FY22E</c:v>
                </c:pt>
                <c:pt idx="1">
                  <c:v>FY23E</c:v>
                </c:pt>
                <c:pt idx="2">
                  <c:v>FY24E</c:v>
                </c:pt>
                <c:pt idx="3">
                  <c:v>FY25E</c:v>
                </c:pt>
                <c:pt idx="4">
                  <c:v>FY26E</c:v>
                </c:pt>
              </c:strCache>
            </c:strRef>
          </c:cat>
          <c:val>
            <c:numRef>
              <c:f>'Retail Corp Only'!$C$21:$C$25</c:f>
              <c:numCache>
                <c:formatCode>_(* #,##0.00_);_(* \(#,##0.00\);_(* "-"??_);_(@_)</c:formatCode>
                <c:ptCount val="5"/>
                <c:pt idx="0">
                  <c:v>35.023457421278543</c:v>
                </c:pt>
                <c:pt idx="1">
                  <c:v>43.227593534220958</c:v>
                </c:pt>
                <c:pt idx="2">
                  <c:v>52.21283395594601</c:v>
                </c:pt>
                <c:pt idx="3">
                  <c:v>67.759830350589084</c:v>
                </c:pt>
                <c:pt idx="4">
                  <c:v>89.961280535216616</c:v>
                </c:pt>
              </c:numCache>
            </c:numRef>
          </c:val>
          <c:extLst xmlns:c16r2="http://schemas.microsoft.com/office/drawing/2015/06/chart">
            <c:ext xmlns:c16="http://schemas.microsoft.com/office/drawing/2014/chart" uri="{C3380CC4-5D6E-409C-BE32-E72D297353CC}">
              <c16:uniqueId val="{00000000-E24F-43AB-860A-B4461885BD4C}"/>
            </c:ext>
          </c:extLst>
        </c:ser>
        <c:ser>
          <c:idx val="1"/>
          <c:order val="1"/>
          <c:tx>
            <c:strRef>
              <c:f>'Retail Corp Only'!$D$20</c:f>
              <c:strCache>
                <c:ptCount val="1"/>
                <c:pt idx="0">
                  <c:v>Corporate</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brightRoom" dir="t">
                <a:rot lat="0" lon="0" rev="600000"/>
              </a:lightRig>
            </a:scene3d>
            <a:sp3d prstMaterial="metal">
              <a:bevelT w="38100" h="57150" prst="angle"/>
            </a:sp3d>
          </c:spPr>
          <c:invertIfNegative val="0"/>
          <c:cat>
            <c:strRef>
              <c:f>'Retail Corp Only'!$B$21:$B$25</c:f>
              <c:strCache>
                <c:ptCount val="5"/>
                <c:pt idx="0">
                  <c:v>FY22E</c:v>
                </c:pt>
                <c:pt idx="1">
                  <c:v>FY23E</c:v>
                </c:pt>
                <c:pt idx="2">
                  <c:v>FY24E</c:v>
                </c:pt>
                <c:pt idx="3">
                  <c:v>FY25E</c:v>
                </c:pt>
                <c:pt idx="4">
                  <c:v>FY26E</c:v>
                </c:pt>
              </c:strCache>
            </c:strRef>
          </c:cat>
          <c:val>
            <c:numRef>
              <c:f>'Retail Corp Only'!$D$21:$D$25</c:f>
              <c:numCache>
                <c:formatCode>_(* #,##0.00_);_(* \(#,##0.00\);_(* "-"??_);_(@_)</c:formatCode>
                <c:ptCount val="5"/>
                <c:pt idx="0">
                  <c:v>78.629230442833972</c:v>
                </c:pt>
                <c:pt idx="1">
                  <c:v>93.62596221367744</c:v>
                </c:pt>
                <c:pt idx="2">
                  <c:v>113.4482556737758</c:v>
                </c:pt>
                <c:pt idx="3">
                  <c:v>137.88078816684757</c:v>
                </c:pt>
                <c:pt idx="4">
                  <c:v>164.23871984135548</c:v>
                </c:pt>
              </c:numCache>
            </c:numRef>
          </c:val>
          <c:extLst xmlns:c16r2="http://schemas.microsoft.com/office/drawing/2015/06/chart">
            <c:ext xmlns:c16="http://schemas.microsoft.com/office/drawing/2014/chart" uri="{C3380CC4-5D6E-409C-BE32-E72D297353CC}">
              <c16:uniqueId val="{00000001-E24F-43AB-860A-B4461885BD4C}"/>
            </c:ext>
          </c:extLst>
        </c:ser>
        <c:ser>
          <c:idx val="2"/>
          <c:order val="2"/>
          <c:tx>
            <c:strRef>
              <c:f>'Retail Corp Only'!$E$20</c:f>
              <c:strCache>
                <c:ptCount val="1"/>
                <c:pt idx="0">
                  <c:v>SMA</c:v>
                </c:pt>
              </c:strCache>
            </c:strRef>
          </c:tx>
          <c:spPr>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brightRoom" dir="t">
                <a:rot lat="0" lon="0" rev="600000"/>
              </a:lightRig>
            </a:scene3d>
            <a:sp3d prstMaterial="metal">
              <a:bevelT w="38100" h="57150" prst="angle"/>
            </a:sp3d>
          </c:spPr>
          <c:invertIfNegative val="0"/>
          <c:cat>
            <c:strRef>
              <c:f>'Retail Corp Only'!$B$21:$B$25</c:f>
              <c:strCache>
                <c:ptCount val="5"/>
                <c:pt idx="0">
                  <c:v>FY22E</c:v>
                </c:pt>
                <c:pt idx="1">
                  <c:v>FY23E</c:v>
                </c:pt>
                <c:pt idx="2">
                  <c:v>FY24E</c:v>
                </c:pt>
                <c:pt idx="3">
                  <c:v>FY25E</c:v>
                </c:pt>
                <c:pt idx="4">
                  <c:v>FY26E</c:v>
                </c:pt>
              </c:strCache>
            </c:strRef>
          </c:cat>
          <c:val>
            <c:numRef>
              <c:f>'Retail Corp Only'!$E$21:$E$25</c:f>
              <c:numCache>
                <c:formatCode>_(* #,##0.00_);_(* \(#,##0.00\);_(* "-"??_);_(@_)</c:formatCode>
                <c:ptCount val="5"/>
                <c:pt idx="0">
                  <c:v>55.199999999999989</c:v>
                </c:pt>
                <c:pt idx="1">
                  <c:v>63.479999999999983</c:v>
                </c:pt>
                <c:pt idx="2">
                  <c:v>73.001999999999981</c:v>
                </c:pt>
                <c:pt idx="3">
                  <c:v>83.952299999999966</c:v>
                </c:pt>
                <c:pt idx="4">
                  <c:v>96.545144999999948</c:v>
                </c:pt>
              </c:numCache>
            </c:numRef>
          </c:val>
          <c:extLst xmlns:c16r2="http://schemas.microsoft.com/office/drawing/2015/06/chart">
            <c:ext xmlns:c16="http://schemas.microsoft.com/office/drawing/2014/chart" uri="{C3380CC4-5D6E-409C-BE32-E72D297353CC}">
              <c16:uniqueId val="{00000002-E24F-43AB-860A-B4461885BD4C}"/>
            </c:ext>
          </c:extLst>
        </c:ser>
        <c:ser>
          <c:idx val="3"/>
          <c:order val="3"/>
          <c:tx>
            <c:strRef>
              <c:f>'Retail Corp Only'!$F$20</c:f>
              <c:strCache>
                <c:ptCount val="1"/>
                <c:pt idx="0">
                  <c:v>Total</c:v>
                </c:pt>
              </c:strCache>
            </c:strRef>
          </c:tx>
          <c:spPr>
            <a:solidFill>
              <a:srgbClr val="00B050"/>
            </a:solidFill>
            <a:ln>
              <a:noFill/>
            </a:ln>
            <a:effectLst>
              <a:outerShdw blurRad="40000" dist="23000" dir="5400000" rotWithShape="0">
                <a:srgbClr val="000000">
                  <a:alpha val="35000"/>
                </a:srgbClr>
              </a:outerShdw>
            </a:effectLst>
            <a:scene3d>
              <a:camera prst="orthographicFront"/>
              <a:lightRig rig="brightRoom" dir="t">
                <a:rot lat="0" lon="0" rev="600000"/>
              </a:lightRig>
            </a:scene3d>
            <a:sp3d prstMaterial="metal">
              <a:bevelT w="38100" h="57150" prst="angle"/>
            </a:sp3d>
          </c:spPr>
          <c:invertIfNegative val="0"/>
          <c:cat>
            <c:strRef>
              <c:f>'Retail Corp Only'!$B$21:$B$25</c:f>
              <c:strCache>
                <c:ptCount val="5"/>
                <c:pt idx="0">
                  <c:v>FY22E</c:v>
                </c:pt>
                <c:pt idx="1">
                  <c:v>FY23E</c:v>
                </c:pt>
                <c:pt idx="2">
                  <c:v>FY24E</c:v>
                </c:pt>
                <c:pt idx="3">
                  <c:v>FY25E</c:v>
                </c:pt>
                <c:pt idx="4">
                  <c:v>FY26E</c:v>
                </c:pt>
              </c:strCache>
            </c:strRef>
          </c:cat>
          <c:val>
            <c:numRef>
              <c:f>'Retail Corp Only'!$F$21:$F$25</c:f>
              <c:numCache>
                <c:formatCode>_(* #,##0.00_);_(* \(#,##0.00\);_(* "-"??_);_(@_)</c:formatCode>
                <c:ptCount val="5"/>
                <c:pt idx="0">
                  <c:v>168.85268786411251</c:v>
                </c:pt>
                <c:pt idx="1">
                  <c:v>200.33355574789837</c:v>
                </c:pt>
                <c:pt idx="2">
                  <c:v>238.66308962972178</c:v>
                </c:pt>
                <c:pt idx="3">
                  <c:v>289.5929185174366</c:v>
                </c:pt>
                <c:pt idx="4">
                  <c:v>350.74514537657205</c:v>
                </c:pt>
              </c:numCache>
            </c:numRef>
          </c:val>
          <c:extLst xmlns:c16r2="http://schemas.microsoft.com/office/drawing/2015/06/chart">
            <c:ext xmlns:c16="http://schemas.microsoft.com/office/drawing/2014/chart" uri="{C3380CC4-5D6E-409C-BE32-E72D297353CC}">
              <c16:uniqueId val="{00000003-E24F-43AB-860A-B4461885BD4C}"/>
            </c:ext>
          </c:extLst>
        </c:ser>
        <c:dLbls>
          <c:showLegendKey val="0"/>
          <c:showVal val="0"/>
          <c:showCatName val="0"/>
          <c:showSerName val="0"/>
          <c:showPercent val="0"/>
          <c:showBubbleSize val="0"/>
        </c:dLbls>
        <c:gapWidth val="150"/>
        <c:axId val="267218296"/>
        <c:axId val="267218680"/>
      </c:barChart>
      <c:catAx>
        <c:axId val="267218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218680"/>
        <c:crosses val="autoZero"/>
        <c:auto val="1"/>
        <c:lblAlgn val="ctr"/>
        <c:lblOffset val="100"/>
        <c:noMultiLvlLbl val="0"/>
      </c:catAx>
      <c:valAx>
        <c:axId val="26721868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218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MCBAH AUM</a:t>
            </a:r>
            <a:r>
              <a:rPr lang="en-US" b="1" baseline="0"/>
              <a:t> Asset Class Breakdown</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'Asset Class Combine'!$C$3</c:f>
              <c:strCache>
                <c:ptCount val="1"/>
                <c:pt idx="0">
                  <c:v>MM</c:v>
                </c:pt>
              </c:strCache>
            </c:strRef>
          </c:tx>
          <c:spPr>
            <a:solidFill>
              <a:srgbClr val="00B0F0"/>
            </a:solidFill>
            <a:ln>
              <a:noFill/>
            </a:ln>
            <a:effectLst/>
            <a:scene3d>
              <a:camera prst="orthographicFront"/>
              <a:lightRig rig="brightRoom" dir="t">
                <a:rot lat="0" lon="0" rev="600000"/>
              </a:lightRig>
            </a:scene3d>
            <a:sp3d prstMaterial="metal">
              <a:bevelT w="38100" h="57150" prst="angle"/>
            </a:sp3d>
          </c:spPr>
          <c:invertIfNegative val="0"/>
          <c:cat>
            <c:strRef>
              <c:f>'Asset Class Combine'!$B$4:$B$8</c:f>
              <c:strCache>
                <c:ptCount val="5"/>
                <c:pt idx="0">
                  <c:v>FY22E</c:v>
                </c:pt>
                <c:pt idx="1">
                  <c:v>FY23E</c:v>
                </c:pt>
                <c:pt idx="2">
                  <c:v>FY24E</c:v>
                </c:pt>
                <c:pt idx="3">
                  <c:v>FY25E</c:v>
                </c:pt>
                <c:pt idx="4">
                  <c:v>FY26E</c:v>
                </c:pt>
              </c:strCache>
            </c:strRef>
          </c:cat>
          <c:val>
            <c:numRef>
              <c:f>'Asset Class Combine'!$C$4:$C$8</c:f>
              <c:numCache>
                <c:formatCode>_(* #,##0.00_);_(* \(#,##0.00\);_(* "-"??_);_(@_)</c:formatCode>
                <c:ptCount val="5"/>
                <c:pt idx="0">
                  <c:v>61.875978811017021</c:v>
                </c:pt>
                <c:pt idx="1">
                  <c:v>68.426777873949192</c:v>
                </c:pt>
                <c:pt idx="2">
                  <c:v>82.002239366712288</c:v>
                </c:pt>
                <c:pt idx="3">
                  <c:v>96.325566980384096</c:v>
                </c:pt>
                <c:pt idx="4">
                  <c:v>111.84800016569173</c:v>
                </c:pt>
              </c:numCache>
            </c:numRef>
          </c:val>
          <c:extLst xmlns:c16r2="http://schemas.microsoft.com/office/drawing/2015/06/chart">
            <c:ext xmlns:c16="http://schemas.microsoft.com/office/drawing/2014/chart" uri="{C3380CC4-5D6E-409C-BE32-E72D297353CC}">
              <c16:uniqueId val="{00000000-9032-48FF-B7B9-FF2B3A6CDB59}"/>
            </c:ext>
          </c:extLst>
        </c:ser>
        <c:ser>
          <c:idx val="1"/>
          <c:order val="1"/>
          <c:tx>
            <c:strRef>
              <c:f>'Asset Class Combine'!$D$3</c:f>
              <c:strCache>
                <c:ptCount val="1"/>
                <c:pt idx="0">
                  <c:v>Income</c:v>
                </c:pt>
              </c:strCache>
            </c:strRef>
          </c:tx>
          <c:spPr>
            <a:solidFill>
              <a:srgbClr val="92D050"/>
            </a:solidFill>
            <a:ln>
              <a:solidFill>
                <a:srgbClr val="92D050"/>
              </a:solidFill>
            </a:ln>
            <a:effectLst/>
            <a:scene3d>
              <a:camera prst="orthographicFront"/>
              <a:lightRig rig="brightRoom" dir="t">
                <a:rot lat="0" lon="0" rev="600000"/>
              </a:lightRig>
            </a:scene3d>
            <a:sp3d prstMaterial="metal">
              <a:bevelT w="38100" h="57150" prst="angle"/>
            </a:sp3d>
          </c:spPr>
          <c:invertIfNegative val="0"/>
          <c:cat>
            <c:strRef>
              <c:f>'Asset Class Combine'!$B$4:$B$8</c:f>
              <c:strCache>
                <c:ptCount val="5"/>
                <c:pt idx="0">
                  <c:v>FY22E</c:v>
                </c:pt>
                <c:pt idx="1">
                  <c:v>FY23E</c:v>
                </c:pt>
                <c:pt idx="2">
                  <c:v>FY24E</c:v>
                </c:pt>
                <c:pt idx="3">
                  <c:v>FY25E</c:v>
                </c:pt>
                <c:pt idx="4">
                  <c:v>FY26E</c:v>
                </c:pt>
              </c:strCache>
            </c:strRef>
          </c:cat>
          <c:val>
            <c:numRef>
              <c:f>'Asset Class Combine'!$D$4:$D$8</c:f>
              <c:numCache>
                <c:formatCode>_(* #,##0.00_);_(* \(#,##0.00\);_(* "-"??_);_(@_)</c:formatCode>
                <c:ptCount val="5"/>
                <c:pt idx="0">
                  <c:v>25.636590844349627</c:v>
                </c:pt>
                <c:pt idx="1">
                  <c:v>32.844853379495611</c:v>
                </c:pt>
                <c:pt idx="2">
                  <c:v>40.586966959281845</c:v>
                </c:pt>
                <c:pt idx="3">
                  <c:v>51.735678352170304</c:v>
                </c:pt>
                <c:pt idx="4">
                  <c:v>66.092000097908738</c:v>
                </c:pt>
              </c:numCache>
            </c:numRef>
          </c:val>
          <c:extLst xmlns:c16r2="http://schemas.microsoft.com/office/drawing/2015/06/chart">
            <c:ext xmlns:c16="http://schemas.microsoft.com/office/drawing/2014/chart" uri="{C3380CC4-5D6E-409C-BE32-E72D297353CC}">
              <c16:uniqueId val="{00000001-9032-48FF-B7B9-FF2B3A6CDB59}"/>
            </c:ext>
          </c:extLst>
        </c:ser>
        <c:ser>
          <c:idx val="2"/>
          <c:order val="2"/>
          <c:tx>
            <c:strRef>
              <c:f>'Asset Class Combine'!$E$3</c:f>
              <c:strCache>
                <c:ptCount val="1"/>
                <c:pt idx="0">
                  <c:v>Equity</c:v>
                </c:pt>
              </c:strCache>
            </c:strRef>
          </c:tx>
          <c:spPr>
            <a:solidFill>
              <a:schemeClr val="tx2">
                <a:lumMod val="60000"/>
                <a:lumOff val="40000"/>
              </a:schemeClr>
            </a:solidFill>
            <a:ln>
              <a:noFill/>
            </a:ln>
            <a:effectLst/>
            <a:scene3d>
              <a:camera prst="orthographicFront"/>
              <a:lightRig rig="brightRoom" dir="t">
                <a:rot lat="0" lon="0" rev="600000"/>
              </a:lightRig>
            </a:scene3d>
            <a:sp3d prstMaterial="metal">
              <a:bevelT w="38100" h="57150" prst="angle"/>
            </a:sp3d>
          </c:spPr>
          <c:invertIfNegative val="0"/>
          <c:cat>
            <c:strRef>
              <c:f>'Asset Class Combine'!$B$4:$B$8</c:f>
              <c:strCache>
                <c:ptCount val="5"/>
                <c:pt idx="0">
                  <c:v>FY22E</c:v>
                </c:pt>
                <c:pt idx="1">
                  <c:v>FY23E</c:v>
                </c:pt>
                <c:pt idx="2">
                  <c:v>FY24E</c:v>
                </c:pt>
                <c:pt idx="3">
                  <c:v>FY25E</c:v>
                </c:pt>
                <c:pt idx="4">
                  <c:v>FY26E</c:v>
                </c:pt>
              </c:strCache>
            </c:strRef>
          </c:cat>
          <c:val>
            <c:numRef>
              <c:f>'Asset Class Combine'!$E$4:$E$8</c:f>
              <c:numCache>
                <c:formatCode>_(* #,##0.00_);_(* \(#,##0.00\);_(* "-"??_);_(@_)</c:formatCode>
                <c:ptCount val="5"/>
                <c:pt idx="0">
                  <c:v>26.140118208745882</c:v>
                </c:pt>
                <c:pt idx="1">
                  <c:v>35.581924494453588</c:v>
                </c:pt>
                <c:pt idx="2">
                  <c:v>43.071883303727674</c:v>
                </c:pt>
                <c:pt idx="3">
                  <c:v>57.579373184882272</c:v>
                </c:pt>
                <c:pt idx="4">
                  <c:v>76.260000112971625</c:v>
                </c:pt>
              </c:numCache>
            </c:numRef>
          </c:val>
          <c:extLst xmlns:c16r2="http://schemas.microsoft.com/office/drawing/2015/06/chart">
            <c:ext xmlns:c16="http://schemas.microsoft.com/office/drawing/2014/chart" uri="{C3380CC4-5D6E-409C-BE32-E72D297353CC}">
              <c16:uniqueId val="{00000002-9032-48FF-B7B9-FF2B3A6CDB59}"/>
            </c:ext>
          </c:extLst>
        </c:ser>
        <c:ser>
          <c:idx val="3"/>
          <c:order val="3"/>
          <c:tx>
            <c:strRef>
              <c:f>'Asset Class Combine'!$F$3</c:f>
              <c:strCache>
                <c:ptCount val="1"/>
                <c:pt idx="0">
                  <c:v>Total</c:v>
                </c:pt>
              </c:strCache>
            </c:strRef>
          </c:tx>
          <c:spPr>
            <a:solidFill>
              <a:srgbClr val="00B050"/>
            </a:solidFill>
            <a:ln>
              <a:noFill/>
            </a:ln>
            <a:effectLst/>
            <a:scene3d>
              <a:camera prst="orthographicFront"/>
              <a:lightRig rig="brightRoom" dir="t">
                <a:rot lat="0" lon="0" rev="600000"/>
              </a:lightRig>
            </a:scene3d>
            <a:sp3d prstMaterial="metal">
              <a:bevelT w="38100" h="57150" prst="angle"/>
            </a:sp3d>
          </c:spPr>
          <c:invertIfNegative val="0"/>
          <c:cat>
            <c:strRef>
              <c:f>'Asset Class Combine'!$B$4:$B$8</c:f>
              <c:strCache>
                <c:ptCount val="5"/>
                <c:pt idx="0">
                  <c:v>FY22E</c:v>
                </c:pt>
                <c:pt idx="1">
                  <c:v>FY23E</c:v>
                </c:pt>
                <c:pt idx="2">
                  <c:v>FY24E</c:v>
                </c:pt>
                <c:pt idx="3">
                  <c:v>FY25E</c:v>
                </c:pt>
                <c:pt idx="4">
                  <c:v>FY26E</c:v>
                </c:pt>
              </c:strCache>
            </c:strRef>
          </c:cat>
          <c:val>
            <c:numRef>
              <c:f>'Asset Class Combine'!$F$4:$F$8</c:f>
              <c:numCache>
                <c:formatCode>_(* #,##0.00_);_(* \(#,##0.00\);_(* "-"??_);_(@_)</c:formatCode>
                <c:ptCount val="5"/>
                <c:pt idx="0">
                  <c:v>113.65268786411252</c:v>
                </c:pt>
                <c:pt idx="1">
                  <c:v>136.85355574789838</c:v>
                </c:pt>
                <c:pt idx="2">
                  <c:v>165.6610896297218</c:v>
                </c:pt>
                <c:pt idx="3">
                  <c:v>205.64061851743668</c:v>
                </c:pt>
                <c:pt idx="4">
                  <c:v>254.20000037657209</c:v>
                </c:pt>
              </c:numCache>
            </c:numRef>
          </c:val>
          <c:extLst xmlns:c16r2="http://schemas.microsoft.com/office/drawing/2015/06/chart">
            <c:ext xmlns:c16="http://schemas.microsoft.com/office/drawing/2014/chart" uri="{C3380CC4-5D6E-409C-BE32-E72D297353CC}">
              <c16:uniqueId val="{00000003-9032-48FF-B7B9-FF2B3A6CDB59}"/>
            </c:ext>
          </c:extLst>
        </c:ser>
        <c:dLbls>
          <c:showLegendKey val="0"/>
          <c:showVal val="0"/>
          <c:showCatName val="0"/>
          <c:showSerName val="0"/>
          <c:showPercent val="0"/>
          <c:showBubbleSize val="0"/>
        </c:dLbls>
        <c:gapWidth val="150"/>
        <c:axId val="267115464"/>
        <c:axId val="267114680"/>
      </c:barChart>
      <c:catAx>
        <c:axId val="267115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114680"/>
        <c:crosses val="autoZero"/>
        <c:auto val="1"/>
        <c:lblAlgn val="ctr"/>
        <c:lblOffset val="100"/>
        <c:noMultiLvlLbl val="0"/>
      </c:catAx>
      <c:valAx>
        <c:axId val="26711468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115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Retail</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'Asset Class'!$D$3:$D$4</c:f>
              <c:strCache>
                <c:ptCount val="2"/>
                <c:pt idx="1">
                  <c:v>MM </c:v>
                </c:pt>
              </c:strCache>
            </c:strRef>
          </c:tx>
          <c:spPr>
            <a:solidFill>
              <a:srgbClr val="00B0F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brightRoom" dir="t">
                <a:rot lat="0" lon="0" rev="600000"/>
              </a:lightRig>
            </a:scene3d>
            <a:sp3d prstMaterial="metal">
              <a:bevelT w="38100" h="57150"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'Asset Class'!$C$5:$C$9</c:f>
              <c:strCache>
                <c:ptCount val="5"/>
                <c:pt idx="0">
                  <c:v>FY22E</c:v>
                </c:pt>
                <c:pt idx="1">
                  <c:v>FY23E</c:v>
                </c:pt>
                <c:pt idx="2">
                  <c:v>FY24E</c:v>
                </c:pt>
                <c:pt idx="3">
                  <c:v>FY25E</c:v>
                </c:pt>
                <c:pt idx="4">
                  <c:v>FY26E</c:v>
                </c:pt>
              </c:strCache>
            </c:strRef>
          </c:cat>
          <c:val>
            <c:numRef>
              <c:f>'Asset Class'!$D$5:$D$9</c:f>
              <c:numCache>
                <c:formatCode>_(* #,##0.00_);_(* \(#,##0.00\);_(* "-"??_);_(@_)</c:formatCode>
                <c:ptCount val="5"/>
                <c:pt idx="0">
                  <c:v>19.067835086123679</c:v>
                </c:pt>
                <c:pt idx="1">
                  <c:v>21.613796767110479</c:v>
                </c:pt>
                <c:pt idx="2">
                  <c:v>25.845352808193276</c:v>
                </c:pt>
                <c:pt idx="3">
                  <c:v>31.739858224855979</c:v>
                </c:pt>
                <c:pt idx="4">
                  <c:v>39.582963435495309</c:v>
                </c:pt>
              </c:numCache>
            </c:numRef>
          </c:val>
          <c:extLst xmlns:c16r2="http://schemas.microsoft.com/office/drawing/2015/06/chart">
            <c:ext xmlns:c16="http://schemas.microsoft.com/office/drawing/2014/chart" uri="{C3380CC4-5D6E-409C-BE32-E72D297353CC}">
              <c16:uniqueId val="{00000000-46ED-4332-999C-7040CCC1AC0E}"/>
            </c:ext>
          </c:extLst>
        </c:ser>
        <c:ser>
          <c:idx val="1"/>
          <c:order val="1"/>
          <c:tx>
            <c:strRef>
              <c:f>'Asset Class'!$E$3:$E$4</c:f>
              <c:strCache>
                <c:ptCount val="2"/>
                <c:pt idx="1">
                  <c:v>Income</c:v>
                </c:pt>
              </c:strCache>
            </c:strRef>
          </c:tx>
          <c:spPr>
            <a:solidFill>
              <a:srgbClr val="92D050"/>
            </a:solidFill>
            <a:ln w="9525" cap="flat" cmpd="sng" algn="ctr">
              <a:solidFill>
                <a:schemeClr val="accent2">
                  <a:lumMod val="60000"/>
                  <a:lumOff val="40000"/>
                </a:schemeClr>
              </a:solidFill>
              <a:prstDash val="solid"/>
            </a:ln>
            <a:effectLst>
              <a:outerShdw blurRad="40000" dist="20000" dir="5400000" rotWithShape="0">
                <a:srgbClr val="000000">
                  <a:alpha val="38000"/>
                </a:srgbClr>
              </a:outerShdw>
            </a:effectLst>
            <a:scene3d>
              <a:camera prst="orthographicFront"/>
              <a:lightRig rig="brightRoom" dir="t">
                <a:rot lat="0" lon="0" rev="600000"/>
              </a:lightRig>
            </a:scene3d>
            <a:sp3d prstMaterial="metal">
              <a:bevelT w="38100" h="57150"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'Asset Class'!$C$5:$C$9</c:f>
              <c:strCache>
                <c:ptCount val="5"/>
                <c:pt idx="0">
                  <c:v>FY22E</c:v>
                </c:pt>
                <c:pt idx="1">
                  <c:v>FY23E</c:v>
                </c:pt>
                <c:pt idx="2">
                  <c:v>FY24E</c:v>
                </c:pt>
                <c:pt idx="3">
                  <c:v>FY25E</c:v>
                </c:pt>
                <c:pt idx="4">
                  <c:v>FY26E</c:v>
                </c:pt>
              </c:strCache>
            </c:strRef>
          </c:cat>
          <c:val>
            <c:numRef>
              <c:f>'Asset Class'!$E$5:$E$9</c:f>
              <c:numCache>
                <c:formatCode>_(* #,##0.00_);_(* \(#,##0.00\);_(* "-"??_);_(@_)</c:formatCode>
                <c:ptCount val="5"/>
                <c:pt idx="0">
                  <c:v>7.9002271282607985</c:v>
                </c:pt>
                <c:pt idx="1">
                  <c:v>10.374622448213028</c:v>
                </c:pt>
                <c:pt idx="2">
                  <c:v>12.792144319206773</c:v>
                </c:pt>
                <c:pt idx="3">
                  <c:v>17.047219627568168</c:v>
                </c:pt>
                <c:pt idx="4">
                  <c:v>23.389932939156317</c:v>
                </c:pt>
              </c:numCache>
            </c:numRef>
          </c:val>
          <c:extLst xmlns:c16r2="http://schemas.microsoft.com/office/drawing/2015/06/chart">
            <c:ext xmlns:c16="http://schemas.microsoft.com/office/drawing/2014/chart" uri="{C3380CC4-5D6E-409C-BE32-E72D297353CC}">
              <c16:uniqueId val="{00000001-46ED-4332-999C-7040CCC1AC0E}"/>
            </c:ext>
          </c:extLst>
        </c:ser>
        <c:ser>
          <c:idx val="2"/>
          <c:order val="2"/>
          <c:tx>
            <c:strRef>
              <c:f>'Asset Class'!$F$3:$F$4</c:f>
              <c:strCache>
                <c:ptCount val="2"/>
                <c:pt idx="1">
                  <c:v>Equity</c:v>
                </c:pt>
              </c:strCache>
            </c:strRef>
          </c:tx>
          <c:spPr>
            <a:solidFill>
              <a:schemeClr val="tx2">
                <a:lumMod val="60000"/>
                <a:lumOff val="4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brightRoom" dir="t">
                <a:rot lat="0" lon="0" rev="600000"/>
              </a:lightRig>
            </a:scene3d>
            <a:sp3d prstMaterial="metal">
              <a:bevelT w="38100" h="57150"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'Asset Class'!$C$5:$C$9</c:f>
              <c:strCache>
                <c:ptCount val="5"/>
                <c:pt idx="0">
                  <c:v>FY22E</c:v>
                </c:pt>
                <c:pt idx="1">
                  <c:v>FY23E</c:v>
                </c:pt>
                <c:pt idx="2">
                  <c:v>FY24E</c:v>
                </c:pt>
                <c:pt idx="3">
                  <c:v>FY25E</c:v>
                </c:pt>
                <c:pt idx="4">
                  <c:v>FY26E</c:v>
                </c:pt>
              </c:strCache>
            </c:strRef>
          </c:cat>
          <c:val>
            <c:numRef>
              <c:f>'Asset Class'!$F$5:$F$9</c:f>
              <c:numCache>
                <c:formatCode>_(* #,##0.00_);_(* \(#,##0.00\);_(* "-"??_);_(@_)</c:formatCode>
                <c:ptCount val="5"/>
                <c:pt idx="0">
                  <c:v>8.0553952068940653</c:v>
                </c:pt>
                <c:pt idx="1">
                  <c:v>11.239174318897449</c:v>
                </c:pt>
                <c:pt idx="2">
                  <c:v>13.575336828545964</c:v>
                </c:pt>
                <c:pt idx="3">
                  <c:v>18.972752498164947</c:v>
                </c:pt>
                <c:pt idx="4">
                  <c:v>26.988384160564983</c:v>
                </c:pt>
              </c:numCache>
            </c:numRef>
          </c:val>
          <c:extLst xmlns:c16r2="http://schemas.microsoft.com/office/drawing/2015/06/chart">
            <c:ext xmlns:c16="http://schemas.microsoft.com/office/drawing/2014/chart" uri="{C3380CC4-5D6E-409C-BE32-E72D297353CC}">
              <c16:uniqueId val="{00000002-46ED-4332-999C-7040CCC1AC0E}"/>
            </c:ext>
          </c:extLst>
        </c:ser>
        <c:dLbls>
          <c:showLegendKey val="0"/>
          <c:showVal val="1"/>
          <c:showCatName val="0"/>
          <c:showSerName val="0"/>
          <c:showPercent val="0"/>
          <c:showBubbleSize val="0"/>
        </c:dLbls>
        <c:gapWidth val="95"/>
        <c:overlap val="100"/>
        <c:axId val="267116640"/>
        <c:axId val="267117032"/>
      </c:barChart>
      <c:catAx>
        <c:axId val="267116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7117032"/>
        <c:crosses val="autoZero"/>
        <c:auto val="1"/>
        <c:lblAlgn val="ctr"/>
        <c:lblOffset val="100"/>
        <c:noMultiLvlLbl val="0"/>
      </c:catAx>
      <c:valAx>
        <c:axId val="267117032"/>
        <c:scaling>
          <c:orientation val="minMax"/>
        </c:scaling>
        <c:delete val="1"/>
        <c:axPos val="l"/>
        <c:numFmt formatCode="_(* #,##0.00_);_(* \(#,##0.00\);_(* &quot;-&quot;??_);_(@_)" sourceLinked="1"/>
        <c:majorTickMark val="none"/>
        <c:minorTickMark val="none"/>
        <c:tickLblPos val="nextTo"/>
        <c:crossAx val="2671166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Corporate</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'Asset Class'!$J$3:$J$4</c:f>
              <c:strCache>
                <c:ptCount val="2"/>
                <c:pt idx="1">
                  <c:v>MM </c:v>
                </c:pt>
              </c:strCache>
            </c:strRef>
          </c:tx>
          <c:spPr>
            <a:solidFill>
              <a:srgbClr val="00B0F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brightRoom" dir="t">
                <a:rot lat="0" lon="0" rev="600000"/>
              </a:lightRig>
            </a:scene3d>
            <a:sp3d prstMaterial="metal">
              <a:bevelT w="38100" h="57150"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'Asset Class'!$I$5:$I$9</c:f>
              <c:strCache>
                <c:ptCount val="5"/>
                <c:pt idx="0">
                  <c:v>FY22E</c:v>
                </c:pt>
                <c:pt idx="1">
                  <c:v>FY23E</c:v>
                </c:pt>
                <c:pt idx="2">
                  <c:v>FY24E</c:v>
                </c:pt>
                <c:pt idx="3">
                  <c:v>FY25E</c:v>
                </c:pt>
                <c:pt idx="4">
                  <c:v>FY26E</c:v>
                </c:pt>
              </c:strCache>
            </c:strRef>
          </c:cat>
          <c:val>
            <c:numRef>
              <c:f>'Asset Class'!$J$5:$J$9</c:f>
              <c:numCache>
                <c:formatCode>_(* #,##0.00_);_(* \(#,##0.00\);_(* "-"??_);_(@_)</c:formatCode>
                <c:ptCount val="5"/>
                <c:pt idx="0">
                  <c:v>42.808143724893334</c:v>
                </c:pt>
                <c:pt idx="1">
                  <c:v>46.81298110683872</c:v>
                </c:pt>
                <c:pt idx="2">
                  <c:v>56.15688655851902</c:v>
                </c:pt>
                <c:pt idx="3">
                  <c:v>64.585708755528117</c:v>
                </c:pt>
                <c:pt idx="4">
                  <c:v>72.265036730196414</c:v>
                </c:pt>
              </c:numCache>
            </c:numRef>
          </c:val>
          <c:extLst xmlns:c16r2="http://schemas.microsoft.com/office/drawing/2015/06/chart">
            <c:ext xmlns:c16="http://schemas.microsoft.com/office/drawing/2014/chart" uri="{C3380CC4-5D6E-409C-BE32-E72D297353CC}">
              <c16:uniqueId val="{00000000-9B05-41C5-9A5E-8637957D37FB}"/>
            </c:ext>
          </c:extLst>
        </c:ser>
        <c:ser>
          <c:idx val="1"/>
          <c:order val="1"/>
          <c:tx>
            <c:strRef>
              <c:f>'Asset Class'!$K$3:$K$4</c:f>
              <c:strCache>
                <c:ptCount val="2"/>
                <c:pt idx="1">
                  <c:v>Income</c:v>
                </c:pt>
              </c:strCache>
            </c:strRef>
          </c:tx>
          <c:spPr>
            <a:solidFill>
              <a:srgbClr val="92D05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brightRoom" dir="t">
                <a:rot lat="0" lon="0" rev="600000"/>
              </a:lightRig>
            </a:scene3d>
            <a:sp3d prstMaterial="metal">
              <a:bevelT w="38100" h="57150"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'Asset Class'!$I$5:$I$9</c:f>
              <c:strCache>
                <c:ptCount val="5"/>
                <c:pt idx="0">
                  <c:v>FY22E</c:v>
                </c:pt>
                <c:pt idx="1">
                  <c:v>FY23E</c:v>
                </c:pt>
                <c:pt idx="2">
                  <c:v>FY24E</c:v>
                </c:pt>
                <c:pt idx="3">
                  <c:v>FY25E</c:v>
                </c:pt>
                <c:pt idx="4">
                  <c:v>FY26E</c:v>
                </c:pt>
              </c:strCache>
            </c:strRef>
          </c:cat>
          <c:val>
            <c:numRef>
              <c:f>'Asset Class'!$K$5:$K$9</c:f>
              <c:numCache>
                <c:formatCode>_(* #,##0.00_);_(* \(#,##0.00\);_(* "-"??_);_(@_)</c:formatCode>
                <c:ptCount val="5"/>
                <c:pt idx="0">
                  <c:v>17.736363716088832</c:v>
                </c:pt>
                <c:pt idx="1">
                  <c:v>22.470230931282586</c:v>
                </c:pt>
                <c:pt idx="2">
                  <c:v>27.794822640075072</c:v>
                </c:pt>
                <c:pt idx="3">
                  <c:v>34.688458724602135</c:v>
                </c:pt>
                <c:pt idx="4">
                  <c:v>42.702067158752428</c:v>
                </c:pt>
              </c:numCache>
            </c:numRef>
          </c:val>
          <c:extLst xmlns:c16r2="http://schemas.microsoft.com/office/drawing/2015/06/chart">
            <c:ext xmlns:c16="http://schemas.microsoft.com/office/drawing/2014/chart" uri="{C3380CC4-5D6E-409C-BE32-E72D297353CC}">
              <c16:uniqueId val="{00000001-9B05-41C5-9A5E-8637957D37FB}"/>
            </c:ext>
          </c:extLst>
        </c:ser>
        <c:ser>
          <c:idx val="2"/>
          <c:order val="2"/>
          <c:tx>
            <c:strRef>
              <c:f>'Asset Class'!$L$3:$L$4</c:f>
              <c:strCache>
                <c:ptCount val="2"/>
                <c:pt idx="1">
                  <c:v>Equity</c:v>
                </c:pt>
              </c:strCache>
            </c:strRef>
          </c:tx>
          <c:spPr>
            <a:solidFill>
              <a:schemeClr val="tx2">
                <a:lumMod val="60000"/>
                <a:lumOff val="4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brightRoom" dir="t">
                <a:rot lat="0" lon="0" rev="600000"/>
              </a:lightRig>
            </a:scene3d>
            <a:sp3d prstMaterial="metal">
              <a:bevelT w="38100" h="57150"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'Asset Class'!$I$5:$I$9</c:f>
              <c:strCache>
                <c:ptCount val="5"/>
                <c:pt idx="0">
                  <c:v>FY22E</c:v>
                </c:pt>
                <c:pt idx="1">
                  <c:v>FY23E</c:v>
                </c:pt>
                <c:pt idx="2">
                  <c:v>FY24E</c:v>
                </c:pt>
                <c:pt idx="3">
                  <c:v>FY25E</c:v>
                </c:pt>
                <c:pt idx="4">
                  <c:v>FY26E</c:v>
                </c:pt>
              </c:strCache>
            </c:strRef>
          </c:cat>
          <c:val>
            <c:numRef>
              <c:f>'Asset Class'!$L$5:$L$9</c:f>
              <c:numCache>
                <c:formatCode>_(* #,##0.00_);_(* \(#,##0.00\);_(* "-"??_);_(@_)</c:formatCode>
                <c:ptCount val="5"/>
                <c:pt idx="0">
                  <c:v>18.084723001851817</c:v>
                </c:pt>
                <c:pt idx="1">
                  <c:v>24.342750175556134</c:v>
                </c:pt>
                <c:pt idx="2">
                  <c:v>29.496546475181709</c:v>
                </c:pt>
                <c:pt idx="3">
                  <c:v>38.606620686717321</c:v>
                </c:pt>
                <c:pt idx="4">
                  <c:v>49.271615952406648</c:v>
                </c:pt>
              </c:numCache>
            </c:numRef>
          </c:val>
          <c:extLst xmlns:c16r2="http://schemas.microsoft.com/office/drawing/2015/06/chart">
            <c:ext xmlns:c16="http://schemas.microsoft.com/office/drawing/2014/chart" uri="{C3380CC4-5D6E-409C-BE32-E72D297353CC}">
              <c16:uniqueId val="{00000002-9B05-41C5-9A5E-8637957D37FB}"/>
            </c:ext>
          </c:extLst>
        </c:ser>
        <c:dLbls>
          <c:showLegendKey val="0"/>
          <c:showVal val="1"/>
          <c:showCatName val="0"/>
          <c:showSerName val="0"/>
          <c:showPercent val="0"/>
          <c:showBubbleSize val="0"/>
        </c:dLbls>
        <c:gapWidth val="95"/>
        <c:overlap val="100"/>
        <c:axId val="303049200"/>
        <c:axId val="303046456"/>
      </c:barChart>
      <c:catAx>
        <c:axId val="303049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046456"/>
        <c:crosses val="autoZero"/>
        <c:auto val="1"/>
        <c:lblAlgn val="ctr"/>
        <c:lblOffset val="100"/>
        <c:noMultiLvlLbl val="0"/>
      </c:catAx>
      <c:valAx>
        <c:axId val="303046456"/>
        <c:scaling>
          <c:orientation val="minMax"/>
        </c:scaling>
        <c:delete val="1"/>
        <c:axPos val="l"/>
        <c:numFmt formatCode="_(* #,##0.00_);_(* \(#,##0.00\);_(* &quot;-&quot;??_);_(@_)" sourceLinked="1"/>
        <c:majorTickMark val="none"/>
        <c:minorTickMark val="none"/>
        <c:tickLblPos val="nextTo"/>
        <c:crossAx val="3030492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AUM</c:v>
                </c:pt>
              </c:strCache>
            </c:strRef>
          </c:tx>
          <c:spPr>
            <a:solidFill>
              <a:schemeClr val="accent1"/>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D184-4984-B108-E4B125AA5B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17-20</c:v>
                </c:pt>
                <c:pt idx="1">
                  <c:v>20-21</c:v>
                </c:pt>
                <c:pt idx="2">
                  <c:v>21-22</c:v>
                </c:pt>
                <c:pt idx="3">
                  <c:v>22-23</c:v>
                </c:pt>
                <c:pt idx="4">
                  <c:v>23-24</c:v>
                </c:pt>
                <c:pt idx="5">
                  <c:v>24-25</c:v>
                </c:pt>
                <c:pt idx="6">
                  <c:v>25-26</c:v>
                </c:pt>
              </c:strCache>
            </c:strRef>
          </c:cat>
          <c:val>
            <c:numRef>
              <c:f>Sheet1!$B$2:$B$8</c:f>
              <c:numCache>
                <c:formatCode>General</c:formatCode>
                <c:ptCount val="7"/>
                <c:pt idx="0">
                  <c:v>0.65</c:v>
                </c:pt>
                <c:pt idx="1">
                  <c:v>0.71</c:v>
                </c:pt>
                <c:pt idx="2">
                  <c:v>2.74</c:v>
                </c:pt>
                <c:pt idx="3">
                  <c:v>5.23</c:v>
                </c:pt>
                <c:pt idx="4">
                  <c:v>8.19</c:v>
                </c:pt>
                <c:pt idx="5">
                  <c:v>11.72</c:v>
                </c:pt>
                <c:pt idx="6">
                  <c:v>13.4</c:v>
                </c:pt>
              </c:numCache>
            </c:numRef>
          </c:val>
          <c:extLst xmlns:c16r2="http://schemas.microsoft.com/office/drawing/2015/06/chart">
            <c:ext xmlns:c16="http://schemas.microsoft.com/office/drawing/2014/chart" uri="{C3380CC4-5D6E-409C-BE32-E72D297353CC}">
              <c16:uniqueId val="{00000002-D184-4984-B108-E4B125AA5B44}"/>
            </c:ext>
          </c:extLst>
        </c:ser>
        <c:dLbls>
          <c:showLegendKey val="0"/>
          <c:showVal val="0"/>
          <c:showCatName val="0"/>
          <c:showSerName val="0"/>
          <c:showPercent val="0"/>
          <c:showBubbleSize val="0"/>
        </c:dLbls>
        <c:gapWidth val="219"/>
        <c:overlap val="-27"/>
        <c:axId val="378460200"/>
        <c:axId val="378462160"/>
      </c:barChart>
      <c:catAx>
        <c:axId val="3784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462160"/>
        <c:crosses val="autoZero"/>
        <c:auto val="1"/>
        <c:lblAlgn val="ctr"/>
        <c:lblOffset val="100"/>
        <c:noMultiLvlLbl val="0"/>
      </c:catAx>
      <c:valAx>
        <c:axId val="378462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460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Digital</a:t>
            </a:r>
            <a:r>
              <a:rPr lang="en-US" baseline="0" dirty="0" smtClean="0"/>
              <a:t> Projections</a:t>
            </a:r>
            <a:endParaRPr lang="en-US" dirty="0"/>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Equity</c:v>
                </c:pt>
              </c:strCache>
            </c:strRef>
          </c:tx>
          <c:spPr>
            <a:solidFill>
              <a:schemeClr val="accent1">
                <a:lumMod val="40000"/>
                <a:lumOff val="60000"/>
              </a:schemeClr>
            </a:solidFill>
            <a:ln>
              <a:noFill/>
            </a:ln>
            <a:effectLst/>
          </c:spPr>
          <c:invertIfNegative val="0"/>
          <c:dLbls>
            <c:dLbl>
              <c:idx val="0"/>
              <c:layout>
                <c:manualLayout>
                  <c:x val="4.2123894979413129E-2"/>
                  <c:y val="-9.5456281023291335E-3"/>
                </c:manualLayout>
              </c:layout>
              <c:tx>
                <c:rich>
                  <a:bodyPr/>
                  <a:lstStyle/>
                  <a:p>
                    <a:fld id="{F6C99898-A1CC-4C8F-80CA-0824C062F90C}" type="CELLRANGE">
                      <a:rPr lang="en-US" baseline="0"/>
                      <a:pPr/>
                      <a:t>[CELLRANGE]</a:t>
                    </a:fld>
                    <a:r>
                      <a:rPr lang="en-US" baseline="0"/>
                      <a:t>, </a:t>
                    </a:r>
                    <a:fld id="{955D6574-19DC-4AD0-9EA7-7EFB1CF5C110}" type="SERIESNAME">
                      <a:rPr lang="en-US" baseline="0"/>
                      <a:pPr/>
                      <a:t>[SERIES NAME]</a:t>
                    </a:fld>
                    <a:endParaRPr lang="en-US" baseline="0"/>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F7B9-4550-8999-6600C35536D5}"/>
                </c:ext>
                <c:ext xmlns:c15="http://schemas.microsoft.com/office/drawing/2012/chart" uri="{CE6537A1-D6FC-4f65-9D91-7224C49458BB}">
                  <c15:layout/>
                  <c15:dlblFieldTable/>
                  <c15:showDataLabelsRange val="1"/>
                </c:ext>
              </c:extLst>
            </c:dLbl>
            <c:dLbl>
              <c:idx val="1"/>
              <c:layout>
                <c:manualLayout>
                  <c:x val="3.9646018804153547E-2"/>
                  <c:y val="-3.1023291332569682E-2"/>
                </c:manualLayout>
              </c:layout>
              <c:tx>
                <c:rich>
                  <a:bodyPr/>
                  <a:lstStyle/>
                  <a:p>
                    <a:fld id="{2CD79333-3BAC-49D4-864A-6CB17B240517}" type="CELLRANGE">
                      <a:rPr lang="en-US" baseline="0"/>
                      <a:pPr/>
                      <a:t>[CELLRANGE]</a:t>
                    </a:fld>
                    <a:r>
                      <a:rPr lang="en-US" baseline="0"/>
                      <a:t>, </a:t>
                    </a:r>
                    <a:fld id="{A3FE1F8F-DBE0-411F-95DA-1141202B2433}" type="SERIESNAME">
                      <a:rPr lang="en-US" baseline="0"/>
                      <a:pPr/>
                      <a:t>[SERIES NAME]</a:t>
                    </a:fld>
                    <a:endParaRPr lang="en-US" baseline="0"/>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5-F7B9-4550-8999-6600C35536D5}"/>
                </c:ext>
                <c:ext xmlns:c15="http://schemas.microsoft.com/office/drawing/2012/chart" uri="{CE6537A1-D6FC-4f65-9D91-7224C49458BB}">
                  <c15:layout/>
                  <c15:dlblFieldTable/>
                  <c15:showDataLabelsRange val="1"/>
                </c:ext>
              </c:extLst>
            </c:dLbl>
            <c:dLbl>
              <c:idx val="2"/>
              <c:layout/>
              <c:tx>
                <c:rich>
                  <a:bodyPr/>
                  <a:lstStyle/>
                  <a:p>
                    <a:fld id="{B2590715-543A-48E1-B14F-C576219BBA2E}" type="CELLRANGE">
                      <a:rPr lang="en-US"/>
                      <a:pPr/>
                      <a:t>[CELLRANGE]</a:t>
                    </a:fld>
                    <a:r>
                      <a:rPr lang="en-US" baseline="0"/>
                      <a:t>, </a:t>
                    </a:r>
                    <a:fld id="{DAF9831D-7D09-4C6B-A151-F2913C38F7F8}"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B5021D57-67B3-4109-B881-7E633DF8C46A}" type="CELLRANGE">
                      <a:rPr lang="en-US"/>
                      <a:pPr/>
                      <a:t>[CELLRANGE]</a:t>
                    </a:fld>
                    <a:r>
                      <a:rPr lang="en-US" baseline="0"/>
                      <a:t>, </a:t>
                    </a:r>
                    <a:fld id="{1627E739-C87C-40F4-9A6E-C0498B93B110}"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ADC24729-FA00-40F0-9003-9F559C126BA2}" type="CELLRANGE">
                      <a:rPr lang="en-US"/>
                      <a:pPr/>
                      <a:t>[CELLRANGE]</a:t>
                    </a:fld>
                    <a:r>
                      <a:rPr lang="en-US" baseline="0"/>
                      <a:t>, </a:t>
                    </a:r>
                    <a:fld id="{9AEE64F5-2139-45FF-BCCB-31CE765FA3AD}"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DFBA3897-9B19-4384-BCA2-E5231A807B10}" type="CELLRANGE">
                      <a:rPr lang="en-US"/>
                      <a:pPr/>
                      <a:t>[CELLRANGE]</a:t>
                    </a:fld>
                    <a:r>
                      <a:rPr lang="en-US" baseline="0"/>
                      <a:t>, </a:t>
                    </a:r>
                    <a:fld id="{045649F8-2D99-4125-9145-E71F3BFF6EC9}"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0EE8DDA2-CFB3-43CF-9A58-6989304ED757}" type="CELLRANGE">
                      <a:rPr lang="en-US"/>
                      <a:pPr/>
                      <a:t>[CELLRANGE]</a:t>
                    </a:fld>
                    <a:r>
                      <a:rPr lang="en-US" baseline="0"/>
                      <a:t>, </a:t>
                    </a:r>
                    <a:fld id="{B898D4DA-FDB6-48FA-A014-2BA102FEE387}"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6576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17-20</c:v>
                </c:pt>
                <c:pt idx="1">
                  <c:v>FY21E</c:v>
                </c:pt>
                <c:pt idx="2">
                  <c:v>FY22E</c:v>
                </c:pt>
                <c:pt idx="3">
                  <c:v>FY23E</c:v>
                </c:pt>
                <c:pt idx="4">
                  <c:v>FY24E</c:v>
                </c:pt>
                <c:pt idx="5">
                  <c:v>FY25E</c:v>
                </c:pt>
                <c:pt idx="6">
                  <c:v>FY26E</c:v>
                </c:pt>
              </c:strCache>
            </c:strRef>
          </c:cat>
          <c:val>
            <c:numRef>
              <c:f>Sheet1!$B$2:$B$8</c:f>
              <c:numCache>
                <c:formatCode>_(* #,##0.00_);_(* \(#,##0.00\);_(* "-"??_);_(@_)</c:formatCode>
                <c:ptCount val="7"/>
                <c:pt idx="0">
                  <c:v>0.13</c:v>
                </c:pt>
                <c:pt idx="1">
                  <c:v>0.14135206782551898</c:v>
                </c:pt>
                <c:pt idx="2">
                  <c:v>0.65759999999999996</c:v>
                </c:pt>
                <c:pt idx="3">
                  <c:v>1.4644000000000001</c:v>
                </c:pt>
                <c:pt idx="4">
                  <c:v>2.6208</c:v>
                </c:pt>
                <c:pt idx="5">
                  <c:v>4.2191999999999998</c:v>
                </c:pt>
                <c:pt idx="6">
                  <c:v>5.36</c:v>
                </c:pt>
              </c:numCache>
            </c:numRef>
          </c:val>
          <c:extLst xmlns:c16r2="http://schemas.microsoft.com/office/drawing/2015/06/chart">
            <c:ext xmlns:c16="http://schemas.microsoft.com/office/drawing/2014/chart" uri="{C3380CC4-5D6E-409C-BE32-E72D297353CC}">
              <c16:uniqueId val="{00000000-F7B9-4550-8999-6600C35536D5}"/>
            </c:ext>
            <c:ext xmlns:c15="http://schemas.microsoft.com/office/drawing/2012/chart" uri="{02D57815-91ED-43cb-92C2-25804820EDAC}">
              <c15:datalabelsRange>
                <c15:f>Sheet1!$G$2:$G$8</c15:f>
                <c15:dlblRangeCache>
                  <c:ptCount val="7"/>
                  <c:pt idx="0">
                    <c:v>20%</c:v>
                  </c:pt>
                  <c:pt idx="1">
                    <c:v>20%</c:v>
                  </c:pt>
                  <c:pt idx="2">
                    <c:v>24%</c:v>
                  </c:pt>
                  <c:pt idx="3">
                    <c:v>28%</c:v>
                  </c:pt>
                  <c:pt idx="4">
                    <c:v>32%</c:v>
                  </c:pt>
                  <c:pt idx="5">
                    <c:v>36%</c:v>
                  </c:pt>
                  <c:pt idx="6">
                    <c:v>40%</c:v>
                  </c:pt>
                </c15:dlblRangeCache>
              </c15:datalabelsRange>
            </c:ext>
          </c:extLst>
        </c:ser>
        <c:ser>
          <c:idx val="1"/>
          <c:order val="1"/>
          <c:tx>
            <c:strRef>
              <c:f>Sheet1!$C$1</c:f>
              <c:strCache>
                <c:ptCount val="1"/>
                <c:pt idx="0">
                  <c:v>Income</c:v>
                </c:pt>
              </c:strCache>
            </c:strRef>
          </c:tx>
          <c:spPr>
            <a:solidFill>
              <a:schemeClr val="accent2">
                <a:lumMod val="40000"/>
                <a:lumOff val="60000"/>
              </a:schemeClr>
            </a:solidFill>
            <a:ln>
              <a:noFill/>
            </a:ln>
            <a:effectLst/>
          </c:spPr>
          <c:invertIfNegative val="0"/>
          <c:dLbls>
            <c:dLbl>
              <c:idx val="0"/>
              <c:layout>
                <c:manualLayout>
                  <c:x val="3.9646018804153547E-2"/>
                  <c:y val="-4.29553264604811E-2"/>
                </c:manualLayout>
              </c:layout>
              <c:tx>
                <c:rich>
                  <a:bodyPr/>
                  <a:lstStyle/>
                  <a:p>
                    <a:fld id="{8C6D6027-C718-4BB3-B98B-4C98F3CC2360}" type="CELLRANGE">
                      <a:rPr lang="en-US" baseline="0"/>
                      <a:pPr/>
                      <a:t>[CELLRANGE]</a:t>
                    </a:fld>
                    <a:r>
                      <a:rPr lang="en-US" baseline="0"/>
                      <a:t>, </a:t>
                    </a:r>
                    <a:fld id="{4E2079E1-EEB2-4AA0-B69E-5BE87C871C56}" type="SERIESNAME">
                      <a:rPr lang="en-US" baseline="0"/>
                      <a:pPr/>
                      <a:t>[SERIES NAME]</a:t>
                    </a:fld>
                    <a:endParaRPr lang="en-US" baseline="0"/>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B-F7B9-4550-8999-6600C35536D5}"/>
                </c:ext>
                <c:ext xmlns:c15="http://schemas.microsoft.com/office/drawing/2012/chart" uri="{CE6537A1-D6FC-4f65-9D91-7224C49458BB}">
                  <c15:layout/>
                  <c15:dlblFieldTable/>
                  <c15:showDataLabelsRange val="1"/>
                </c:ext>
              </c:extLst>
            </c:dLbl>
            <c:dLbl>
              <c:idx val="1"/>
              <c:layout>
                <c:manualLayout>
                  <c:x val="3.8407080716523698E-2"/>
                  <c:y val="-5.7273768613974978E-2"/>
                </c:manualLayout>
              </c:layout>
              <c:tx>
                <c:rich>
                  <a:bodyPr/>
                  <a:lstStyle/>
                  <a:p>
                    <a:fld id="{1563E5FB-1994-4F5D-85A2-DDB415CA7D6C}" type="CELLRANGE">
                      <a:rPr lang="en-US" baseline="0"/>
                      <a:pPr/>
                      <a:t>[CELLRANGE]</a:t>
                    </a:fld>
                    <a:r>
                      <a:rPr lang="en-US" baseline="0"/>
                      <a:t>, </a:t>
                    </a:r>
                    <a:fld id="{C46ED65C-5425-4EDE-A2DB-15F956A7ADD5}" type="SERIESNAME">
                      <a:rPr lang="en-US" baseline="0"/>
                      <a:pPr/>
                      <a:t>[SERIES NAME]</a:t>
                    </a:fld>
                    <a:endParaRPr lang="en-US" baseline="0"/>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C-F7B9-4550-8999-6600C35536D5}"/>
                </c:ext>
                <c:ext xmlns:c15="http://schemas.microsoft.com/office/drawing/2012/chart" uri="{CE6537A1-D6FC-4f65-9D91-7224C49458BB}">
                  <c15:layout/>
                  <c15:dlblFieldTable/>
                  <c15:showDataLabelsRange val="1"/>
                </c:ext>
              </c:extLst>
            </c:dLbl>
            <c:dLbl>
              <c:idx val="2"/>
              <c:layout/>
              <c:tx>
                <c:rich>
                  <a:bodyPr/>
                  <a:lstStyle/>
                  <a:p>
                    <a:fld id="{094A1B76-239B-4CB1-9858-4DD48030D1BC}" type="CELLRANGE">
                      <a:rPr lang="en-US"/>
                      <a:pPr/>
                      <a:t>[CELLRANGE]</a:t>
                    </a:fld>
                    <a:r>
                      <a:rPr lang="en-US" baseline="0"/>
                      <a:t>, </a:t>
                    </a:r>
                    <a:fld id="{1CDF751A-7BB0-4036-83FA-BE2BF5C4AE3B}"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AA2BCBBA-A282-42A9-AF93-F852C23F38BA}" type="CELLRANGE">
                      <a:rPr lang="en-US"/>
                      <a:pPr/>
                      <a:t>[CELLRANGE]</a:t>
                    </a:fld>
                    <a:r>
                      <a:rPr lang="en-US" baseline="0"/>
                      <a:t>, </a:t>
                    </a:r>
                    <a:fld id="{7CB0FFC4-E592-4F38-8D40-E0CD5F67AA0D}"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90BFAA6D-5FC3-448C-B44A-6A7D706F73C8}" type="CELLRANGE">
                      <a:rPr lang="en-US"/>
                      <a:pPr/>
                      <a:t>[CELLRANGE]</a:t>
                    </a:fld>
                    <a:r>
                      <a:rPr lang="en-US" baseline="0"/>
                      <a:t>, </a:t>
                    </a:r>
                    <a:fld id="{2E0CA9DB-6BFE-4584-82AB-299F15E7422D}"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49164F4F-D54A-44AF-A3BC-0AA59B7429ED}" type="CELLRANGE">
                      <a:rPr lang="en-US"/>
                      <a:pPr/>
                      <a:t>[CELLRANGE]</a:t>
                    </a:fld>
                    <a:r>
                      <a:rPr lang="en-US" baseline="0"/>
                      <a:t>, </a:t>
                    </a:r>
                    <a:fld id="{23953096-DF00-4C89-80FE-7AD23F0E2341}"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AEDFF2F6-8C93-4AD7-9AAD-908EB2840CAB}" type="CELLRANGE">
                      <a:rPr lang="en-US"/>
                      <a:pPr/>
                      <a:t>[CELLRANGE]</a:t>
                    </a:fld>
                    <a:r>
                      <a:rPr lang="en-US" baseline="0"/>
                      <a:t>, </a:t>
                    </a:r>
                    <a:fld id="{B7C8A039-71FC-4C0F-A28D-7E03A9867CA6}"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6576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17-20</c:v>
                </c:pt>
                <c:pt idx="1">
                  <c:v>FY21E</c:v>
                </c:pt>
                <c:pt idx="2">
                  <c:v>FY22E</c:v>
                </c:pt>
                <c:pt idx="3">
                  <c:v>FY23E</c:v>
                </c:pt>
                <c:pt idx="4">
                  <c:v>FY24E</c:v>
                </c:pt>
                <c:pt idx="5">
                  <c:v>FY25E</c:v>
                </c:pt>
                <c:pt idx="6">
                  <c:v>FY26E</c:v>
                </c:pt>
              </c:strCache>
            </c:strRef>
          </c:cat>
          <c:val>
            <c:numRef>
              <c:f>Sheet1!$C$2:$C$8</c:f>
              <c:numCache>
                <c:formatCode>_(* #,##0.00_);_(* \(#,##0.00\);_(* "-"??_);_(@_)</c:formatCode>
                <c:ptCount val="7"/>
                <c:pt idx="0">
                  <c:v>0.156</c:v>
                </c:pt>
                <c:pt idx="1">
                  <c:v>0.1696224813906228</c:v>
                </c:pt>
                <c:pt idx="2">
                  <c:v>0.54800000000000004</c:v>
                </c:pt>
                <c:pt idx="3">
                  <c:v>0.94140000000000001</c:v>
                </c:pt>
                <c:pt idx="4">
                  <c:v>1.3104</c:v>
                </c:pt>
                <c:pt idx="5">
                  <c:v>1.6408000000000003</c:v>
                </c:pt>
                <c:pt idx="6">
                  <c:v>1.34</c:v>
                </c:pt>
              </c:numCache>
            </c:numRef>
          </c:val>
          <c:extLst xmlns:c16r2="http://schemas.microsoft.com/office/drawing/2015/06/chart">
            <c:ext xmlns:c16="http://schemas.microsoft.com/office/drawing/2014/chart" uri="{C3380CC4-5D6E-409C-BE32-E72D297353CC}">
              <c16:uniqueId val="{00000001-F7B9-4550-8999-6600C35536D5}"/>
            </c:ext>
            <c:ext xmlns:c15="http://schemas.microsoft.com/office/drawing/2012/chart" uri="{02D57815-91ED-43cb-92C2-25804820EDAC}">
              <c15:datalabelsRange>
                <c15:f>Sheet1!$H$2:$H$8</c15:f>
                <c15:dlblRangeCache>
                  <c:ptCount val="7"/>
                  <c:pt idx="0">
                    <c:v>24%</c:v>
                  </c:pt>
                  <c:pt idx="1">
                    <c:v>24%</c:v>
                  </c:pt>
                  <c:pt idx="2">
                    <c:v>20%</c:v>
                  </c:pt>
                  <c:pt idx="3">
                    <c:v>18%</c:v>
                  </c:pt>
                  <c:pt idx="4">
                    <c:v>16%</c:v>
                  </c:pt>
                  <c:pt idx="5">
                    <c:v>14%</c:v>
                  </c:pt>
                  <c:pt idx="6">
                    <c:v>10%</c:v>
                  </c:pt>
                </c15:dlblRangeCache>
              </c15:datalabelsRange>
            </c:ext>
          </c:extLst>
        </c:ser>
        <c:ser>
          <c:idx val="2"/>
          <c:order val="2"/>
          <c:tx>
            <c:strRef>
              <c:f>Sheet1!$D$1</c:f>
              <c:strCache>
                <c:ptCount val="1"/>
                <c:pt idx="0">
                  <c:v>Money Market</c:v>
                </c:pt>
              </c:strCache>
            </c:strRef>
          </c:tx>
          <c:spPr>
            <a:solidFill>
              <a:schemeClr val="accent6">
                <a:lumMod val="40000"/>
                <a:lumOff val="60000"/>
              </a:schemeClr>
            </a:solidFill>
            <a:ln>
              <a:noFill/>
            </a:ln>
            <a:effectLst/>
          </c:spPr>
          <c:invertIfNegative val="0"/>
          <c:dLbls>
            <c:dLbl>
              <c:idx val="0"/>
              <c:layout>
                <c:manualLayout>
                  <c:x val="1.1150442788668185E-2"/>
                  <c:y val="-6.6819396716304102E-2"/>
                </c:manualLayout>
              </c:layout>
              <c:tx>
                <c:rich>
                  <a:bodyPr/>
                  <a:lstStyle/>
                  <a:p>
                    <a:fld id="{542CBF0F-10A9-4972-B376-D13BDB2F4C86}" type="CELLRANGE">
                      <a:rPr lang="en-US" baseline="0" dirty="0"/>
                      <a:pPr/>
                      <a:t>[CELLRANGE]</a:t>
                    </a:fld>
                    <a:r>
                      <a:rPr lang="en-US" baseline="0" dirty="0"/>
                      <a:t>, </a:t>
                    </a:r>
                    <a:fld id="{80F25FDA-332B-4F57-BBEC-ADA6A30E2008}" type="SERIESNAME">
                      <a:rPr lang="en-US" baseline="0" dirty="0"/>
                      <a:pPr/>
                      <a:t>[SERIES NAME]</a:t>
                    </a:fld>
                    <a:endParaRPr lang="en-US" baseline="0" dirty="0"/>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2-F7B9-4550-8999-6600C35536D5}"/>
                </c:ext>
                <c:ext xmlns:c15="http://schemas.microsoft.com/office/drawing/2012/chart" uri="{CE6537A1-D6FC-4f65-9D91-7224C49458BB}">
                  <c15:layout/>
                  <c15:dlblFieldTable/>
                  <c15:showDataLabelsRange val="1"/>
                </c:ext>
              </c:extLst>
            </c:dLbl>
            <c:dLbl>
              <c:idx val="1"/>
              <c:layout>
                <c:manualLayout>
                  <c:x val="8.6725666134085874E-3"/>
                  <c:y val="-8.3524245895380003E-2"/>
                </c:manualLayout>
              </c:layout>
              <c:tx>
                <c:rich>
                  <a:bodyPr/>
                  <a:lstStyle/>
                  <a:p>
                    <a:fld id="{7A98549C-1CB5-44CB-BC98-06C202F5F920}" type="CELLRANGE">
                      <a:rPr lang="en-US" baseline="0"/>
                      <a:pPr/>
                      <a:t>[CELLRANGE]</a:t>
                    </a:fld>
                    <a:r>
                      <a:rPr lang="en-US" baseline="0"/>
                      <a:t>, </a:t>
                    </a:r>
                    <a:fld id="{20B320CB-6BD0-4B35-ADC9-5B8E89D06408}" type="SERIESNAME">
                      <a:rPr lang="en-US" baseline="0"/>
                      <a:pPr/>
                      <a:t>[SERIES NAME]</a:t>
                    </a:fld>
                    <a:endParaRPr lang="en-US" baseline="0"/>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3-F7B9-4550-8999-6600C35536D5}"/>
                </c:ext>
                <c:ext xmlns:c15="http://schemas.microsoft.com/office/drawing/2012/chart" uri="{CE6537A1-D6FC-4f65-9D91-7224C49458BB}">
                  <c15:layout/>
                  <c15:dlblFieldTable/>
                  <c15:showDataLabelsRange val="1"/>
                </c:ext>
              </c:extLst>
            </c:dLbl>
            <c:dLbl>
              <c:idx val="2"/>
              <c:layout/>
              <c:tx>
                <c:rich>
                  <a:bodyPr/>
                  <a:lstStyle/>
                  <a:p>
                    <a:fld id="{F7D107B4-1FB0-4C57-82CA-2E973D3B51DA}" type="CELLRANGE">
                      <a:rPr lang="en-US"/>
                      <a:pPr/>
                      <a:t>[CELLRANGE]</a:t>
                    </a:fld>
                    <a:r>
                      <a:rPr lang="en-US" baseline="0"/>
                      <a:t>, </a:t>
                    </a:r>
                    <a:fld id="{EC340F33-F76F-40C3-A431-6BB843989FB9}"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FBAE31C4-E1A6-4369-8A65-247614D83527}" type="CELLRANGE">
                      <a:rPr lang="en-US"/>
                      <a:pPr/>
                      <a:t>[CELLRANGE]</a:t>
                    </a:fld>
                    <a:r>
                      <a:rPr lang="en-US" baseline="0"/>
                      <a:t>, </a:t>
                    </a:r>
                    <a:fld id="{D506C7D7-3B04-427B-81B2-E462765A9503}"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BAAD7446-E538-4A81-98D4-5EAD837F28E8}" type="CELLRANGE">
                      <a:rPr lang="en-US"/>
                      <a:pPr/>
                      <a:t>[CELLRANGE]</a:t>
                    </a:fld>
                    <a:r>
                      <a:rPr lang="en-US" baseline="0"/>
                      <a:t>, </a:t>
                    </a:r>
                    <a:fld id="{11F50440-C256-4E22-8B87-A24BE35847BC}"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1052399A-0B5E-4C1E-B6B7-9E53F878000A}" type="CELLRANGE">
                      <a:rPr lang="en-US"/>
                      <a:pPr/>
                      <a:t>[CELLRANGE]</a:t>
                    </a:fld>
                    <a:r>
                      <a:rPr lang="en-US" baseline="0"/>
                      <a:t>, </a:t>
                    </a:r>
                    <a:fld id="{63B1D018-5B8C-4838-BB71-EF1D16E48F9E}" type="SERIESNAME">
                      <a:rPr lang="en-US" baseline="0"/>
                      <a:pPr/>
                      <a:t>[SERIES NAME]</a:t>
                    </a:fld>
                    <a:endParaRPr lang="en-US" baseline="0"/>
                  </a:p>
                </c:rich>
              </c:tx>
              <c:showLegendKey val="0"/>
              <c:showVal val="0"/>
              <c:showCatName val="0"/>
              <c:showSerName val="1"/>
              <c:showPercent val="0"/>
              <c:showBubbleSize val="0"/>
              <c:extLst>
                <c:ext xmlns:c15="http://schemas.microsoft.com/office/drawing/2012/chart" uri="{CE6537A1-D6FC-4f65-9D91-7224C49458BB}">
                  <c15:layout/>
                  <c15:dlblFieldTable/>
                  <c15:xForSave val="1"/>
                  <c15:showDataLabelsRange val="1"/>
                </c:ext>
              </c:extLst>
            </c:dLbl>
            <c:dLbl>
              <c:idx val="6"/>
              <c:layout>
                <c:manualLayout>
                  <c:x val="1.7345133226817175E-2"/>
                  <c:y val="0"/>
                </c:manualLayout>
              </c:layout>
              <c:tx>
                <c:rich>
                  <a:bodyPr rot="0" spcFirstLastPara="1" vertOverflow="ellipsis" vert="horz" wrap="square" lIns="73152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3973EA61-D4AB-4E30-BEEE-F2A5FDD941C0}" type="CELLRANGE">
                      <a:rPr lang="en-US" sz="800" baseline="0"/>
                      <a:pPr>
                        <a:defRPr sz="800" b="0" i="0" u="none" strike="noStrike" kern="1200" baseline="0">
                          <a:solidFill>
                            <a:schemeClr val="tx1">
                              <a:lumMod val="75000"/>
                              <a:lumOff val="25000"/>
                            </a:schemeClr>
                          </a:solidFill>
                          <a:latin typeface="+mn-lt"/>
                          <a:ea typeface="+mn-ea"/>
                          <a:cs typeface="+mn-cs"/>
                        </a:defRPr>
                      </a:pPr>
                      <a:t>[CELLRANGE]</a:t>
                    </a:fld>
                    <a:r>
                      <a:rPr lang="en-US" sz="800" baseline="0"/>
                      <a:t>, </a:t>
                    </a:r>
                    <a:fld id="{B39B0511-B307-43DC-BFFE-ADE9B327A6F8}" type="SERIESNAME">
                      <a:rPr lang="en-US" sz="800" baseline="0"/>
                      <a:pPr>
                        <a:defRPr sz="800" b="0" i="0" u="none" strike="noStrike" kern="1200" baseline="0">
                          <a:solidFill>
                            <a:schemeClr val="tx1">
                              <a:lumMod val="75000"/>
                              <a:lumOff val="25000"/>
                            </a:schemeClr>
                          </a:solidFill>
                          <a:latin typeface="+mn-lt"/>
                          <a:ea typeface="+mn-ea"/>
                          <a:cs typeface="+mn-cs"/>
                        </a:defRPr>
                      </a:pPr>
                      <a:t>[SERIES NAME]</a:t>
                    </a:fld>
                    <a:endParaRPr lang="en-US" sz="800" baseline="0"/>
                  </a:p>
                </c:rich>
              </c:tx>
              <c:numFmt formatCode="_(* #,##0.00_);_(* \(#,##0.00\);_(* &quot;-&quot;??_);_(@_)" sourceLinked="0"/>
              <c:spPr>
                <a:noFill/>
                <a:ln>
                  <a:noFill/>
                </a:ln>
                <a:effectLst/>
              </c:sp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3-F7B9-4550-8999-6600C35536D5}"/>
                </c:ext>
                <c:ext xmlns:c15="http://schemas.microsoft.com/office/drawing/2012/chart" uri="{CE6537A1-D6FC-4f65-9D91-7224C49458BB}">
                  <c15:spPr xmlns:c15="http://schemas.microsoft.com/office/drawing/2012/chart">
                    <a:prstGeom prst="rect">
                      <a:avLst/>
                    </a:prstGeom>
                  </c15:spPr>
                  <c15:layout/>
                  <c15:dlblFieldTable/>
                  <c15:showDataLabelsRange val="1"/>
                </c:ext>
              </c:extLst>
            </c:dLbl>
            <c:spPr>
              <a:noFill/>
              <a:ln>
                <a:noFill/>
              </a:ln>
              <a:effectLst/>
            </c:spPr>
            <c:txPr>
              <a:bodyPr rot="0" spcFirstLastPara="1" vertOverflow="ellipsis" vert="horz" wrap="square" lIns="73152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17-20</c:v>
                </c:pt>
                <c:pt idx="1">
                  <c:v>FY21E</c:v>
                </c:pt>
                <c:pt idx="2">
                  <c:v>FY22E</c:v>
                </c:pt>
                <c:pt idx="3">
                  <c:v>FY23E</c:v>
                </c:pt>
                <c:pt idx="4">
                  <c:v>FY24E</c:v>
                </c:pt>
                <c:pt idx="5">
                  <c:v>FY25E</c:v>
                </c:pt>
                <c:pt idx="6">
                  <c:v>FY26E</c:v>
                </c:pt>
              </c:strCache>
            </c:strRef>
          </c:cat>
          <c:val>
            <c:numRef>
              <c:f>Sheet1!$D$2:$D$8</c:f>
              <c:numCache>
                <c:formatCode>_(* #,##0.00_);_(* \(#,##0.00\);_(* "-"??_);_(@_)</c:formatCode>
                <c:ptCount val="7"/>
                <c:pt idx="0">
                  <c:v>0.36400000000000005</c:v>
                </c:pt>
                <c:pt idx="1">
                  <c:v>0.39578578991145319</c:v>
                </c:pt>
                <c:pt idx="2">
                  <c:v>1.5344000000000002</c:v>
                </c:pt>
                <c:pt idx="3">
                  <c:v>2.8241999999999998</c:v>
                </c:pt>
                <c:pt idx="4">
                  <c:v>4.2587999999999999</c:v>
                </c:pt>
                <c:pt idx="5">
                  <c:v>5.86</c:v>
                </c:pt>
                <c:pt idx="6">
                  <c:v>6.7</c:v>
                </c:pt>
              </c:numCache>
            </c:numRef>
          </c:val>
          <c:extLst xmlns:c16r2="http://schemas.microsoft.com/office/drawing/2015/06/chart">
            <c:ext xmlns:c16="http://schemas.microsoft.com/office/drawing/2014/chart" uri="{C3380CC4-5D6E-409C-BE32-E72D297353CC}">
              <c16:uniqueId val="{00000002-F7B9-4550-8999-6600C35536D5}"/>
            </c:ext>
            <c:ext xmlns:c15="http://schemas.microsoft.com/office/drawing/2012/chart" uri="{02D57815-91ED-43cb-92C2-25804820EDAC}">
              <c15:datalabelsRange>
                <c15:f>Sheet1!$I$2:$I$8</c15:f>
                <c15:dlblRangeCache>
                  <c:ptCount val="7"/>
                  <c:pt idx="0">
                    <c:v>56%</c:v>
                  </c:pt>
                  <c:pt idx="1">
                    <c:v>56%</c:v>
                  </c:pt>
                  <c:pt idx="2">
                    <c:v>56%</c:v>
                  </c:pt>
                  <c:pt idx="3">
                    <c:v>54%</c:v>
                  </c:pt>
                  <c:pt idx="4">
                    <c:v>52%</c:v>
                  </c:pt>
                  <c:pt idx="5">
                    <c:v>50%</c:v>
                  </c:pt>
                  <c:pt idx="6">
                    <c:v>50%</c:v>
                  </c:pt>
                </c15:dlblRangeCache>
              </c15:datalabelsRange>
            </c:ext>
          </c:extLst>
        </c:ser>
        <c:dLbls>
          <c:showLegendKey val="0"/>
          <c:showVal val="0"/>
          <c:showCatName val="0"/>
          <c:showSerName val="0"/>
          <c:showPercent val="0"/>
          <c:showBubbleSize val="0"/>
        </c:dLbls>
        <c:gapWidth val="219"/>
        <c:overlap val="100"/>
        <c:axId val="378462944"/>
        <c:axId val="378467256"/>
      </c:barChart>
      <c:catAx>
        <c:axId val="378462944"/>
        <c:scaling>
          <c:orientation val="minMax"/>
        </c:scaling>
        <c:delete val="1"/>
        <c:axPos val="b"/>
        <c:numFmt formatCode="General" sourceLinked="1"/>
        <c:majorTickMark val="none"/>
        <c:minorTickMark val="none"/>
        <c:tickLblPos val="nextTo"/>
        <c:crossAx val="378467256"/>
        <c:crosses val="autoZero"/>
        <c:auto val="1"/>
        <c:lblAlgn val="ctr"/>
        <c:lblOffset val="100"/>
        <c:noMultiLvlLbl val="0"/>
      </c:catAx>
      <c:valAx>
        <c:axId val="378467256"/>
        <c:scaling>
          <c:orientation val="minMax"/>
        </c:scaling>
        <c:delete val="1"/>
        <c:axPos val="l"/>
        <c:numFmt formatCode="_(* #,##0.00_);_(* \(#,##0.00\);_(* &quot;-&quot;??_);_(@_)" sourceLinked="1"/>
        <c:majorTickMark val="none"/>
        <c:minorTickMark val="none"/>
        <c:tickLblPos val="nextTo"/>
        <c:crossAx val="37846294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482D9-85E7-4BC9-A7AC-4AF9D0DB0A56}" type="doc">
      <dgm:prSet loTypeId="urn:microsoft.com/office/officeart/2011/layout/HexagonRadial" loCatId="cycle" qsTypeId="urn:microsoft.com/office/officeart/2005/8/quickstyle/3d2" qsCatId="3D" csTypeId="urn:microsoft.com/office/officeart/2005/8/colors/accent0_2" csCatId="mainScheme" phldr="1"/>
      <dgm:spPr>
        <a:scene3d>
          <a:camera prst="orthographicFront">
            <a:rot lat="0" lon="0" rev="0"/>
          </a:camera>
          <a:lightRig rig="glow" dir="t">
            <a:rot lat="0" lon="0" rev="4800000"/>
          </a:lightRig>
        </a:scene3d>
      </dgm:spPr>
      <dgm:t>
        <a:bodyPr/>
        <a:lstStyle/>
        <a:p>
          <a:endParaRPr lang="en-US"/>
        </a:p>
      </dgm:t>
    </dgm:pt>
    <dgm:pt modelId="{D8FBE16C-57B2-4050-859A-CE604323456C}">
      <dgm:prSet phldrT="[Text]" custT="1"/>
      <dgm:spPr>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40000" contrast="-20000"/>
                    </a14:imgEffect>
                  </a14:imgLayer>
                </a14:imgProps>
              </a:ext>
            </a:extLst>
          </a:blip>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b="1" dirty="0" smtClean="0">
              <a:solidFill>
                <a:schemeClr val="tx1"/>
              </a:solidFill>
            </a:rPr>
            <a:t>MCBAH Market Share</a:t>
          </a:r>
        </a:p>
        <a:p>
          <a:endParaRPr lang="en-US" sz="1600" b="1" dirty="0" smtClean="0">
            <a:solidFill>
              <a:schemeClr val="tx1"/>
            </a:solidFill>
          </a:endParaRPr>
        </a:p>
        <a:p>
          <a:r>
            <a:rPr lang="en-US" sz="1600" b="1" dirty="0" smtClean="0">
              <a:solidFill>
                <a:schemeClr val="tx1"/>
              </a:solidFill>
            </a:rPr>
            <a:t>13% to 17%</a:t>
          </a:r>
          <a:endParaRPr lang="en-US" sz="1600" b="1" dirty="0">
            <a:solidFill>
              <a:schemeClr val="tx1"/>
            </a:solidFill>
          </a:endParaRPr>
        </a:p>
      </dgm:t>
    </dgm:pt>
    <dgm:pt modelId="{C36ECE7E-4258-4AD4-B502-9F4DA9A5B5AB}" type="parTrans" cxnId="{2EF0D6D0-5DD0-4FDF-AA6B-C18CE19BCC96}">
      <dgm:prSet/>
      <dgm:spPr/>
      <dgm:t>
        <a:bodyPr/>
        <a:lstStyle/>
        <a:p>
          <a:endParaRPr lang="en-US">
            <a:solidFill>
              <a:schemeClr val="tx1"/>
            </a:solidFill>
          </a:endParaRPr>
        </a:p>
      </dgm:t>
    </dgm:pt>
    <dgm:pt modelId="{2C850C6C-9A2A-445A-A92B-780B1D192F3F}" type="sibTrans" cxnId="{2EF0D6D0-5DD0-4FDF-AA6B-C18CE19BCC96}">
      <dgm:prSet/>
      <dgm:spPr/>
      <dgm:t>
        <a:bodyPr/>
        <a:lstStyle/>
        <a:p>
          <a:endParaRPr lang="en-US">
            <a:solidFill>
              <a:schemeClr val="tx1"/>
            </a:solidFill>
          </a:endParaRPr>
        </a:p>
      </dgm:t>
    </dgm:pt>
    <dgm:pt modelId="{59F553E0-7BEE-4CE6-A82A-068ECF5B2EB4}">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err="1" smtClean="0">
              <a:solidFill>
                <a:schemeClr val="tx1"/>
              </a:solidFill>
            </a:rPr>
            <a:t>Shariah</a:t>
          </a:r>
          <a:r>
            <a:rPr lang="en-US" dirty="0" smtClean="0">
              <a:solidFill>
                <a:schemeClr val="tx1"/>
              </a:solidFill>
            </a:rPr>
            <a:t> Market Share</a:t>
          </a:r>
        </a:p>
        <a:p>
          <a:r>
            <a:rPr lang="en-US" b="1" dirty="0" smtClean="0">
              <a:solidFill>
                <a:schemeClr val="tx1"/>
              </a:solidFill>
            </a:rPr>
            <a:t>8.5% to 16%</a:t>
          </a:r>
          <a:endParaRPr lang="en-US" b="1" dirty="0">
            <a:solidFill>
              <a:schemeClr val="tx1"/>
            </a:solidFill>
          </a:endParaRPr>
        </a:p>
      </dgm:t>
    </dgm:pt>
    <dgm:pt modelId="{8FA5B7AB-926D-418A-8BD1-97238BBBFDEF}" type="parTrans" cxnId="{1C191C1A-2EC9-42B1-9D75-845FA3015024}">
      <dgm:prSet/>
      <dgm:spPr/>
      <dgm:t>
        <a:bodyPr/>
        <a:lstStyle/>
        <a:p>
          <a:endParaRPr lang="en-US">
            <a:solidFill>
              <a:schemeClr val="tx1"/>
            </a:solidFill>
          </a:endParaRPr>
        </a:p>
      </dgm:t>
    </dgm:pt>
    <dgm:pt modelId="{72480999-83EC-495F-BEEB-E18110924A6D}" type="sibTrans" cxnId="{1C191C1A-2EC9-42B1-9D75-845FA3015024}">
      <dgm:prSet/>
      <dgm:spPr/>
      <dgm:t>
        <a:bodyPr/>
        <a:lstStyle/>
        <a:p>
          <a:endParaRPr lang="en-US">
            <a:solidFill>
              <a:schemeClr val="tx1"/>
            </a:solidFill>
          </a:endParaRPr>
        </a:p>
      </dgm:t>
    </dgm:pt>
    <dgm:pt modelId="{4C525FA9-4F54-46EE-99B3-03C615F63D7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solidFill>
                <a:schemeClr val="tx1"/>
              </a:solidFill>
            </a:rPr>
            <a:t>Equity Funds AUM Proportion</a:t>
          </a:r>
        </a:p>
        <a:p>
          <a:r>
            <a:rPr lang="en-US" b="1" dirty="0" smtClean="0">
              <a:solidFill>
                <a:schemeClr val="tx1"/>
              </a:solidFill>
            </a:rPr>
            <a:t>23% to 30%</a:t>
          </a:r>
          <a:endParaRPr lang="en-US" b="1" dirty="0">
            <a:solidFill>
              <a:schemeClr val="tx1"/>
            </a:solidFill>
          </a:endParaRPr>
        </a:p>
      </dgm:t>
    </dgm:pt>
    <dgm:pt modelId="{BF268009-A3C7-42A9-848C-70FB9B7C77BE}" type="parTrans" cxnId="{C80A60A9-2AC9-4840-A6E6-5C784C7CEDD7}">
      <dgm:prSet/>
      <dgm:spPr/>
      <dgm:t>
        <a:bodyPr/>
        <a:lstStyle/>
        <a:p>
          <a:endParaRPr lang="en-US">
            <a:solidFill>
              <a:schemeClr val="tx1"/>
            </a:solidFill>
          </a:endParaRPr>
        </a:p>
      </dgm:t>
    </dgm:pt>
    <dgm:pt modelId="{377E6969-7948-4811-94D3-0E6AC169E36F}" type="sibTrans" cxnId="{C80A60A9-2AC9-4840-A6E6-5C784C7CEDD7}">
      <dgm:prSet/>
      <dgm:spPr/>
      <dgm:t>
        <a:bodyPr/>
        <a:lstStyle/>
        <a:p>
          <a:endParaRPr lang="en-US">
            <a:solidFill>
              <a:schemeClr val="tx1"/>
            </a:solidFill>
          </a:endParaRPr>
        </a:p>
      </dgm:t>
    </dgm:pt>
    <dgm:pt modelId="{B158DB4B-024E-4856-874B-3170228EE027}">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solidFill>
                <a:schemeClr val="tx1"/>
              </a:solidFill>
            </a:rPr>
            <a:t>Retail/ Corporate mix AUM</a:t>
          </a:r>
        </a:p>
        <a:p>
          <a:r>
            <a:rPr lang="en-US" b="1" dirty="0" smtClean="0">
              <a:solidFill>
                <a:schemeClr val="tx1"/>
              </a:solidFill>
            </a:rPr>
            <a:t>30% to 35%</a:t>
          </a:r>
          <a:endParaRPr lang="en-US" b="1" dirty="0">
            <a:solidFill>
              <a:schemeClr val="tx1"/>
            </a:solidFill>
          </a:endParaRPr>
        </a:p>
      </dgm:t>
    </dgm:pt>
    <dgm:pt modelId="{0017E677-59DC-47F3-ADBC-3ADC8865B8BB}" type="parTrans" cxnId="{2CB7756E-6E96-46A3-AD40-8C5817238E3B}">
      <dgm:prSet/>
      <dgm:spPr/>
      <dgm:t>
        <a:bodyPr/>
        <a:lstStyle/>
        <a:p>
          <a:endParaRPr lang="en-US">
            <a:solidFill>
              <a:schemeClr val="tx1"/>
            </a:solidFill>
          </a:endParaRPr>
        </a:p>
      </dgm:t>
    </dgm:pt>
    <dgm:pt modelId="{1425CAD2-C282-405E-ACD5-9AC9AF40237F}" type="sibTrans" cxnId="{2CB7756E-6E96-46A3-AD40-8C5817238E3B}">
      <dgm:prSet/>
      <dgm:spPr/>
      <dgm:t>
        <a:bodyPr/>
        <a:lstStyle/>
        <a:p>
          <a:endParaRPr lang="en-US">
            <a:solidFill>
              <a:schemeClr val="tx1"/>
            </a:solidFill>
          </a:endParaRPr>
        </a:p>
      </dgm:t>
    </dgm:pt>
    <dgm:pt modelId="{692BB19D-EDC1-4DD5-9878-F770E43E2FDE}">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solidFill>
                <a:schemeClr val="tx1"/>
              </a:solidFill>
            </a:rPr>
            <a:t>Retail AUM outside Metropolitan Cities</a:t>
          </a:r>
        </a:p>
        <a:p>
          <a:r>
            <a:rPr lang="en-US" b="1" dirty="0" smtClean="0">
              <a:solidFill>
                <a:schemeClr val="tx1"/>
              </a:solidFill>
            </a:rPr>
            <a:t>7.5% to 15%</a:t>
          </a:r>
          <a:endParaRPr lang="en-US" b="1" dirty="0">
            <a:solidFill>
              <a:schemeClr val="tx1"/>
            </a:solidFill>
          </a:endParaRPr>
        </a:p>
      </dgm:t>
    </dgm:pt>
    <dgm:pt modelId="{12A8E15F-3411-43D7-AB6D-FB1C09AAF791}" type="parTrans" cxnId="{6B5513E3-C1E1-40D3-A5BC-CE549FE2E977}">
      <dgm:prSet/>
      <dgm:spPr/>
      <dgm:t>
        <a:bodyPr/>
        <a:lstStyle/>
        <a:p>
          <a:endParaRPr lang="en-US">
            <a:solidFill>
              <a:schemeClr val="tx1"/>
            </a:solidFill>
          </a:endParaRPr>
        </a:p>
      </dgm:t>
    </dgm:pt>
    <dgm:pt modelId="{B350D496-1F1C-4BB7-BD44-08ECF521CA41}" type="sibTrans" cxnId="{6B5513E3-C1E1-40D3-A5BC-CE549FE2E977}">
      <dgm:prSet/>
      <dgm:spPr/>
      <dgm:t>
        <a:bodyPr/>
        <a:lstStyle/>
        <a:p>
          <a:endParaRPr lang="en-US">
            <a:solidFill>
              <a:schemeClr val="tx1"/>
            </a:solidFill>
          </a:endParaRPr>
        </a:p>
      </dgm:t>
    </dgm:pt>
    <dgm:pt modelId="{4521B1E8-FC00-41C9-9C3E-66C5BEE8279D}">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solidFill>
                <a:schemeClr val="tx1"/>
              </a:solidFill>
            </a:rPr>
            <a:t>VPS Market Share</a:t>
          </a:r>
        </a:p>
        <a:p>
          <a:r>
            <a:rPr lang="en-US" b="1" dirty="0" smtClean="0">
              <a:solidFill>
                <a:schemeClr val="tx1"/>
              </a:solidFill>
            </a:rPr>
            <a:t>9% to 12%</a:t>
          </a:r>
          <a:endParaRPr lang="en-US" b="1" dirty="0">
            <a:solidFill>
              <a:schemeClr val="tx1"/>
            </a:solidFill>
          </a:endParaRPr>
        </a:p>
      </dgm:t>
    </dgm:pt>
    <dgm:pt modelId="{ECC012ED-E000-4072-B2BC-5937830096E8}" type="parTrans" cxnId="{43D99915-815A-41D8-9711-F638EE9C21E3}">
      <dgm:prSet/>
      <dgm:spPr/>
      <dgm:t>
        <a:bodyPr/>
        <a:lstStyle/>
        <a:p>
          <a:endParaRPr lang="en-US">
            <a:solidFill>
              <a:schemeClr val="tx1"/>
            </a:solidFill>
          </a:endParaRPr>
        </a:p>
      </dgm:t>
    </dgm:pt>
    <dgm:pt modelId="{1386F80E-1D44-4D82-A397-0F51C838F240}" type="sibTrans" cxnId="{43D99915-815A-41D8-9711-F638EE9C21E3}">
      <dgm:prSet/>
      <dgm:spPr/>
      <dgm:t>
        <a:bodyPr/>
        <a:lstStyle/>
        <a:p>
          <a:endParaRPr lang="en-US">
            <a:solidFill>
              <a:schemeClr val="tx1"/>
            </a:solidFill>
          </a:endParaRPr>
        </a:p>
      </dgm:t>
    </dgm:pt>
    <dgm:pt modelId="{44634E12-1772-455E-A7B6-A8414C9DCB33}">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solidFill>
                <a:schemeClr val="tx1"/>
              </a:solidFill>
            </a:rPr>
            <a:t>HNW Individuals</a:t>
          </a:r>
        </a:p>
        <a:p>
          <a:r>
            <a:rPr lang="en-US" b="1" dirty="0" smtClean="0">
              <a:solidFill>
                <a:schemeClr val="tx1"/>
              </a:solidFill>
            </a:rPr>
            <a:t>To 300 Individuals</a:t>
          </a:r>
          <a:endParaRPr lang="en-US" b="1" dirty="0">
            <a:solidFill>
              <a:schemeClr val="tx1"/>
            </a:solidFill>
          </a:endParaRPr>
        </a:p>
      </dgm:t>
    </dgm:pt>
    <dgm:pt modelId="{5AEEB1A4-F928-4D37-AACC-BB4342377430}" type="parTrans" cxnId="{7577EC0F-06CA-4283-9769-82FB715567C5}">
      <dgm:prSet/>
      <dgm:spPr/>
      <dgm:t>
        <a:bodyPr/>
        <a:lstStyle/>
        <a:p>
          <a:endParaRPr lang="en-US">
            <a:solidFill>
              <a:schemeClr val="tx1"/>
            </a:solidFill>
          </a:endParaRPr>
        </a:p>
      </dgm:t>
    </dgm:pt>
    <dgm:pt modelId="{132753C5-0CD8-4D37-96AE-B4ED6D739D63}" type="sibTrans" cxnId="{7577EC0F-06CA-4283-9769-82FB715567C5}">
      <dgm:prSet/>
      <dgm:spPr/>
      <dgm:t>
        <a:bodyPr/>
        <a:lstStyle/>
        <a:p>
          <a:endParaRPr lang="en-US">
            <a:solidFill>
              <a:schemeClr val="tx1"/>
            </a:solidFill>
          </a:endParaRPr>
        </a:p>
      </dgm:t>
    </dgm:pt>
    <dgm:pt modelId="{380011D2-C2BD-4532-ACF9-E4FE07C04AB4}" type="pres">
      <dgm:prSet presAssocID="{78A482D9-85E7-4BC9-A7AC-4AF9D0DB0A56}" presName="Name0" presStyleCnt="0">
        <dgm:presLayoutVars>
          <dgm:chMax val="1"/>
          <dgm:chPref val="1"/>
          <dgm:dir/>
          <dgm:animOne val="branch"/>
          <dgm:animLvl val="lvl"/>
        </dgm:presLayoutVars>
      </dgm:prSet>
      <dgm:spPr/>
      <dgm:t>
        <a:bodyPr/>
        <a:lstStyle/>
        <a:p>
          <a:endParaRPr lang="en-US"/>
        </a:p>
      </dgm:t>
    </dgm:pt>
    <dgm:pt modelId="{95E6A2D3-417A-4CA7-9557-589FA1BAD827}" type="pres">
      <dgm:prSet presAssocID="{D8FBE16C-57B2-4050-859A-CE604323456C}" presName="Parent" presStyleLbl="node0" presStyleIdx="0" presStyleCnt="1">
        <dgm:presLayoutVars>
          <dgm:chMax val="6"/>
          <dgm:chPref val="6"/>
        </dgm:presLayoutVars>
      </dgm:prSet>
      <dgm:spPr/>
      <dgm:t>
        <a:bodyPr/>
        <a:lstStyle/>
        <a:p>
          <a:endParaRPr lang="en-US"/>
        </a:p>
      </dgm:t>
    </dgm:pt>
    <dgm:pt modelId="{713D6187-DE57-49EA-85E1-0DA0330FF18B}" type="pres">
      <dgm:prSet presAssocID="{59F553E0-7BEE-4CE6-A82A-068ECF5B2EB4}" presName="Accent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C98A81B-67BF-4107-AF96-700F91ECEC72}" type="pres">
      <dgm:prSet presAssocID="{59F553E0-7BEE-4CE6-A82A-068ECF5B2EB4}" presName="Accent" presStyleLbl="bgShp" presStyleIdx="0" presStyleCnt="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28FAD2C-E1AF-4A64-8063-051358F06D8F}" type="pres">
      <dgm:prSet presAssocID="{59F553E0-7BEE-4CE6-A82A-068ECF5B2EB4}" presName="Child1" presStyleLbl="node1" presStyleIdx="0" presStyleCnt="6">
        <dgm:presLayoutVars>
          <dgm:chMax val="0"/>
          <dgm:chPref val="0"/>
          <dgm:bulletEnabled val="1"/>
        </dgm:presLayoutVars>
      </dgm:prSet>
      <dgm:spPr/>
      <dgm:t>
        <a:bodyPr/>
        <a:lstStyle/>
        <a:p>
          <a:endParaRPr lang="en-US"/>
        </a:p>
      </dgm:t>
    </dgm:pt>
    <dgm:pt modelId="{AD898346-4094-47F5-9063-8BF9565188CD}" type="pres">
      <dgm:prSet presAssocID="{4C525FA9-4F54-46EE-99B3-03C615F63D78}" presName="Accen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0E782F21-254D-4A6C-BAF5-FAB24B1FAE70}" type="pres">
      <dgm:prSet presAssocID="{4C525FA9-4F54-46EE-99B3-03C615F63D78}" presName="Accent" presStyleLbl="bgShp" presStyleIdx="1" presStyleCnt="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A6174F22-73BD-483E-9541-B3491F34B0A2}" type="pres">
      <dgm:prSet presAssocID="{4C525FA9-4F54-46EE-99B3-03C615F63D78}" presName="Child2" presStyleLbl="node1" presStyleIdx="1" presStyleCnt="6">
        <dgm:presLayoutVars>
          <dgm:chMax val="0"/>
          <dgm:chPref val="0"/>
          <dgm:bulletEnabled val="1"/>
        </dgm:presLayoutVars>
      </dgm:prSet>
      <dgm:spPr/>
      <dgm:t>
        <a:bodyPr/>
        <a:lstStyle/>
        <a:p>
          <a:endParaRPr lang="en-US"/>
        </a:p>
      </dgm:t>
    </dgm:pt>
    <dgm:pt modelId="{FBC47F90-E6C6-44AE-84BF-8F8514AA3133}" type="pres">
      <dgm:prSet presAssocID="{B158DB4B-024E-4856-874B-3170228EE027}" presName="Accent3"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897B3A5-CC54-4D2D-B413-8DFAB704556C}" type="pres">
      <dgm:prSet presAssocID="{B158DB4B-024E-4856-874B-3170228EE027}" presName="Accent" presStyleLbl="bgShp" presStyleIdx="2" presStyleCnt="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7004E307-4A8A-46B8-85D3-B1C7E8454996}" type="pres">
      <dgm:prSet presAssocID="{B158DB4B-024E-4856-874B-3170228EE027}" presName="Child3" presStyleLbl="node1" presStyleIdx="2" presStyleCnt="6">
        <dgm:presLayoutVars>
          <dgm:chMax val="0"/>
          <dgm:chPref val="0"/>
          <dgm:bulletEnabled val="1"/>
        </dgm:presLayoutVars>
      </dgm:prSet>
      <dgm:spPr/>
      <dgm:t>
        <a:bodyPr/>
        <a:lstStyle/>
        <a:p>
          <a:endParaRPr lang="en-US"/>
        </a:p>
      </dgm:t>
    </dgm:pt>
    <dgm:pt modelId="{1238C785-E128-4160-AC3B-3457292299EE}" type="pres">
      <dgm:prSet presAssocID="{692BB19D-EDC1-4DD5-9878-F770E43E2FDE}" presName="Accent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04565614-833B-4A84-B1A1-2F8F9A7FEEF2}" type="pres">
      <dgm:prSet presAssocID="{692BB19D-EDC1-4DD5-9878-F770E43E2FDE}" presName="Accent" presStyleLbl="bgShp" presStyleIdx="3" presStyleCnt="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B01D3330-9B62-4114-A9EA-29204FAE585E}" type="pres">
      <dgm:prSet presAssocID="{692BB19D-EDC1-4DD5-9878-F770E43E2FDE}" presName="Child4" presStyleLbl="node1" presStyleIdx="3" presStyleCnt="6">
        <dgm:presLayoutVars>
          <dgm:chMax val="0"/>
          <dgm:chPref val="0"/>
          <dgm:bulletEnabled val="1"/>
        </dgm:presLayoutVars>
      </dgm:prSet>
      <dgm:spPr/>
      <dgm:t>
        <a:bodyPr/>
        <a:lstStyle/>
        <a:p>
          <a:endParaRPr lang="en-US"/>
        </a:p>
      </dgm:t>
    </dgm:pt>
    <dgm:pt modelId="{08162FAA-0707-44EE-9FE7-89C808149604}" type="pres">
      <dgm:prSet presAssocID="{4521B1E8-FC00-41C9-9C3E-66C5BEE8279D}" presName="Accent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176A186F-DC24-49CB-9A8B-EC98618F1A86}" type="pres">
      <dgm:prSet presAssocID="{4521B1E8-FC00-41C9-9C3E-66C5BEE8279D}" presName="Accent" presStyleLbl="bgShp" presStyleIdx="4" presStyleCnt="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EF2DABAB-3900-4F04-A8F7-9B945BB8BCC8}" type="pres">
      <dgm:prSet presAssocID="{4521B1E8-FC00-41C9-9C3E-66C5BEE8279D}" presName="Child5" presStyleLbl="node1" presStyleIdx="4" presStyleCnt="6">
        <dgm:presLayoutVars>
          <dgm:chMax val="0"/>
          <dgm:chPref val="0"/>
          <dgm:bulletEnabled val="1"/>
        </dgm:presLayoutVars>
      </dgm:prSet>
      <dgm:spPr/>
      <dgm:t>
        <a:bodyPr/>
        <a:lstStyle/>
        <a:p>
          <a:endParaRPr lang="en-US"/>
        </a:p>
      </dgm:t>
    </dgm:pt>
    <dgm:pt modelId="{AA4AA187-98BD-4376-9BD9-1DDD9F1C2BAD}" type="pres">
      <dgm:prSet presAssocID="{44634E12-1772-455E-A7B6-A8414C9DCB33}" presName="Accent6"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14BF332-1D59-42C5-B982-AF6561A9931B}" type="pres">
      <dgm:prSet presAssocID="{44634E12-1772-455E-A7B6-A8414C9DCB33}" presName="Accent" presStyleLbl="bgShp" presStyleIdx="5" presStyleCnt="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59FE395E-9FA3-46F7-B4BC-7DA3ABC61BE1}" type="pres">
      <dgm:prSet presAssocID="{44634E12-1772-455E-A7B6-A8414C9DCB33}" presName="Child6" presStyleLbl="node1" presStyleIdx="5" presStyleCnt="6">
        <dgm:presLayoutVars>
          <dgm:chMax val="0"/>
          <dgm:chPref val="0"/>
          <dgm:bulletEnabled val="1"/>
        </dgm:presLayoutVars>
      </dgm:prSet>
      <dgm:spPr/>
      <dgm:t>
        <a:bodyPr/>
        <a:lstStyle/>
        <a:p>
          <a:endParaRPr lang="en-US"/>
        </a:p>
      </dgm:t>
    </dgm:pt>
  </dgm:ptLst>
  <dgm:cxnLst>
    <dgm:cxn modelId="{98AF8FFA-5FCA-48AA-8FC6-580DDD8E8E53}" type="presOf" srcId="{4521B1E8-FC00-41C9-9C3E-66C5BEE8279D}" destId="{EF2DABAB-3900-4F04-A8F7-9B945BB8BCC8}" srcOrd="0" destOrd="0" presId="urn:microsoft.com/office/officeart/2011/layout/HexagonRadial"/>
    <dgm:cxn modelId="{4056B067-EBF7-4652-9970-16C1828897A9}" type="presOf" srcId="{692BB19D-EDC1-4DD5-9878-F770E43E2FDE}" destId="{B01D3330-9B62-4114-A9EA-29204FAE585E}" srcOrd="0" destOrd="0" presId="urn:microsoft.com/office/officeart/2011/layout/HexagonRadial"/>
    <dgm:cxn modelId="{6B5513E3-C1E1-40D3-A5BC-CE549FE2E977}" srcId="{D8FBE16C-57B2-4050-859A-CE604323456C}" destId="{692BB19D-EDC1-4DD5-9878-F770E43E2FDE}" srcOrd="3" destOrd="0" parTransId="{12A8E15F-3411-43D7-AB6D-FB1C09AAF791}" sibTransId="{B350D496-1F1C-4BB7-BD44-08ECF521CA41}"/>
    <dgm:cxn modelId="{EEBAF751-85C2-472E-8ED7-E92C5895AFB5}" type="presOf" srcId="{59F553E0-7BEE-4CE6-A82A-068ECF5B2EB4}" destId="{728FAD2C-E1AF-4A64-8063-051358F06D8F}" srcOrd="0" destOrd="0" presId="urn:microsoft.com/office/officeart/2011/layout/HexagonRadial"/>
    <dgm:cxn modelId="{C80A60A9-2AC9-4840-A6E6-5C784C7CEDD7}" srcId="{D8FBE16C-57B2-4050-859A-CE604323456C}" destId="{4C525FA9-4F54-46EE-99B3-03C615F63D78}" srcOrd="1" destOrd="0" parTransId="{BF268009-A3C7-42A9-848C-70FB9B7C77BE}" sibTransId="{377E6969-7948-4811-94D3-0E6AC169E36F}"/>
    <dgm:cxn modelId="{AC31EA70-4A04-430B-B670-2B6EF2EFC02E}" type="presOf" srcId="{B158DB4B-024E-4856-874B-3170228EE027}" destId="{7004E307-4A8A-46B8-85D3-B1C7E8454996}" srcOrd="0" destOrd="0" presId="urn:microsoft.com/office/officeart/2011/layout/HexagonRadial"/>
    <dgm:cxn modelId="{43D99915-815A-41D8-9711-F638EE9C21E3}" srcId="{D8FBE16C-57B2-4050-859A-CE604323456C}" destId="{4521B1E8-FC00-41C9-9C3E-66C5BEE8279D}" srcOrd="4" destOrd="0" parTransId="{ECC012ED-E000-4072-B2BC-5937830096E8}" sibTransId="{1386F80E-1D44-4D82-A397-0F51C838F240}"/>
    <dgm:cxn modelId="{59F583EE-04B1-40D3-8103-AB5905C17D0E}" type="presOf" srcId="{D8FBE16C-57B2-4050-859A-CE604323456C}" destId="{95E6A2D3-417A-4CA7-9557-589FA1BAD827}" srcOrd="0" destOrd="0" presId="urn:microsoft.com/office/officeart/2011/layout/HexagonRadial"/>
    <dgm:cxn modelId="{C4C7863A-FB29-4E0A-82FC-CE6BB4516ABE}" type="presOf" srcId="{4C525FA9-4F54-46EE-99B3-03C615F63D78}" destId="{A6174F22-73BD-483E-9541-B3491F34B0A2}" srcOrd="0" destOrd="0" presId="urn:microsoft.com/office/officeart/2011/layout/HexagonRadial"/>
    <dgm:cxn modelId="{2EF0D6D0-5DD0-4FDF-AA6B-C18CE19BCC96}" srcId="{78A482D9-85E7-4BC9-A7AC-4AF9D0DB0A56}" destId="{D8FBE16C-57B2-4050-859A-CE604323456C}" srcOrd="0" destOrd="0" parTransId="{C36ECE7E-4258-4AD4-B502-9F4DA9A5B5AB}" sibTransId="{2C850C6C-9A2A-445A-A92B-780B1D192F3F}"/>
    <dgm:cxn modelId="{2CB7756E-6E96-46A3-AD40-8C5817238E3B}" srcId="{D8FBE16C-57B2-4050-859A-CE604323456C}" destId="{B158DB4B-024E-4856-874B-3170228EE027}" srcOrd="2" destOrd="0" parTransId="{0017E677-59DC-47F3-ADBC-3ADC8865B8BB}" sibTransId="{1425CAD2-C282-405E-ACD5-9AC9AF40237F}"/>
    <dgm:cxn modelId="{A9EDBF1C-AE22-487A-865A-B4B69646BCD0}" type="presOf" srcId="{78A482D9-85E7-4BC9-A7AC-4AF9D0DB0A56}" destId="{380011D2-C2BD-4532-ACF9-E4FE07C04AB4}" srcOrd="0" destOrd="0" presId="urn:microsoft.com/office/officeart/2011/layout/HexagonRadial"/>
    <dgm:cxn modelId="{7577EC0F-06CA-4283-9769-82FB715567C5}" srcId="{D8FBE16C-57B2-4050-859A-CE604323456C}" destId="{44634E12-1772-455E-A7B6-A8414C9DCB33}" srcOrd="5" destOrd="0" parTransId="{5AEEB1A4-F928-4D37-AACC-BB4342377430}" sibTransId="{132753C5-0CD8-4D37-96AE-B4ED6D739D63}"/>
    <dgm:cxn modelId="{1C191C1A-2EC9-42B1-9D75-845FA3015024}" srcId="{D8FBE16C-57B2-4050-859A-CE604323456C}" destId="{59F553E0-7BEE-4CE6-A82A-068ECF5B2EB4}" srcOrd="0" destOrd="0" parTransId="{8FA5B7AB-926D-418A-8BD1-97238BBBFDEF}" sibTransId="{72480999-83EC-495F-BEEB-E18110924A6D}"/>
    <dgm:cxn modelId="{F925D190-E8BB-4DD5-AAA5-57D8651C5A9B}" type="presOf" srcId="{44634E12-1772-455E-A7B6-A8414C9DCB33}" destId="{59FE395E-9FA3-46F7-B4BC-7DA3ABC61BE1}" srcOrd="0" destOrd="0" presId="urn:microsoft.com/office/officeart/2011/layout/HexagonRadial"/>
    <dgm:cxn modelId="{CFC91E72-6DDA-4F27-85CA-807ACCB15FD7}" type="presParOf" srcId="{380011D2-C2BD-4532-ACF9-E4FE07C04AB4}" destId="{95E6A2D3-417A-4CA7-9557-589FA1BAD827}" srcOrd="0" destOrd="0" presId="urn:microsoft.com/office/officeart/2011/layout/HexagonRadial"/>
    <dgm:cxn modelId="{BA6DF429-9622-409B-87A5-302D45E8B071}" type="presParOf" srcId="{380011D2-C2BD-4532-ACF9-E4FE07C04AB4}" destId="{713D6187-DE57-49EA-85E1-0DA0330FF18B}" srcOrd="1" destOrd="0" presId="urn:microsoft.com/office/officeart/2011/layout/HexagonRadial"/>
    <dgm:cxn modelId="{9AF7736C-79CA-434F-8BD1-43EE1C485623}" type="presParOf" srcId="{713D6187-DE57-49EA-85E1-0DA0330FF18B}" destId="{5C98A81B-67BF-4107-AF96-700F91ECEC72}" srcOrd="0" destOrd="0" presId="urn:microsoft.com/office/officeart/2011/layout/HexagonRadial"/>
    <dgm:cxn modelId="{2DF5FC00-EE32-4E74-8B6B-37B1E88EBD8E}" type="presParOf" srcId="{380011D2-C2BD-4532-ACF9-E4FE07C04AB4}" destId="{728FAD2C-E1AF-4A64-8063-051358F06D8F}" srcOrd="2" destOrd="0" presId="urn:microsoft.com/office/officeart/2011/layout/HexagonRadial"/>
    <dgm:cxn modelId="{1DD8D894-F019-4A14-B486-429B17FF4370}" type="presParOf" srcId="{380011D2-C2BD-4532-ACF9-E4FE07C04AB4}" destId="{AD898346-4094-47F5-9063-8BF9565188CD}" srcOrd="3" destOrd="0" presId="urn:microsoft.com/office/officeart/2011/layout/HexagonRadial"/>
    <dgm:cxn modelId="{87B76502-2160-4614-ABFD-A00520562805}" type="presParOf" srcId="{AD898346-4094-47F5-9063-8BF9565188CD}" destId="{0E782F21-254D-4A6C-BAF5-FAB24B1FAE70}" srcOrd="0" destOrd="0" presId="urn:microsoft.com/office/officeart/2011/layout/HexagonRadial"/>
    <dgm:cxn modelId="{B75C81D6-92A6-429E-81FB-8E9066B52115}" type="presParOf" srcId="{380011D2-C2BD-4532-ACF9-E4FE07C04AB4}" destId="{A6174F22-73BD-483E-9541-B3491F34B0A2}" srcOrd="4" destOrd="0" presId="urn:microsoft.com/office/officeart/2011/layout/HexagonRadial"/>
    <dgm:cxn modelId="{1AFA53AE-4AB9-4624-89B1-5A01A89B35DB}" type="presParOf" srcId="{380011D2-C2BD-4532-ACF9-E4FE07C04AB4}" destId="{FBC47F90-E6C6-44AE-84BF-8F8514AA3133}" srcOrd="5" destOrd="0" presId="urn:microsoft.com/office/officeart/2011/layout/HexagonRadial"/>
    <dgm:cxn modelId="{06592ADE-C05F-40E6-A822-EFC59B49A789}" type="presParOf" srcId="{FBC47F90-E6C6-44AE-84BF-8F8514AA3133}" destId="{A897B3A5-CC54-4D2D-B413-8DFAB704556C}" srcOrd="0" destOrd="0" presId="urn:microsoft.com/office/officeart/2011/layout/HexagonRadial"/>
    <dgm:cxn modelId="{0F8F8182-A883-4EB5-8447-00481E5F53F5}" type="presParOf" srcId="{380011D2-C2BD-4532-ACF9-E4FE07C04AB4}" destId="{7004E307-4A8A-46B8-85D3-B1C7E8454996}" srcOrd="6" destOrd="0" presId="urn:microsoft.com/office/officeart/2011/layout/HexagonRadial"/>
    <dgm:cxn modelId="{CAADBDAB-331D-45AA-BE8B-678914545188}" type="presParOf" srcId="{380011D2-C2BD-4532-ACF9-E4FE07C04AB4}" destId="{1238C785-E128-4160-AC3B-3457292299EE}" srcOrd="7" destOrd="0" presId="urn:microsoft.com/office/officeart/2011/layout/HexagonRadial"/>
    <dgm:cxn modelId="{C0FF7265-CBC8-45F7-B152-D5F3289420F7}" type="presParOf" srcId="{1238C785-E128-4160-AC3B-3457292299EE}" destId="{04565614-833B-4A84-B1A1-2F8F9A7FEEF2}" srcOrd="0" destOrd="0" presId="urn:microsoft.com/office/officeart/2011/layout/HexagonRadial"/>
    <dgm:cxn modelId="{A5696A17-0807-43DB-9FCB-7EEBC3B79CB2}" type="presParOf" srcId="{380011D2-C2BD-4532-ACF9-E4FE07C04AB4}" destId="{B01D3330-9B62-4114-A9EA-29204FAE585E}" srcOrd="8" destOrd="0" presId="urn:microsoft.com/office/officeart/2011/layout/HexagonRadial"/>
    <dgm:cxn modelId="{D344F6F4-9298-4063-96D0-93A16B9813E9}" type="presParOf" srcId="{380011D2-C2BD-4532-ACF9-E4FE07C04AB4}" destId="{08162FAA-0707-44EE-9FE7-89C808149604}" srcOrd="9" destOrd="0" presId="urn:microsoft.com/office/officeart/2011/layout/HexagonRadial"/>
    <dgm:cxn modelId="{B6AF7FA8-5789-4214-8774-089F4D0D536C}" type="presParOf" srcId="{08162FAA-0707-44EE-9FE7-89C808149604}" destId="{176A186F-DC24-49CB-9A8B-EC98618F1A86}" srcOrd="0" destOrd="0" presId="urn:microsoft.com/office/officeart/2011/layout/HexagonRadial"/>
    <dgm:cxn modelId="{BD33F411-5778-4E14-8E89-02E8F171A2BD}" type="presParOf" srcId="{380011D2-C2BD-4532-ACF9-E4FE07C04AB4}" destId="{EF2DABAB-3900-4F04-A8F7-9B945BB8BCC8}" srcOrd="10" destOrd="0" presId="urn:microsoft.com/office/officeart/2011/layout/HexagonRadial"/>
    <dgm:cxn modelId="{20550C52-7588-44D4-AEB7-094242CBDAE2}" type="presParOf" srcId="{380011D2-C2BD-4532-ACF9-E4FE07C04AB4}" destId="{AA4AA187-98BD-4376-9BD9-1DDD9F1C2BAD}" srcOrd="11" destOrd="0" presId="urn:microsoft.com/office/officeart/2011/layout/HexagonRadial"/>
    <dgm:cxn modelId="{688AF4D1-1050-4CA4-8F69-141E13E046A6}" type="presParOf" srcId="{AA4AA187-98BD-4376-9BD9-1DDD9F1C2BAD}" destId="{914BF332-1D59-42C5-B982-AF6561A9931B}" srcOrd="0" destOrd="0" presId="urn:microsoft.com/office/officeart/2011/layout/HexagonRadial"/>
    <dgm:cxn modelId="{B43D195D-4911-478D-855B-5F609CCBF094}" type="presParOf" srcId="{380011D2-C2BD-4532-ACF9-E4FE07C04AB4}" destId="{59FE395E-9FA3-46F7-B4BC-7DA3ABC61BE1}" srcOrd="12" destOrd="0" presId="urn:microsoft.com/office/officeart/2011/layout/HexagonRadial"/>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180C04-D9F7-46BC-9EF9-A89FDB9AACAE}" type="doc">
      <dgm:prSet loTypeId="urn:microsoft.com/office/officeart/2005/8/layout/hierarchy4" loCatId="list" qsTypeId="urn:microsoft.com/office/officeart/2005/8/quickstyle/simple3"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1CA677C1-C650-4DCD-BC16-C80211FEEEA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smtClean="0"/>
            <a:t>Expansion and Market Penetration </a:t>
          </a:r>
          <a:endParaRPr lang="en-US" sz="1200" b="1" dirty="0"/>
        </a:p>
      </dgm:t>
    </dgm:pt>
    <dgm:pt modelId="{C3289454-90EF-4805-A5B9-1901D31522B0}" type="parTrans" cxnId="{AC4CE81E-0950-4763-942D-76EADA66409B}">
      <dgm:prSet/>
      <dgm:spPr/>
      <dgm:t>
        <a:bodyPr/>
        <a:lstStyle/>
        <a:p>
          <a:endParaRPr lang="en-US"/>
        </a:p>
      </dgm:t>
    </dgm:pt>
    <dgm:pt modelId="{C0EC6103-AAAD-4F22-B695-92ACC25D0767}" type="sibTrans" cxnId="{AC4CE81E-0950-4763-942D-76EADA66409B}">
      <dgm:prSet/>
      <dgm:spPr/>
      <dgm:t>
        <a:bodyPr/>
        <a:lstStyle/>
        <a:p>
          <a:endParaRPr lang="en-US"/>
        </a:p>
      </dgm:t>
    </dgm:pt>
    <dgm:pt modelId="{82D47953-7679-4B37-BB0D-1BDA478EC173}">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Recruitment of Sales Staff for Islamic ICs and hiring in Alhamra Team</a:t>
          </a:r>
          <a:endParaRPr lang="en-US" sz="1200" dirty="0"/>
        </a:p>
      </dgm:t>
    </dgm:pt>
    <dgm:pt modelId="{B43204EE-3B13-4E44-988E-C8DFD72C802D}" type="parTrans" cxnId="{67757095-A1D9-4687-8759-08BC9889D85C}">
      <dgm:prSet/>
      <dgm:spPr/>
      <dgm:t>
        <a:bodyPr/>
        <a:lstStyle/>
        <a:p>
          <a:endParaRPr lang="en-US"/>
        </a:p>
      </dgm:t>
    </dgm:pt>
    <dgm:pt modelId="{72585FE5-7E2C-4478-A56D-1701A76A6C9B}" type="sibTrans" cxnId="{67757095-A1D9-4687-8759-08BC9889D85C}">
      <dgm:prSet/>
      <dgm:spPr/>
      <dgm:t>
        <a:bodyPr/>
        <a:lstStyle/>
        <a:p>
          <a:endParaRPr lang="en-US"/>
        </a:p>
      </dgm:t>
    </dgm:pt>
    <dgm:pt modelId="{990AE6E1-EAE2-4A1C-BB1D-B8E3161D103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smtClean="0"/>
            <a:t>Alhamra – The Brand  </a:t>
          </a:r>
          <a:endParaRPr lang="en-US" sz="1400" b="1" dirty="0"/>
        </a:p>
      </dgm:t>
    </dgm:pt>
    <dgm:pt modelId="{0A1D5FDD-91A0-41DE-90E9-12E496F0154A}" type="parTrans" cxnId="{E954EDFB-3255-42D1-908D-EE45AA905A68}">
      <dgm:prSet/>
      <dgm:spPr/>
      <dgm:t>
        <a:bodyPr/>
        <a:lstStyle/>
        <a:p>
          <a:endParaRPr lang="en-US"/>
        </a:p>
      </dgm:t>
    </dgm:pt>
    <dgm:pt modelId="{E165D918-6BF4-4010-8912-8F53E4FD21E9}" type="sibTrans" cxnId="{E954EDFB-3255-42D1-908D-EE45AA905A68}">
      <dgm:prSet/>
      <dgm:spPr/>
      <dgm:t>
        <a:bodyPr/>
        <a:lstStyle/>
        <a:p>
          <a:endParaRPr lang="en-US"/>
        </a:p>
      </dgm:t>
    </dgm:pt>
    <dgm:pt modelId="{EC75ECBC-F93A-4AD3-810F-57276CA3029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A dedicated Team for Alhamra mainly facilitating  Shariah Investments</a:t>
          </a:r>
          <a:endParaRPr lang="en-US" sz="1200" b="1" dirty="0"/>
        </a:p>
      </dgm:t>
    </dgm:pt>
    <dgm:pt modelId="{F42BA5F4-E23A-4A69-843D-72E0C3FA8EE3}" type="parTrans" cxnId="{592E422B-DF4B-4D8D-B5EC-806E031408C4}">
      <dgm:prSet/>
      <dgm:spPr/>
      <dgm:t>
        <a:bodyPr/>
        <a:lstStyle/>
        <a:p>
          <a:endParaRPr lang="en-US"/>
        </a:p>
      </dgm:t>
    </dgm:pt>
    <dgm:pt modelId="{11182A42-4AEC-4F45-AF20-245CE32E0566}" type="sibTrans" cxnId="{592E422B-DF4B-4D8D-B5EC-806E031408C4}">
      <dgm:prSet/>
      <dgm:spPr/>
      <dgm:t>
        <a:bodyPr/>
        <a:lstStyle/>
        <a:p>
          <a:endParaRPr lang="en-US"/>
        </a:p>
      </dgm:t>
    </dgm:pt>
    <dgm:pt modelId="{8738A1DA-52B5-480F-8CA8-2692A97C546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Team Oriented Trainings to improve Market insights and knowledge base </a:t>
          </a:r>
        </a:p>
      </dgm:t>
    </dgm:pt>
    <dgm:pt modelId="{94CEA0C6-34CB-4878-BE7A-F8D55C8D5DF7}" type="parTrans" cxnId="{9C645A77-5275-45DC-A975-297FA5E7AB1F}">
      <dgm:prSet/>
      <dgm:spPr/>
      <dgm:t>
        <a:bodyPr/>
        <a:lstStyle/>
        <a:p>
          <a:endParaRPr lang="en-US"/>
        </a:p>
      </dgm:t>
    </dgm:pt>
    <dgm:pt modelId="{293B5F7C-41B9-4E02-9825-98D7AC840663}" type="sibTrans" cxnId="{9C645A77-5275-45DC-A975-297FA5E7AB1F}">
      <dgm:prSet/>
      <dgm:spPr/>
      <dgm:t>
        <a:bodyPr/>
        <a:lstStyle/>
        <a:p>
          <a:endParaRPr lang="en-US"/>
        </a:p>
      </dgm:t>
    </dgm:pt>
    <dgm:pt modelId="{986071B8-2FD5-4273-BEA0-8DB76F1B6EF7}">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Strategic induction of Investment Centers in big cities across Pakistan </a:t>
          </a:r>
          <a:endParaRPr lang="en-US" sz="1200" b="1" dirty="0"/>
        </a:p>
      </dgm:t>
    </dgm:pt>
    <dgm:pt modelId="{280BB7E9-F8FA-464A-9789-6366D0BC1893}" type="sibTrans" cxnId="{33BF1299-D00F-4850-A1DE-8C401FB663BA}">
      <dgm:prSet/>
      <dgm:spPr/>
      <dgm:t>
        <a:bodyPr/>
        <a:lstStyle/>
        <a:p>
          <a:endParaRPr lang="en-US"/>
        </a:p>
      </dgm:t>
    </dgm:pt>
    <dgm:pt modelId="{CC7D08A4-BAE7-404B-B4D6-398136135D55}" type="parTrans" cxnId="{33BF1299-D00F-4850-A1DE-8C401FB663BA}">
      <dgm:prSet/>
      <dgm:spPr/>
      <dgm:t>
        <a:bodyPr/>
        <a:lstStyle/>
        <a:p>
          <a:endParaRPr lang="en-US"/>
        </a:p>
      </dgm:t>
    </dgm:pt>
    <dgm:pt modelId="{D37BA76B-7360-42B9-B79E-54A3BCC56D2F}">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smtClean="0"/>
            <a:t>Shariah Advisors and Islamic Investment Awareness </a:t>
          </a:r>
          <a:endParaRPr lang="en-US" sz="1400" b="1" dirty="0" smtClean="0"/>
        </a:p>
      </dgm:t>
    </dgm:pt>
    <dgm:pt modelId="{7A033488-B641-4F1F-8C95-B3353C4919FC}" type="parTrans" cxnId="{401291F9-F02B-4F29-8384-7D4C450079A4}">
      <dgm:prSet/>
      <dgm:spPr/>
      <dgm:t>
        <a:bodyPr/>
        <a:lstStyle/>
        <a:p>
          <a:endParaRPr lang="en-US"/>
        </a:p>
      </dgm:t>
    </dgm:pt>
    <dgm:pt modelId="{D53025CA-CA36-4DC1-961F-421AD4888FDC}" type="sibTrans" cxnId="{401291F9-F02B-4F29-8384-7D4C450079A4}">
      <dgm:prSet/>
      <dgm:spPr/>
      <dgm:t>
        <a:bodyPr/>
        <a:lstStyle/>
        <a:p>
          <a:endParaRPr lang="en-US"/>
        </a:p>
      </dgm:t>
    </dgm:pt>
    <dgm:pt modelId="{A79D4CB1-717E-4E4D-B6F8-C21C338FAC6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Continued review by </a:t>
          </a:r>
          <a:r>
            <a:rPr lang="en-US" sz="1200" b="1" dirty="0" err="1" smtClean="0"/>
            <a:t>Shariah</a:t>
          </a:r>
          <a:r>
            <a:rPr lang="en-US" sz="1200" b="1" dirty="0" smtClean="0"/>
            <a:t> Board to develop improved Islamic Products </a:t>
          </a:r>
        </a:p>
      </dgm:t>
    </dgm:pt>
    <dgm:pt modelId="{204CCE6E-9C03-4D77-9586-8A571EAB9D2C}" type="parTrans" cxnId="{95E927D1-0140-488E-BCF4-E85CED84D788}">
      <dgm:prSet/>
      <dgm:spPr/>
      <dgm:t>
        <a:bodyPr/>
        <a:lstStyle/>
        <a:p>
          <a:endParaRPr lang="en-US"/>
        </a:p>
      </dgm:t>
    </dgm:pt>
    <dgm:pt modelId="{3195014C-CBEE-40A9-8DEB-8E1C04EB5D19}" type="sibTrans" cxnId="{95E927D1-0140-488E-BCF4-E85CED84D788}">
      <dgm:prSet/>
      <dgm:spPr/>
      <dgm:t>
        <a:bodyPr/>
        <a:lstStyle/>
        <a:p>
          <a:endParaRPr lang="en-US"/>
        </a:p>
      </dgm:t>
    </dgm:pt>
    <dgm:pt modelId="{4B51C666-0C10-4CE2-8DEA-3C358AC214C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Endorsement of </a:t>
          </a:r>
          <a:r>
            <a:rPr lang="en-US" sz="1200" dirty="0" err="1" smtClean="0"/>
            <a:t>Shariah</a:t>
          </a:r>
          <a:r>
            <a:rPr lang="en-US" sz="1200" dirty="0" smtClean="0"/>
            <a:t> Compliance on all Alhamra related collateral </a:t>
          </a:r>
        </a:p>
      </dgm:t>
    </dgm:pt>
    <dgm:pt modelId="{9739979A-3BF4-4640-B5F0-3AC3B2928C7A}" type="parTrans" cxnId="{1DE4F2EC-F4BE-456E-A3A2-693908DC7C9B}">
      <dgm:prSet/>
      <dgm:spPr/>
      <dgm:t>
        <a:bodyPr/>
        <a:lstStyle/>
        <a:p>
          <a:endParaRPr lang="en-US"/>
        </a:p>
      </dgm:t>
    </dgm:pt>
    <dgm:pt modelId="{76B74524-DE51-4990-B70B-F5C9FFA1D917}" type="sibTrans" cxnId="{1DE4F2EC-F4BE-456E-A3A2-693908DC7C9B}">
      <dgm:prSet/>
      <dgm:spPr/>
      <dgm:t>
        <a:bodyPr/>
        <a:lstStyle/>
        <a:p>
          <a:endParaRPr lang="en-US"/>
        </a:p>
      </dgm:t>
    </dgm:pt>
    <dgm:pt modelId="{BBDE56B3-A817-4679-9E6C-3EABE2D0BD5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smtClean="0"/>
            <a:t>Product Awareness &amp; Portfolio</a:t>
          </a:r>
          <a:r>
            <a:rPr lang="en-US" sz="1400" b="1" baseline="0" smtClean="0"/>
            <a:t> Diversification</a:t>
          </a:r>
          <a:endParaRPr lang="en-US" sz="1400" b="1" dirty="0" smtClean="0"/>
        </a:p>
      </dgm:t>
    </dgm:pt>
    <dgm:pt modelId="{4B0DF4EE-78FB-4E59-8CD4-514B41371880}" type="parTrans" cxnId="{039C40D7-6E29-493C-862F-9932E4214C12}">
      <dgm:prSet/>
      <dgm:spPr/>
      <dgm:t>
        <a:bodyPr/>
        <a:lstStyle/>
        <a:p>
          <a:endParaRPr lang="en-US"/>
        </a:p>
      </dgm:t>
    </dgm:pt>
    <dgm:pt modelId="{5615350A-7E5A-4996-8EFC-8343F442BAB0}" type="sibTrans" cxnId="{039C40D7-6E29-493C-862F-9932E4214C12}">
      <dgm:prSet/>
      <dgm:spPr/>
      <dgm:t>
        <a:bodyPr/>
        <a:lstStyle/>
        <a:p>
          <a:endParaRPr lang="en-US"/>
        </a:p>
      </dgm:t>
    </dgm:pt>
    <dgm:pt modelId="{7DD89876-273E-443A-9D9D-6F29F4F94D8F}">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Investments made through diverse portfolio ensuring high fee earning funds </a:t>
          </a:r>
        </a:p>
        <a:p>
          <a:r>
            <a:rPr lang="en-US" sz="1200" dirty="0" smtClean="0"/>
            <a:t>Activation of Dormant Accounts</a:t>
          </a:r>
        </a:p>
      </dgm:t>
    </dgm:pt>
    <dgm:pt modelId="{2095E139-577C-4F95-BC21-97CDEA1776A7}" type="parTrans" cxnId="{1001D89C-C8A5-4B83-A681-765265EAEFE2}">
      <dgm:prSet/>
      <dgm:spPr/>
      <dgm:t>
        <a:bodyPr/>
        <a:lstStyle/>
        <a:p>
          <a:endParaRPr lang="en-US"/>
        </a:p>
      </dgm:t>
    </dgm:pt>
    <dgm:pt modelId="{967F12EB-3978-4D76-B9A0-3A33223B9DAB}" type="sibTrans" cxnId="{1001D89C-C8A5-4B83-A681-765265EAEFE2}">
      <dgm:prSet/>
      <dgm:spPr/>
      <dgm:t>
        <a:bodyPr/>
        <a:lstStyle/>
        <a:p>
          <a:endParaRPr lang="en-US"/>
        </a:p>
      </dgm:t>
    </dgm:pt>
    <dgm:pt modelId="{D9F151E1-062A-4202-9BED-2D42BC7463D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1200" b="1" dirty="0" err="1" smtClean="0"/>
            <a:t>Shariah</a:t>
          </a:r>
          <a:r>
            <a:rPr lang="en-US" sz="1200" b="1" dirty="0" smtClean="0"/>
            <a:t> Compliant Equity based portfolio to be marketed further</a:t>
          </a:r>
        </a:p>
        <a:p>
          <a:pPr algn="ctr"/>
          <a:r>
            <a:rPr lang="en-US" sz="1200" b="1" dirty="0" smtClean="0"/>
            <a:t>Awareness through all social media and digital</a:t>
          </a:r>
        </a:p>
        <a:p>
          <a:pPr algn="ctr"/>
          <a:r>
            <a:rPr lang="en-US" sz="1200" b="1" dirty="0" smtClean="0"/>
            <a:t>platforms </a:t>
          </a:r>
        </a:p>
      </dgm:t>
    </dgm:pt>
    <dgm:pt modelId="{7EBE59D1-C552-4032-A895-8409963C0308}" type="parTrans" cxnId="{D58F5C9E-FECB-4B5F-8579-C653618C2F4C}">
      <dgm:prSet/>
      <dgm:spPr/>
      <dgm:t>
        <a:bodyPr/>
        <a:lstStyle/>
        <a:p>
          <a:endParaRPr lang="en-US"/>
        </a:p>
      </dgm:t>
    </dgm:pt>
    <dgm:pt modelId="{D296E6C8-24BB-43BC-8F35-B0909DD94365}" type="sibTrans" cxnId="{D58F5C9E-FECB-4B5F-8579-C653618C2F4C}">
      <dgm:prSet/>
      <dgm:spPr/>
      <dgm:t>
        <a:bodyPr/>
        <a:lstStyle/>
        <a:p>
          <a:endParaRPr lang="en-US"/>
        </a:p>
      </dgm:t>
    </dgm:pt>
    <dgm:pt modelId="{6A6E4CD7-22DB-498E-BDD0-8E452781FA3E}" type="pres">
      <dgm:prSet presAssocID="{0D180C04-D9F7-46BC-9EF9-A89FDB9AACAE}" presName="Name0" presStyleCnt="0">
        <dgm:presLayoutVars>
          <dgm:chPref val="1"/>
          <dgm:dir/>
          <dgm:animOne val="branch"/>
          <dgm:animLvl val="lvl"/>
          <dgm:resizeHandles/>
        </dgm:presLayoutVars>
      </dgm:prSet>
      <dgm:spPr/>
      <dgm:t>
        <a:bodyPr/>
        <a:lstStyle/>
        <a:p>
          <a:endParaRPr lang="en-US"/>
        </a:p>
      </dgm:t>
    </dgm:pt>
    <dgm:pt modelId="{A8D4C76B-4930-4EEF-BC69-7D4FF0C80970}" type="pres">
      <dgm:prSet presAssocID="{1CA677C1-C650-4DCD-BC16-C80211FEEEA4}" presName="vert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54C686D-BAFD-4E4D-93C2-8463B5D9EF42}" type="pres">
      <dgm:prSet presAssocID="{1CA677C1-C650-4DCD-BC16-C80211FEEEA4}" presName="txOne" presStyleLbl="node0" presStyleIdx="0" presStyleCnt="4" custScaleX="84067" custScaleY="88713">
        <dgm:presLayoutVars>
          <dgm:chPref val="3"/>
        </dgm:presLayoutVars>
      </dgm:prSet>
      <dgm:spPr/>
      <dgm:t>
        <a:bodyPr/>
        <a:lstStyle/>
        <a:p>
          <a:endParaRPr lang="en-US"/>
        </a:p>
      </dgm:t>
    </dgm:pt>
    <dgm:pt modelId="{62B50D8F-6B5A-4FE0-AFC4-BAEC8F665F22}" type="pres">
      <dgm:prSet presAssocID="{1CA677C1-C650-4DCD-BC16-C80211FEEEA4}" presName="parTrans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594D048-4165-4D8D-85EA-0A71C0B8E037}" type="pres">
      <dgm:prSet presAssocID="{1CA677C1-C650-4DCD-BC16-C80211FEEEA4}" presName="horz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1E6FB53-AE23-458C-A224-74B6BDC7CF10}" type="pres">
      <dgm:prSet presAssocID="{986071B8-2FD5-4273-BEA0-8DB76F1B6EF7}" presName="vert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66C7D34E-AEF8-41BC-B52A-DEF7988CBEB3}" type="pres">
      <dgm:prSet presAssocID="{986071B8-2FD5-4273-BEA0-8DB76F1B6EF7}" presName="txTwo" presStyleLbl="node2" presStyleIdx="0" presStyleCnt="8">
        <dgm:presLayoutVars>
          <dgm:chPref val="3"/>
        </dgm:presLayoutVars>
      </dgm:prSet>
      <dgm:spPr/>
      <dgm:t>
        <a:bodyPr/>
        <a:lstStyle/>
        <a:p>
          <a:endParaRPr lang="en-US"/>
        </a:p>
      </dgm:t>
    </dgm:pt>
    <dgm:pt modelId="{FA31580F-349C-4B95-8B3A-6172DC18727C}" type="pres">
      <dgm:prSet presAssocID="{986071B8-2FD5-4273-BEA0-8DB76F1B6EF7}" presName="horz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4F03EA6-E6F4-4B6B-B06B-182F9055D773}" type="pres">
      <dgm:prSet presAssocID="{280BB7E9-F8FA-464A-9789-6366D0BC1893}" presName="sibSpace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D911DE7-9F8F-4C27-9638-28721649448B}" type="pres">
      <dgm:prSet presAssocID="{82D47953-7679-4B37-BB0D-1BDA478EC173}" presName="vert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4F1A0890-29AA-4747-89A1-78FDCDBF37AC}" type="pres">
      <dgm:prSet presAssocID="{82D47953-7679-4B37-BB0D-1BDA478EC173}" presName="txTwo" presStyleLbl="node2" presStyleIdx="1" presStyleCnt="8">
        <dgm:presLayoutVars>
          <dgm:chPref val="3"/>
        </dgm:presLayoutVars>
      </dgm:prSet>
      <dgm:spPr/>
      <dgm:t>
        <a:bodyPr/>
        <a:lstStyle/>
        <a:p>
          <a:endParaRPr lang="en-US"/>
        </a:p>
      </dgm:t>
    </dgm:pt>
    <dgm:pt modelId="{BACD2FDF-80F6-4E3F-8DD3-4F9FDD678EDB}" type="pres">
      <dgm:prSet presAssocID="{82D47953-7679-4B37-BB0D-1BDA478EC173}" presName="horz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5A7E22F-67A2-4BE8-9E76-660DD630172A}" type="pres">
      <dgm:prSet presAssocID="{C0EC6103-AAAD-4F22-B695-92ACC25D0767}" presName="sibSpace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C1AAE54-2380-4331-970C-5FD397272942}" type="pres">
      <dgm:prSet presAssocID="{990AE6E1-EAE2-4A1C-BB1D-B8E3161D1030}" presName="vert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18BDDDB-80B3-4F9E-B363-95A6DA956D12}" type="pres">
      <dgm:prSet presAssocID="{990AE6E1-EAE2-4A1C-BB1D-B8E3161D1030}" presName="txOne" presStyleLbl="node0" presStyleIdx="1" presStyleCnt="4" custScaleX="85719" custScaleY="87815">
        <dgm:presLayoutVars>
          <dgm:chPref val="3"/>
        </dgm:presLayoutVars>
      </dgm:prSet>
      <dgm:spPr/>
      <dgm:t>
        <a:bodyPr/>
        <a:lstStyle/>
        <a:p>
          <a:endParaRPr lang="en-US"/>
        </a:p>
      </dgm:t>
    </dgm:pt>
    <dgm:pt modelId="{2B08D9C5-2B42-4F08-8E4F-B1C264903C1E}" type="pres">
      <dgm:prSet presAssocID="{990AE6E1-EAE2-4A1C-BB1D-B8E3161D1030}" presName="parTrans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BC17E5D-9590-4F7D-8E0B-268DC59EC053}" type="pres">
      <dgm:prSet presAssocID="{990AE6E1-EAE2-4A1C-BB1D-B8E3161D1030}" presName="horz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0E7E77A-92E6-4E8C-9E9F-132651E191DC}" type="pres">
      <dgm:prSet presAssocID="{EC75ECBC-F93A-4AD3-810F-57276CA3029C}" presName="vert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0E29FB91-036D-433A-8EC2-50F2F3A1CF0F}" type="pres">
      <dgm:prSet presAssocID="{EC75ECBC-F93A-4AD3-810F-57276CA3029C}" presName="txTwo" presStyleLbl="node2" presStyleIdx="2" presStyleCnt="8">
        <dgm:presLayoutVars>
          <dgm:chPref val="3"/>
        </dgm:presLayoutVars>
      </dgm:prSet>
      <dgm:spPr/>
      <dgm:t>
        <a:bodyPr/>
        <a:lstStyle/>
        <a:p>
          <a:endParaRPr lang="en-US"/>
        </a:p>
      </dgm:t>
    </dgm:pt>
    <dgm:pt modelId="{90F9F0AD-E520-449B-A0A0-850E33959F69}" type="pres">
      <dgm:prSet presAssocID="{EC75ECBC-F93A-4AD3-810F-57276CA3029C}" presName="horz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1286A708-6741-4CED-9031-E2CB66E9BF0E}" type="pres">
      <dgm:prSet presAssocID="{11182A42-4AEC-4F45-AF20-245CE32E0566}" presName="sibSpace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81E86575-6113-4DB6-ABCE-A99174E03EE6}" type="pres">
      <dgm:prSet presAssocID="{8738A1DA-52B5-480F-8CA8-2692A97C5469}" presName="vert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BD00FC4-0885-4F0B-ABB8-167182DF3EB5}" type="pres">
      <dgm:prSet presAssocID="{8738A1DA-52B5-480F-8CA8-2692A97C5469}" presName="txTwo" presStyleLbl="node2" presStyleIdx="3" presStyleCnt="8">
        <dgm:presLayoutVars>
          <dgm:chPref val="3"/>
        </dgm:presLayoutVars>
      </dgm:prSet>
      <dgm:spPr/>
      <dgm:t>
        <a:bodyPr/>
        <a:lstStyle/>
        <a:p>
          <a:endParaRPr lang="en-US"/>
        </a:p>
      </dgm:t>
    </dgm:pt>
    <dgm:pt modelId="{91FF50E2-A826-447C-9892-958B9B3865DA}" type="pres">
      <dgm:prSet presAssocID="{8738A1DA-52B5-480F-8CA8-2692A97C5469}" presName="horz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9A21FB2-9FA8-4178-8604-983A602A505A}" type="pres">
      <dgm:prSet presAssocID="{E165D918-6BF4-4010-8912-8F53E4FD21E9}" presName="sibSpace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2935228-5D3F-4C68-9F15-4E4F3477FF50}" type="pres">
      <dgm:prSet presAssocID="{D37BA76B-7360-42B9-B79E-54A3BCC56D2F}" presName="vert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7812443-63F3-44AA-9D49-C2358C52AA0C}" type="pres">
      <dgm:prSet presAssocID="{D37BA76B-7360-42B9-B79E-54A3BCC56D2F}" presName="txOne" presStyleLbl="node0" presStyleIdx="2" presStyleCnt="4" custScaleX="85572" custScaleY="88695">
        <dgm:presLayoutVars>
          <dgm:chPref val="3"/>
        </dgm:presLayoutVars>
      </dgm:prSet>
      <dgm:spPr/>
      <dgm:t>
        <a:bodyPr/>
        <a:lstStyle/>
        <a:p>
          <a:endParaRPr lang="en-US"/>
        </a:p>
      </dgm:t>
    </dgm:pt>
    <dgm:pt modelId="{D867622F-9CFF-4EE1-8297-361E8AA29DEF}" type="pres">
      <dgm:prSet presAssocID="{D37BA76B-7360-42B9-B79E-54A3BCC56D2F}" presName="parTrans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4D3F2B7-FAE1-4EF7-A164-2166904C99A9}" type="pres">
      <dgm:prSet presAssocID="{D37BA76B-7360-42B9-B79E-54A3BCC56D2F}" presName="horz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2B66B23-1F72-4C96-8C91-D13219DE48AA}" type="pres">
      <dgm:prSet presAssocID="{A79D4CB1-717E-4E4D-B6F8-C21C338FAC6A}" presName="vert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7334872-343B-457E-A68D-15B65A0FCEA0}" type="pres">
      <dgm:prSet presAssocID="{A79D4CB1-717E-4E4D-B6F8-C21C338FAC6A}" presName="txTwo" presStyleLbl="node2" presStyleIdx="4" presStyleCnt="8">
        <dgm:presLayoutVars>
          <dgm:chPref val="3"/>
        </dgm:presLayoutVars>
      </dgm:prSet>
      <dgm:spPr/>
      <dgm:t>
        <a:bodyPr/>
        <a:lstStyle/>
        <a:p>
          <a:endParaRPr lang="en-US"/>
        </a:p>
      </dgm:t>
    </dgm:pt>
    <dgm:pt modelId="{9A467C7E-5CB0-4A4B-AB8B-58E2F1510032}" type="pres">
      <dgm:prSet presAssocID="{A79D4CB1-717E-4E4D-B6F8-C21C338FAC6A}" presName="horz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12AE664-5A50-4AD9-A299-43D5BBAA7267}" type="pres">
      <dgm:prSet presAssocID="{3195014C-CBEE-40A9-8DEB-8E1C04EB5D19}" presName="sibSpace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8670686-00F0-4B71-8B6E-1E8582DB302F}" type="pres">
      <dgm:prSet presAssocID="{4B51C666-0C10-4CE2-8DEA-3C358AC214CE}" presName="vert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80DEB2F8-0C01-4D2C-8966-74A8EC19723C}" type="pres">
      <dgm:prSet presAssocID="{4B51C666-0C10-4CE2-8DEA-3C358AC214CE}" presName="txTwo" presStyleLbl="node2" presStyleIdx="5" presStyleCnt="8">
        <dgm:presLayoutVars>
          <dgm:chPref val="3"/>
        </dgm:presLayoutVars>
      </dgm:prSet>
      <dgm:spPr/>
      <dgm:t>
        <a:bodyPr/>
        <a:lstStyle/>
        <a:p>
          <a:endParaRPr lang="en-US"/>
        </a:p>
      </dgm:t>
    </dgm:pt>
    <dgm:pt modelId="{24AC91F0-612A-4C0A-962F-84E01E8D425B}" type="pres">
      <dgm:prSet presAssocID="{4B51C666-0C10-4CE2-8DEA-3C358AC214CE}" presName="horz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B4D6B17-CCA9-47B3-863D-CE269C4EBC99}" type="pres">
      <dgm:prSet presAssocID="{D53025CA-CA36-4DC1-961F-421AD4888FDC}" presName="sibSpace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EFE4FCA-F8EE-44B2-9774-9F610690B163}" type="pres">
      <dgm:prSet presAssocID="{BBDE56B3-A817-4679-9E6C-3EABE2D0BD50}" presName="vert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C7DB0C86-AC81-465E-8786-A368FA5D7D88}" type="pres">
      <dgm:prSet presAssocID="{BBDE56B3-A817-4679-9E6C-3EABE2D0BD50}" presName="txOne" presStyleLbl="node0" presStyleIdx="3" presStyleCnt="4" custScaleX="89590" custScaleY="88695">
        <dgm:presLayoutVars>
          <dgm:chPref val="3"/>
        </dgm:presLayoutVars>
      </dgm:prSet>
      <dgm:spPr/>
      <dgm:t>
        <a:bodyPr/>
        <a:lstStyle/>
        <a:p>
          <a:endParaRPr lang="en-US"/>
        </a:p>
      </dgm:t>
    </dgm:pt>
    <dgm:pt modelId="{398C6C8A-12CD-42C1-ABF5-3080D44B3C5C}" type="pres">
      <dgm:prSet presAssocID="{BBDE56B3-A817-4679-9E6C-3EABE2D0BD50}" presName="parTrans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DA8B609-E399-4E1F-B408-CF633679AA6E}" type="pres">
      <dgm:prSet presAssocID="{BBDE56B3-A817-4679-9E6C-3EABE2D0BD50}" presName="horzOn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DD7F5E6-BE51-4A70-AC1E-35547C2721CA}" type="pres">
      <dgm:prSet presAssocID="{7DD89876-273E-443A-9D9D-6F29F4F94D8F}" presName="vert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EEAB371-491F-43C1-BF61-CA372573609C}" type="pres">
      <dgm:prSet presAssocID="{7DD89876-273E-443A-9D9D-6F29F4F94D8F}" presName="txTwo" presStyleLbl="node2" presStyleIdx="6" presStyleCnt="8">
        <dgm:presLayoutVars>
          <dgm:chPref val="3"/>
        </dgm:presLayoutVars>
      </dgm:prSet>
      <dgm:spPr/>
      <dgm:t>
        <a:bodyPr/>
        <a:lstStyle/>
        <a:p>
          <a:endParaRPr lang="en-US"/>
        </a:p>
      </dgm:t>
    </dgm:pt>
    <dgm:pt modelId="{0BC494CD-CDDE-4584-98A2-B4EEFAAFDAA3}" type="pres">
      <dgm:prSet presAssocID="{7DD89876-273E-443A-9D9D-6F29F4F94D8F}" presName="horz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D50A0FD-C915-4FB0-A2F8-E6B78888358C}" type="pres">
      <dgm:prSet presAssocID="{967F12EB-3978-4D76-B9A0-3A33223B9DAB}" presName="sibSpace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35FE8C5-68D4-4B61-8A6B-43CE87FC3DB1}" type="pres">
      <dgm:prSet presAssocID="{D9F151E1-062A-4202-9BED-2D42BC7463D4}" presName="vert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20947816-B950-44BD-BBC7-6306F35D0F1B}" type="pres">
      <dgm:prSet presAssocID="{D9F151E1-062A-4202-9BED-2D42BC7463D4}" presName="txTwo" presStyleLbl="node2" presStyleIdx="7" presStyleCnt="8">
        <dgm:presLayoutVars>
          <dgm:chPref val="3"/>
        </dgm:presLayoutVars>
      </dgm:prSet>
      <dgm:spPr/>
      <dgm:t>
        <a:bodyPr/>
        <a:lstStyle/>
        <a:p>
          <a:endParaRPr lang="en-US"/>
        </a:p>
      </dgm:t>
    </dgm:pt>
    <dgm:pt modelId="{ABF34F2E-EC7D-4FDC-98D5-C62321711A74}" type="pres">
      <dgm:prSet presAssocID="{D9F151E1-062A-4202-9BED-2D42BC7463D4}" presName="horzTwo"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Lst>
  <dgm:cxnLst>
    <dgm:cxn modelId="{E954EDFB-3255-42D1-908D-EE45AA905A68}" srcId="{0D180C04-D9F7-46BC-9EF9-A89FDB9AACAE}" destId="{990AE6E1-EAE2-4A1C-BB1D-B8E3161D1030}" srcOrd="1" destOrd="0" parTransId="{0A1D5FDD-91A0-41DE-90E9-12E496F0154A}" sibTransId="{E165D918-6BF4-4010-8912-8F53E4FD21E9}"/>
    <dgm:cxn modelId="{AC4CE81E-0950-4763-942D-76EADA66409B}" srcId="{0D180C04-D9F7-46BC-9EF9-A89FDB9AACAE}" destId="{1CA677C1-C650-4DCD-BC16-C80211FEEEA4}" srcOrd="0" destOrd="0" parTransId="{C3289454-90EF-4805-A5B9-1901D31522B0}" sibTransId="{C0EC6103-AAAD-4F22-B695-92ACC25D0767}"/>
    <dgm:cxn modelId="{039C40D7-6E29-493C-862F-9932E4214C12}" srcId="{0D180C04-D9F7-46BC-9EF9-A89FDB9AACAE}" destId="{BBDE56B3-A817-4679-9E6C-3EABE2D0BD50}" srcOrd="3" destOrd="0" parTransId="{4B0DF4EE-78FB-4E59-8CD4-514B41371880}" sibTransId="{5615350A-7E5A-4996-8EFC-8343F442BAB0}"/>
    <dgm:cxn modelId="{9C645A77-5275-45DC-A975-297FA5E7AB1F}" srcId="{990AE6E1-EAE2-4A1C-BB1D-B8E3161D1030}" destId="{8738A1DA-52B5-480F-8CA8-2692A97C5469}" srcOrd="1" destOrd="0" parTransId="{94CEA0C6-34CB-4878-BE7A-F8D55C8D5DF7}" sibTransId="{293B5F7C-41B9-4E02-9825-98D7AC840663}"/>
    <dgm:cxn modelId="{BFE4CD98-29A5-4647-B762-2C1D504A11B6}" type="presOf" srcId="{82D47953-7679-4B37-BB0D-1BDA478EC173}" destId="{4F1A0890-29AA-4747-89A1-78FDCDBF37AC}" srcOrd="0" destOrd="0" presId="urn:microsoft.com/office/officeart/2005/8/layout/hierarchy4"/>
    <dgm:cxn modelId="{592E422B-DF4B-4D8D-B5EC-806E031408C4}" srcId="{990AE6E1-EAE2-4A1C-BB1D-B8E3161D1030}" destId="{EC75ECBC-F93A-4AD3-810F-57276CA3029C}" srcOrd="0" destOrd="0" parTransId="{F42BA5F4-E23A-4A69-843D-72E0C3FA8EE3}" sibTransId="{11182A42-4AEC-4F45-AF20-245CE32E0566}"/>
    <dgm:cxn modelId="{BF9D20C8-579F-4A1C-84C8-DD68BBCFEF81}" type="presOf" srcId="{EC75ECBC-F93A-4AD3-810F-57276CA3029C}" destId="{0E29FB91-036D-433A-8EC2-50F2F3A1CF0F}" srcOrd="0" destOrd="0" presId="urn:microsoft.com/office/officeart/2005/8/layout/hierarchy4"/>
    <dgm:cxn modelId="{33BF1299-D00F-4850-A1DE-8C401FB663BA}" srcId="{1CA677C1-C650-4DCD-BC16-C80211FEEEA4}" destId="{986071B8-2FD5-4273-BEA0-8DB76F1B6EF7}" srcOrd="0" destOrd="0" parTransId="{CC7D08A4-BAE7-404B-B4D6-398136135D55}" sibTransId="{280BB7E9-F8FA-464A-9789-6366D0BC1893}"/>
    <dgm:cxn modelId="{1001D89C-C8A5-4B83-A681-765265EAEFE2}" srcId="{BBDE56B3-A817-4679-9E6C-3EABE2D0BD50}" destId="{7DD89876-273E-443A-9D9D-6F29F4F94D8F}" srcOrd="0" destOrd="0" parTransId="{2095E139-577C-4F95-BC21-97CDEA1776A7}" sibTransId="{967F12EB-3978-4D76-B9A0-3A33223B9DAB}"/>
    <dgm:cxn modelId="{401291F9-F02B-4F29-8384-7D4C450079A4}" srcId="{0D180C04-D9F7-46BC-9EF9-A89FDB9AACAE}" destId="{D37BA76B-7360-42B9-B79E-54A3BCC56D2F}" srcOrd="2" destOrd="0" parTransId="{7A033488-B641-4F1F-8C95-B3353C4919FC}" sibTransId="{D53025CA-CA36-4DC1-961F-421AD4888FDC}"/>
    <dgm:cxn modelId="{F727A363-34FC-42B6-9810-9E0ECB38B128}" type="presOf" srcId="{0D180C04-D9F7-46BC-9EF9-A89FDB9AACAE}" destId="{6A6E4CD7-22DB-498E-BDD0-8E452781FA3E}" srcOrd="0" destOrd="0" presId="urn:microsoft.com/office/officeart/2005/8/layout/hierarchy4"/>
    <dgm:cxn modelId="{67757095-A1D9-4687-8759-08BC9889D85C}" srcId="{1CA677C1-C650-4DCD-BC16-C80211FEEEA4}" destId="{82D47953-7679-4B37-BB0D-1BDA478EC173}" srcOrd="1" destOrd="0" parTransId="{B43204EE-3B13-4E44-988E-C8DFD72C802D}" sibTransId="{72585FE5-7E2C-4478-A56D-1701A76A6C9B}"/>
    <dgm:cxn modelId="{BD5EB6B9-D73C-4AC2-B44E-9EBEF46336E6}" type="presOf" srcId="{D9F151E1-062A-4202-9BED-2D42BC7463D4}" destId="{20947816-B950-44BD-BBC7-6306F35D0F1B}" srcOrd="0" destOrd="0" presId="urn:microsoft.com/office/officeart/2005/8/layout/hierarchy4"/>
    <dgm:cxn modelId="{D58F5C9E-FECB-4B5F-8579-C653618C2F4C}" srcId="{BBDE56B3-A817-4679-9E6C-3EABE2D0BD50}" destId="{D9F151E1-062A-4202-9BED-2D42BC7463D4}" srcOrd="1" destOrd="0" parTransId="{7EBE59D1-C552-4032-A895-8409963C0308}" sibTransId="{D296E6C8-24BB-43BC-8F35-B0909DD94365}"/>
    <dgm:cxn modelId="{FA8E6AF3-F6C7-46E1-AE9F-1AF3F92DE006}" type="presOf" srcId="{4B51C666-0C10-4CE2-8DEA-3C358AC214CE}" destId="{80DEB2F8-0C01-4D2C-8966-74A8EC19723C}" srcOrd="0" destOrd="0" presId="urn:microsoft.com/office/officeart/2005/8/layout/hierarchy4"/>
    <dgm:cxn modelId="{3147F4F6-C9B6-4F7C-88C5-3606422E6C21}" type="presOf" srcId="{1CA677C1-C650-4DCD-BC16-C80211FEEEA4}" destId="{A54C686D-BAFD-4E4D-93C2-8463B5D9EF42}" srcOrd="0" destOrd="0" presId="urn:microsoft.com/office/officeart/2005/8/layout/hierarchy4"/>
    <dgm:cxn modelId="{95E927D1-0140-488E-BCF4-E85CED84D788}" srcId="{D37BA76B-7360-42B9-B79E-54A3BCC56D2F}" destId="{A79D4CB1-717E-4E4D-B6F8-C21C338FAC6A}" srcOrd="0" destOrd="0" parTransId="{204CCE6E-9C03-4D77-9586-8A571EAB9D2C}" sibTransId="{3195014C-CBEE-40A9-8DEB-8E1C04EB5D19}"/>
    <dgm:cxn modelId="{F3FDC32E-F15B-44DB-A383-F5C99AA48502}" type="presOf" srcId="{D37BA76B-7360-42B9-B79E-54A3BCC56D2F}" destId="{37812443-63F3-44AA-9D49-C2358C52AA0C}" srcOrd="0" destOrd="0" presId="urn:microsoft.com/office/officeart/2005/8/layout/hierarchy4"/>
    <dgm:cxn modelId="{455DC567-2DB5-411F-994E-B6704FD9278F}" type="presOf" srcId="{A79D4CB1-717E-4E4D-B6F8-C21C338FAC6A}" destId="{37334872-343B-457E-A68D-15B65A0FCEA0}" srcOrd="0" destOrd="0" presId="urn:microsoft.com/office/officeart/2005/8/layout/hierarchy4"/>
    <dgm:cxn modelId="{0F5EAD76-ECA6-4C03-876A-CA849C707BE5}" type="presOf" srcId="{7DD89876-273E-443A-9D9D-6F29F4F94D8F}" destId="{DEEAB371-491F-43C1-BF61-CA372573609C}" srcOrd="0" destOrd="0" presId="urn:microsoft.com/office/officeart/2005/8/layout/hierarchy4"/>
    <dgm:cxn modelId="{80CC1707-228F-4808-A869-D0690A7D6021}" type="presOf" srcId="{8738A1DA-52B5-480F-8CA8-2692A97C5469}" destId="{EBD00FC4-0885-4F0B-ABB8-167182DF3EB5}" srcOrd="0" destOrd="0" presId="urn:microsoft.com/office/officeart/2005/8/layout/hierarchy4"/>
    <dgm:cxn modelId="{D6869A8C-4A2C-4791-8247-4837D270983B}" type="presOf" srcId="{986071B8-2FD5-4273-BEA0-8DB76F1B6EF7}" destId="{66C7D34E-AEF8-41BC-B52A-DEF7988CBEB3}" srcOrd="0" destOrd="0" presId="urn:microsoft.com/office/officeart/2005/8/layout/hierarchy4"/>
    <dgm:cxn modelId="{1DE4F2EC-F4BE-456E-A3A2-693908DC7C9B}" srcId="{D37BA76B-7360-42B9-B79E-54A3BCC56D2F}" destId="{4B51C666-0C10-4CE2-8DEA-3C358AC214CE}" srcOrd="1" destOrd="0" parTransId="{9739979A-3BF4-4640-B5F0-3AC3B2928C7A}" sibTransId="{76B74524-DE51-4990-B70B-F5C9FFA1D917}"/>
    <dgm:cxn modelId="{E8EA5676-E4FD-4D95-9921-ED0B510743DE}" type="presOf" srcId="{BBDE56B3-A817-4679-9E6C-3EABE2D0BD50}" destId="{C7DB0C86-AC81-465E-8786-A368FA5D7D88}" srcOrd="0" destOrd="0" presId="urn:microsoft.com/office/officeart/2005/8/layout/hierarchy4"/>
    <dgm:cxn modelId="{D437A234-181B-419F-AD5A-AD72CBCAF12A}" type="presOf" srcId="{990AE6E1-EAE2-4A1C-BB1D-B8E3161D1030}" destId="{318BDDDB-80B3-4F9E-B363-95A6DA956D12}" srcOrd="0" destOrd="0" presId="urn:microsoft.com/office/officeart/2005/8/layout/hierarchy4"/>
    <dgm:cxn modelId="{92F7FB96-119C-4313-9CD8-960CAFE7507E}" type="presParOf" srcId="{6A6E4CD7-22DB-498E-BDD0-8E452781FA3E}" destId="{A8D4C76B-4930-4EEF-BC69-7D4FF0C80970}" srcOrd="0" destOrd="0" presId="urn:microsoft.com/office/officeart/2005/8/layout/hierarchy4"/>
    <dgm:cxn modelId="{F99A4C25-4E20-4897-9676-768162C73873}" type="presParOf" srcId="{A8D4C76B-4930-4EEF-BC69-7D4FF0C80970}" destId="{A54C686D-BAFD-4E4D-93C2-8463B5D9EF42}" srcOrd="0" destOrd="0" presId="urn:microsoft.com/office/officeart/2005/8/layout/hierarchy4"/>
    <dgm:cxn modelId="{CDCCD63D-3AA0-4CB6-8F9F-D2BF2461111C}" type="presParOf" srcId="{A8D4C76B-4930-4EEF-BC69-7D4FF0C80970}" destId="{62B50D8F-6B5A-4FE0-AFC4-BAEC8F665F22}" srcOrd="1" destOrd="0" presId="urn:microsoft.com/office/officeart/2005/8/layout/hierarchy4"/>
    <dgm:cxn modelId="{060FA0C8-558C-4808-8DC2-BC45E16A09E6}" type="presParOf" srcId="{A8D4C76B-4930-4EEF-BC69-7D4FF0C80970}" destId="{E594D048-4165-4D8D-85EA-0A71C0B8E037}" srcOrd="2" destOrd="0" presId="urn:microsoft.com/office/officeart/2005/8/layout/hierarchy4"/>
    <dgm:cxn modelId="{F2C07CDF-F3A1-4606-BEA8-013233C2810B}" type="presParOf" srcId="{E594D048-4165-4D8D-85EA-0A71C0B8E037}" destId="{91E6FB53-AE23-458C-A224-74B6BDC7CF10}" srcOrd="0" destOrd="0" presId="urn:microsoft.com/office/officeart/2005/8/layout/hierarchy4"/>
    <dgm:cxn modelId="{F360A395-2316-45B2-8DCA-C5E93A9C496B}" type="presParOf" srcId="{91E6FB53-AE23-458C-A224-74B6BDC7CF10}" destId="{66C7D34E-AEF8-41BC-B52A-DEF7988CBEB3}" srcOrd="0" destOrd="0" presId="urn:microsoft.com/office/officeart/2005/8/layout/hierarchy4"/>
    <dgm:cxn modelId="{EF6FD2F9-4F2D-491E-848E-910A954B6FF5}" type="presParOf" srcId="{91E6FB53-AE23-458C-A224-74B6BDC7CF10}" destId="{FA31580F-349C-4B95-8B3A-6172DC18727C}" srcOrd="1" destOrd="0" presId="urn:microsoft.com/office/officeart/2005/8/layout/hierarchy4"/>
    <dgm:cxn modelId="{F393EE29-88F1-4384-BB28-4F369F507652}" type="presParOf" srcId="{E594D048-4165-4D8D-85EA-0A71C0B8E037}" destId="{B4F03EA6-E6F4-4B6B-B06B-182F9055D773}" srcOrd="1" destOrd="0" presId="urn:microsoft.com/office/officeart/2005/8/layout/hierarchy4"/>
    <dgm:cxn modelId="{3A28F855-BF9E-4D20-A964-32B00D059305}" type="presParOf" srcId="{E594D048-4165-4D8D-85EA-0A71C0B8E037}" destId="{3D911DE7-9F8F-4C27-9638-28721649448B}" srcOrd="2" destOrd="0" presId="urn:microsoft.com/office/officeart/2005/8/layout/hierarchy4"/>
    <dgm:cxn modelId="{590AFC14-EAA6-4081-A52F-F1FFA803E8A0}" type="presParOf" srcId="{3D911DE7-9F8F-4C27-9638-28721649448B}" destId="{4F1A0890-29AA-4747-89A1-78FDCDBF37AC}" srcOrd="0" destOrd="0" presId="urn:microsoft.com/office/officeart/2005/8/layout/hierarchy4"/>
    <dgm:cxn modelId="{4D78219A-C0FB-40D1-B03C-32C58FC000C9}" type="presParOf" srcId="{3D911DE7-9F8F-4C27-9638-28721649448B}" destId="{BACD2FDF-80F6-4E3F-8DD3-4F9FDD678EDB}" srcOrd="1" destOrd="0" presId="urn:microsoft.com/office/officeart/2005/8/layout/hierarchy4"/>
    <dgm:cxn modelId="{26C448CE-1487-4972-9301-55DF6C1B4EB1}" type="presParOf" srcId="{6A6E4CD7-22DB-498E-BDD0-8E452781FA3E}" destId="{D5A7E22F-67A2-4BE8-9E76-660DD630172A}" srcOrd="1" destOrd="0" presId="urn:microsoft.com/office/officeart/2005/8/layout/hierarchy4"/>
    <dgm:cxn modelId="{5D52DC5C-E089-4549-9881-EFF24C43202F}" type="presParOf" srcId="{6A6E4CD7-22DB-498E-BDD0-8E452781FA3E}" destId="{BC1AAE54-2380-4331-970C-5FD397272942}" srcOrd="2" destOrd="0" presId="urn:microsoft.com/office/officeart/2005/8/layout/hierarchy4"/>
    <dgm:cxn modelId="{26B869B7-E5A0-4C63-BE37-598611337C18}" type="presParOf" srcId="{BC1AAE54-2380-4331-970C-5FD397272942}" destId="{318BDDDB-80B3-4F9E-B363-95A6DA956D12}" srcOrd="0" destOrd="0" presId="urn:microsoft.com/office/officeart/2005/8/layout/hierarchy4"/>
    <dgm:cxn modelId="{91A69904-C73E-4C59-BF4C-305E4F453017}" type="presParOf" srcId="{BC1AAE54-2380-4331-970C-5FD397272942}" destId="{2B08D9C5-2B42-4F08-8E4F-B1C264903C1E}" srcOrd="1" destOrd="0" presId="urn:microsoft.com/office/officeart/2005/8/layout/hierarchy4"/>
    <dgm:cxn modelId="{BB2DE23F-4E39-4875-99A2-1BD26109722C}" type="presParOf" srcId="{BC1AAE54-2380-4331-970C-5FD397272942}" destId="{ABC17E5D-9590-4F7D-8E0B-268DC59EC053}" srcOrd="2" destOrd="0" presId="urn:microsoft.com/office/officeart/2005/8/layout/hierarchy4"/>
    <dgm:cxn modelId="{AC46F920-D940-4389-B292-E1A6C3BA17FB}" type="presParOf" srcId="{ABC17E5D-9590-4F7D-8E0B-268DC59EC053}" destId="{30E7E77A-92E6-4E8C-9E9F-132651E191DC}" srcOrd="0" destOrd="0" presId="urn:microsoft.com/office/officeart/2005/8/layout/hierarchy4"/>
    <dgm:cxn modelId="{0C3AC2D7-EAF4-432A-8B17-A3AE094B1824}" type="presParOf" srcId="{30E7E77A-92E6-4E8C-9E9F-132651E191DC}" destId="{0E29FB91-036D-433A-8EC2-50F2F3A1CF0F}" srcOrd="0" destOrd="0" presId="urn:microsoft.com/office/officeart/2005/8/layout/hierarchy4"/>
    <dgm:cxn modelId="{5E7CA6E0-9F35-48F1-BC8D-79A0741B68C6}" type="presParOf" srcId="{30E7E77A-92E6-4E8C-9E9F-132651E191DC}" destId="{90F9F0AD-E520-449B-A0A0-850E33959F69}" srcOrd="1" destOrd="0" presId="urn:microsoft.com/office/officeart/2005/8/layout/hierarchy4"/>
    <dgm:cxn modelId="{817D91C1-B699-4D5A-86CD-7E447C3FCA42}" type="presParOf" srcId="{ABC17E5D-9590-4F7D-8E0B-268DC59EC053}" destId="{1286A708-6741-4CED-9031-E2CB66E9BF0E}" srcOrd="1" destOrd="0" presId="urn:microsoft.com/office/officeart/2005/8/layout/hierarchy4"/>
    <dgm:cxn modelId="{B0395193-6B6F-48BF-B121-93216520B492}" type="presParOf" srcId="{ABC17E5D-9590-4F7D-8E0B-268DC59EC053}" destId="{81E86575-6113-4DB6-ABCE-A99174E03EE6}" srcOrd="2" destOrd="0" presId="urn:microsoft.com/office/officeart/2005/8/layout/hierarchy4"/>
    <dgm:cxn modelId="{AA0969D2-84BB-4C24-AA0A-EBC048773F6A}" type="presParOf" srcId="{81E86575-6113-4DB6-ABCE-A99174E03EE6}" destId="{EBD00FC4-0885-4F0B-ABB8-167182DF3EB5}" srcOrd="0" destOrd="0" presId="urn:microsoft.com/office/officeart/2005/8/layout/hierarchy4"/>
    <dgm:cxn modelId="{983BAD99-AE9E-415B-ACA0-ABFE7B244BA4}" type="presParOf" srcId="{81E86575-6113-4DB6-ABCE-A99174E03EE6}" destId="{91FF50E2-A826-447C-9892-958B9B3865DA}" srcOrd="1" destOrd="0" presId="urn:microsoft.com/office/officeart/2005/8/layout/hierarchy4"/>
    <dgm:cxn modelId="{41252315-267D-4BD0-AFEC-EE4A25CDCF1F}" type="presParOf" srcId="{6A6E4CD7-22DB-498E-BDD0-8E452781FA3E}" destId="{59A21FB2-9FA8-4178-8604-983A602A505A}" srcOrd="3" destOrd="0" presId="urn:microsoft.com/office/officeart/2005/8/layout/hierarchy4"/>
    <dgm:cxn modelId="{F6461432-36EB-44CD-81D3-BAD81C822507}" type="presParOf" srcId="{6A6E4CD7-22DB-498E-BDD0-8E452781FA3E}" destId="{52935228-5D3F-4C68-9F15-4E4F3477FF50}" srcOrd="4" destOrd="0" presId="urn:microsoft.com/office/officeart/2005/8/layout/hierarchy4"/>
    <dgm:cxn modelId="{A23090E5-6206-4D87-85FC-BD18DF8970AB}" type="presParOf" srcId="{52935228-5D3F-4C68-9F15-4E4F3477FF50}" destId="{37812443-63F3-44AA-9D49-C2358C52AA0C}" srcOrd="0" destOrd="0" presId="urn:microsoft.com/office/officeart/2005/8/layout/hierarchy4"/>
    <dgm:cxn modelId="{86FCDA3E-E449-4181-8251-014FF7E6C2FD}" type="presParOf" srcId="{52935228-5D3F-4C68-9F15-4E4F3477FF50}" destId="{D867622F-9CFF-4EE1-8297-361E8AA29DEF}" srcOrd="1" destOrd="0" presId="urn:microsoft.com/office/officeart/2005/8/layout/hierarchy4"/>
    <dgm:cxn modelId="{D8BF35C5-8B67-4E2C-8845-341A9450EB44}" type="presParOf" srcId="{52935228-5D3F-4C68-9F15-4E4F3477FF50}" destId="{B4D3F2B7-FAE1-4EF7-A164-2166904C99A9}" srcOrd="2" destOrd="0" presId="urn:microsoft.com/office/officeart/2005/8/layout/hierarchy4"/>
    <dgm:cxn modelId="{607953FC-11C5-4D65-B9E1-60C508F42226}" type="presParOf" srcId="{B4D3F2B7-FAE1-4EF7-A164-2166904C99A9}" destId="{52B66B23-1F72-4C96-8C91-D13219DE48AA}" srcOrd="0" destOrd="0" presId="urn:microsoft.com/office/officeart/2005/8/layout/hierarchy4"/>
    <dgm:cxn modelId="{C3D27103-6D95-4F6D-8B58-6DFA00229B42}" type="presParOf" srcId="{52B66B23-1F72-4C96-8C91-D13219DE48AA}" destId="{37334872-343B-457E-A68D-15B65A0FCEA0}" srcOrd="0" destOrd="0" presId="urn:microsoft.com/office/officeart/2005/8/layout/hierarchy4"/>
    <dgm:cxn modelId="{E0F00216-CD3C-46D8-BE85-04DE7E018EA1}" type="presParOf" srcId="{52B66B23-1F72-4C96-8C91-D13219DE48AA}" destId="{9A467C7E-5CB0-4A4B-AB8B-58E2F1510032}" srcOrd="1" destOrd="0" presId="urn:microsoft.com/office/officeart/2005/8/layout/hierarchy4"/>
    <dgm:cxn modelId="{841897BB-F02B-4422-854F-78A4C0E58FAB}" type="presParOf" srcId="{B4D3F2B7-FAE1-4EF7-A164-2166904C99A9}" destId="{912AE664-5A50-4AD9-A299-43D5BBAA7267}" srcOrd="1" destOrd="0" presId="urn:microsoft.com/office/officeart/2005/8/layout/hierarchy4"/>
    <dgm:cxn modelId="{7F468D05-9AA6-42AD-9AB8-11F650E12331}" type="presParOf" srcId="{B4D3F2B7-FAE1-4EF7-A164-2166904C99A9}" destId="{78670686-00F0-4B71-8B6E-1E8582DB302F}" srcOrd="2" destOrd="0" presId="urn:microsoft.com/office/officeart/2005/8/layout/hierarchy4"/>
    <dgm:cxn modelId="{DE72BD6C-607B-4FA0-BBFC-9D8A6A317417}" type="presParOf" srcId="{78670686-00F0-4B71-8B6E-1E8582DB302F}" destId="{80DEB2F8-0C01-4D2C-8966-74A8EC19723C}" srcOrd="0" destOrd="0" presId="urn:microsoft.com/office/officeart/2005/8/layout/hierarchy4"/>
    <dgm:cxn modelId="{9FE6D793-0240-4A83-89A1-44DCD9FDDF29}" type="presParOf" srcId="{78670686-00F0-4B71-8B6E-1E8582DB302F}" destId="{24AC91F0-612A-4C0A-962F-84E01E8D425B}" srcOrd="1" destOrd="0" presId="urn:microsoft.com/office/officeart/2005/8/layout/hierarchy4"/>
    <dgm:cxn modelId="{FF176BD6-14EA-4EDD-910F-3DE65B0A1048}" type="presParOf" srcId="{6A6E4CD7-22DB-498E-BDD0-8E452781FA3E}" destId="{AB4D6B17-CCA9-47B3-863D-CE269C4EBC99}" srcOrd="5" destOrd="0" presId="urn:microsoft.com/office/officeart/2005/8/layout/hierarchy4"/>
    <dgm:cxn modelId="{6C1EB191-D904-41D5-96CC-362E5CF2DBDE}" type="presParOf" srcId="{6A6E4CD7-22DB-498E-BDD0-8E452781FA3E}" destId="{DEFE4FCA-F8EE-44B2-9774-9F610690B163}" srcOrd="6" destOrd="0" presId="urn:microsoft.com/office/officeart/2005/8/layout/hierarchy4"/>
    <dgm:cxn modelId="{29A1CA51-76E2-4235-A0B7-DC663357BEAE}" type="presParOf" srcId="{DEFE4FCA-F8EE-44B2-9774-9F610690B163}" destId="{C7DB0C86-AC81-465E-8786-A368FA5D7D88}" srcOrd="0" destOrd="0" presId="urn:microsoft.com/office/officeart/2005/8/layout/hierarchy4"/>
    <dgm:cxn modelId="{FDE0C44D-974F-4D86-B021-FE8F999E4827}" type="presParOf" srcId="{DEFE4FCA-F8EE-44B2-9774-9F610690B163}" destId="{398C6C8A-12CD-42C1-ABF5-3080D44B3C5C}" srcOrd="1" destOrd="0" presId="urn:microsoft.com/office/officeart/2005/8/layout/hierarchy4"/>
    <dgm:cxn modelId="{E9D5F121-5D73-46EF-8769-DCC494A75A68}" type="presParOf" srcId="{DEFE4FCA-F8EE-44B2-9774-9F610690B163}" destId="{7DA8B609-E399-4E1F-B408-CF633679AA6E}" srcOrd="2" destOrd="0" presId="urn:microsoft.com/office/officeart/2005/8/layout/hierarchy4"/>
    <dgm:cxn modelId="{E4479A42-B0DD-4389-A87D-F4CBA1BEFCF5}" type="presParOf" srcId="{7DA8B609-E399-4E1F-B408-CF633679AA6E}" destId="{EDD7F5E6-BE51-4A70-AC1E-35547C2721CA}" srcOrd="0" destOrd="0" presId="urn:microsoft.com/office/officeart/2005/8/layout/hierarchy4"/>
    <dgm:cxn modelId="{447ABC18-9357-4A80-9621-E70970047003}" type="presParOf" srcId="{EDD7F5E6-BE51-4A70-AC1E-35547C2721CA}" destId="{DEEAB371-491F-43C1-BF61-CA372573609C}" srcOrd="0" destOrd="0" presId="urn:microsoft.com/office/officeart/2005/8/layout/hierarchy4"/>
    <dgm:cxn modelId="{37AB7797-B936-4464-86D5-7420FD123D81}" type="presParOf" srcId="{EDD7F5E6-BE51-4A70-AC1E-35547C2721CA}" destId="{0BC494CD-CDDE-4584-98A2-B4EEFAAFDAA3}" srcOrd="1" destOrd="0" presId="urn:microsoft.com/office/officeart/2005/8/layout/hierarchy4"/>
    <dgm:cxn modelId="{CC924638-239C-4182-82E5-DAEBE227214F}" type="presParOf" srcId="{7DA8B609-E399-4E1F-B408-CF633679AA6E}" destId="{7D50A0FD-C915-4FB0-A2F8-E6B78888358C}" srcOrd="1" destOrd="0" presId="urn:microsoft.com/office/officeart/2005/8/layout/hierarchy4"/>
    <dgm:cxn modelId="{F3C19145-97D2-4430-A1FB-D331419D64D4}" type="presParOf" srcId="{7DA8B609-E399-4E1F-B408-CF633679AA6E}" destId="{A35FE8C5-68D4-4B61-8A6B-43CE87FC3DB1}" srcOrd="2" destOrd="0" presId="urn:microsoft.com/office/officeart/2005/8/layout/hierarchy4"/>
    <dgm:cxn modelId="{451E00BB-DAD5-42D9-9EE6-FAEE730B750D}" type="presParOf" srcId="{A35FE8C5-68D4-4B61-8A6B-43CE87FC3DB1}" destId="{20947816-B950-44BD-BBC7-6306F35D0F1B}" srcOrd="0" destOrd="0" presId="urn:microsoft.com/office/officeart/2005/8/layout/hierarchy4"/>
    <dgm:cxn modelId="{38B31116-7ED4-4CE3-A5BD-3D37B3178595}" type="presParOf" srcId="{A35FE8C5-68D4-4B61-8A6B-43CE87FC3DB1}" destId="{ABF34F2E-EC7D-4FDC-98D5-C62321711A7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67B0D6-5538-4C10-8283-ED32F99E7C59}" type="doc">
      <dgm:prSet loTypeId="urn:microsoft.com/office/officeart/2005/8/layout/hProcess4" loCatId="process" qsTypeId="urn:microsoft.com/office/officeart/2005/8/quickstyle/simple3" qsCatId="simple" csTypeId="urn:microsoft.com/office/officeart/2005/8/colors/accent3_2" csCatId="accent3" phldr="1"/>
      <dgm:spPr>
        <a:scene3d>
          <a:camera prst="orthographicFront">
            <a:rot lat="0" lon="0" rev="0"/>
          </a:camera>
          <a:lightRig rig="glow" dir="t">
            <a:rot lat="0" lon="0" rev="4800000"/>
          </a:lightRig>
        </a:scene3d>
      </dgm:spPr>
      <dgm:t>
        <a:bodyPr/>
        <a:lstStyle/>
        <a:p>
          <a:endParaRPr lang="en-US"/>
        </a:p>
      </dgm:t>
    </dgm:pt>
    <dgm:pt modelId="{B2262B2B-BB03-4304-BD1E-517273C5025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smtClean="0"/>
            <a:t>Investment Centers</a:t>
          </a:r>
          <a:endParaRPr lang="en-US" sz="1400" b="1" dirty="0"/>
        </a:p>
      </dgm:t>
    </dgm:pt>
    <dgm:pt modelId="{6E5A489D-9369-4919-93AF-E80FCC2320CB}" type="parTrans" cxnId="{1C9F68CF-417C-4995-B671-EAC8A51028B9}">
      <dgm:prSet/>
      <dgm:spPr/>
      <dgm:t>
        <a:bodyPr/>
        <a:lstStyle/>
        <a:p>
          <a:endParaRPr lang="en-US"/>
        </a:p>
      </dgm:t>
    </dgm:pt>
    <dgm:pt modelId="{55A278A0-F6CC-4635-844E-D1FD499EC0A3}" type="sibTrans" cxnId="{1C9F68CF-417C-4995-B671-EAC8A51028B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F288DE1-EB8C-41C2-92F9-B6A2DD00F877}">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050" dirty="0" smtClean="0"/>
            <a:t>Induction of Islamic Investment Centers in Metropolitan and surrounding Urban Cities</a:t>
          </a:r>
          <a:endParaRPr lang="en-US" sz="1050" dirty="0"/>
        </a:p>
      </dgm:t>
    </dgm:pt>
    <dgm:pt modelId="{9749FC98-02F3-45F4-B134-9A99074FCB5D}" type="parTrans" cxnId="{6CE1FE16-3D47-4C1E-A5EA-9CA0639ECE78}">
      <dgm:prSet/>
      <dgm:spPr/>
      <dgm:t>
        <a:bodyPr/>
        <a:lstStyle/>
        <a:p>
          <a:endParaRPr lang="en-US"/>
        </a:p>
      </dgm:t>
    </dgm:pt>
    <dgm:pt modelId="{20E975EB-6F3D-43B9-B971-0B0F59D319FD}" type="sibTrans" cxnId="{6CE1FE16-3D47-4C1E-A5EA-9CA0639ECE78}">
      <dgm:prSet/>
      <dgm:spPr/>
      <dgm:t>
        <a:bodyPr/>
        <a:lstStyle/>
        <a:p>
          <a:endParaRPr lang="en-US"/>
        </a:p>
      </dgm:t>
    </dgm:pt>
    <dgm:pt modelId="{F5F4842F-2895-4955-B82A-8E02E28A6F4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050" dirty="0" smtClean="0"/>
            <a:t>Successful Alhamra IC operation in Karachi after induction</a:t>
          </a:r>
          <a:endParaRPr lang="en-US" sz="1050" dirty="0"/>
        </a:p>
      </dgm:t>
    </dgm:pt>
    <dgm:pt modelId="{E47EACE6-B17E-4D03-8C68-F8AA49380073}" type="parTrans" cxnId="{F2818491-FABF-4526-951F-857D27C21875}">
      <dgm:prSet/>
      <dgm:spPr/>
      <dgm:t>
        <a:bodyPr/>
        <a:lstStyle/>
        <a:p>
          <a:endParaRPr lang="en-US"/>
        </a:p>
      </dgm:t>
    </dgm:pt>
    <dgm:pt modelId="{D436E166-BC8A-488C-B881-79510253FEC8}" type="sibTrans" cxnId="{F2818491-FABF-4526-951F-857D27C21875}">
      <dgm:prSet/>
      <dgm:spPr/>
      <dgm:t>
        <a:bodyPr/>
        <a:lstStyle/>
        <a:p>
          <a:endParaRPr lang="en-US"/>
        </a:p>
      </dgm:t>
    </dgm:pt>
    <dgm:pt modelId="{492444C1-4197-4056-A0FA-7263062F093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smtClean="0"/>
            <a:t>Brand Alhamra</a:t>
          </a:r>
          <a:endParaRPr lang="en-US" sz="1400" b="1" dirty="0"/>
        </a:p>
      </dgm:t>
    </dgm:pt>
    <dgm:pt modelId="{B73F47B1-992A-4FAE-AB32-D35D54931B16}" type="parTrans" cxnId="{C1AA6F9A-E62F-4C2C-AEB3-E529AA1C8FB3}">
      <dgm:prSet/>
      <dgm:spPr/>
      <dgm:t>
        <a:bodyPr/>
        <a:lstStyle/>
        <a:p>
          <a:endParaRPr lang="en-US"/>
        </a:p>
      </dgm:t>
    </dgm:pt>
    <dgm:pt modelId="{E2848705-51A8-48CD-954A-4CEAB6EBE7B4}" type="sibTrans" cxnId="{C1AA6F9A-E62F-4C2C-AEB3-E529AA1C8FB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83FF33F2-F39C-4A6D-9980-326C3B297D77}">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lstStyle/>
        <a:p>
          <a:r>
            <a:rPr lang="en-US" sz="1050" dirty="0" smtClean="0"/>
            <a:t>New and improvised native theme for Alhamra Brand</a:t>
          </a:r>
          <a:endParaRPr lang="en-US" sz="1050" dirty="0"/>
        </a:p>
      </dgm:t>
    </dgm:pt>
    <dgm:pt modelId="{30FEA68A-DAF0-4E83-B870-788AE09F5C31}" type="parTrans" cxnId="{EB4A5918-47EC-4B16-9A4A-5F8B5A79B23E}">
      <dgm:prSet/>
      <dgm:spPr/>
      <dgm:t>
        <a:bodyPr/>
        <a:lstStyle/>
        <a:p>
          <a:endParaRPr lang="en-US"/>
        </a:p>
      </dgm:t>
    </dgm:pt>
    <dgm:pt modelId="{1E0F3CC8-361F-442A-9334-22466B91FDBA}" type="sibTrans" cxnId="{EB4A5918-47EC-4B16-9A4A-5F8B5A79B23E}">
      <dgm:prSet/>
      <dgm:spPr/>
      <dgm:t>
        <a:bodyPr/>
        <a:lstStyle/>
        <a:p>
          <a:endParaRPr lang="en-US"/>
        </a:p>
      </dgm:t>
    </dgm:pt>
    <dgm:pt modelId="{AAFBEF45-4C04-4E6E-9885-3E52A3A977B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lstStyle/>
        <a:p>
          <a:r>
            <a:rPr lang="en-US" sz="1050" dirty="0" smtClean="0"/>
            <a:t>Separate Alhamra Website for better reach to potential Islamic Based Clientele</a:t>
          </a:r>
          <a:endParaRPr lang="en-US" sz="1050" dirty="0"/>
        </a:p>
      </dgm:t>
    </dgm:pt>
    <dgm:pt modelId="{F747C0E3-2CC7-4098-8863-2E463729D3F5}" type="parTrans" cxnId="{BFC9084E-0785-4881-9673-42644B619236}">
      <dgm:prSet/>
      <dgm:spPr/>
      <dgm:t>
        <a:bodyPr/>
        <a:lstStyle/>
        <a:p>
          <a:endParaRPr lang="en-US"/>
        </a:p>
      </dgm:t>
    </dgm:pt>
    <dgm:pt modelId="{E71259F1-138E-401E-8CC1-0CB57D154647}" type="sibTrans" cxnId="{BFC9084E-0785-4881-9673-42644B619236}">
      <dgm:prSet/>
      <dgm:spPr/>
      <dgm:t>
        <a:bodyPr/>
        <a:lstStyle/>
        <a:p>
          <a:endParaRPr lang="en-US"/>
        </a:p>
      </dgm:t>
    </dgm:pt>
    <dgm:pt modelId="{AB8D5F19-F5A2-4CE2-85A6-F4630CE5F9C7}">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smtClean="0"/>
            <a:t>Islamic Investment Awareness</a:t>
          </a:r>
          <a:endParaRPr lang="en-US" sz="1400" b="1" dirty="0"/>
        </a:p>
      </dgm:t>
    </dgm:pt>
    <dgm:pt modelId="{D6A812FA-D84D-42B7-8E60-3C8B0417793C}" type="parTrans" cxnId="{A0932C10-14B9-404F-920D-45198CC7B5A9}">
      <dgm:prSet/>
      <dgm:spPr/>
      <dgm:t>
        <a:bodyPr/>
        <a:lstStyle/>
        <a:p>
          <a:endParaRPr lang="en-US"/>
        </a:p>
      </dgm:t>
    </dgm:pt>
    <dgm:pt modelId="{E38E46D7-2BBC-43D1-B331-AF911203C462}" type="sibTrans" cxnId="{A0932C10-14B9-404F-920D-45198CC7B5A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C5B78503-8029-4CE5-A94B-C281E7A7BA9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050" dirty="0" smtClean="0"/>
            <a:t>Continuous support and endorsement by </a:t>
          </a:r>
          <a:r>
            <a:rPr lang="en-US" sz="1050" dirty="0" err="1" smtClean="0"/>
            <a:t>Shariah</a:t>
          </a:r>
          <a:r>
            <a:rPr lang="en-US" sz="1050" dirty="0" smtClean="0"/>
            <a:t> Advisors</a:t>
          </a:r>
          <a:endParaRPr lang="en-US" sz="1050" dirty="0"/>
        </a:p>
      </dgm:t>
    </dgm:pt>
    <dgm:pt modelId="{60B029F0-7391-4C53-929B-6330002D0748}" type="parTrans" cxnId="{415C5C3C-F22D-4440-8111-C2133E5D6E43}">
      <dgm:prSet/>
      <dgm:spPr/>
      <dgm:t>
        <a:bodyPr/>
        <a:lstStyle/>
        <a:p>
          <a:endParaRPr lang="en-US"/>
        </a:p>
      </dgm:t>
    </dgm:pt>
    <dgm:pt modelId="{8BDBE023-7F60-40D1-ABDD-6727D0E95EA8}" type="sibTrans" cxnId="{415C5C3C-F22D-4440-8111-C2133E5D6E43}">
      <dgm:prSet/>
      <dgm:spPr/>
      <dgm:t>
        <a:bodyPr/>
        <a:lstStyle/>
        <a:p>
          <a:endParaRPr lang="en-US"/>
        </a:p>
      </dgm:t>
    </dgm:pt>
    <dgm:pt modelId="{DCF328C5-B43F-4130-B7CF-88EFBA3533E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lstStyle/>
        <a:p>
          <a:r>
            <a:rPr lang="en-US" sz="1050" dirty="0" smtClean="0"/>
            <a:t>Monitoring of Alhamra team through Sales  App for betterment of both MCBAH and  Individuals</a:t>
          </a:r>
          <a:endParaRPr lang="en-US" sz="1050" dirty="0"/>
        </a:p>
      </dgm:t>
    </dgm:pt>
    <dgm:pt modelId="{5EC1F2AA-1FD4-4D39-9F90-A1989C595EDE}" type="parTrans" cxnId="{6399F967-B7D5-4335-A231-4C15EAB233B2}">
      <dgm:prSet/>
      <dgm:spPr/>
      <dgm:t>
        <a:bodyPr/>
        <a:lstStyle/>
        <a:p>
          <a:endParaRPr lang="en-US"/>
        </a:p>
      </dgm:t>
    </dgm:pt>
    <dgm:pt modelId="{A84EA803-382F-45D3-BEC8-2C5EC52E2C65}" type="sibTrans" cxnId="{6399F967-B7D5-4335-A231-4C15EAB233B2}">
      <dgm:prSet/>
      <dgm:spPr/>
      <dgm:t>
        <a:bodyPr/>
        <a:lstStyle/>
        <a:p>
          <a:endParaRPr lang="en-US"/>
        </a:p>
      </dgm:t>
    </dgm:pt>
    <dgm:pt modelId="{6C760EB2-4677-4F6B-83F7-30BB9531A5A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err="1" smtClean="0"/>
            <a:t>Shariah</a:t>
          </a:r>
          <a:r>
            <a:rPr lang="en-US" sz="1400" b="1" dirty="0" smtClean="0"/>
            <a:t> Compliant Equity Based Funds</a:t>
          </a:r>
          <a:endParaRPr lang="en-US" sz="1400" b="1" dirty="0"/>
        </a:p>
      </dgm:t>
    </dgm:pt>
    <dgm:pt modelId="{027F9477-135F-4AFC-8BED-4D740B6E5477}" type="parTrans" cxnId="{47FFFD90-FB46-4512-991F-C2AB1636F8B3}">
      <dgm:prSet/>
      <dgm:spPr/>
      <dgm:t>
        <a:bodyPr/>
        <a:lstStyle/>
        <a:p>
          <a:endParaRPr lang="en-US"/>
        </a:p>
      </dgm:t>
    </dgm:pt>
    <dgm:pt modelId="{CB15BD46-21FE-4AF7-8559-7DC6DB48D129}" type="sibTrans" cxnId="{47FFFD90-FB46-4512-991F-C2AB1636F8B3}">
      <dgm:prSet/>
      <dgm:spPr/>
      <dgm:t>
        <a:bodyPr/>
        <a:lstStyle/>
        <a:p>
          <a:endParaRPr lang="en-US"/>
        </a:p>
      </dgm:t>
    </dgm:pt>
    <dgm:pt modelId="{E06DA8BE-BB16-47FA-9A5E-43EF0B606B2C}">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050" dirty="0" smtClean="0"/>
            <a:t>Pitching of Islamic based Equity Funds </a:t>
          </a:r>
          <a:endParaRPr lang="en-US" sz="1050" dirty="0"/>
        </a:p>
      </dgm:t>
    </dgm:pt>
    <dgm:pt modelId="{CB78DC0E-6B26-44A0-8324-F627E813EE34}" type="parTrans" cxnId="{C2F49D11-20CB-40B6-BC1A-83AB6A2BF9DF}">
      <dgm:prSet/>
      <dgm:spPr/>
      <dgm:t>
        <a:bodyPr/>
        <a:lstStyle/>
        <a:p>
          <a:endParaRPr lang="en-US"/>
        </a:p>
      </dgm:t>
    </dgm:pt>
    <dgm:pt modelId="{F43AC7AB-A95E-472A-9C58-4E2C15831756}" type="sibTrans" cxnId="{C2F49D11-20CB-40B6-BC1A-83AB6A2BF9DF}">
      <dgm:prSet/>
      <dgm:spPr/>
      <dgm:t>
        <a:bodyPr/>
        <a:lstStyle/>
        <a:p>
          <a:endParaRPr lang="en-US"/>
        </a:p>
      </dgm:t>
    </dgm:pt>
    <dgm:pt modelId="{21C20709-2A63-47D2-9D7D-C82C56E1E62B}">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050" dirty="0" smtClean="0"/>
            <a:t>Equity based dealing only through </a:t>
          </a:r>
          <a:r>
            <a:rPr lang="en-US" sz="1050" dirty="0" err="1" smtClean="0"/>
            <a:t>Shariah</a:t>
          </a:r>
          <a:r>
            <a:rPr lang="en-US" sz="1050" dirty="0" smtClean="0"/>
            <a:t> based Corporates</a:t>
          </a:r>
          <a:endParaRPr lang="en-US" sz="1050" dirty="0"/>
        </a:p>
      </dgm:t>
    </dgm:pt>
    <dgm:pt modelId="{F9F89B55-D148-4D4D-A5AA-FA587D77AA0E}" type="parTrans" cxnId="{290F4332-59C5-4ADB-B335-7A4CA22CFB87}">
      <dgm:prSet/>
      <dgm:spPr/>
      <dgm:t>
        <a:bodyPr/>
        <a:lstStyle/>
        <a:p>
          <a:endParaRPr lang="en-US"/>
        </a:p>
      </dgm:t>
    </dgm:pt>
    <dgm:pt modelId="{64ED85AC-F7AF-47BE-83BA-61CA30FE496F}" type="sibTrans" cxnId="{290F4332-59C5-4ADB-B335-7A4CA22CFB87}">
      <dgm:prSet/>
      <dgm:spPr/>
      <dgm:t>
        <a:bodyPr/>
        <a:lstStyle/>
        <a:p>
          <a:endParaRPr lang="en-US"/>
        </a:p>
      </dgm:t>
    </dgm:pt>
    <dgm:pt modelId="{BDD0E0DB-F082-43BD-AE25-CF07A7AF883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050" dirty="0" err="1" smtClean="0"/>
            <a:t>Shariah</a:t>
          </a:r>
          <a:r>
            <a:rPr lang="en-US" sz="1050" dirty="0" smtClean="0"/>
            <a:t> Compliant Investment courses to be marketed through Islamic Scholars and </a:t>
          </a:r>
          <a:r>
            <a:rPr lang="en-US" sz="1050" dirty="0" err="1" smtClean="0"/>
            <a:t>Jamiaat</a:t>
          </a:r>
          <a:endParaRPr lang="en-US" sz="1050" dirty="0"/>
        </a:p>
      </dgm:t>
    </dgm:pt>
    <dgm:pt modelId="{D2D3BF3D-4700-4AD5-9588-ED1BC11D924F}" type="parTrans" cxnId="{437EB283-9FB8-4BE5-BE36-19EC22F33AD2}">
      <dgm:prSet/>
      <dgm:spPr/>
      <dgm:t>
        <a:bodyPr/>
        <a:lstStyle/>
        <a:p>
          <a:endParaRPr lang="en-US"/>
        </a:p>
      </dgm:t>
    </dgm:pt>
    <dgm:pt modelId="{64FE1A18-B491-4EBF-BF17-197ABD860079}" type="sibTrans" cxnId="{437EB283-9FB8-4BE5-BE36-19EC22F33AD2}">
      <dgm:prSet/>
      <dgm:spPr/>
      <dgm:t>
        <a:bodyPr/>
        <a:lstStyle/>
        <a:p>
          <a:endParaRPr lang="en-US"/>
        </a:p>
      </dgm:t>
    </dgm:pt>
    <dgm:pt modelId="{7CE56A0F-A36D-4E89-979E-A0A696407E6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050" dirty="0"/>
        </a:p>
      </dgm:t>
    </dgm:pt>
    <dgm:pt modelId="{1BDDBA4A-AB32-4B25-B205-076FC74568BC}" type="parTrans" cxnId="{76A63C3D-BE1E-46BA-B547-0308A08F24EA}">
      <dgm:prSet/>
      <dgm:spPr/>
      <dgm:t>
        <a:bodyPr/>
        <a:lstStyle/>
        <a:p>
          <a:endParaRPr lang="en-US"/>
        </a:p>
      </dgm:t>
    </dgm:pt>
    <dgm:pt modelId="{5A70630D-7579-4DE8-9685-B7F6DA1D6199}" type="sibTrans" cxnId="{76A63C3D-BE1E-46BA-B547-0308A08F24EA}">
      <dgm:prSet/>
      <dgm:spPr/>
      <dgm:t>
        <a:bodyPr/>
        <a:lstStyle/>
        <a:p>
          <a:endParaRPr lang="en-US"/>
        </a:p>
      </dgm:t>
    </dgm:pt>
    <dgm:pt modelId="{B4B7915E-185C-43AF-A708-1C32D95B288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050" dirty="0" smtClean="0"/>
            <a:t>Rolling out of </a:t>
          </a:r>
          <a:r>
            <a:rPr lang="en-US" sz="1050" dirty="0" err="1" smtClean="0"/>
            <a:t>Shariah</a:t>
          </a:r>
          <a:r>
            <a:rPr lang="en-US" sz="1050" dirty="0" smtClean="0"/>
            <a:t> Compliant collateral to clients under the supervision of </a:t>
          </a:r>
          <a:r>
            <a:rPr lang="en-US" sz="1050" dirty="0" err="1" smtClean="0"/>
            <a:t>Shariah</a:t>
          </a:r>
          <a:r>
            <a:rPr lang="en-US" sz="1050" dirty="0" smtClean="0"/>
            <a:t> Advisors</a:t>
          </a:r>
          <a:endParaRPr lang="en-US" sz="1050" dirty="0"/>
        </a:p>
      </dgm:t>
    </dgm:pt>
    <dgm:pt modelId="{123AA7D7-E21D-4C86-83E5-58279B87A449}" type="parTrans" cxnId="{E776CC23-FAF5-4C49-915D-F79B8334B563}">
      <dgm:prSet/>
      <dgm:spPr/>
      <dgm:t>
        <a:bodyPr/>
        <a:lstStyle/>
        <a:p>
          <a:endParaRPr lang="en-US"/>
        </a:p>
      </dgm:t>
    </dgm:pt>
    <dgm:pt modelId="{2A39D31D-FB3D-433C-9C87-D46BE2C0F9A6}" type="sibTrans" cxnId="{E776CC23-FAF5-4C49-915D-F79B8334B563}">
      <dgm:prSet/>
      <dgm:spPr/>
      <dgm:t>
        <a:bodyPr/>
        <a:lstStyle/>
        <a:p>
          <a:endParaRPr lang="en-US"/>
        </a:p>
      </dgm:t>
    </dgm:pt>
    <dgm:pt modelId="{ADE11040-B773-431A-AEC8-33842FE3CD63}" type="pres">
      <dgm:prSet presAssocID="{0C67B0D6-5538-4C10-8283-ED32F99E7C59}" presName="Name0" presStyleCnt="0">
        <dgm:presLayoutVars>
          <dgm:dir/>
          <dgm:animLvl val="lvl"/>
          <dgm:resizeHandles val="exact"/>
        </dgm:presLayoutVars>
      </dgm:prSet>
      <dgm:spPr/>
      <dgm:t>
        <a:bodyPr/>
        <a:lstStyle/>
        <a:p>
          <a:endParaRPr lang="en-US"/>
        </a:p>
      </dgm:t>
    </dgm:pt>
    <dgm:pt modelId="{C8C04D92-F685-4862-94B8-5D5D924DDB09}" type="pres">
      <dgm:prSet presAssocID="{0C67B0D6-5538-4C10-8283-ED32F99E7C59}" presName="t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9734D6F-94AD-4EF9-9218-FFE97A7F423C}" type="pres">
      <dgm:prSet presAssocID="{0C67B0D6-5538-4C10-8283-ED32F99E7C59}" presName="b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87FBE03-4402-417C-BBFE-D985D8212D72}" type="pres">
      <dgm:prSet presAssocID="{0C67B0D6-5538-4C10-8283-ED32F99E7C59}" presName="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65A630E-DD87-4556-9A5D-D3F616FFEA77}" type="pres">
      <dgm:prSet presAssocID="{B2262B2B-BB03-4304-BD1E-517273C5025E}" presName="composite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A0849AA-ACF5-4C8A-B03E-D9FE28EF20B7}" type="pres">
      <dgm:prSet presAssocID="{B2262B2B-BB03-4304-BD1E-517273C5025E}" presName="dummyNode1" presStyleLbl="node1" presStyleIdx="0"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D86B996-9A22-4203-B644-60FB2DD51E16}" type="pres">
      <dgm:prSet presAssocID="{B2262B2B-BB03-4304-BD1E-517273C5025E}" presName="childNode1" presStyleLbl="bgAcc1" presStyleIdx="0" presStyleCnt="4" custScaleY="116734">
        <dgm:presLayoutVars>
          <dgm:bulletEnabled val="1"/>
        </dgm:presLayoutVars>
      </dgm:prSet>
      <dgm:spPr/>
      <dgm:t>
        <a:bodyPr/>
        <a:lstStyle/>
        <a:p>
          <a:endParaRPr lang="en-US"/>
        </a:p>
      </dgm:t>
    </dgm:pt>
    <dgm:pt modelId="{04D71A22-7B65-402D-823F-D5C2285FB2D3}" type="pres">
      <dgm:prSet presAssocID="{B2262B2B-BB03-4304-BD1E-517273C5025E}" presName="childNode1tx" presStyleLbl="bgAcc1" presStyleIdx="0" presStyleCnt="4">
        <dgm:presLayoutVars>
          <dgm:bulletEnabled val="1"/>
        </dgm:presLayoutVars>
      </dgm:prSet>
      <dgm:spPr/>
      <dgm:t>
        <a:bodyPr/>
        <a:lstStyle/>
        <a:p>
          <a:endParaRPr lang="en-US"/>
        </a:p>
      </dgm:t>
    </dgm:pt>
    <dgm:pt modelId="{310169B5-744B-4683-840B-C7825A64133B}" type="pres">
      <dgm:prSet presAssocID="{B2262B2B-BB03-4304-BD1E-517273C5025E}" presName="parentNode1" presStyleLbl="node1" presStyleIdx="0" presStyleCnt="4">
        <dgm:presLayoutVars>
          <dgm:chMax val="1"/>
          <dgm:bulletEnabled val="1"/>
        </dgm:presLayoutVars>
      </dgm:prSet>
      <dgm:spPr/>
      <dgm:t>
        <a:bodyPr/>
        <a:lstStyle/>
        <a:p>
          <a:endParaRPr lang="en-US"/>
        </a:p>
      </dgm:t>
    </dgm:pt>
    <dgm:pt modelId="{E5CAC3B9-A85F-4C1B-8EAA-067D3C997507}" type="pres">
      <dgm:prSet presAssocID="{B2262B2B-BB03-4304-BD1E-517273C5025E}" presName="connSite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FAFB3A4-F014-4E99-8C7E-B0232D89FC08}" type="pres">
      <dgm:prSet presAssocID="{55A278A0-F6CC-4635-844E-D1FD499EC0A3}" presName="Name9" presStyleLbl="sibTrans2D1" presStyleIdx="0" presStyleCnt="3"/>
      <dgm:spPr/>
      <dgm:t>
        <a:bodyPr/>
        <a:lstStyle/>
        <a:p>
          <a:endParaRPr lang="en-US"/>
        </a:p>
      </dgm:t>
    </dgm:pt>
    <dgm:pt modelId="{92F482BA-EB71-40D3-994A-C7DFC4E0816A}" type="pres">
      <dgm:prSet presAssocID="{492444C1-4197-4056-A0FA-7263062F093C}" presName="composite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30BFA77-77D5-4C9F-BEEE-1323A26E137B}" type="pres">
      <dgm:prSet presAssocID="{492444C1-4197-4056-A0FA-7263062F093C}" presName="dummyNode2" presStyleLbl="node1" presStyleIdx="0"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EA26584-B6FB-4108-8F1D-2682481B4E15}" type="pres">
      <dgm:prSet presAssocID="{492444C1-4197-4056-A0FA-7263062F093C}" presName="childNode2" presStyleLbl="bgAcc1" presStyleIdx="1" presStyleCnt="4" custScaleY="151062" custLinFactNeighborX="1298" custLinFactNeighborY="8927">
        <dgm:presLayoutVars>
          <dgm:bulletEnabled val="1"/>
        </dgm:presLayoutVars>
      </dgm:prSet>
      <dgm:spPr/>
      <dgm:t>
        <a:bodyPr/>
        <a:lstStyle/>
        <a:p>
          <a:endParaRPr lang="en-US"/>
        </a:p>
      </dgm:t>
    </dgm:pt>
    <dgm:pt modelId="{275A97E6-68FD-4D31-9575-074756B3D8FE}" type="pres">
      <dgm:prSet presAssocID="{492444C1-4197-4056-A0FA-7263062F093C}" presName="childNode2tx" presStyleLbl="bgAcc1" presStyleIdx="1" presStyleCnt="4">
        <dgm:presLayoutVars>
          <dgm:bulletEnabled val="1"/>
        </dgm:presLayoutVars>
      </dgm:prSet>
      <dgm:spPr/>
      <dgm:t>
        <a:bodyPr/>
        <a:lstStyle/>
        <a:p>
          <a:endParaRPr lang="en-US"/>
        </a:p>
      </dgm:t>
    </dgm:pt>
    <dgm:pt modelId="{0DE5EBEE-841B-49E1-AA92-A15B6949A7FD}" type="pres">
      <dgm:prSet presAssocID="{492444C1-4197-4056-A0FA-7263062F093C}" presName="parentNode2" presStyleLbl="node1" presStyleIdx="1" presStyleCnt="4">
        <dgm:presLayoutVars>
          <dgm:chMax val="0"/>
          <dgm:bulletEnabled val="1"/>
        </dgm:presLayoutVars>
      </dgm:prSet>
      <dgm:spPr/>
      <dgm:t>
        <a:bodyPr/>
        <a:lstStyle/>
        <a:p>
          <a:endParaRPr lang="en-US"/>
        </a:p>
      </dgm:t>
    </dgm:pt>
    <dgm:pt modelId="{739731BC-F776-44D1-8E8B-40888B9713E0}" type="pres">
      <dgm:prSet presAssocID="{492444C1-4197-4056-A0FA-7263062F093C}" presName="connSite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35B9A1F-79B8-4E50-821B-A317B0CD47F8}" type="pres">
      <dgm:prSet presAssocID="{E2848705-51A8-48CD-954A-4CEAB6EBE7B4}" presName="Name18" presStyleLbl="sibTrans2D1" presStyleIdx="1" presStyleCnt="3"/>
      <dgm:spPr/>
      <dgm:t>
        <a:bodyPr/>
        <a:lstStyle/>
        <a:p>
          <a:endParaRPr lang="en-US"/>
        </a:p>
      </dgm:t>
    </dgm:pt>
    <dgm:pt modelId="{5EF0C632-55B2-43D1-A090-AA45BD00AB4A}" type="pres">
      <dgm:prSet presAssocID="{AB8D5F19-F5A2-4CE2-85A6-F4630CE5F9C7}" presName="composite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D6D82A2-C529-443C-ABFE-1C63423A1301}" type="pres">
      <dgm:prSet presAssocID="{AB8D5F19-F5A2-4CE2-85A6-F4630CE5F9C7}" presName="dummyNode1" presStyleLbl="node1" presStyleIdx="1"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16AB367-E848-449B-926A-C5E0D784EFDB}" type="pres">
      <dgm:prSet presAssocID="{AB8D5F19-F5A2-4CE2-85A6-F4630CE5F9C7}" presName="childNode1" presStyleLbl="bgAcc1" presStyleIdx="2" presStyleCnt="4" custScaleY="116734">
        <dgm:presLayoutVars>
          <dgm:bulletEnabled val="1"/>
        </dgm:presLayoutVars>
      </dgm:prSet>
      <dgm:spPr/>
      <dgm:t>
        <a:bodyPr/>
        <a:lstStyle/>
        <a:p>
          <a:endParaRPr lang="en-US"/>
        </a:p>
      </dgm:t>
    </dgm:pt>
    <dgm:pt modelId="{C0E70FA6-D40F-47C5-B24B-FF825C00EEA9}" type="pres">
      <dgm:prSet presAssocID="{AB8D5F19-F5A2-4CE2-85A6-F4630CE5F9C7}" presName="childNode1tx" presStyleLbl="bgAcc1" presStyleIdx="2" presStyleCnt="4">
        <dgm:presLayoutVars>
          <dgm:bulletEnabled val="1"/>
        </dgm:presLayoutVars>
      </dgm:prSet>
      <dgm:spPr/>
      <dgm:t>
        <a:bodyPr/>
        <a:lstStyle/>
        <a:p>
          <a:endParaRPr lang="en-US"/>
        </a:p>
      </dgm:t>
    </dgm:pt>
    <dgm:pt modelId="{D0B9072C-4CD9-4DE9-A5B5-E683906D509C}" type="pres">
      <dgm:prSet presAssocID="{AB8D5F19-F5A2-4CE2-85A6-F4630CE5F9C7}" presName="parentNode1" presStyleLbl="node1" presStyleIdx="2" presStyleCnt="4">
        <dgm:presLayoutVars>
          <dgm:chMax val="1"/>
          <dgm:bulletEnabled val="1"/>
        </dgm:presLayoutVars>
      </dgm:prSet>
      <dgm:spPr/>
      <dgm:t>
        <a:bodyPr/>
        <a:lstStyle/>
        <a:p>
          <a:endParaRPr lang="en-US"/>
        </a:p>
      </dgm:t>
    </dgm:pt>
    <dgm:pt modelId="{777C514F-749D-47AB-9949-BF09AD4F4F9A}" type="pres">
      <dgm:prSet presAssocID="{AB8D5F19-F5A2-4CE2-85A6-F4630CE5F9C7}" presName="connSite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35DF87F-F60C-4E88-8CD2-83804E9761B4}" type="pres">
      <dgm:prSet presAssocID="{E38E46D7-2BBC-43D1-B331-AF911203C462}" presName="Name9" presStyleLbl="sibTrans2D1" presStyleIdx="2" presStyleCnt="3"/>
      <dgm:spPr/>
      <dgm:t>
        <a:bodyPr/>
        <a:lstStyle/>
        <a:p>
          <a:endParaRPr lang="en-US"/>
        </a:p>
      </dgm:t>
    </dgm:pt>
    <dgm:pt modelId="{EF06F96A-D9E9-4B6C-AF3D-869992642AA8}" type="pres">
      <dgm:prSet presAssocID="{6C760EB2-4677-4F6B-83F7-30BB9531A5A2}" presName="composite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E88AC8B-8F85-41D8-9394-86158617E4EB}" type="pres">
      <dgm:prSet presAssocID="{6C760EB2-4677-4F6B-83F7-30BB9531A5A2}" presName="dummyNode2" presStyleLbl="node1" presStyleIdx="2"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2FB1127-A011-44CD-AD7D-5DF332228B5B}" type="pres">
      <dgm:prSet presAssocID="{6C760EB2-4677-4F6B-83F7-30BB9531A5A2}" presName="childNode2" presStyleLbl="bgAcc1" presStyleIdx="3" presStyleCnt="4" custScaleY="125381">
        <dgm:presLayoutVars>
          <dgm:bulletEnabled val="1"/>
        </dgm:presLayoutVars>
      </dgm:prSet>
      <dgm:spPr/>
      <dgm:t>
        <a:bodyPr/>
        <a:lstStyle/>
        <a:p>
          <a:endParaRPr lang="en-US"/>
        </a:p>
      </dgm:t>
    </dgm:pt>
    <dgm:pt modelId="{1CF6CE44-82D1-4DB6-8EE0-4B430FDE7665}" type="pres">
      <dgm:prSet presAssocID="{6C760EB2-4677-4F6B-83F7-30BB9531A5A2}" presName="childNode2tx" presStyleLbl="bgAcc1" presStyleIdx="3" presStyleCnt="4">
        <dgm:presLayoutVars>
          <dgm:bulletEnabled val="1"/>
        </dgm:presLayoutVars>
      </dgm:prSet>
      <dgm:spPr/>
      <dgm:t>
        <a:bodyPr/>
        <a:lstStyle/>
        <a:p>
          <a:endParaRPr lang="en-US"/>
        </a:p>
      </dgm:t>
    </dgm:pt>
    <dgm:pt modelId="{AF126414-E0E9-4262-B19E-970A8EFEE4D5}" type="pres">
      <dgm:prSet presAssocID="{6C760EB2-4677-4F6B-83F7-30BB9531A5A2}" presName="parentNode2" presStyleLbl="node1" presStyleIdx="3" presStyleCnt="4">
        <dgm:presLayoutVars>
          <dgm:chMax val="0"/>
          <dgm:bulletEnabled val="1"/>
        </dgm:presLayoutVars>
      </dgm:prSet>
      <dgm:spPr/>
      <dgm:t>
        <a:bodyPr/>
        <a:lstStyle/>
        <a:p>
          <a:endParaRPr lang="en-US"/>
        </a:p>
      </dgm:t>
    </dgm:pt>
    <dgm:pt modelId="{C8B3798A-5170-43F9-A69E-AEB48CDB36B3}" type="pres">
      <dgm:prSet presAssocID="{6C760EB2-4677-4F6B-83F7-30BB9531A5A2}" presName="connSite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Lst>
  <dgm:cxnLst>
    <dgm:cxn modelId="{459A755C-7820-4F42-8FA0-8F89FE05654B}" type="presOf" srcId="{B2262B2B-BB03-4304-BD1E-517273C5025E}" destId="{310169B5-744B-4683-840B-C7825A64133B}" srcOrd="0" destOrd="0" presId="urn:microsoft.com/office/officeart/2005/8/layout/hProcess4"/>
    <dgm:cxn modelId="{C928B34D-1693-4F79-A7EE-C54D1A1BD11E}" type="presOf" srcId="{AAFBEF45-4C04-4E6E-9885-3E52A3A977B1}" destId="{275A97E6-68FD-4D31-9575-074756B3D8FE}" srcOrd="1" destOrd="1" presId="urn:microsoft.com/office/officeart/2005/8/layout/hProcess4"/>
    <dgm:cxn modelId="{BFC9084E-0785-4881-9673-42644B619236}" srcId="{492444C1-4197-4056-A0FA-7263062F093C}" destId="{AAFBEF45-4C04-4E6E-9885-3E52A3A977B1}" srcOrd="1" destOrd="0" parTransId="{F747C0E3-2CC7-4098-8863-2E463729D3F5}" sibTransId="{E71259F1-138E-401E-8CC1-0CB57D154647}"/>
    <dgm:cxn modelId="{415C5C3C-F22D-4440-8111-C2133E5D6E43}" srcId="{AB8D5F19-F5A2-4CE2-85A6-F4630CE5F9C7}" destId="{C5B78503-8029-4CE5-A94B-C281E7A7BA98}" srcOrd="0" destOrd="0" parTransId="{60B029F0-7391-4C53-929B-6330002D0748}" sibTransId="{8BDBE023-7F60-40D1-ABDD-6727D0E95EA8}"/>
    <dgm:cxn modelId="{C2F49D11-20CB-40B6-BC1A-83AB6A2BF9DF}" srcId="{6C760EB2-4677-4F6B-83F7-30BB9531A5A2}" destId="{E06DA8BE-BB16-47FA-9A5E-43EF0B606B2C}" srcOrd="0" destOrd="0" parTransId="{CB78DC0E-6B26-44A0-8324-F627E813EE34}" sibTransId="{F43AC7AB-A95E-472A-9C58-4E2C15831756}"/>
    <dgm:cxn modelId="{1CE3850B-FD9A-4B5E-BC67-1BD092599B6C}" type="presOf" srcId="{83FF33F2-F39C-4A6D-9980-326C3B297D77}" destId="{275A97E6-68FD-4D31-9575-074756B3D8FE}" srcOrd="1" destOrd="0" presId="urn:microsoft.com/office/officeart/2005/8/layout/hProcess4"/>
    <dgm:cxn modelId="{A1408E77-ECDE-43C1-9165-09A4BA2E16A5}" type="presOf" srcId="{E06DA8BE-BB16-47FA-9A5E-43EF0B606B2C}" destId="{C2FB1127-A011-44CD-AD7D-5DF332228B5B}" srcOrd="0" destOrd="0" presId="urn:microsoft.com/office/officeart/2005/8/layout/hProcess4"/>
    <dgm:cxn modelId="{D8814B17-AD32-45C3-81A0-6DD70374E289}" type="presOf" srcId="{55A278A0-F6CC-4635-844E-D1FD499EC0A3}" destId="{FFAFB3A4-F014-4E99-8C7E-B0232D89FC08}" srcOrd="0" destOrd="0" presId="urn:microsoft.com/office/officeart/2005/8/layout/hProcess4"/>
    <dgm:cxn modelId="{961E441E-B186-44D0-B123-38607BB1A07A}" type="presOf" srcId="{B4B7915E-185C-43AF-A708-1C32D95B2881}" destId="{F16AB367-E848-449B-926A-C5E0D784EFDB}" srcOrd="0" destOrd="1" presId="urn:microsoft.com/office/officeart/2005/8/layout/hProcess4"/>
    <dgm:cxn modelId="{C8F0984A-0C3C-4798-AABC-9C44641AD2DE}" type="presOf" srcId="{AB8D5F19-F5A2-4CE2-85A6-F4630CE5F9C7}" destId="{D0B9072C-4CD9-4DE9-A5B5-E683906D509C}" srcOrd="0" destOrd="0" presId="urn:microsoft.com/office/officeart/2005/8/layout/hProcess4"/>
    <dgm:cxn modelId="{76A63C3D-BE1E-46BA-B547-0308A08F24EA}" srcId="{AB8D5F19-F5A2-4CE2-85A6-F4630CE5F9C7}" destId="{7CE56A0F-A36D-4E89-979E-A0A696407E68}" srcOrd="2" destOrd="0" parTransId="{1BDDBA4A-AB32-4B25-B205-076FC74568BC}" sibTransId="{5A70630D-7579-4DE8-9685-B7F6DA1D6199}"/>
    <dgm:cxn modelId="{30FC68F6-ABBD-4725-BC2B-2372498EACB1}" type="presOf" srcId="{492444C1-4197-4056-A0FA-7263062F093C}" destId="{0DE5EBEE-841B-49E1-AA92-A15B6949A7FD}" srcOrd="0" destOrd="0" presId="urn:microsoft.com/office/officeart/2005/8/layout/hProcess4"/>
    <dgm:cxn modelId="{38F424AB-0DDC-4A09-BBE9-939783A2A9B8}" type="presOf" srcId="{0C67B0D6-5538-4C10-8283-ED32F99E7C59}" destId="{ADE11040-B773-431A-AEC8-33842FE3CD63}" srcOrd="0" destOrd="0" presId="urn:microsoft.com/office/officeart/2005/8/layout/hProcess4"/>
    <dgm:cxn modelId="{F2818491-FABF-4526-951F-857D27C21875}" srcId="{B2262B2B-BB03-4304-BD1E-517273C5025E}" destId="{F5F4842F-2895-4955-B82A-8E02E28A6F44}" srcOrd="1" destOrd="0" parTransId="{E47EACE6-B17E-4D03-8C68-F8AA49380073}" sibTransId="{D436E166-BC8A-488C-B881-79510253FEC8}"/>
    <dgm:cxn modelId="{A07A4296-035C-40B3-AFFE-0C168BFE9097}" type="presOf" srcId="{9F288DE1-EB8C-41C2-92F9-B6A2DD00F877}" destId="{1D86B996-9A22-4203-B644-60FB2DD51E16}" srcOrd="0" destOrd="0" presId="urn:microsoft.com/office/officeart/2005/8/layout/hProcess4"/>
    <dgm:cxn modelId="{9B0A0E22-31EB-4B19-89B7-14D35B40FFD4}" type="presOf" srcId="{83FF33F2-F39C-4A6D-9980-326C3B297D77}" destId="{2EA26584-B6FB-4108-8F1D-2682481B4E15}" srcOrd="0" destOrd="0" presId="urn:microsoft.com/office/officeart/2005/8/layout/hProcess4"/>
    <dgm:cxn modelId="{0F6C621F-565A-4224-976D-614843EF76BE}" type="presOf" srcId="{C5B78503-8029-4CE5-A94B-C281E7A7BA98}" destId="{C0E70FA6-D40F-47C5-B24B-FF825C00EEA9}" srcOrd="1" destOrd="0" presId="urn:microsoft.com/office/officeart/2005/8/layout/hProcess4"/>
    <dgm:cxn modelId="{F9A02ABF-CB15-4D9F-AD8B-6D8BCE24A003}" type="presOf" srcId="{BDD0E0DB-F082-43BD-AE25-CF07A7AF883B}" destId="{2EA26584-B6FB-4108-8F1D-2682481B4E15}" srcOrd="0" destOrd="3" presId="urn:microsoft.com/office/officeart/2005/8/layout/hProcess4"/>
    <dgm:cxn modelId="{9142B692-644B-4459-8FB2-7C2E5AC5AA2E}" type="presOf" srcId="{7CE56A0F-A36D-4E89-979E-A0A696407E68}" destId="{C0E70FA6-D40F-47C5-B24B-FF825C00EEA9}" srcOrd="1" destOrd="2" presId="urn:microsoft.com/office/officeart/2005/8/layout/hProcess4"/>
    <dgm:cxn modelId="{1C9F68CF-417C-4995-B671-EAC8A51028B9}" srcId="{0C67B0D6-5538-4C10-8283-ED32F99E7C59}" destId="{B2262B2B-BB03-4304-BD1E-517273C5025E}" srcOrd="0" destOrd="0" parTransId="{6E5A489D-9369-4919-93AF-E80FCC2320CB}" sibTransId="{55A278A0-F6CC-4635-844E-D1FD499EC0A3}"/>
    <dgm:cxn modelId="{964149AD-3889-413C-860B-6155F971BD72}" type="presOf" srcId="{21C20709-2A63-47D2-9D7D-C82C56E1E62B}" destId="{1CF6CE44-82D1-4DB6-8EE0-4B430FDE7665}" srcOrd="1" destOrd="1" presId="urn:microsoft.com/office/officeart/2005/8/layout/hProcess4"/>
    <dgm:cxn modelId="{E712A8CC-6E83-4D3D-8059-D53B028C126A}" type="presOf" srcId="{E06DA8BE-BB16-47FA-9A5E-43EF0B606B2C}" destId="{1CF6CE44-82D1-4DB6-8EE0-4B430FDE7665}" srcOrd="1" destOrd="0" presId="urn:microsoft.com/office/officeart/2005/8/layout/hProcess4"/>
    <dgm:cxn modelId="{0F22D08A-75B3-45AB-841E-0716A8A483F6}" type="presOf" srcId="{7CE56A0F-A36D-4E89-979E-A0A696407E68}" destId="{F16AB367-E848-449B-926A-C5E0D784EFDB}" srcOrd="0" destOrd="2" presId="urn:microsoft.com/office/officeart/2005/8/layout/hProcess4"/>
    <dgm:cxn modelId="{81DE7192-DCA5-4B16-A01F-F77DC26ECD26}" type="presOf" srcId="{E2848705-51A8-48CD-954A-4CEAB6EBE7B4}" destId="{935B9A1F-79B8-4E50-821B-A317B0CD47F8}" srcOrd="0" destOrd="0" presId="urn:microsoft.com/office/officeart/2005/8/layout/hProcess4"/>
    <dgm:cxn modelId="{E299A03C-8301-4EC9-A521-EDF2FF955218}" type="presOf" srcId="{BDD0E0DB-F082-43BD-AE25-CF07A7AF883B}" destId="{275A97E6-68FD-4D31-9575-074756B3D8FE}" srcOrd="1" destOrd="3" presId="urn:microsoft.com/office/officeart/2005/8/layout/hProcess4"/>
    <dgm:cxn modelId="{A0932C10-14B9-404F-920D-45198CC7B5A9}" srcId="{0C67B0D6-5538-4C10-8283-ED32F99E7C59}" destId="{AB8D5F19-F5A2-4CE2-85A6-F4630CE5F9C7}" srcOrd="2" destOrd="0" parTransId="{D6A812FA-D84D-42B7-8E60-3C8B0417793C}" sibTransId="{E38E46D7-2BBC-43D1-B331-AF911203C462}"/>
    <dgm:cxn modelId="{6CE1FE16-3D47-4C1E-A5EA-9CA0639ECE78}" srcId="{B2262B2B-BB03-4304-BD1E-517273C5025E}" destId="{9F288DE1-EB8C-41C2-92F9-B6A2DD00F877}" srcOrd="0" destOrd="0" parTransId="{9749FC98-02F3-45F4-B134-9A99074FCB5D}" sibTransId="{20E975EB-6F3D-43B9-B971-0B0F59D319FD}"/>
    <dgm:cxn modelId="{5ACDCA56-38AD-434D-82DB-6DB331391FFD}" type="presOf" srcId="{F5F4842F-2895-4955-B82A-8E02E28A6F44}" destId="{1D86B996-9A22-4203-B644-60FB2DD51E16}" srcOrd="0" destOrd="1" presId="urn:microsoft.com/office/officeart/2005/8/layout/hProcess4"/>
    <dgm:cxn modelId="{D09C50D4-A3EA-49E4-A3CA-7617B2F48CBC}" type="presOf" srcId="{DCF328C5-B43F-4130-B7CF-88EFBA3533E4}" destId="{2EA26584-B6FB-4108-8F1D-2682481B4E15}" srcOrd="0" destOrd="2" presId="urn:microsoft.com/office/officeart/2005/8/layout/hProcess4"/>
    <dgm:cxn modelId="{E776CC23-FAF5-4C49-915D-F79B8334B563}" srcId="{AB8D5F19-F5A2-4CE2-85A6-F4630CE5F9C7}" destId="{B4B7915E-185C-43AF-A708-1C32D95B2881}" srcOrd="1" destOrd="0" parTransId="{123AA7D7-E21D-4C86-83E5-58279B87A449}" sibTransId="{2A39D31D-FB3D-433C-9C87-D46BE2C0F9A6}"/>
    <dgm:cxn modelId="{EB4A5918-47EC-4B16-9A4A-5F8B5A79B23E}" srcId="{492444C1-4197-4056-A0FA-7263062F093C}" destId="{83FF33F2-F39C-4A6D-9980-326C3B297D77}" srcOrd="0" destOrd="0" parTransId="{30FEA68A-DAF0-4E83-B870-788AE09F5C31}" sibTransId="{1E0F3CC8-361F-442A-9334-22466B91FDBA}"/>
    <dgm:cxn modelId="{61A04C1E-043B-4280-B046-C57C4BAC6080}" type="presOf" srcId="{6C760EB2-4677-4F6B-83F7-30BB9531A5A2}" destId="{AF126414-E0E9-4262-B19E-970A8EFEE4D5}" srcOrd="0" destOrd="0" presId="urn:microsoft.com/office/officeart/2005/8/layout/hProcess4"/>
    <dgm:cxn modelId="{6399F967-B7D5-4335-A231-4C15EAB233B2}" srcId="{492444C1-4197-4056-A0FA-7263062F093C}" destId="{DCF328C5-B43F-4130-B7CF-88EFBA3533E4}" srcOrd="2" destOrd="0" parTransId="{5EC1F2AA-1FD4-4D39-9F90-A1989C595EDE}" sibTransId="{A84EA803-382F-45D3-BEC8-2C5EC52E2C65}"/>
    <dgm:cxn modelId="{47FFFD90-FB46-4512-991F-C2AB1636F8B3}" srcId="{0C67B0D6-5538-4C10-8283-ED32F99E7C59}" destId="{6C760EB2-4677-4F6B-83F7-30BB9531A5A2}" srcOrd="3" destOrd="0" parTransId="{027F9477-135F-4AFC-8BED-4D740B6E5477}" sibTransId="{CB15BD46-21FE-4AF7-8559-7DC6DB48D129}"/>
    <dgm:cxn modelId="{230D99DB-92BB-4BFE-BBBC-50D0E071B0B4}" type="presOf" srcId="{9F288DE1-EB8C-41C2-92F9-B6A2DD00F877}" destId="{04D71A22-7B65-402D-823F-D5C2285FB2D3}" srcOrd="1" destOrd="0" presId="urn:microsoft.com/office/officeart/2005/8/layout/hProcess4"/>
    <dgm:cxn modelId="{BF3ADB10-BC14-4D57-83E3-D2C392B4BD23}" type="presOf" srcId="{B4B7915E-185C-43AF-A708-1C32D95B2881}" destId="{C0E70FA6-D40F-47C5-B24B-FF825C00EEA9}" srcOrd="1" destOrd="1" presId="urn:microsoft.com/office/officeart/2005/8/layout/hProcess4"/>
    <dgm:cxn modelId="{E37527FB-523B-4B5F-B462-4AEE08FAF937}" type="presOf" srcId="{DCF328C5-B43F-4130-B7CF-88EFBA3533E4}" destId="{275A97E6-68FD-4D31-9575-074756B3D8FE}" srcOrd="1" destOrd="2" presId="urn:microsoft.com/office/officeart/2005/8/layout/hProcess4"/>
    <dgm:cxn modelId="{437EB283-9FB8-4BE5-BE36-19EC22F33AD2}" srcId="{492444C1-4197-4056-A0FA-7263062F093C}" destId="{BDD0E0DB-F082-43BD-AE25-CF07A7AF883B}" srcOrd="3" destOrd="0" parTransId="{D2D3BF3D-4700-4AD5-9588-ED1BC11D924F}" sibTransId="{64FE1A18-B491-4EBF-BF17-197ABD860079}"/>
    <dgm:cxn modelId="{F80230E3-2384-466D-917A-ABD63900AF11}" type="presOf" srcId="{F5F4842F-2895-4955-B82A-8E02E28A6F44}" destId="{04D71A22-7B65-402D-823F-D5C2285FB2D3}" srcOrd="1" destOrd="1" presId="urn:microsoft.com/office/officeart/2005/8/layout/hProcess4"/>
    <dgm:cxn modelId="{D8DE0D0B-D6CD-4BD3-8B65-4D203AB3B485}" type="presOf" srcId="{E38E46D7-2BBC-43D1-B331-AF911203C462}" destId="{035DF87F-F60C-4E88-8CD2-83804E9761B4}" srcOrd="0" destOrd="0" presId="urn:microsoft.com/office/officeart/2005/8/layout/hProcess4"/>
    <dgm:cxn modelId="{290F4332-59C5-4ADB-B335-7A4CA22CFB87}" srcId="{6C760EB2-4677-4F6B-83F7-30BB9531A5A2}" destId="{21C20709-2A63-47D2-9D7D-C82C56E1E62B}" srcOrd="1" destOrd="0" parTransId="{F9F89B55-D148-4D4D-A5AA-FA587D77AA0E}" sibTransId="{64ED85AC-F7AF-47BE-83BA-61CA30FE496F}"/>
    <dgm:cxn modelId="{55BC0117-70FF-4E48-AC45-04255F1917D9}" type="presOf" srcId="{21C20709-2A63-47D2-9D7D-C82C56E1E62B}" destId="{C2FB1127-A011-44CD-AD7D-5DF332228B5B}" srcOrd="0" destOrd="1" presId="urn:microsoft.com/office/officeart/2005/8/layout/hProcess4"/>
    <dgm:cxn modelId="{99BDB726-AEDB-4CEF-865A-3D06042F1856}" type="presOf" srcId="{C5B78503-8029-4CE5-A94B-C281E7A7BA98}" destId="{F16AB367-E848-449B-926A-C5E0D784EFDB}" srcOrd="0" destOrd="0" presId="urn:microsoft.com/office/officeart/2005/8/layout/hProcess4"/>
    <dgm:cxn modelId="{5A346358-BAAA-470F-A084-0B4E8203B83F}" type="presOf" srcId="{AAFBEF45-4C04-4E6E-9885-3E52A3A977B1}" destId="{2EA26584-B6FB-4108-8F1D-2682481B4E15}" srcOrd="0" destOrd="1" presId="urn:microsoft.com/office/officeart/2005/8/layout/hProcess4"/>
    <dgm:cxn modelId="{C1AA6F9A-E62F-4C2C-AEB3-E529AA1C8FB3}" srcId="{0C67B0D6-5538-4C10-8283-ED32F99E7C59}" destId="{492444C1-4197-4056-A0FA-7263062F093C}" srcOrd="1" destOrd="0" parTransId="{B73F47B1-992A-4FAE-AB32-D35D54931B16}" sibTransId="{E2848705-51A8-48CD-954A-4CEAB6EBE7B4}"/>
    <dgm:cxn modelId="{156002AF-7CE5-4BC5-B874-7794A4275335}" type="presParOf" srcId="{ADE11040-B773-431A-AEC8-33842FE3CD63}" destId="{C8C04D92-F685-4862-94B8-5D5D924DDB09}" srcOrd="0" destOrd="0" presId="urn:microsoft.com/office/officeart/2005/8/layout/hProcess4"/>
    <dgm:cxn modelId="{F08A604C-46CD-4DBA-8459-05DAE36FBC89}" type="presParOf" srcId="{ADE11040-B773-431A-AEC8-33842FE3CD63}" destId="{09734D6F-94AD-4EF9-9218-FFE97A7F423C}" srcOrd="1" destOrd="0" presId="urn:microsoft.com/office/officeart/2005/8/layout/hProcess4"/>
    <dgm:cxn modelId="{8E8A45C4-59CE-4545-9534-2A0DCE9A1DEC}" type="presParOf" srcId="{ADE11040-B773-431A-AEC8-33842FE3CD63}" destId="{D87FBE03-4402-417C-BBFE-D985D8212D72}" srcOrd="2" destOrd="0" presId="urn:microsoft.com/office/officeart/2005/8/layout/hProcess4"/>
    <dgm:cxn modelId="{14B422D1-D086-48F8-9151-AB9F5A7A473F}" type="presParOf" srcId="{D87FBE03-4402-417C-BBFE-D985D8212D72}" destId="{165A630E-DD87-4556-9A5D-D3F616FFEA77}" srcOrd="0" destOrd="0" presId="urn:microsoft.com/office/officeart/2005/8/layout/hProcess4"/>
    <dgm:cxn modelId="{81094673-E6F1-4800-B95A-4D98DC38A597}" type="presParOf" srcId="{165A630E-DD87-4556-9A5D-D3F616FFEA77}" destId="{FA0849AA-ACF5-4C8A-B03E-D9FE28EF20B7}" srcOrd="0" destOrd="0" presId="urn:microsoft.com/office/officeart/2005/8/layout/hProcess4"/>
    <dgm:cxn modelId="{7077A73E-E924-4ECB-A5B2-BC17270A4236}" type="presParOf" srcId="{165A630E-DD87-4556-9A5D-D3F616FFEA77}" destId="{1D86B996-9A22-4203-B644-60FB2DD51E16}" srcOrd="1" destOrd="0" presId="urn:microsoft.com/office/officeart/2005/8/layout/hProcess4"/>
    <dgm:cxn modelId="{FAB5F6B3-E2CF-495E-B485-3321EED1E6FB}" type="presParOf" srcId="{165A630E-DD87-4556-9A5D-D3F616FFEA77}" destId="{04D71A22-7B65-402D-823F-D5C2285FB2D3}" srcOrd="2" destOrd="0" presId="urn:microsoft.com/office/officeart/2005/8/layout/hProcess4"/>
    <dgm:cxn modelId="{0924404F-0270-4491-B178-A3DD5ADE86DF}" type="presParOf" srcId="{165A630E-DD87-4556-9A5D-D3F616FFEA77}" destId="{310169B5-744B-4683-840B-C7825A64133B}" srcOrd="3" destOrd="0" presId="urn:microsoft.com/office/officeart/2005/8/layout/hProcess4"/>
    <dgm:cxn modelId="{9959805D-406F-47EE-8F73-D301F51577F8}" type="presParOf" srcId="{165A630E-DD87-4556-9A5D-D3F616FFEA77}" destId="{E5CAC3B9-A85F-4C1B-8EAA-067D3C997507}" srcOrd="4" destOrd="0" presId="urn:microsoft.com/office/officeart/2005/8/layout/hProcess4"/>
    <dgm:cxn modelId="{50DC7232-1B8C-4A73-90B5-B4E02F47BB31}" type="presParOf" srcId="{D87FBE03-4402-417C-BBFE-D985D8212D72}" destId="{FFAFB3A4-F014-4E99-8C7E-B0232D89FC08}" srcOrd="1" destOrd="0" presId="urn:microsoft.com/office/officeart/2005/8/layout/hProcess4"/>
    <dgm:cxn modelId="{82444D3F-2006-4CED-B6EF-4A4175998685}" type="presParOf" srcId="{D87FBE03-4402-417C-BBFE-D985D8212D72}" destId="{92F482BA-EB71-40D3-994A-C7DFC4E0816A}" srcOrd="2" destOrd="0" presId="urn:microsoft.com/office/officeart/2005/8/layout/hProcess4"/>
    <dgm:cxn modelId="{C2D0793C-E8D7-412D-9DF6-3FCE795299FE}" type="presParOf" srcId="{92F482BA-EB71-40D3-994A-C7DFC4E0816A}" destId="{130BFA77-77D5-4C9F-BEEE-1323A26E137B}" srcOrd="0" destOrd="0" presId="urn:microsoft.com/office/officeart/2005/8/layout/hProcess4"/>
    <dgm:cxn modelId="{1BBBA9D1-9B13-4F0B-BD3A-FA399C8D4BCB}" type="presParOf" srcId="{92F482BA-EB71-40D3-994A-C7DFC4E0816A}" destId="{2EA26584-B6FB-4108-8F1D-2682481B4E15}" srcOrd="1" destOrd="0" presId="urn:microsoft.com/office/officeart/2005/8/layout/hProcess4"/>
    <dgm:cxn modelId="{BEE983D3-832B-4971-9A5D-D85ACEEF9027}" type="presParOf" srcId="{92F482BA-EB71-40D3-994A-C7DFC4E0816A}" destId="{275A97E6-68FD-4D31-9575-074756B3D8FE}" srcOrd="2" destOrd="0" presId="urn:microsoft.com/office/officeart/2005/8/layout/hProcess4"/>
    <dgm:cxn modelId="{55F064D2-F081-4323-B509-D7C56115CDE4}" type="presParOf" srcId="{92F482BA-EB71-40D3-994A-C7DFC4E0816A}" destId="{0DE5EBEE-841B-49E1-AA92-A15B6949A7FD}" srcOrd="3" destOrd="0" presId="urn:microsoft.com/office/officeart/2005/8/layout/hProcess4"/>
    <dgm:cxn modelId="{B0508998-121D-402C-8816-2408217CC667}" type="presParOf" srcId="{92F482BA-EB71-40D3-994A-C7DFC4E0816A}" destId="{739731BC-F776-44D1-8E8B-40888B9713E0}" srcOrd="4" destOrd="0" presId="urn:microsoft.com/office/officeart/2005/8/layout/hProcess4"/>
    <dgm:cxn modelId="{1CC4319B-1EF6-49A9-ABFE-175A9C6BC3EE}" type="presParOf" srcId="{D87FBE03-4402-417C-BBFE-D985D8212D72}" destId="{935B9A1F-79B8-4E50-821B-A317B0CD47F8}" srcOrd="3" destOrd="0" presId="urn:microsoft.com/office/officeart/2005/8/layout/hProcess4"/>
    <dgm:cxn modelId="{028E57CE-A048-4A36-AB78-3B76F4E3AE65}" type="presParOf" srcId="{D87FBE03-4402-417C-BBFE-D985D8212D72}" destId="{5EF0C632-55B2-43D1-A090-AA45BD00AB4A}" srcOrd="4" destOrd="0" presId="urn:microsoft.com/office/officeart/2005/8/layout/hProcess4"/>
    <dgm:cxn modelId="{DB0B9B4B-494E-42F9-B33F-44254F5C7398}" type="presParOf" srcId="{5EF0C632-55B2-43D1-A090-AA45BD00AB4A}" destId="{BD6D82A2-C529-443C-ABFE-1C63423A1301}" srcOrd="0" destOrd="0" presId="urn:microsoft.com/office/officeart/2005/8/layout/hProcess4"/>
    <dgm:cxn modelId="{1F09FE00-2D85-48E3-A92A-7A916667E6E0}" type="presParOf" srcId="{5EF0C632-55B2-43D1-A090-AA45BD00AB4A}" destId="{F16AB367-E848-449B-926A-C5E0D784EFDB}" srcOrd="1" destOrd="0" presId="urn:microsoft.com/office/officeart/2005/8/layout/hProcess4"/>
    <dgm:cxn modelId="{1FCFAD47-6B6E-454D-AFAA-042F5D90FBEE}" type="presParOf" srcId="{5EF0C632-55B2-43D1-A090-AA45BD00AB4A}" destId="{C0E70FA6-D40F-47C5-B24B-FF825C00EEA9}" srcOrd="2" destOrd="0" presId="urn:microsoft.com/office/officeart/2005/8/layout/hProcess4"/>
    <dgm:cxn modelId="{0891B93F-130D-4E91-A3DC-833B1EADB1F3}" type="presParOf" srcId="{5EF0C632-55B2-43D1-A090-AA45BD00AB4A}" destId="{D0B9072C-4CD9-4DE9-A5B5-E683906D509C}" srcOrd="3" destOrd="0" presId="urn:microsoft.com/office/officeart/2005/8/layout/hProcess4"/>
    <dgm:cxn modelId="{9CD1312C-FCAB-46C0-8571-45297934501A}" type="presParOf" srcId="{5EF0C632-55B2-43D1-A090-AA45BD00AB4A}" destId="{777C514F-749D-47AB-9949-BF09AD4F4F9A}" srcOrd="4" destOrd="0" presId="urn:microsoft.com/office/officeart/2005/8/layout/hProcess4"/>
    <dgm:cxn modelId="{54DC6B8B-7FE8-4A51-934C-783D489EA6CB}" type="presParOf" srcId="{D87FBE03-4402-417C-BBFE-D985D8212D72}" destId="{035DF87F-F60C-4E88-8CD2-83804E9761B4}" srcOrd="5" destOrd="0" presId="urn:microsoft.com/office/officeart/2005/8/layout/hProcess4"/>
    <dgm:cxn modelId="{55DB490C-F79A-4805-9B9A-1D54F9581EB0}" type="presParOf" srcId="{D87FBE03-4402-417C-BBFE-D985D8212D72}" destId="{EF06F96A-D9E9-4B6C-AF3D-869992642AA8}" srcOrd="6" destOrd="0" presId="urn:microsoft.com/office/officeart/2005/8/layout/hProcess4"/>
    <dgm:cxn modelId="{7B698530-0497-4C2A-BAB7-E17FE95A0BED}" type="presParOf" srcId="{EF06F96A-D9E9-4B6C-AF3D-869992642AA8}" destId="{2E88AC8B-8F85-41D8-9394-86158617E4EB}" srcOrd="0" destOrd="0" presId="urn:microsoft.com/office/officeart/2005/8/layout/hProcess4"/>
    <dgm:cxn modelId="{45B85E2E-CE55-47DA-AD50-12AC453EEE43}" type="presParOf" srcId="{EF06F96A-D9E9-4B6C-AF3D-869992642AA8}" destId="{C2FB1127-A011-44CD-AD7D-5DF332228B5B}" srcOrd="1" destOrd="0" presId="urn:microsoft.com/office/officeart/2005/8/layout/hProcess4"/>
    <dgm:cxn modelId="{90DAB561-08D1-4D95-B614-9037C7BBD004}" type="presParOf" srcId="{EF06F96A-D9E9-4B6C-AF3D-869992642AA8}" destId="{1CF6CE44-82D1-4DB6-8EE0-4B430FDE7665}" srcOrd="2" destOrd="0" presId="urn:microsoft.com/office/officeart/2005/8/layout/hProcess4"/>
    <dgm:cxn modelId="{CAB0A7B8-7A1B-4821-AB6A-F90D393E6738}" type="presParOf" srcId="{EF06F96A-D9E9-4B6C-AF3D-869992642AA8}" destId="{AF126414-E0E9-4262-B19E-970A8EFEE4D5}" srcOrd="3" destOrd="0" presId="urn:microsoft.com/office/officeart/2005/8/layout/hProcess4"/>
    <dgm:cxn modelId="{404764D3-CFFB-4ABC-B106-5C4AA40D08FA}" type="presParOf" srcId="{EF06F96A-D9E9-4B6C-AF3D-869992642AA8}" destId="{C8B3798A-5170-43F9-A69E-AEB48CDB36B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1DFC1D-4567-42AF-AB0A-1ABC06F7B381}" type="doc">
      <dgm:prSet loTypeId="urn:microsoft.com/office/officeart/2005/8/layout/bProcess3" loCatId="process" qsTypeId="urn:microsoft.com/office/officeart/2005/8/quickstyle/3d4" qsCatId="3D" csTypeId="urn:microsoft.com/office/officeart/2005/8/colors/accent0_2" csCatId="mainScheme" phldr="1"/>
      <dgm:spPr/>
      <dgm:t>
        <a:bodyPr/>
        <a:lstStyle/>
        <a:p>
          <a:endParaRPr lang="en-US"/>
        </a:p>
      </dgm:t>
    </dgm:pt>
    <dgm:pt modelId="{5D421F3A-6F09-467E-B3B9-0D85DBDA4004}">
      <dgm:prSet phldrT="[Tex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400" smtClean="0"/>
            <a:t>Coordination with MCB Management on all Levels</a:t>
          </a:r>
          <a:endParaRPr lang="en-US" sz="1400" dirty="0"/>
        </a:p>
      </dgm:t>
    </dgm:pt>
    <dgm:pt modelId="{CE24233C-325A-47DE-9F27-3D2FE7FE9B76}" type="parTrans" cxnId="{6C03677E-2ADE-4A77-B010-164E03AB0F54}">
      <dgm:prSet/>
      <dgm:spPr/>
      <dgm:t>
        <a:bodyPr/>
        <a:lstStyle/>
        <a:p>
          <a:endParaRPr lang="en-US" sz="1400">
            <a:solidFill>
              <a:schemeClr val="tx1"/>
            </a:solidFill>
          </a:endParaRPr>
        </a:p>
      </dgm:t>
    </dgm:pt>
    <dgm:pt modelId="{2FB6D8AB-B5BB-4CB6-AD5B-BB929D59C89E}" type="sibTrans" cxnId="{6C03677E-2ADE-4A77-B010-164E03AB0F54}">
      <dgm:prSet/>
      <dgm:spPr>
        <a:ln>
          <a:solidFill>
            <a:schemeClr val="accent3">
              <a:lumMod val="75000"/>
            </a:schemeClr>
          </a:solidFill>
        </a:ln>
        <a:effectLst>
          <a:outerShdw blurRad="152400" dist="317500" dir="5400000" sx="90000" sy="-19000" rotWithShape="0">
            <a:prstClr val="black">
              <a:alpha val="15000"/>
            </a:prstClr>
          </a:outerShdw>
        </a:effectLst>
        <a:scene3d>
          <a:camera prst="orthographicFront"/>
          <a:lightRig rig="chilly" dir="t"/>
        </a:scene3d>
        <a:sp3d z="-40000" prstMaterial="matte">
          <a:bevelT/>
        </a:sp3d>
      </dgm:spPr>
      <dgm:t>
        <a:bodyPr/>
        <a:lstStyle/>
        <a:p>
          <a:endParaRPr lang="en-US" sz="1400">
            <a:solidFill>
              <a:schemeClr val="tx1"/>
            </a:solidFill>
          </a:endParaRPr>
        </a:p>
      </dgm:t>
    </dgm:pt>
    <dgm:pt modelId="{6B4E6AFF-3CC5-4F2E-ACBC-C49090E6ADFC}">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400" smtClean="0"/>
            <a:t>Top</a:t>
          </a:r>
          <a:r>
            <a:rPr lang="en-US" sz="1400" baseline="0" smtClean="0"/>
            <a:t> to Bottom Approach for meetings</a:t>
          </a:r>
          <a:endParaRPr lang="en-US" sz="1400" dirty="0" smtClean="0"/>
        </a:p>
      </dgm:t>
    </dgm:pt>
    <dgm:pt modelId="{15D738BC-79B4-4CFF-B615-AB504480A6E1}" type="parTrans" cxnId="{CC9A28A2-F478-48C5-8F0E-B8B4552C5740}">
      <dgm:prSet/>
      <dgm:spPr/>
      <dgm:t>
        <a:bodyPr/>
        <a:lstStyle/>
        <a:p>
          <a:endParaRPr lang="en-US" sz="1400">
            <a:solidFill>
              <a:schemeClr val="tx1"/>
            </a:solidFill>
          </a:endParaRPr>
        </a:p>
      </dgm:t>
    </dgm:pt>
    <dgm:pt modelId="{8ED860EC-8CE0-42B9-9A22-4E7BD3584856}" type="sibTrans" cxnId="{CC9A28A2-F478-48C5-8F0E-B8B4552C5740}">
      <dgm:prSet/>
      <dgm:spPr>
        <a:ln>
          <a:solidFill>
            <a:schemeClr val="accent3">
              <a:lumMod val="75000"/>
            </a:schemeClr>
          </a:solidFill>
        </a:ln>
        <a:scene3d>
          <a:camera prst="orthographicFront"/>
          <a:lightRig rig="chilly" dir="t"/>
        </a:scene3d>
        <a:sp3d z="-40000" prstMaterial="matte">
          <a:bevelT/>
        </a:sp3d>
      </dgm:spPr>
      <dgm:t>
        <a:bodyPr/>
        <a:lstStyle/>
        <a:p>
          <a:endParaRPr lang="en-US" sz="1400">
            <a:solidFill>
              <a:schemeClr val="tx1"/>
            </a:solidFill>
          </a:endParaRPr>
        </a:p>
      </dgm:t>
    </dgm:pt>
    <dgm:pt modelId="{1A2237F0-0287-4A3F-BD30-270881F3D26C}">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400" dirty="0" smtClean="0"/>
            <a:t>45+ Resources to be stationed at MCB tier one Branches</a:t>
          </a:r>
        </a:p>
      </dgm:t>
    </dgm:pt>
    <dgm:pt modelId="{DCB42B7F-E786-4B6D-9650-9D2324C1F19F}" type="parTrans" cxnId="{6C242B0A-7553-4E21-9069-D1BCAD28039F}">
      <dgm:prSet/>
      <dgm:spPr/>
      <dgm:t>
        <a:bodyPr/>
        <a:lstStyle/>
        <a:p>
          <a:endParaRPr lang="en-US" sz="1400">
            <a:solidFill>
              <a:schemeClr val="tx1"/>
            </a:solidFill>
          </a:endParaRPr>
        </a:p>
      </dgm:t>
    </dgm:pt>
    <dgm:pt modelId="{6E719F2E-FED3-4FE9-B220-1C78E58315A3}" type="sibTrans" cxnId="{6C242B0A-7553-4E21-9069-D1BCAD28039F}">
      <dgm:prSet/>
      <dgm:spPr>
        <a:ln>
          <a:solidFill>
            <a:schemeClr val="accent3">
              <a:lumMod val="75000"/>
            </a:schemeClr>
          </a:solidFill>
        </a:ln>
        <a:scene3d>
          <a:camera prst="orthographicFront"/>
          <a:lightRig rig="chilly" dir="t"/>
        </a:scene3d>
        <a:sp3d z="-40000" prstMaterial="matte">
          <a:bevelT/>
        </a:sp3d>
      </dgm:spPr>
      <dgm:t>
        <a:bodyPr/>
        <a:lstStyle/>
        <a:p>
          <a:endParaRPr lang="en-US" sz="1400">
            <a:solidFill>
              <a:schemeClr val="tx1"/>
            </a:solidFill>
          </a:endParaRPr>
        </a:p>
      </dgm:t>
    </dgm:pt>
    <dgm:pt modelId="{C9A88D8F-7849-49DE-ADDA-EB7DA756E176}">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400" dirty="0" smtClean="0"/>
            <a:t>Fortnightly sessions, all departments and teams to be looped in</a:t>
          </a:r>
        </a:p>
      </dgm:t>
    </dgm:pt>
    <dgm:pt modelId="{5CB6004C-23B3-4436-B4D9-A4F2E1A4E9B0}" type="parTrans" cxnId="{D89279B5-50EC-463F-ACB3-74AC36BD3E0B}">
      <dgm:prSet/>
      <dgm:spPr/>
      <dgm:t>
        <a:bodyPr/>
        <a:lstStyle/>
        <a:p>
          <a:endParaRPr lang="en-US" sz="1400">
            <a:solidFill>
              <a:schemeClr val="tx1"/>
            </a:solidFill>
          </a:endParaRPr>
        </a:p>
      </dgm:t>
    </dgm:pt>
    <dgm:pt modelId="{AAB4EF49-581A-4188-9037-768C14823AE1}" type="sibTrans" cxnId="{D89279B5-50EC-463F-ACB3-74AC36BD3E0B}">
      <dgm:prSet/>
      <dgm:spPr>
        <a:ln>
          <a:solidFill>
            <a:schemeClr val="accent3">
              <a:lumMod val="75000"/>
            </a:schemeClr>
          </a:solidFill>
        </a:ln>
        <a:scene3d>
          <a:camera prst="orthographicFront"/>
          <a:lightRig rig="chilly" dir="t"/>
        </a:scene3d>
        <a:sp3d z="-40000" prstMaterial="matte">
          <a:bevelT/>
        </a:sp3d>
      </dgm:spPr>
      <dgm:t>
        <a:bodyPr/>
        <a:lstStyle/>
        <a:p>
          <a:endParaRPr lang="en-US" sz="1400">
            <a:solidFill>
              <a:schemeClr val="tx1"/>
            </a:solidFill>
          </a:endParaRPr>
        </a:p>
      </dgm:t>
    </dgm:pt>
    <dgm:pt modelId="{C8EFCE33-95D6-4867-BD71-0E28A6479982}">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400" dirty="0" smtClean="0"/>
            <a:t>Promotions and Awards to MCB resources</a:t>
          </a:r>
        </a:p>
      </dgm:t>
    </dgm:pt>
    <dgm:pt modelId="{1C27C0EC-60C7-4428-9DAE-78C16105D544}" type="parTrans" cxnId="{EB53FBCF-8181-43A7-B73F-A1905E6322D5}">
      <dgm:prSet/>
      <dgm:spPr/>
      <dgm:t>
        <a:bodyPr/>
        <a:lstStyle/>
        <a:p>
          <a:endParaRPr lang="en-US" sz="1400">
            <a:solidFill>
              <a:schemeClr val="tx1"/>
            </a:solidFill>
          </a:endParaRPr>
        </a:p>
      </dgm:t>
    </dgm:pt>
    <dgm:pt modelId="{20B41A0C-C442-42E5-A8DE-31EF2AB9A4EA}" type="sibTrans" cxnId="{EB53FBCF-8181-43A7-B73F-A1905E6322D5}">
      <dgm:prSet/>
      <dgm:spPr>
        <a:ln>
          <a:solidFill>
            <a:schemeClr val="accent3">
              <a:lumMod val="75000"/>
            </a:schemeClr>
          </a:solidFill>
        </a:ln>
        <a:scene3d>
          <a:camera prst="orthographicFront"/>
          <a:lightRig rig="chilly" dir="t"/>
        </a:scene3d>
        <a:sp3d z="-40000" prstMaterial="matte">
          <a:bevelT/>
        </a:sp3d>
      </dgm:spPr>
      <dgm:t>
        <a:bodyPr/>
        <a:lstStyle/>
        <a:p>
          <a:endParaRPr lang="en-US" sz="1400">
            <a:solidFill>
              <a:schemeClr val="tx1"/>
            </a:solidFill>
          </a:endParaRPr>
        </a:p>
      </dgm:t>
    </dgm:pt>
    <dgm:pt modelId="{B322AD4A-B441-4E56-9261-7F398D0A3526}">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400" smtClean="0"/>
            <a:t>Team Building engagement among MCB &amp; MCBAH team.</a:t>
          </a:r>
          <a:endParaRPr lang="en-US" sz="1400" dirty="0"/>
        </a:p>
      </dgm:t>
    </dgm:pt>
    <dgm:pt modelId="{BD87FB74-4A11-43B4-9C00-8ACAC33CDD1B}" type="sibTrans" cxnId="{46635C92-55E7-40AF-A210-4B963F85795D}">
      <dgm:prSet/>
      <dgm:spPr/>
      <dgm:t>
        <a:bodyPr/>
        <a:lstStyle/>
        <a:p>
          <a:endParaRPr lang="en-US" sz="1400">
            <a:solidFill>
              <a:schemeClr val="tx1"/>
            </a:solidFill>
          </a:endParaRPr>
        </a:p>
      </dgm:t>
    </dgm:pt>
    <dgm:pt modelId="{8EE204D5-B50A-43EB-8467-035DBFB56A16}" type="parTrans" cxnId="{46635C92-55E7-40AF-A210-4B963F85795D}">
      <dgm:prSet/>
      <dgm:spPr/>
      <dgm:t>
        <a:bodyPr/>
        <a:lstStyle/>
        <a:p>
          <a:endParaRPr lang="en-US" sz="1400">
            <a:solidFill>
              <a:schemeClr val="tx1"/>
            </a:solidFill>
          </a:endParaRPr>
        </a:p>
      </dgm:t>
    </dgm:pt>
    <dgm:pt modelId="{C024262E-80E6-4CFC-A4E0-1B5B93824CD8}">
      <dgm:prSet custT="1">
        <dgm:style>
          <a:lnRef idx="2">
            <a:schemeClr val="accent1"/>
          </a:lnRef>
          <a:fillRef idx="1">
            <a:schemeClr val="lt1"/>
          </a:fillRef>
          <a:effectRef idx="0">
            <a:schemeClr val="accent1"/>
          </a:effectRef>
          <a:fontRef idx="minor">
            <a:schemeClr val="dk1"/>
          </a:fontRef>
        </dgm:style>
      </dgm:prSet>
      <dgm:spPr>
        <a:ln/>
      </dgm:spPr>
      <dgm:t>
        <a:bodyPr/>
        <a:lstStyle/>
        <a:p>
          <a:pPr algn="ctr"/>
          <a:r>
            <a:rPr lang="en-US" sz="1400" smtClean="0"/>
            <a:t>Systemic Investment Plans induction through Distributor </a:t>
          </a:r>
          <a:endParaRPr lang="en-US" sz="1400" dirty="0" smtClean="0"/>
        </a:p>
      </dgm:t>
    </dgm:pt>
    <dgm:pt modelId="{D2A709FE-A9D1-418B-8D9D-77A023E3D657}" type="parTrans" cxnId="{94E0B824-EAAE-4A64-B9B7-C37D41F0A0FB}">
      <dgm:prSet/>
      <dgm:spPr/>
      <dgm:t>
        <a:bodyPr/>
        <a:lstStyle/>
        <a:p>
          <a:endParaRPr lang="en-US"/>
        </a:p>
      </dgm:t>
    </dgm:pt>
    <dgm:pt modelId="{83A9F997-A947-4885-A8BF-9DB79AF66987}" type="sibTrans" cxnId="{94E0B824-EAAE-4A64-B9B7-C37D41F0A0FB}">
      <dgm:prSet/>
      <dgm:spPr/>
      <dgm:t>
        <a:bodyPr/>
        <a:lstStyle/>
        <a:p>
          <a:endParaRPr lang="en-US"/>
        </a:p>
      </dgm:t>
    </dgm:pt>
    <dgm:pt modelId="{2C9BCEA0-ED43-42EB-96D7-204CCE02764A}">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400" smtClean="0"/>
            <a:t>Administrative control of MCB Wealth team </a:t>
          </a:r>
          <a:endParaRPr lang="en-US" sz="1400" dirty="0" smtClean="0"/>
        </a:p>
      </dgm:t>
    </dgm:pt>
    <dgm:pt modelId="{5A8A0FE8-448B-4558-A8C9-E15F776A1F2B}" type="parTrans" cxnId="{BE1A77BD-44A2-42C1-B43E-445AD1D1064A}">
      <dgm:prSet/>
      <dgm:spPr/>
      <dgm:t>
        <a:bodyPr/>
        <a:lstStyle/>
        <a:p>
          <a:endParaRPr lang="en-US"/>
        </a:p>
      </dgm:t>
    </dgm:pt>
    <dgm:pt modelId="{6C3B63D3-B764-4354-9C4B-9C61DBE1DEFA}" type="sibTrans" cxnId="{BE1A77BD-44A2-42C1-B43E-445AD1D1064A}">
      <dgm:prSet/>
      <dgm:spPr/>
      <dgm:t>
        <a:bodyPr/>
        <a:lstStyle/>
        <a:p>
          <a:endParaRPr lang="en-US"/>
        </a:p>
      </dgm:t>
    </dgm:pt>
    <dgm:pt modelId="{AAA98FD7-4AC8-4A56-BBC5-B9CEDC3E8959}" type="pres">
      <dgm:prSet presAssocID="{D01DFC1D-4567-42AF-AB0A-1ABC06F7B381}" presName="Name0" presStyleCnt="0">
        <dgm:presLayoutVars>
          <dgm:dir/>
          <dgm:resizeHandles val="exact"/>
        </dgm:presLayoutVars>
      </dgm:prSet>
      <dgm:spPr/>
      <dgm:t>
        <a:bodyPr/>
        <a:lstStyle/>
        <a:p>
          <a:endParaRPr lang="en-US"/>
        </a:p>
      </dgm:t>
    </dgm:pt>
    <dgm:pt modelId="{95DC01D5-5EE2-46EF-AC54-8DAB863CA26A}" type="pres">
      <dgm:prSet presAssocID="{5D421F3A-6F09-467E-B3B9-0D85DBDA4004}" presName="node" presStyleLbl="node1" presStyleIdx="0" presStyleCnt="8">
        <dgm:presLayoutVars>
          <dgm:bulletEnabled val="1"/>
        </dgm:presLayoutVars>
      </dgm:prSet>
      <dgm:spPr/>
      <dgm:t>
        <a:bodyPr/>
        <a:lstStyle/>
        <a:p>
          <a:endParaRPr lang="en-US"/>
        </a:p>
      </dgm:t>
    </dgm:pt>
    <dgm:pt modelId="{F888C0D9-FFE3-4094-A858-F064F59A6DA0}" type="pres">
      <dgm:prSet presAssocID="{2FB6D8AB-B5BB-4CB6-AD5B-BB929D59C89E}" presName="sibTrans" presStyleLbl="sibTrans1D1" presStyleIdx="0" presStyleCnt="7"/>
      <dgm:spPr/>
      <dgm:t>
        <a:bodyPr/>
        <a:lstStyle/>
        <a:p>
          <a:endParaRPr lang="en-US"/>
        </a:p>
      </dgm:t>
    </dgm:pt>
    <dgm:pt modelId="{08E8E211-5488-453B-88AF-2CB46F9E5F56}" type="pres">
      <dgm:prSet presAssocID="{2FB6D8AB-B5BB-4CB6-AD5B-BB929D59C89E}" presName="connectorText" presStyleLbl="sibTrans1D1" presStyleIdx="0" presStyleCnt="7"/>
      <dgm:spPr/>
      <dgm:t>
        <a:bodyPr/>
        <a:lstStyle/>
        <a:p>
          <a:endParaRPr lang="en-US"/>
        </a:p>
      </dgm:t>
    </dgm:pt>
    <dgm:pt modelId="{22A1D489-15B5-41E3-AEE8-A8D2B3802B0C}" type="pres">
      <dgm:prSet presAssocID="{6B4E6AFF-3CC5-4F2E-ACBC-C49090E6ADFC}" presName="node" presStyleLbl="node1" presStyleIdx="1" presStyleCnt="8">
        <dgm:presLayoutVars>
          <dgm:bulletEnabled val="1"/>
        </dgm:presLayoutVars>
      </dgm:prSet>
      <dgm:spPr/>
      <dgm:t>
        <a:bodyPr/>
        <a:lstStyle/>
        <a:p>
          <a:endParaRPr lang="en-US"/>
        </a:p>
      </dgm:t>
    </dgm:pt>
    <dgm:pt modelId="{9735DAC9-A6D4-4602-A2C0-1BAAF0BD6C12}" type="pres">
      <dgm:prSet presAssocID="{8ED860EC-8CE0-42B9-9A22-4E7BD3584856}" presName="sibTrans" presStyleLbl="sibTrans1D1" presStyleIdx="1" presStyleCnt="7"/>
      <dgm:spPr/>
      <dgm:t>
        <a:bodyPr/>
        <a:lstStyle/>
        <a:p>
          <a:endParaRPr lang="en-US"/>
        </a:p>
      </dgm:t>
    </dgm:pt>
    <dgm:pt modelId="{CB3F8E59-C229-4CFC-B997-457DA8D68AE1}" type="pres">
      <dgm:prSet presAssocID="{8ED860EC-8CE0-42B9-9A22-4E7BD3584856}" presName="connectorText" presStyleLbl="sibTrans1D1" presStyleIdx="1" presStyleCnt="7"/>
      <dgm:spPr/>
      <dgm:t>
        <a:bodyPr/>
        <a:lstStyle/>
        <a:p>
          <a:endParaRPr lang="en-US"/>
        </a:p>
      </dgm:t>
    </dgm:pt>
    <dgm:pt modelId="{F320B167-4670-4096-B3CD-7D14B68CB952}" type="pres">
      <dgm:prSet presAssocID="{1A2237F0-0287-4A3F-BD30-270881F3D26C}" presName="node" presStyleLbl="node1" presStyleIdx="2" presStyleCnt="8">
        <dgm:presLayoutVars>
          <dgm:bulletEnabled val="1"/>
        </dgm:presLayoutVars>
      </dgm:prSet>
      <dgm:spPr/>
      <dgm:t>
        <a:bodyPr/>
        <a:lstStyle/>
        <a:p>
          <a:endParaRPr lang="en-US"/>
        </a:p>
      </dgm:t>
    </dgm:pt>
    <dgm:pt modelId="{F0215B71-71B6-48E0-B0F9-2F067DAA4F34}" type="pres">
      <dgm:prSet presAssocID="{6E719F2E-FED3-4FE9-B220-1C78E58315A3}" presName="sibTrans" presStyleLbl="sibTrans1D1" presStyleIdx="2" presStyleCnt="7"/>
      <dgm:spPr/>
      <dgm:t>
        <a:bodyPr/>
        <a:lstStyle/>
        <a:p>
          <a:endParaRPr lang="en-US"/>
        </a:p>
      </dgm:t>
    </dgm:pt>
    <dgm:pt modelId="{B387F195-97A8-40D1-91BA-6EF6E6788441}" type="pres">
      <dgm:prSet presAssocID="{6E719F2E-FED3-4FE9-B220-1C78E58315A3}" presName="connectorText" presStyleLbl="sibTrans1D1" presStyleIdx="2" presStyleCnt="7"/>
      <dgm:spPr/>
      <dgm:t>
        <a:bodyPr/>
        <a:lstStyle/>
        <a:p>
          <a:endParaRPr lang="en-US"/>
        </a:p>
      </dgm:t>
    </dgm:pt>
    <dgm:pt modelId="{BA8786E6-DA1D-4BC2-A656-C3B4C0883241}" type="pres">
      <dgm:prSet presAssocID="{2C9BCEA0-ED43-42EB-96D7-204CCE02764A}" presName="node" presStyleLbl="node1" presStyleIdx="3" presStyleCnt="8">
        <dgm:presLayoutVars>
          <dgm:bulletEnabled val="1"/>
        </dgm:presLayoutVars>
      </dgm:prSet>
      <dgm:spPr/>
      <dgm:t>
        <a:bodyPr/>
        <a:lstStyle/>
        <a:p>
          <a:endParaRPr lang="en-US"/>
        </a:p>
      </dgm:t>
    </dgm:pt>
    <dgm:pt modelId="{10091EC2-9A09-4100-B639-25F9F499B77C}" type="pres">
      <dgm:prSet presAssocID="{6C3B63D3-B764-4354-9C4B-9C61DBE1DEFA}" presName="sibTrans" presStyleLbl="sibTrans1D1" presStyleIdx="3" presStyleCnt="7"/>
      <dgm:spPr/>
      <dgm:t>
        <a:bodyPr/>
        <a:lstStyle/>
        <a:p>
          <a:endParaRPr lang="en-US"/>
        </a:p>
      </dgm:t>
    </dgm:pt>
    <dgm:pt modelId="{49838639-799D-4AC7-8A89-43E41C720975}" type="pres">
      <dgm:prSet presAssocID="{6C3B63D3-B764-4354-9C4B-9C61DBE1DEFA}" presName="connectorText" presStyleLbl="sibTrans1D1" presStyleIdx="3" presStyleCnt="7"/>
      <dgm:spPr/>
      <dgm:t>
        <a:bodyPr/>
        <a:lstStyle/>
        <a:p>
          <a:endParaRPr lang="en-US"/>
        </a:p>
      </dgm:t>
    </dgm:pt>
    <dgm:pt modelId="{81DCC7A9-9AD0-4551-BB0A-080F8B48472A}" type="pres">
      <dgm:prSet presAssocID="{C024262E-80E6-4CFC-A4E0-1B5B93824CD8}" presName="node" presStyleLbl="node1" presStyleIdx="4" presStyleCnt="8">
        <dgm:presLayoutVars>
          <dgm:bulletEnabled val="1"/>
        </dgm:presLayoutVars>
      </dgm:prSet>
      <dgm:spPr/>
      <dgm:t>
        <a:bodyPr/>
        <a:lstStyle/>
        <a:p>
          <a:endParaRPr lang="en-US"/>
        </a:p>
      </dgm:t>
    </dgm:pt>
    <dgm:pt modelId="{89B50705-16AD-45EC-A1FB-319FCB75B99E}" type="pres">
      <dgm:prSet presAssocID="{83A9F997-A947-4885-A8BF-9DB79AF66987}" presName="sibTrans" presStyleLbl="sibTrans1D1" presStyleIdx="4" presStyleCnt="7"/>
      <dgm:spPr/>
      <dgm:t>
        <a:bodyPr/>
        <a:lstStyle/>
        <a:p>
          <a:endParaRPr lang="en-US"/>
        </a:p>
      </dgm:t>
    </dgm:pt>
    <dgm:pt modelId="{1F13CBA3-C5FE-435A-969C-ED00B0B87172}" type="pres">
      <dgm:prSet presAssocID="{83A9F997-A947-4885-A8BF-9DB79AF66987}" presName="connectorText" presStyleLbl="sibTrans1D1" presStyleIdx="4" presStyleCnt="7"/>
      <dgm:spPr/>
      <dgm:t>
        <a:bodyPr/>
        <a:lstStyle/>
        <a:p>
          <a:endParaRPr lang="en-US"/>
        </a:p>
      </dgm:t>
    </dgm:pt>
    <dgm:pt modelId="{1901C359-E5F7-4AF3-BDAA-15D3E595574D}" type="pres">
      <dgm:prSet presAssocID="{C9A88D8F-7849-49DE-ADDA-EB7DA756E176}" presName="node" presStyleLbl="node1" presStyleIdx="5" presStyleCnt="8">
        <dgm:presLayoutVars>
          <dgm:bulletEnabled val="1"/>
        </dgm:presLayoutVars>
      </dgm:prSet>
      <dgm:spPr/>
      <dgm:t>
        <a:bodyPr/>
        <a:lstStyle/>
        <a:p>
          <a:endParaRPr lang="en-US"/>
        </a:p>
      </dgm:t>
    </dgm:pt>
    <dgm:pt modelId="{BDF329CC-DA63-4D6E-9518-B3EA7775D0CD}" type="pres">
      <dgm:prSet presAssocID="{AAB4EF49-581A-4188-9037-768C14823AE1}" presName="sibTrans" presStyleLbl="sibTrans1D1" presStyleIdx="5" presStyleCnt="7"/>
      <dgm:spPr/>
      <dgm:t>
        <a:bodyPr/>
        <a:lstStyle/>
        <a:p>
          <a:endParaRPr lang="en-US"/>
        </a:p>
      </dgm:t>
    </dgm:pt>
    <dgm:pt modelId="{D70844C2-1BC3-4138-9054-C00FB4284ADA}" type="pres">
      <dgm:prSet presAssocID="{AAB4EF49-581A-4188-9037-768C14823AE1}" presName="connectorText" presStyleLbl="sibTrans1D1" presStyleIdx="5" presStyleCnt="7"/>
      <dgm:spPr/>
      <dgm:t>
        <a:bodyPr/>
        <a:lstStyle/>
        <a:p>
          <a:endParaRPr lang="en-US"/>
        </a:p>
      </dgm:t>
    </dgm:pt>
    <dgm:pt modelId="{49298019-6EB0-4F9B-96B4-D64A2F2E0E51}" type="pres">
      <dgm:prSet presAssocID="{C8EFCE33-95D6-4867-BD71-0E28A6479982}" presName="node" presStyleLbl="node1" presStyleIdx="6" presStyleCnt="8">
        <dgm:presLayoutVars>
          <dgm:bulletEnabled val="1"/>
        </dgm:presLayoutVars>
      </dgm:prSet>
      <dgm:spPr/>
      <dgm:t>
        <a:bodyPr/>
        <a:lstStyle/>
        <a:p>
          <a:endParaRPr lang="en-US"/>
        </a:p>
      </dgm:t>
    </dgm:pt>
    <dgm:pt modelId="{E426426B-8447-4FD0-A946-C93F8FAD3562}" type="pres">
      <dgm:prSet presAssocID="{20B41A0C-C442-42E5-A8DE-31EF2AB9A4EA}" presName="sibTrans" presStyleLbl="sibTrans1D1" presStyleIdx="6" presStyleCnt="7"/>
      <dgm:spPr/>
      <dgm:t>
        <a:bodyPr/>
        <a:lstStyle/>
        <a:p>
          <a:endParaRPr lang="en-US"/>
        </a:p>
      </dgm:t>
    </dgm:pt>
    <dgm:pt modelId="{48F58A7E-FB02-4AF9-B319-2A6A93125C33}" type="pres">
      <dgm:prSet presAssocID="{20B41A0C-C442-42E5-A8DE-31EF2AB9A4EA}" presName="connectorText" presStyleLbl="sibTrans1D1" presStyleIdx="6" presStyleCnt="7"/>
      <dgm:spPr/>
      <dgm:t>
        <a:bodyPr/>
        <a:lstStyle/>
        <a:p>
          <a:endParaRPr lang="en-US"/>
        </a:p>
      </dgm:t>
    </dgm:pt>
    <dgm:pt modelId="{C120C302-3D6D-4314-A492-CC44027A1338}" type="pres">
      <dgm:prSet presAssocID="{B322AD4A-B441-4E56-9261-7F398D0A3526}" presName="node" presStyleLbl="node1" presStyleIdx="7" presStyleCnt="8">
        <dgm:presLayoutVars>
          <dgm:bulletEnabled val="1"/>
        </dgm:presLayoutVars>
      </dgm:prSet>
      <dgm:spPr/>
      <dgm:t>
        <a:bodyPr/>
        <a:lstStyle/>
        <a:p>
          <a:endParaRPr lang="en-US"/>
        </a:p>
      </dgm:t>
    </dgm:pt>
  </dgm:ptLst>
  <dgm:cxnLst>
    <dgm:cxn modelId="{B0C89A6C-6743-4BC6-803B-9EF1F46D0B3A}" type="presOf" srcId="{6B4E6AFF-3CC5-4F2E-ACBC-C49090E6ADFC}" destId="{22A1D489-15B5-41E3-AEE8-A8D2B3802B0C}" srcOrd="0" destOrd="0" presId="urn:microsoft.com/office/officeart/2005/8/layout/bProcess3"/>
    <dgm:cxn modelId="{AB5BF66C-C681-4CD8-AFD3-9DBC9B0C4288}" type="presOf" srcId="{AAB4EF49-581A-4188-9037-768C14823AE1}" destId="{BDF329CC-DA63-4D6E-9518-B3EA7775D0CD}" srcOrd="0" destOrd="0" presId="urn:microsoft.com/office/officeart/2005/8/layout/bProcess3"/>
    <dgm:cxn modelId="{BE1A77BD-44A2-42C1-B43E-445AD1D1064A}" srcId="{D01DFC1D-4567-42AF-AB0A-1ABC06F7B381}" destId="{2C9BCEA0-ED43-42EB-96D7-204CCE02764A}" srcOrd="3" destOrd="0" parTransId="{5A8A0FE8-448B-4558-A8C9-E15F776A1F2B}" sibTransId="{6C3B63D3-B764-4354-9C4B-9C61DBE1DEFA}"/>
    <dgm:cxn modelId="{7B00B4FD-5A99-43C0-8385-A11CC57F4C02}" type="presOf" srcId="{C8EFCE33-95D6-4867-BD71-0E28A6479982}" destId="{49298019-6EB0-4F9B-96B4-D64A2F2E0E51}" srcOrd="0" destOrd="0" presId="urn:microsoft.com/office/officeart/2005/8/layout/bProcess3"/>
    <dgm:cxn modelId="{A419D740-E21F-4C5A-BE4A-99785601682E}" type="presOf" srcId="{B322AD4A-B441-4E56-9261-7F398D0A3526}" destId="{C120C302-3D6D-4314-A492-CC44027A1338}" srcOrd="0" destOrd="0" presId="urn:microsoft.com/office/officeart/2005/8/layout/bProcess3"/>
    <dgm:cxn modelId="{46635C92-55E7-40AF-A210-4B963F85795D}" srcId="{D01DFC1D-4567-42AF-AB0A-1ABC06F7B381}" destId="{B322AD4A-B441-4E56-9261-7F398D0A3526}" srcOrd="7" destOrd="0" parTransId="{8EE204D5-B50A-43EB-8467-035DBFB56A16}" sibTransId="{BD87FB74-4A11-43B4-9C00-8ACAC33CDD1B}"/>
    <dgm:cxn modelId="{686196A0-D6F2-4E6A-815B-54BA3421A63B}" type="presOf" srcId="{6C3B63D3-B764-4354-9C4B-9C61DBE1DEFA}" destId="{10091EC2-9A09-4100-B639-25F9F499B77C}" srcOrd="0" destOrd="0" presId="urn:microsoft.com/office/officeart/2005/8/layout/bProcess3"/>
    <dgm:cxn modelId="{17343932-4712-48EF-8185-CD31285E3F61}" type="presOf" srcId="{8ED860EC-8CE0-42B9-9A22-4E7BD3584856}" destId="{9735DAC9-A6D4-4602-A2C0-1BAAF0BD6C12}" srcOrd="0" destOrd="0" presId="urn:microsoft.com/office/officeart/2005/8/layout/bProcess3"/>
    <dgm:cxn modelId="{F37166E3-CB17-4501-B7E8-F85DBC332408}" type="presOf" srcId="{2C9BCEA0-ED43-42EB-96D7-204CCE02764A}" destId="{BA8786E6-DA1D-4BC2-A656-C3B4C0883241}" srcOrd="0" destOrd="0" presId="urn:microsoft.com/office/officeart/2005/8/layout/bProcess3"/>
    <dgm:cxn modelId="{95DD7CDD-0B73-489E-9B2C-42B66EF49775}" type="presOf" srcId="{2FB6D8AB-B5BB-4CB6-AD5B-BB929D59C89E}" destId="{08E8E211-5488-453B-88AF-2CB46F9E5F56}" srcOrd="1" destOrd="0" presId="urn:microsoft.com/office/officeart/2005/8/layout/bProcess3"/>
    <dgm:cxn modelId="{94E0B824-EAAE-4A64-B9B7-C37D41F0A0FB}" srcId="{D01DFC1D-4567-42AF-AB0A-1ABC06F7B381}" destId="{C024262E-80E6-4CFC-A4E0-1B5B93824CD8}" srcOrd="4" destOrd="0" parTransId="{D2A709FE-A9D1-418B-8D9D-77A023E3D657}" sibTransId="{83A9F997-A947-4885-A8BF-9DB79AF66987}"/>
    <dgm:cxn modelId="{6D85982B-350C-4A8B-855C-B932D1520578}" type="presOf" srcId="{1A2237F0-0287-4A3F-BD30-270881F3D26C}" destId="{F320B167-4670-4096-B3CD-7D14B68CB952}" srcOrd="0" destOrd="0" presId="urn:microsoft.com/office/officeart/2005/8/layout/bProcess3"/>
    <dgm:cxn modelId="{462B2237-A691-4007-8A2E-695ED8A5A9CC}" type="presOf" srcId="{5D421F3A-6F09-467E-B3B9-0D85DBDA4004}" destId="{95DC01D5-5EE2-46EF-AC54-8DAB863CA26A}" srcOrd="0" destOrd="0" presId="urn:microsoft.com/office/officeart/2005/8/layout/bProcess3"/>
    <dgm:cxn modelId="{EB53FBCF-8181-43A7-B73F-A1905E6322D5}" srcId="{D01DFC1D-4567-42AF-AB0A-1ABC06F7B381}" destId="{C8EFCE33-95D6-4867-BD71-0E28A6479982}" srcOrd="6" destOrd="0" parTransId="{1C27C0EC-60C7-4428-9DAE-78C16105D544}" sibTransId="{20B41A0C-C442-42E5-A8DE-31EF2AB9A4EA}"/>
    <dgm:cxn modelId="{130624CA-B7A5-4184-B046-6F7D9E7F45B1}" type="presOf" srcId="{C024262E-80E6-4CFC-A4E0-1B5B93824CD8}" destId="{81DCC7A9-9AD0-4551-BB0A-080F8B48472A}" srcOrd="0" destOrd="0" presId="urn:microsoft.com/office/officeart/2005/8/layout/bProcess3"/>
    <dgm:cxn modelId="{D89279B5-50EC-463F-ACB3-74AC36BD3E0B}" srcId="{D01DFC1D-4567-42AF-AB0A-1ABC06F7B381}" destId="{C9A88D8F-7849-49DE-ADDA-EB7DA756E176}" srcOrd="5" destOrd="0" parTransId="{5CB6004C-23B3-4436-B4D9-A4F2E1A4E9B0}" sibTransId="{AAB4EF49-581A-4188-9037-768C14823AE1}"/>
    <dgm:cxn modelId="{366C5AA3-C440-4FD0-ADFF-45E295F6DF9D}" type="presOf" srcId="{C9A88D8F-7849-49DE-ADDA-EB7DA756E176}" destId="{1901C359-E5F7-4AF3-BDAA-15D3E595574D}" srcOrd="0" destOrd="0" presId="urn:microsoft.com/office/officeart/2005/8/layout/bProcess3"/>
    <dgm:cxn modelId="{6C03677E-2ADE-4A77-B010-164E03AB0F54}" srcId="{D01DFC1D-4567-42AF-AB0A-1ABC06F7B381}" destId="{5D421F3A-6F09-467E-B3B9-0D85DBDA4004}" srcOrd="0" destOrd="0" parTransId="{CE24233C-325A-47DE-9F27-3D2FE7FE9B76}" sibTransId="{2FB6D8AB-B5BB-4CB6-AD5B-BB929D59C89E}"/>
    <dgm:cxn modelId="{A1ABD69B-C2AA-483A-8998-2C68486018A3}" type="presOf" srcId="{6E719F2E-FED3-4FE9-B220-1C78E58315A3}" destId="{B387F195-97A8-40D1-91BA-6EF6E6788441}" srcOrd="1" destOrd="0" presId="urn:microsoft.com/office/officeart/2005/8/layout/bProcess3"/>
    <dgm:cxn modelId="{38599D45-16C8-400D-A9E8-CF56BBBB6689}" type="presOf" srcId="{83A9F997-A947-4885-A8BF-9DB79AF66987}" destId="{1F13CBA3-C5FE-435A-969C-ED00B0B87172}" srcOrd="1" destOrd="0" presId="urn:microsoft.com/office/officeart/2005/8/layout/bProcess3"/>
    <dgm:cxn modelId="{C0542960-16A3-4972-8E80-B760E6E837BD}" type="presOf" srcId="{20B41A0C-C442-42E5-A8DE-31EF2AB9A4EA}" destId="{48F58A7E-FB02-4AF9-B319-2A6A93125C33}" srcOrd="1" destOrd="0" presId="urn:microsoft.com/office/officeart/2005/8/layout/bProcess3"/>
    <dgm:cxn modelId="{0D95F17B-EB60-4B14-ABB9-EDE79AF177E9}" type="presOf" srcId="{AAB4EF49-581A-4188-9037-768C14823AE1}" destId="{D70844C2-1BC3-4138-9054-C00FB4284ADA}" srcOrd="1" destOrd="0" presId="urn:microsoft.com/office/officeart/2005/8/layout/bProcess3"/>
    <dgm:cxn modelId="{7F899D48-0B29-46A3-84F2-8C49D2485630}" type="presOf" srcId="{8ED860EC-8CE0-42B9-9A22-4E7BD3584856}" destId="{CB3F8E59-C229-4CFC-B997-457DA8D68AE1}" srcOrd="1" destOrd="0" presId="urn:microsoft.com/office/officeart/2005/8/layout/bProcess3"/>
    <dgm:cxn modelId="{CC9A28A2-F478-48C5-8F0E-B8B4552C5740}" srcId="{D01DFC1D-4567-42AF-AB0A-1ABC06F7B381}" destId="{6B4E6AFF-3CC5-4F2E-ACBC-C49090E6ADFC}" srcOrd="1" destOrd="0" parTransId="{15D738BC-79B4-4CFF-B615-AB504480A6E1}" sibTransId="{8ED860EC-8CE0-42B9-9A22-4E7BD3584856}"/>
    <dgm:cxn modelId="{3B64CB17-0383-4FA2-831A-796206FBAFE8}" type="presOf" srcId="{2FB6D8AB-B5BB-4CB6-AD5B-BB929D59C89E}" destId="{F888C0D9-FFE3-4094-A858-F064F59A6DA0}" srcOrd="0" destOrd="0" presId="urn:microsoft.com/office/officeart/2005/8/layout/bProcess3"/>
    <dgm:cxn modelId="{BE6FA77B-8E61-44DE-88A3-18D14CA9A279}" type="presOf" srcId="{6E719F2E-FED3-4FE9-B220-1C78E58315A3}" destId="{F0215B71-71B6-48E0-B0F9-2F067DAA4F34}" srcOrd="0" destOrd="0" presId="urn:microsoft.com/office/officeart/2005/8/layout/bProcess3"/>
    <dgm:cxn modelId="{EF5C9C57-019F-4A20-93D1-7EDBF85A8039}" type="presOf" srcId="{20B41A0C-C442-42E5-A8DE-31EF2AB9A4EA}" destId="{E426426B-8447-4FD0-A946-C93F8FAD3562}" srcOrd="0" destOrd="0" presId="urn:microsoft.com/office/officeart/2005/8/layout/bProcess3"/>
    <dgm:cxn modelId="{9066704D-1B33-44B5-885F-5CCE686E1A59}" type="presOf" srcId="{83A9F997-A947-4885-A8BF-9DB79AF66987}" destId="{89B50705-16AD-45EC-A1FB-319FCB75B99E}" srcOrd="0" destOrd="0" presId="urn:microsoft.com/office/officeart/2005/8/layout/bProcess3"/>
    <dgm:cxn modelId="{2E914AA6-F4F9-4B27-A06D-EBA0E5BD1F04}" type="presOf" srcId="{D01DFC1D-4567-42AF-AB0A-1ABC06F7B381}" destId="{AAA98FD7-4AC8-4A56-BBC5-B9CEDC3E8959}" srcOrd="0" destOrd="0" presId="urn:microsoft.com/office/officeart/2005/8/layout/bProcess3"/>
    <dgm:cxn modelId="{6C242B0A-7553-4E21-9069-D1BCAD28039F}" srcId="{D01DFC1D-4567-42AF-AB0A-1ABC06F7B381}" destId="{1A2237F0-0287-4A3F-BD30-270881F3D26C}" srcOrd="2" destOrd="0" parTransId="{DCB42B7F-E786-4B6D-9650-9D2324C1F19F}" sibTransId="{6E719F2E-FED3-4FE9-B220-1C78E58315A3}"/>
    <dgm:cxn modelId="{F1E5D2E3-ACC8-4CD5-94AD-4CDB50CEB94A}" type="presOf" srcId="{6C3B63D3-B764-4354-9C4B-9C61DBE1DEFA}" destId="{49838639-799D-4AC7-8A89-43E41C720975}" srcOrd="1" destOrd="0" presId="urn:microsoft.com/office/officeart/2005/8/layout/bProcess3"/>
    <dgm:cxn modelId="{517BE76C-14F9-4A58-9B4A-FB374DB56827}" type="presParOf" srcId="{AAA98FD7-4AC8-4A56-BBC5-B9CEDC3E8959}" destId="{95DC01D5-5EE2-46EF-AC54-8DAB863CA26A}" srcOrd="0" destOrd="0" presId="urn:microsoft.com/office/officeart/2005/8/layout/bProcess3"/>
    <dgm:cxn modelId="{C0348225-224D-4552-B131-A952F80D03D5}" type="presParOf" srcId="{AAA98FD7-4AC8-4A56-BBC5-B9CEDC3E8959}" destId="{F888C0D9-FFE3-4094-A858-F064F59A6DA0}" srcOrd="1" destOrd="0" presId="urn:microsoft.com/office/officeart/2005/8/layout/bProcess3"/>
    <dgm:cxn modelId="{A936E3AF-2507-4B57-8236-0DBB706FD306}" type="presParOf" srcId="{F888C0D9-FFE3-4094-A858-F064F59A6DA0}" destId="{08E8E211-5488-453B-88AF-2CB46F9E5F56}" srcOrd="0" destOrd="0" presId="urn:microsoft.com/office/officeart/2005/8/layout/bProcess3"/>
    <dgm:cxn modelId="{36F39625-DA2D-4134-9D91-3051E9690FDC}" type="presParOf" srcId="{AAA98FD7-4AC8-4A56-BBC5-B9CEDC3E8959}" destId="{22A1D489-15B5-41E3-AEE8-A8D2B3802B0C}" srcOrd="2" destOrd="0" presId="urn:microsoft.com/office/officeart/2005/8/layout/bProcess3"/>
    <dgm:cxn modelId="{427F8402-4378-4B3C-B0C8-78CFFB5968C7}" type="presParOf" srcId="{AAA98FD7-4AC8-4A56-BBC5-B9CEDC3E8959}" destId="{9735DAC9-A6D4-4602-A2C0-1BAAF0BD6C12}" srcOrd="3" destOrd="0" presId="urn:microsoft.com/office/officeart/2005/8/layout/bProcess3"/>
    <dgm:cxn modelId="{6A0EADDD-DC98-4C08-9090-A8044262CE3C}" type="presParOf" srcId="{9735DAC9-A6D4-4602-A2C0-1BAAF0BD6C12}" destId="{CB3F8E59-C229-4CFC-B997-457DA8D68AE1}" srcOrd="0" destOrd="0" presId="urn:microsoft.com/office/officeart/2005/8/layout/bProcess3"/>
    <dgm:cxn modelId="{51A0A52F-96A6-4408-A90F-E494B057CC61}" type="presParOf" srcId="{AAA98FD7-4AC8-4A56-BBC5-B9CEDC3E8959}" destId="{F320B167-4670-4096-B3CD-7D14B68CB952}" srcOrd="4" destOrd="0" presId="urn:microsoft.com/office/officeart/2005/8/layout/bProcess3"/>
    <dgm:cxn modelId="{535C0B13-5DE7-4128-A181-315B1B64F91B}" type="presParOf" srcId="{AAA98FD7-4AC8-4A56-BBC5-B9CEDC3E8959}" destId="{F0215B71-71B6-48E0-B0F9-2F067DAA4F34}" srcOrd="5" destOrd="0" presId="urn:microsoft.com/office/officeart/2005/8/layout/bProcess3"/>
    <dgm:cxn modelId="{9FB2F87E-7024-414A-B5D7-F51A58A5F44E}" type="presParOf" srcId="{F0215B71-71B6-48E0-B0F9-2F067DAA4F34}" destId="{B387F195-97A8-40D1-91BA-6EF6E6788441}" srcOrd="0" destOrd="0" presId="urn:microsoft.com/office/officeart/2005/8/layout/bProcess3"/>
    <dgm:cxn modelId="{456573A6-2C91-455A-8DF2-FB8704788C24}" type="presParOf" srcId="{AAA98FD7-4AC8-4A56-BBC5-B9CEDC3E8959}" destId="{BA8786E6-DA1D-4BC2-A656-C3B4C0883241}" srcOrd="6" destOrd="0" presId="urn:microsoft.com/office/officeart/2005/8/layout/bProcess3"/>
    <dgm:cxn modelId="{497D4B48-4783-46DA-97B8-E7DA4C865E32}" type="presParOf" srcId="{AAA98FD7-4AC8-4A56-BBC5-B9CEDC3E8959}" destId="{10091EC2-9A09-4100-B639-25F9F499B77C}" srcOrd="7" destOrd="0" presId="urn:microsoft.com/office/officeart/2005/8/layout/bProcess3"/>
    <dgm:cxn modelId="{4E5F408E-51F6-4B01-B3A5-467F675FD3ED}" type="presParOf" srcId="{10091EC2-9A09-4100-B639-25F9F499B77C}" destId="{49838639-799D-4AC7-8A89-43E41C720975}" srcOrd="0" destOrd="0" presId="urn:microsoft.com/office/officeart/2005/8/layout/bProcess3"/>
    <dgm:cxn modelId="{53908FB6-9544-4630-921F-507698B98DD2}" type="presParOf" srcId="{AAA98FD7-4AC8-4A56-BBC5-B9CEDC3E8959}" destId="{81DCC7A9-9AD0-4551-BB0A-080F8B48472A}" srcOrd="8" destOrd="0" presId="urn:microsoft.com/office/officeart/2005/8/layout/bProcess3"/>
    <dgm:cxn modelId="{1AEC997F-40F3-45CD-BC6D-BD41EAB69893}" type="presParOf" srcId="{AAA98FD7-4AC8-4A56-BBC5-B9CEDC3E8959}" destId="{89B50705-16AD-45EC-A1FB-319FCB75B99E}" srcOrd="9" destOrd="0" presId="urn:microsoft.com/office/officeart/2005/8/layout/bProcess3"/>
    <dgm:cxn modelId="{F4776BDE-377F-4F4D-A59F-F4591F249246}" type="presParOf" srcId="{89B50705-16AD-45EC-A1FB-319FCB75B99E}" destId="{1F13CBA3-C5FE-435A-969C-ED00B0B87172}" srcOrd="0" destOrd="0" presId="urn:microsoft.com/office/officeart/2005/8/layout/bProcess3"/>
    <dgm:cxn modelId="{53CF4FB7-F8F3-4D67-A1E8-C18CA77330C7}" type="presParOf" srcId="{AAA98FD7-4AC8-4A56-BBC5-B9CEDC3E8959}" destId="{1901C359-E5F7-4AF3-BDAA-15D3E595574D}" srcOrd="10" destOrd="0" presId="urn:microsoft.com/office/officeart/2005/8/layout/bProcess3"/>
    <dgm:cxn modelId="{8B767ABD-B146-4231-83C2-90097CD89DAA}" type="presParOf" srcId="{AAA98FD7-4AC8-4A56-BBC5-B9CEDC3E8959}" destId="{BDF329CC-DA63-4D6E-9518-B3EA7775D0CD}" srcOrd="11" destOrd="0" presId="urn:microsoft.com/office/officeart/2005/8/layout/bProcess3"/>
    <dgm:cxn modelId="{FEC75156-F879-4946-A151-67CABA08A530}" type="presParOf" srcId="{BDF329CC-DA63-4D6E-9518-B3EA7775D0CD}" destId="{D70844C2-1BC3-4138-9054-C00FB4284ADA}" srcOrd="0" destOrd="0" presId="urn:microsoft.com/office/officeart/2005/8/layout/bProcess3"/>
    <dgm:cxn modelId="{426C587C-BD7D-47B5-8CF7-5BAA1E5BC1D4}" type="presParOf" srcId="{AAA98FD7-4AC8-4A56-BBC5-B9CEDC3E8959}" destId="{49298019-6EB0-4F9B-96B4-D64A2F2E0E51}" srcOrd="12" destOrd="0" presId="urn:microsoft.com/office/officeart/2005/8/layout/bProcess3"/>
    <dgm:cxn modelId="{65D50516-30D1-4D53-9099-1F5465847F29}" type="presParOf" srcId="{AAA98FD7-4AC8-4A56-BBC5-B9CEDC3E8959}" destId="{E426426B-8447-4FD0-A946-C93F8FAD3562}" srcOrd="13" destOrd="0" presId="urn:microsoft.com/office/officeart/2005/8/layout/bProcess3"/>
    <dgm:cxn modelId="{C5182FFF-42C2-4381-867D-527175647998}" type="presParOf" srcId="{E426426B-8447-4FD0-A946-C93F8FAD3562}" destId="{48F58A7E-FB02-4AF9-B319-2A6A93125C33}" srcOrd="0" destOrd="0" presId="urn:microsoft.com/office/officeart/2005/8/layout/bProcess3"/>
    <dgm:cxn modelId="{FFFFB9B5-19CF-4822-A538-31EAFB75E926}" type="presParOf" srcId="{AAA98FD7-4AC8-4A56-BBC5-B9CEDC3E8959}" destId="{C120C302-3D6D-4314-A492-CC44027A1338}" srcOrd="14" destOrd="0" presId="urn:microsoft.com/office/officeart/2005/8/layout/bProcess3"/>
  </dgm:cxnLst>
  <dgm:bg>
    <a:noFill/>
    <a:effectLst>
      <a:innerShdw blurRad="114300">
        <a:prstClr val="black"/>
      </a:innerShdw>
      <a:softEdge rad="127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77F79C-EB70-42F6-BC14-149DB7E93BF3}" type="doc">
      <dgm:prSet loTypeId="urn:microsoft.com/office/officeart/2008/layout/VerticalAccentList" loCatId="list" qsTypeId="urn:microsoft.com/office/officeart/2005/8/quickstyle/simple3" qsCatId="simple" csTypeId="urn:microsoft.com/office/officeart/2005/8/colors/accent0_3" csCatId="mainScheme" phldr="1"/>
      <dgm:spPr/>
      <dgm:t>
        <a:bodyPr/>
        <a:lstStyle/>
        <a:p>
          <a:endParaRPr lang="en-US"/>
        </a:p>
      </dgm:t>
    </dgm:pt>
    <dgm:pt modelId="{7A4D3D61-A558-47BB-B931-7AC691F515C3}">
      <dgm:prSet phldrT="[Text]" custT="1"/>
      <dgm:spPr/>
      <dgm:t>
        <a:bodyPr/>
        <a:lstStyle/>
        <a:p>
          <a:r>
            <a:rPr lang="en-US" sz="1400" b="1" dirty="0" smtClean="0"/>
            <a:t>MIB – MCB Bank Islamic Banking</a:t>
          </a:r>
          <a:endParaRPr lang="en-US" sz="1400" b="1" dirty="0"/>
        </a:p>
      </dgm:t>
    </dgm:pt>
    <dgm:pt modelId="{F4D80097-2E23-468B-B28C-E013619CC42C}" type="parTrans" cxnId="{FC52AB5D-98F7-43E7-879E-D4EBB1AE045F}">
      <dgm:prSet/>
      <dgm:spPr/>
      <dgm:t>
        <a:bodyPr/>
        <a:lstStyle/>
        <a:p>
          <a:endParaRPr lang="en-US" sz="1100"/>
        </a:p>
      </dgm:t>
    </dgm:pt>
    <dgm:pt modelId="{6E3DAB16-E315-410E-BB30-1ABB2B1168E7}" type="sibTrans" cxnId="{FC52AB5D-98F7-43E7-879E-D4EBB1AE045F}">
      <dgm:prSet/>
      <dgm:spPr/>
      <dgm:t>
        <a:bodyPr/>
        <a:lstStyle/>
        <a:p>
          <a:endParaRPr lang="en-US" sz="1100"/>
        </a:p>
      </dgm:t>
    </dgm:pt>
    <dgm:pt modelId="{C4E4B1F1-339F-4C30-9471-1A092C092FCF}">
      <dgm:prSet phldrT="[Text]" custT="1"/>
      <dgm:spPr/>
      <dgm:t>
        <a:bodyPr/>
        <a:lstStyle/>
        <a:p>
          <a:r>
            <a:rPr lang="en-US" sz="1200" dirty="0" smtClean="0"/>
            <a:t>Enhance the overall Distributor window by expanding through MCB Islamic Banking channel</a:t>
          </a:r>
          <a:endParaRPr lang="en-US" sz="1200" dirty="0"/>
        </a:p>
      </dgm:t>
    </dgm:pt>
    <dgm:pt modelId="{7AD752D7-89B3-43C7-9237-D21AB9C74C9F}" type="parTrans" cxnId="{5C409CE3-5F22-40D6-9957-FCB2063DD947}">
      <dgm:prSet/>
      <dgm:spPr/>
      <dgm:t>
        <a:bodyPr/>
        <a:lstStyle/>
        <a:p>
          <a:endParaRPr lang="en-US" sz="1100"/>
        </a:p>
      </dgm:t>
    </dgm:pt>
    <dgm:pt modelId="{AB660253-B4F6-45A4-8EDD-F9B7561E6D30}" type="sibTrans" cxnId="{5C409CE3-5F22-40D6-9957-FCB2063DD947}">
      <dgm:prSet/>
      <dgm:spPr/>
      <dgm:t>
        <a:bodyPr/>
        <a:lstStyle/>
        <a:p>
          <a:endParaRPr lang="en-US" sz="1100"/>
        </a:p>
      </dgm:t>
    </dgm:pt>
    <dgm:pt modelId="{98573A56-07FC-45BE-AD1A-E2E85791D690}">
      <dgm:prSet phldrT="[Text]" custT="1"/>
      <dgm:spPr/>
      <dgm:t>
        <a:bodyPr/>
        <a:lstStyle/>
        <a:p>
          <a:r>
            <a:rPr lang="en-US" sz="1400" b="1" dirty="0" err="1" smtClean="0"/>
            <a:t>Roshan</a:t>
          </a:r>
          <a:r>
            <a:rPr lang="en-US" sz="1400" b="1" dirty="0" smtClean="0"/>
            <a:t> Digital Accounts ( RDA )</a:t>
          </a:r>
          <a:endParaRPr lang="en-US" sz="1400" b="1" dirty="0"/>
        </a:p>
      </dgm:t>
    </dgm:pt>
    <dgm:pt modelId="{3CDE5803-2641-4504-B8B1-A131ECA87777}" type="parTrans" cxnId="{562001D1-1B04-49B3-A82A-9D4D1AE92117}">
      <dgm:prSet/>
      <dgm:spPr/>
      <dgm:t>
        <a:bodyPr/>
        <a:lstStyle/>
        <a:p>
          <a:endParaRPr lang="en-US" sz="1100"/>
        </a:p>
      </dgm:t>
    </dgm:pt>
    <dgm:pt modelId="{24B4BA44-FD4C-4027-BD53-9ECA6DF69599}" type="sibTrans" cxnId="{562001D1-1B04-49B3-A82A-9D4D1AE92117}">
      <dgm:prSet/>
      <dgm:spPr/>
      <dgm:t>
        <a:bodyPr/>
        <a:lstStyle/>
        <a:p>
          <a:endParaRPr lang="en-US" sz="1100"/>
        </a:p>
      </dgm:t>
    </dgm:pt>
    <dgm:pt modelId="{8436B79B-9D3A-46AD-879E-495E582D4994}">
      <dgm:prSet phldrT="[Text]" custT="1"/>
      <dgm:spPr/>
      <dgm:t>
        <a:bodyPr/>
        <a:lstStyle/>
        <a:p>
          <a:r>
            <a:rPr lang="en-US" sz="1200" dirty="0" smtClean="0"/>
            <a:t>Covering clientele through RDA channel via MCB Distributor</a:t>
          </a:r>
          <a:endParaRPr lang="en-US" sz="1200" dirty="0"/>
        </a:p>
      </dgm:t>
    </dgm:pt>
    <dgm:pt modelId="{1DD8B8A0-C7BB-49EC-9F57-5220F8772917}" type="parTrans" cxnId="{38006B3B-58BA-4A54-B227-3D9188131822}">
      <dgm:prSet/>
      <dgm:spPr/>
      <dgm:t>
        <a:bodyPr/>
        <a:lstStyle/>
        <a:p>
          <a:endParaRPr lang="en-US" sz="1100"/>
        </a:p>
      </dgm:t>
    </dgm:pt>
    <dgm:pt modelId="{C5E1CC35-8370-4305-A993-4F90A4CE4F07}" type="sibTrans" cxnId="{38006B3B-58BA-4A54-B227-3D9188131822}">
      <dgm:prSet/>
      <dgm:spPr/>
      <dgm:t>
        <a:bodyPr/>
        <a:lstStyle/>
        <a:p>
          <a:endParaRPr lang="en-US" sz="1100"/>
        </a:p>
      </dgm:t>
    </dgm:pt>
    <dgm:pt modelId="{7D27B2AA-00C5-4144-BAF4-BE47596A6CA5}">
      <dgm:prSet phldrT="[Text]" custT="1"/>
      <dgm:spPr/>
      <dgm:t>
        <a:bodyPr/>
        <a:lstStyle/>
        <a:p>
          <a:r>
            <a:rPr lang="en-US" sz="1400" b="1" dirty="0" smtClean="0"/>
            <a:t>Systematic Investment Plan ( SIP )</a:t>
          </a:r>
          <a:endParaRPr lang="en-US" sz="1400" b="1" dirty="0"/>
        </a:p>
      </dgm:t>
    </dgm:pt>
    <dgm:pt modelId="{20041812-3B68-4E7F-9D91-C43C42B96224}" type="parTrans" cxnId="{A7048724-DC30-48AB-879F-43FBF75728B6}">
      <dgm:prSet/>
      <dgm:spPr/>
      <dgm:t>
        <a:bodyPr/>
        <a:lstStyle/>
        <a:p>
          <a:endParaRPr lang="en-US" sz="1400"/>
        </a:p>
      </dgm:t>
    </dgm:pt>
    <dgm:pt modelId="{07D6AD74-BC41-4FDA-B85C-05EB704431D4}" type="sibTrans" cxnId="{A7048724-DC30-48AB-879F-43FBF75728B6}">
      <dgm:prSet/>
      <dgm:spPr/>
      <dgm:t>
        <a:bodyPr/>
        <a:lstStyle/>
        <a:p>
          <a:endParaRPr lang="en-US" sz="1400"/>
        </a:p>
      </dgm:t>
    </dgm:pt>
    <dgm:pt modelId="{D2DBD669-4A58-450C-83FE-F58D1016C23D}">
      <dgm:prSet phldrT="[Text]" custT="1"/>
      <dgm:spPr/>
      <dgm:t>
        <a:bodyPr/>
        <a:lstStyle/>
        <a:p>
          <a:r>
            <a:rPr lang="en-US" sz="1200" b="0" dirty="0" smtClean="0"/>
            <a:t>On boarding of Salaried Employees. </a:t>
          </a:r>
        </a:p>
        <a:p>
          <a:r>
            <a:rPr lang="en-US" sz="1200" b="0" dirty="0" smtClean="0"/>
            <a:t>Benefits of investing periodic amounts rather than lump sum inflow at once to build long term portfolio</a:t>
          </a:r>
        </a:p>
        <a:p>
          <a:r>
            <a:rPr lang="en-US" sz="1200" b="0" dirty="0" smtClean="0"/>
            <a:t>Selling Equity based funds through MCB Bank under Systematic Investment Plan </a:t>
          </a:r>
        </a:p>
        <a:p>
          <a:r>
            <a:rPr lang="en-US" sz="1200" b="0" dirty="0" smtClean="0"/>
            <a:t>Teams remuneration through various means</a:t>
          </a:r>
          <a:endParaRPr lang="en-US" sz="1200" b="0" dirty="0"/>
        </a:p>
      </dgm:t>
    </dgm:pt>
    <dgm:pt modelId="{E7DDC05F-9887-469A-B829-F78F7274B8FB}" type="parTrans" cxnId="{E3162C1A-EE49-4EF5-9A4C-ECBF93DACE1E}">
      <dgm:prSet/>
      <dgm:spPr/>
      <dgm:t>
        <a:bodyPr/>
        <a:lstStyle/>
        <a:p>
          <a:endParaRPr lang="en-US" sz="1400"/>
        </a:p>
      </dgm:t>
    </dgm:pt>
    <dgm:pt modelId="{579B3CC8-2107-4962-A796-73E5ACE62B13}" type="sibTrans" cxnId="{E3162C1A-EE49-4EF5-9A4C-ECBF93DACE1E}">
      <dgm:prSet/>
      <dgm:spPr/>
      <dgm:t>
        <a:bodyPr/>
        <a:lstStyle/>
        <a:p>
          <a:endParaRPr lang="en-US" sz="1400"/>
        </a:p>
      </dgm:t>
    </dgm:pt>
    <dgm:pt modelId="{85A2E27B-FCB8-4DDC-95B2-0EFAE122DBA3}" type="pres">
      <dgm:prSet presAssocID="{EA77F79C-EB70-42F6-BC14-149DB7E93BF3}" presName="Name0" presStyleCnt="0">
        <dgm:presLayoutVars>
          <dgm:chMax/>
          <dgm:chPref/>
          <dgm:dir/>
        </dgm:presLayoutVars>
      </dgm:prSet>
      <dgm:spPr/>
      <dgm:t>
        <a:bodyPr/>
        <a:lstStyle/>
        <a:p>
          <a:endParaRPr lang="en-US"/>
        </a:p>
      </dgm:t>
    </dgm:pt>
    <dgm:pt modelId="{4089F0DD-77EA-45A0-ABB5-0E81FBB4B9F4}" type="pres">
      <dgm:prSet presAssocID="{7A4D3D61-A558-47BB-B931-7AC691F515C3}" presName="parenttextcomposite" presStyleCnt="0"/>
      <dgm:spPr/>
    </dgm:pt>
    <dgm:pt modelId="{9E0707C8-39E5-408B-A63D-37B49DEAC8A6}" type="pres">
      <dgm:prSet presAssocID="{7A4D3D61-A558-47BB-B931-7AC691F515C3}" presName="parenttext" presStyleLbl="revTx" presStyleIdx="0" presStyleCnt="3">
        <dgm:presLayoutVars>
          <dgm:chMax/>
          <dgm:chPref val="2"/>
          <dgm:bulletEnabled val="1"/>
        </dgm:presLayoutVars>
      </dgm:prSet>
      <dgm:spPr/>
      <dgm:t>
        <a:bodyPr/>
        <a:lstStyle/>
        <a:p>
          <a:endParaRPr lang="en-US"/>
        </a:p>
      </dgm:t>
    </dgm:pt>
    <dgm:pt modelId="{F1DF14CC-8448-4F57-AFBA-D333F441945E}" type="pres">
      <dgm:prSet presAssocID="{7A4D3D61-A558-47BB-B931-7AC691F515C3}" presName="composite" presStyleCnt="0"/>
      <dgm:spPr/>
    </dgm:pt>
    <dgm:pt modelId="{843BFB15-DF0D-424B-9559-36ECADED0202}" type="pres">
      <dgm:prSet presAssocID="{7A4D3D61-A558-47BB-B931-7AC691F515C3}" presName="chevron1" presStyleLbl="alignNode1" presStyleIdx="0" presStyleCnt="21"/>
      <dgm:spPr/>
    </dgm:pt>
    <dgm:pt modelId="{59F538E9-7DC5-4323-ACF3-97F69D30A92D}" type="pres">
      <dgm:prSet presAssocID="{7A4D3D61-A558-47BB-B931-7AC691F515C3}" presName="chevron2" presStyleLbl="alignNode1" presStyleIdx="1" presStyleCnt="21"/>
      <dgm:spPr/>
    </dgm:pt>
    <dgm:pt modelId="{70CC4153-2F96-4B2C-B39F-24DF2AB07C4C}" type="pres">
      <dgm:prSet presAssocID="{7A4D3D61-A558-47BB-B931-7AC691F515C3}" presName="chevron3" presStyleLbl="alignNode1" presStyleIdx="2" presStyleCnt="21"/>
      <dgm:spPr/>
    </dgm:pt>
    <dgm:pt modelId="{87F6DBE5-ABCA-425D-B541-2869F25AB4B0}" type="pres">
      <dgm:prSet presAssocID="{7A4D3D61-A558-47BB-B931-7AC691F515C3}" presName="chevron4" presStyleLbl="alignNode1" presStyleIdx="3" presStyleCnt="21"/>
      <dgm:spPr/>
    </dgm:pt>
    <dgm:pt modelId="{9E3FB1D4-1A44-4D5A-83FE-70659E018509}" type="pres">
      <dgm:prSet presAssocID="{7A4D3D61-A558-47BB-B931-7AC691F515C3}" presName="chevron5" presStyleLbl="alignNode1" presStyleIdx="4" presStyleCnt="21"/>
      <dgm:spPr/>
    </dgm:pt>
    <dgm:pt modelId="{CCEB4CCE-AA5B-4BE4-896C-AFEA933B7A59}" type="pres">
      <dgm:prSet presAssocID="{7A4D3D61-A558-47BB-B931-7AC691F515C3}" presName="chevron6" presStyleLbl="alignNode1" presStyleIdx="5" presStyleCnt="21"/>
      <dgm:spPr/>
    </dgm:pt>
    <dgm:pt modelId="{BFA72E3B-E0C8-4659-BCB3-B99402D27890}" type="pres">
      <dgm:prSet presAssocID="{7A4D3D61-A558-47BB-B931-7AC691F515C3}" presName="chevron7" presStyleLbl="alignNode1" presStyleIdx="6" presStyleCnt="21"/>
      <dgm:spPr/>
    </dgm:pt>
    <dgm:pt modelId="{16E8F19A-B07C-452C-B995-818F5A3D8C10}" type="pres">
      <dgm:prSet presAssocID="{7A4D3D61-A558-47BB-B931-7AC691F515C3}" presName="childtext" presStyleLbl="solidFgAcc1" presStyleIdx="0" presStyleCnt="3" custScaleY="122001">
        <dgm:presLayoutVars>
          <dgm:chMax/>
          <dgm:chPref val="0"/>
          <dgm:bulletEnabled val="1"/>
        </dgm:presLayoutVars>
      </dgm:prSet>
      <dgm:spPr/>
      <dgm:t>
        <a:bodyPr/>
        <a:lstStyle/>
        <a:p>
          <a:endParaRPr lang="en-US"/>
        </a:p>
      </dgm:t>
    </dgm:pt>
    <dgm:pt modelId="{514BB1EC-E849-417C-8FB6-691A91EC3D4B}" type="pres">
      <dgm:prSet presAssocID="{6E3DAB16-E315-410E-BB30-1ABB2B1168E7}" presName="sibTrans" presStyleCnt="0"/>
      <dgm:spPr/>
    </dgm:pt>
    <dgm:pt modelId="{480E459B-237A-4415-B73A-722084EE269B}" type="pres">
      <dgm:prSet presAssocID="{98573A56-07FC-45BE-AD1A-E2E85791D690}" presName="parenttextcomposite" presStyleCnt="0"/>
      <dgm:spPr/>
    </dgm:pt>
    <dgm:pt modelId="{AB5735AE-A569-4B05-B2C1-BC3178799FEE}" type="pres">
      <dgm:prSet presAssocID="{98573A56-07FC-45BE-AD1A-E2E85791D690}" presName="parenttext" presStyleLbl="revTx" presStyleIdx="1" presStyleCnt="3">
        <dgm:presLayoutVars>
          <dgm:chMax/>
          <dgm:chPref val="2"/>
          <dgm:bulletEnabled val="1"/>
        </dgm:presLayoutVars>
      </dgm:prSet>
      <dgm:spPr/>
      <dgm:t>
        <a:bodyPr/>
        <a:lstStyle/>
        <a:p>
          <a:endParaRPr lang="en-US"/>
        </a:p>
      </dgm:t>
    </dgm:pt>
    <dgm:pt modelId="{F4EC4A6B-0540-4BF6-9306-B326F911D36C}" type="pres">
      <dgm:prSet presAssocID="{98573A56-07FC-45BE-AD1A-E2E85791D690}" presName="composite" presStyleCnt="0"/>
      <dgm:spPr/>
    </dgm:pt>
    <dgm:pt modelId="{9CB296F5-8414-495A-80F4-E050275EBAA8}" type="pres">
      <dgm:prSet presAssocID="{98573A56-07FC-45BE-AD1A-E2E85791D690}" presName="chevron1" presStyleLbl="alignNode1" presStyleIdx="7" presStyleCnt="21"/>
      <dgm:spPr/>
    </dgm:pt>
    <dgm:pt modelId="{0BF184F6-6099-48FE-A9BF-7F7DAEC21067}" type="pres">
      <dgm:prSet presAssocID="{98573A56-07FC-45BE-AD1A-E2E85791D690}" presName="chevron2" presStyleLbl="alignNode1" presStyleIdx="8" presStyleCnt="21"/>
      <dgm:spPr/>
    </dgm:pt>
    <dgm:pt modelId="{570E6BFA-CBBA-445F-ABDD-F6EE9BFD354E}" type="pres">
      <dgm:prSet presAssocID="{98573A56-07FC-45BE-AD1A-E2E85791D690}" presName="chevron3" presStyleLbl="alignNode1" presStyleIdx="9" presStyleCnt="21"/>
      <dgm:spPr/>
    </dgm:pt>
    <dgm:pt modelId="{EE7315FA-C7D0-4F03-B052-AB2338E67205}" type="pres">
      <dgm:prSet presAssocID="{98573A56-07FC-45BE-AD1A-E2E85791D690}" presName="chevron4" presStyleLbl="alignNode1" presStyleIdx="10" presStyleCnt="21"/>
      <dgm:spPr/>
    </dgm:pt>
    <dgm:pt modelId="{0FF4F1DD-37D8-40B0-B701-85FA59A3BA0B}" type="pres">
      <dgm:prSet presAssocID="{98573A56-07FC-45BE-AD1A-E2E85791D690}" presName="chevron5" presStyleLbl="alignNode1" presStyleIdx="11" presStyleCnt="21"/>
      <dgm:spPr/>
    </dgm:pt>
    <dgm:pt modelId="{9020A493-1116-40F2-8246-95DE34733189}" type="pres">
      <dgm:prSet presAssocID="{98573A56-07FC-45BE-AD1A-E2E85791D690}" presName="chevron6" presStyleLbl="alignNode1" presStyleIdx="12" presStyleCnt="21"/>
      <dgm:spPr/>
    </dgm:pt>
    <dgm:pt modelId="{FD31D8DA-8349-4089-871A-809A9A4ADA44}" type="pres">
      <dgm:prSet presAssocID="{98573A56-07FC-45BE-AD1A-E2E85791D690}" presName="chevron7" presStyleLbl="alignNode1" presStyleIdx="13" presStyleCnt="21"/>
      <dgm:spPr/>
    </dgm:pt>
    <dgm:pt modelId="{A85CD5C6-998F-4427-A282-D625498CCE3D}" type="pres">
      <dgm:prSet presAssocID="{98573A56-07FC-45BE-AD1A-E2E85791D690}" presName="childtext" presStyleLbl="solidFgAcc1" presStyleIdx="1" presStyleCnt="3" custScaleY="119014">
        <dgm:presLayoutVars>
          <dgm:chMax/>
          <dgm:chPref val="0"/>
          <dgm:bulletEnabled val="1"/>
        </dgm:presLayoutVars>
      </dgm:prSet>
      <dgm:spPr/>
      <dgm:t>
        <a:bodyPr/>
        <a:lstStyle/>
        <a:p>
          <a:endParaRPr lang="en-US"/>
        </a:p>
      </dgm:t>
    </dgm:pt>
    <dgm:pt modelId="{E3495792-D162-4B7F-8E02-CAFE63EF1357}" type="pres">
      <dgm:prSet presAssocID="{24B4BA44-FD4C-4027-BD53-9ECA6DF69599}" presName="sibTrans" presStyleCnt="0"/>
      <dgm:spPr/>
    </dgm:pt>
    <dgm:pt modelId="{2C6132C4-124F-4647-B5ED-FFB2A87C2147}" type="pres">
      <dgm:prSet presAssocID="{7D27B2AA-00C5-4144-BAF4-BE47596A6CA5}" presName="parenttextcomposite" presStyleCnt="0"/>
      <dgm:spPr/>
    </dgm:pt>
    <dgm:pt modelId="{562C9DAE-1971-41F5-BE79-11452F784559}" type="pres">
      <dgm:prSet presAssocID="{7D27B2AA-00C5-4144-BAF4-BE47596A6CA5}" presName="parenttext" presStyleLbl="revTx" presStyleIdx="2" presStyleCnt="3">
        <dgm:presLayoutVars>
          <dgm:chMax/>
          <dgm:chPref val="2"/>
          <dgm:bulletEnabled val="1"/>
        </dgm:presLayoutVars>
      </dgm:prSet>
      <dgm:spPr/>
      <dgm:t>
        <a:bodyPr/>
        <a:lstStyle/>
        <a:p>
          <a:endParaRPr lang="en-US"/>
        </a:p>
      </dgm:t>
    </dgm:pt>
    <dgm:pt modelId="{D9CB7E80-459E-4D3E-99B4-7CCD0C9DA353}" type="pres">
      <dgm:prSet presAssocID="{7D27B2AA-00C5-4144-BAF4-BE47596A6CA5}" presName="composite" presStyleCnt="0"/>
      <dgm:spPr/>
    </dgm:pt>
    <dgm:pt modelId="{88B6986C-33C8-421F-BCDD-1A997146168B}" type="pres">
      <dgm:prSet presAssocID="{7D27B2AA-00C5-4144-BAF4-BE47596A6CA5}" presName="chevron1" presStyleLbl="alignNode1" presStyleIdx="14" presStyleCnt="21"/>
      <dgm:spPr/>
    </dgm:pt>
    <dgm:pt modelId="{67B25681-D067-4B41-B85D-1ACC83B30A4E}" type="pres">
      <dgm:prSet presAssocID="{7D27B2AA-00C5-4144-BAF4-BE47596A6CA5}" presName="chevron2" presStyleLbl="alignNode1" presStyleIdx="15" presStyleCnt="21"/>
      <dgm:spPr/>
    </dgm:pt>
    <dgm:pt modelId="{7C9D8614-00BA-43CD-BBDD-32AEF227F0B1}" type="pres">
      <dgm:prSet presAssocID="{7D27B2AA-00C5-4144-BAF4-BE47596A6CA5}" presName="chevron3" presStyleLbl="alignNode1" presStyleIdx="16" presStyleCnt="21"/>
      <dgm:spPr/>
    </dgm:pt>
    <dgm:pt modelId="{5B237D3C-DE01-4BB2-8977-96878A514371}" type="pres">
      <dgm:prSet presAssocID="{7D27B2AA-00C5-4144-BAF4-BE47596A6CA5}" presName="chevron4" presStyleLbl="alignNode1" presStyleIdx="17" presStyleCnt="21"/>
      <dgm:spPr/>
    </dgm:pt>
    <dgm:pt modelId="{20E28F7B-37E3-482B-A8B8-126A257CB85A}" type="pres">
      <dgm:prSet presAssocID="{7D27B2AA-00C5-4144-BAF4-BE47596A6CA5}" presName="chevron5" presStyleLbl="alignNode1" presStyleIdx="18" presStyleCnt="21"/>
      <dgm:spPr/>
    </dgm:pt>
    <dgm:pt modelId="{6D3E0EDF-8562-46FA-8984-96C4FD528694}" type="pres">
      <dgm:prSet presAssocID="{7D27B2AA-00C5-4144-BAF4-BE47596A6CA5}" presName="chevron6" presStyleLbl="alignNode1" presStyleIdx="19" presStyleCnt="21"/>
      <dgm:spPr/>
    </dgm:pt>
    <dgm:pt modelId="{CCC244D6-B0D5-41F2-947C-23F3D4E61908}" type="pres">
      <dgm:prSet presAssocID="{7D27B2AA-00C5-4144-BAF4-BE47596A6CA5}" presName="chevron7" presStyleLbl="alignNode1" presStyleIdx="20" presStyleCnt="21"/>
      <dgm:spPr/>
    </dgm:pt>
    <dgm:pt modelId="{AC65253A-DFC3-4345-A101-8F808A29C705}" type="pres">
      <dgm:prSet presAssocID="{7D27B2AA-00C5-4144-BAF4-BE47596A6CA5}" presName="childtext" presStyleLbl="solidFgAcc1" presStyleIdx="2" presStyleCnt="3" custScaleY="125737">
        <dgm:presLayoutVars>
          <dgm:chMax/>
          <dgm:chPref val="0"/>
          <dgm:bulletEnabled val="1"/>
        </dgm:presLayoutVars>
      </dgm:prSet>
      <dgm:spPr/>
      <dgm:t>
        <a:bodyPr/>
        <a:lstStyle/>
        <a:p>
          <a:endParaRPr lang="en-US"/>
        </a:p>
      </dgm:t>
    </dgm:pt>
  </dgm:ptLst>
  <dgm:cxnLst>
    <dgm:cxn modelId="{E3162C1A-EE49-4EF5-9A4C-ECBF93DACE1E}" srcId="{7D27B2AA-00C5-4144-BAF4-BE47596A6CA5}" destId="{D2DBD669-4A58-450C-83FE-F58D1016C23D}" srcOrd="0" destOrd="0" parTransId="{E7DDC05F-9887-469A-B829-F78F7274B8FB}" sibTransId="{579B3CC8-2107-4962-A796-73E5ACE62B13}"/>
    <dgm:cxn modelId="{FC52AB5D-98F7-43E7-879E-D4EBB1AE045F}" srcId="{EA77F79C-EB70-42F6-BC14-149DB7E93BF3}" destId="{7A4D3D61-A558-47BB-B931-7AC691F515C3}" srcOrd="0" destOrd="0" parTransId="{F4D80097-2E23-468B-B28C-E013619CC42C}" sibTransId="{6E3DAB16-E315-410E-BB30-1ABB2B1168E7}"/>
    <dgm:cxn modelId="{4DEBBA75-5D1F-4FB2-A5E8-10423FFE3F38}" type="presOf" srcId="{EA77F79C-EB70-42F6-BC14-149DB7E93BF3}" destId="{85A2E27B-FCB8-4DDC-95B2-0EFAE122DBA3}" srcOrd="0" destOrd="0" presId="urn:microsoft.com/office/officeart/2008/layout/VerticalAccentList"/>
    <dgm:cxn modelId="{162BC7EE-9A5C-474C-A6D6-0CCF053B16E2}" type="presOf" srcId="{98573A56-07FC-45BE-AD1A-E2E85791D690}" destId="{AB5735AE-A569-4B05-B2C1-BC3178799FEE}" srcOrd="0" destOrd="0" presId="urn:microsoft.com/office/officeart/2008/layout/VerticalAccentList"/>
    <dgm:cxn modelId="{5C409CE3-5F22-40D6-9957-FCB2063DD947}" srcId="{7A4D3D61-A558-47BB-B931-7AC691F515C3}" destId="{C4E4B1F1-339F-4C30-9471-1A092C092FCF}" srcOrd="0" destOrd="0" parTransId="{7AD752D7-89B3-43C7-9237-D21AB9C74C9F}" sibTransId="{AB660253-B4F6-45A4-8EDD-F9B7561E6D30}"/>
    <dgm:cxn modelId="{38006B3B-58BA-4A54-B227-3D9188131822}" srcId="{98573A56-07FC-45BE-AD1A-E2E85791D690}" destId="{8436B79B-9D3A-46AD-879E-495E582D4994}" srcOrd="0" destOrd="0" parTransId="{1DD8B8A0-C7BB-49EC-9F57-5220F8772917}" sibTransId="{C5E1CC35-8370-4305-A993-4F90A4CE4F07}"/>
    <dgm:cxn modelId="{B1F89BC0-082E-4C76-94E7-942E2ED52151}" type="presOf" srcId="{7D27B2AA-00C5-4144-BAF4-BE47596A6CA5}" destId="{562C9DAE-1971-41F5-BE79-11452F784559}" srcOrd="0" destOrd="0" presId="urn:microsoft.com/office/officeart/2008/layout/VerticalAccentList"/>
    <dgm:cxn modelId="{A7048724-DC30-48AB-879F-43FBF75728B6}" srcId="{EA77F79C-EB70-42F6-BC14-149DB7E93BF3}" destId="{7D27B2AA-00C5-4144-BAF4-BE47596A6CA5}" srcOrd="2" destOrd="0" parTransId="{20041812-3B68-4E7F-9D91-C43C42B96224}" sibTransId="{07D6AD74-BC41-4FDA-B85C-05EB704431D4}"/>
    <dgm:cxn modelId="{EE400BD5-8B29-4964-81B8-DE05BB3AD2B6}" type="presOf" srcId="{D2DBD669-4A58-450C-83FE-F58D1016C23D}" destId="{AC65253A-DFC3-4345-A101-8F808A29C705}" srcOrd="0" destOrd="0" presId="urn:microsoft.com/office/officeart/2008/layout/VerticalAccentList"/>
    <dgm:cxn modelId="{C9E90743-5738-40CC-A6DE-626CA9260995}" type="presOf" srcId="{C4E4B1F1-339F-4C30-9471-1A092C092FCF}" destId="{16E8F19A-B07C-452C-B995-818F5A3D8C10}" srcOrd="0" destOrd="0" presId="urn:microsoft.com/office/officeart/2008/layout/VerticalAccentList"/>
    <dgm:cxn modelId="{6B8E5605-AB9F-4493-AA3B-6AC3DFFFACC8}" type="presOf" srcId="{7A4D3D61-A558-47BB-B931-7AC691F515C3}" destId="{9E0707C8-39E5-408B-A63D-37B49DEAC8A6}" srcOrd="0" destOrd="0" presId="urn:microsoft.com/office/officeart/2008/layout/VerticalAccentList"/>
    <dgm:cxn modelId="{F2C0BA7B-03BF-4BB5-B11D-CBFFDE4AB797}" type="presOf" srcId="{8436B79B-9D3A-46AD-879E-495E582D4994}" destId="{A85CD5C6-998F-4427-A282-D625498CCE3D}" srcOrd="0" destOrd="0" presId="urn:microsoft.com/office/officeart/2008/layout/VerticalAccentList"/>
    <dgm:cxn modelId="{562001D1-1B04-49B3-A82A-9D4D1AE92117}" srcId="{EA77F79C-EB70-42F6-BC14-149DB7E93BF3}" destId="{98573A56-07FC-45BE-AD1A-E2E85791D690}" srcOrd="1" destOrd="0" parTransId="{3CDE5803-2641-4504-B8B1-A131ECA87777}" sibTransId="{24B4BA44-FD4C-4027-BD53-9ECA6DF69599}"/>
    <dgm:cxn modelId="{4EE44741-E36C-4811-9D95-FE6BE3C7A54D}" type="presParOf" srcId="{85A2E27B-FCB8-4DDC-95B2-0EFAE122DBA3}" destId="{4089F0DD-77EA-45A0-ABB5-0E81FBB4B9F4}" srcOrd="0" destOrd="0" presId="urn:microsoft.com/office/officeart/2008/layout/VerticalAccentList"/>
    <dgm:cxn modelId="{A81C9DA7-FA8E-461A-B4C1-5C0CFC8406ED}" type="presParOf" srcId="{4089F0DD-77EA-45A0-ABB5-0E81FBB4B9F4}" destId="{9E0707C8-39E5-408B-A63D-37B49DEAC8A6}" srcOrd="0" destOrd="0" presId="urn:microsoft.com/office/officeart/2008/layout/VerticalAccentList"/>
    <dgm:cxn modelId="{127B101F-8C24-45A2-9129-A65660CFABDE}" type="presParOf" srcId="{85A2E27B-FCB8-4DDC-95B2-0EFAE122DBA3}" destId="{F1DF14CC-8448-4F57-AFBA-D333F441945E}" srcOrd="1" destOrd="0" presId="urn:microsoft.com/office/officeart/2008/layout/VerticalAccentList"/>
    <dgm:cxn modelId="{01D7B184-AD36-4415-90A5-1F2011B7875F}" type="presParOf" srcId="{F1DF14CC-8448-4F57-AFBA-D333F441945E}" destId="{843BFB15-DF0D-424B-9559-36ECADED0202}" srcOrd="0" destOrd="0" presId="urn:microsoft.com/office/officeart/2008/layout/VerticalAccentList"/>
    <dgm:cxn modelId="{616A65C4-33C1-4C6E-A340-9CECF5813A4B}" type="presParOf" srcId="{F1DF14CC-8448-4F57-AFBA-D333F441945E}" destId="{59F538E9-7DC5-4323-ACF3-97F69D30A92D}" srcOrd="1" destOrd="0" presId="urn:microsoft.com/office/officeart/2008/layout/VerticalAccentList"/>
    <dgm:cxn modelId="{B5AACFD7-2257-4952-8981-6EBC6FF6EF67}" type="presParOf" srcId="{F1DF14CC-8448-4F57-AFBA-D333F441945E}" destId="{70CC4153-2F96-4B2C-B39F-24DF2AB07C4C}" srcOrd="2" destOrd="0" presId="urn:microsoft.com/office/officeart/2008/layout/VerticalAccentList"/>
    <dgm:cxn modelId="{547D69A2-3B21-424B-BDF7-F24F7F0BE381}" type="presParOf" srcId="{F1DF14CC-8448-4F57-AFBA-D333F441945E}" destId="{87F6DBE5-ABCA-425D-B541-2869F25AB4B0}" srcOrd="3" destOrd="0" presId="urn:microsoft.com/office/officeart/2008/layout/VerticalAccentList"/>
    <dgm:cxn modelId="{563239CD-A8AE-441B-8DB5-E4268FB0F916}" type="presParOf" srcId="{F1DF14CC-8448-4F57-AFBA-D333F441945E}" destId="{9E3FB1D4-1A44-4D5A-83FE-70659E018509}" srcOrd="4" destOrd="0" presId="urn:microsoft.com/office/officeart/2008/layout/VerticalAccentList"/>
    <dgm:cxn modelId="{A4DC6005-5B15-4DAD-9405-5157E395DB46}" type="presParOf" srcId="{F1DF14CC-8448-4F57-AFBA-D333F441945E}" destId="{CCEB4CCE-AA5B-4BE4-896C-AFEA933B7A59}" srcOrd="5" destOrd="0" presId="urn:microsoft.com/office/officeart/2008/layout/VerticalAccentList"/>
    <dgm:cxn modelId="{B9ABA3E0-1BDF-4D5B-A1AC-4ADFEE16C522}" type="presParOf" srcId="{F1DF14CC-8448-4F57-AFBA-D333F441945E}" destId="{BFA72E3B-E0C8-4659-BCB3-B99402D27890}" srcOrd="6" destOrd="0" presId="urn:microsoft.com/office/officeart/2008/layout/VerticalAccentList"/>
    <dgm:cxn modelId="{9D8AA986-396B-4912-BEDA-C10544A98D87}" type="presParOf" srcId="{F1DF14CC-8448-4F57-AFBA-D333F441945E}" destId="{16E8F19A-B07C-452C-B995-818F5A3D8C10}" srcOrd="7" destOrd="0" presId="urn:microsoft.com/office/officeart/2008/layout/VerticalAccentList"/>
    <dgm:cxn modelId="{37AF1124-CBA9-4406-87FC-1E4A70A73124}" type="presParOf" srcId="{85A2E27B-FCB8-4DDC-95B2-0EFAE122DBA3}" destId="{514BB1EC-E849-417C-8FB6-691A91EC3D4B}" srcOrd="2" destOrd="0" presId="urn:microsoft.com/office/officeart/2008/layout/VerticalAccentList"/>
    <dgm:cxn modelId="{F6A2642C-6C61-43B2-86FE-60DA93E6CB07}" type="presParOf" srcId="{85A2E27B-FCB8-4DDC-95B2-0EFAE122DBA3}" destId="{480E459B-237A-4415-B73A-722084EE269B}" srcOrd="3" destOrd="0" presId="urn:microsoft.com/office/officeart/2008/layout/VerticalAccentList"/>
    <dgm:cxn modelId="{22EDAF2F-9DA8-4D61-B159-4D29E5A289E1}" type="presParOf" srcId="{480E459B-237A-4415-B73A-722084EE269B}" destId="{AB5735AE-A569-4B05-B2C1-BC3178799FEE}" srcOrd="0" destOrd="0" presId="urn:microsoft.com/office/officeart/2008/layout/VerticalAccentList"/>
    <dgm:cxn modelId="{74FFB032-289A-4989-9734-ED45DCB079FF}" type="presParOf" srcId="{85A2E27B-FCB8-4DDC-95B2-0EFAE122DBA3}" destId="{F4EC4A6B-0540-4BF6-9306-B326F911D36C}" srcOrd="4" destOrd="0" presId="urn:microsoft.com/office/officeart/2008/layout/VerticalAccentList"/>
    <dgm:cxn modelId="{82296A85-E497-426B-BEC4-B7CF30F627D3}" type="presParOf" srcId="{F4EC4A6B-0540-4BF6-9306-B326F911D36C}" destId="{9CB296F5-8414-495A-80F4-E050275EBAA8}" srcOrd="0" destOrd="0" presId="urn:microsoft.com/office/officeart/2008/layout/VerticalAccentList"/>
    <dgm:cxn modelId="{1DA962CB-558E-403F-8A31-D764A93ED25B}" type="presParOf" srcId="{F4EC4A6B-0540-4BF6-9306-B326F911D36C}" destId="{0BF184F6-6099-48FE-A9BF-7F7DAEC21067}" srcOrd="1" destOrd="0" presId="urn:microsoft.com/office/officeart/2008/layout/VerticalAccentList"/>
    <dgm:cxn modelId="{68024EE5-9CA5-4AF0-BB10-E284DAB6EAA6}" type="presParOf" srcId="{F4EC4A6B-0540-4BF6-9306-B326F911D36C}" destId="{570E6BFA-CBBA-445F-ABDD-F6EE9BFD354E}" srcOrd="2" destOrd="0" presId="urn:microsoft.com/office/officeart/2008/layout/VerticalAccentList"/>
    <dgm:cxn modelId="{DF8F47EF-E12F-4EC3-B7B3-EFDF903CFAB4}" type="presParOf" srcId="{F4EC4A6B-0540-4BF6-9306-B326F911D36C}" destId="{EE7315FA-C7D0-4F03-B052-AB2338E67205}" srcOrd="3" destOrd="0" presId="urn:microsoft.com/office/officeart/2008/layout/VerticalAccentList"/>
    <dgm:cxn modelId="{9422B78F-1AF0-4F1E-AD09-93506BE6BA7A}" type="presParOf" srcId="{F4EC4A6B-0540-4BF6-9306-B326F911D36C}" destId="{0FF4F1DD-37D8-40B0-B701-85FA59A3BA0B}" srcOrd="4" destOrd="0" presId="urn:microsoft.com/office/officeart/2008/layout/VerticalAccentList"/>
    <dgm:cxn modelId="{9D31422A-7EF8-408B-B612-491F1CDD3AEF}" type="presParOf" srcId="{F4EC4A6B-0540-4BF6-9306-B326F911D36C}" destId="{9020A493-1116-40F2-8246-95DE34733189}" srcOrd="5" destOrd="0" presId="urn:microsoft.com/office/officeart/2008/layout/VerticalAccentList"/>
    <dgm:cxn modelId="{F53BC2D2-DBB5-424C-B2CD-0A8662F7A3EE}" type="presParOf" srcId="{F4EC4A6B-0540-4BF6-9306-B326F911D36C}" destId="{FD31D8DA-8349-4089-871A-809A9A4ADA44}" srcOrd="6" destOrd="0" presId="urn:microsoft.com/office/officeart/2008/layout/VerticalAccentList"/>
    <dgm:cxn modelId="{D2E2E86B-6741-49CD-B713-F16A9F6CA577}" type="presParOf" srcId="{F4EC4A6B-0540-4BF6-9306-B326F911D36C}" destId="{A85CD5C6-998F-4427-A282-D625498CCE3D}" srcOrd="7" destOrd="0" presId="urn:microsoft.com/office/officeart/2008/layout/VerticalAccentList"/>
    <dgm:cxn modelId="{0915AA8A-1F48-465A-B3EF-599575288342}" type="presParOf" srcId="{85A2E27B-FCB8-4DDC-95B2-0EFAE122DBA3}" destId="{E3495792-D162-4B7F-8E02-CAFE63EF1357}" srcOrd="5" destOrd="0" presId="urn:microsoft.com/office/officeart/2008/layout/VerticalAccentList"/>
    <dgm:cxn modelId="{2566C6D7-F6B1-4A97-B524-556DA62B0063}" type="presParOf" srcId="{85A2E27B-FCB8-4DDC-95B2-0EFAE122DBA3}" destId="{2C6132C4-124F-4647-B5ED-FFB2A87C2147}" srcOrd="6" destOrd="0" presId="urn:microsoft.com/office/officeart/2008/layout/VerticalAccentList"/>
    <dgm:cxn modelId="{DD8324B0-632A-4D69-A8AD-2888E41B3AAD}" type="presParOf" srcId="{2C6132C4-124F-4647-B5ED-FFB2A87C2147}" destId="{562C9DAE-1971-41F5-BE79-11452F784559}" srcOrd="0" destOrd="0" presId="urn:microsoft.com/office/officeart/2008/layout/VerticalAccentList"/>
    <dgm:cxn modelId="{E7373ED5-29C8-424B-A81E-98D43EE3C4B7}" type="presParOf" srcId="{85A2E27B-FCB8-4DDC-95B2-0EFAE122DBA3}" destId="{D9CB7E80-459E-4D3E-99B4-7CCD0C9DA353}" srcOrd="7" destOrd="0" presId="urn:microsoft.com/office/officeart/2008/layout/VerticalAccentList"/>
    <dgm:cxn modelId="{730D44AD-8091-440F-8746-B0DB6EF94759}" type="presParOf" srcId="{D9CB7E80-459E-4D3E-99B4-7CCD0C9DA353}" destId="{88B6986C-33C8-421F-BCDD-1A997146168B}" srcOrd="0" destOrd="0" presId="urn:microsoft.com/office/officeart/2008/layout/VerticalAccentList"/>
    <dgm:cxn modelId="{F43310A8-A753-4E1A-86CA-E5F046DE2548}" type="presParOf" srcId="{D9CB7E80-459E-4D3E-99B4-7CCD0C9DA353}" destId="{67B25681-D067-4B41-B85D-1ACC83B30A4E}" srcOrd="1" destOrd="0" presId="urn:microsoft.com/office/officeart/2008/layout/VerticalAccentList"/>
    <dgm:cxn modelId="{0672182E-86A6-42D4-9653-21BD88A19F9D}" type="presParOf" srcId="{D9CB7E80-459E-4D3E-99B4-7CCD0C9DA353}" destId="{7C9D8614-00BA-43CD-BBDD-32AEF227F0B1}" srcOrd="2" destOrd="0" presId="urn:microsoft.com/office/officeart/2008/layout/VerticalAccentList"/>
    <dgm:cxn modelId="{5B146B49-3BC5-4792-A298-AB354A8707ED}" type="presParOf" srcId="{D9CB7E80-459E-4D3E-99B4-7CCD0C9DA353}" destId="{5B237D3C-DE01-4BB2-8977-96878A514371}" srcOrd="3" destOrd="0" presId="urn:microsoft.com/office/officeart/2008/layout/VerticalAccentList"/>
    <dgm:cxn modelId="{CA28BFC8-0FD8-45EA-8C21-DA5E3002E3DC}" type="presParOf" srcId="{D9CB7E80-459E-4D3E-99B4-7CCD0C9DA353}" destId="{20E28F7B-37E3-482B-A8B8-126A257CB85A}" srcOrd="4" destOrd="0" presId="urn:microsoft.com/office/officeart/2008/layout/VerticalAccentList"/>
    <dgm:cxn modelId="{2E0C5517-7FFA-4F85-A3DB-D7A6AD6067AD}" type="presParOf" srcId="{D9CB7E80-459E-4D3E-99B4-7CCD0C9DA353}" destId="{6D3E0EDF-8562-46FA-8984-96C4FD528694}" srcOrd="5" destOrd="0" presId="urn:microsoft.com/office/officeart/2008/layout/VerticalAccentList"/>
    <dgm:cxn modelId="{65CB4910-C8E6-4717-9633-8C02DE8777D4}" type="presParOf" srcId="{D9CB7E80-459E-4D3E-99B4-7CCD0C9DA353}" destId="{CCC244D6-B0D5-41F2-947C-23F3D4E61908}" srcOrd="6" destOrd="0" presId="urn:microsoft.com/office/officeart/2008/layout/VerticalAccentList"/>
    <dgm:cxn modelId="{AE9A3C38-75AD-478F-83B3-27913150383E}" type="presParOf" srcId="{D9CB7E80-459E-4D3E-99B4-7CCD0C9DA353}" destId="{AC65253A-DFC3-4345-A101-8F808A29C705}"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83FE85-6B58-4C8E-8133-A12CD41B53C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A15EF2E9-5F3B-42D6-89D6-42584E2903D7}">
      <dgm:prSet phldrT="[Text]" custT="1"/>
      <dgm:spPr/>
      <dgm:t>
        <a:bodyPr/>
        <a:lstStyle/>
        <a:p>
          <a:r>
            <a:rPr lang="en-US" sz="1200" dirty="0" smtClean="0"/>
            <a:t>Basic Sales Trainings for all new inductees, knowledge on products and internal processes</a:t>
          </a:r>
        </a:p>
        <a:p>
          <a:r>
            <a:rPr lang="en-US" sz="1200" dirty="0" smtClean="0"/>
            <a:t>Periodic Training Sessions on topics of significant importance </a:t>
          </a:r>
        </a:p>
        <a:p>
          <a:r>
            <a:rPr lang="en-US" sz="1200" dirty="0" smtClean="0"/>
            <a:t>Sessions on changes/ updates on regulatory requirements/ products/ procedures</a:t>
          </a:r>
          <a:endParaRPr lang="en-US" sz="1200" dirty="0"/>
        </a:p>
      </dgm:t>
    </dgm:pt>
    <dgm:pt modelId="{4086C16F-C549-4DA9-8965-380B36BC6566}" type="parTrans" cxnId="{88482172-D336-4041-8DF9-8F880CAD5206}">
      <dgm:prSet/>
      <dgm:spPr/>
      <dgm:t>
        <a:bodyPr/>
        <a:lstStyle/>
        <a:p>
          <a:endParaRPr lang="en-US"/>
        </a:p>
      </dgm:t>
    </dgm:pt>
    <dgm:pt modelId="{ECE634A1-C9B9-466E-879D-22D2FF867071}" type="sibTrans" cxnId="{88482172-D336-4041-8DF9-8F880CAD5206}">
      <dgm:prSet/>
      <dgm:spPr/>
      <dgm:t>
        <a:bodyPr/>
        <a:lstStyle/>
        <a:p>
          <a:endParaRPr lang="en-US"/>
        </a:p>
      </dgm:t>
    </dgm:pt>
    <dgm:pt modelId="{1A9D1E87-590E-4AE7-8659-33B005E17D5E}">
      <dgm:prSet phldrT="[Text]" custT="1"/>
      <dgm:spPr/>
      <dgm:t>
        <a:bodyPr/>
        <a:lstStyle/>
        <a:p>
          <a:endParaRPr lang="en-US" sz="1200" dirty="0" smtClean="0"/>
        </a:p>
        <a:p>
          <a:endParaRPr lang="en-US" sz="1200" dirty="0" smtClean="0"/>
        </a:p>
        <a:p>
          <a:endParaRPr lang="en-US" sz="1200" dirty="0" smtClean="0"/>
        </a:p>
        <a:p>
          <a:endParaRPr lang="en-US" sz="1200" dirty="0" smtClean="0"/>
        </a:p>
        <a:p>
          <a:r>
            <a:rPr lang="en-US" sz="1200" dirty="0" smtClean="0"/>
            <a:t>One to One Coaching of Resources identified by Team Leaders for personal development and grooming</a:t>
          </a:r>
        </a:p>
        <a:p>
          <a:r>
            <a:rPr lang="en-US" sz="1200" dirty="0" smtClean="0"/>
            <a:t>Interpersonal, Relationship and Communications Skills Building </a:t>
          </a:r>
        </a:p>
        <a:p>
          <a:endParaRPr lang="en-US" sz="1200" dirty="0" smtClean="0"/>
        </a:p>
        <a:p>
          <a:endParaRPr lang="en-US" sz="1200" dirty="0" smtClean="0"/>
        </a:p>
        <a:p>
          <a:endParaRPr lang="en-US" sz="1200" dirty="0" smtClean="0"/>
        </a:p>
        <a:p>
          <a:endParaRPr lang="en-US" sz="1800" dirty="0"/>
        </a:p>
      </dgm:t>
    </dgm:pt>
    <dgm:pt modelId="{7FEA6B14-906A-45CA-B835-2D35BA55F09B}" type="parTrans" cxnId="{632180EC-0DEA-4090-95FA-665122245B66}">
      <dgm:prSet/>
      <dgm:spPr/>
      <dgm:t>
        <a:bodyPr/>
        <a:lstStyle/>
        <a:p>
          <a:endParaRPr lang="en-US"/>
        </a:p>
      </dgm:t>
    </dgm:pt>
    <dgm:pt modelId="{AB0231A5-8690-4A02-879F-39313F9E4E42}" type="sibTrans" cxnId="{632180EC-0DEA-4090-95FA-665122245B66}">
      <dgm:prSet/>
      <dgm:spPr/>
      <dgm:t>
        <a:bodyPr/>
        <a:lstStyle/>
        <a:p>
          <a:endParaRPr lang="en-US"/>
        </a:p>
      </dgm:t>
    </dgm:pt>
    <dgm:pt modelId="{72FDC264-AD67-47E4-A248-905D0217D312}">
      <dgm:prSet phldrT="[Text]" custT="1"/>
      <dgm:spPr/>
      <dgm:t>
        <a:bodyPr/>
        <a:lstStyle/>
        <a:p>
          <a:r>
            <a:rPr lang="en-US" sz="1200" dirty="0" smtClean="0"/>
            <a:t>Mandatory IFMP Certification for all Sales Staff</a:t>
          </a:r>
        </a:p>
        <a:p>
          <a:r>
            <a:rPr lang="en-US" sz="1200" dirty="0" smtClean="0"/>
            <a:t>Internal Assessments post trainings</a:t>
          </a:r>
        </a:p>
        <a:p>
          <a:r>
            <a:rPr lang="en-US" sz="1200" dirty="0" smtClean="0"/>
            <a:t>E- Learning Portal for on going professional education and awareness</a:t>
          </a:r>
          <a:endParaRPr lang="en-US" sz="1200" dirty="0"/>
        </a:p>
      </dgm:t>
    </dgm:pt>
    <dgm:pt modelId="{9203E20D-FA2A-4806-877A-139F54F243DD}" type="parTrans" cxnId="{4E910DB3-72D4-4A6A-9030-D6C817C1C63F}">
      <dgm:prSet/>
      <dgm:spPr/>
      <dgm:t>
        <a:bodyPr/>
        <a:lstStyle/>
        <a:p>
          <a:endParaRPr lang="en-US"/>
        </a:p>
      </dgm:t>
    </dgm:pt>
    <dgm:pt modelId="{11E598B9-BCF5-4D64-A025-01414138E6FA}" type="sibTrans" cxnId="{4E910DB3-72D4-4A6A-9030-D6C817C1C63F}">
      <dgm:prSet/>
      <dgm:spPr/>
      <dgm:t>
        <a:bodyPr/>
        <a:lstStyle/>
        <a:p>
          <a:endParaRPr lang="en-US"/>
        </a:p>
      </dgm:t>
    </dgm:pt>
    <dgm:pt modelId="{A3B4E3A6-7041-4903-B3FB-F9FA657CBF67}" type="pres">
      <dgm:prSet presAssocID="{EB83FE85-6B58-4C8E-8133-A12CD41B53CB}" presName="Name0" presStyleCnt="0">
        <dgm:presLayoutVars>
          <dgm:chMax val="7"/>
          <dgm:chPref val="7"/>
          <dgm:dir/>
        </dgm:presLayoutVars>
      </dgm:prSet>
      <dgm:spPr/>
      <dgm:t>
        <a:bodyPr/>
        <a:lstStyle/>
        <a:p>
          <a:endParaRPr lang="en-US"/>
        </a:p>
      </dgm:t>
    </dgm:pt>
    <dgm:pt modelId="{1D243768-6172-489F-880C-F256A32DA7CA}" type="pres">
      <dgm:prSet presAssocID="{EB83FE85-6B58-4C8E-8133-A12CD41B53CB}" presName="Name1" presStyleCnt="0"/>
      <dgm:spPr/>
      <dgm:t>
        <a:bodyPr/>
        <a:lstStyle/>
        <a:p>
          <a:endParaRPr lang="en-US"/>
        </a:p>
      </dgm:t>
    </dgm:pt>
    <dgm:pt modelId="{E3623FC0-3CDE-4A8F-BA6C-DC8626E6F375}" type="pres">
      <dgm:prSet presAssocID="{EB83FE85-6B58-4C8E-8133-A12CD41B53CB}" presName="cycle" presStyleCnt="0"/>
      <dgm:spPr/>
      <dgm:t>
        <a:bodyPr/>
        <a:lstStyle/>
        <a:p>
          <a:endParaRPr lang="en-US"/>
        </a:p>
      </dgm:t>
    </dgm:pt>
    <dgm:pt modelId="{E4511A49-3A19-47A1-832C-F7478B7A48C1}" type="pres">
      <dgm:prSet presAssocID="{EB83FE85-6B58-4C8E-8133-A12CD41B53CB}" presName="srcNode" presStyleLbl="node1" presStyleIdx="0" presStyleCnt="3"/>
      <dgm:spPr/>
      <dgm:t>
        <a:bodyPr/>
        <a:lstStyle/>
        <a:p>
          <a:endParaRPr lang="en-US"/>
        </a:p>
      </dgm:t>
    </dgm:pt>
    <dgm:pt modelId="{57C3C1F8-9B6F-4B82-B53A-BE7FBE2FC42B}" type="pres">
      <dgm:prSet presAssocID="{EB83FE85-6B58-4C8E-8133-A12CD41B53CB}" presName="conn" presStyleLbl="parChTrans1D2" presStyleIdx="0" presStyleCnt="1"/>
      <dgm:spPr/>
      <dgm:t>
        <a:bodyPr/>
        <a:lstStyle/>
        <a:p>
          <a:endParaRPr lang="en-US"/>
        </a:p>
      </dgm:t>
    </dgm:pt>
    <dgm:pt modelId="{3E876715-6371-4613-A755-E876F0871C54}" type="pres">
      <dgm:prSet presAssocID="{EB83FE85-6B58-4C8E-8133-A12CD41B53CB}" presName="extraNode" presStyleLbl="node1" presStyleIdx="0" presStyleCnt="3"/>
      <dgm:spPr/>
      <dgm:t>
        <a:bodyPr/>
        <a:lstStyle/>
        <a:p>
          <a:endParaRPr lang="en-US"/>
        </a:p>
      </dgm:t>
    </dgm:pt>
    <dgm:pt modelId="{E228F4B9-694F-40FC-B649-B843F0F3D11D}" type="pres">
      <dgm:prSet presAssocID="{EB83FE85-6B58-4C8E-8133-A12CD41B53CB}" presName="dstNode" presStyleLbl="node1" presStyleIdx="0" presStyleCnt="3"/>
      <dgm:spPr/>
      <dgm:t>
        <a:bodyPr/>
        <a:lstStyle/>
        <a:p>
          <a:endParaRPr lang="en-US"/>
        </a:p>
      </dgm:t>
    </dgm:pt>
    <dgm:pt modelId="{DF730CC2-3AF3-4378-8711-1D8DD44325B3}" type="pres">
      <dgm:prSet presAssocID="{A15EF2E9-5F3B-42D6-89D6-42584E2903D7}" presName="text_1" presStyleLbl="node1" presStyleIdx="0" presStyleCnt="3">
        <dgm:presLayoutVars>
          <dgm:bulletEnabled val="1"/>
        </dgm:presLayoutVars>
      </dgm:prSet>
      <dgm:spPr/>
      <dgm:t>
        <a:bodyPr/>
        <a:lstStyle/>
        <a:p>
          <a:endParaRPr lang="en-US"/>
        </a:p>
      </dgm:t>
    </dgm:pt>
    <dgm:pt modelId="{2C4BF518-2826-464F-ACAA-E126D845EFC7}" type="pres">
      <dgm:prSet presAssocID="{A15EF2E9-5F3B-42D6-89D6-42584E2903D7}" presName="accent_1" presStyleCnt="0"/>
      <dgm:spPr/>
      <dgm:t>
        <a:bodyPr/>
        <a:lstStyle/>
        <a:p>
          <a:endParaRPr lang="en-US"/>
        </a:p>
      </dgm:t>
    </dgm:pt>
    <dgm:pt modelId="{74E50448-CE09-4DC8-883C-48C9B55D8A58}" type="pres">
      <dgm:prSet presAssocID="{A15EF2E9-5F3B-42D6-89D6-42584E2903D7}" presName="accentRepeatNode" presStyleLbl="solidFgAcc1" presStyleIdx="0" presStyleCnt="3"/>
      <dgm:spPr/>
      <dgm:t>
        <a:bodyPr/>
        <a:lstStyle/>
        <a:p>
          <a:endParaRPr lang="en-US"/>
        </a:p>
      </dgm:t>
    </dgm:pt>
    <dgm:pt modelId="{E449FF80-EC00-45F4-9BEB-CA54D32CAC96}" type="pres">
      <dgm:prSet presAssocID="{1A9D1E87-590E-4AE7-8659-33B005E17D5E}" presName="text_2" presStyleLbl="node1" presStyleIdx="1" presStyleCnt="3" custLinFactNeighborX="-189" custLinFactNeighborY="0">
        <dgm:presLayoutVars>
          <dgm:bulletEnabled val="1"/>
        </dgm:presLayoutVars>
      </dgm:prSet>
      <dgm:spPr/>
      <dgm:t>
        <a:bodyPr/>
        <a:lstStyle/>
        <a:p>
          <a:endParaRPr lang="en-US"/>
        </a:p>
      </dgm:t>
    </dgm:pt>
    <dgm:pt modelId="{16C8999C-CBE1-4041-88C0-514CB9C37560}" type="pres">
      <dgm:prSet presAssocID="{1A9D1E87-590E-4AE7-8659-33B005E17D5E}" presName="accent_2" presStyleCnt="0"/>
      <dgm:spPr/>
      <dgm:t>
        <a:bodyPr/>
        <a:lstStyle/>
        <a:p>
          <a:endParaRPr lang="en-US"/>
        </a:p>
      </dgm:t>
    </dgm:pt>
    <dgm:pt modelId="{FA3F536E-A817-410A-A363-A84E7884C517}" type="pres">
      <dgm:prSet presAssocID="{1A9D1E87-590E-4AE7-8659-33B005E17D5E}" presName="accentRepeatNode" presStyleLbl="solidFgAcc1" presStyleIdx="1" presStyleCnt="3"/>
      <dgm:spPr/>
      <dgm:t>
        <a:bodyPr/>
        <a:lstStyle/>
        <a:p>
          <a:endParaRPr lang="en-US"/>
        </a:p>
      </dgm:t>
    </dgm:pt>
    <dgm:pt modelId="{EE3AB503-D543-455D-A668-E73B7297D83A}" type="pres">
      <dgm:prSet presAssocID="{72FDC264-AD67-47E4-A248-905D0217D312}" presName="text_3" presStyleLbl="node1" presStyleIdx="2" presStyleCnt="3">
        <dgm:presLayoutVars>
          <dgm:bulletEnabled val="1"/>
        </dgm:presLayoutVars>
      </dgm:prSet>
      <dgm:spPr/>
      <dgm:t>
        <a:bodyPr/>
        <a:lstStyle/>
        <a:p>
          <a:endParaRPr lang="en-US"/>
        </a:p>
      </dgm:t>
    </dgm:pt>
    <dgm:pt modelId="{E0118AC1-7F1A-4D9D-BAD6-755E9B4BA266}" type="pres">
      <dgm:prSet presAssocID="{72FDC264-AD67-47E4-A248-905D0217D312}" presName="accent_3" presStyleCnt="0"/>
      <dgm:spPr/>
      <dgm:t>
        <a:bodyPr/>
        <a:lstStyle/>
        <a:p>
          <a:endParaRPr lang="en-US"/>
        </a:p>
      </dgm:t>
    </dgm:pt>
    <dgm:pt modelId="{8B2D3B64-49F5-47B9-B201-9DD04C89077C}" type="pres">
      <dgm:prSet presAssocID="{72FDC264-AD67-47E4-A248-905D0217D312}" presName="accentRepeatNode" presStyleLbl="solidFgAcc1" presStyleIdx="2" presStyleCnt="3"/>
      <dgm:spPr/>
      <dgm:t>
        <a:bodyPr/>
        <a:lstStyle/>
        <a:p>
          <a:endParaRPr lang="en-US"/>
        </a:p>
      </dgm:t>
    </dgm:pt>
  </dgm:ptLst>
  <dgm:cxnLst>
    <dgm:cxn modelId="{632180EC-0DEA-4090-95FA-665122245B66}" srcId="{EB83FE85-6B58-4C8E-8133-A12CD41B53CB}" destId="{1A9D1E87-590E-4AE7-8659-33B005E17D5E}" srcOrd="1" destOrd="0" parTransId="{7FEA6B14-906A-45CA-B835-2D35BA55F09B}" sibTransId="{AB0231A5-8690-4A02-879F-39313F9E4E42}"/>
    <dgm:cxn modelId="{DD7325BE-3430-4879-AEEE-8638792B5672}" type="presOf" srcId="{1A9D1E87-590E-4AE7-8659-33B005E17D5E}" destId="{E449FF80-EC00-45F4-9BEB-CA54D32CAC96}" srcOrd="0" destOrd="0" presId="urn:microsoft.com/office/officeart/2008/layout/VerticalCurvedList"/>
    <dgm:cxn modelId="{13917A05-013F-4407-A105-219B82292492}" type="presOf" srcId="{72FDC264-AD67-47E4-A248-905D0217D312}" destId="{EE3AB503-D543-455D-A668-E73B7297D83A}" srcOrd="0" destOrd="0" presId="urn:microsoft.com/office/officeart/2008/layout/VerticalCurvedList"/>
    <dgm:cxn modelId="{88482172-D336-4041-8DF9-8F880CAD5206}" srcId="{EB83FE85-6B58-4C8E-8133-A12CD41B53CB}" destId="{A15EF2E9-5F3B-42D6-89D6-42584E2903D7}" srcOrd="0" destOrd="0" parTransId="{4086C16F-C549-4DA9-8965-380B36BC6566}" sibTransId="{ECE634A1-C9B9-466E-879D-22D2FF867071}"/>
    <dgm:cxn modelId="{43A86079-3175-45BC-A1E4-0302422D53CC}" type="presOf" srcId="{ECE634A1-C9B9-466E-879D-22D2FF867071}" destId="{57C3C1F8-9B6F-4B82-B53A-BE7FBE2FC42B}" srcOrd="0" destOrd="0" presId="urn:microsoft.com/office/officeart/2008/layout/VerticalCurvedList"/>
    <dgm:cxn modelId="{4E910DB3-72D4-4A6A-9030-D6C817C1C63F}" srcId="{EB83FE85-6B58-4C8E-8133-A12CD41B53CB}" destId="{72FDC264-AD67-47E4-A248-905D0217D312}" srcOrd="2" destOrd="0" parTransId="{9203E20D-FA2A-4806-877A-139F54F243DD}" sibTransId="{11E598B9-BCF5-4D64-A025-01414138E6FA}"/>
    <dgm:cxn modelId="{5FA0A334-22FA-4BF9-9D2C-9E5509977668}" type="presOf" srcId="{A15EF2E9-5F3B-42D6-89D6-42584E2903D7}" destId="{DF730CC2-3AF3-4378-8711-1D8DD44325B3}" srcOrd="0" destOrd="0" presId="urn:microsoft.com/office/officeart/2008/layout/VerticalCurvedList"/>
    <dgm:cxn modelId="{DD74815F-D0F7-4CA9-BD0B-BB9F884B8779}" type="presOf" srcId="{EB83FE85-6B58-4C8E-8133-A12CD41B53CB}" destId="{A3B4E3A6-7041-4903-B3FB-F9FA657CBF67}" srcOrd="0" destOrd="0" presId="urn:microsoft.com/office/officeart/2008/layout/VerticalCurvedList"/>
    <dgm:cxn modelId="{8F0C09FE-636B-4F13-827B-565B17ADECD4}" type="presParOf" srcId="{A3B4E3A6-7041-4903-B3FB-F9FA657CBF67}" destId="{1D243768-6172-489F-880C-F256A32DA7CA}" srcOrd="0" destOrd="0" presId="urn:microsoft.com/office/officeart/2008/layout/VerticalCurvedList"/>
    <dgm:cxn modelId="{B723DC99-8B8F-4FB8-B37D-40CDB7253854}" type="presParOf" srcId="{1D243768-6172-489F-880C-F256A32DA7CA}" destId="{E3623FC0-3CDE-4A8F-BA6C-DC8626E6F375}" srcOrd="0" destOrd="0" presId="urn:microsoft.com/office/officeart/2008/layout/VerticalCurvedList"/>
    <dgm:cxn modelId="{21C19262-78BB-4566-BDA6-3EFF0B6E708B}" type="presParOf" srcId="{E3623FC0-3CDE-4A8F-BA6C-DC8626E6F375}" destId="{E4511A49-3A19-47A1-832C-F7478B7A48C1}" srcOrd="0" destOrd="0" presId="urn:microsoft.com/office/officeart/2008/layout/VerticalCurvedList"/>
    <dgm:cxn modelId="{19D6633B-B01A-42F5-959B-D8E74733A346}" type="presParOf" srcId="{E3623FC0-3CDE-4A8F-BA6C-DC8626E6F375}" destId="{57C3C1F8-9B6F-4B82-B53A-BE7FBE2FC42B}" srcOrd="1" destOrd="0" presId="urn:microsoft.com/office/officeart/2008/layout/VerticalCurvedList"/>
    <dgm:cxn modelId="{78EE9B50-CD1C-402D-8FB1-E0A94E832A93}" type="presParOf" srcId="{E3623FC0-3CDE-4A8F-BA6C-DC8626E6F375}" destId="{3E876715-6371-4613-A755-E876F0871C54}" srcOrd="2" destOrd="0" presId="urn:microsoft.com/office/officeart/2008/layout/VerticalCurvedList"/>
    <dgm:cxn modelId="{9AF0E8D3-88A8-4CBA-8635-8DAA01590C20}" type="presParOf" srcId="{E3623FC0-3CDE-4A8F-BA6C-DC8626E6F375}" destId="{E228F4B9-694F-40FC-B649-B843F0F3D11D}" srcOrd="3" destOrd="0" presId="urn:microsoft.com/office/officeart/2008/layout/VerticalCurvedList"/>
    <dgm:cxn modelId="{F24957BC-655D-401A-8A76-2C7BCB09C34B}" type="presParOf" srcId="{1D243768-6172-489F-880C-F256A32DA7CA}" destId="{DF730CC2-3AF3-4378-8711-1D8DD44325B3}" srcOrd="1" destOrd="0" presId="urn:microsoft.com/office/officeart/2008/layout/VerticalCurvedList"/>
    <dgm:cxn modelId="{AF0AA5BA-CE88-4441-B97C-8316232DFBD1}" type="presParOf" srcId="{1D243768-6172-489F-880C-F256A32DA7CA}" destId="{2C4BF518-2826-464F-ACAA-E126D845EFC7}" srcOrd="2" destOrd="0" presId="urn:microsoft.com/office/officeart/2008/layout/VerticalCurvedList"/>
    <dgm:cxn modelId="{A6FFB09C-1F2E-41D7-88A3-852AE42080CB}" type="presParOf" srcId="{2C4BF518-2826-464F-ACAA-E126D845EFC7}" destId="{74E50448-CE09-4DC8-883C-48C9B55D8A58}" srcOrd="0" destOrd="0" presId="urn:microsoft.com/office/officeart/2008/layout/VerticalCurvedList"/>
    <dgm:cxn modelId="{7E13C263-B766-408A-B98E-FF8C4ECC7632}" type="presParOf" srcId="{1D243768-6172-489F-880C-F256A32DA7CA}" destId="{E449FF80-EC00-45F4-9BEB-CA54D32CAC96}" srcOrd="3" destOrd="0" presId="urn:microsoft.com/office/officeart/2008/layout/VerticalCurvedList"/>
    <dgm:cxn modelId="{74116761-046C-40A2-8D50-665E60BFDDA4}" type="presParOf" srcId="{1D243768-6172-489F-880C-F256A32DA7CA}" destId="{16C8999C-CBE1-4041-88C0-514CB9C37560}" srcOrd="4" destOrd="0" presId="urn:microsoft.com/office/officeart/2008/layout/VerticalCurvedList"/>
    <dgm:cxn modelId="{C4DF2FAB-F8F8-448D-8462-DA4BD4E3DFC7}" type="presParOf" srcId="{16C8999C-CBE1-4041-88C0-514CB9C37560}" destId="{FA3F536E-A817-410A-A363-A84E7884C517}" srcOrd="0" destOrd="0" presId="urn:microsoft.com/office/officeart/2008/layout/VerticalCurvedList"/>
    <dgm:cxn modelId="{41175F69-3968-4F60-962A-62BA4B95E0B6}" type="presParOf" srcId="{1D243768-6172-489F-880C-F256A32DA7CA}" destId="{EE3AB503-D543-455D-A668-E73B7297D83A}" srcOrd="5" destOrd="0" presId="urn:microsoft.com/office/officeart/2008/layout/VerticalCurvedList"/>
    <dgm:cxn modelId="{0BD6B492-F93C-435A-8609-1828FBE16DB4}" type="presParOf" srcId="{1D243768-6172-489F-880C-F256A32DA7CA}" destId="{E0118AC1-7F1A-4D9D-BAD6-755E9B4BA266}" srcOrd="6" destOrd="0" presId="urn:microsoft.com/office/officeart/2008/layout/VerticalCurvedList"/>
    <dgm:cxn modelId="{AB7387A7-DE61-4BA1-9E6C-C8BC5DF2DB9D}" type="presParOf" srcId="{E0118AC1-7F1A-4D9D-BAD6-755E9B4BA266}" destId="{8B2D3B64-49F5-47B9-B201-9DD04C8907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9B42E-10E7-4A7E-B442-5DA294F64C9E}" type="doc">
      <dgm:prSet loTypeId="urn:microsoft.com/office/officeart/2005/8/layout/process5" loCatId="process" qsTypeId="urn:microsoft.com/office/officeart/2005/8/quickstyle/simple1" qsCatId="simple" csTypeId="urn:microsoft.com/office/officeart/2005/8/colors/accent0_2" csCatId="mainScheme" phldr="1"/>
      <dgm:spPr/>
      <dgm:t>
        <a:bodyPr/>
        <a:lstStyle/>
        <a:p>
          <a:endParaRPr lang="en-US"/>
        </a:p>
      </dgm:t>
    </dgm:pt>
    <dgm:pt modelId="{597B6B79-A756-4809-9D01-5CC8EAA30584}">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solidFill>
                <a:schemeClr val="tx1"/>
              </a:solidFill>
            </a:rPr>
            <a:t>Sales Team Targets and Goals aligned with Company’s Goals</a:t>
          </a:r>
          <a:endParaRPr lang="en-US" sz="1200" dirty="0">
            <a:solidFill>
              <a:schemeClr val="tx1"/>
            </a:solidFill>
          </a:endParaRPr>
        </a:p>
      </dgm:t>
    </dgm:pt>
    <dgm:pt modelId="{4B70FA7D-8322-4A01-8F95-6D7AC160E950}" type="parTrans" cxnId="{7ACEF5D4-2526-46A8-A230-9CAF443CC351}">
      <dgm:prSet/>
      <dgm:spPr/>
      <dgm:t>
        <a:bodyPr/>
        <a:lstStyle/>
        <a:p>
          <a:endParaRPr lang="en-US" sz="1200">
            <a:solidFill>
              <a:schemeClr val="tx1"/>
            </a:solidFill>
          </a:endParaRPr>
        </a:p>
      </dgm:t>
    </dgm:pt>
    <dgm:pt modelId="{EE3162C3-BC14-4557-9EAA-C255AB197790}" type="sibTrans" cxnId="{7ACEF5D4-2526-46A8-A230-9CAF443CC351}">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a:solidFill>
              <a:schemeClr val="tx1"/>
            </a:solidFill>
          </a:endParaRPr>
        </a:p>
      </dgm:t>
    </dgm:pt>
    <dgm:pt modelId="{1E49462B-865D-4B39-A32C-8E719E01ED3B}">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solidFill>
                <a:schemeClr val="tx1"/>
              </a:solidFill>
            </a:rPr>
            <a:t>Set Targets and KPIs for the next 5 years</a:t>
          </a:r>
          <a:endParaRPr lang="en-US" sz="1200" dirty="0">
            <a:solidFill>
              <a:schemeClr val="tx1"/>
            </a:solidFill>
          </a:endParaRPr>
        </a:p>
      </dgm:t>
    </dgm:pt>
    <dgm:pt modelId="{89C64FDC-1040-4316-8B5B-9A467589FBE4}" type="parTrans" cxnId="{4520AEE6-0916-465C-A521-BD1F0BC205FC}">
      <dgm:prSet/>
      <dgm:spPr/>
      <dgm:t>
        <a:bodyPr/>
        <a:lstStyle/>
        <a:p>
          <a:endParaRPr lang="en-US" sz="1200">
            <a:solidFill>
              <a:schemeClr val="tx1"/>
            </a:solidFill>
          </a:endParaRPr>
        </a:p>
      </dgm:t>
    </dgm:pt>
    <dgm:pt modelId="{A2449F37-88BD-46F3-925C-A43D7421F4BE}" type="sibTrans" cxnId="{4520AEE6-0916-465C-A521-BD1F0BC205FC}">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a:solidFill>
              <a:schemeClr val="tx1"/>
            </a:solidFill>
          </a:endParaRPr>
        </a:p>
      </dgm:t>
    </dgm:pt>
    <dgm:pt modelId="{758E4063-40FC-4FBE-80FB-89522E743372}">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solidFill>
                <a:schemeClr val="tx1"/>
              </a:solidFill>
            </a:rPr>
            <a:t>Corporate/Retail/Digital Teams work closely for mutual goal</a:t>
          </a:r>
          <a:endParaRPr lang="en-US" sz="1200" dirty="0">
            <a:solidFill>
              <a:schemeClr val="tx1"/>
            </a:solidFill>
          </a:endParaRPr>
        </a:p>
      </dgm:t>
    </dgm:pt>
    <dgm:pt modelId="{FDB5B05B-CA9F-4495-A075-57F4AE491ED2}" type="parTrans" cxnId="{F77B98B6-91D4-4A02-8055-0D796F3A6DD6}">
      <dgm:prSet/>
      <dgm:spPr/>
      <dgm:t>
        <a:bodyPr/>
        <a:lstStyle/>
        <a:p>
          <a:endParaRPr lang="en-US" sz="1200">
            <a:solidFill>
              <a:schemeClr val="tx1"/>
            </a:solidFill>
          </a:endParaRPr>
        </a:p>
      </dgm:t>
    </dgm:pt>
    <dgm:pt modelId="{11E9CC41-C652-4CAF-B996-32F1BFCEEE7F}" type="sibTrans" cxnId="{F77B98B6-91D4-4A02-8055-0D796F3A6DD6}">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a:solidFill>
              <a:schemeClr val="tx1"/>
            </a:solidFill>
          </a:endParaRPr>
        </a:p>
      </dgm:t>
    </dgm:pt>
    <dgm:pt modelId="{4C7BA8FC-38A8-40AC-888D-4DF2DA0E2D0E}">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solidFill>
                <a:schemeClr val="tx1"/>
              </a:solidFill>
            </a:rPr>
            <a:t>Separate increased force under Alhamra Brand with new ICs to be opened  </a:t>
          </a:r>
          <a:endParaRPr lang="en-US" sz="1200" dirty="0">
            <a:solidFill>
              <a:schemeClr val="tx1"/>
            </a:solidFill>
          </a:endParaRPr>
        </a:p>
      </dgm:t>
    </dgm:pt>
    <dgm:pt modelId="{3C18F5E2-A7D3-411D-AED7-1AEA197268C1}" type="parTrans" cxnId="{41A9BBCD-C702-47B3-A659-2A71C4DEB4AA}">
      <dgm:prSet/>
      <dgm:spPr/>
      <dgm:t>
        <a:bodyPr/>
        <a:lstStyle/>
        <a:p>
          <a:endParaRPr lang="en-US" sz="1200">
            <a:solidFill>
              <a:schemeClr val="tx1"/>
            </a:solidFill>
          </a:endParaRPr>
        </a:p>
      </dgm:t>
    </dgm:pt>
    <dgm:pt modelId="{49F80D10-BC85-40F6-9CB8-81D04F11529B}" type="sibTrans" cxnId="{41A9BBCD-C702-47B3-A659-2A71C4DEB4AA}">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dirty="0">
            <a:solidFill>
              <a:schemeClr val="tx1"/>
            </a:solidFill>
          </a:endParaRPr>
        </a:p>
      </dgm:t>
    </dgm:pt>
    <dgm:pt modelId="{BCDD1BDD-81D0-4E01-AC2D-7665C9027EEE}">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smtClean="0">
              <a:solidFill>
                <a:schemeClr val="tx1"/>
              </a:solidFill>
            </a:rPr>
            <a:t>Distribution Department to work with MCB Bank</a:t>
          </a:r>
          <a:endParaRPr lang="en-US" sz="1200" dirty="0">
            <a:solidFill>
              <a:schemeClr val="tx1"/>
            </a:solidFill>
          </a:endParaRPr>
        </a:p>
      </dgm:t>
    </dgm:pt>
    <dgm:pt modelId="{483A8F6C-7D38-4893-BD93-BE196CDCD296}" type="parTrans" cxnId="{96B34B44-9CDF-41DD-80E2-9B362FEF5349}">
      <dgm:prSet/>
      <dgm:spPr/>
      <dgm:t>
        <a:bodyPr/>
        <a:lstStyle/>
        <a:p>
          <a:endParaRPr lang="en-US" sz="1200">
            <a:solidFill>
              <a:schemeClr val="tx1"/>
            </a:solidFill>
          </a:endParaRPr>
        </a:p>
      </dgm:t>
    </dgm:pt>
    <dgm:pt modelId="{580DAFDE-923A-4D9F-BFBF-FC9E69D89A8C}" type="sibTrans" cxnId="{96B34B44-9CDF-41DD-80E2-9B362FEF5349}">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a:solidFill>
              <a:schemeClr val="tx1"/>
            </a:solidFill>
          </a:endParaRPr>
        </a:p>
      </dgm:t>
    </dgm:pt>
    <dgm:pt modelId="{E36D8C96-EB45-40B0-9066-10AD04170974}">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smtClean="0">
              <a:solidFill>
                <a:schemeClr val="tx1"/>
              </a:solidFill>
            </a:rPr>
            <a:t>Improvised work towards Voluntary Pension Scheme to increase market share</a:t>
          </a:r>
          <a:endParaRPr lang="en-US" sz="1200" dirty="0">
            <a:solidFill>
              <a:schemeClr val="tx1"/>
            </a:solidFill>
          </a:endParaRPr>
        </a:p>
      </dgm:t>
    </dgm:pt>
    <dgm:pt modelId="{37863850-860F-4174-85CD-ADBB5389FE2B}" type="parTrans" cxnId="{4F67EF54-8B07-402D-A42E-D204CEB1BC35}">
      <dgm:prSet/>
      <dgm:spPr/>
      <dgm:t>
        <a:bodyPr/>
        <a:lstStyle/>
        <a:p>
          <a:endParaRPr lang="en-US" sz="1200">
            <a:solidFill>
              <a:schemeClr val="tx1"/>
            </a:solidFill>
          </a:endParaRPr>
        </a:p>
      </dgm:t>
    </dgm:pt>
    <dgm:pt modelId="{B447738B-4463-4471-B154-090C19FE9A81}" type="sibTrans" cxnId="{4F67EF54-8B07-402D-A42E-D204CEB1BC35}">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a:solidFill>
              <a:schemeClr val="tx1"/>
            </a:solidFill>
          </a:endParaRPr>
        </a:p>
      </dgm:t>
    </dgm:pt>
    <dgm:pt modelId="{E7D4ED62-B634-4401-A335-799C819781A9}">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solidFill>
                <a:schemeClr val="tx1"/>
              </a:solidFill>
            </a:rPr>
            <a:t>Strong follow up of Targets and KPIs  aligned with Company’s Goals’ </a:t>
          </a:r>
          <a:endParaRPr lang="en-US" sz="1200" dirty="0">
            <a:solidFill>
              <a:schemeClr val="tx1"/>
            </a:solidFill>
          </a:endParaRPr>
        </a:p>
      </dgm:t>
    </dgm:pt>
    <dgm:pt modelId="{4AFD050D-B2BB-4BBC-9CE2-40949857581A}" type="parTrans" cxnId="{993C75AD-F29C-440C-9EDF-8F79087BAF6D}">
      <dgm:prSet/>
      <dgm:spPr/>
      <dgm:t>
        <a:bodyPr/>
        <a:lstStyle/>
        <a:p>
          <a:endParaRPr lang="en-US" sz="1200">
            <a:solidFill>
              <a:schemeClr val="tx1"/>
            </a:solidFill>
          </a:endParaRPr>
        </a:p>
      </dgm:t>
    </dgm:pt>
    <dgm:pt modelId="{B797BB26-9D3C-4881-84E9-6E8BF54C4078}" type="sibTrans" cxnId="{993C75AD-F29C-440C-9EDF-8F79087BAF6D}">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a:solidFill>
              <a:schemeClr val="tx1"/>
            </a:solidFill>
          </a:endParaRPr>
        </a:p>
      </dgm:t>
    </dgm:pt>
    <dgm:pt modelId="{E8FDDD6A-B495-4DF9-9A3D-B5C0BDA663C8}">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solidFill>
                <a:schemeClr val="tx1"/>
              </a:solidFill>
            </a:rPr>
            <a:t>Evaluation of all the sales force to make sure the goals are aligned</a:t>
          </a:r>
          <a:endParaRPr lang="en-US" sz="1200" dirty="0">
            <a:solidFill>
              <a:schemeClr val="tx1"/>
            </a:solidFill>
          </a:endParaRPr>
        </a:p>
      </dgm:t>
    </dgm:pt>
    <dgm:pt modelId="{F84E95EB-0055-46C9-ABDE-DEC2805D2217}" type="parTrans" cxnId="{3E183783-E4B8-456C-A785-453B9B1D1A1A}">
      <dgm:prSet/>
      <dgm:spPr/>
      <dgm:t>
        <a:bodyPr/>
        <a:lstStyle/>
        <a:p>
          <a:endParaRPr lang="en-US" sz="1200">
            <a:solidFill>
              <a:schemeClr val="tx1"/>
            </a:solidFill>
          </a:endParaRPr>
        </a:p>
      </dgm:t>
    </dgm:pt>
    <dgm:pt modelId="{EF0CF0D3-473E-44D1-8FEF-BE810046048E}" type="sibTrans" cxnId="{3E183783-E4B8-456C-A785-453B9B1D1A1A}">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a:solidFill>
              <a:schemeClr val="tx1"/>
            </a:solidFill>
          </a:endParaRPr>
        </a:p>
      </dgm:t>
    </dgm:pt>
    <dgm:pt modelId="{8ACC74A2-FA1F-4B3A-91EB-E1AE9879376E}">
      <dgm:prSet phldrT="[Tex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solidFill>
                <a:schemeClr val="tx1"/>
              </a:solidFill>
            </a:rPr>
            <a:t>Better and improved results  </a:t>
          </a:r>
          <a:endParaRPr lang="en-US" sz="1200" dirty="0">
            <a:solidFill>
              <a:schemeClr val="tx1"/>
            </a:solidFill>
          </a:endParaRPr>
        </a:p>
      </dgm:t>
    </dgm:pt>
    <dgm:pt modelId="{2B778CEA-9B47-436E-A8A4-21D763D219A4}" type="parTrans" cxnId="{3DEFCD0E-BAAB-4BC4-89B4-58AD9849F8E0}">
      <dgm:prSet/>
      <dgm:spPr/>
      <dgm:t>
        <a:bodyPr/>
        <a:lstStyle/>
        <a:p>
          <a:endParaRPr lang="en-US" sz="1200">
            <a:solidFill>
              <a:schemeClr val="tx1"/>
            </a:solidFill>
          </a:endParaRPr>
        </a:p>
      </dgm:t>
    </dgm:pt>
    <dgm:pt modelId="{458845A1-C88B-4B53-A435-F5FC76C8DC88}" type="sibTrans" cxnId="{3DEFCD0E-BAAB-4BC4-89B4-58AD9849F8E0}">
      <dgm:prSe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a:solidFill>
              <a:schemeClr val="tx1"/>
            </a:solidFill>
          </a:endParaRPr>
        </a:p>
      </dgm:t>
    </dgm:pt>
    <dgm:pt modelId="{36B091B3-2303-4709-9366-32A31EC16011}">
      <dgm:prSet phldrT="[Text]" custT="1"/>
      <dgm:spPr>
        <a:blipFill rotWithShape="0">
          <a:blip xmlns:r="http://schemas.openxmlformats.org/officeDocument/2006/relationships" r:embed="rId1"/>
          <a:stretch>
            <a:fillRect/>
          </a:stretch>
        </a:blip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200" dirty="0">
            <a:solidFill>
              <a:schemeClr val="tx1"/>
            </a:solidFill>
          </a:endParaRPr>
        </a:p>
      </dgm:t>
    </dgm:pt>
    <dgm:pt modelId="{A34D3F9F-5397-40A8-91C8-245623FC79BE}" type="parTrans" cxnId="{6ABF4362-82FC-44C9-9741-2FC366CD599C}">
      <dgm:prSet/>
      <dgm:spPr/>
      <dgm:t>
        <a:bodyPr/>
        <a:lstStyle/>
        <a:p>
          <a:endParaRPr lang="en-US" sz="1200">
            <a:solidFill>
              <a:schemeClr val="tx1"/>
            </a:solidFill>
          </a:endParaRPr>
        </a:p>
      </dgm:t>
    </dgm:pt>
    <dgm:pt modelId="{928D59D0-740F-4955-8F56-875CDDC4E049}" type="sibTrans" cxnId="{6ABF4362-82FC-44C9-9741-2FC366CD599C}">
      <dgm:prSet/>
      <dgm:spPr/>
      <dgm:t>
        <a:bodyPr/>
        <a:lstStyle/>
        <a:p>
          <a:endParaRPr lang="en-US" sz="1200">
            <a:solidFill>
              <a:schemeClr val="tx1"/>
            </a:solidFill>
          </a:endParaRPr>
        </a:p>
      </dgm:t>
    </dgm:pt>
    <dgm:pt modelId="{9C2D026B-BBA8-4969-901D-5E8F2F8506DF}">
      <dgm:prSet custT="1"/>
      <dgm:spPr>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solidFill>
                <a:schemeClr val="tx1"/>
              </a:solidFill>
            </a:rPr>
            <a:t>Close and targeted HNW working </a:t>
          </a:r>
          <a:endParaRPr lang="en-US" sz="1200" dirty="0">
            <a:solidFill>
              <a:schemeClr val="tx1"/>
            </a:solidFill>
          </a:endParaRPr>
        </a:p>
      </dgm:t>
    </dgm:pt>
    <dgm:pt modelId="{5E9EA75D-2E66-4B90-BA2A-95881D8EBEC4}" type="parTrans" cxnId="{85C607DE-D64E-41C8-ABAC-120EA390FB5B}">
      <dgm:prSet/>
      <dgm:spPr/>
      <dgm:t>
        <a:bodyPr/>
        <a:lstStyle/>
        <a:p>
          <a:endParaRPr lang="en-US"/>
        </a:p>
      </dgm:t>
    </dgm:pt>
    <dgm:pt modelId="{A48E4F11-AE9D-4124-9DAE-B73566AFFFF6}" type="sibTrans" cxnId="{85C607DE-D64E-41C8-ABAC-120EA390FB5B}">
      <dgm:prSet/>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dirty="0"/>
        </a:p>
      </dgm:t>
    </dgm:pt>
    <dgm:pt modelId="{4EDA442B-6822-4EEC-AC32-FB9EA660C1A3}" type="pres">
      <dgm:prSet presAssocID="{35F9B42E-10E7-4A7E-B442-5DA294F64C9E}" presName="diagram" presStyleCnt="0">
        <dgm:presLayoutVars>
          <dgm:dir/>
          <dgm:resizeHandles val="exact"/>
        </dgm:presLayoutVars>
      </dgm:prSet>
      <dgm:spPr/>
      <dgm:t>
        <a:bodyPr/>
        <a:lstStyle/>
        <a:p>
          <a:endParaRPr lang="en-US"/>
        </a:p>
      </dgm:t>
    </dgm:pt>
    <dgm:pt modelId="{397A7797-B0FC-4529-A769-E2B3D326E9F4}" type="pres">
      <dgm:prSet presAssocID="{597B6B79-A756-4809-9D01-5CC8EAA30584}" presName="node" presStyleLbl="node1" presStyleIdx="0" presStyleCnt="11">
        <dgm:presLayoutVars>
          <dgm:bulletEnabled val="1"/>
        </dgm:presLayoutVars>
      </dgm:prSet>
      <dgm:spPr/>
      <dgm:t>
        <a:bodyPr/>
        <a:lstStyle/>
        <a:p>
          <a:endParaRPr lang="en-US"/>
        </a:p>
      </dgm:t>
    </dgm:pt>
    <dgm:pt modelId="{8D7FDF86-A180-4826-9A5B-893881077414}" type="pres">
      <dgm:prSet presAssocID="{EE3162C3-BC14-4557-9EAA-C255AB197790}" presName="sibTrans" presStyleLbl="sibTrans2D1" presStyleIdx="0" presStyleCnt="10"/>
      <dgm:spPr/>
      <dgm:t>
        <a:bodyPr/>
        <a:lstStyle/>
        <a:p>
          <a:endParaRPr lang="en-US"/>
        </a:p>
      </dgm:t>
    </dgm:pt>
    <dgm:pt modelId="{FF50FF59-917E-42DD-AECC-083E3B7242BC}" type="pres">
      <dgm:prSet presAssocID="{EE3162C3-BC14-4557-9EAA-C255AB197790}" presName="connectorText" presStyleLbl="sibTrans2D1" presStyleIdx="0" presStyleCnt="10"/>
      <dgm:spPr/>
      <dgm:t>
        <a:bodyPr/>
        <a:lstStyle/>
        <a:p>
          <a:endParaRPr lang="en-US"/>
        </a:p>
      </dgm:t>
    </dgm:pt>
    <dgm:pt modelId="{02E20F9F-704C-418B-88D7-740606ACD948}" type="pres">
      <dgm:prSet presAssocID="{1E49462B-865D-4B39-A32C-8E719E01ED3B}" presName="node" presStyleLbl="node1" presStyleIdx="1" presStyleCnt="11">
        <dgm:presLayoutVars>
          <dgm:bulletEnabled val="1"/>
        </dgm:presLayoutVars>
      </dgm:prSet>
      <dgm:spPr/>
      <dgm:t>
        <a:bodyPr/>
        <a:lstStyle/>
        <a:p>
          <a:endParaRPr lang="en-US"/>
        </a:p>
      </dgm:t>
    </dgm:pt>
    <dgm:pt modelId="{EE9B8A21-AC09-4135-848F-C6B6BA186209}" type="pres">
      <dgm:prSet presAssocID="{A2449F37-88BD-46F3-925C-A43D7421F4BE}" presName="sibTrans" presStyleLbl="sibTrans2D1" presStyleIdx="1" presStyleCnt="10"/>
      <dgm:spPr/>
      <dgm:t>
        <a:bodyPr/>
        <a:lstStyle/>
        <a:p>
          <a:endParaRPr lang="en-US"/>
        </a:p>
      </dgm:t>
    </dgm:pt>
    <dgm:pt modelId="{46496B96-044C-4A04-9475-2F33C1DDC529}" type="pres">
      <dgm:prSet presAssocID="{A2449F37-88BD-46F3-925C-A43D7421F4BE}" presName="connectorText" presStyleLbl="sibTrans2D1" presStyleIdx="1" presStyleCnt="10"/>
      <dgm:spPr/>
      <dgm:t>
        <a:bodyPr/>
        <a:lstStyle/>
        <a:p>
          <a:endParaRPr lang="en-US"/>
        </a:p>
      </dgm:t>
    </dgm:pt>
    <dgm:pt modelId="{D2AB4AD7-0125-4C5D-BA4B-DC57428D740B}" type="pres">
      <dgm:prSet presAssocID="{758E4063-40FC-4FBE-80FB-89522E743372}" presName="node" presStyleLbl="node1" presStyleIdx="2" presStyleCnt="11">
        <dgm:presLayoutVars>
          <dgm:bulletEnabled val="1"/>
        </dgm:presLayoutVars>
      </dgm:prSet>
      <dgm:spPr/>
      <dgm:t>
        <a:bodyPr/>
        <a:lstStyle/>
        <a:p>
          <a:endParaRPr lang="en-US"/>
        </a:p>
      </dgm:t>
    </dgm:pt>
    <dgm:pt modelId="{FF3DAB68-5BF2-4998-AB79-921324071D19}" type="pres">
      <dgm:prSet presAssocID="{11E9CC41-C652-4CAF-B996-32F1BFCEEE7F}" presName="sibTrans" presStyleLbl="sibTrans2D1" presStyleIdx="2" presStyleCnt="10"/>
      <dgm:spPr/>
      <dgm:t>
        <a:bodyPr/>
        <a:lstStyle/>
        <a:p>
          <a:endParaRPr lang="en-US"/>
        </a:p>
      </dgm:t>
    </dgm:pt>
    <dgm:pt modelId="{EB77D424-4300-4C34-BABA-A434D4D58262}" type="pres">
      <dgm:prSet presAssocID="{11E9CC41-C652-4CAF-B996-32F1BFCEEE7F}" presName="connectorText" presStyleLbl="sibTrans2D1" presStyleIdx="2" presStyleCnt="10"/>
      <dgm:spPr/>
      <dgm:t>
        <a:bodyPr/>
        <a:lstStyle/>
        <a:p>
          <a:endParaRPr lang="en-US"/>
        </a:p>
      </dgm:t>
    </dgm:pt>
    <dgm:pt modelId="{79DC858B-AF18-49E9-8D64-79A9CA848424}" type="pres">
      <dgm:prSet presAssocID="{9C2D026B-BBA8-4969-901D-5E8F2F8506DF}" presName="node" presStyleLbl="node1" presStyleIdx="3" presStyleCnt="11">
        <dgm:presLayoutVars>
          <dgm:bulletEnabled val="1"/>
        </dgm:presLayoutVars>
      </dgm:prSet>
      <dgm:spPr/>
      <dgm:t>
        <a:bodyPr/>
        <a:lstStyle/>
        <a:p>
          <a:endParaRPr lang="en-US"/>
        </a:p>
      </dgm:t>
    </dgm:pt>
    <dgm:pt modelId="{D9ECCBBD-BEA9-48B5-AA71-CBA39F2B9E4A}" type="pres">
      <dgm:prSet presAssocID="{A48E4F11-AE9D-4124-9DAE-B73566AFFFF6}" presName="sibTrans" presStyleLbl="sibTrans2D1" presStyleIdx="3" presStyleCnt="10"/>
      <dgm:spPr/>
      <dgm:t>
        <a:bodyPr/>
        <a:lstStyle/>
        <a:p>
          <a:endParaRPr lang="en-US"/>
        </a:p>
      </dgm:t>
    </dgm:pt>
    <dgm:pt modelId="{75130870-CE3C-4A43-8473-DD349E71CDDF}" type="pres">
      <dgm:prSet presAssocID="{A48E4F11-AE9D-4124-9DAE-B73566AFFFF6}" presName="connectorText" presStyleLbl="sibTrans2D1" presStyleIdx="3" presStyleCnt="10"/>
      <dgm:spPr/>
      <dgm:t>
        <a:bodyPr/>
        <a:lstStyle/>
        <a:p>
          <a:endParaRPr lang="en-US"/>
        </a:p>
      </dgm:t>
    </dgm:pt>
    <dgm:pt modelId="{35F151EE-7F0A-4C7A-BFC7-30B7C4A9FDDC}" type="pres">
      <dgm:prSet presAssocID="{4C7BA8FC-38A8-40AC-888D-4DF2DA0E2D0E}" presName="node" presStyleLbl="node1" presStyleIdx="4" presStyleCnt="11">
        <dgm:presLayoutVars>
          <dgm:bulletEnabled val="1"/>
        </dgm:presLayoutVars>
      </dgm:prSet>
      <dgm:spPr/>
      <dgm:t>
        <a:bodyPr/>
        <a:lstStyle/>
        <a:p>
          <a:endParaRPr lang="en-US"/>
        </a:p>
      </dgm:t>
    </dgm:pt>
    <dgm:pt modelId="{09F49484-A082-4EB1-8E49-F63901B283E0}" type="pres">
      <dgm:prSet presAssocID="{49F80D10-BC85-40F6-9CB8-81D04F11529B}" presName="sibTrans" presStyleLbl="sibTrans2D1" presStyleIdx="4" presStyleCnt="10"/>
      <dgm:spPr/>
      <dgm:t>
        <a:bodyPr/>
        <a:lstStyle/>
        <a:p>
          <a:endParaRPr lang="en-US"/>
        </a:p>
      </dgm:t>
    </dgm:pt>
    <dgm:pt modelId="{C648599B-C8CB-4F51-A41A-DDFABA092949}" type="pres">
      <dgm:prSet presAssocID="{49F80D10-BC85-40F6-9CB8-81D04F11529B}" presName="connectorText" presStyleLbl="sibTrans2D1" presStyleIdx="4" presStyleCnt="10"/>
      <dgm:spPr/>
      <dgm:t>
        <a:bodyPr/>
        <a:lstStyle/>
        <a:p>
          <a:endParaRPr lang="en-US"/>
        </a:p>
      </dgm:t>
    </dgm:pt>
    <dgm:pt modelId="{EEC10A9D-4A71-4E1E-B865-9DC94775B198}" type="pres">
      <dgm:prSet presAssocID="{E36D8C96-EB45-40B0-9066-10AD04170974}" presName="node" presStyleLbl="node1" presStyleIdx="5" presStyleCnt="11">
        <dgm:presLayoutVars>
          <dgm:bulletEnabled val="1"/>
        </dgm:presLayoutVars>
      </dgm:prSet>
      <dgm:spPr/>
      <dgm:t>
        <a:bodyPr/>
        <a:lstStyle/>
        <a:p>
          <a:endParaRPr lang="en-US"/>
        </a:p>
      </dgm:t>
    </dgm:pt>
    <dgm:pt modelId="{9F015C9D-7852-4E82-8BDC-21AC9A5C02B6}" type="pres">
      <dgm:prSet presAssocID="{B447738B-4463-4471-B154-090C19FE9A81}" presName="sibTrans" presStyleLbl="sibTrans2D1" presStyleIdx="5" presStyleCnt="10"/>
      <dgm:spPr/>
      <dgm:t>
        <a:bodyPr/>
        <a:lstStyle/>
        <a:p>
          <a:endParaRPr lang="en-US"/>
        </a:p>
      </dgm:t>
    </dgm:pt>
    <dgm:pt modelId="{0F36AA2D-34A7-49C9-841E-08D3855B992F}" type="pres">
      <dgm:prSet presAssocID="{B447738B-4463-4471-B154-090C19FE9A81}" presName="connectorText" presStyleLbl="sibTrans2D1" presStyleIdx="5" presStyleCnt="10"/>
      <dgm:spPr/>
      <dgm:t>
        <a:bodyPr/>
        <a:lstStyle/>
        <a:p>
          <a:endParaRPr lang="en-US"/>
        </a:p>
      </dgm:t>
    </dgm:pt>
    <dgm:pt modelId="{12E9AA2A-6B27-464E-8BA8-131CF040B73B}" type="pres">
      <dgm:prSet presAssocID="{BCDD1BDD-81D0-4E01-AC2D-7665C9027EEE}" presName="node" presStyleLbl="node1" presStyleIdx="6" presStyleCnt="11">
        <dgm:presLayoutVars>
          <dgm:bulletEnabled val="1"/>
        </dgm:presLayoutVars>
      </dgm:prSet>
      <dgm:spPr/>
      <dgm:t>
        <a:bodyPr/>
        <a:lstStyle/>
        <a:p>
          <a:endParaRPr lang="en-US"/>
        </a:p>
      </dgm:t>
    </dgm:pt>
    <dgm:pt modelId="{C86703E9-4B67-40D2-BDB3-2B2FE0ED4DC7}" type="pres">
      <dgm:prSet presAssocID="{580DAFDE-923A-4D9F-BFBF-FC9E69D89A8C}" presName="sibTrans" presStyleLbl="sibTrans2D1" presStyleIdx="6" presStyleCnt="10"/>
      <dgm:spPr/>
      <dgm:t>
        <a:bodyPr/>
        <a:lstStyle/>
        <a:p>
          <a:endParaRPr lang="en-US"/>
        </a:p>
      </dgm:t>
    </dgm:pt>
    <dgm:pt modelId="{86F2F2F4-1AE7-4CE8-ABA4-74E7BD5ACE4B}" type="pres">
      <dgm:prSet presAssocID="{580DAFDE-923A-4D9F-BFBF-FC9E69D89A8C}" presName="connectorText" presStyleLbl="sibTrans2D1" presStyleIdx="6" presStyleCnt="10"/>
      <dgm:spPr/>
      <dgm:t>
        <a:bodyPr/>
        <a:lstStyle/>
        <a:p>
          <a:endParaRPr lang="en-US"/>
        </a:p>
      </dgm:t>
    </dgm:pt>
    <dgm:pt modelId="{F4DC77F8-3D0B-4532-AF0F-6F02B962273D}" type="pres">
      <dgm:prSet presAssocID="{E7D4ED62-B634-4401-A335-799C819781A9}" presName="node" presStyleLbl="node1" presStyleIdx="7" presStyleCnt="11">
        <dgm:presLayoutVars>
          <dgm:bulletEnabled val="1"/>
        </dgm:presLayoutVars>
      </dgm:prSet>
      <dgm:spPr/>
      <dgm:t>
        <a:bodyPr/>
        <a:lstStyle/>
        <a:p>
          <a:endParaRPr lang="en-US"/>
        </a:p>
      </dgm:t>
    </dgm:pt>
    <dgm:pt modelId="{0F341EC9-E901-43B4-8648-9450C3CC92F1}" type="pres">
      <dgm:prSet presAssocID="{B797BB26-9D3C-4881-84E9-6E8BF54C4078}" presName="sibTrans" presStyleLbl="sibTrans2D1" presStyleIdx="7" presStyleCnt="10"/>
      <dgm:spPr/>
      <dgm:t>
        <a:bodyPr/>
        <a:lstStyle/>
        <a:p>
          <a:endParaRPr lang="en-US"/>
        </a:p>
      </dgm:t>
    </dgm:pt>
    <dgm:pt modelId="{7D0740B0-4029-4A9D-BB58-CF4E2A995493}" type="pres">
      <dgm:prSet presAssocID="{B797BB26-9D3C-4881-84E9-6E8BF54C4078}" presName="connectorText" presStyleLbl="sibTrans2D1" presStyleIdx="7" presStyleCnt="10"/>
      <dgm:spPr/>
      <dgm:t>
        <a:bodyPr/>
        <a:lstStyle/>
        <a:p>
          <a:endParaRPr lang="en-US"/>
        </a:p>
      </dgm:t>
    </dgm:pt>
    <dgm:pt modelId="{0E5B559F-38F5-4C37-9352-850689116F92}" type="pres">
      <dgm:prSet presAssocID="{E8FDDD6A-B495-4DF9-9A3D-B5C0BDA663C8}" presName="node" presStyleLbl="node1" presStyleIdx="8" presStyleCnt="11">
        <dgm:presLayoutVars>
          <dgm:bulletEnabled val="1"/>
        </dgm:presLayoutVars>
      </dgm:prSet>
      <dgm:spPr/>
      <dgm:t>
        <a:bodyPr/>
        <a:lstStyle/>
        <a:p>
          <a:endParaRPr lang="en-US"/>
        </a:p>
      </dgm:t>
    </dgm:pt>
    <dgm:pt modelId="{BAFD725D-0703-4A79-AB24-5B6E9DB8B1DF}" type="pres">
      <dgm:prSet presAssocID="{EF0CF0D3-473E-44D1-8FEF-BE810046048E}" presName="sibTrans" presStyleLbl="sibTrans2D1" presStyleIdx="8" presStyleCnt="10"/>
      <dgm:spPr/>
      <dgm:t>
        <a:bodyPr/>
        <a:lstStyle/>
        <a:p>
          <a:endParaRPr lang="en-US"/>
        </a:p>
      </dgm:t>
    </dgm:pt>
    <dgm:pt modelId="{3D130DD4-7A7D-4502-81F7-9D4C87896582}" type="pres">
      <dgm:prSet presAssocID="{EF0CF0D3-473E-44D1-8FEF-BE810046048E}" presName="connectorText" presStyleLbl="sibTrans2D1" presStyleIdx="8" presStyleCnt="10"/>
      <dgm:spPr/>
      <dgm:t>
        <a:bodyPr/>
        <a:lstStyle/>
        <a:p>
          <a:endParaRPr lang="en-US"/>
        </a:p>
      </dgm:t>
    </dgm:pt>
    <dgm:pt modelId="{C9255E6B-B653-4BAF-8346-B02D1B022309}" type="pres">
      <dgm:prSet presAssocID="{8ACC74A2-FA1F-4B3A-91EB-E1AE9879376E}" presName="node" presStyleLbl="node1" presStyleIdx="9" presStyleCnt="11">
        <dgm:presLayoutVars>
          <dgm:bulletEnabled val="1"/>
        </dgm:presLayoutVars>
      </dgm:prSet>
      <dgm:spPr/>
      <dgm:t>
        <a:bodyPr/>
        <a:lstStyle/>
        <a:p>
          <a:endParaRPr lang="en-US"/>
        </a:p>
      </dgm:t>
    </dgm:pt>
    <dgm:pt modelId="{A9166096-DB0F-4E46-ACC2-71BA74BAFDE9}" type="pres">
      <dgm:prSet presAssocID="{458845A1-C88B-4B53-A435-F5FC76C8DC88}" presName="sibTrans" presStyleLbl="sibTrans2D1" presStyleIdx="9" presStyleCnt="10"/>
      <dgm:spPr/>
      <dgm:t>
        <a:bodyPr/>
        <a:lstStyle/>
        <a:p>
          <a:endParaRPr lang="en-US"/>
        </a:p>
      </dgm:t>
    </dgm:pt>
    <dgm:pt modelId="{18EFFF96-8450-445B-AB7C-6760882D955E}" type="pres">
      <dgm:prSet presAssocID="{458845A1-C88B-4B53-A435-F5FC76C8DC88}" presName="connectorText" presStyleLbl="sibTrans2D1" presStyleIdx="9" presStyleCnt="10"/>
      <dgm:spPr/>
      <dgm:t>
        <a:bodyPr/>
        <a:lstStyle/>
        <a:p>
          <a:endParaRPr lang="en-US"/>
        </a:p>
      </dgm:t>
    </dgm:pt>
    <dgm:pt modelId="{A10BBC03-A9EE-46EF-A2D9-B5D120CC3DA0}" type="pres">
      <dgm:prSet presAssocID="{36B091B3-2303-4709-9366-32A31EC16011}" presName="node" presStyleLbl="node1" presStyleIdx="10" presStyleCnt="11">
        <dgm:presLayoutVars>
          <dgm:bulletEnabled val="1"/>
        </dgm:presLayoutVars>
      </dgm:prSet>
      <dgm:spPr/>
      <dgm:t>
        <a:bodyPr/>
        <a:lstStyle/>
        <a:p>
          <a:endParaRPr lang="en-US"/>
        </a:p>
      </dgm:t>
    </dgm:pt>
  </dgm:ptLst>
  <dgm:cxnLst>
    <dgm:cxn modelId="{AA5E4BD7-8A67-484E-A1A1-5C1DD79D8869}" type="presOf" srcId="{BCDD1BDD-81D0-4E01-AC2D-7665C9027EEE}" destId="{12E9AA2A-6B27-464E-8BA8-131CF040B73B}" srcOrd="0" destOrd="0" presId="urn:microsoft.com/office/officeart/2005/8/layout/process5"/>
    <dgm:cxn modelId="{4CF7F897-14BD-4AEB-8B20-8DDF653A717F}" type="presOf" srcId="{A2449F37-88BD-46F3-925C-A43D7421F4BE}" destId="{EE9B8A21-AC09-4135-848F-C6B6BA186209}" srcOrd="0" destOrd="0" presId="urn:microsoft.com/office/officeart/2005/8/layout/process5"/>
    <dgm:cxn modelId="{37747A80-58CC-4775-BB50-CEEAB604A2C0}" type="presOf" srcId="{E36D8C96-EB45-40B0-9066-10AD04170974}" destId="{EEC10A9D-4A71-4E1E-B865-9DC94775B198}" srcOrd="0" destOrd="0" presId="urn:microsoft.com/office/officeart/2005/8/layout/process5"/>
    <dgm:cxn modelId="{B191CB10-04DE-4F71-9148-88AE6EE3E114}" type="presOf" srcId="{49F80D10-BC85-40F6-9CB8-81D04F11529B}" destId="{09F49484-A082-4EB1-8E49-F63901B283E0}" srcOrd="0" destOrd="0" presId="urn:microsoft.com/office/officeart/2005/8/layout/process5"/>
    <dgm:cxn modelId="{1079DEA7-49DC-4211-BAFA-BCBD897EEA7F}" type="presOf" srcId="{EE3162C3-BC14-4557-9EAA-C255AB197790}" destId="{FF50FF59-917E-42DD-AECC-083E3B7242BC}" srcOrd="1" destOrd="0" presId="urn:microsoft.com/office/officeart/2005/8/layout/process5"/>
    <dgm:cxn modelId="{7CAE6AD1-75E4-414B-B931-CEF6D9CBC213}" type="presOf" srcId="{1E49462B-865D-4B39-A32C-8E719E01ED3B}" destId="{02E20F9F-704C-418B-88D7-740606ACD948}" srcOrd="0" destOrd="0" presId="urn:microsoft.com/office/officeart/2005/8/layout/process5"/>
    <dgm:cxn modelId="{3F496A7B-B73C-44CE-9AEB-A1215244F9D9}" type="presOf" srcId="{A48E4F11-AE9D-4124-9DAE-B73566AFFFF6}" destId="{D9ECCBBD-BEA9-48B5-AA71-CBA39F2B9E4A}" srcOrd="0" destOrd="0" presId="urn:microsoft.com/office/officeart/2005/8/layout/process5"/>
    <dgm:cxn modelId="{929781DF-BD75-47AA-8960-C52A20A0F167}" type="presOf" srcId="{B447738B-4463-4471-B154-090C19FE9A81}" destId="{0F36AA2D-34A7-49C9-841E-08D3855B992F}" srcOrd="1" destOrd="0" presId="urn:microsoft.com/office/officeart/2005/8/layout/process5"/>
    <dgm:cxn modelId="{4F67EF54-8B07-402D-A42E-D204CEB1BC35}" srcId="{35F9B42E-10E7-4A7E-B442-5DA294F64C9E}" destId="{E36D8C96-EB45-40B0-9066-10AD04170974}" srcOrd="5" destOrd="0" parTransId="{37863850-860F-4174-85CD-ADBB5389FE2B}" sibTransId="{B447738B-4463-4471-B154-090C19FE9A81}"/>
    <dgm:cxn modelId="{79E142E4-CB92-423A-B6B5-5716B162561C}" type="presOf" srcId="{4C7BA8FC-38A8-40AC-888D-4DF2DA0E2D0E}" destId="{35F151EE-7F0A-4C7A-BFC7-30B7C4A9FDDC}" srcOrd="0" destOrd="0" presId="urn:microsoft.com/office/officeart/2005/8/layout/process5"/>
    <dgm:cxn modelId="{266764EE-1744-4347-AD5F-F098B00BC8E4}" type="presOf" srcId="{36B091B3-2303-4709-9366-32A31EC16011}" destId="{A10BBC03-A9EE-46EF-A2D9-B5D120CC3DA0}" srcOrd="0" destOrd="0" presId="urn:microsoft.com/office/officeart/2005/8/layout/process5"/>
    <dgm:cxn modelId="{7E1C5593-32B7-40DD-9201-FE3441E0151F}" type="presOf" srcId="{11E9CC41-C652-4CAF-B996-32F1BFCEEE7F}" destId="{EB77D424-4300-4C34-BABA-A434D4D58262}" srcOrd="1" destOrd="0" presId="urn:microsoft.com/office/officeart/2005/8/layout/process5"/>
    <dgm:cxn modelId="{41A9BBCD-C702-47B3-A659-2A71C4DEB4AA}" srcId="{35F9B42E-10E7-4A7E-B442-5DA294F64C9E}" destId="{4C7BA8FC-38A8-40AC-888D-4DF2DA0E2D0E}" srcOrd="4" destOrd="0" parTransId="{3C18F5E2-A7D3-411D-AED7-1AEA197268C1}" sibTransId="{49F80D10-BC85-40F6-9CB8-81D04F11529B}"/>
    <dgm:cxn modelId="{89EB8CB7-C2B5-48A8-98F1-B071D2888C49}" type="presOf" srcId="{49F80D10-BC85-40F6-9CB8-81D04F11529B}" destId="{C648599B-C8CB-4F51-A41A-DDFABA092949}" srcOrd="1" destOrd="0" presId="urn:microsoft.com/office/officeart/2005/8/layout/process5"/>
    <dgm:cxn modelId="{ED7B3B5E-95CD-4A90-A062-EFA0A2BE36B3}" type="presOf" srcId="{B447738B-4463-4471-B154-090C19FE9A81}" destId="{9F015C9D-7852-4E82-8BDC-21AC9A5C02B6}" srcOrd="0" destOrd="0" presId="urn:microsoft.com/office/officeart/2005/8/layout/process5"/>
    <dgm:cxn modelId="{0BB1E69B-49CA-487E-8DD4-5843BD260FB7}" type="presOf" srcId="{758E4063-40FC-4FBE-80FB-89522E743372}" destId="{D2AB4AD7-0125-4C5D-BA4B-DC57428D740B}" srcOrd="0" destOrd="0" presId="urn:microsoft.com/office/officeart/2005/8/layout/process5"/>
    <dgm:cxn modelId="{32379537-E134-488B-AFF7-41C83D56AA18}" type="presOf" srcId="{E7D4ED62-B634-4401-A335-799C819781A9}" destId="{F4DC77F8-3D0B-4532-AF0F-6F02B962273D}" srcOrd="0" destOrd="0" presId="urn:microsoft.com/office/officeart/2005/8/layout/process5"/>
    <dgm:cxn modelId="{5EA5361C-3F2A-4C93-B0C0-3924E75F0DF8}" type="presOf" srcId="{8ACC74A2-FA1F-4B3A-91EB-E1AE9879376E}" destId="{C9255E6B-B653-4BAF-8346-B02D1B022309}" srcOrd="0" destOrd="0" presId="urn:microsoft.com/office/officeart/2005/8/layout/process5"/>
    <dgm:cxn modelId="{D112685A-4F1B-46FC-9032-A0D2EF621392}" type="presOf" srcId="{EF0CF0D3-473E-44D1-8FEF-BE810046048E}" destId="{BAFD725D-0703-4A79-AB24-5B6E9DB8B1DF}" srcOrd="0" destOrd="0" presId="urn:microsoft.com/office/officeart/2005/8/layout/process5"/>
    <dgm:cxn modelId="{4520AEE6-0916-465C-A521-BD1F0BC205FC}" srcId="{35F9B42E-10E7-4A7E-B442-5DA294F64C9E}" destId="{1E49462B-865D-4B39-A32C-8E719E01ED3B}" srcOrd="1" destOrd="0" parTransId="{89C64FDC-1040-4316-8B5B-9A467589FBE4}" sibTransId="{A2449F37-88BD-46F3-925C-A43D7421F4BE}"/>
    <dgm:cxn modelId="{7ACEF5D4-2526-46A8-A230-9CAF443CC351}" srcId="{35F9B42E-10E7-4A7E-B442-5DA294F64C9E}" destId="{597B6B79-A756-4809-9D01-5CC8EAA30584}" srcOrd="0" destOrd="0" parTransId="{4B70FA7D-8322-4A01-8F95-6D7AC160E950}" sibTransId="{EE3162C3-BC14-4557-9EAA-C255AB197790}"/>
    <dgm:cxn modelId="{F53B5B27-F7D9-43DC-BE43-78FAACB83558}" type="presOf" srcId="{458845A1-C88B-4B53-A435-F5FC76C8DC88}" destId="{18EFFF96-8450-445B-AB7C-6760882D955E}" srcOrd="1" destOrd="0" presId="urn:microsoft.com/office/officeart/2005/8/layout/process5"/>
    <dgm:cxn modelId="{D58B7104-36F1-44CB-AB7F-7E9E9CBA44B6}" type="presOf" srcId="{EF0CF0D3-473E-44D1-8FEF-BE810046048E}" destId="{3D130DD4-7A7D-4502-81F7-9D4C87896582}" srcOrd="1" destOrd="0" presId="urn:microsoft.com/office/officeart/2005/8/layout/process5"/>
    <dgm:cxn modelId="{FAEE27BC-B9DA-47BD-A9E6-6B3C7185C234}" type="presOf" srcId="{597B6B79-A756-4809-9D01-5CC8EAA30584}" destId="{397A7797-B0FC-4529-A769-E2B3D326E9F4}" srcOrd="0" destOrd="0" presId="urn:microsoft.com/office/officeart/2005/8/layout/process5"/>
    <dgm:cxn modelId="{1BDCADAE-6926-4476-97CB-BC8C9F9D6BC2}" type="presOf" srcId="{11E9CC41-C652-4CAF-B996-32F1BFCEEE7F}" destId="{FF3DAB68-5BF2-4998-AB79-921324071D19}" srcOrd="0" destOrd="0" presId="urn:microsoft.com/office/officeart/2005/8/layout/process5"/>
    <dgm:cxn modelId="{9D615BE6-2A0C-4E78-A6BF-10C35381F03C}" type="presOf" srcId="{B797BB26-9D3C-4881-84E9-6E8BF54C4078}" destId="{7D0740B0-4029-4A9D-BB58-CF4E2A995493}" srcOrd="1" destOrd="0" presId="urn:microsoft.com/office/officeart/2005/8/layout/process5"/>
    <dgm:cxn modelId="{430120D6-1C65-4D94-A90F-4FD46F27ADFE}" type="presOf" srcId="{580DAFDE-923A-4D9F-BFBF-FC9E69D89A8C}" destId="{86F2F2F4-1AE7-4CE8-ABA4-74E7BD5ACE4B}" srcOrd="1" destOrd="0" presId="urn:microsoft.com/office/officeart/2005/8/layout/process5"/>
    <dgm:cxn modelId="{48655AAA-4D0A-4EAE-A88B-466FD1ED293E}" type="presOf" srcId="{580DAFDE-923A-4D9F-BFBF-FC9E69D89A8C}" destId="{C86703E9-4B67-40D2-BDB3-2B2FE0ED4DC7}" srcOrd="0" destOrd="0" presId="urn:microsoft.com/office/officeart/2005/8/layout/process5"/>
    <dgm:cxn modelId="{993C75AD-F29C-440C-9EDF-8F79087BAF6D}" srcId="{35F9B42E-10E7-4A7E-B442-5DA294F64C9E}" destId="{E7D4ED62-B634-4401-A335-799C819781A9}" srcOrd="7" destOrd="0" parTransId="{4AFD050D-B2BB-4BBC-9CE2-40949857581A}" sibTransId="{B797BB26-9D3C-4881-84E9-6E8BF54C4078}"/>
    <dgm:cxn modelId="{6ABF4362-82FC-44C9-9741-2FC366CD599C}" srcId="{35F9B42E-10E7-4A7E-B442-5DA294F64C9E}" destId="{36B091B3-2303-4709-9366-32A31EC16011}" srcOrd="10" destOrd="0" parTransId="{A34D3F9F-5397-40A8-91C8-245623FC79BE}" sibTransId="{928D59D0-740F-4955-8F56-875CDDC4E049}"/>
    <dgm:cxn modelId="{F77B98B6-91D4-4A02-8055-0D796F3A6DD6}" srcId="{35F9B42E-10E7-4A7E-B442-5DA294F64C9E}" destId="{758E4063-40FC-4FBE-80FB-89522E743372}" srcOrd="2" destOrd="0" parTransId="{FDB5B05B-CA9F-4495-A075-57F4AE491ED2}" sibTransId="{11E9CC41-C652-4CAF-B996-32F1BFCEEE7F}"/>
    <dgm:cxn modelId="{9E6D37EA-93BA-4D1A-9A00-0B3AFB46B694}" type="presOf" srcId="{B797BB26-9D3C-4881-84E9-6E8BF54C4078}" destId="{0F341EC9-E901-43B4-8648-9450C3CC92F1}" srcOrd="0" destOrd="0" presId="urn:microsoft.com/office/officeart/2005/8/layout/process5"/>
    <dgm:cxn modelId="{94F894F0-754E-4286-8CE2-ADF832A07B37}" type="presOf" srcId="{A48E4F11-AE9D-4124-9DAE-B73566AFFFF6}" destId="{75130870-CE3C-4A43-8473-DD349E71CDDF}" srcOrd="1" destOrd="0" presId="urn:microsoft.com/office/officeart/2005/8/layout/process5"/>
    <dgm:cxn modelId="{B9E0356B-3114-47CF-917D-E8447754CC79}" type="presOf" srcId="{9C2D026B-BBA8-4969-901D-5E8F2F8506DF}" destId="{79DC858B-AF18-49E9-8D64-79A9CA848424}" srcOrd="0" destOrd="0" presId="urn:microsoft.com/office/officeart/2005/8/layout/process5"/>
    <dgm:cxn modelId="{7501A9C1-E0FF-48F6-B297-6CE1ED154B03}" type="presOf" srcId="{E8FDDD6A-B495-4DF9-9A3D-B5C0BDA663C8}" destId="{0E5B559F-38F5-4C37-9352-850689116F92}" srcOrd="0" destOrd="0" presId="urn:microsoft.com/office/officeart/2005/8/layout/process5"/>
    <dgm:cxn modelId="{85C607DE-D64E-41C8-ABAC-120EA390FB5B}" srcId="{35F9B42E-10E7-4A7E-B442-5DA294F64C9E}" destId="{9C2D026B-BBA8-4969-901D-5E8F2F8506DF}" srcOrd="3" destOrd="0" parTransId="{5E9EA75D-2E66-4B90-BA2A-95881D8EBEC4}" sibTransId="{A48E4F11-AE9D-4124-9DAE-B73566AFFFF6}"/>
    <dgm:cxn modelId="{96B34B44-9CDF-41DD-80E2-9B362FEF5349}" srcId="{35F9B42E-10E7-4A7E-B442-5DA294F64C9E}" destId="{BCDD1BDD-81D0-4E01-AC2D-7665C9027EEE}" srcOrd="6" destOrd="0" parTransId="{483A8F6C-7D38-4893-BD93-BE196CDCD296}" sibTransId="{580DAFDE-923A-4D9F-BFBF-FC9E69D89A8C}"/>
    <dgm:cxn modelId="{537876D7-53D4-44E1-906E-EF20A4BA02FF}" type="presOf" srcId="{A2449F37-88BD-46F3-925C-A43D7421F4BE}" destId="{46496B96-044C-4A04-9475-2F33C1DDC529}" srcOrd="1" destOrd="0" presId="urn:microsoft.com/office/officeart/2005/8/layout/process5"/>
    <dgm:cxn modelId="{1AAE8F2C-D400-466B-9C08-8B73CFB54B83}" type="presOf" srcId="{458845A1-C88B-4B53-A435-F5FC76C8DC88}" destId="{A9166096-DB0F-4E46-ACC2-71BA74BAFDE9}" srcOrd="0" destOrd="0" presId="urn:microsoft.com/office/officeart/2005/8/layout/process5"/>
    <dgm:cxn modelId="{57FDE22A-A0E2-4A12-B340-AAE7ADB3EEA5}" type="presOf" srcId="{35F9B42E-10E7-4A7E-B442-5DA294F64C9E}" destId="{4EDA442B-6822-4EEC-AC32-FB9EA660C1A3}" srcOrd="0" destOrd="0" presId="urn:microsoft.com/office/officeart/2005/8/layout/process5"/>
    <dgm:cxn modelId="{3DEFCD0E-BAAB-4BC4-89B4-58AD9849F8E0}" srcId="{35F9B42E-10E7-4A7E-B442-5DA294F64C9E}" destId="{8ACC74A2-FA1F-4B3A-91EB-E1AE9879376E}" srcOrd="9" destOrd="0" parTransId="{2B778CEA-9B47-436E-A8A4-21D763D219A4}" sibTransId="{458845A1-C88B-4B53-A435-F5FC76C8DC88}"/>
    <dgm:cxn modelId="{3A6DFDBC-E4B3-4968-952B-3409185CB5BD}" type="presOf" srcId="{EE3162C3-BC14-4557-9EAA-C255AB197790}" destId="{8D7FDF86-A180-4826-9A5B-893881077414}" srcOrd="0" destOrd="0" presId="urn:microsoft.com/office/officeart/2005/8/layout/process5"/>
    <dgm:cxn modelId="{3E183783-E4B8-456C-A785-453B9B1D1A1A}" srcId="{35F9B42E-10E7-4A7E-B442-5DA294F64C9E}" destId="{E8FDDD6A-B495-4DF9-9A3D-B5C0BDA663C8}" srcOrd="8" destOrd="0" parTransId="{F84E95EB-0055-46C9-ABDE-DEC2805D2217}" sibTransId="{EF0CF0D3-473E-44D1-8FEF-BE810046048E}"/>
    <dgm:cxn modelId="{2C39EBAD-622C-47F9-9DA5-8A1258063723}" type="presParOf" srcId="{4EDA442B-6822-4EEC-AC32-FB9EA660C1A3}" destId="{397A7797-B0FC-4529-A769-E2B3D326E9F4}" srcOrd="0" destOrd="0" presId="urn:microsoft.com/office/officeart/2005/8/layout/process5"/>
    <dgm:cxn modelId="{788214CD-2D02-4048-94BA-BAC68A737E6D}" type="presParOf" srcId="{4EDA442B-6822-4EEC-AC32-FB9EA660C1A3}" destId="{8D7FDF86-A180-4826-9A5B-893881077414}" srcOrd="1" destOrd="0" presId="urn:microsoft.com/office/officeart/2005/8/layout/process5"/>
    <dgm:cxn modelId="{18161A7A-D785-4C43-B490-600FF85A643F}" type="presParOf" srcId="{8D7FDF86-A180-4826-9A5B-893881077414}" destId="{FF50FF59-917E-42DD-AECC-083E3B7242BC}" srcOrd="0" destOrd="0" presId="urn:microsoft.com/office/officeart/2005/8/layout/process5"/>
    <dgm:cxn modelId="{536243C4-77AE-4565-8C20-55F2FAAE594F}" type="presParOf" srcId="{4EDA442B-6822-4EEC-AC32-FB9EA660C1A3}" destId="{02E20F9F-704C-418B-88D7-740606ACD948}" srcOrd="2" destOrd="0" presId="urn:microsoft.com/office/officeart/2005/8/layout/process5"/>
    <dgm:cxn modelId="{7D4E8217-DB56-4B70-AAB0-2C4CF129445A}" type="presParOf" srcId="{4EDA442B-6822-4EEC-AC32-FB9EA660C1A3}" destId="{EE9B8A21-AC09-4135-848F-C6B6BA186209}" srcOrd="3" destOrd="0" presId="urn:microsoft.com/office/officeart/2005/8/layout/process5"/>
    <dgm:cxn modelId="{8DFF69B0-0183-4304-966A-D492907F9C06}" type="presParOf" srcId="{EE9B8A21-AC09-4135-848F-C6B6BA186209}" destId="{46496B96-044C-4A04-9475-2F33C1DDC529}" srcOrd="0" destOrd="0" presId="urn:microsoft.com/office/officeart/2005/8/layout/process5"/>
    <dgm:cxn modelId="{D5CBF748-F3F8-4CC8-9C50-D9D89D128A66}" type="presParOf" srcId="{4EDA442B-6822-4EEC-AC32-FB9EA660C1A3}" destId="{D2AB4AD7-0125-4C5D-BA4B-DC57428D740B}" srcOrd="4" destOrd="0" presId="urn:microsoft.com/office/officeart/2005/8/layout/process5"/>
    <dgm:cxn modelId="{AA7E5884-5A87-4D82-9DA9-F5C969773481}" type="presParOf" srcId="{4EDA442B-6822-4EEC-AC32-FB9EA660C1A3}" destId="{FF3DAB68-5BF2-4998-AB79-921324071D19}" srcOrd="5" destOrd="0" presId="urn:microsoft.com/office/officeart/2005/8/layout/process5"/>
    <dgm:cxn modelId="{8DA8FA4F-5D78-4381-A286-A14E68CBF64F}" type="presParOf" srcId="{FF3DAB68-5BF2-4998-AB79-921324071D19}" destId="{EB77D424-4300-4C34-BABA-A434D4D58262}" srcOrd="0" destOrd="0" presId="urn:microsoft.com/office/officeart/2005/8/layout/process5"/>
    <dgm:cxn modelId="{913E6AD9-9904-4269-BFC7-AD49078A3C89}" type="presParOf" srcId="{4EDA442B-6822-4EEC-AC32-FB9EA660C1A3}" destId="{79DC858B-AF18-49E9-8D64-79A9CA848424}" srcOrd="6" destOrd="0" presId="urn:microsoft.com/office/officeart/2005/8/layout/process5"/>
    <dgm:cxn modelId="{B8678787-5092-4A4F-B463-2D1A7EB792B0}" type="presParOf" srcId="{4EDA442B-6822-4EEC-AC32-FB9EA660C1A3}" destId="{D9ECCBBD-BEA9-48B5-AA71-CBA39F2B9E4A}" srcOrd="7" destOrd="0" presId="urn:microsoft.com/office/officeart/2005/8/layout/process5"/>
    <dgm:cxn modelId="{8C03B539-562A-4E8A-BD8E-8E26ED43E13A}" type="presParOf" srcId="{D9ECCBBD-BEA9-48B5-AA71-CBA39F2B9E4A}" destId="{75130870-CE3C-4A43-8473-DD349E71CDDF}" srcOrd="0" destOrd="0" presId="urn:microsoft.com/office/officeart/2005/8/layout/process5"/>
    <dgm:cxn modelId="{7DE8786E-D890-431C-B008-61807B3FBCC0}" type="presParOf" srcId="{4EDA442B-6822-4EEC-AC32-FB9EA660C1A3}" destId="{35F151EE-7F0A-4C7A-BFC7-30B7C4A9FDDC}" srcOrd="8" destOrd="0" presId="urn:microsoft.com/office/officeart/2005/8/layout/process5"/>
    <dgm:cxn modelId="{FC700EDB-F896-428D-B3FA-72CADA9E404B}" type="presParOf" srcId="{4EDA442B-6822-4EEC-AC32-FB9EA660C1A3}" destId="{09F49484-A082-4EB1-8E49-F63901B283E0}" srcOrd="9" destOrd="0" presId="urn:microsoft.com/office/officeart/2005/8/layout/process5"/>
    <dgm:cxn modelId="{ABDB478A-0D6D-49D6-8F53-B6123420C20D}" type="presParOf" srcId="{09F49484-A082-4EB1-8E49-F63901B283E0}" destId="{C648599B-C8CB-4F51-A41A-DDFABA092949}" srcOrd="0" destOrd="0" presId="urn:microsoft.com/office/officeart/2005/8/layout/process5"/>
    <dgm:cxn modelId="{139DDBB4-12F0-475F-B2F6-8C999D143CEC}" type="presParOf" srcId="{4EDA442B-6822-4EEC-AC32-FB9EA660C1A3}" destId="{EEC10A9D-4A71-4E1E-B865-9DC94775B198}" srcOrd="10" destOrd="0" presId="urn:microsoft.com/office/officeart/2005/8/layout/process5"/>
    <dgm:cxn modelId="{3E0FA38E-8249-45C1-A79C-7184B748EB98}" type="presParOf" srcId="{4EDA442B-6822-4EEC-AC32-FB9EA660C1A3}" destId="{9F015C9D-7852-4E82-8BDC-21AC9A5C02B6}" srcOrd="11" destOrd="0" presId="urn:microsoft.com/office/officeart/2005/8/layout/process5"/>
    <dgm:cxn modelId="{7385CB15-6E2F-4A43-BB64-91717DCEA03F}" type="presParOf" srcId="{9F015C9D-7852-4E82-8BDC-21AC9A5C02B6}" destId="{0F36AA2D-34A7-49C9-841E-08D3855B992F}" srcOrd="0" destOrd="0" presId="urn:microsoft.com/office/officeart/2005/8/layout/process5"/>
    <dgm:cxn modelId="{39993016-115C-4AB8-9136-CBB0D2E58C9A}" type="presParOf" srcId="{4EDA442B-6822-4EEC-AC32-FB9EA660C1A3}" destId="{12E9AA2A-6B27-464E-8BA8-131CF040B73B}" srcOrd="12" destOrd="0" presId="urn:microsoft.com/office/officeart/2005/8/layout/process5"/>
    <dgm:cxn modelId="{E594EE1E-5DFF-4D27-9AA1-3F41D3756187}" type="presParOf" srcId="{4EDA442B-6822-4EEC-AC32-FB9EA660C1A3}" destId="{C86703E9-4B67-40D2-BDB3-2B2FE0ED4DC7}" srcOrd="13" destOrd="0" presId="urn:microsoft.com/office/officeart/2005/8/layout/process5"/>
    <dgm:cxn modelId="{35F0D736-4542-49D4-8F0F-3F8F1638240C}" type="presParOf" srcId="{C86703E9-4B67-40D2-BDB3-2B2FE0ED4DC7}" destId="{86F2F2F4-1AE7-4CE8-ABA4-74E7BD5ACE4B}" srcOrd="0" destOrd="0" presId="urn:microsoft.com/office/officeart/2005/8/layout/process5"/>
    <dgm:cxn modelId="{3D2E855F-9078-482E-A5C4-FEFF91093416}" type="presParOf" srcId="{4EDA442B-6822-4EEC-AC32-FB9EA660C1A3}" destId="{F4DC77F8-3D0B-4532-AF0F-6F02B962273D}" srcOrd="14" destOrd="0" presId="urn:microsoft.com/office/officeart/2005/8/layout/process5"/>
    <dgm:cxn modelId="{1821A8CE-4D9A-484D-A497-E79C024CB273}" type="presParOf" srcId="{4EDA442B-6822-4EEC-AC32-FB9EA660C1A3}" destId="{0F341EC9-E901-43B4-8648-9450C3CC92F1}" srcOrd="15" destOrd="0" presId="urn:microsoft.com/office/officeart/2005/8/layout/process5"/>
    <dgm:cxn modelId="{718FCBCF-C720-49A4-A051-ADE3DF4F773C}" type="presParOf" srcId="{0F341EC9-E901-43B4-8648-9450C3CC92F1}" destId="{7D0740B0-4029-4A9D-BB58-CF4E2A995493}" srcOrd="0" destOrd="0" presId="urn:microsoft.com/office/officeart/2005/8/layout/process5"/>
    <dgm:cxn modelId="{EC6AC6FF-5073-4B4F-B606-6076F06E9F9F}" type="presParOf" srcId="{4EDA442B-6822-4EEC-AC32-FB9EA660C1A3}" destId="{0E5B559F-38F5-4C37-9352-850689116F92}" srcOrd="16" destOrd="0" presId="urn:microsoft.com/office/officeart/2005/8/layout/process5"/>
    <dgm:cxn modelId="{A807C9AB-7A0A-4938-AB81-F650F902D11C}" type="presParOf" srcId="{4EDA442B-6822-4EEC-AC32-FB9EA660C1A3}" destId="{BAFD725D-0703-4A79-AB24-5B6E9DB8B1DF}" srcOrd="17" destOrd="0" presId="urn:microsoft.com/office/officeart/2005/8/layout/process5"/>
    <dgm:cxn modelId="{995D85EC-0407-48FA-BB3B-30D670E7E907}" type="presParOf" srcId="{BAFD725D-0703-4A79-AB24-5B6E9DB8B1DF}" destId="{3D130DD4-7A7D-4502-81F7-9D4C87896582}" srcOrd="0" destOrd="0" presId="urn:microsoft.com/office/officeart/2005/8/layout/process5"/>
    <dgm:cxn modelId="{AEC956AE-E46A-4E42-A81C-C09E6AD5DC66}" type="presParOf" srcId="{4EDA442B-6822-4EEC-AC32-FB9EA660C1A3}" destId="{C9255E6B-B653-4BAF-8346-B02D1B022309}" srcOrd="18" destOrd="0" presId="urn:microsoft.com/office/officeart/2005/8/layout/process5"/>
    <dgm:cxn modelId="{1B9891F5-5E61-479C-AC6A-A7A3DA796083}" type="presParOf" srcId="{4EDA442B-6822-4EEC-AC32-FB9EA660C1A3}" destId="{A9166096-DB0F-4E46-ACC2-71BA74BAFDE9}" srcOrd="19" destOrd="0" presId="urn:microsoft.com/office/officeart/2005/8/layout/process5"/>
    <dgm:cxn modelId="{B1A173A3-2947-4A6A-AC8F-A0F75DD5656B}" type="presParOf" srcId="{A9166096-DB0F-4E46-ACC2-71BA74BAFDE9}" destId="{18EFFF96-8450-445B-AB7C-6760882D955E}" srcOrd="0" destOrd="0" presId="urn:microsoft.com/office/officeart/2005/8/layout/process5"/>
    <dgm:cxn modelId="{0FC4E78B-5E9E-4641-81C8-62810024D0E3}" type="presParOf" srcId="{4EDA442B-6822-4EEC-AC32-FB9EA660C1A3}" destId="{A10BBC03-A9EE-46EF-A2D9-B5D120CC3DA0}" srcOrd="2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A18B72-0353-45CF-A35D-B8FF7F602414}" type="doc">
      <dgm:prSet loTypeId="urn:microsoft.com/office/officeart/2005/8/layout/hList7" loCatId="list" qsTypeId="urn:microsoft.com/office/officeart/2005/8/quickstyle/3d1" qsCatId="3D" csTypeId="urn:microsoft.com/office/officeart/2005/8/colors/accent0_2" csCatId="mainScheme" phldr="1"/>
      <dgm:spPr/>
      <dgm:t>
        <a:bodyPr/>
        <a:lstStyle/>
        <a:p>
          <a:endParaRPr lang="en-US"/>
        </a:p>
      </dgm:t>
    </dgm:pt>
    <dgm:pt modelId="{9B1A7809-FF2C-416D-89F2-DC7473062809}">
      <dgm:prSet phldrT="[Tex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400" b="1" u="sng" dirty="0" smtClean="0">
              <a:solidFill>
                <a:schemeClr val="tx1"/>
              </a:solidFill>
              <a:effectLst/>
            </a:rPr>
            <a:t>Conventional &amp; Islamic Treasury</a:t>
          </a:r>
          <a:endParaRPr lang="en-US" sz="1400" b="1" u="sng" dirty="0">
            <a:solidFill>
              <a:schemeClr val="tx1"/>
            </a:solidFill>
          </a:endParaRPr>
        </a:p>
      </dgm:t>
    </dgm:pt>
    <dgm:pt modelId="{DEB1F255-0AB8-46B5-A6D0-62B1D7C46C6C}" type="parTrans" cxnId="{29143BE2-0BAF-4484-AE3F-3DDC1030390D}">
      <dgm:prSet/>
      <dgm:spPr/>
      <dgm:t>
        <a:bodyPr/>
        <a:lstStyle/>
        <a:p>
          <a:endParaRPr lang="en-US">
            <a:solidFill>
              <a:schemeClr val="tx1"/>
            </a:solidFill>
          </a:endParaRPr>
        </a:p>
      </dgm:t>
    </dgm:pt>
    <dgm:pt modelId="{A9194A56-E582-4BC4-AD9A-10DF7E3F06EE}" type="sibTrans" cxnId="{29143BE2-0BAF-4484-AE3F-3DDC1030390D}">
      <dgm:prSet/>
      <dgm:spPr/>
      <dgm:t>
        <a:bodyPr/>
        <a:lstStyle/>
        <a:p>
          <a:endParaRPr lang="en-US">
            <a:solidFill>
              <a:schemeClr val="tx1"/>
            </a:solidFill>
          </a:endParaRPr>
        </a:p>
      </dgm:t>
    </dgm:pt>
    <dgm:pt modelId="{05D5480B-CF36-4925-A774-12DE4AA259A2}">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400" b="1" u="sng" dirty="0" smtClean="0">
              <a:solidFill>
                <a:schemeClr val="tx1"/>
              </a:solidFill>
              <a:effectLst/>
            </a:rPr>
            <a:t>Portfolio Diversification</a:t>
          </a:r>
        </a:p>
      </dgm:t>
    </dgm:pt>
    <dgm:pt modelId="{22574DF8-5528-4825-B870-F732A0D6CDE8}" type="parTrans" cxnId="{63B255B0-0A48-4AF7-824B-D1AACF48E893}">
      <dgm:prSet/>
      <dgm:spPr/>
      <dgm:t>
        <a:bodyPr/>
        <a:lstStyle/>
        <a:p>
          <a:endParaRPr lang="en-US">
            <a:solidFill>
              <a:schemeClr val="tx1"/>
            </a:solidFill>
          </a:endParaRPr>
        </a:p>
      </dgm:t>
    </dgm:pt>
    <dgm:pt modelId="{7EB2F01B-2FC0-49A2-BE75-31A2DC1795AA}" type="sibTrans" cxnId="{63B255B0-0A48-4AF7-824B-D1AACF48E893}">
      <dgm:prSet/>
      <dgm:spPr/>
      <dgm:t>
        <a:bodyPr/>
        <a:lstStyle/>
        <a:p>
          <a:endParaRPr lang="en-US">
            <a:solidFill>
              <a:schemeClr val="tx1"/>
            </a:solidFill>
          </a:endParaRPr>
        </a:p>
      </dgm:t>
    </dgm:pt>
    <dgm:pt modelId="{A46A374D-D431-4571-A64F-D865919D4F6C}">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100" b="1" dirty="0" smtClean="0">
              <a:solidFill>
                <a:schemeClr val="tx1"/>
              </a:solidFill>
              <a:effectLst/>
            </a:rPr>
            <a:t>Tap equity related clients - Treasury &amp; Employee Funds </a:t>
          </a:r>
          <a:endParaRPr lang="en-US" sz="1100" b="1" dirty="0">
            <a:solidFill>
              <a:schemeClr val="tx1"/>
            </a:solidFill>
          </a:endParaRPr>
        </a:p>
      </dgm:t>
    </dgm:pt>
    <dgm:pt modelId="{213571DF-941E-4144-886D-05401EF4B988}" type="parTrans" cxnId="{5EDBACDB-484C-452A-BF30-34B8FFC519DE}">
      <dgm:prSet/>
      <dgm:spPr/>
      <dgm:t>
        <a:bodyPr/>
        <a:lstStyle/>
        <a:p>
          <a:endParaRPr lang="en-US">
            <a:solidFill>
              <a:schemeClr val="tx1"/>
            </a:solidFill>
          </a:endParaRPr>
        </a:p>
      </dgm:t>
    </dgm:pt>
    <dgm:pt modelId="{D8AB87E8-EF8B-4D61-8062-01A960E8E957}" type="sibTrans" cxnId="{5EDBACDB-484C-452A-BF30-34B8FFC519DE}">
      <dgm:prSet/>
      <dgm:spPr/>
      <dgm:t>
        <a:bodyPr/>
        <a:lstStyle/>
        <a:p>
          <a:endParaRPr lang="en-US">
            <a:solidFill>
              <a:schemeClr val="tx1"/>
            </a:solidFill>
          </a:endParaRPr>
        </a:p>
      </dgm:t>
    </dgm:pt>
    <dgm:pt modelId="{6F9CAE91-C1C5-47AF-B69E-561571B1BDEA}">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400" b="1" u="sng" dirty="0" smtClean="0">
              <a:solidFill>
                <a:schemeClr val="tx1"/>
              </a:solidFill>
            </a:rPr>
            <a:t>Tapping Sponsors and Directors of Corporates as HNW : </a:t>
          </a:r>
          <a:endParaRPr lang="en-US" sz="1400" b="1" u="sng" dirty="0">
            <a:solidFill>
              <a:schemeClr val="tx1"/>
            </a:solidFill>
          </a:endParaRPr>
        </a:p>
      </dgm:t>
    </dgm:pt>
    <dgm:pt modelId="{DC1C6005-121F-4A31-8E60-8C7A396BD60A}" type="parTrans" cxnId="{0E9183B9-1AB4-4240-BBE6-BD1210F51576}">
      <dgm:prSet/>
      <dgm:spPr/>
      <dgm:t>
        <a:bodyPr/>
        <a:lstStyle/>
        <a:p>
          <a:endParaRPr lang="en-US">
            <a:solidFill>
              <a:schemeClr val="tx1"/>
            </a:solidFill>
          </a:endParaRPr>
        </a:p>
      </dgm:t>
    </dgm:pt>
    <dgm:pt modelId="{9BCAB0E1-3148-4DFC-9446-A99FC55E2493}" type="sibTrans" cxnId="{0E9183B9-1AB4-4240-BBE6-BD1210F51576}">
      <dgm:prSet/>
      <dgm:spPr/>
      <dgm:t>
        <a:bodyPr/>
        <a:lstStyle/>
        <a:p>
          <a:endParaRPr lang="en-US">
            <a:solidFill>
              <a:schemeClr val="tx1"/>
            </a:solidFill>
          </a:endParaRPr>
        </a:p>
      </dgm:t>
    </dgm:pt>
    <dgm:pt modelId="{9FCC6856-5327-4D78-BCBD-1491466DBA77}">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rtl="0"/>
          <a:r>
            <a:rPr lang="en-US" sz="1100" b="1" dirty="0" smtClean="0">
              <a:solidFill>
                <a:schemeClr val="tx1"/>
              </a:solidFill>
            </a:rPr>
            <a:t>Aggressively working on strengthening relationship with Sponsors and Directors of fresh and invested companies with tailor made portfolio management solutions. </a:t>
          </a:r>
          <a:endParaRPr lang="en-US" sz="1100" b="1" dirty="0">
            <a:solidFill>
              <a:schemeClr val="tx1"/>
            </a:solidFill>
          </a:endParaRPr>
        </a:p>
      </dgm:t>
    </dgm:pt>
    <dgm:pt modelId="{F4F56A2E-2227-45A7-A78C-6C47DD9F098D}" type="parTrans" cxnId="{B5DB90E3-2D75-4CDC-913B-03AE77D7B2AE}">
      <dgm:prSet/>
      <dgm:spPr/>
      <dgm:t>
        <a:bodyPr/>
        <a:lstStyle/>
        <a:p>
          <a:endParaRPr lang="en-US">
            <a:solidFill>
              <a:schemeClr val="tx1"/>
            </a:solidFill>
          </a:endParaRPr>
        </a:p>
      </dgm:t>
    </dgm:pt>
    <dgm:pt modelId="{13B565F5-CD8C-4F71-A4FD-40883F3415AC}" type="sibTrans" cxnId="{B5DB90E3-2D75-4CDC-913B-03AE77D7B2AE}">
      <dgm:prSet/>
      <dgm:spPr/>
      <dgm:t>
        <a:bodyPr/>
        <a:lstStyle/>
        <a:p>
          <a:endParaRPr lang="en-US">
            <a:solidFill>
              <a:schemeClr val="tx1"/>
            </a:solidFill>
          </a:endParaRPr>
        </a:p>
      </dgm:t>
    </dgm:pt>
    <dgm:pt modelId="{84012846-5FEC-4E0B-936A-86F2C48CE773}">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400" b="1" u="sng" dirty="0" smtClean="0">
              <a:solidFill>
                <a:schemeClr val="tx1"/>
              </a:solidFill>
            </a:rPr>
            <a:t>Strengthening Network Base</a:t>
          </a:r>
          <a:endParaRPr lang="en-US" sz="1400" b="1" u="sng" dirty="0">
            <a:solidFill>
              <a:schemeClr val="tx1"/>
            </a:solidFill>
          </a:endParaRPr>
        </a:p>
      </dgm:t>
    </dgm:pt>
    <dgm:pt modelId="{7232AD3A-3375-488F-A604-DCDD58FD82CF}" type="parTrans" cxnId="{B3274825-094F-4A4E-82C0-7940D06CD95C}">
      <dgm:prSet/>
      <dgm:spPr/>
      <dgm:t>
        <a:bodyPr/>
        <a:lstStyle/>
        <a:p>
          <a:endParaRPr lang="en-US">
            <a:solidFill>
              <a:schemeClr val="tx1"/>
            </a:solidFill>
          </a:endParaRPr>
        </a:p>
      </dgm:t>
    </dgm:pt>
    <dgm:pt modelId="{711B455C-5D0E-486C-8872-58041FE9A390}" type="sibTrans" cxnId="{B3274825-094F-4A4E-82C0-7940D06CD95C}">
      <dgm:prSet/>
      <dgm:spPr/>
      <dgm:t>
        <a:bodyPr/>
        <a:lstStyle/>
        <a:p>
          <a:endParaRPr lang="en-US">
            <a:solidFill>
              <a:schemeClr val="tx1"/>
            </a:solidFill>
          </a:endParaRPr>
        </a:p>
      </dgm:t>
    </dgm:pt>
    <dgm:pt modelId="{679DA74C-1832-4E48-B200-0FEC3B8DBBFA}">
      <dgm:prSet custT="1">
        <dgm:style>
          <a:lnRef idx="2">
            <a:schemeClr val="accent5"/>
          </a:lnRef>
          <a:fillRef idx="1">
            <a:schemeClr val="lt1"/>
          </a:fillRef>
          <a:effectRef idx="0">
            <a:schemeClr val="accent5"/>
          </a:effectRef>
          <a:fontRef idx="minor">
            <a:schemeClr val="dk1"/>
          </a:fontRef>
        </dgm:style>
      </dgm:prSet>
      <dgm:spPr/>
      <dgm:t>
        <a:bodyPr/>
        <a:lstStyle/>
        <a:p>
          <a:r>
            <a:rPr lang="en-US" sz="1400" b="1" u="sng" dirty="0" smtClean="0">
              <a:solidFill>
                <a:schemeClr val="tx1"/>
              </a:solidFill>
              <a:effectLst/>
            </a:rPr>
            <a:t>Client Engagement Activities</a:t>
          </a:r>
          <a:endParaRPr lang="en-US" sz="1400" b="1" u="sng" dirty="0">
            <a:solidFill>
              <a:schemeClr val="tx1"/>
            </a:solidFill>
          </a:endParaRPr>
        </a:p>
      </dgm:t>
    </dgm:pt>
    <dgm:pt modelId="{17EE4F62-3FD7-4155-946F-15FAC1B65128}" type="parTrans" cxnId="{10099B90-83DE-45C6-8D9C-9D498D2F88B8}">
      <dgm:prSet/>
      <dgm:spPr/>
      <dgm:t>
        <a:bodyPr/>
        <a:lstStyle/>
        <a:p>
          <a:endParaRPr lang="en-US">
            <a:solidFill>
              <a:schemeClr val="tx1"/>
            </a:solidFill>
          </a:endParaRPr>
        </a:p>
      </dgm:t>
    </dgm:pt>
    <dgm:pt modelId="{09959770-25F9-4802-BE01-0E5DF1C7397A}" type="sibTrans" cxnId="{10099B90-83DE-45C6-8D9C-9D498D2F88B8}">
      <dgm:prSet/>
      <dgm:spPr/>
      <dgm:t>
        <a:bodyPr/>
        <a:lstStyle/>
        <a:p>
          <a:endParaRPr lang="en-US">
            <a:solidFill>
              <a:schemeClr val="tx1"/>
            </a:solidFill>
          </a:endParaRPr>
        </a:p>
      </dgm:t>
    </dgm:pt>
    <dgm:pt modelId="{19276D33-588C-4DC4-9154-F72E8437357C}">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100" dirty="0" smtClean="0">
              <a:solidFill>
                <a:schemeClr val="tx1"/>
              </a:solidFill>
              <a:effectLst/>
            </a:rPr>
            <a:t>Meetings with MCBAH CEO and Top Management with new and old clients (Companies Sponsors/ Directors/ Top Tier Management) . </a:t>
          </a:r>
          <a:endParaRPr lang="en-US" sz="1100" dirty="0">
            <a:solidFill>
              <a:schemeClr val="tx1"/>
            </a:solidFill>
          </a:endParaRPr>
        </a:p>
      </dgm:t>
    </dgm:pt>
    <dgm:pt modelId="{5C7B35F3-5698-4435-A6AB-7496EFE0640F}" type="parTrans" cxnId="{771787D6-8244-45EC-B9CD-AF6B74C8A83F}">
      <dgm:prSet/>
      <dgm:spPr/>
      <dgm:t>
        <a:bodyPr/>
        <a:lstStyle/>
        <a:p>
          <a:endParaRPr lang="en-US">
            <a:solidFill>
              <a:schemeClr val="tx1"/>
            </a:solidFill>
          </a:endParaRPr>
        </a:p>
      </dgm:t>
    </dgm:pt>
    <dgm:pt modelId="{91195E59-A825-4EE4-84E5-6955C7F89457}" type="sibTrans" cxnId="{771787D6-8244-45EC-B9CD-AF6B74C8A83F}">
      <dgm:prSet/>
      <dgm:spPr/>
      <dgm:t>
        <a:bodyPr/>
        <a:lstStyle/>
        <a:p>
          <a:endParaRPr lang="en-US">
            <a:solidFill>
              <a:schemeClr val="tx1"/>
            </a:solidFill>
          </a:endParaRPr>
        </a:p>
      </dgm:t>
    </dgm:pt>
    <dgm:pt modelId="{0998A3EA-F9F0-4403-A2C5-1C5DB5DC0C07}">
      <dgm:prSet phldrT="[Tex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algn="l"/>
          <a:r>
            <a:rPr lang="en-US" sz="1100" dirty="0" smtClean="0">
              <a:solidFill>
                <a:schemeClr val="tx1"/>
              </a:solidFill>
              <a:effectLst/>
            </a:rPr>
            <a:t>Tapping Fresh Clients, Dormant To Active, Deepening of Clients</a:t>
          </a:r>
          <a:endParaRPr lang="en-US" sz="1100" dirty="0">
            <a:solidFill>
              <a:schemeClr val="tx1"/>
            </a:solidFill>
          </a:endParaRPr>
        </a:p>
      </dgm:t>
    </dgm:pt>
    <dgm:pt modelId="{64AB5067-E41B-46A4-B8F2-C758D165381F}" type="sibTrans" cxnId="{C273F108-6769-4458-9863-109EDE7359A5}">
      <dgm:prSet/>
      <dgm:spPr/>
      <dgm:t>
        <a:bodyPr/>
        <a:lstStyle/>
        <a:p>
          <a:endParaRPr lang="en-US">
            <a:solidFill>
              <a:schemeClr val="tx1"/>
            </a:solidFill>
          </a:endParaRPr>
        </a:p>
      </dgm:t>
    </dgm:pt>
    <dgm:pt modelId="{2324583B-9F52-4676-BEEE-42F25AF60889}" type="parTrans" cxnId="{C273F108-6769-4458-9863-109EDE7359A5}">
      <dgm:prSet/>
      <dgm:spPr/>
      <dgm:t>
        <a:bodyPr/>
        <a:lstStyle/>
        <a:p>
          <a:endParaRPr lang="en-US">
            <a:solidFill>
              <a:schemeClr val="tx1"/>
            </a:solidFill>
          </a:endParaRPr>
        </a:p>
      </dgm:t>
    </dgm:pt>
    <dgm:pt modelId="{698CFF78-FE73-4CBD-BC13-6EA0F70F151D}">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400" b="1" u="sng" dirty="0" smtClean="0">
              <a:solidFill>
                <a:schemeClr val="tx1"/>
              </a:solidFill>
              <a:effectLst/>
            </a:rPr>
            <a:t>Employee Funds/ Trust/ NGOS/ SME </a:t>
          </a:r>
          <a:endParaRPr lang="en-US" sz="1400" b="1" u="sng" dirty="0">
            <a:solidFill>
              <a:schemeClr val="tx1"/>
            </a:solidFill>
          </a:endParaRPr>
        </a:p>
      </dgm:t>
    </dgm:pt>
    <dgm:pt modelId="{70D5415B-9472-41C6-A27B-0FA8C19F1313}" type="sibTrans" cxnId="{89826695-88A8-485A-8B2D-038C9D91EC2D}">
      <dgm:prSet/>
      <dgm:spPr/>
      <dgm:t>
        <a:bodyPr/>
        <a:lstStyle/>
        <a:p>
          <a:endParaRPr lang="en-US">
            <a:solidFill>
              <a:schemeClr val="tx1"/>
            </a:solidFill>
          </a:endParaRPr>
        </a:p>
      </dgm:t>
    </dgm:pt>
    <dgm:pt modelId="{7F9415A3-14CF-4945-A378-EF63C8FF45CA}" type="parTrans" cxnId="{89826695-88A8-485A-8B2D-038C9D91EC2D}">
      <dgm:prSet/>
      <dgm:spPr/>
      <dgm:t>
        <a:bodyPr/>
        <a:lstStyle/>
        <a:p>
          <a:endParaRPr lang="en-US">
            <a:solidFill>
              <a:schemeClr val="tx1"/>
            </a:solidFill>
          </a:endParaRPr>
        </a:p>
      </dgm:t>
    </dgm:pt>
    <dgm:pt modelId="{9E9A9B3E-5AEC-4B23-8101-9E64462FC47C}">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algn="l"/>
          <a:r>
            <a:rPr lang="en-US" sz="1100" b="1" dirty="0" smtClean="0">
              <a:solidFill>
                <a:schemeClr val="tx1"/>
              </a:solidFill>
            </a:rPr>
            <a:t>Focused approach towards Employee Funds of  Corporates through Advisory Mandates ( SMAs) and  Portfolio Management Solutions </a:t>
          </a:r>
          <a:endParaRPr lang="en-US" sz="1100" b="1" dirty="0">
            <a:solidFill>
              <a:schemeClr val="tx1"/>
            </a:solidFill>
          </a:endParaRPr>
        </a:p>
      </dgm:t>
    </dgm:pt>
    <dgm:pt modelId="{EA6E9CE4-E527-4F7A-AD58-B51CC4C019E4}" type="sibTrans" cxnId="{B37ECB52-4CD8-4643-B794-9C05D6B2DD0B}">
      <dgm:prSet/>
      <dgm:spPr/>
      <dgm:t>
        <a:bodyPr/>
        <a:lstStyle/>
        <a:p>
          <a:endParaRPr lang="en-US">
            <a:solidFill>
              <a:schemeClr val="tx1"/>
            </a:solidFill>
          </a:endParaRPr>
        </a:p>
      </dgm:t>
    </dgm:pt>
    <dgm:pt modelId="{7FAF6D48-DD56-41CF-9803-6292CC91EB5E}" type="parTrans" cxnId="{B37ECB52-4CD8-4643-B794-9C05D6B2DD0B}">
      <dgm:prSet/>
      <dgm:spPr/>
      <dgm:t>
        <a:bodyPr/>
        <a:lstStyle/>
        <a:p>
          <a:endParaRPr lang="en-US">
            <a:solidFill>
              <a:schemeClr val="tx1"/>
            </a:solidFill>
          </a:endParaRPr>
        </a:p>
      </dgm:t>
    </dgm:pt>
    <dgm:pt modelId="{99F23A76-7881-4E95-B1BB-64DF715CC920}">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algn="l"/>
          <a:endParaRPr lang="en-US" sz="1200" dirty="0">
            <a:solidFill>
              <a:schemeClr val="tx1"/>
            </a:solidFill>
          </a:endParaRPr>
        </a:p>
      </dgm:t>
    </dgm:pt>
    <dgm:pt modelId="{77FC91F1-E70C-4851-A452-814100BFAA8B}" type="sibTrans" cxnId="{1F6E3B83-6908-4E06-B3B2-DC94231BBBC8}">
      <dgm:prSet/>
      <dgm:spPr/>
      <dgm:t>
        <a:bodyPr/>
        <a:lstStyle/>
        <a:p>
          <a:endParaRPr lang="en-US"/>
        </a:p>
      </dgm:t>
    </dgm:pt>
    <dgm:pt modelId="{AA2A0EA4-89D0-4C86-AFB6-FC1413986005}" type="parTrans" cxnId="{1F6E3B83-6908-4E06-B3B2-DC94231BBBC8}">
      <dgm:prSet/>
      <dgm:spPr/>
      <dgm:t>
        <a:bodyPr/>
        <a:lstStyle/>
        <a:p>
          <a:endParaRPr lang="en-US"/>
        </a:p>
      </dgm:t>
    </dgm:pt>
    <dgm:pt modelId="{8395F4A7-DE8A-4DD0-B42A-4EB76A3A380F}">
      <dgm:prSet custT="1"/>
      <dgm:spPr/>
      <dgm:t>
        <a:bodyPr/>
        <a:lstStyle/>
        <a:p>
          <a:endParaRPr lang="en-US" sz="1200" dirty="0">
            <a:solidFill>
              <a:schemeClr val="tx1"/>
            </a:solidFill>
          </a:endParaRPr>
        </a:p>
      </dgm:t>
    </dgm:pt>
    <dgm:pt modelId="{B594B620-1495-4A31-B432-7298BBA4BDF6}" type="sibTrans" cxnId="{ED634D60-10D6-4E5A-9CE2-7EA2152E69CB}">
      <dgm:prSet/>
      <dgm:spPr/>
      <dgm:t>
        <a:bodyPr/>
        <a:lstStyle/>
        <a:p>
          <a:endParaRPr lang="en-US"/>
        </a:p>
      </dgm:t>
    </dgm:pt>
    <dgm:pt modelId="{A66201C8-72FB-4F1C-864C-37A78BD7B28F}" type="parTrans" cxnId="{ED634D60-10D6-4E5A-9CE2-7EA2152E69CB}">
      <dgm:prSet/>
      <dgm:spPr/>
      <dgm:t>
        <a:bodyPr/>
        <a:lstStyle/>
        <a:p>
          <a:endParaRPr lang="en-US"/>
        </a:p>
      </dgm:t>
    </dgm:pt>
    <dgm:pt modelId="{6475CC32-E520-4D4D-B7C8-86E23172FE90}">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algn="l"/>
          <a:endParaRPr lang="en-US" sz="1200" dirty="0">
            <a:solidFill>
              <a:schemeClr val="tx1"/>
            </a:solidFill>
          </a:endParaRPr>
        </a:p>
      </dgm:t>
    </dgm:pt>
    <dgm:pt modelId="{49AB18BE-0567-489B-9857-62B42DFFF897}" type="sibTrans" cxnId="{F029870C-77EE-417E-ADF9-0D249B5FCE15}">
      <dgm:prSet/>
      <dgm:spPr/>
      <dgm:t>
        <a:bodyPr/>
        <a:lstStyle/>
        <a:p>
          <a:endParaRPr lang="en-US"/>
        </a:p>
      </dgm:t>
    </dgm:pt>
    <dgm:pt modelId="{7C07421F-C711-49D9-8A67-8D202A0CCD93}" type="parTrans" cxnId="{F029870C-77EE-417E-ADF9-0D249B5FCE15}">
      <dgm:prSet/>
      <dgm:spPr/>
      <dgm:t>
        <a:bodyPr/>
        <a:lstStyle/>
        <a:p>
          <a:endParaRPr lang="en-US"/>
        </a:p>
      </dgm:t>
    </dgm:pt>
    <dgm:pt modelId="{7BA05D62-A125-4AF3-B1E7-8CB9F53F8A37}">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endParaRPr lang="en-US" sz="1200" dirty="0">
            <a:solidFill>
              <a:schemeClr val="tx1"/>
            </a:solidFill>
          </a:endParaRPr>
        </a:p>
      </dgm:t>
    </dgm:pt>
    <dgm:pt modelId="{EF1CEC31-A825-4FBE-9EF1-F2387FACD005}" type="parTrans" cxnId="{9827157B-8ABE-4F86-9924-76E76507FF41}">
      <dgm:prSet/>
      <dgm:spPr/>
      <dgm:t>
        <a:bodyPr/>
        <a:lstStyle/>
        <a:p>
          <a:endParaRPr lang="en-US"/>
        </a:p>
      </dgm:t>
    </dgm:pt>
    <dgm:pt modelId="{112480AC-B4AB-40D5-AD32-7CDFC620B811}" type="sibTrans" cxnId="{9827157B-8ABE-4F86-9924-76E76507FF41}">
      <dgm:prSet/>
      <dgm:spPr/>
      <dgm:t>
        <a:bodyPr/>
        <a:lstStyle/>
        <a:p>
          <a:endParaRPr lang="en-US"/>
        </a:p>
      </dgm:t>
    </dgm:pt>
    <dgm:pt modelId="{E5B1457A-06EE-4647-8C5C-839D1B4B44E2}">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endParaRPr lang="en-US" sz="1200" dirty="0">
            <a:solidFill>
              <a:schemeClr val="tx1"/>
            </a:solidFill>
          </a:endParaRPr>
        </a:p>
      </dgm:t>
    </dgm:pt>
    <dgm:pt modelId="{34357F1F-1F20-4DBF-BC66-A9C65295EBB9}" type="parTrans" cxnId="{E3765EFF-350E-4152-8288-3B60BACD95F3}">
      <dgm:prSet/>
      <dgm:spPr/>
      <dgm:t>
        <a:bodyPr/>
        <a:lstStyle/>
        <a:p>
          <a:endParaRPr lang="en-US"/>
        </a:p>
      </dgm:t>
    </dgm:pt>
    <dgm:pt modelId="{7B51A766-7C41-4B45-8867-F6A692BE0383}" type="sibTrans" cxnId="{E3765EFF-350E-4152-8288-3B60BACD95F3}">
      <dgm:prSet/>
      <dgm:spPr/>
      <dgm:t>
        <a:bodyPr/>
        <a:lstStyle/>
        <a:p>
          <a:endParaRPr lang="en-US"/>
        </a:p>
      </dgm:t>
    </dgm:pt>
    <dgm:pt modelId="{96536C1F-A221-4E50-BCDF-0C9AE3572BEF}">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100" b="1" dirty="0" smtClean="0">
              <a:solidFill>
                <a:schemeClr val="tx1"/>
              </a:solidFill>
            </a:rPr>
            <a:t>Focus on portfolio diversification for investments in high fee based income funds</a:t>
          </a:r>
          <a:endParaRPr lang="en-US" sz="1100" b="1" dirty="0">
            <a:solidFill>
              <a:schemeClr val="tx1"/>
            </a:solidFill>
          </a:endParaRPr>
        </a:p>
      </dgm:t>
    </dgm:pt>
    <dgm:pt modelId="{9485CD99-A864-4D24-A869-30B8120E2580}" type="parTrans" cxnId="{3B38183A-76CE-4354-A287-97DF80260A61}">
      <dgm:prSet/>
      <dgm:spPr/>
      <dgm:t>
        <a:bodyPr/>
        <a:lstStyle/>
        <a:p>
          <a:endParaRPr lang="en-US"/>
        </a:p>
      </dgm:t>
    </dgm:pt>
    <dgm:pt modelId="{933796BD-1A76-4F73-9A72-688A62325961}" type="sibTrans" cxnId="{3B38183A-76CE-4354-A287-97DF80260A61}">
      <dgm:prSet/>
      <dgm:spPr/>
      <dgm:t>
        <a:bodyPr/>
        <a:lstStyle/>
        <a:p>
          <a:endParaRPr lang="en-US"/>
        </a:p>
      </dgm:t>
    </dgm:pt>
    <dgm:pt modelId="{07AF5B0C-25C8-4104-BA6E-6BCCD6768F1B}">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algn="l"/>
          <a:r>
            <a:rPr lang="en-US" sz="1100" dirty="0" smtClean="0">
              <a:solidFill>
                <a:schemeClr val="tx1"/>
              </a:solidFill>
            </a:rPr>
            <a:t>Portfolio Management as per IPS of Trusts/NGOS</a:t>
          </a:r>
          <a:endParaRPr lang="en-US" sz="1100" dirty="0">
            <a:solidFill>
              <a:schemeClr val="tx1"/>
            </a:solidFill>
          </a:endParaRPr>
        </a:p>
      </dgm:t>
    </dgm:pt>
    <dgm:pt modelId="{48AEE539-9709-4961-B13B-9C3144C8356E}" type="parTrans" cxnId="{1025301A-26AE-47EC-9A52-0FA153DFCEE0}">
      <dgm:prSet/>
      <dgm:spPr/>
      <dgm:t>
        <a:bodyPr/>
        <a:lstStyle/>
        <a:p>
          <a:endParaRPr lang="en-US"/>
        </a:p>
      </dgm:t>
    </dgm:pt>
    <dgm:pt modelId="{E6EDB701-0611-4206-BDC5-20913AD42763}" type="sibTrans" cxnId="{1025301A-26AE-47EC-9A52-0FA153DFCEE0}">
      <dgm:prSet/>
      <dgm:spPr/>
      <dgm:t>
        <a:bodyPr/>
        <a:lstStyle/>
        <a:p>
          <a:endParaRPr lang="en-US"/>
        </a:p>
      </dgm:t>
    </dgm:pt>
    <dgm:pt modelId="{A4A8067D-FAF5-4431-97A0-7189F460093F}">
      <dgm:prSet phldrT="[Tex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algn="l"/>
          <a:r>
            <a:rPr lang="en-US" sz="1100" b="1" dirty="0" smtClean="0">
              <a:solidFill>
                <a:schemeClr val="tx1"/>
              </a:solidFill>
              <a:effectLst/>
            </a:rPr>
            <a:t>Maximum pitching for pledging against Mutual Funds rather than banking instruments</a:t>
          </a:r>
          <a:endParaRPr lang="en-US" sz="1100" b="1" dirty="0">
            <a:solidFill>
              <a:schemeClr val="tx1"/>
            </a:solidFill>
          </a:endParaRPr>
        </a:p>
      </dgm:t>
    </dgm:pt>
    <dgm:pt modelId="{2E074A74-A21A-4178-8A9D-A26053130ACD}" type="parTrans" cxnId="{2EF8FE5D-0867-4079-AB73-44020BBBA564}">
      <dgm:prSet/>
      <dgm:spPr/>
      <dgm:t>
        <a:bodyPr/>
        <a:lstStyle/>
        <a:p>
          <a:endParaRPr lang="en-US"/>
        </a:p>
      </dgm:t>
    </dgm:pt>
    <dgm:pt modelId="{E9A37C62-BB77-4F99-BB68-5CB527197E14}" type="sibTrans" cxnId="{2EF8FE5D-0867-4079-AB73-44020BBBA564}">
      <dgm:prSet/>
      <dgm:spPr/>
      <dgm:t>
        <a:bodyPr/>
        <a:lstStyle/>
        <a:p>
          <a:endParaRPr lang="en-US"/>
        </a:p>
      </dgm:t>
    </dgm:pt>
    <dgm:pt modelId="{91B6B5B8-FFAE-4995-B892-3A5CB889DD94}">
      <dgm:prSet phldrT="[Tex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algn="l"/>
          <a:r>
            <a:rPr lang="en-US" sz="1100" dirty="0" smtClean="0">
              <a:solidFill>
                <a:schemeClr val="tx1"/>
              </a:solidFill>
              <a:effectLst/>
            </a:rPr>
            <a:t>Capital Gain Products to Banks / Insurance Sector  </a:t>
          </a:r>
          <a:endParaRPr lang="en-US" sz="1100" dirty="0">
            <a:solidFill>
              <a:schemeClr val="tx1"/>
            </a:solidFill>
          </a:endParaRPr>
        </a:p>
      </dgm:t>
    </dgm:pt>
    <dgm:pt modelId="{AC9A6863-CE90-4543-B2AE-0BDADD0B28B7}" type="parTrans" cxnId="{BCF167FA-3BCC-4914-8339-22892A271B84}">
      <dgm:prSet/>
      <dgm:spPr/>
      <dgm:t>
        <a:bodyPr/>
        <a:lstStyle/>
        <a:p>
          <a:endParaRPr lang="en-US"/>
        </a:p>
      </dgm:t>
    </dgm:pt>
    <dgm:pt modelId="{B1C53809-8050-4DF5-87AB-C6814334D50B}" type="sibTrans" cxnId="{BCF167FA-3BCC-4914-8339-22892A271B84}">
      <dgm:prSet/>
      <dgm:spPr/>
      <dgm:t>
        <a:bodyPr/>
        <a:lstStyle/>
        <a:p>
          <a:endParaRPr lang="en-US"/>
        </a:p>
      </dgm:t>
    </dgm:pt>
    <dgm:pt modelId="{093775C3-E79A-4176-9B0C-B18D8AA06AE4}">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400" b="1" u="sng" dirty="0" smtClean="0">
              <a:solidFill>
                <a:schemeClr val="tx1"/>
              </a:solidFill>
            </a:rPr>
            <a:t>Resource Training and Development</a:t>
          </a:r>
          <a:endParaRPr lang="en-US" sz="1400" b="1" u="sng" dirty="0">
            <a:solidFill>
              <a:schemeClr val="tx1"/>
            </a:solidFill>
          </a:endParaRPr>
        </a:p>
      </dgm:t>
    </dgm:pt>
    <dgm:pt modelId="{38C4A0B4-EDBF-44AA-8B8A-7C5DB4EB5FA4}" type="parTrans" cxnId="{F1B2C0BA-EE64-4687-82FF-2A97CC0A9250}">
      <dgm:prSet/>
      <dgm:spPr/>
      <dgm:t>
        <a:bodyPr/>
        <a:lstStyle/>
        <a:p>
          <a:endParaRPr lang="en-US"/>
        </a:p>
      </dgm:t>
    </dgm:pt>
    <dgm:pt modelId="{D0A131D4-F900-4F8D-AD3E-092B51B16021}" type="sibTrans" cxnId="{F1B2C0BA-EE64-4687-82FF-2A97CC0A9250}">
      <dgm:prSet/>
      <dgm:spPr/>
      <dgm:t>
        <a:bodyPr/>
        <a:lstStyle/>
        <a:p>
          <a:endParaRPr lang="en-US"/>
        </a:p>
      </dgm:t>
    </dgm:pt>
    <dgm:pt modelId="{7EFE078A-E092-47D8-A7CB-A976CDE58C64}">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100" b="1" dirty="0" smtClean="0">
              <a:solidFill>
                <a:schemeClr val="tx1"/>
              </a:solidFill>
              <a:effectLst/>
            </a:rPr>
            <a:t>Dedicated Training staff to groom and train Human resource and develop core sales and communication skills with on going trainings and constant examinations</a:t>
          </a:r>
          <a:r>
            <a:rPr lang="en-US" sz="1400" b="1" dirty="0" smtClean="0">
              <a:solidFill>
                <a:schemeClr val="tx1"/>
              </a:solidFill>
              <a:effectLst/>
            </a:rPr>
            <a:t>.</a:t>
          </a:r>
          <a:endParaRPr lang="en-US" sz="1400" b="1" dirty="0">
            <a:solidFill>
              <a:schemeClr val="tx1"/>
            </a:solidFill>
          </a:endParaRPr>
        </a:p>
      </dgm:t>
    </dgm:pt>
    <dgm:pt modelId="{18561517-0C07-4297-93A9-B14EA36DFD7E}" type="parTrans" cxnId="{040C4791-F40B-4577-8B03-A6A51A9407A5}">
      <dgm:prSet/>
      <dgm:spPr/>
      <dgm:t>
        <a:bodyPr/>
        <a:lstStyle/>
        <a:p>
          <a:endParaRPr lang="en-US"/>
        </a:p>
      </dgm:t>
    </dgm:pt>
    <dgm:pt modelId="{CA17B9A3-F15C-42DA-96EC-786BD80B53DA}" type="sibTrans" cxnId="{040C4791-F40B-4577-8B03-A6A51A9407A5}">
      <dgm:prSet/>
      <dgm:spPr/>
      <dgm:t>
        <a:bodyPr/>
        <a:lstStyle/>
        <a:p>
          <a:endParaRPr lang="en-US"/>
        </a:p>
      </dgm:t>
    </dgm:pt>
    <dgm:pt modelId="{2CC601AF-CF58-4F15-8E43-08BFC13424E6}">
      <dgm:prSet custT="1">
        <dgm:style>
          <a:lnRef idx="2">
            <a:schemeClr val="accent5"/>
          </a:lnRef>
          <a:fillRef idx="1">
            <a:schemeClr val="lt1"/>
          </a:fillRef>
          <a:effectRef idx="0">
            <a:schemeClr val="accent5"/>
          </a:effectRef>
          <a:fontRef idx="minor">
            <a:schemeClr val="dk1"/>
          </a:fontRef>
        </dgm:style>
      </dgm:prSet>
      <dgm:spPr/>
      <dgm:t>
        <a:bodyPr/>
        <a:lstStyle/>
        <a:p>
          <a:r>
            <a:rPr lang="en-US" sz="1200" dirty="0" smtClean="0">
              <a:solidFill>
                <a:schemeClr val="tx1"/>
              </a:solidFill>
              <a:effectLst/>
            </a:rPr>
            <a:t>Webinars, Online Surveys, Giveaways, Lunch, High-tea etc.</a:t>
          </a:r>
          <a:endParaRPr lang="en-US" sz="1200" b="1" dirty="0">
            <a:solidFill>
              <a:schemeClr val="tx1"/>
            </a:solidFill>
          </a:endParaRPr>
        </a:p>
      </dgm:t>
    </dgm:pt>
    <dgm:pt modelId="{D14737F7-8F9E-4C4A-A9FE-06A1904DFD1F}" type="parTrans" cxnId="{45D63566-F3B6-45E6-8186-D48FFD006700}">
      <dgm:prSet/>
      <dgm:spPr/>
      <dgm:t>
        <a:bodyPr/>
        <a:lstStyle/>
        <a:p>
          <a:endParaRPr lang="en-US"/>
        </a:p>
      </dgm:t>
    </dgm:pt>
    <dgm:pt modelId="{D772F0D5-CEB6-454D-BC02-D75069400886}" type="sibTrans" cxnId="{45D63566-F3B6-45E6-8186-D48FFD006700}">
      <dgm:prSet/>
      <dgm:spPr/>
      <dgm:t>
        <a:bodyPr/>
        <a:lstStyle/>
        <a:p>
          <a:endParaRPr lang="en-US"/>
        </a:p>
      </dgm:t>
    </dgm:pt>
    <dgm:pt modelId="{32596AAC-B8C1-4452-A567-079304343C14}">
      <dgm:prSet custT="1">
        <dgm:style>
          <a:lnRef idx="2">
            <a:schemeClr val="accent5"/>
          </a:lnRef>
          <a:fillRef idx="1">
            <a:schemeClr val="lt1"/>
          </a:fillRef>
          <a:effectRef idx="0">
            <a:schemeClr val="accent5"/>
          </a:effectRef>
          <a:fontRef idx="minor">
            <a:schemeClr val="dk1"/>
          </a:fontRef>
        </dgm:style>
      </dgm:prSet>
      <dgm:spPr/>
      <dgm:t>
        <a:bodyPr/>
        <a:lstStyle/>
        <a:p>
          <a:r>
            <a:rPr lang="en-US" sz="1200" b="1" dirty="0" smtClean="0">
              <a:solidFill>
                <a:schemeClr val="tx1"/>
              </a:solidFill>
            </a:rPr>
            <a:t>Continued Efforts through Zoom and Online one on one presentations with Portfolio Reviews and Fund Performance.</a:t>
          </a:r>
          <a:endParaRPr lang="en-US" sz="1200" b="1" dirty="0">
            <a:solidFill>
              <a:schemeClr val="tx1"/>
            </a:solidFill>
          </a:endParaRPr>
        </a:p>
      </dgm:t>
    </dgm:pt>
    <dgm:pt modelId="{11B640A7-E278-4395-8E68-0C99DD81E6B4}" type="parTrans" cxnId="{B1E01F20-1CB2-499B-8D8A-5A1564C6F20B}">
      <dgm:prSet/>
      <dgm:spPr/>
      <dgm:t>
        <a:bodyPr/>
        <a:lstStyle/>
        <a:p>
          <a:endParaRPr lang="en-US"/>
        </a:p>
      </dgm:t>
    </dgm:pt>
    <dgm:pt modelId="{CB3A1920-8856-4344-AF64-9EBF293FF230}" type="sibTrans" cxnId="{B1E01F20-1CB2-499B-8D8A-5A1564C6F20B}">
      <dgm:prSet/>
      <dgm:spPr/>
      <dgm:t>
        <a:bodyPr/>
        <a:lstStyle/>
        <a:p>
          <a:endParaRPr lang="en-US"/>
        </a:p>
      </dgm:t>
    </dgm:pt>
    <dgm:pt modelId="{18E55512-B793-4DF6-B2E7-6BAC9972D1E1}">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pPr algn="l"/>
          <a:r>
            <a:rPr lang="en-US" sz="1100" dirty="0" smtClean="0">
              <a:solidFill>
                <a:schemeClr val="tx1"/>
              </a:solidFill>
            </a:rPr>
            <a:t>Focus of SME Sector in coordination with Retail </a:t>
          </a:r>
          <a:endParaRPr lang="en-US" sz="1100" dirty="0">
            <a:solidFill>
              <a:schemeClr val="tx1"/>
            </a:solidFill>
          </a:endParaRPr>
        </a:p>
      </dgm:t>
    </dgm:pt>
    <dgm:pt modelId="{33415167-1ABC-4111-B5E1-229E22436DEE}" type="parTrans" cxnId="{527ED5CF-863B-4AE8-9A9D-510F97A5FB4B}">
      <dgm:prSet/>
      <dgm:spPr/>
      <dgm:t>
        <a:bodyPr/>
        <a:lstStyle/>
        <a:p>
          <a:endParaRPr lang="en-US"/>
        </a:p>
      </dgm:t>
    </dgm:pt>
    <dgm:pt modelId="{76B45C92-49E6-49F0-B790-5B50387A4935}" type="sibTrans" cxnId="{527ED5CF-863B-4AE8-9A9D-510F97A5FB4B}">
      <dgm:prSet/>
      <dgm:spPr/>
      <dgm:t>
        <a:bodyPr/>
        <a:lstStyle/>
        <a:p>
          <a:endParaRPr lang="en-US"/>
        </a:p>
      </dgm:t>
    </dgm:pt>
    <dgm:pt modelId="{F4A27335-D9BC-41D9-9494-ADEC82359B82}">
      <dgm:prSet custT="1">
        <dgm:style>
          <a:lnRef idx="2">
            <a:schemeClr val="accent5"/>
          </a:lnRef>
          <a:fillRef idx="1">
            <a:schemeClr val="lt1"/>
          </a:fillRef>
          <a:effectRef idx="0">
            <a:schemeClr val="accent5"/>
          </a:effectRef>
          <a:fontRef idx="minor">
            <a:schemeClr val="dk1"/>
          </a:fontRef>
        </dgm:style>
      </dgm:prSet>
      <dgm:spPr>
        <a:scene3d>
          <a:camera prst="orthographicFront"/>
          <a:lightRig rig="flat" dir="t"/>
        </a:scene3d>
        <a:sp3d>
          <a:bevelT w="165100" prst="coolSlant"/>
        </a:sp3d>
      </dgm:spPr>
      <dgm:t>
        <a:bodyPr/>
        <a:lstStyle/>
        <a:p>
          <a:r>
            <a:rPr lang="en-US" sz="1100" dirty="0" smtClean="0">
              <a:solidFill>
                <a:schemeClr val="tx1"/>
              </a:solidFill>
            </a:rPr>
            <a:t>Tailor made cash management solutions </a:t>
          </a:r>
          <a:endParaRPr lang="en-US" sz="1100" dirty="0">
            <a:solidFill>
              <a:schemeClr val="tx1"/>
            </a:solidFill>
          </a:endParaRPr>
        </a:p>
      </dgm:t>
    </dgm:pt>
    <dgm:pt modelId="{47C469CA-4AC2-4EEB-8196-17C7B0F8DD95}" type="parTrans" cxnId="{CDB37103-2EEB-4F78-809D-864A30041EEA}">
      <dgm:prSet/>
      <dgm:spPr/>
      <dgm:t>
        <a:bodyPr/>
        <a:lstStyle/>
        <a:p>
          <a:endParaRPr lang="en-US"/>
        </a:p>
      </dgm:t>
    </dgm:pt>
    <dgm:pt modelId="{BC2681B1-9B39-441C-A200-258EA5A99B24}" type="sibTrans" cxnId="{CDB37103-2EEB-4F78-809D-864A30041EEA}">
      <dgm:prSet/>
      <dgm:spPr/>
      <dgm:t>
        <a:bodyPr/>
        <a:lstStyle/>
        <a:p>
          <a:endParaRPr lang="en-US"/>
        </a:p>
      </dgm:t>
    </dgm:pt>
    <dgm:pt modelId="{C50536F6-4B8E-4B8E-87B2-F7C5DA27B878}" type="pres">
      <dgm:prSet presAssocID="{ADA18B72-0353-45CF-A35D-B8FF7F602414}" presName="Name0" presStyleCnt="0">
        <dgm:presLayoutVars>
          <dgm:dir/>
          <dgm:resizeHandles val="exact"/>
        </dgm:presLayoutVars>
      </dgm:prSet>
      <dgm:spPr/>
      <dgm:t>
        <a:bodyPr/>
        <a:lstStyle/>
        <a:p>
          <a:endParaRPr lang="en-US"/>
        </a:p>
      </dgm:t>
    </dgm:pt>
    <dgm:pt modelId="{EC4F6AC3-2E84-42C4-B6E4-90CEC3FF6EE5}" type="pres">
      <dgm:prSet presAssocID="{ADA18B72-0353-45CF-A35D-B8FF7F602414}" presName="fgShape" presStyleLbl="fgShp" presStyleIdx="0" presStyleCnt="1" custFlipVert="1" custScaleY="76651" custLinFactY="6191" custLinFactNeighborX="-5" custLinFactNeighborY="100000">
        <dgm:style>
          <a:lnRef idx="0">
            <a:schemeClr val="accent3"/>
          </a:lnRef>
          <a:fillRef idx="3">
            <a:schemeClr val="accent3"/>
          </a:fillRef>
          <a:effectRef idx="3">
            <a:schemeClr val="accent3"/>
          </a:effectRef>
          <a:fontRef idx="minor">
            <a:schemeClr val="lt1"/>
          </a:fontRef>
        </dgm:style>
      </dgm:prSet>
      <dgm:spPr>
        <a:noFill/>
        <a:ln>
          <a:noFill/>
        </a:ln>
        <a:effectLst>
          <a:outerShdw blurRad="63500" sx="102000" sy="102000" algn="ctr" rotWithShape="0">
            <a:prstClr val="black">
              <a:alpha val="40000"/>
            </a:prstClr>
          </a:outerShdw>
        </a:effectLst>
      </dgm:spPr>
      <dgm:t>
        <a:bodyPr/>
        <a:lstStyle/>
        <a:p>
          <a:endParaRPr lang="en-US"/>
        </a:p>
      </dgm:t>
    </dgm:pt>
    <dgm:pt modelId="{1E903BAB-FFB1-4EDB-89AD-C2931680FE70}" type="pres">
      <dgm:prSet presAssocID="{ADA18B72-0353-45CF-A35D-B8FF7F602414}" presName="linComp" presStyleCnt="0"/>
      <dgm:spPr/>
    </dgm:pt>
    <dgm:pt modelId="{B78018F0-7042-4484-BB22-FCBFD2C4D652}" type="pres">
      <dgm:prSet presAssocID="{9B1A7809-FF2C-416D-89F2-DC7473062809}" presName="compNode" presStyleCnt="0"/>
      <dgm:spPr/>
    </dgm:pt>
    <dgm:pt modelId="{4C2A0737-7A7D-4707-AAFA-47B96E3A275C}" type="pres">
      <dgm:prSet presAssocID="{9B1A7809-FF2C-416D-89F2-DC7473062809}" presName="bkgdShape" presStyleLbl="node1" presStyleIdx="0" presStyleCnt="7" custScaleY="91977" custLinFactNeighborX="-478" custLinFactNeighborY="-6017"/>
      <dgm:spPr/>
      <dgm:t>
        <a:bodyPr/>
        <a:lstStyle/>
        <a:p>
          <a:endParaRPr lang="en-US"/>
        </a:p>
      </dgm:t>
    </dgm:pt>
    <dgm:pt modelId="{7DC7EBF0-5806-49DD-A584-150387759C52}" type="pres">
      <dgm:prSet presAssocID="{9B1A7809-FF2C-416D-89F2-DC7473062809}" presName="nodeTx" presStyleLbl="node1" presStyleIdx="0" presStyleCnt="7">
        <dgm:presLayoutVars>
          <dgm:bulletEnabled val="1"/>
        </dgm:presLayoutVars>
      </dgm:prSet>
      <dgm:spPr/>
      <dgm:t>
        <a:bodyPr/>
        <a:lstStyle/>
        <a:p>
          <a:endParaRPr lang="en-US"/>
        </a:p>
      </dgm:t>
    </dgm:pt>
    <dgm:pt modelId="{2BCD38A5-85DF-4039-8B21-D8077C46CBB3}" type="pres">
      <dgm:prSet presAssocID="{9B1A7809-FF2C-416D-89F2-DC7473062809}" presName="invisiNode" presStyleLbl="node1" presStyleIdx="0" presStyleCnt="7"/>
      <dgm:spPr/>
    </dgm:pt>
    <dgm:pt modelId="{E5CA53CC-C1DC-40A7-839B-A297519BF0B8}" type="pres">
      <dgm:prSet presAssocID="{9B1A7809-FF2C-416D-89F2-DC7473062809}" presName="imagNode" presStyleLbl="fgImgPlace1" presStyleIdx="0" presStyleCnt="7" custScaleX="83284" custScaleY="85483" custLinFactNeighborX="-2227" custLinFactNeighborY="-11619"/>
      <dgm:spPr>
        <a:blipFill rotWithShape="1">
          <a:blip xmlns:r="http://schemas.openxmlformats.org/officeDocument/2006/relationships" r:embed="rId1"/>
          <a:stretch>
            <a:fillRect/>
          </a:stretch>
        </a:blipFill>
      </dgm:spPr>
      <dgm:t>
        <a:bodyPr/>
        <a:lstStyle/>
        <a:p>
          <a:endParaRPr lang="en-US"/>
        </a:p>
      </dgm:t>
    </dgm:pt>
    <dgm:pt modelId="{A39CA2D4-FB9B-461B-B37B-0B0EBF306B95}" type="pres">
      <dgm:prSet presAssocID="{A9194A56-E582-4BC4-AD9A-10DF7E3F06EE}" presName="sibTrans" presStyleLbl="sibTrans2D1" presStyleIdx="0" presStyleCnt="0"/>
      <dgm:spPr/>
      <dgm:t>
        <a:bodyPr/>
        <a:lstStyle/>
        <a:p>
          <a:endParaRPr lang="en-US"/>
        </a:p>
      </dgm:t>
    </dgm:pt>
    <dgm:pt modelId="{A7739F45-D4ED-493D-AEF5-686E98641D63}" type="pres">
      <dgm:prSet presAssocID="{698CFF78-FE73-4CBD-BC13-6EA0F70F151D}" presName="compNode" presStyleCnt="0"/>
      <dgm:spPr/>
    </dgm:pt>
    <dgm:pt modelId="{B3EE0314-6668-4BF9-8F5B-59DE4FBE72E8}" type="pres">
      <dgm:prSet presAssocID="{698CFF78-FE73-4CBD-BC13-6EA0F70F151D}" presName="bkgdShape" presStyleLbl="node1" presStyleIdx="1" presStyleCnt="7" custScaleY="92080" custLinFactNeighborX="-2160" custLinFactNeighborY="-5940"/>
      <dgm:spPr/>
      <dgm:t>
        <a:bodyPr/>
        <a:lstStyle/>
        <a:p>
          <a:endParaRPr lang="en-US"/>
        </a:p>
      </dgm:t>
    </dgm:pt>
    <dgm:pt modelId="{77079749-6129-4CB6-95A6-33E567062DA5}" type="pres">
      <dgm:prSet presAssocID="{698CFF78-FE73-4CBD-BC13-6EA0F70F151D}" presName="nodeTx" presStyleLbl="node1" presStyleIdx="1" presStyleCnt="7">
        <dgm:presLayoutVars>
          <dgm:bulletEnabled val="1"/>
        </dgm:presLayoutVars>
      </dgm:prSet>
      <dgm:spPr/>
      <dgm:t>
        <a:bodyPr/>
        <a:lstStyle/>
        <a:p>
          <a:endParaRPr lang="en-US"/>
        </a:p>
      </dgm:t>
    </dgm:pt>
    <dgm:pt modelId="{AF3DD1EF-CA3E-4660-B816-ABBC1613292B}" type="pres">
      <dgm:prSet presAssocID="{698CFF78-FE73-4CBD-BC13-6EA0F70F151D}" presName="invisiNode" presStyleLbl="node1" presStyleIdx="1" presStyleCnt="7"/>
      <dgm:spPr/>
    </dgm:pt>
    <dgm:pt modelId="{FF866173-5059-423E-A3AB-C25339821F26}" type="pres">
      <dgm:prSet presAssocID="{698CFF78-FE73-4CBD-BC13-6EA0F70F151D}" presName="imagNode" presStyleLbl="fgImgPlace1" presStyleIdx="1" presStyleCnt="7" custScaleX="89590" custScaleY="79232" custLinFactNeighborX="-429" custLinFactNeighborY="-16159"/>
      <dgm:spPr>
        <a:blipFill rotWithShape="1">
          <a:blip xmlns:r="http://schemas.openxmlformats.org/officeDocument/2006/relationships" r:embed="rId2"/>
          <a:stretch>
            <a:fillRect/>
          </a:stretch>
        </a:blipFill>
      </dgm:spPr>
      <dgm:t>
        <a:bodyPr/>
        <a:lstStyle/>
        <a:p>
          <a:endParaRPr lang="en-US"/>
        </a:p>
      </dgm:t>
    </dgm:pt>
    <dgm:pt modelId="{2F27B7A5-F12D-4BB7-A81D-C8CA0E8BE7CE}" type="pres">
      <dgm:prSet presAssocID="{70D5415B-9472-41C6-A27B-0FA8C19F1313}" presName="sibTrans" presStyleLbl="sibTrans2D1" presStyleIdx="0" presStyleCnt="0"/>
      <dgm:spPr/>
      <dgm:t>
        <a:bodyPr/>
        <a:lstStyle/>
        <a:p>
          <a:endParaRPr lang="en-US"/>
        </a:p>
      </dgm:t>
    </dgm:pt>
    <dgm:pt modelId="{7DD590B9-B747-4FEB-930B-B4FC1F6ACA9F}" type="pres">
      <dgm:prSet presAssocID="{05D5480B-CF36-4925-A774-12DE4AA259A2}" presName="compNode" presStyleCnt="0"/>
      <dgm:spPr/>
    </dgm:pt>
    <dgm:pt modelId="{114A255A-FF29-43FF-B6DC-8DA1B3E361E7}" type="pres">
      <dgm:prSet presAssocID="{05D5480B-CF36-4925-A774-12DE4AA259A2}" presName="bkgdShape" presStyleLbl="node1" presStyleIdx="2" presStyleCnt="7" custScaleY="92833" custLinFactNeighborX="983" custLinFactNeighborY="-5375"/>
      <dgm:spPr/>
      <dgm:t>
        <a:bodyPr/>
        <a:lstStyle/>
        <a:p>
          <a:endParaRPr lang="en-US"/>
        </a:p>
      </dgm:t>
    </dgm:pt>
    <dgm:pt modelId="{7118DE0C-7DDF-4929-AF51-EC2FC8460FAA}" type="pres">
      <dgm:prSet presAssocID="{05D5480B-CF36-4925-A774-12DE4AA259A2}" presName="nodeTx" presStyleLbl="node1" presStyleIdx="2" presStyleCnt="7">
        <dgm:presLayoutVars>
          <dgm:bulletEnabled val="1"/>
        </dgm:presLayoutVars>
      </dgm:prSet>
      <dgm:spPr/>
      <dgm:t>
        <a:bodyPr/>
        <a:lstStyle/>
        <a:p>
          <a:endParaRPr lang="en-US"/>
        </a:p>
      </dgm:t>
    </dgm:pt>
    <dgm:pt modelId="{D8131B59-FD5B-4BE6-887F-91BAB2076B3C}" type="pres">
      <dgm:prSet presAssocID="{05D5480B-CF36-4925-A774-12DE4AA259A2}" presName="invisiNode" presStyleLbl="node1" presStyleIdx="2" presStyleCnt="7"/>
      <dgm:spPr/>
    </dgm:pt>
    <dgm:pt modelId="{866D8771-CBE3-49D3-9422-BBFEA66E9098}" type="pres">
      <dgm:prSet presAssocID="{05D5480B-CF36-4925-A774-12DE4AA259A2}" presName="imagNode" presStyleLbl="fgImgPlace1" presStyleIdx="2" presStyleCnt="7" custScaleX="87113" custScaleY="94719" custLinFactNeighborX="742" custLinFactNeighborY="-7988"/>
      <dgm:spPr>
        <a:blipFill rotWithShape="1">
          <a:blip xmlns:r="http://schemas.openxmlformats.org/officeDocument/2006/relationships" r:embed="rId3"/>
          <a:stretch>
            <a:fillRect/>
          </a:stretch>
        </a:blipFill>
      </dgm:spPr>
      <dgm:t>
        <a:bodyPr/>
        <a:lstStyle/>
        <a:p>
          <a:endParaRPr lang="en-US"/>
        </a:p>
      </dgm:t>
    </dgm:pt>
    <dgm:pt modelId="{B2FCD410-5878-49DA-80CD-8B30502E4F25}" type="pres">
      <dgm:prSet presAssocID="{7EB2F01B-2FC0-49A2-BE75-31A2DC1795AA}" presName="sibTrans" presStyleLbl="sibTrans2D1" presStyleIdx="0" presStyleCnt="0"/>
      <dgm:spPr/>
      <dgm:t>
        <a:bodyPr/>
        <a:lstStyle/>
        <a:p>
          <a:endParaRPr lang="en-US"/>
        </a:p>
      </dgm:t>
    </dgm:pt>
    <dgm:pt modelId="{30C79DFD-9B0A-4A41-A844-7F370E6038F9}" type="pres">
      <dgm:prSet presAssocID="{6F9CAE91-C1C5-47AF-B69E-561571B1BDEA}" presName="compNode" presStyleCnt="0"/>
      <dgm:spPr/>
    </dgm:pt>
    <dgm:pt modelId="{E60F2437-A9CF-4172-B88A-187DD96A09AA}" type="pres">
      <dgm:prSet presAssocID="{6F9CAE91-C1C5-47AF-B69E-561571B1BDEA}" presName="bkgdShape" presStyleLbl="node1" presStyleIdx="3" presStyleCnt="7" custScaleY="92756" custLinFactNeighborX="-33" custLinFactNeighborY="-6272"/>
      <dgm:spPr/>
      <dgm:t>
        <a:bodyPr/>
        <a:lstStyle/>
        <a:p>
          <a:endParaRPr lang="en-US"/>
        </a:p>
      </dgm:t>
    </dgm:pt>
    <dgm:pt modelId="{ACF6A65F-4AD3-4032-A473-F15E6AC758E1}" type="pres">
      <dgm:prSet presAssocID="{6F9CAE91-C1C5-47AF-B69E-561571B1BDEA}" presName="nodeTx" presStyleLbl="node1" presStyleIdx="3" presStyleCnt="7">
        <dgm:presLayoutVars>
          <dgm:bulletEnabled val="1"/>
        </dgm:presLayoutVars>
      </dgm:prSet>
      <dgm:spPr/>
      <dgm:t>
        <a:bodyPr/>
        <a:lstStyle/>
        <a:p>
          <a:endParaRPr lang="en-US"/>
        </a:p>
      </dgm:t>
    </dgm:pt>
    <dgm:pt modelId="{4E9038F7-21C7-4B73-BEF5-68B0314974E9}" type="pres">
      <dgm:prSet presAssocID="{6F9CAE91-C1C5-47AF-B69E-561571B1BDEA}" presName="invisiNode" presStyleLbl="node1" presStyleIdx="3" presStyleCnt="7"/>
      <dgm:spPr/>
    </dgm:pt>
    <dgm:pt modelId="{AA05E523-FE91-44B5-ADF6-B1E8F9829D51}" type="pres">
      <dgm:prSet presAssocID="{6F9CAE91-C1C5-47AF-B69E-561571B1BDEA}" presName="imagNode" presStyleLbl="fgImgPlace1" presStyleIdx="3" presStyleCnt="7" custScaleX="93542" custScaleY="87614" custLinFactNeighborX="-2227" custLinFactNeighborY="-12345"/>
      <dgm:spPr>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2DDDF03E-E0BC-449C-9F10-3FAD74560E13}" type="pres">
      <dgm:prSet presAssocID="{9BCAB0E1-3148-4DFC-9446-A99FC55E2493}" presName="sibTrans" presStyleLbl="sibTrans2D1" presStyleIdx="0" presStyleCnt="0"/>
      <dgm:spPr/>
      <dgm:t>
        <a:bodyPr/>
        <a:lstStyle/>
        <a:p>
          <a:endParaRPr lang="en-US"/>
        </a:p>
      </dgm:t>
    </dgm:pt>
    <dgm:pt modelId="{762B6A34-DAD7-4455-B8AD-462DECDE995D}" type="pres">
      <dgm:prSet presAssocID="{84012846-5FEC-4E0B-936A-86F2C48CE773}" presName="compNode" presStyleCnt="0"/>
      <dgm:spPr/>
    </dgm:pt>
    <dgm:pt modelId="{31CFFA6D-497A-4B90-999A-256BD02BD58F}" type="pres">
      <dgm:prSet presAssocID="{84012846-5FEC-4E0B-936A-86F2C48CE773}" presName="bkgdShape" presStyleLbl="node1" presStyleIdx="4" presStyleCnt="7" custScaleY="93421" custLinFactNeighborX="-2380" custLinFactNeighborY="-4495"/>
      <dgm:spPr/>
      <dgm:t>
        <a:bodyPr/>
        <a:lstStyle/>
        <a:p>
          <a:endParaRPr lang="en-US"/>
        </a:p>
      </dgm:t>
    </dgm:pt>
    <dgm:pt modelId="{4545B278-C191-4A73-88BA-15CEE1268D25}" type="pres">
      <dgm:prSet presAssocID="{84012846-5FEC-4E0B-936A-86F2C48CE773}" presName="nodeTx" presStyleLbl="node1" presStyleIdx="4" presStyleCnt="7">
        <dgm:presLayoutVars>
          <dgm:bulletEnabled val="1"/>
        </dgm:presLayoutVars>
      </dgm:prSet>
      <dgm:spPr/>
      <dgm:t>
        <a:bodyPr/>
        <a:lstStyle/>
        <a:p>
          <a:endParaRPr lang="en-US"/>
        </a:p>
      </dgm:t>
    </dgm:pt>
    <dgm:pt modelId="{6A7F7181-3AA9-417A-83DE-93DD51971123}" type="pres">
      <dgm:prSet presAssocID="{84012846-5FEC-4E0B-936A-86F2C48CE773}" presName="invisiNode" presStyleLbl="node1" presStyleIdx="4" presStyleCnt="7"/>
      <dgm:spPr/>
    </dgm:pt>
    <dgm:pt modelId="{9A078A3F-4292-4717-B800-D26CFF4348EE}" type="pres">
      <dgm:prSet presAssocID="{84012846-5FEC-4E0B-936A-86F2C48CE773}" presName="imagNode" presStyleLbl="fgImgPlace1" presStyleIdx="4" presStyleCnt="7" custScaleX="89578" custScaleY="91205" custLinFactNeighborX="-670" custLinFactNeighborY="-8705"/>
      <dgm:spPr>
        <a:blipFill rotWithShape="1">
          <a:blip xmlns:r="http://schemas.openxmlformats.org/officeDocument/2006/relationships" r:embed="rId5"/>
          <a:stretch>
            <a:fillRect/>
          </a:stretch>
        </a:blipFill>
      </dgm:spPr>
      <dgm:t>
        <a:bodyPr/>
        <a:lstStyle/>
        <a:p>
          <a:endParaRPr lang="en-US"/>
        </a:p>
      </dgm:t>
    </dgm:pt>
    <dgm:pt modelId="{8C9CEF52-33E9-4CBA-BC97-9F8512B8A0B7}" type="pres">
      <dgm:prSet presAssocID="{711B455C-5D0E-486C-8872-58041FE9A390}" presName="sibTrans" presStyleLbl="sibTrans2D1" presStyleIdx="0" presStyleCnt="0"/>
      <dgm:spPr/>
      <dgm:t>
        <a:bodyPr/>
        <a:lstStyle/>
        <a:p>
          <a:endParaRPr lang="en-US"/>
        </a:p>
      </dgm:t>
    </dgm:pt>
    <dgm:pt modelId="{403B2F51-556F-47F2-8A75-D3082A943ABE}" type="pres">
      <dgm:prSet presAssocID="{093775C3-E79A-4176-9B0C-B18D8AA06AE4}" presName="compNode" presStyleCnt="0"/>
      <dgm:spPr/>
    </dgm:pt>
    <dgm:pt modelId="{0402EB8E-8FD2-4E87-80F6-683BB5605904}" type="pres">
      <dgm:prSet presAssocID="{093775C3-E79A-4176-9B0C-B18D8AA06AE4}" presName="bkgdShape" presStyleLbl="node1" presStyleIdx="5" presStyleCnt="7" custScaleY="93652" custLinFactNeighborX="762" custLinFactNeighborY="-6922"/>
      <dgm:spPr/>
      <dgm:t>
        <a:bodyPr/>
        <a:lstStyle/>
        <a:p>
          <a:endParaRPr lang="en-US"/>
        </a:p>
      </dgm:t>
    </dgm:pt>
    <dgm:pt modelId="{31F4535D-C624-401B-830E-193695E1BCA7}" type="pres">
      <dgm:prSet presAssocID="{093775C3-E79A-4176-9B0C-B18D8AA06AE4}" presName="nodeTx" presStyleLbl="node1" presStyleIdx="5" presStyleCnt="7">
        <dgm:presLayoutVars>
          <dgm:bulletEnabled val="1"/>
        </dgm:presLayoutVars>
      </dgm:prSet>
      <dgm:spPr/>
      <dgm:t>
        <a:bodyPr/>
        <a:lstStyle/>
        <a:p>
          <a:endParaRPr lang="en-US"/>
        </a:p>
      </dgm:t>
    </dgm:pt>
    <dgm:pt modelId="{7E49D013-A00A-47A6-AFC6-3A5BB5E4251C}" type="pres">
      <dgm:prSet presAssocID="{093775C3-E79A-4176-9B0C-B18D8AA06AE4}" presName="invisiNode" presStyleLbl="node1" presStyleIdx="5" presStyleCnt="7"/>
      <dgm:spPr/>
    </dgm:pt>
    <dgm:pt modelId="{8A1D7D4B-073E-4EAF-977B-3FF5F3FEF8B6}" type="pres">
      <dgm:prSet presAssocID="{093775C3-E79A-4176-9B0C-B18D8AA06AE4}" presName="imagNode" presStyleLbl="fgImgPlace1" presStyleIdx="5" presStyleCnt="7" custScaleX="89736" custScaleY="94427" custLinFactNeighborX="-2380" custLinFactNeighborY="-8368"/>
      <dgm:spPr>
        <a:blipFill>
          <a:blip xmlns:r="http://schemas.openxmlformats.org/officeDocument/2006/relationships" r:embed="rId6">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7F90AFB0-2E93-4DFC-AFDA-FBE683D45C04}" type="pres">
      <dgm:prSet presAssocID="{D0A131D4-F900-4F8D-AD3E-092B51B16021}" presName="sibTrans" presStyleLbl="sibTrans2D1" presStyleIdx="0" presStyleCnt="0"/>
      <dgm:spPr/>
      <dgm:t>
        <a:bodyPr/>
        <a:lstStyle/>
        <a:p>
          <a:endParaRPr lang="en-US"/>
        </a:p>
      </dgm:t>
    </dgm:pt>
    <dgm:pt modelId="{0E2ABD1F-47D6-41C3-88D8-44FF6A5E1267}" type="pres">
      <dgm:prSet presAssocID="{679DA74C-1832-4E48-B200-0FEC3B8DBBFA}" presName="compNode" presStyleCnt="0"/>
      <dgm:spPr/>
    </dgm:pt>
    <dgm:pt modelId="{A6F13627-A0AA-4EDA-BFDA-32F9DB0C4F9D}" type="pres">
      <dgm:prSet presAssocID="{679DA74C-1832-4E48-B200-0FEC3B8DBBFA}" presName="bkgdShape" presStyleLbl="node1" presStyleIdx="6" presStyleCnt="7" custScaleY="92151" custLinFactNeighborX="298" custLinFactNeighborY="-5818"/>
      <dgm:spPr/>
      <dgm:t>
        <a:bodyPr/>
        <a:lstStyle/>
        <a:p>
          <a:endParaRPr lang="en-US"/>
        </a:p>
      </dgm:t>
    </dgm:pt>
    <dgm:pt modelId="{A1E04BB2-D83D-457C-BA21-C204BD947575}" type="pres">
      <dgm:prSet presAssocID="{679DA74C-1832-4E48-B200-0FEC3B8DBBFA}" presName="nodeTx" presStyleLbl="node1" presStyleIdx="6" presStyleCnt="7">
        <dgm:presLayoutVars>
          <dgm:bulletEnabled val="1"/>
        </dgm:presLayoutVars>
      </dgm:prSet>
      <dgm:spPr/>
      <dgm:t>
        <a:bodyPr/>
        <a:lstStyle/>
        <a:p>
          <a:endParaRPr lang="en-US"/>
        </a:p>
      </dgm:t>
    </dgm:pt>
    <dgm:pt modelId="{0D72815E-E86C-47BA-A170-A65E32F00699}" type="pres">
      <dgm:prSet presAssocID="{679DA74C-1832-4E48-B200-0FEC3B8DBBFA}" presName="invisiNode" presStyleLbl="node1" presStyleIdx="6" presStyleCnt="7"/>
      <dgm:spPr/>
    </dgm:pt>
    <dgm:pt modelId="{5AE7B82A-69DC-4693-A1ED-0EFB2780FE10}" type="pres">
      <dgm:prSet presAssocID="{679DA74C-1832-4E48-B200-0FEC3B8DBBFA}" presName="imagNode" presStyleLbl="fgImgPlace1" presStyleIdx="6" presStyleCnt="7" custScaleX="84252" custScaleY="88786" custLinFactNeighborX="-1484" custLinFactNeighborY="-13071"/>
      <dgm:spPr>
        <a:blipFill rotWithShape="1">
          <a:blip xmlns:r="http://schemas.openxmlformats.org/officeDocument/2006/relationships" r:embed="rId7"/>
          <a:stretch>
            <a:fillRect/>
          </a:stretch>
        </a:blipFill>
      </dgm:spPr>
      <dgm:t>
        <a:bodyPr/>
        <a:lstStyle/>
        <a:p>
          <a:endParaRPr lang="en-US"/>
        </a:p>
      </dgm:t>
    </dgm:pt>
  </dgm:ptLst>
  <dgm:cxnLst>
    <dgm:cxn modelId="{B5730496-5E96-4957-A008-EE97E2721F76}" type="presOf" srcId="{A46A374D-D431-4571-A64F-D865919D4F6C}" destId="{7118DE0C-7DDF-4929-AF51-EC2FC8460FAA}" srcOrd="1" destOrd="1" presId="urn:microsoft.com/office/officeart/2005/8/layout/hList7"/>
    <dgm:cxn modelId="{ACE18E10-4A5F-48C3-A5B0-593C02A675BE}" type="presOf" srcId="{7EFE078A-E092-47D8-A7CB-A976CDE58C64}" destId="{0402EB8E-8FD2-4E87-80F6-683BB5605904}" srcOrd="0" destOrd="1" presId="urn:microsoft.com/office/officeart/2005/8/layout/hList7"/>
    <dgm:cxn modelId="{01A7EE8F-51B6-4281-9B10-85C1F91AA315}" type="presOf" srcId="{9FCC6856-5327-4D78-BCBD-1491466DBA77}" destId="{E60F2437-A9CF-4172-B88A-187DD96A09AA}" srcOrd="0" destOrd="1" presId="urn:microsoft.com/office/officeart/2005/8/layout/hList7"/>
    <dgm:cxn modelId="{F11AA73E-173E-4412-8AE5-64C9DE221E84}" type="presOf" srcId="{99F23A76-7881-4E95-B1BB-64DF715CC920}" destId="{B3EE0314-6668-4BF9-8F5B-59DE4FBE72E8}" srcOrd="0" destOrd="4" presId="urn:microsoft.com/office/officeart/2005/8/layout/hList7"/>
    <dgm:cxn modelId="{040C4791-F40B-4577-8B03-A6A51A9407A5}" srcId="{093775C3-E79A-4176-9B0C-B18D8AA06AE4}" destId="{7EFE078A-E092-47D8-A7CB-A976CDE58C64}" srcOrd="0" destOrd="0" parTransId="{18561517-0C07-4297-93A9-B14EA36DFD7E}" sibTransId="{CA17B9A3-F15C-42DA-96EC-786BD80B53DA}"/>
    <dgm:cxn modelId="{82315F54-F27B-4875-AB9E-2E27508F1EA3}" type="presOf" srcId="{D0A131D4-F900-4F8D-AD3E-092B51B16021}" destId="{7F90AFB0-2E93-4DFC-AFDA-FBE683D45C04}" srcOrd="0" destOrd="0" presId="urn:microsoft.com/office/officeart/2005/8/layout/hList7"/>
    <dgm:cxn modelId="{CDB37103-2EEB-4F78-809D-864A30041EEA}" srcId="{05D5480B-CF36-4925-A774-12DE4AA259A2}" destId="{F4A27335-D9BC-41D9-9494-ADEC82359B82}" srcOrd="2" destOrd="0" parTransId="{47C469CA-4AC2-4EEB-8196-17C7B0F8DD95}" sibTransId="{BC2681B1-9B39-441C-A200-258EA5A99B24}"/>
    <dgm:cxn modelId="{4C7AD8EC-E62C-4674-9F14-AD4CA791F2E1}" type="presOf" srcId="{05D5480B-CF36-4925-A774-12DE4AA259A2}" destId="{114A255A-FF29-43FF-B6DC-8DA1B3E361E7}" srcOrd="0" destOrd="0" presId="urn:microsoft.com/office/officeart/2005/8/layout/hList7"/>
    <dgm:cxn modelId="{771787D6-8244-45EC-B9CD-AF6B74C8A83F}" srcId="{84012846-5FEC-4E0B-936A-86F2C48CE773}" destId="{19276D33-588C-4DC4-9154-F72E8437357C}" srcOrd="0" destOrd="0" parTransId="{5C7B35F3-5698-4435-A6AB-7496EFE0640F}" sibTransId="{91195E59-A825-4EE4-84E5-6955C7F89457}"/>
    <dgm:cxn modelId="{ED634D60-10D6-4E5A-9CE2-7EA2152E69CB}" srcId="{698CFF78-FE73-4CBD-BC13-6EA0F70F151D}" destId="{8395F4A7-DE8A-4DD0-B42A-4EB76A3A380F}" srcOrd="4" destOrd="0" parTransId="{A66201C8-72FB-4F1C-864C-37A78BD7B28F}" sibTransId="{B594B620-1495-4A31-B432-7298BBA4BDF6}"/>
    <dgm:cxn modelId="{10099B90-83DE-45C6-8D9C-9D498D2F88B8}" srcId="{ADA18B72-0353-45CF-A35D-B8FF7F602414}" destId="{679DA74C-1832-4E48-B200-0FEC3B8DBBFA}" srcOrd="6" destOrd="0" parTransId="{17EE4F62-3FD7-4155-946F-15FAC1B65128}" sibTransId="{09959770-25F9-4802-BE01-0E5DF1C7397A}"/>
    <dgm:cxn modelId="{63F4A41B-2380-4290-8777-C9ABE04C2E86}" type="presOf" srcId="{093775C3-E79A-4176-9B0C-B18D8AA06AE4}" destId="{31F4535D-C624-401B-830E-193695E1BCA7}" srcOrd="1" destOrd="0" presId="urn:microsoft.com/office/officeart/2005/8/layout/hList7"/>
    <dgm:cxn modelId="{A3F36DD8-D7D9-4530-86E5-3A5130F4FF07}" type="presOf" srcId="{84012846-5FEC-4E0B-936A-86F2C48CE773}" destId="{31CFFA6D-497A-4B90-999A-256BD02BD58F}" srcOrd="0" destOrd="0" presId="urn:microsoft.com/office/officeart/2005/8/layout/hList7"/>
    <dgm:cxn modelId="{A4A42F1F-3285-4270-AD67-FC38A64C0AB9}" type="presOf" srcId="{679DA74C-1832-4E48-B200-0FEC3B8DBBFA}" destId="{A6F13627-A0AA-4EDA-BFDA-32F9DB0C4F9D}" srcOrd="0" destOrd="0" presId="urn:microsoft.com/office/officeart/2005/8/layout/hList7"/>
    <dgm:cxn modelId="{65BFB497-BB5E-455D-9536-012759D9774B}" type="presOf" srcId="{96536C1F-A221-4E50-BCDF-0C9AE3572BEF}" destId="{7118DE0C-7DDF-4929-AF51-EC2FC8460FAA}" srcOrd="1" destOrd="2" presId="urn:microsoft.com/office/officeart/2005/8/layout/hList7"/>
    <dgm:cxn modelId="{460DB4DE-5AC3-4F0E-BF51-EE2A3D235E8A}" type="presOf" srcId="{9FCC6856-5327-4D78-BCBD-1491466DBA77}" destId="{ACF6A65F-4AD3-4032-A473-F15E6AC758E1}" srcOrd="1" destOrd="1" presId="urn:microsoft.com/office/officeart/2005/8/layout/hList7"/>
    <dgm:cxn modelId="{BC0C5FE0-D5CE-4CD8-8DB8-F9648982C2BA}" type="presOf" srcId="{91B6B5B8-FFAE-4995-B892-3A5CB889DD94}" destId="{4C2A0737-7A7D-4707-AAFA-47B96E3A275C}" srcOrd="0" destOrd="3" presId="urn:microsoft.com/office/officeart/2005/8/layout/hList7"/>
    <dgm:cxn modelId="{89826695-88A8-485A-8B2D-038C9D91EC2D}" srcId="{ADA18B72-0353-45CF-A35D-B8FF7F602414}" destId="{698CFF78-FE73-4CBD-BC13-6EA0F70F151D}" srcOrd="1" destOrd="0" parTransId="{7F9415A3-14CF-4945-A378-EF63C8FF45CA}" sibTransId="{70D5415B-9472-41C6-A27B-0FA8C19F1313}"/>
    <dgm:cxn modelId="{EAC9ACE0-31D5-4221-9725-86A421F09C69}" type="presOf" srcId="{9B1A7809-FF2C-416D-89F2-DC7473062809}" destId="{4C2A0737-7A7D-4707-AAFA-47B96E3A275C}" srcOrd="0" destOrd="0" presId="urn:microsoft.com/office/officeart/2005/8/layout/hList7"/>
    <dgm:cxn modelId="{527ED5CF-863B-4AE8-9A9D-510F97A5FB4B}" srcId="{698CFF78-FE73-4CBD-BC13-6EA0F70F151D}" destId="{18E55512-B793-4DF6-B2E7-6BAC9972D1E1}" srcOrd="2" destOrd="0" parTransId="{33415167-1ABC-4111-B5E1-229E22436DEE}" sibTransId="{76B45C92-49E6-49F0-B790-5B50387A4935}"/>
    <dgm:cxn modelId="{1A1A9B8C-7559-49FC-8979-4379E8AF7585}" type="presOf" srcId="{F4A27335-D9BC-41D9-9494-ADEC82359B82}" destId="{7118DE0C-7DDF-4929-AF51-EC2FC8460FAA}" srcOrd="1" destOrd="3" presId="urn:microsoft.com/office/officeart/2005/8/layout/hList7"/>
    <dgm:cxn modelId="{24862A19-6FE8-4E4C-9745-BE8E493C6CB4}" type="presOf" srcId="{E5B1457A-06EE-4647-8C5C-839D1B4B44E2}" destId="{7118DE0C-7DDF-4929-AF51-EC2FC8460FAA}" srcOrd="1" destOrd="4" presId="urn:microsoft.com/office/officeart/2005/8/layout/hList7"/>
    <dgm:cxn modelId="{B5B96F85-92C2-430A-8039-2AB0A50C6430}" type="presOf" srcId="{711B455C-5D0E-486C-8872-58041FE9A390}" destId="{8C9CEF52-33E9-4CBA-BC97-9F8512B8A0B7}" srcOrd="0" destOrd="0" presId="urn:microsoft.com/office/officeart/2005/8/layout/hList7"/>
    <dgm:cxn modelId="{B5DB90E3-2D75-4CDC-913B-03AE77D7B2AE}" srcId="{6F9CAE91-C1C5-47AF-B69E-561571B1BDEA}" destId="{9FCC6856-5327-4D78-BCBD-1491466DBA77}" srcOrd="0" destOrd="0" parTransId="{F4F56A2E-2227-45A7-A78C-6C47DD9F098D}" sibTransId="{13B565F5-CD8C-4F71-A4FD-40883F3415AC}"/>
    <dgm:cxn modelId="{F1B2C0BA-EE64-4687-82FF-2A97CC0A9250}" srcId="{ADA18B72-0353-45CF-A35D-B8FF7F602414}" destId="{093775C3-E79A-4176-9B0C-B18D8AA06AE4}" srcOrd="5" destOrd="0" parTransId="{38C4A0B4-EDBF-44AA-8B8A-7C5DB4EB5FA4}" sibTransId="{D0A131D4-F900-4F8D-AD3E-092B51B16021}"/>
    <dgm:cxn modelId="{F029870C-77EE-417E-ADF9-0D249B5FCE15}" srcId="{698CFF78-FE73-4CBD-BC13-6EA0F70F151D}" destId="{6475CC32-E520-4D4D-B7C8-86E23172FE90}" srcOrd="5" destOrd="0" parTransId="{7C07421F-C711-49D9-8A67-8D202A0CCD93}" sibTransId="{49AB18BE-0567-489B-9857-62B42DFFF897}"/>
    <dgm:cxn modelId="{1025301A-26AE-47EC-9A52-0FA153DFCEE0}" srcId="{698CFF78-FE73-4CBD-BC13-6EA0F70F151D}" destId="{07AF5B0C-25C8-4104-BA6E-6BCCD6768F1B}" srcOrd="1" destOrd="0" parTransId="{48AEE539-9709-4961-B13B-9C3144C8356E}" sibTransId="{E6EDB701-0611-4206-BDC5-20913AD42763}"/>
    <dgm:cxn modelId="{2249B486-9417-4ADF-85B0-29F539BB884F}" type="presOf" srcId="{19276D33-588C-4DC4-9154-F72E8437357C}" destId="{31CFFA6D-497A-4B90-999A-256BD02BD58F}" srcOrd="0" destOrd="1" presId="urn:microsoft.com/office/officeart/2005/8/layout/hList7"/>
    <dgm:cxn modelId="{63B255B0-0A48-4AF7-824B-D1AACF48E893}" srcId="{ADA18B72-0353-45CF-A35D-B8FF7F602414}" destId="{05D5480B-CF36-4925-A774-12DE4AA259A2}" srcOrd="2" destOrd="0" parTransId="{22574DF8-5528-4825-B870-F732A0D6CDE8}" sibTransId="{7EB2F01B-2FC0-49A2-BE75-31A2DC1795AA}"/>
    <dgm:cxn modelId="{E3765EFF-350E-4152-8288-3B60BACD95F3}" srcId="{05D5480B-CF36-4925-A774-12DE4AA259A2}" destId="{E5B1457A-06EE-4647-8C5C-839D1B4B44E2}" srcOrd="3" destOrd="0" parTransId="{34357F1F-1F20-4DBF-BC66-A9C65295EBB9}" sibTransId="{7B51A766-7C41-4B45-8867-F6A692BE0383}"/>
    <dgm:cxn modelId="{B37ECB52-4CD8-4643-B794-9C05D6B2DD0B}" srcId="{698CFF78-FE73-4CBD-BC13-6EA0F70F151D}" destId="{9E9A9B3E-5AEC-4B23-8101-9E64462FC47C}" srcOrd="0" destOrd="0" parTransId="{7FAF6D48-DD56-41CF-9803-6292CC91EB5E}" sibTransId="{EA6E9CE4-E527-4F7A-AD58-B51CC4C019E4}"/>
    <dgm:cxn modelId="{45D63566-F3B6-45E6-8186-D48FFD006700}" srcId="{679DA74C-1832-4E48-B200-0FEC3B8DBBFA}" destId="{2CC601AF-CF58-4F15-8E43-08BFC13424E6}" srcOrd="0" destOrd="0" parTransId="{D14737F7-8F9E-4C4A-A9FE-06A1904DFD1F}" sibTransId="{D772F0D5-CEB6-454D-BC02-D75069400886}"/>
    <dgm:cxn modelId="{9827157B-8ABE-4F86-9924-76E76507FF41}" srcId="{05D5480B-CF36-4925-A774-12DE4AA259A2}" destId="{7BA05D62-A125-4AF3-B1E7-8CB9F53F8A37}" srcOrd="4" destOrd="0" parTransId="{EF1CEC31-A825-4FBE-9EF1-F2387FACD005}" sibTransId="{112480AC-B4AB-40D5-AD32-7CDFC620B811}"/>
    <dgm:cxn modelId="{CA204501-96C6-406B-B058-5BAACD314E28}" type="presOf" srcId="{9BCAB0E1-3148-4DFC-9446-A99FC55E2493}" destId="{2DDDF03E-E0BC-449C-9F10-3FAD74560E13}" srcOrd="0" destOrd="0" presId="urn:microsoft.com/office/officeart/2005/8/layout/hList7"/>
    <dgm:cxn modelId="{FD6C8979-9F1E-4F22-A376-3D56295E3F83}" type="presOf" srcId="{32596AAC-B8C1-4452-A567-079304343C14}" destId="{A6F13627-A0AA-4EDA-BFDA-32F9DB0C4F9D}" srcOrd="0" destOrd="2" presId="urn:microsoft.com/office/officeart/2005/8/layout/hList7"/>
    <dgm:cxn modelId="{B73FBA6B-3F4D-48CB-9434-7CDB6BAFABBE}" type="presOf" srcId="{9E9A9B3E-5AEC-4B23-8101-9E64462FC47C}" destId="{B3EE0314-6668-4BF9-8F5B-59DE4FBE72E8}" srcOrd="0" destOrd="1" presId="urn:microsoft.com/office/officeart/2005/8/layout/hList7"/>
    <dgm:cxn modelId="{84ED3321-7858-45B9-88DB-332B95C5936F}" type="presOf" srcId="{9E9A9B3E-5AEC-4B23-8101-9E64462FC47C}" destId="{77079749-6129-4CB6-95A6-33E567062DA5}" srcOrd="1" destOrd="1" presId="urn:microsoft.com/office/officeart/2005/8/layout/hList7"/>
    <dgm:cxn modelId="{BAE705B6-5A82-4797-B4AC-7042F012E133}" type="presOf" srcId="{7EB2F01B-2FC0-49A2-BE75-31A2DC1795AA}" destId="{B2FCD410-5878-49DA-80CD-8B30502E4F25}" srcOrd="0" destOrd="0" presId="urn:microsoft.com/office/officeart/2005/8/layout/hList7"/>
    <dgm:cxn modelId="{2ED6FF2D-AD26-4C41-8A1A-6E453D7FC432}" type="presOf" srcId="{9B1A7809-FF2C-416D-89F2-DC7473062809}" destId="{7DC7EBF0-5806-49DD-A584-150387759C52}" srcOrd="1" destOrd="0" presId="urn:microsoft.com/office/officeart/2005/8/layout/hList7"/>
    <dgm:cxn modelId="{9017E5F7-A5F9-44F1-AD4F-398220D62D0B}" type="presOf" srcId="{19276D33-588C-4DC4-9154-F72E8437357C}" destId="{4545B278-C191-4A73-88BA-15CEE1268D25}" srcOrd="1" destOrd="1" presId="urn:microsoft.com/office/officeart/2005/8/layout/hList7"/>
    <dgm:cxn modelId="{35956551-8766-4E50-8D97-E199A10FA60A}" type="presOf" srcId="{84012846-5FEC-4E0B-936A-86F2C48CE773}" destId="{4545B278-C191-4A73-88BA-15CEE1268D25}" srcOrd="1" destOrd="0" presId="urn:microsoft.com/office/officeart/2005/8/layout/hList7"/>
    <dgm:cxn modelId="{F8A87172-1878-4B23-9D6A-179236807113}" type="presOf" srcId="{7BA05D62-A125-4AF3-B1E7-8CB9F53F8A37}" destId="{114A255A-FF29-43FF-B6DC-8DA1B3E361E7}" srcOrd="0" destOrd="5" presId="urn:microsoft.com/office/officeart/2005/8/layout/hList7"/>
    <dgm:cxn modelId="{1F86DF4D-219D-4D61-A19E-A8773D153412}" type="presOf" srcId="{6475CC32-E520-4D4D-B7C8-86E23172FE90}" destId="{77079749-6129-4CB6-95A6-33E567062DA5}" srcOrd="1" destOrd="6" presId="urn:microsoft.com/office/officeart/2005/8/layout/hList7"/>
    <dgm:cxn modelId="{1F6E3B83-6908-4E06-B3B2-DC94231BBBC8}" srcId="{698CFF78-FE73-4CBD-BC13-6EA0F70F151D}" destId="{99F23A76-7881-4E95-B1BB-64DF715CC920}" srcOrd="3" destOrd="0" parTransId="{AA2A0EA4-89D0-4C86-AFB6-FC1413986005}" sibTransId="{77FC91F1-E70C-4851-A452-814100BFAA8B}"/>
    <dgm:cxn modelId="{169B428C-EF46-4562-9E80-5AF5C89DF663}" type="presOf" srcId="{96536C1F-A221-4E50-BCDF-0C9AE3572BEF}" destId="{114A255A-FF29-43FF-B6DC-8DA1B3E361E7}" srcOrd="0" destOrd="2" presId="urn:microsoft.com/office/officeart/2005/8/layout/hList7"/>
    <dgm:cxn modelId="{7CA618AB-9DE7-43DF-A732-3B7C216AFBCD}" type="presOf" srcId="{A9194A56-E582-4BC4-AD9A-10DF7E3F06EE}" destId="{A39CA2D4-FB9B-461B-B37B-0B0EBF306B95}" srcOrd="0" destOrd="0" presId="urn:microsoft.com/office/officeart/2005/8/layout/hList7"/>
    <dgm:cxn modelId="{4C0975C6-9974-405D-8E5E-9010F35DEDB4}" type="presOf" srcId="{70D5415B-9472-41C6-A27B-0FA8C19F1313}" destId="{2F27B7A5-F12D-4BB7-A81D-C8CA0E8BE7CE}" srcOrd="0" destOrd="0" presId="urn:microsoft.com/office/officeart/2005/8/layout/hList7"/>
    <dgm:cxn modelId="{6B67CFD0-34AD-4395-9279-0DE3AA5178E4}" type="presOf" srcId="{6475CC32-E520-4D4D-B7C8-86E23172FE90}" destId="{B3EE0314-6668-4BF9-8F5B-59DE4FBE72E8}" srcOrd="0" destOrd="6" presId="urn:microsoft.com/office/officeart/2005/8/layout/hList7"/>
    <dgm:cxn modelId="{2EF8FE5D-0867-4079-AB73-44020BBBA564}" srcId="{9B1A7809-FF2C-416D-89F2-DC7473062809}" destId="{A4A8067D-FAF5-4431-97A0-7189F460093F}" srcOrd="1" destOrd="0" parTransId="{2E074A74-A21A-4178-8A9D-A26053130ACD}" sibTransId="{E9A37C62-BB77-4F99-BB68-5CB527197E14}"/>
    <dgm:cxn modelId="{2B5DA440-B5D2-49C1-A1ED-B36C196B86D1}" type="presOf" srcId="{7EFE078A-E092-47D8-A7CB-A976CDE58C64}" destId="{31F4535D-C624-401B-830E-193695E1BCA7}" srcOrd="1" destOrd="1" presId="urn:microsoft.com/office/officeart/2005/8/layout/hList7"/>
    <dgm:cxn modelId="{8FE4B0B8-AAE4-4E6A-926D-F8A04B3E923A}" type="presOf" srcId="{679DA74C-1832-4E48-B200-0FEC3B8DBBFA}" destId="{A1E04BB2-D83D-457C-BA21-C204BD947575}" srcOrd="1" destOrd="0" presId="urn:microsoft.com/office/officeart/2005/8/layout/hList7"/>
    <dgm:cxn modelId="{C9CB238E-CEE2-4CF4-8828-004FDC4583EA}" type="presOf" srcId="{093775C3-E79A-4176-9B0C-B18D8AA06AE4}" destId="{0402EB8E-8FD2-4E87-80F6-683BB5605904}" srcOrd="0" destOrd="0" presId="urn:microsoft.com/office/officeart/2005/8/layout/hList7"/>
    <dgm:cxn modelId="{548A67BD-979D-4909-819C-B2E313E08F39}" type="presOf" srcId="{2CC601AF-CF58-4F15-8E43-08BFC13424E6}" destId="{A6F13627-A0AA-4EDA-BFDA-32F9DB0C4F9D}" srcOrd="0" destOrd="1" presId="urn:microsoft.com/office/officeart/2005/8/layout/hList7"/>
    <dgm:cxn modelId="{BBFDE6B4-BAD5-4712-B55D-1A47BE2EE59C}" type="presOf" srcId="{8395F4A7-DE8A-4DD0-B42A-4EB76A3A380F}" destId="{77079749-6129-4CB6-95A6-33E567062DA5}" srcOrd="1" destOrd="5" presId="urn:microsoft.com/office/officeart/2005/8/layout/hList7"/>
    <dgm:cxn modelId="{49D1D223-8EE7-41C3-8F82-79D775F58924}" type="presOf" srcId="{F4A27335-D9BC-41D9-9494-ADEC82359B82}" destId="{114A255A-FF29-43FF-B6DC-8DA1B3E361E7}" srcOrd="0" destOrd="3" presId="urn:microsoft.com/office/officeart/2005/8/layout/hList7"/>
    <dgm:cxn modelId="{2C15E745-D1D1-4878-AC0C-53B30BB55418}" type="presOf" srcId="{A46A374D-D431-4571-A64F-D865919D4F6C}" destId="{114A255A-FF29-43FF-B6DC-8DA1B3E361E7}" srcOrd="0" destOrd="1" presId="urn:microsoft.com/office/officeart/2005/8/layout/hList7"/>
    <dgm:cxn modelId="{28C5A71E-6405-4AE0-80A3-0E9BE5D16989}" type="presOf" srcId="{2CC601AF-CF58-4F15-8E43-08BFC13424E6}" destId="{A1E04BB2-D83D-457C-BA21-C204BD947575}" srcOrd="1" destOrd="1" presId="urn:microsoft.com/office/officeart/2005/8/layout/hList7"/>
    <dgm:cxn modelId="{6A75E408-F2D4-40B4-9542-EDC8A5AC4A20}" type="presOf" srcId="{18E55512-B793-4DF6-B2E7-6BAC9972D1E1}" destId="{77079749-6129-4CB6-95A6-33E567062DA5}" srcOrd="1" destOrd="3" presId="urn:microsoft.com/office/officeart/2005/8/layout/hList7"/>
    <dgm:cxn modelId="{D8D4605D-988B-4C4A-9072-44451D3EBB73}" type="presOf" srcId="{698CFF78-FE73-4CBD-BC13-6EA0F70F151D}" destId="{77079749-6129-4CB6-95A6-33E567062DA5}" srcOrd="1" destOrd="0" presId="urn:microsoft.com/office/officeart/2005/8/layout/hList7"/>
    <dgm:cxn modelId="{7FB5089E-7483-4FA7-8D44-E4CECFF34522}" type="presOf" srcId="{32596AAC-B8C1-4452-A567-079304343C14}" destId="{A1E04BB2-D83D-457C-BA21-C204BD947575}" srcOrd="1" destOrd="2" presId="urn:microsoft.com/office/officeart/2005/8/layout/hList7"/>
    <dgm:cxn modelId="{421CB4CC-9554-499C-B83C-7C3E5B75ECCF}" type="presOf" srcId="{07AF5B0C-25C8-4104-BA6E-6BCCD6768F1B}" destId="{B3EE0314-6668-4BF9-8F5B-59DE4FBE72E8}" srcOrd="0" destOrd="2" presId="urn:microsoft.com/office/officeart/2005/8/layout/hList7"/>
    <dgm:cxn modelId="{5EDBACDB-484C-452A-BF30-34B8FFC519DE}" srcId="{05D5480B-CF36-4925-A774-12DE4AA259A2}" destId="{A46A374D-D431-4571-A64F-D865919D4F6C}" srcOrd="0" destOrd="0" parTransId="{213571DF-941E-4144-886D-05401EF4B988}" sibTransId="{D8AB87E8-EF8B-4D61-8062-01A960E8E957}"/>
    <dgm:cxn modelId="{48403F8A-72DC-4BAD-BBBD-1D0C7763D03A}" type="presOf" srcId="{6F9CAE91-C1C5-47AF-B69E-561571B1BDEA}" destId="{E60F2437-A9CF-4172-B88A-187DD96A09AA}" srcOrd="0" destOrd="0" presId="urn:microsoft.com/office/officeart/2005/8/layout/hList7"/>
    <dgm:cxn modelId="{0E9183B9-1AB4-4240-BBE6-BD1210F51576}" srcId="{ADA18B72-0353-45CF-A35D-B8FF7F602414}" destId="{6F9CAE91-C1C5-47AF-B69E-561571B1BDEA}" srcOrd="3" destOrd="0" parTransId="{DC1C6005-121F-4A31-8E60-8C7A396BD60A}" sibTransId="{9BCAB0E1-3148-4DFC-9446-A99FC55E2493}"/>
    <dgm:cxn modelId="{82EAB7EF-2827-4AE1-8C27-77D1D127B980}" type="presOf" srcId="{8395F4A7-DE8A-4DD0-B42A-4EB76A3A380F}" destId="{B3EE0314-6668-4BF9-8F5B-59DE4FBE72E8}" srcOrd="0" destOrd="5" presId="urn:microsoft.com/office/officeart/2005/8/layout/hList7"/>
    <dgm:cxn modelId="{81290C46-1951-4D3D-A889-209D20AEF636}" type="presOf" srcId="{07AF5B0C-25C8-4104-BA6E-6BCCD6768F1B}" destId="{77079749-6129-4CB6-95A6-33E567062DA5}" srcOrd="1" destOrd="2" presId="urn:microsoft.com/office/officeart/2005/8/layout/hList7"/>
    <dgm:cxn modelId="{B3274825-094F-4A4E-82C0-7940D06CD95C}" srcId="{ADA18B72-0353-45CF-A35D-B8FF7F602414}" destId="{84012846-5FEC-4E0B-936A-86F2C48CE773}" srcOrd="4" destOrd="0" parTransId="{7232AD3A-3375-488F-A604-DCDD58FD82CF}" sibTransId="{711B455C-5D0E-486C-8872-58041FE9A390}"/>
    <dgm:cxn modelId="{D9297D4E-7908-4B09-8BC5-EDB736CC8E2F}" type="presOf" srcId="{7BA05D62-A125-4AF3-B1E7-8CB9F53F8A37}" destId="{7118DE0C-7DDF-4929-AF51-EC2FC8460FAA}" srcOrd="1" destOrd="5" presId="urn:microsoft.com/office/officeart/2005/8/layout/hList7"/>
    <dgm:cxn modelId="{F2897214-2A2E-41E1-BDD8-478A46B602DE}" type="presOf" srcId="{0998A3EA-F9F0-4403-A2C5-1C5DB5DC0C07}" destId="{7DC7EBF0-5806-49DD-A584-150387759C52}" srcOrd="1" destOrd="1" presId="urn:microsoft.com/office/officeart/2005/8/layout/hList7"/>
    <dgm:cxn modelId="{29143BE2-0BAF-4484-AE3F-3DDC1030390D}" srcId="{ADA18B72-0353-45CF-A35D-B8FF7F602414}" destId="{9B1A7809-FF2C-416D-89F2-DC7473062809}" srcOrd="0" destOrd="0" parTransId="{DEB1F255-0AB8-46B5-A6D0-62B1D7C46C6C}" sibTransId="{A9194A56-E582-4BC4-AD9A-10DF7E3F06EE}"/>
    <dgm:cxn modelId="{BED00241-0162-4C48-89DE-464DFD6AA803}" type="presOf" srcId="{A4A8067D-FAF5-4431-97A0-7189F460093F}" destId="{4C2A0737-7A7D-4707-AAFA-47B96E3A275C}" srcOrd="0" destOrd="2" presId="urn:microsoft.com/office/officeart/2005/8/layout/hList7"/>
    <dgm:cxn modelId="{14477603-0825-4F30-9BFD-6ED285288BEF}" type="presOf" srcId="{05D5480B-CF36-4925-A774-12DE4AA259A2}" destId="{7118DE0C-7DDF-4929-AF51-EC2FC8460FAA}" srcOrd="1" destOrd="0" presId="urn:microsoft.com/office/officeart/2005/8/layout/hList7"/>
    <dgm:cxn modelId="{69EFC727-BA6A-454F-B200-B12EB5DC1666}" type="presOf" srcId="{18E55512-B793-4DF6-B2E7-6BAC9972D1E1}" destId="{B3EE0314-6668-4BF9-8F5B-59DE4FBE72E8}" srcOrd="0" destOrd="3" presId="urn:microsoft.com/office/officeart/2005/8/layout/hList7"/>
    <dgm:cxn modelId="{B95462C2-04BF-4A16-B9E0-8AD7EAE7F848}" type="presOf" srcId="{ADA18B72-0353-45CF-A35D-B8FF7F602414}" destId="{C50536F6-4B8E-4B8E-87B2-F7C5DA27B878}" srcOrd="0" destOrd="0" presId="urn:microsoft.com/office/officeart/2005/8/layout/hList7"/>
    <dgm:cxn modelId="{560A381A-1594-45C3-81CD-4D78F26020D6}" type="presOf" srcId="{698CFF78-FE73-4CBD-BC13-6EA0F70F151D}" destId="{B3EE0314-6668-4BF9-8F5B-59DE4FBE72E8}" srcOrd="0" destOrd="0" presId="urn:microsoft.com/office/officeart/2005/8/layout/hList7"/>
    <dgm:cxn modelId="{A27A09FD-2AF6-4587-949A-B715B5FC338F}" type="presOf" srcId="{A4A8067D-FAF5-4431-97A0-7189F460093F}" destId="{7DC7EBF0-5806-49DD-A584-150387759C52}" srcOrd="1" destOrd="2" presId="urn:microsoft.com/office/officeart/2005/8/layout/hList7"/>
    <dgm:cxn modelId="{EBE9EBEA-57F6-44FF-8F17-CF18C81001DB}" type="presOf" srcId="{0998A3EA-F9F0-4403-A2C5-1C5DB5DC0C07}" destId="{4C2A0737-7A7D-4707-AAFA-47B96E3A275C}" srcOrd="0" destOrd="1" presId="urn:microsoft.com/office/officeart/2005/8/layout/hList7"/>
    <dgm:cxn modelId="{3B38183A-76CE-4354-A287-97DF80260A61}" srcId="{05D5480B-CF36-4925-A774-12DE4AA259A2}" destId="{96536C1F-A221-4E50-BCDF-0C9AE3572BEF}" srcOrd="1" destOrd="0" parTransId="{9485CD99-A864-4D24-A869-30B8120E2580}" sibTransId="{933796BD-1A76-4F73-9A72-688A62325961}"/>
    <dgm:cxn modelId="{617580D7-DFF2-4D33-ACF1-27374ED93766}" type="presOf" srcId="{99F23A76-7881-4E95-B1BB-64DF715CC920}" destId="{77079749-6129-4CB6-95A6-33E567062DA5}" srcOrd="1" destOrd="4" presId="urn:microsoft.com/office/officeart/2005/8/layout/hList7"/>
    <dgm:cxn modelId="{DC5BA045-FFB4-4146-A0DC-A25CA53F0F0F}" type="presOf" srcId="{91B6B5B8-FFAE-4995-B892-3A5CB889DD94}" destId="{7DC7EBF0-5806-49DD-A584-150387759C52}" srcOrd="1" destOrd="3" presId="urn:microsoft.com/office/officeart/2005/8/layout/hList7"/>
    <dgm:cxn modelId="{B1E01F20-1CB2-499B-8D8A-5A1564C6F20B}" srcId="{679DA74C-1832-4E48-B200-0FEC3B8DBBFA}" destId="{32596AAC-B8C1-4452-A567-079304343C14}" srcOrd="1" destOrd="0" parTransId="{11B640A7-E278-4395-8E68-0C99DD81E6B4}" sibTransId="{CB3A1920-8856-4344-AF64-9EBF293FF230}"/>
    <dgm:cxn modelId="{BCF167FA-3BCC-4914-8339-22892A271B84}" srcId="{9B1A7809-FF2C-416D-89F2-DC7473062809}" destId="{91B6B5B8-FFAE-4995-B892-3A5CB889DD94}" srcOrd="2" destOrd="0" parTransId="{AC9A6863-CE90-4543-B2AE-0BDADD0B28B7}" sibTransId="{B1C53809-8050-4DF5-87AB-C6814334D50B}"/>
    <dgm:cxn modelId="{C273F108-6769-4458-9863-109EDE7359A5}" srcId="{9B1A7809-FF2C-416D-89F2-DC7473062809}" destId="{0998A3EA-F9F0-4403-A2C5-1C5DB5DC0C07}" srcOrd="0" destOrd="0" parTransId="{2324583B-9F52-4676-BEEE-42F25AF60889}" sibTransId="{64AB5067-E41B-46A4-B8F2-C758D165381F}"/>
    <dgm:cxn modelId="{A8745273-8276-4B33-BFA5-069DF280D1F4}" type="presOf" srcId="{6F9CAE91-C1C5-47AF-B69E-561571B1BDEA}" destId="{ACF6A65F-4AD3-4032-A473-F15E6AC758E1}" srcOrd="1" destOrd="0" presId="urn:microsoft.com/office/officeart/2005/8/layout/hList7"/>
    <dgm:cxn modelId="{6B337221-FDC0-4869-BBC3-ECF0F876399E}" type="presOf" srcId="{E5B1457A-06EE-4647-8C5C-839D1B4B44E2}" destId="{114A255A-FF29-43FF-B6DC-8DA1B3E361E7}" srcOrd="0" destOrd="4" presId="urn:microsoft.com/office/officeart/2005/8/layout/hList7"/>
    <dgm:cxn modelId="{25D2BD1A-7A53-4574-9D33-2DBA3EA9EA67}" type="presParOf" srcId="{C50536F6-4B8E-4B8E-87B2-F7C5DA27B878}" destId="{EC4F6AC3-2E84-42C4-B6E4-90CEC3FF6EE5}" srcOrd="0" destOrd="0" presId="urn:microsoft.com/office/officeart/2005/8/layout/hList7"/>
    <dgm:cxn modelId="{7324762B-393D-497C-913D-0808365DB03C}" type="presParOf" srcId="{C50536F6-4B8E-4B8E-87B2-F7C5DA27B878}" destId="{1E903BAB-FFB1-4EDB-89AD-C2931680FE70}" srcOrd="1" destOrd="0" presId="urn:microsoft.com/office/officeart/2005/8/layout/hList7"/>
    <dgm:cxn modelId="{1DFD520D-FFD0-4189-88B3-7C5F7583BE74}" type="presParOf" srcId="{1E903BAB-FFB1-4EDB-89AD-C2931680FE70}" destId="{B78018F0-7042-4484-BB22-FCBFD2C4D652}" srcOrd="0" destOrd="0" presId="urn:microsoft.com/office/officeart/2005/8/layout/hList7"/>
    <dgm:cxn modelId="{9FDFD9E7-17AD-40D0-80A3-4B1D6B9B1259}" type="presParOf" srcId="{B78018F0-7042-4484-BB22-FCBFD2C4D652}" destId="{4C2A0737-7A7D-4707-AAFA-47B96E3A275C}" srcOrd="0" destOrd="0" presId="urn:microsoft.com/office/officeart/2005/8/layout/hList7"/>
    <dgm:cxn modelId="{A17B6877-DE2A-4F88-B923-245D3CB7E844}" type="presParOf" srcId="{B78018F0-7042-4484-BB22-FCBFD2C4D652}" destId="{7DC7EBF0-5806-49DD-A584-150387759C52}" srcOrd="1" destOrd="0" presId="urn:microsoft.com/office/officeart/2005/8/layout/hList7"/>
    <dgm:cxn modelId="{79AE0DFA-D514-4AA9-9153-C8A679935740}" type="presParOf" srcId="{B78018F0-7042-4484-BB22-FCBFD2C4D652}" destId="{2BCD38A5-85DF-4039-8B21-D8077C46CBB3}" srcOrd="2" destOrd="0" presId="urn:microsoft.com/office/officeart/2005/8/layout/hList7"/>
    <dgm:cxn modelId="{397AEEAF-28ED-42E4-904A-9046983D083D}" type="presParOf" srcId="{B78018F0-7042-4484-BB22-FCBFD2C4D652}" destId="{E5CA53CC-C1DC-40A7-839B-A297519BF0B8}" srcOrd="3" destOrd="0" presId="urn:microsoft.com/office/officeart/2005/8/layout/hList7"/>
    <dgm:cxn modelId="{737D4329-8CCF-4A36-9B03-7B173DE5E8B5}" type="presParOf" srcId="{1E903BAB-FFB1-4EDB-89AD-C2931680FE70}" destId="{A39CA2D4-FB9B-461B-B37B-0B0EBF306B95}" srcOrd="1" destOrd="0" presId="urn:microsoft.com/office/officeart/2005/8/layout/hList7"/>
    <dgm:cxn modelId="{E9643281-F8D7-4B76-8464-176BA99B161C}" type="presParOf" srcId="{1E903BAB-FFB1-4EDB-89AD-C2931680FE70}" destId="{A7739F45-D4ED-493D-AEF5-686E98641D63}" srcOrd="2" destOrd="0" presId="urn:microsoft.com/office/officeart/2005/8/layout/hList7"/>
    <dgm:cxn modelId="{2CAA8126-F468-44F8-9667-31661223072F}" type="presParOf" srcId="{A7739F45-D4ED-493D-AEF5-686E98641D63}" destId="{B3EE0314-6668-4BF9-8F5B-59DE4FBE72E8}" srcOrd="0" destOrd="0" presId="urn:microsoft.com/office/officeart/2005/8/layout/hList7"/>
    <dgm:cxn modelId="{D21B4B40-F7D8-4A6A-96BF-FA99384DBC02}" type="presParOf" srcId="{A7739F45-D4ED-493D-AEF5-686E98641D63}" destId="{77079749-6129-4CB6-95A6-33E567062DA5}" srcOrd="1" destOrd="0" presId="urn:microsoft.com/office/officeart/2005/8/layout/hList7"/>
    <dgm:cxn modelId="{C2B30C5F-FDFE-4892-999B-CA91D4E97002}" type="presParOf" srcId="{A7739F45-D4ED-493D-AEF5-686E98641D63}" destId="{AF3DD1EF-CA3E-4660-B816-ABBC1613292B}" srcOrd="2" destOrd="0" presId="urn:microsoft.com/office/officeart/2005/8/layout/hList7"/>
    <dgm:cxn modelId="{86FB43ED-F3DA-45A3-A2F7-E7FCA2861018}" type="presParOf" srcId="{A7739F45-D4ED-493D-AEF5-686E98641D63}" destId="{FF866173-5059-423E-A3AB-C25339821F26}" srcOrd="3" destOrd="0" presId="urn:microsoft.com/office/officeart/2005/8/layout/hList7"/>
    <dgm:cxn modelId="{786A9B99-5FD7-4384-9483-619C126C84C4}" type="presParOf" srcId="{1E903BAB-FFB1-4EDB-89AD-C2931680FE70}" destId="{2F27B7A5-F12D-4BB7-A81D-C8CA0E8BE7CE}" srcOrd="3" destOrd="0" presId="urn:microsoft.com/office/officeart/2005/8/layout/hList7"/>
    <dgm:cxn modelId="{1AB0266C-825A-4F71-AD46-3070EFFDE8A0}" type="presParOf" srcId="{1E903BAB-FFB1-4EDB-89AD-C2931680FE70}" destId="{7DD590B9-B747-4FEB-930B-B4FC1F6ACA9F}" srcOrd="4" destOrd="0" presId="urn:microsoft.com/office/officeart/2005/8/layout/hList7"/>
    <dgm:cxn modelId="{6A674ABF-A7A6-47A5-9C78-372D31FDD464}" type="presParOf" srcId="{7DD590B9-B747-4FEB-930B-B4FC1F6ACA9F}" destId="{114A255A-FF29-43FF-B6DC-8DA1B3E361E7}" srcOrd="0" destOrd="0" presId="urn:microsoft.com/office/officeart/2005/8/layout/hList7"/>
    <dgm:cxn modelId="{D4DDE0C2-B7C3-42FA-BCAE-1B8B6CEDE45E}" type="presParOf" srcId="{7DD590B9-B747-4FEB-930B-B4FC1F6ACA9F}" destId="{7118DE0C-7DDF-4929-AF51-EC2FC8460FAA}" srcOrd="1" destOrd="0" presId="urn:microsoft.com/office/officeart/2005/8/layout/hList7"/>
    <dgm:cxn modelId="{F5E4F1B2-9AEE-4742-94A0-9BADFE3E144D}" type="presParOf" srcId="{7DD590B9-B747-4FEB-930B-B4FC1F6ACA9F}" destId="{D8131B59-FD5B-4BE6-887F-91BAB2076B3C}" srcOrd="2" destOrd="0" presId="urn:microsoft.com/office/officeart/2005/8/layout/hList7"/>
    <dgm:cxn modelId="{978E3001-7CB9-4F78-8176-26332C0F9C81}" type="presParOf" srcId="{7DD590B9-B747-4FEB-930B-B4FC1F6ACA9F}" destId="{866D8771-CBE3-49D3-9422-BBFEA66E9098}" srcOrd="3" destOrd="0" presId="urn:microsoft.com/office/officeart/2005/8/layout/hList7"/>
    <dgm:cxn modelId="{12D59BA9-CCB2-4D6C-9349-C6BC90B6BB63}" type="presParOf" srcId="{1E903BAB-FFB1-4EDB-89AD-C2931680FE70}" destId="{B2FCD410-5878-49DA-80CD-8B30502E4F25}" srcOrd="5" destOrd="0" presId="urn:microsoft.com/office/officeart/2005/8/layout/hList7"/>
    <dgm:cxn modelId="{C5ACBC1A-0BD5-4509-991D-DEFC65A0D2DB}" type="presParOf" srcId="{1E903BAB-FFB1-4EDB-89AD-C2931680FE70}" destId="{30C79DFD-9B0A-4A41-A844-7F370E6038F9}" srcOrd="6" destOrd="0" presId="urn:microsoft.com/office/officeart/2005/8/layout/hList7"/>
    <dgm:cxn modelId="{2A29AF2F-529C-4909-A511-4EA9497CD3D5}" type="presParOf" srcId="{30C79DFD-9B0A-4A41-A844-7F370E6038F9}" destId="{E60F2437-A9CF-4172-B88A-187DD96A09AA}" srcOrd="0" destOrd="0" presId="urn:microsoft.com/office/officeart/2005/8/layout/hList7"/>
    <dgm:cxn modelId="{482C975C-9299-4573-8857-A195E9ADCF97}" type="presParOf" srcId="{30C79DFD-9B0A-4A41-A844-7F370E6038F9}" destId="{ACF6A65F-4AD3-4032-A473-F15E6AC758E1}" srcOrd="1" destOrd="0" presId="urn:microsoft.com/office/officeart/2005/8/layout/hList7"/>
    <dgm:cxn modelId="{9B98567C-D382-45C1-8E57-E81126178F02}" type="presParOf" srcId="{30C79DFD-9B0A-4A41-A844-7F370E6038F9}" destId="{4E9038F7-21C7-4B73-BEF5-68B0314974E9}" srcOrd="2" destOrd="0" presId="urn:microsoft.com/office/officeart/2005/8/layout/hList7"/>
    <dgm:cxn modelId="{AA65F150-128D-48F4-AA89-FB900F0F3F67}" type="presParOf" srcId="{30C79DFD-9B0A-4A41-A844-7F370E6038F9}" destId="{AA05E523-FE91-44B5-ADF6-B1E8F9829D51}" srcOrd="3" destOrd="0" presId="urn:microsoft.com/office/officeart/2005/8/layout/hList7"/>
    <dgm:cxn modelId="{4116C023-F02C-4143-81C3-E6B5B97CC00C}" type="presParOf" srcId="{1E903BAB-FFB1-4EDB-89AD-C2931680FE70}" destId="{2DDDF03E-E0BC-449C-9F10-3FAD74560E13}" srcOrd="7" destOrd="0" presId="urn:microsoft.com/office/officeart/2005/8/layout/hList7"/>
    <dgm:cxn modelId="{13003B26-DBC4-43E7-A04F-4800031E9246}" type="presParOf" srcId="{1E903BAB-FFB1-4EDB-89AD-C2931680FE70}" destId="{762B6A34-DAD7-4455-B8AD-462DECDE995D}" srcOrd="8" destOrd="0" presId="urn:microsoft.com/office/officeart/2005/8/layout/hList7"/>
    <dgm:cxn modelId="{107CCB19-7651-4579-AE5D-1B247BDE05A6}" type="presParOf" srcId="{762B6A34-DAD7-4455-B8AD-462DECDE995D}" destId="{31CFFA6D-497A-4B90-999A-256BD02BD58F}" srcOrd="0" destOrd="0" presId="urn:microsoft.com/office/officeart/2005/8/layout/hList7"/>
    <dgm:cxn modelId="{CE204CC9-D5CF-4327-97E5-9C7B1E5F9F38}" type="presParOf" srcId="{762B6A34-DAD7-4455-B8AD-462DECDE995D}" destId="{4545B278-C191-4A73-88BA-15CEE1268D25}" srcOrd="1" destOrd="0" presId="urn:microsoft.com/office/officeart/2005/8/layout/hList7"/>
    <dgm:cxn modelId="{2677A6CE-30D0-409D-935C-658D2D43BDBA}" type="presParOf" srcId="{762B6A34-DAD7-4455-B8AD-462DECDE995D}" destId="{6A7F7181-3AA9-417A-83DE-93DD51971123}" srcOrd="2" destOrd="0" presId="urn:microsoft.com/office/officeart/2005/8/layout/hList7"/>
    <dgm:cxn modelId="{D63873FC-E87D-497E-ADD4-E79A594842F4}" type="presParOf" srcId="{762B6A34-DAD7-4455-B8AD-462DECDE995D}" destId="{9A078A3F-4292-4717-B800-D26CFF4348EE}" srcOrd="3" destOrd="0" presId="urn:microsoft.com/office/officeart/2005/8/layout/hList7"/>
    <dgm:cxn modelId="{6D24677E-70D6-4567-94A3-444E0636BC71}" type="presParOf" srcId="{1E903BAB-FFB1-4EDB-89AD-C2931680FE70}" destId="{8C9CEF52-33E9-4CBA-BC97-9F8512B8A0B7}" srcOrd="9" destOrd="0" presId="urn:microsoft.com/office/officeart/2005/8/layout/hList7"/>
    <dgm:cxn modelId="{572D9B3F-3966-4753-8BDE-8DB99BD81ECB}" type="presParOf" srcId="{1E903BAB-FFB1-4EDB-89AD-C2931680FE70}" destId="{403B2F51-556F-47F2-8A75-D3082A943ABE}" srcOrd="10" destOrd="0" presId="urn:microsoft.com/office/officeart/2005/8/layout/hList7"/>
    <dgm:cxn modelId="{B0D1BD8D-AD76-4A74-B644-760C3AE88F67}" type="presParOf" srcId="{403B2F51-556F-47F2-8A75-D3082A943ABE}" destId="{0402EB8E-8FD2-4E87-80F6-683BB5605904}" srcOrd="0" destOrd="0" presId="urn:microsoft.com/office/officeart/2005/8/layout/hList7"/>
    <dgm:cxn modelId="{E5C0D95F-A5BF-4EF3-9297-0F274D23D9C1}" type="presParOf" srcId="{403B2F51-556F-47F2-8A75-D3082A943ABE}" destId="{31F4535D-C624-401B-830E-193695E1BCA7}" srcOrd="1" destOrd="0" presId="urn:microsoft.com/office/officeart/2005/8/layout/hList7"/>
    <dgm:cxn modelId="{24391AF2-661E-4043-BD2C-7F7DB4335DB6}" type="presParOf" srcId="{403B2F51-556F-47F2-8A75-D3082A943ABE}" destId="{7E49D013-A00A-47A6-AFC6-3A5BB5E4251C}" srcOrd="2" destOrd="0" presId="urn:microsoft.com/office/officeart/2005/8/layout/hList7"/>
    <dgm:cxn modelId="{8E299D78-D372-4C95-9738-F8137291CA24}" type="presParOf" srcId="{403B2F51-556F-47F2-8A75-D3082A943ABE}" destId="{8A1D7D4B-073E-4EAF-977B-3FF5F3FEF8B6}" srcOrd="3" destOrd="0" presId="urn:microsoft.com/office/officeart/2005/8/layout/hList7"/>
    <dgm:cxn modelId="{8ABBDA23-FC80-4B0A-BFBD-CB13A7389D88}" type="presParOf" srcId="{1E903BAB-FFB1-4EDB-89AD-C2931680FE70}" destId="{7F90AFB0-2E93-4DFC-AFDA-FBE683D45C04}" srcOrd="11" destOrd="0" presId="urn:microsoft.com/office/officeart/2005/8/layout/hList7"/>
    <dgm:cxn modelId="{EB04DE49-F547-4031-9173-62714F6DD730}" type="presParOf" srcId="{1E903BAB-FFB1-4EDB-89AD-C2931680FE70}" destId="{0E2ABD1F-47D6-41C3-88D8-44FF6A5E1267}" srcOrd="12" destOrd="0" presId="urn:microsoft.com/office/officeart/2005/8/layout/hList7"/>
    <dgm:cxn modelId="{FEA4F30B-47B2-46BA-848F-784D1B80C748}" type="presParOf" srcId="{0E2ABD1F-47D6-41C3-88D8-44FF6A5E1267}" destId="{A6F13627-A0AA-4EDA-BFDA-32F9DB0C4F9D}" srcOrd="0" destOrd="0" presId="urn:microsoft.com/office/officeart/2005/8/layout/hList7"/>
    <dgm:cxn modelId="{25A25700-B2FF-4D41-9F84-6FA988CCDB94}" type="presParOf" srcId="{0E2ABD1F-47D6-41C3-88D8-44FF6A5E1267}" destId="{A1E04BB2-D83D-457C-BA21-C204BD947575}" srcOrd="1" destOrd="0" presId="urn:microsoft.com/office/officeart/2005/8/layout/hList7"/>
    <dgm:cxn modelId="{640AA1FF-2EBB-4F30-98B7-31B5592349D6}" type="presParOf" srcId="{0E2ABD1F-47D6-41C3-88D8-44FF6A5E1267}" destId="{0D72815E-E86C-47BA-A170-A65E32F00699}" srcOrd="2" destOrd="0" presId="urn:microsoft.com/office/officeart/2005/8/layout/hList7"/>
    <dgm:cxn modelId="{5275CF19-BF75-4F13-82C1-9B4F8CED4FFC}" type="presParOf" srcId="{0E2ABD1F-47D6-41C3-88D8-44FF6A5E1267}" destId="{5AE7B82A-69DC-4693-A1ED-0EFB2780FE10}" srcOrd="3" destOrd="0" presId="urn:microsoft.com/office/officeart/2005/8/layout/hList7"/>
  </dgm:cxnLst>
  <dgm:bg>
    <a:effectLst>
      <a:outerShdw blurRad="63500" sx="102000" sy="102000" algn="ctr"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A31B27-806B-45C3-9FE2-038ECF136E56}" type="doc">
      <dgm:prSet loTypeId="urn:microsoft.com/office/officeart/2009/3/layout/StepUpProcess" loCatId="process" qsTypeId="urn:microsoft.com/office/officeart/2005/8/quickstyle/3d4" qsCatId="3D" csTypeId="urn:microsoft.com/office/officeart/2005/8/colors/accent1_5" csCatId="accent1" phldr="1"/>
      <dgm:spPr>
        <a:scene3d>
          <a:camera prst="orthographicFront">
            <a:rot lat="0" lon="0" rev="0"/>
          </a:camera>
          <a:lightRig rig="glow" dir="t">
            <a:rot lat="0" lon="0" rev="4800000"/>
          </a:lightRig>
        </a:scene3d>
      </dgm:spPr>
      <dgm:t>
        <a:bodyPr/>
        <a:lstStyle/>
        <a:p>
          <a:endParaRPr lang="en-US"/>
        </a:p>
      </dgm:t>
    </dgm:pt>
    <dgm:pt modelId="{19F04A7D-2090-44F1-BA16-E4CDBB456A7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b="1" dirty="0" smtClean="0"/>
            <a:t>Portfolio Diversification</a:t>
          </a:r>
          <a:endParaRPr lang="en-US" sz="1600" b="1" dirty="0"/>
        </a:p>
      </dgm:t>
    </dgm:pt>
    <dgm:pt modelId="{29D0FA01-2B10-418F-8AC1-FB87C6B7DCE2}" type="parTrans" cxnId="{F8D417AF-02E6-4EAA-BCF4-DE33F1DAF44F}">
      <dgm:prSet/>
      <dgm:spPr/>
      <dgm:t>
        <a:bodyPr/>
        <a:lstStyle/>
        <a:p>
          <a:endParaRPr lang="en-US" sz="1200" b="0"/>
        </a:p>
      </dgm:t>
    </dgm:pt>
    <dgm:pt modelId="{6F707CEA-56C4-4BF0-99FA-01E530BA7A62}" type="sibTrans" cxnId="{F8D417AF-02E6-4EAA-BCF4-DE33F1DAF44F}">
      <dgm:prSet/>
      <dgm:spPr/>
      <dgm:t>
        <a:bodyPr/>
        <a:lstStyle/>
        <a:p>
          <a:endParaRPr lang="en-US" sz="1200" b="0"/>
        </a:p>
      </dgm:t>
    </dgm:pt>
    <dgm:pt modelId="{ACB349F9-F8F6-4415-9ABB-B2A1AC4FAFE7}">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0" dirty="0" smtClean="0"/>
            <a:t>Maximum Employee</a:t>
          </a:r>
          <a:r>
            <a:rPr lang="en-US" sz="1400" b="0" baseline="0" dirty="0" smtClean="0"/>
            <a:t> Contributory Funds to be converted to Equity Based Funds</a:t>
          </a:r>
        </a:p>
      </dgm:t>
    </dgm:pt>
    <dgm:pt modelId="{C2A6D4F7-CD81-4C68-A6E5-2F644EC790C4}" type="parTrans" cxnId="{AE9ED5F8-BB9F-4ED9-90D9-F775EFEF9538}">
      <dgm:prSet/>
      <dgm:spPr/>
      <dgm:t>
        <a:bodyPr/>
        <a:lstStyle/>
        <a:p>
          <a:endParaRPr lang="en-US" sz="1200" b="0"/>
        </a:p>
      </dgm:t>
    </dgm:pt>
    <dgm:pt modelId="{F718BFCC-375A-43A0-97BF-107F3DEA963B}" type="sibTrans" cxnId="{AE9ED5F8-BB9F-4ED9-90D9-F775EFEF9538}">
      <dgm:prSet/>
      <dgm:spPr/>
      <dgm:t>
        <a:bodyPr/>
        <a:lstStyle/>
        <a:p>
          <a:endParaRPr lang="en-US" sz="1200" b="0"/>
        </a:p>
      </dgm:t>
    </dgm:pt>
    <dgm:pt modelId="{506DAAB6-8FD1-494F-BC19-E040B39E9DE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b="1" dirty="0" smtClean="0"/>
            <a:t>SMA Mandates</a:t>
          </a:r>
          <a:endParaRPr lang="en-US" sz="1600" b="1" dirty="0"/>
        </a:p>
      </dgm:t>
    </dgm:pt>
    <dgm:pt modelId="{DEA3049C-8E15-40F4-8B41-BEC7AAB82CF1}" type="parTrans" cxnId="{FE2B2183-6FE4-4093-B4F3-99A1577160A8}">
      <dgm:prSet/>
      <dgm:spPr/>
      <dgm:t>
        <a:bodyPr/>
        <a:lstStyle/>
        <a:p>
          <a:endParaRPr lang="en-US" sz="1200" b="0"/>
        </a:p>
      </dgm:t>
    </dgm:pt>
    <dgm:pt modelId="{5DAD655F-1A53-4D4D-978B-505FFE05F22E}" type="sibTrans" cxnId="{FE2B2183-6FE4-4093-B4F3-99A1577160A8}">
      <dgm:prSet/>
      <dgm:spPr/>
      <dgm:t>
        <a:bodyPr/>
        <a:lstStyle/>
        <a:p>
          <a:endParaRPr lang="en-US" sz="1200" b="0"/>
        </a:p>
      </dgm:t>
    </dgm:pt>
    <dgm:pt modelId="{0A752F32-C66D-4E4C-8DD4-41C59598AD9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0" dirty="0" smtClean="0"/>
            <a:t>Deepen the market of Tailored Made Portfolio Management to Corporates</a:t>
          </a:r>
          <a:endParaRPr lang="en-US" sz="1400" b="0" dirty="0"/>
        </a:p>
      </dgm:t>
    </dgm:pt>
    <dgm:pt modelId="{9C051B83-6CE0-453C-982E-E29C8CCADFD2}" type="parTrans" cxnId="{ABD2C09A-20AE-4CF0-A2C7-95DAE437D0D0}">
      <dgm:prSet/>
      <dgm:spPr/>
      <dgm:t>
        <a:bodyPr/>
        <a:lstStyle/>
        <a:p>
          <a:endParaRPr lang="en-US" sz="1200" b="0"/>
        </a:p>
      </dgm:t>
    </dgm:pt>
    <dgm:pt modelId="{11916BC0-6B11-41E6-A0E3-C5AAD68342DB}" type="sibTrans" cxnId="{ABD2C09A-20AE-4CF0-A2C7-95DAE437D0D0}">
      <dgm:prSet/>
      <dgm:spPr/>
      <dgm:t>
        <a:bodyPr/>
        <a:lstStyle/>
        <a:p>
          <a:endParaRPr lang="en-US" sz="1200" b="0"/>
        </a:p>
      </dgm:t>
    </dgm:pt>
    <dgm:pt modelId="{227BC177-EB33-4B7D-8458-2EEAA3F0C60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b="1" dirty="0" smtClean="0"/>
            <a:t>High Net Worth Individuals</a:t>
          </a:r>
          <a:endParaRPr lang="en-US" sz="1600" b="1" dirty="0"/>
        </a:p>
      </dgm:t>
    </dgm:pt>
    <dgm:pt modelId="{563E1186-9B0F-471C-A0A6-07326E01A394}" type="parTrans" cxnId="{E605E220-BE6B-48B8-B97D-1EC55CAB6761}">
      <dgm:prSet/>
      <dgm:spPr/>
      <dgm:t>
        <a:bodyPr/>
        <a:lstStyle/>
        <a:p>
          <a:endParaRPr lang="en-US" sz="1200" b="0"/>
        </a:p>
      </dgm:t>
    </dgm:pt>
    <dgm:pt modelId="{4EAB3B1E-D8FB-4926-B894-AE9EFE98784D}" type="sibTrans" cxnId="{E605E220-BE6B-48B8-B97D-1EC55CAB6761}">
      <dgm:prSet/>
      <dgm:spPr/>
      <dgm:t>
        <a:bodyPr/>
        <a:lstStyle/>
        <a:p>
          <a:endParaRPr lang="en-US" sz="1200" b="0"/>
        </a:p>
      </dgm:t>
    </dgm:pt>
    <dgm:pt modelId="{756F59CD-72F6-4E13-BCB7-4D959041246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0" dirty="0" smtClean="0"/>
            <a:t>Working closely with the HNW team/ Customer Enrichment Dpt. to further strengthen the market of high end individuals, i.e. Sponsors, Owners, Directors etc.</a:t>
          </a:r>
          <a:endParaRPr lang="en-US" sz="1400" b="0" dirty="0"/>
        </a:p>
      </dgm:t>
    </dgm:pt>
    <dgm:pt modelId="{6B974720-E563-4858-AD23-4084CAC05CEF}" type="parTrans" cxnId="{DF52E37F-338D-45A0-9495-350CC1261D81}">
      <dgm:prSet/>
      <dgm:spPr/>
      <dgm:t>
        <a:bodyPr/>
        <a:lstStyle/>
        <a:p>
          <a:endParaRPr lang="en-US" sz="1200" b="0"/>
        </a:p>
      </dgm:t>
    </dgm:pt>
    <dgm:pt modelId="{CADCE2D2-D3F6-4F54-AA90-C0DA35A3F120}" type="sibTrans" cxnId="{DF52E37F-338D-45A0-9495-350CC1261D81}">
      <dgm:prSet/>
      <dgm:spPr/>
      <dgm:t>
        <a:bodyPr/>
        <a:lstStyle/>
        <a:p>
          <a:endParaRPr lang="en-US" sz="1200" b="0"/>
        </a:p>
      </dgm:t>
    </dgm:pt>
    <dgm:pt modelId="{A54B5121-6131-4FF3-86BF-DD20ED87C7F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0" dirty="0" smtClean="0"/>
            <a:t>Strong grip on NGOs/Trusts/ Endowment Funds </a:t>
          </a:r>
        </a:p>
      </dgm:t>
    </dgm:pt>
    <dgm:pt modelId="{5DFB3BFD-225A-4057-81E8-70D0E04308F7}" type="parTrans" cxnId="{6890ACD1-EB7D-43F2-95D8-620AFA328E7B}">
      <dgm:prSet/>
      <dgm:spPr/>
      <dgm:t>
        <a:bodyPr/>
        <a:lstStyle/>
        <a:p>
          <a:endParaRPr lang="en-US" sz="1600" b="0"/>
        </a:p>
      </dgm:t>
    </dgm:pt>
    <dgm:pt modelId="{983720B3-4CA6-4AEC-9880-1F450DD34B0A}" type="sibTrans" cxnId="{6890ACD1-EB7D-43F2-95D8-620AFA328E7B}">
      <dgm:prSet/>
      <dgm:spPr/>
      <dgm:t>
        <a:bodyPr/>
        <a:lstStyle/>
        <a:p>
          <a:endParaRPr lang="en-US" sz="1600" b="0"/>
        </a:p>
      </dgm:t>
    </dgm:pt>
    <dgm:pt modelId="{AB7D7AAA-B319-4897-9626-71C1C6F9902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0" baseline="0" dirty="0" smtClean="0"/>
            <a:t>High Fee based funds to be marketed further</a:t>
          </a:r>
        </a:p>
      </dgm:t>
    </dgm:pt>
    <dgm:pt modelId="{2B98CA88-4A69-41A2-AA35-B68B10BDB09A}" type="parTrans" cxnId="{96E0677F-A099-46F3-A4B7-3789E3D15A6F}">
      <dgm:prSet/>
      <dgm:spPr/>
      <dgm:t>
        <a:bodyPr/>
        <a:lstStyle/>
        <a:p>
          <a:endParaRPr lang="en-US" sz="1600" b="0"/>
        </a:p>
      </dgm:t>
    </dgm:pt>
    <dgm:pt modelId="{23144744-F699-47B4-AA21-AE308E7E6706}" type="sibTrans" cxnId="{96E0677F-A099-46F3-A4B7-3789E3D15A6F}">
      <dgm:prSet/>
      <dgm:spPr/>
      <dgm:t>
        <a:bodyPr/>
        <a:lstStyle/>
        <a:p>
          <a:endParaRPr lang="en-US" sz="1600" b="0"/>
        </a:p>
      </dgm:t>
    </dgm:pt>
    <dgm:pt modelId="{625A75A1-8C6F-49EA-8E1D-AC92FD9A4F53}">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0" dirty="0" smtClean="0"/>
            <a:t>Deepen the AUM share of Equity based funds portfolio</a:t>
          </a:r>
        </a:p>
        <a:p>
          <a:endParaRPr lang="en-US" sz="1400" b="0" dirty="0" smtClean="0"/>
        </a:p>
      </dgm:t>
    </dgm:pt>
    <dgm:pt modelId="{7F3EE26C-7C3D-4E54-8C30-1602AB417679}" type="parTrans" cxnId="{3172699D-0824-4892-8A1C-C51BA72AB972}">
      <dgm:prSet/>
      <dgm:spPr/>
      <dgm:t>
        <a:bodyPr/>
        <a:lstStyle/>
        <a:p>
          <a:endParaRPr lang="en-US" sz="1600" b="0"/>
        </a:p>
      </dgm:t>
    </dgm:pt>
    <dgm:pt modelId="{ECDEC1DF-00CC-4CC7-9A28-6B8EC8664151}" type="sibTrans" cxnId="{3172699D-0824-4892-8A1C-C51BA72AB972}">
      <dgm:prSet/>
      <dgm:spPr/>
      <dgm:t>
        <a:bodyPr/>
        <a:lstStyle/>
        <a:p>
          <a:endParaRPr lang="en-US" sz="1600" b="0"/>
        </a:p>
      </dgm:t>
    </dgm:pt>
    <dgm:pt modelId="{51792CF9-D73E-407B-98A2-0EB79E63EEE0}" type="pres">
      <dgm:prSet presAssocID="{4BA31B27-806B-45C3-9FE2-038ECF136E56}" presName="rootnode" presStyleCnt="0">
        <dgm:presLayoutVars>
          <dgm:chMax/>
          <dgm:chPref/>
          <dgm:dir/>
          <dgm:animLvl val="lvl"/>
        </dgm:presLayoutVars>
      </dgm:prSet>
      <dgm:spPr/>
      <dgm:t>
        <a:bodyPr/>
        <a:lstStyle/>
        <a:p>
          <a:endParaRPr lang="en-US"/>
        </a:p>
      </dgm:t>
    </dgm:pt>
    <dgm:pt modelId="{7F452965-B068-44CA-A695-1E286EDEEA0C}" type="pres">
      <dgm:prSet presAssocID="{19F04A7D-2090-44F1-BA16-E4CDBB456A7B}"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7A9132E-C945-4A40-99A1-115F68BB4D24}" type="pres">
      <dgm:prSet presAssocID="{19F04A7D-2090-44F1-BA16-E4CDBB456A7B}" presName="LShape" presStyleLbl="alignNode1" presStyleIdx="0" presStyleCnt="5"/>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1145F45-4298-452D-B8E5-06813782D3C0}" type="pres">
      <dgm:prSet presAssocID="{19F04A7D-2090-44F1-BA16-E4CDBB456A7B}" presName="ParentText" presStyleLbl="revTx" presStyleIdx="0" presStyleCnt="3">
        <dgm:presLayoutVars>
          <dgm:chMax val="0"/>
          <dgm:chPref val="0"/>
          <dgm:bulletEnabled val="1"/>
        </dgm:presLayoutVars>
      </dgm:prSet>
      <dgm:spPr/>
      <dgm:t>
        <a:bodyPr/>
        <a:lstStyle/>
        <a:p>
          <a:endParaRPr lang="en-US"/>
        </a:p>
      </dgm:t>
    </dgm:pt>
    <dgm:pt modelId="{567B5F31-AE27-4292-8402-E8A33A8D444B}" type="pres">
      <dgm:prSet presAssocID="{19F04A7D-2090-44F1-BA16-E4CDBB456A7B}" presName="Triangle" presStyleLbl="alignNode1" presStyleIdx="1" presStyleCnt="5"/>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8C16FBE-F2BF-4CB5-ADD5-078B0C24B66F}" type="pres">
      <dgm:prSet presAssocID="{6F707CEA-56C4-4BF0-99FA-01E530BA7A62}"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41DB4B7-A792-408E-BA8F-371A500D4AF4}" type="pres">
      <dgm:prSet presAssocID="{6F707CEA-56C4-4BF0-99FA-01E530BA7A62}"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E6DBEC6-C9C7-4BBE-8FF4-8884A143C900}" type="pres">
      <dgm:prSet presAssocID="{506DAAB6-8FD1-494F-BC19-E040B39E9DE8}"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998516B-8EDE-4C89-8743-373F95D5611B}" type="pres">
      <dgm:prSet presAssocID="{506DAAB6-8FD1-494F-BC19-E040B39E9DE8}" presName="LShape" presStyleLbl="alignNode1" presStyleIdx="2" presStyleCnt="5"/>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E187B70-1D4F-4A63-B3F3-68769C83540C}" type="pres">
      <dgm:prSet presAssocID="{506DAAB6-8FD1-494F-BC19-E040B39E9DE8}" presName="ParentText" presStyleLbl="revTx" presStyleIdx="1" presStyleCnt="3">
        <dgm:presLayoutVars>
          <dgm:chMax val="0"/>
          <dgm:chPref val="0"/>
          <dgm:bulletEnabled val="1"/>
        </dgm:presLayoutVars>
      </dgm:prSet>
      <dgm:spPr/>
      <dgm:t>
        <a:bodyPr/>
        <a:lstStyle/>
        <a:p>
          <a:endParaRPr lang="en-US"/>
        </a:p>
      </dgm:t>
    </dgm:pt>
    <dgm:pt modelId="{5B594810-910C-4F25-9E9A-5310E7E2399B}" type="pres">
      <dgm:prSet presAssocID="{506DAAB6-8FD1-494F-BC19-E040B39E9DE8}" presName="Triangle" presStyleLbl="alignNode1" presStyleIdx="3" presStyleCnt="5"/>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B161A24-C3AA-4BCF-BF45-DABBCC859E65}" type="pres">
      <dgm:prSet presAssocID="{5DAD655F-1A53-4D4D-978B-505FFE05F22E}"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FFBC7C3-C543-489B-AC34-7760AA0A54C6}" type="pres">
      <dgm:prSet presAssocID="{5DAD655F-1A53-4D4D-978B-505FFE05F22E}"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0599360-0D1B-42A7-9178-E452660B237D}" type="pres">
      <dgm:prSet presAssocID="{227BC177-EB33-4B7D-8458-2EEAA3F0C605}"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6CAEC20-A374-47A9-B313-DDF2F280F8A1}" type="pres">
      <dgm:prSet presAssocID="{227BC177-EB33-4B7D-8458-2EEAA3F0C605}" presName="LShape" presStyleLbl="alignNode1" presStyleIdx="4" presStyleCnt="5"/>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2650CDF-8CC5-4C25-9327-67733513287D}" type="pres">
      <dgm:prSet presAssocID="{227BC177-EB33-4B7D-8458-2EEAA3F0C605}" presName="ParentText" presStyleLbl="revTx" presStyleIdx="2" presStyleCnt="3">
        <dgm:presLayoutVars>
          <dgm:chMax val="0"/>
          <dgm:chPref val="0"/>
          <dgm:bulletEnabled val="1"/>
        </dgm:presLayoutVars>
      </dgm:prSet>
      <dgm:spPr/>
      <dgm:t>
        <a:bodyPr/>
        <a:lstStyle/>
        <a:p>
          <a:endParaRPr lang="en-US"/>
        </a:p>
      </dgm:t>
    </dgm:pt>
  </dgm:ptLst>
  <dgm:cxnLst>
    <dgm:cxn modelId="{3B559BE5-D5AA-4EA3-81A3-2D21ACF81EAB}" type="presOf" srcId="{625A75A1-8C6F-49EA-8E1D-AC92FD9A4F53}" destId="{12650CDF-8CC5-4C25-9327-67733513287D}" srcOrd="0" destOrd="2" presId="urn:microsoft.com/office/officeart/2009/3/layout/StepUpProcess"/>
    <dgm:cxn modelId="{A37C1D5F-F93C-4769-8895-94925C190012}" type="presOf" srcId="{506DAAB6-8FD1-494F-BC19-E040B39E9DE8}" destId="{6E187B70-1D4F-4A63-B3F3-68769C83540C}" srcOrd="0" destOrd="0" presId="urn:microsoft.com/office/officeart/2009/3/layout/StepUpProcess"/>
    <dgm:cxn modelId="{96E0677F-A099-46F3-A4B7-3789E3D15A6F}" srcId="{19F04A7D-2090-44F1-BA16-E4CDBB456A7B}" destId="{AB7D7AAA-B319-4897-9626-71C1C6F99025}" srcOrd="1" destOrd="0" parTransId="{2B98CA88-4A69-41A2-AA35-B68B10BDB09A}" sibTransId="{23144744-F699-47B4-AA21-AE308E7E6706}"/>
    <dgm:cxn modelId="{D63BB9AE-5A16-4CF2-A413-F5E96031C7FA}" type="presOf" srcId="{756F59CD-72F6-4E13-BCB7-4D959041246D}" destId="{12650CDF-8CC5-4C25-9327-67733513287D}" srcOrd="0" destOrd="1" presId="urn:microsoft.com/office/officeart/2009/3/layout/StepUpProcess"/>
    <dgm:cxn modelId="{AE9ED5F8-BB9F-4ED9-90D9-F775EFEF9538}" srcId="{19F04A7D-2090-44F1-BA16-E4CDBB456A7B}" destId="{ACB349F9-F8F6-4415-9ABB-B2A1AC4FAFE7}" srcOrd="0" destOrd="0" parTransId="{C2A6D4F7-CD81-4C68-A6E5-2F644EC790C4}" sibTransId="{F718BFCC-375A-43A0-97BF-107F3DEA963B}"/>
    <dgm:cxn modelId="{FE2B2183-6FE4-4093-B4F3-99A1577160A8}" srcId="{4BA31B27-806B-45C3-9FE2-038ECF136E56}" destId="{506DAAB6-8FD1-494F-BC19-E040B39E9DE8}" srcOrd="1" destOrd="0" parTransId="{DEA3049C-8E15-40F4-8B41-BEC7AAB82CF1}" sibTransId="{5DAD655F-1A53-4D4D-978B-505FFE05F22E}"/>
    <dgm:cxn modelId="{3172699D-0824-4892-8A1C-C51BA72AB972}" srcId="{227BC177-EB33-4B7D-8458-2EEAA3F0C605}" destId="{625A75A1-8C6F-49EA-8E1D-AC92FD9A4F53}" srcOrd="1" destOrd="0" parTransId="{7F3EE26C-7C3D-4E54-8C30-1602AB417679}" sibTransId="{ECDEC1DF-00CC-4CC7-9A28-6B8EC8664151}"/>
    <dgm:cxn modelId="{4F426C51-BE42-4DD0-83CA-86FC70AA19EF}" type="presOf" srcId="{4BA31B27-806B-45C3-9FE2-038ECF136E56}" destId="{51792CF9-D73E-407B-98A2-0EB79E63EEE0}" srcOrd="0" destOrd="0" presId="urn:microsoft.com/office/officeart/2009/3/layout/StepUpProcess"/>
    <dgm:cxn modelId="{8EE92171-BBAE-4934-BA9F-397A6F1C20D2}" type="presOf" srcId="{A54B5121-6131-4FF3-86BF-DD20ED87C7F2}" destId="{6E187B70-1D4F-4A63-B3F3-68769C83540C}" srcOrd="0" destOrd="2" presId="urn:microsoft.com/office/officeart/2009/3/layout/StepUpProcess"/>
    <dgm:cxn modelId="{ABD2C09A-20AE-4CF0-A2C7-95DAE437D0D0}" srcId="{506DAAB6-8FD1-494F-BC19-E040B39E9DE8}" destId="{0A752F32-C66D-4E4C-8DD4-41C59598AD9B}" srcOrd="0" destOrd="0" parTransId="{9C051B83-6CE0-453C-982E-E29C8CCADFD2}" sibTransId="{11916BC0-6B11-41E6-A0E3-C5AAD68342DB}"/>
    <dgm:cxn modelId="{42781392-3EBD-4034-86B3-D557DA30FC79}" type="presOf" srcId="{AB7D7AAA-B319-4897-9626-71C1C6F99025}" destId="{21145F45-4298-452D-B8E5-06813782D3C0}" srcOrd="0" destOrd="2" presId="urn:microsoft.com/office/officeart/2009/3/layout/StepUpProcess"/>
    <dgm:cxn modelId="{B94959DF-C591-40C6-9FE4-390137CC6407}" type="presOf" srcId="{ACB349F9-F8F6-4415-9ABB-B2A1AC4FAFE7}" destId="{21145F45-4298-452D-B8E5-06813782D3C0}" srcOrd="0" destOrd="1" presId="urn:microsoft.com/office/officeart/2009/3/layout/StepUpProcess"/>
    <dgm:cxn modelId="{B815633B-F1D0-46AC-9DF2-A85F665ED715}" type="presOf" srcId="{19F04A7D-2090-44F1-BA16-E4CDBB456A7B}" destId="{21145F45-4298-452D-B8E5-06813782D3C0}" srcOrd="0" destOrd="0" presId="urn:microsoft.com/office/officeart/2009/3/layout/StepUpProcess"/>
    <dgm:cxn modelId="{DF52E37F-338D-45A0-9495-350CC1261D81}" srcId="{227BC177-EB33-4B7D-8458-2EEAA3F0C605}" destId="{756F59CD-72F6-4E13-BCB7-4D959041246D}" srcOrd="0" destOrd="0" parTransId="{6B974720-E563-4858-AD23-4084CAC05CEF}" sibTransId="{CADCE2D2-D3F6-4F54-AA90-C0DA35A3F120}"/>
    <dgm:cxn modelId="{D947EF95-E61F-406B-A451-4A1DE54B512A}" type="presOf" srcId="{0A752F32-C66D-4E4C-8DD4-41C59598AD9B}" destId="{6E187B70-1D4F-4A63-B3F3-68769C83540C}" srcOrd="0" destOrd="1" presId="urn:microsoft.com/office/officeart/2009/3/layout/StepUpProcess"/>
    <dgm:cxn modelId="{F8D417AF-02E6-4EAA-BCF4-DE33F1DAF44F}" srcId="{4BA31B27-806B-45C3-9FE2-038ECF136E56}" destId="{19F04A7D-2090-44F1-BA16-E4CDBB456A7B}" srcOrd="0" destOrd="0" parTransId="{29D0FA01-2B10-418F-8AC1-FB87C6B7DCE2}" sibTransId="{6F707CEA-56C4-4BF0-99FA-01E530BA7A62}"/>
    <dgm:cxn modelId="{6CE622A9-6955-47B7-9BF0-F191BBD024F9}" type="presOf" srcId="{227BC177-EB33-4B7D-8458-2EEAA3F0C605}" destId="{12650CDF-8CC5-4C25-9327-67733513287D}" srcOrd="0" destOrd="0" presId="urn:microsoft.com/office/officeart/2009/3/layout/StepUpProcess"/>
    <dgm:cxn modelId="{E605E220-BE6B-48B8-B97D-1EC55CAB6761}" srcId="{4BA31B27-806B-45C3-9FE2-038ECF136E56}" destId="{227BC177-EB33-4B7D-8458-2EEAA3F0C605}" srcOrd="2" destOrd="0" parTransId="{563E1186-9B0F-471C-A0A6-07326E01A394}" sibTransId="{4EAB3B1E-D8FB-4926-B894-AE9EFE98784D}"/>
    <dgm:cxn modelId="{6890ACD1-EB7D-43F2-95D8-620AFA328E7B}" srcId="{506DAAB6-8FD1-494F-BC19-E040B39E9DE8}" destId="{A54B5121-6131-4FF3-86BF-DD20ED87C7F2}" srcOrd="1" destOrd="0" parTransId="{5DFB3BFD-225A-4057-81E8-70D0E04308F7}" sibTransId="{983720B3-4CA6-4AEC-9880-1F450DD34B0A}"/>
    <dgm:cxn modelId="{11886207-CC17-4D33-AA3F-EBC28DBED19B}" type="presParOf" srcId="{51792CF9-D73E-407B-98A2-0EB79E63EEE0}" destId="{7F452965-B068-44CA-A695-1E286EDEEA0C}" srcOrd="0" destOrd="0" presId="urn:microsoft.com/office/officeart/2009/3/layout/StepUpProcess"/>
    <dgm:cxn modelId="{861AE4EF-6587-4F5A-BEDB-1DE149365A85}" type="presParOf" srcId="{7F452965-B068-44CA-A695-1E286EDEEA0C}" destId="{57A9132E-C945-4A40-99A1-115F68BB4D24}" srcOrd="0" destOrd="0" presId="urn:microsoft.com/office/officeart/2009/3/layout/StepUpProcess"/>
    <dgm:cxn modelId="{008DBE86-B56A-45AA-A5E6-35A817E32730}" type="presParOf" srcId="{7F452965-B068-44CA-A695-1E286EDEEA0C}" destId="{21145F45-4298-452D-B8E5-06813782D3C0}" srcOrd="1" destOrd="0" presId="urn:microsoft.com/office/officeart/2009/3/layout/StepUpProcess"/>
    <dgm:cxn modelId="{9CA72596-88F8-4AFD-9467-4B2B117D90CF}" type="presParOf" srcId="{7F452965-B068-44CA-A695-1E286EDEEA0C}" destId="{567B5F31-AE27-4292-8402-E8A33A8D444B}" srcOrd="2" destOrd="0" presId="urn:microsoft.com/office/officeart/2009/3/layout/StepUpProcess"/>
    <dgm:cxn modelId="{DE021C19-B7EC-4A04-911A-C13CF0A3E79A}" type="presParOf" srcId="{51792CF9-D73E-407B-98A2-0EB79E63EEE0}" destId="{28C16FBE-F2BF-4CB5-ADD5-078B0C24B66F}" srcOrd="1" destOrd="0" presId="urn:microsoft.com/office/officeart/2009/3/layout/StepUpProcess"/>
    <dgm:cxn modelId="{F76A0348-D6AB-4723-A34A-16FC975CA2D5}" type="presParOf" srcId="{28C16FBE-F2BF-4CB5-ADD5-078B0C24B66F}" destId="{F41DB4B7-A792-408E-BA8F-371A500D4AF4}" srcOrd="0" destOrd="0" presId="urn:microsoft.com/office/officeart/2009/3/layout/StepUpProcess"/>
    <dgm:cxn modelId="{8CA529CA-8FE4-48A1-8A95-16BD8450D507}" type="presParOf" srcId="{51792CF9-D73E-407B-98A2-0EB79E63EEE0}" destId="{AE6DBEC6-C9C7-4BBE-8FF4-8884A143C900}" srcOrd="2" destOrd="0" presId="urn:microsoft.com/office/officeart/2009/3/layout/StepUpProcess"/>
    <dgm:cxn modelId="{038F1995-8E52-414C-A84A-307777F8D791}" type="presParOf" srcId="{AE6DBEC6-C9C7-4BBE-8FF4-8884A143C900}" destId="{5998516B-8EDE-4C89-8743-373F95D5611B}" srcOrd="0" destOrd="0" presId="urn:microsoft.com/office/officeart/2009/3/layout/StepUpProcess"/>
    <dgm:cxn modelId="{6C4BC3AC-D7CE-4332-959D-A582ADA0F779}" type="presParOf" srcId="{AE6DBEC6-C9C7-4BBE-8FF4-8884A143C900}" destId="{6E187B70-1D4F-4A63-B3F3-68769C83540C}" srcOrd="1" destOrd="0" presId="urn:microsoft.com/office/officeart/2009/3/layout/StepUpProcess"/>
    <dgm:cxn modelId="{EF0EB594-7E09-4BDD-AFF9-93895142910D}" type="presParOf" srcId="{AE6DBEC6-C9C7-4BBE-8FF4-8884A143C900}" destId="{5B594810-910C-4F25-9E9A-5310E7E2399B}" srcOrd="2" destOrd="0" presId="urn:microsoft.com/office/officeart/2009/3/layout/StepUpProcess"/>
    <dgm:cxn modelId="{63EE6EC0-0575-4DF2-9D1C-BB13E6486B90}" type="presParOf" srcId="{51792CF9-D73E-407B-98A2-0EB79E63EEE0}" destId="{BB161A24-C3AA-4BCF-BF45-DABBCC859E65}" srcOrd="3" destOrd="0" presId="urn:microsoft.com/office/officeart/2009/3/layout/StepUpProcess"/>
    <dgm:cxn modelId="{0F48F459-B7FB-4EA0-A492-B6968955B0FF}" type="presParOf" srcId="{BB161A24-C3AA-4BCF-BF45-DABBCC859E65}" destId="{AFFBC7C3-C543-489B-AC34-7760AA0A54C6}" srcOrd="0" destOrd="0" presId="urn:microsoft.com/office/officeart/2009/3/layout/StepUpProcess"/>
    <dgm:cxn modelId="{C6FB4491-0E21-4E78-B0BD-4202DE3ED69F}" type="presParOf" srcId="{51792CF9-D73E-407B-98A2-0EB79E63EEE0}" destId="{B0599360-0D1B-42A7-9178-E452660B237D}" srcOrd="4" destOrd="0" presId="urn:microsoft.com/office/officeart/2009/3/layout/StepUpProcess"/>
    <dgm:cxn modelId="{B21F1B81-0238-493F-8AE5-E3BFCC50DB82}" type="presParOf" srcId="{B0599360-0D1B-42A7-9178-E452660B237D}" destId="{A6CAEC20-A374-47A9-B313-DDF2F280F8A1}" srcOrd="0" destOrd="0" presId="urn:microsoft.com/office/officeart/2009/3/layout/StepUpProcess"/>
    <dgm:cxn modelId="{E8C0A925-D2CA-4A5D-A0C4-B81EE6E1F048}" type="presParOf" srcId="{B0599360-0D1B-42A7-9178-E452660B237D}" destId="{12650CDF-8CC5-4C25-9327-67733513287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7AA23-CAFD-476D-AF13-21BB1FB02A24}" type="doc">
      <dgm:prSet loTypeId="urn:microsoft.com/office/officeart/2005/8/layout/hProcess7" loCatId="process" qsTypeId="urn:microsoft.com/office/officeart/2005/8/quickstyle/3d3" qsCatId="3D" csTypeId="urn:microsoft.com/office/officeart/2005/8/colors/accent1_1" csCatId="accent1" phldr="1"/>
      <dgm:spPr/>
      <dgm:t>
        <a:bodyPr/>
        <a:lstStyle/>
        <a:p>
          <a:endParaRPr lang="en-US"/>
        </a:p>
      </dgm:t>
    </dgm:pt>
    <dgm:pt modelId="{4EC79EC8-B839-4B35-A125-06084AD2E5E7}">
      <dgm:prSet phldrT="[Text]" custT="1">
        <dgm:style>
          <a:lnRef idx="2">
            <a:schemeClr val="accent1"/>
          </a:lnRef>
          <a:fillRef idx="1">
            <a:schemeClr val="lt1"/>
          </a:fillRef>
          <a:effectRef idx="0">
            <a:schemeClr val="accent1"/>
          </a:effectRef>
          <a:fontRef idx="minor">
            <a:schemeClr val="dk1"/>
          </a:fontRef>
        </dgm:style>
      </dgm:prSet>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dgm:spPr>
      <dgm:t>
        <a:bodyPr anchor="t" anchorCtr="1"/>
        <a:lstStyle/>
        <a:p>
          <a:r>
            <a:rPr lang="en-US" sz="1400" b="1" dirty="0" smtClean="0">
              <a:latin typeface="+mj-lt"/>
            </a:rPr>
            <a:t>Professional and Active Advisory </a:t>
          </a:r>
          <a:endParaRPr lang="en-US" sz="1400" b="1" dirty="0">
            <a:latin typeface="+mj-lt"/>
          </a:endParaRPr>
        </a:p>
      </dgm:t>
    </dgm:pt>
    <dgm:pt modelId="{C03FFB62-48A5-4A5E-BA26-C748C860E35F}" type="parTrans" cxnId="{7D09EAF5-49EF-447B-B046-84DD75F5BCD1}">
      <dgm:prSet/>
      <dgm:spPr/>
      <dgm:t>
        <a:bodyPr/>
        <a:lstStyle/>
        <a:p>
          <a:endParaRPr lang="en-US"/>
        </a:p>
      </dgm:t>
    </dgm:pt>
    <dgm:pt modelId="{D0E1FBC1-1837-44C5-8A32-D0F6AEC74712}" type="sibTrans" cxnId="{7D09EAF5-49EF-447B-B046-84DD75F5BCD1}">
      <dgm:prSet/>
      <dgm:spPr/>
      <dgm:t>
        <a:bodyPr/>
        <a:lstStyle/>
        <a:p>
          <a:endParaRPr lang="en-US"/>
        </a:p>
      </dgm:t>
    </dgm:pt>
    <dgm:pt modelId="{3E208324-FDCC-4B55-B89F-2B045FB45131}">
      <dgm:prSet phldrT="[Text]" custT="1">
        <dgm:style>
          <a:lnRef idx="1">
            <a:schemeClr val="accent1"/>
          </a:lnRef>
          <a:fillRef idx="2">
            <a:schemeClr val="accent1"/>
          </a:fillRef>
          <a:effectRef idx="1">
            <a:schemeClr val="accent1"/>
          </a:effectRef>
          <a:fontRef idx="minor">
            <a:schemeClr val="dk1"/>
          </a:fontRef>
        </dgm:style>
      </dgm:prSet>
      <dgm:spPr>
        <a:scene3d>
          <a:camera prst="orthographicFront">
            <a:rot lat="0" lon="0" rev="0"/>
          </a:camera>
          <a:lightRig rig="balanced" dir="t">
            <a:rot lat="0" lon="0" rev="8700000"/>
          </a:lightRig>
        </a:scene3d>
        <a:sp3d>
          <a:bevelT w="190500" h="38100"/>
        </a:sp3d>
      </dgm:spPr>
      <dgm:t>
        <a:bodyPr anchor="ctr" anchorCtr="0"/>
        <a:lstStyle/>
        <a:p>
          <a:r>
            <a:rPr lang="en-US" sz="1200" b="1" dirty="0" smtClean="0"/>
            <a:t>Tailor made Portfolio Solutions with Advisory Mandates for Direct Market Exposure along with Mutual Funds.  </a:t>
          </a:r>
        </a:p>
        <a:p>
          <a:endParaRPr lang="en-US" sz="1200" dirty="0" smtClean="0"/>
        </a:p>
        <a:p>
          <a:r>
            <a:rPr lang="en-US" sz="1200" dirty="0" smtClean="0"/>
            <a:t>Professional follow ups and reviews with clients through multiple means </a:t>
          </a:r>
        </a:p>
        <a:p>
          <a:r>
            <a:rPr lang="en-US" sz="1200" dirty="0" smtClean="0"/>
            <a:t>( Emails, Letters &amp; Social Media)</a:t>
          </a:r>
        </a:p>
        <a:p>
          <a:endParaRPr lang="en-US" sz="1100" dirty="0"/>
        </a:p>
      </dgm:t>
    </dgm:pt>
    <dgm:pt modelId="{D01B7248-774E-463E-B3D8-4307DA22A140}" type="parTrans" cxnId="{CF9D048D-4803-41D4-B449-CEDC507F712E}">
      <dgm:prSet/>
      <dgm:spPr/>
      <dgm:t>
        <a:bodyPr/>
        <a:lstStyle/>
        <a:p>
          <a:endParaRPr lang="en-US"/>
        </a:p>
      </dgm:t>
    </dgm:pt>
    <dgm:pt modelId="{AC55038D-0E72-431F-AF81-2656B6C5DB35}" type="sibTrans" cxnId="{CF9D048D-4803-41D4-B449-CEDC507F712E}">
      <dgm:prSet/>
      <dgm:spPr/>
      <dgm:t>
        <a:bodyPr/>
        <a:lstStyle/>
        <a:p>
          <a:endParaRPr lang="en-US"/>
        </a:p>
      </dgm:t>
    </dgm:pt>
    <dgm:pt modelId="{4063EB00-0428-499C-B7C9-05AE051D1892}">
      <dgm:prSet phldrT="[Text]" custT="1">
        <dgm:style>
          <a:lnRef idx="2">
            <a:schemeClr val="accent1"/>
          </a:lnRef>
          <a:fillRef idx="1">
            <a:schemeClr val="lt1"/>
          </a:fillRef>
          <a:effectRef idx="0">
            <a:schemeClr val="accent1"/>
          </a:effectRef>
          <a:fontRef idx="minor">
            <a:schemeClr val="dk1"/>
          </a:fontRef>
        </dgm:style>
      </dgm:prSet>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dgm:spPr>
      <dgm:t>
        <a:bodyPr lIns="0" tIns="91440" bIns="274320" anchor="t" anchorCtr="1"/>
        <a:lstStyle/>
        <a:p>
          <a:r>
            <a:rPr lang="en-US" sz="1400" b="1" dirty="0" smtClean="0">
              <a:latin typeface="+mj-lt"/>
            </a:rPr>
            <a:t>Enhance Relationship with Existing Clients </a:t>
          </a:r>
          <a:endParaRPr lang="en-US" sz="1400" dirty="0">
            <a:latin typeface="+mj-lt"/>
          </a:endParaRPr>
        </a:p>
      </dgm:t>
    </dgm:pt>
    <dgm:pt modelId="{0A3D9120-05E5-4030-AED9-062F4C1F88E1}" type="parTrans" cxnId="{E555B16E-3AC4-43D6-A0D3-681739DC600E}">
      <dgm:prSet/>
      <dgm:spPr/>
      <dgm:t>
        <a:bodyPr/>
        <a:lstStyle/>
        <a:p>
          <a:endParaRPr lang="en-US"/>
        </a:p>
      </dgm:t>
    </dgm:pt>
    <dgm:pt modelId="{AF01D149-861D-4728-96A3-98410AA43FEC}" type="sibTrans" cxnId="{E555B16E-3AC4-43D6-A0D3-681739DC600E}">
      <dgm:prSet/>
      <dgm:spPr/>
      <dgm:t>
        <a:bodyPr/>
        <a:lstStyle/>
        <a:p>
          <a:endParaRPr lang="en-US"/>
        </a:p>
      </dgm:t>
    </dgm:pt>
    <dgm:pt modelId="{F1C2A1E2-0830-4E92-8518-3FCA1E910E4C}">
      <dgm:prSet custT="1">
        <dgm:style>
          <a:lnRef idx="2">
            <a:schemeClr val="accent1"/>
          </a:lnRef>
          <a:fillRef idx="1">
            <a:schemeClr val="lt1"/>
          </a:fillRef>
          <a:effectRef idx="0">
            <a:schemeClr val="accent1"/>
          </a:effectRef>
          <a:fontRef idx="minor">
            <a:schemeClr val="dk1"/>
          </a:fontRef>
        </dgm:style>
      </dgm:prSet>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dgm:spPr>
      <dgm:t>
        <a:bodyPr anchor="t" anchorCtr="1"/>
        <a:lstStyle/>
        <a:p>
          <a:r>
            <a:rPr lang="en-US" sz="1400" b="1" dirty="0" smtClean="0">
              <a:latin typeface="+mj-lt"/>
            </a:rPr>
            <a:t>Focused Working on Fresh Pipeline</a:t>
          </a:r>
          <a:endParaRPr lang="en-US" sz="1400" dirty="0">
            <a:latin typeface="+mj-lt"/>
          </a:endParaRPr>
        </a:p>
      </dgm:t>
    </dgm:pt>
    <dgm:pt modelId="{69C59306-191F-49BA-828D-8B25559755C2}" type="parTrans" cxnId="{91EC242C-82F9-4B05-94FB-931513A0F173}">
      <dgm:prSet/>
      <dgm:spPr/>
      <dgm:t>
        <a:bodyPr/>
        <a:lstStyle/>
        <a:p>
          <a:endParaRPr lang="en-US"/>
        </a:p>
      </dgm:t>
    </dgm:pt>
    <dgm:pt modelId="{56372BD1-99EF-4928-932E-8CA65191DF0F}" type="sibTrans" cxnId="{91EC242C-82F9-4B05-94FB-931513A0F173}">
      <dgm:prSet/>
      <dgm:spPr/>
      <dgm:t>
        <a:bodyPr/>
        <a:lstStyle/>
        <a:p>
          <a:endParaRPr lang="en-US"/>
        </a:p>
      </dgm:t>
    </dgm:pt>
    <dgm:pt modelId="{D48C829F-12C7-421A-95B8-5997217E984C}">
      <dgm:prSet custT="1">
        <dgm:style>
          <a:lnRef idx="1">
            <a:schemeClr val="accent1"/>
          </a:lnRef>
          <a:fillRef idx="2">
            <a:schemeClr val="accent1"/>
          </a:fillRef>
          <a:effectRef idx="1">
            <a:schemeClr val="accent1"/>
          </a:effectRef>
          <a:fontRef idx="minor">
            <a:schemeClr val="dk1"/>
          </a:fontRef>
        </dgm:style>
      </dgm:prSet>
      <dgm:spPr>
        <a:scene3d>
          <a:camera prst="orthographicFront">
            <a:rot lat="0" lon="0" rev="0"/>
          </a:camera>
          <a:lightRig rig="balanced" dir="t">
            <a:rot lat="0" lon="0" rev="8700000"/>
          </a:lightRig>
        </a:scene3d>
        <a:sp3d>
          <a:bevelT w="190500" h="38100"/>
        </a:sp3d>
      </dgm:spPr>
      <dgm:t>
        <a:bodyPr anchor="ctr" anchorCtr="0"/>
        <a:lstStyle/>
        <a:p>
          <a:r>
            <a:rPr lang="en-US" sz="1200" dirty="0" smtClean="0"/>
            <a:t>Facilitating buying and selling of T Bills / PIBS through Fixed Income Desk.</a:t>
          </a:r>
          <a:endParaRPr lang="en-US" sz="1400" dirty="0"/>
        </a:p>
      </dgm:t>
    </dgm:pt>
    <dgm:pt modelId="{C5F1C151-07B8-46AA-82E9-58461D7E99BC}" type="parTrans" cxnId="{01C83F34-7981-4849-9E9D-874CD9769DDD}">
      <dgm:prSet/>
      <dgm:spPr/>
      <dgm:t>
        <a:bodyPr/>
        <a:lstStyle/>
        <a:p>
          <a:endParaRPr lang="en-US"/>
        </a:p>
      </dgm:t>
    </dgm:pt>
    <dgm:pt modelId="{B4B81D1F-1CA8-41B1-9750-659566E683C0}" type="sibTrans" cxnId="{01C83F34-7981-4849-9E9D-874CD9769DDD}">
      <dgm:prSet/>
      <dgm:spPr/>
      <dgm:t>
        <a:bodyPr/>
        <a:lstStyle/>
        <a:p>
          <a:endParaRPr lang="en-US"/>
        </a:p>
      </dgm:t>
    </dgm:pt>
    <dgm:pt modelId="{287F3941-499C-40F6-B06C-B3338903B133}">
      <dgm:prSet custT="1">
        <dgm:style>
          <a:lnRef idx="1">
            <a:schemeClr val="accent1"/>
          </a:lnRef>
          <a:fillRef idx="2">
            <a:schemeClr val="accent1"/>
          </a:fillRef>
          <a:effectRef idx="1">
            <a:schemeClr val="accent1"/>
          </a:effectRef>
          <a:fontRef idx="minor">
            <a:schemeClr val="dk1"/>
          </a:fontRef>
        </dgm:style>
      </dgm:prSet>
      <dgm:spPr>
        <a:scene3d>
          <a:camera prst="orthographicFront">
            <a:rot lat="0" lon="0" rev="0"/>
          </a:camera>
          <a:lightRig rig="balanced" dir="t">
            <a:rot lat="0" lon="0" rev="8700000"/>
          </a:lightRig>
        </a:scene3d>
        <a:sp3d>
          <a:bevelT w="190500" h="38100"/>
        </a:sp3d>
      </dgm:spPr>
      <dgm:t>
        <a:bodyPr anchor="ctr" anchorCtr="0"/>
        <a:lstStyle/>
        <a:p>
          <a:r>
            <a:rPr lang="en-US" sz="1200" dirty="0" smtClean="0"/>
            <a:t>Retail team aggressively working on fresh HNW clients with the help of corporate team </a:t>
          </a:r>
        </a:p>
        <a:p>
          <a:endParaRPr lang="en-US" sz="1200" dirty="0" smtClean="0"/>
        </a:p>
        <a:p>
          <a:r>
            <a:rPr lang="en-US" sz="1200" dirty="0" smtClean="0"/>
            <a:t>Data Extraction through various mediums to deepen the reach of MCBAH.</a:t>
          </a:r>
        </a:p>
        <a:p>
          <a:endParaRPr lang="en-US" sz="1200" dirty="0"/>
        </a:p>
      </dgm:t>
    </dgm:pt>
    <dgm:pt modelId="{10D12FAF-0112-485D-8DCA-E2EF0F8C7854}" type="parTrans" cxnId="{47534D8B-A3B7-444A-B1F5-FC8E17DEE189}">
      <dgm:prSet/>
      <dgm:spPr/>
      <dgm:t>
        <a:bodyPr/>
        <a:lstStyle/>
        <a:p>
          <a:endParaRPr lang="en-US"/>
        </a:p>
      </dgm:t>
    </dgm:pt>
    <dgm:pt modelId="{7F7EDF10-B1ED-4A58-AF4C-7C093D2E1D14}" type="sibTrans" cxnId="{47534D8B-A3B7-444A-B1F5-FC8E17DEE189}">
      <dgm:prSet/>
      <dgm:spPr/>
      <dgm:t>
        <a:bodyPr/>
        <a:lstStyle/>
        <a:p>
          <a:endParaRPr lang="en-US"/>
        </a:p>
      </dgm:t>
    </dgm:pt>
    <dgm:pt modelId="{6D06F7CE-8A5C-441A-9B20-88DA719FD95E}">
      <dgm:prSet custT="1">
        <dgm:style>
          <a:lnRef idx="1">
            <a:schemeClr val="accent1"/>
          </a:lnRef>
          <a:fillRef idx="2">
            <a:schemeClr val="accent1"/>
          </a:fillRef>
          <a:effectRef idx="1">
            <a:schemeClr val="accent1"/>
          </a:effectRef>
          <a:fontRef idx="minor">
            <a:schemeClr val="dk1"/>
          </a:fontRef>
        </dgm:style>
      </dgm:prSet>
      <dgm:spPr>
        <a:scene3d>
          <a:camera prst="orthographicFront">
            <a:rot lat="0" lon="0" rev="0"/>
          </a:camera>
          <a:lightRig rig="balanced" dir="t">
            <a:rot lat="0" lon="0" rev="8700000"/>
          </a:lightRig>
        </a:scene3d>
        <a:sp3d>
          <a:bevelT w="190500" h="38100"/>
        </a:sp3d>
      </dgm:spPr>
      <dgm:t>
        <a:bodyPr anchor="ctr" anchorCtr="0"/>
        <a:lstStyle/>
        <a:p>
          <a:r>
            <a:rPr lang="en-US" sz="1200" b="1" dirty="0" smtClean="0"/>
            <a:t>Continuous follow up of Management team with Directors and Business Owners of existing corporate clients</a:t>
          </a:r>
          <a:endParaRPr lang="en-US" sz="1400" b="1" dirty="0"/>
        </a:p>
      </dgm:t>
    </dgm:pt>
    <dgm:pt modelId="{769FF90A-D551-4100-8765-EC3827CA98CC}" type="parTrans" cxnId="{72D9AB8D-5C1F-4B4B-A98E-5F71E9B31D6F}">
      <dgm:prSet/>
      <dgm:spPr/>
      <dgm:t>
        <a:bodyPr/>
        <a:lstStyle/>
        <a:p>
          <a:endParaRPr lang="en-US"/>
        </a:p>
      </dgm:t>
    </dgm:pt>
    <dgm:pt modelId="{B0E6FD28-C94F-4552-92EC-36695FD00E42}" type="sibTrans" cxnId="{72D9AB8D-5C1F-4B4B-A98E-5F71E9B31D6F}">
      <dgm:prSet/>
      <dgm:spPr/>
      <dgm:t>
        <a:bodyPr/>
        <a:lstStyle/>
        <a:p>
          <a:endParaRPr lang="en-US"/>
        </a:p>
      </dgm:t>
    </dgm:pt>
    <dgm:pt modelId="{230251C0-7F64-4A19-B41A-7004470CDBC6}">
      <dgm:prSet custT="1">
        <dgm:style>
          <a:lnRef idx="1">
            <a:schemeClr val="accent1"/>
          </a:lnRef>
          <a:fillRef idx="2">
            <a:schemeClr val="accent1"/>
          </a:fillRef>
          <a:effectRef idx="1">
            <a:schemeClr val="accent1"/>
          </a:effectRef>
          <a:fontRef idx="minor">
            <a:schemeClr val="dk1"/>
          </a:fontRef>
        </dgm:style>
      </dgm:prSet>
      <dgm:spPr>
        <a:scene3d>
          <a:camera prst="orthographicFront">
            <a:rot lat="0" lon="0" rev="0"/>
          </a:camera>
          <a:lightRig rig="balanced" dir="t">
            <a:rot lat="0" lon="0" rev="8700000"/>
          </a:lightRig>
        </a:scene3d>
        <a:sp3d>
          <a:bevelT w="190500" h="38100"/>
        </a:sp3d>
      </dgm:spPr>
      <dgm:t>
        <a:bodyPr anchor="ctr" anchorCtr="0"/>
        <a:lstStyle/>
        <a:p>
          <a:r>
            <a:rPr lang="en-US" sz="1200" b="1" dirty="0" smtClean="0"/>
            <a:t>Build on Relationship to get connected with other potential HNW Clients.</a:t>
          </a:r>
        </a:p>
        <a:p>
          <a:endParaRPr lang="en-US" sz="1200" dirty="0" smtClean="0"/>
        </a:p>
        <a:p>
          <a:r>
            <a:rPr lang="en-US" sz="1200" dirty="0" smtClean="0"/>
            <a:t>Giveaways and Incentives</a:t>
          </a:r>
        </a:p>
      </dgm:t>
    </dgm:pt>
    <dgm:pt modelId="{0AA6132D-01EE-4D98-8F22-8F3B5DDC7242}" type="parTrans" cxnId="{C6B7B8AA-62E3-4905-AF40-080D4FE4220B}">
      <dgm:prSet/>
      <dgm:spPr/>
      <dgm:t>
        <a:bodyPr/>
        <a:lstStyle/>
        <a:p>
          <a:endParaRPr lang="en-US"/>
        </a:p>
      </dgm:t>
    </dgm:pt>
    <dgm:pt modelId="{ACCA4BD0-FE1F-45F6-AC93-54E91A4107A8}" type="sibTrans" cxnId="{C6B7B8AA-62E3-4905-AF40-080D4FE4220B}">
      <dgm:prSet/>
      <dgm:spPr/>
      <dgm:t>
        <a:bodyPr/>
        <a:lstStyle/>
        <a:p>
          <a:endParaRPr lang="en-US"/>
        </a:p>
      </dgm:t>
    </dgm:pt>
    <dgm:pt modelId="{BDEFE2FA-DCEF-4522-8F22-9C26E8E886BA}">
      <dgm:prSet phldrT="[Text]" custT="1">
        <dgm:style>
          <a:lnRef idx="1">
            <a:schemeClr val="accent1"/>
          </a:lnRef>
          <a:fillRef idx="2">
            <a:schemeClr val="accent1"/>
          </a:fillRef>
          <a:effectRef idx="1">
            <a:schemeClr val="accent1"/>
          </a:effectRef>
          <a:fontRef idx="minor">
            <a:schemeClr val="dk1"/>
          </a:fontRef>
        </dgm:style>
      </dgm:prSet>
      <dgm:spPr>
        <a:scene3d>
          <a:camera prst="orthographicFront">
            <a:rot lat="0" lon="0" rev="0"/>
          </a:camera>
          <a:lightRig rig="balanced" dir="t">
            <a:rot lat="0" lon="0" rev="8700000"/>
          </a:lightRig>
        </a:scene3d>
        <a:sp3d>
          <a:bevelT w="190500" h="38100"/>
        </a:sp3d>
      </dgm:spPr>
      <dgm:t>
        <a:bodyPr anchor="ctr" anchorCtr="0"/>
        <a:lstStyle/>
        <a:p>
          <a:r>
            <a:rPr lang="en-US" sz="1200" dirty="0" smtClean="0"/>
            <a:t>Constant meetings/ engagement with HNW clients with Senior Management of MCBAH</a:t>
          </a:r>
        </a:p>
        <a:p>
          <a:endParaRPr lang="en-US" sz="1200" dirty="0"/>
        </a:p>
      </dgm:t>
    </dgm:pt>
    <dgm:pt modelId="{F73A7FAE-33C9-462C-A18E-CE1D1B96863D}" type="sibTrans" cxnId="{D3AE8C1C-FE6C-40EE-9473-65ADD4C178AE}">
      <dgm:prSet/>
      <dgm:spPr/>
      <dgm:t>
        <a:bodyPr/>
        <a:lstStyle/>
        <a:p>
          <a:endParaRPr lang="en-US"/>
        </a:p>
      </dgm:t>
    </dgm:pt>
    <dgm:pt modelId="{779F662A-F81A-4BDD-B843-F6A946A8CE25}" type="parTrans" cxnId="{D3AE8C1C-FE6C-40EE-9473-65ADD4C178AE}">
      <dgm:prSet/>
      <dgm:spPr/>
      <dgm:t>
        <a:bodyPr/>
        <a:lstStyle/>
        <a:p>
          <a:endParaRPr lang="en-US"/>
        </a:p>
      </dgm:t>
    </dgm:pt>
    <dgm:pt modelId="{FF902CEA-BBD8-4D02-BA83-59796B98A845}">
      <dgm:prSet phldrT="[Text]" custT="1">
        <dgm:style>
          <a:lnRef idx="2">
            <a:schemeClr val="accent1"/>
          </a:lnRef>
          <a:fillRef idx="1">
            <a:schemeClr val="lt1"/>
          </a:fillRef>
          <a:effectRef idx="0">
            <a:schemeClr val="accent1"/>
          </a:effectRef>
          <a:fontRef idx="minor">
            <a:schemeClr val="dk1"/>
          </a:fontRef>
        </dgm:style>
      </dgm:prSet>
      <dgm:spPr>
        <a:ln/>
        <a:effectLst>
          <a:outerShdw blurRad="63500" sx="102000" sy="102000" algn="ctr" rotWithShape="0">
            <a:prstClr val="black">
              <a:alpha val="40000"/>
            </a:prstClr>
          </a:outerShdw>
        </a:effectLst>
      </dgm:spPr>
      <dgm:t>
        <a:bodyPr anchor="t" anchorCtr="1"/>
        <a:lstStyle/>
        <a:p>
          <a:r>
            <a:rPr lang="en-US" sz="1400" b="1" dirty="0" smtClean="0"/>
            <a:t>Dedicated Team for </a:t>
          </a:r>
          <a:r>
            <a:rPr lang="en-US" sz="1400" b="1" smtClean="0"/>
            <a:t>HNW segment</a:t>
          </a:r>
          <a:endParaRPr lang="en-US" sz="1400" b="1" dirty="0">
            <a:latin typeface="+mj-lt"/>
          </a:endParaRPr>
        </a:p>
      </dgm:t>
    </dgm:pt>
    <dgm:pt modelId="{6D6AC7C2-0630-4D56-A6A7-81BE2B6569DB}" type="parTrans" cxnId="{76CC3964-C852-4C78-8DB7-7C7D6A09EF7A}">
      <dgm:prSet/>
      <dgm:spPr/>
      <dgm:t>
        <a:bodyPr/>
        <a:lstStyle/>
        <a:p>
          <a:endParaRPr lang="en-US"/>
        </a:p>
      </dgm:t>
    </dgm:pt>
    <dgm:pt modelId="{3EDC8D73-4901-43D6-B7D7-4AE7F3BE86D1}" type="sibTrans" cxnId="{76CC3964-C852-4C78-8DB7-7C7D6A09EF7A}">
      <dgm:prSet/>
      <dgm:spPr/>
      <dgm:t>
        <a:bodyPr/>
        <a:lstStyle/>
        <a:p>
          <a:endParaRPr lang="en-US"/>
        </a:p>
      </dgm:t>
    </dgm:pt>
    <dgm:pt modelId="{6FF68087-CE08-46F4-949D-AE72C7361BA6}">
      <dgm:prSet phldrT="[Text]" custT="1">
        <dgm:style>
          <a:lnRef idx="2">
            <a:schemeClr val="accent5"/>
          </a:lnRef>
          <a:fillRef idx="1">
            <a:schemeClr val="lt1"/>
          </a:fillRef>
          <a:effectRef idx="0">
            <a:schemeClr val="accent5"/>
          </a:effectRef>
          <a:fontRef idx="minor">
            <a:schemeClr val="dk1"/>
          </a:fontRef>
        </dgm:style>
      </dgm:prSet>
      <dgm:spPr>
        <a:scene3d>
          <a:camera prst="orthographicFront">
            <a:rot lat="0" lon="0" rev="0"/>
          </a:camera>
          <a:lightRig rig="balanced" dir="t">
            <a:rot lat="0" lon="0" rev="8700000"/>
          </a:lightRig>
        </a:scene3d>
        <a:sp3d>
          <a:bevelT w="190500" h="38100"/>
        </a:sp3d>
      </dgm:spPr>
      <dgm:t>
        <a:bodyPr anchor="ctr" anchorCtr="0"/>
        <a:lstStyle/>
        <a:p>
          <a:r>
            <a:rPr lang="en-US" sz="1200" b="1" cap="none" spc="0" dirty="0" smtClean="0">
              <a:ln w="0"/>
              <a:solidFill>
                <a:schemeClr val="tx1"/>
              </a:solidFill>
              <a:effectLst>
                <a:outerShdw blurRad="38100" dist="19050" dir="2700000" algn="tl" rotWithShape="0">
                  <a:schemeClr val="dk1">
                    <a:alpha val="40000"/>
                  </a:schemeClr>
                </a:outerShdw>
              </a:effectLst>
            </a:rPr>
            <a:t>Hand picked polished resources. </a:t>
          </a:r>
          <a:endParaRPr lang="en-US" sz="1200" b="1" cap="none" spc="0" dirty="0">
            <a:ln w="0"/>
            <a:solidFill>
              <a:schemeClr val="tx1"/>
            </a:solidFill>
            <a:effectLst>
              <a:outerShdw blurRad="38100" dist="19050" dir="2700000" algn="tl" rotWithShape="0">
                <a:schemeClr val="dk1">
                  <a:alpha val="40000"/>
                </a:schemeClr>
              </a:outerShdw>
            </a:effectLst>
            <a:latin typeface="+mj-lt"/>
          </a:endParaRPr>
        </a:p>
      </dgm:t>
    </dgm:pt>
    <dgm:pt modelId="{268ACCBF-CE13-4C5B-8E38-75CCE59D7758}" type="parTrans" cxnId="{A62229B8-1E31-4AA5-99B6-7A7D035AEEAA}">
      <dgm:prSet/>
      <dgm:spPr/>
      <dgm:t>
        <a:bodyPr/>
        <a:lstStyle/>
        <a:p>
          <a:endParaRPr lang="en-US"/>
        </a:p>
      </dgm:t>
    </dgm:pt>
    <dgm:pt modelId="{2EA805A0-A584-4A03-BE6F-69ABCDCED884}" type="sibTrans" cxnId="{A62229B8-1E31-4AA5-99B6-7A7D035AEEAA}">
      <dgm:prSet/>
      <dgm:spPr/>
      <dgm:t>
        <a:bodyPr/>
        <a:lstStyle/>
        <a:p>
          <a:endParaRPr lang="en-US"/>
        </a:p>
      </dgm:t>
    </dgm:pt>
    <dgm:pt modelId="{9F94C13D-A464-46FF-9FD9-59724536F26F}">
      <dgm:prSet custT="1"/>
      <dgm:spPr/>
      <dgm:t>
        <a:bodyPr anchor="ctr" anchorCtr="0"/>
        <a:lstStyle/>
        <a:p>
          <a:r>
            <a:rPr lang="en-US" sz="1200" b="0" cap="none" spc="0" dirty="0" smtClean="0">
              <a:ln w="0"/>
              <a:solidFill>
                <a:schemeClr val="tx1"/>
              </a:solidFill>
              <a:effectLst>
                <a:outerShdw blurRad="38100" dist="19050" dir="2700000" algn="tl" rotWithShape="0">
                  <a:schemeClr val="dk1">
                    <a:alpha val="40000"/>
                  </a:schemeClr>
                </a:outerShdw>
              </a:effectLst>
            </a:rPr>
            <a:t>The resources and continually trained on skills set and technical knowledge base </a:t>
          </a:r>
          <a:endParaRPr lang="en-US" sz="1200" b="0" cap="none" spc="0" dirty="0">
            <a:ln w="0"/>
            <a:solidFill>
              <a:schemeClr val="tx1"/>
            </a:solidFill>
            <a:effectLst>
              <a:outerShdw blurRad="38100" dist="19050" dir="2700000" algn="tl" rotWithShape="0">
                <a:schemeClr val="dk1">
                  <a:alpha val="40000"/>
                </a:schemeClr>
              </a:outerShdw>
            </a:effectLst>
          </a:endParaRPr>
        </a:p>
      </dgm:t>
    </dgm:pt>
    <dgm:pt modelId="{85509F19-7D14-46FE-82E9-AF3A1F4D5ADD}" type="parTrans" cxnId="{3B4D9C0C-9228-44A2-81C4-C653B0981E8A}">
      <dgm:prSet/>
      <dgm:spPr/>
      <dgm:t>
        <a:bodyPr/>
        <a:lstStyle/>
        <a:p>
          <a:endParaRPr lang="en-US"/>
        </a:p>
      </dgm:t>
    </dgm:pt>
    <dgm:pt modelId="{62234629-5A6D-42E0-AD06-3679D8B941DA}" type="sibTrans" cxnId="{3B4D9C0C-9228-44A2-81C4-C653B0981E8A}">
      <dgm:prSet/>
      <dgm:spPr/>
      <dgm:t>
        <a:bodyPr/>
        <a:lstStyle/>
        <a:p>
          <a:endParaRPr lang="en-US"/>
        </a:p>
      </dgm:t>
    </dgm:pt>
    <dgm:pt modelId="{0EA7F7D4-7C23-41DB-86A8-C81DC5F18509}">
      <dgm:prSet custT="1">
        <dgm:style>
          <a:lnRef idx="2">
            <a:schemeClr val="accent1"/>
          </a:lnRef>
          <a:fillRef idx="1">
            <a:schemeClr val="lt1"/>
          </a:fillRef>
          <a:effectRef idx="0">
            <a:schemeClr val="accent1"/>
          </a:effectRef>
          <a:fontRef idx="minor">
            <a:schemeClr val="dk1"/>
          </a:fontRef>
        </dgm:style>
      </dgm:prSet>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dgm:spPr>
      <dgm:t>
        <a:bodyPr anchor="t" anchorCtr="1"/>
        <a:lstStyle/>
        <a:p>
          <a:r>
            <a:rPr lang="en-US" sz="1400" b="1" dirty="0" smtClean="0">
              <a:latin typeface="+mj-lt"/>
            </a:rPr>
            <a:t>Categorization of HNWs </a:t>
          </a:r>
          <a:endParaRPr lang="en-US" sz="1400" dirty="0"/>
        </a:p>
      </dgm:t>
    </dgm:pt>
    <dgm:pt modelId="{78788392-E327-41DE-87B3-E31EDA190483}" type="parTrans" cxnId="{992F0537-37F4-4DC7-A536-CCD23E9E8407}">
      <dgm:prSet/>
      <dgm:spPr/>
      <dgm:t>
        <a:bodyPr/>
        <a:lstStyle/>
        <a:p>
          <a:endParaRPr lang="en-US"/>
        </a:p>
      </dgm:t>
    </dgm:pt>
    <dgm:pt modelId="{293F4905-B197-4ABD-B865-3A670D57B6EE}" type="sibTrans" cxnId="{992F0537-37F4-4DC7-A536-CCD23E9E8407}">
      <dgm:prSet/>
      <dgm:spPr/>
      <dgm:t>
        <a:bodyPr/>
        <a:lstStyle/>
        <a:p>
          <a:endParaRPr lang="en-US"/>
        </a:p>
      </dgm:t>
    </dgm:pt>
    <dgm:pt modelId="{4BDFB1D7-F8FA-4037-AAC4-38333856B7B6}">
      <dgm:prSet custT="1"/>
      <dgm:spPr>
        <a:scene3d>
          <a:camera prst="orthographicFront">
            <a:rot lat="0" lon="0" rev="0"/>
          </a:camera>
          <a:lightRig rig="contrasting" dir="t">
            <a:rot lat="0" lon="0" rev="1200000"/>
          </a:lightRig>
        </a:scene3d>
      </dgm:spPr>
      <dgm:t>
        <a:bodyPr anchor="ctr" anchorCtr="0"/>
        <a:lstStyle/>
        <a:p>
          <a:r>
            <a:rPr lang="en-US" sz="1200" dirty="0" smtClean="0"/>
            <a:t>Sieving out potential HNWs and categorizing according to inflows and maintained balance, i.e.  RP , RP+</a:t>
          </a:r>
        </a:p>
        <a:p>
          <a:endParaRPr lang="en-US" sz="1200" dirty="0" smtClean="0"/>
        </a:p>
        <a:p>
          <a:r>
            <a:rPr lang="en-US" sz="1200" b="1" dirty="0" smtClean="0"/>
            <a:t>Pitching Equity to Potential/ Invested Clients with Advisory or Direct Market Exposure </a:t>
          </a:r>
          <a:endParaRPr lang="en-US" sz="1200" b="1" dirty="0"/>
        </a:p>
      </dgm:t>
    </dgm:pt>
    <dgm:pt modelId="{F8B4F5F9-4134-40A2-A02F-1DAA913EA902}" type="parTrans" cxnId="{A80A6310-4F81-4BA9-975D-D79BD02A9E35}">
      <dgm:prSet/>
      <dgm:spPr/>
      <dgm:t>
        <a:bodyPr/>
        <a:lstStyle/>
        <a:p>
          <a:endParaRPr lang="en-US"/>
        </a:p>
      </dgm:t>
    </dgm:pt>
    <dgm:pt modelId="{2A438BCC-9FFD-4EC6-B9B4-98A32BFCCC2B}" type="sibTrans" cxnId="{A80A6310-4F81-4BA9-975D-D79BD02A9E35}">
      <dgm:prSet/>
      <dgm:spPr/>
      <dgm:t>
        <a:bodyPr/>
        <a:lstStyle/>
        <a:p>
          <a:endParaRPr lang="en-US"/>
        </a:p>
      </dgm:t>
    </dgm:pt>
    <dgm:pt modelId="{78C4C2C8-0353-4750-97B2-FB99B20A71BA}" type="pres">
      <dgm:prSet presAssocID="{5427AA23-CAFD-476D-AF13-21BB1FB02A24}" presName="Name0" presStyleCnt="0">
        <dgm:presLayoutVars>
          <dgm:dir/>
          <dgm:animLvl val="lvl"/>
          <dgm:resizeHandles val="exact"/>
        </dgm:presLayoutVars>
      </dgm:prSet>
      <dgm:spPr/>
      <dgm:t>
        <a:bodyPr/>
        <a:lstStyle/>
        <a:p>
          <a:endParaRPr lang="en-US"/>
        </a:p>
      </dgm:t>
    </dgm:pt>
    <dgm:pt modelId="{3F18F20D-A11A-4816-A7EB-9CD370E2A4A0}" type="pres">
      <dgm:prSet presAssocID="{FF902CEA-BBD8-4D02-BA83-59796B98A845}" presName="compositeNode" presStyleCnt="0">
        <dgm:presLayoutVars>
          <dgm:bulletEnabled val="1"/>
        </dgm:presLayoutVars>
      </dgm:prSet>
      <dgm:spPr/>
      <dgm:t>
        <a:bodyPr/>
        <a:lstStyle/>
        <a:p>
          <a:endParaRPr lang="en-US"/>
        </a:p>
      </dgm:t>
    </dgm:pt>
    <dgm:pt modelId="{56168E69-6DBB-42BB-B596-609C925DA9C8}" type="pres">
      <dgm:prSet presAssocID="{FF902CEA-BBD8-4D02-BA83-59796B98A845}" presName="bgRect" presStyleLbl="node1" presStyleIdx="0" presStyleCnt="5" custScaleY="174410" custLinFactNeighborX="-721" custLinFactNeighborY="-829"/>
      <dgm:spPr>
        <a:prstGeom prst="roundRect">
          <a:avLst/>
        </a:prstGeom>
      </dgm:spPr>
      <dgm:t>
        <a:bodyPr/>
        <a:lstStyle/>
        <a:p>
          <a:endParaRPr lang="en-US"/>
        </a:p>
      </dgm:t>
    </dgm:pt>
    <dgm:pt modelId="{6B04C4BD-4BC4-4495-9D7F-CCD5E6A3B993}" type="pres">
      <dgm:prSet presAssocID="{FF902CEA-BBD8-4D02-BA83-59796B98A845}" presName="parentNode" presStyleLbl="node1" presStyleIdx="0" presStyleCnt="5">
        <dgm:presLayoutVars>
          <dgm:chMax val="0"/>
          <dgm:bulletEnabled val="1"/>
        </dgm:presLayoutVars>
      </dgm:prSet>
      <dgm:spPr/>
      <dgm:t>
        <a:bodyPr/>
        <a:lstStyle/>
        <a:p>
          <a:endParaRPr lang="en-US"/>
        </a:p>
      </dgm:t>
    </dgm:pt>
    <dgm:pt modelId="{782259ED-906E-41A8-B951-42B233056F17}" type="pres">
      <dgm:prSet presAssocID="{FF902CEA-BBD8-4D02-BA83-59796B98A845}" presName="childNode" presStyleLbl="node1" presStyleIdx="0" presStyleCnt="5">
        <dgm:presLayoutVars>
          <dgm:bulletEnabled val="1"/>
        </dgm:presLayoutVars>
      </dgm:prSet>
      <dgm:spPr/>
      <dgm:t>
        <a:bodyPr/>
        <a:lstStyle/>
        <a:p>
          <a:endParaRPr lang="en-US"/>
        </a:p>
      </dgm:t>
    </dgm:pt>
    <dgm:pt modelId="{83AA644A-336F-4E58-B425-EEB7974AADB5}" type="pres">
      <dgm:prSet presAssocID="{3EDC8D73-4901-43D6-B7D7-4AE7F3BE86D1}" presName="hSp" presStyleCnt="0"/>
      <dgm:spPr/>
      <dgm:t>
        <a:bodyPr/>
        <a:lstStyle/>
        <a:p>
          <a:endParaRPr lang="en-US"/>
        </a:p>
      </dgm:t>
    </dgm:pt>
    <dgm:pt modelId="{0F982BCF-7F68-4621-AE22-597994693CEB}" type="pres">
      <dgm:prSet presAssocID="{3EDC8D73-4901-43D6-B7D7-4AE7F3BE86D1}" presName="vProcSp" presStyleCnt="0"/>
      <dgm:spPr/>
      <dgm:t>
        <a:bodyPr/>
        <a:lstStyle/>
        <a:p>
          <a:endParaRPr lang="en-US"/>
        </a:p>
      </dgm:t>
    </dgm:pt>
    <dgm:pt modelId="{C64E4DB2-13C1-45F9-9601-1395D5C954D1}" type="pres">
      <dgm:prSet presAssocID="{3EDC8D73-4901-43D6-B7D7-4AE7F3BE86D1}" presName="vSp1" presStyleCnt="0"/>
      <dgm:spPr/>
      <dgm:t>
        <a:bodyPr/>
        <a:lstStyle/>
        <a:p>
          <a:endParaRPr lang="en-US"/>
        </a:p>
      </dgm:t>
    </dgm:pt>
    <dgm:pt modelId="{E145ABB3-4782-4506-BAE7-8788E9C94A38}" type="pres">
      <dgm:prSet presAssocID="{3EDC8D73-4901-43D6-B7D7-4AE7F3BE86D1}" presName="simulatedConn" presStyleLbl="solidFgAcc1" presStyleIdx="0" presStyleCnt="4" custLinFactY="-353687" custLinFactNeighborX="-84791" custLinFactNeighborY="-400000"/>
      <dgm:spPr>
        <a:solidFill>
          <a:schemeClr val="accent6">
            <a:lumMod val="60000"/>
            <a:lumOff val="40000"/>
          </a:schemeClr>
        </a:solidFill>
        <a:ln>
          <a:solidFill>
            <a:schemeClr val="accent6">
              <a:lumMod val="60000"/>
              <a:lumOff val="40000"/>
            </a:schemeClr>
          </a:solidFill>
        </a:ln>
      </dgm:spPr>
      <dgm:t>
        <a:bodyPr/>
        <a:lstStyle/>
        <a:p>
          <a:endParaRPr lang="en-US"/>
        </a:p>
      </dgm:t>
    </dgm:pt>
    <dgm:pt modelId="{BA4D511B-0758-4084-BB4A-F176A8F7E396}" type="pres">
      <dgm:prSet presAssocID="{3EDC8D73-4901-43D6-B7D7-4AE7F3BE86D1}" presName="vSp2" presStyleCnt="0"/>
      <dgm:spPr/>
      <dgm:t>
        <a:bodyPr/>
        <a:lstStyle/>
        <a:p>
          <a:endParaRPr lang="en-US"/>
        </a:p>
      </dgm:t>
    </dgm:pt>
    <dgm:pt modelId="{1F6A8F2F-C213-4902-A0F3-CD92B11C482E}" type="pres">
      <dgm:prSet presAssocID="{3EDC8D73-4901-43D6-B7D7-4AE7F3BE86D1}" presName="sibTrans" presStyleCnt="0"/>
      <dgm:spPr/>
      <dgm:t>
        <a:bodyPr/>
        <a:lstStyle/>
        <a:p>
          <a:endParaRPr lang="en-US"/>
        </a:p>
      </dgm:t>
    </dgm:pt>
    <dgm:pt modelId="{E51F3A01-407F-4AE0-B1CF-E3AFD7CEE49A}" type="pres">
      <dgm:prSet presAssocID="{0EA7F7D4-7C23-41DB-86A8-C81DC5F18509}" presName="compositeNode" presStyleCnt="0">
        <dgm:presLayoutVars>
          <dgm:bulletEnabled val="1"/>
        </dgm:presLayoutVars>
      </dgm:prSet>
      <dgm:spPr/>
      <dgm:t>
        <a:bodyPr/>
        <a:lstStyle/>
        <a:p>
          <a:endParaRPr lang="en-US"/>
        </a:p>
      </dgm:t>
    </dgm:pt>
    <dgm:pt modelId="{1E702B08-C693-4314-A5A6-BFBB317AC570}" type="pres">
      <dgm:prSet presAssocID="{0EA7F7D4-7C23-41DB-86A8-C81DC5F18509}" presName="bgRect" presStyleLbl="node1" presStyleIdx="1" presStyleCnt="5" custScaleY="174410" custLinFactNeighborX="-4177" custLinFactNeighborY="557"/>
      <dgm:spPr>
        <a:prstGeom prst="roundRect">
          <a:avLst/>
        </a:prstGeom>
      </dgm:spPr>
      <dgm:t>
        <a:bodyPr/>
        <a:lstStyle/>
        <a:p>
          <a:endParaRPr lang="en-US"/>
        </a:p>
      </dgm:t>
    </dgm:pt>
    <dgm:pt modelId="{DD056539-B18E-4D8B-9C2D-FDCD107EB06F}" type="pres">
      <dgm:prSet presAssocID="{0EA7F7D4-7C23-41DB-86A8-C81DC5F18509}" presName="parentNode" presStyleLbl="node1" presStyleIdx="1" presStyleCnt="5">
        <dgm:presLayoutVars>
          <dgm:chMax val="0"/>
          <dgm:bulletEnabled val="1"/>
        </dgm:presLayoutVars>
      </dgm:prSet>
      <dgm:spPr/>
      <dgm:t>
        <a:bodyPr/>
        <a:lstStyle/>
        <a:p>
          <a:endParaRPr lang="en-US"/>
        </a:p>
      </dgm:t>
    </dgm:pt>
    <dgm:pt modelId="{E26E9727-3DDE-4738-9CE5-0FA0ADD903D5}" type="pres">
      <dgm:prSet presAssocID="{0EA7F7D4-7C23-41DB-86A8-C81DC5F18509}" presName="childNode" presStyleLbl="node1" presStyleIdx="1" presStyleCnt="5">
        <dgm:presLayoutVars>
          <dgm:bulletEnabled val="1"/>
        </dgm:presLayoutVars>
      </dgm:prSet>
      <dgm:spPr/>
      <dgm:t>
        <a:bodyPr/>
        <a:lstStyle/>
        <a:p>
          <a:endParaRPr lang="en-US"/>
        </a:p>
      </dgm:t>
    </dgm:pt>
    <dgm:pt modelId="{EB989FBB-15C7-4445-BFB6-36527C835A3F}" type="pres">
      <dgm:prSet presAssocID="{293F4905-B197-4ABD-B865-3A670D57B6EE}" presName="hSp" presStyleCnt="0"/>
      <dgm:spPr/>
      <dgm:t>
        <a:bodyPr/>
        <a:lstStyle/>
        <a:p>
          <a:endParaRPr lang="en-US"/>
        </a:p>
      </dgm:t>
    </dgm:pt>
    <dgm:pt modelId="{392B314E-ABA7-4AE5-B369-51770F8AAAC5}" type="pres">
      <dgm:prSet presAssocID="{293F4905-B197-4ABD-B865-3A670D57B6EE}" presName="vProcSp" presStyleCnt="0"/>
      <dgm:spPr/>
      <dgm:t>
        <a:bodyPr/>
        <a:lstStyle/>
        <a:p>
          <a:endParaRPr lang="en-US"/>
        </a:p>
      </dgm:t>
    </dgm:pt>
    <dgm:pt modelId="{72B86B8B-B722-490C-A14A-01631061C30F}" type="pres">
      <dgm:prSet presAssocID="{293F4905-B197-4ABD-B865-3A670D57B6EE}" presName="vSp1" presStyleCnt="0"/>
      <dgm:spPr/>
      <dgm:t>
        <a:bodyPr/>
        <a:lstStyle/>
        <a:p>
          <a:endParaRPr lang="en-US"/>
        </a:p>
      </dgm:t>
    </dgm:pt>
    <dgm:pt modelId="{A28E89A1-9838-4AC7-AD37-F7843B4456E6}" type="pres">
      <dgm:prSet presAssocID="{293F4905-B197-4ABD-B865-3A670D57B6EE}" presName="simulatedConn" presStyleLbl="solidFgAcc1" presStyleIdx="1" presStyleCnt="4" custLinFactY="-353687" custLinFactNeighborX="-94518" custLinFactNeighborY="-400000"/>
      <dgm:spPr>
        <a:solidFill>
          <a:schemeClr val="accent6">
            <a:lumMod val="60000"/>
            <a:lumOff val="40000"/>
          </a:schemeClr>
        </a:solidFill>
      </dgm:spPr>
      <dgm:t>
        <a:bodyPr/>
        <a:lstStyle/>
        <a:p>
          <a:endParaRPr lang="en-US"/>
        </a:p>
      </dgm:t>
    </dgm:pt>
    <dgm:pt modelId="{F92CF3C3-D0A7-416A-9EE1-728CBCD58261}" type="pres">
      <dgm:prSet presAssocID="{293F4905-B197-4ABD-B865-3A670D57B6EE}" presName="vSp2" presStyleCnt="0"/>
      <dgm:spPr/>
      <dgm:t>
        <a:bodyPr/>
        <a:lstStyle/>
        <a:p>
          <a:endParaRPr lang="en-US"/>
        </a:p>
      </dgm:t>
    </dgm:pt>
    <dgm:pt modelId="{DE62A5C3-0492-4CDA-9A9E-2AC390196D5E}" type="pres">
      <dgm:prSet presAssocID="{293F4905-B197-4ABD-B865-3A670D57B6EE}" presName="sibTrans" presStyleCnt="0"/>
      <dgm:spPr/>
      <dgm:t>
        <a:bodyPr/>
        <a:lstStyle/>
        <a:p>
          <a:endParaRPr lang="en-US"/>
        </a:p>
      </dgm:t>
    </dgm:pt>
    <dgm:pt modelId="{9B940671-5C9A-44F1-A0F2-57B01C5C86C8}" type="pres">
      <dgm:prSet presAssocID="{4EC79EC8-B839-4B35-A125-06084AD2E5E7}" presName="compositeNode" presStyleCnt="0">
        <dgm:presLayoutVars>
          <dgm:bulletEnabled val="1"/>
        </dgm:presLayoutVars>
      </dgm:prSet>
      <dgm:spPr/>
      <dgm:t>
        <a:bodyPr/>
        <a:lstStyle/>
        <a:p>
          <a:endParaRPr lang="en-US"/>
        </a:p>
      </dgm:t>
    </dgm:pt>
    <dgm:pt modelId="{9C22C6D8-FFE8-4959-9244-334D4669FBE6}" type="pres">
      <dgm:prSet presAssocID="{4EC79EC8-B839-4B35-A125-06084AD2E5E7}" presName="bgRect" presStyleLbl="node1" presStyleIdx="2" presStyleCnt="5" custScaleY="174410" custLinFactNeighborX="-6316" custLinFactNeighborY="1227"/>
      <dgm:spPr>
        <a:prstGeom prst="roundRect">
          <a:avLst/>
        </a:prstGeom>
      </dgm:spPr>
      <dgm:t>
        <a:bodyPr/>
        <a:lstStyle/>
        <a:p>
          <a:endParaRPr lang="en-US"/>
        </a:p>
      </dgm:t>
    </dgm:pt>
    <dgm:pt modelId="{6A26D112-D41D-4E5F-AFB5-946CAB0D9A48}" type="pres">
      <dgm:prSet presAssocID="{4EC79EC8-B839-4B35-A125-06084AD2E5E7}" presName="parentNode" presStyleLbl="node1" presStyleIdx="2" presStyleCnt="5">
        <dgm:presLayoutVars>
          <dgm:chMax val="0"/>
          <dgm:bulletEnabled val="1"/>
        </dgm:presLayoutVars>
      </dgm:prSet>
      <dgm:spPr/>
      <dgm:t>
        <a:bodyPr/>
        <a:lstStyle/>
        <a:p>
          <a:endParaRPr lang="en-US"/>
        </a:p>
      </dgm:t>
    </dgm:pt>
    <dgm:pt modelId="{45F92280-AEEF-4FF2-897A-7FC3429FAB47}" type="pres">
      <dgm:prSet presAssocID="{4EC79EC8-B839-4B35-A125-06084AD2E5E7}" presName="childNode" presStyleLbl="node1" presStyleIdx="2" presStyleCnt="5">
        <dgm:presLayoutVars>
          <dgm:bulletEnabled val="1"/>
        </dgm:presLayoutVars>
      </dgm:prSet>
      <dgm:spPr/>
      <dgm:t>
        <a:bodyPr/>
        <a:lstStyle/>
        <a:p>
          <a:endParaRPr lang="en-US"/>
        </a:p>
      </dgm:t>
    </dgm:pt>
    <dgm:pt modelId="{7D9C5FBE-F497-4FA4-8948-1646C9766D1E}" type="pres">
      <dgm:prSet presAssocID="{D0E1FBC1-1837-44C5-8A32-D0F6AEC74712}" presName="hSp" presStyleCnt="0"/>
      <dgm:spPr/>
      <dgm:t>
        <a:bodyPr/>
        <a:lstStyle/>
        <a:p>
          <a:endParaRPr lang="en-US"/>
        </a:p>
      </dgm:t>
    </dgm:pt>
    <dgm:pt modelId="{E2243D05-3D86-44AF-8ADE-C30DF3882FE7}" type="pres">
      <dgm:prSet presAssocID="{D0E1FBC1-1837-44C5-8A32-D0F6AEC74712}" presName="vProcSp" presStyleCnt="0"/>
      <dgm:spPr/>
      <dgm:t>
        <a:bodyPr/>
        <a:lstStyle/>
        <a:p>
          <a:endParaRPr lang="en-US"/>
        </a:p>
      </dgm:t>
    </dgm:pt>
    <dgm:pt modelId="{ECE26BFF-528F-4A7C-8699-3FBB6379EDC8}" type="pres">
      <dgm:prSet presAssocID="{D0E1FBC1-1837-44C5-8A32-D0F6AEC74712}" presName="vSp1" presStyleCnt="0"/>
      <dgm:spPr/>
      <dgm:t>
        <a:bodyPr/>
        <a:lstStyle/>
        <a:p>
          <a:endParaRPr lang="en-US"/>
        </a:p>
      </dgm:t>
    </dgm:pt>
    <dgm:pt modelId="{57C8A906-A909-4CC1-8EBA-3EE4C34130CB}" type="pres">
      <dgm:prSet presAssocID="{D0E1FBC1-1837-44C5-8A32-D0F6AEC74712}" presName="simulatedConn" presStyleLbl="solidFgAcc1" presStyleIdx="2" presStyleCnt="4" custLinFactX="-31455" custLinFactY="-353687" custLinFactNeighborX="-100000" custLinFactNeighborY="-400000"/>
      <dgm:spPr>
        <a:solidFill>
          <a:schemeClr val="accent6">
            <a:lumMod val="60000"/>
            <a:lumOff val="40000"/>
          </a:schemeClr>
        </a:solidFill>
      </dgm:spPr>
      <dgm:t>
        <a:bodyPr/>
        <a:lstStyle/>
        <a:p>
          <a:endParaRPr lang="en-US"/>
        </a:p>
      </dgm:t>
    </dgm:pt>
    <dgm:pt modelId="{9F6BA51D-B615-449C-9D86-4C6809021B89}" type="pres">
      <dgm:prSet presAssocID="{D0E1FBC1-1837-44C5-8A32-D0F6AEC74712}" presName="vSp2" presStyleCnt="0"/>
      <dgm:spPr/>
      <dgm:t>
        <a:bodyPr/>
        <a:lstStyle/>
        <a:p>
          <a:endParaRPr lang="en-US"/>
        </a:p>
      </dgm:t>
    </dgm:pt>
    <dgm:pt modelId="{31747B17-9F85-454F-ACEB-CADFF69D4B39}" type="pres">
      <dgm:prSet presAssocID="{D0E1FBC1-1837-44C5-8A32-D0F6AEC74712}" presName="sibTrans" presStyleCnt="0"/>
      <dgm:spPr/>
      <dgm:t>
        <a:bodyPr/>
        <a:lstStyle/>
        <a:p>
          <a:endParaRPr lang="en-US"/>
        </a:p>
      </dgm:t>
    </dgm:pt>
    <dgm:pt modelId="{1E1E9A90-792F-415A-A590-F004E3553D93}" type="pres">
      <dgm:prSet presAssocID="{F1C2A1E2-0830-4E92-8518-3FCA1E910E4C}" presName="compositeNode" presStyleCnt="0">
        <dgm:presLayoutVars>
          <dgm:bulletEnabled val="1"/>
        </dgm:presLayoutVars>
      </dgm:prSet>
      <dgm:spPr/>
      <dgm:t>
        <a:bodyPr/>
        <a:lstStyle/>
        <a:p>
          <a:endParaRPr lang="en-US"/>
        </a:p>
      </dgm:t>
    </dgm:pt>
    <dgm:pt modelId="{06362491-7EAD-4298-A608-02B0854F5585}" type="pres">
      <dgm:prSet presAssocID="{F1C2A1E2-0830-4E92-8518-3FCA1E910E4C}" presName="bgRect" presStyleLbl="node1" presStyleIdx="3" presStyleCnt="5" custScaleY="174410" custLinFactNeighborX="-9315" custLinFactNeighborY="1227"/>
      <dgm:spPr>
        <a:prstGeom prst="roundRect">
          <a:avLst/>
        </a:prstGeom>
      </dgm:spPr>
      <dgm:t>
        <a:bodyPr/>
        <a:lstStyle/>
        <a:p>
          <a:endParaRPr lang="en-US"/>
        </a:p>
      </dgm:t>
    </dgm:pt>
    <dgm:pt modelId="{C3AA914C-7926-4B48-A39C-16350E89C901}" type="pres">
      <dgm:prSet presAssocID="{F1C2A1E2-0830-4E92-8518-3FCA1E910E4C}" presName="parentNode" presStyleLbl="node1" presStyleIdx="3" presStyleCnt="5">
        <dgm:presLayoutVars>
          <dgm:chMax val="0"/>
          <dgm:bulletEnabled val="1"/>
        </dgm:presLayoutVars>
      </dgm:prSet>
      <dgm:spPr/>
      <dgm:t>
        <a:bodyPr/>
        <a:lstStyle/>
        <a:p>
          <a:endParaRPr lang="en-US"/>
        </a:p>
      </dgm:t>
    </dgm:pt>
    <dgm:pt modelId="{49C49A6B-CEE9-42BC-B820-C39179622693}" type="pres">
      <dgm:prSet presAssocID="{F1C2A1E2-0830-4E92-8518-3FCA1E910E4C}" presName="childNode" presStyleLbl="node1" presStyleIdx="3" presStyleCnt="5">
        <dgm:presLayoutVars>
          <dgm:bulletEnabled val="1"/>
        </dgm:presLayoutVars>
      </dgm:prSet>
      <dgm:spPr/>
      <dgm:t>
        <a:bodyPr/>
        <a:lstStyle/>
        <a:p>
          <a:endParaRPr lang="en-US"/>
        </a:p>
      </dgm:t>
    </dgm:pt>
    <dgm:pt modelId="{410A5868-3ABD-4216-9202-CC09CD59A831}" type="pres">
      <dgm:prSet presAssocID="{56372BD1-99EF-4928-932E-8CA65191DF0F}" presName="hSp" presStyleCnt="0"/>
      <dgm:spPr/>
      <dgm:t>
        <a:bodyPr/>
        <a:lstStyle/>
        <a:p>
          <a:endParaRPr lang="en-US"/>
        </a:p>
      </dgm:t>
    </dgm:pt>
    <dgm:pt modelId="{F82CBE9C-6F8B-42C4-9534-687E26CBBCD7}" type="pres">
      <dgm:prSet presAssocID="{56372BD1-99EF-4928-932E-8CA65191DF0F}" presName="vProcSp" presStyleCnt="0"/>
      <dgm:spPr/>
      <dgm:t>
        <a:bodyPr/>
        <a:lstStyle/>
        <a:p>
          <a:endParaRPr lang="en-US"/>
        </a:p>
      </dgm:t>
    </dgm:pt>
    <dgm:pt modelId="{A6FB849F-E813-4A98-8B7C-D3D6FF7327AD}" type="pres">
      <dgm:prSet presAssocID="{56372BD1-99EF-4928-932E-8CA65191DF0F}" presName="vSp1" presStyleCnt="0"/>
      <dgm:spPr/>
      <dgm:t>
        <a:bodyPr/>
        <a:lstStyle/>
        <a:p>
          <a:endParaRPr lang="en-US"/>
        </a:p>
      </dgm:t>
    </dgm:pt>
    <dgm:pt modelId="{F69DF86A-AD60-47BE-AFD6-CC8D87981FB6}" type="pres">
      <dgm:prSet presAssocID="{56372BD1-99EF-4928-932E-8CA65191DF0F}" presName="simulatedConn" presStyleLbl="solidFgAcc1" presStyleIdx="3" presStyleCnt="4" custLinFactX="-41181" custLinFactY="-353687" custLinFactNeighborX="-100000" custLinFactNeighborY="-400000"/>
      <dgm:spPr>
        <a:solidFill>
          <a:schemeClr val="accent6">
            <a:lumMod val="60000"/>
            <a:lumOff val="40000"/>
          </a:schemeClr>
        </a:solidFill>
      </dgm:spPr>
      <dgm:t>
        <a:bodyPr/>
        <a:lstStyle/>
        <a:p>
          <a:endParaRPr lang="en-US"/>
        </a:p>
      </dgm:t>
    </dgm:pt>
    <dgm:pt modelId="{357C4DC8-0D7E-4944-811E-DE8B26CC3F51}" type="pres">
      <dgm:prSet presAssocID="{56372BD1-99EF-4928-932E-8CA65191DF0F}" presName="vSp2" presStyleCnt="0"/>
      <dgm:spPr/>
      <dgm:t>
        <a:bodyPr/>
        <a:lstStyle/>
        <a:p>
          <a:endParaRPr lang="en-US"/>
        </a:p>
      </dgm:t>
    </dgm:pt>
    <dgm:pt modelId="{AC77E849-C102-4034-BFE0-220A7067B5D1}" type="pres">
      <dgm:prSet presAssocID="{56372BD1-99EF-4928-932E-8CA65191DF0F}" presName="sibTrans" presStyleCnt="0"/>
      <dgm:spPr/>
      <dgm:t>
        <a:bodyPr/>
        <a:lstStyle/>
        <a:p>
          <a:endParaRPr lang="en-US"/>
        </a:p>
      </dgm:t>
    </dgm:pt>
    <dgm:pt modelId="{D1FF6318-0F1A-4644-B60F-BC3C3543D34B}" type="pres">
      <dgm:prSet presAssocID="{4063EB00-0428-499C-B7C9-05AE051D1892}" presName="compositeNode" presStyleCnt="0">
        <dgm:presLayoutVars>
          <dgm:bulletEnabled val="1"/>
        </dgm:presLayoutVars>
      </dgm:prSet>
      <dgm:spPr/>
      <dgm:t>
        <a:bodyPr/>
        <a:lstStyle/>
        <a:p>
          <a:endParaRPr lang="en-US"/>
        </a:p>
      </dgm:t>
    </dgm:pt>
    <dgm:pt modelId="{AD1EB0BD-A94D-43D7-BCD8-72E1989AA56C}" type="pres">
      <dgm:prSet presAssocID="{4063EB00-0428-499C-B7C9-05AE051D1892}" presName="bgRect" presStyleLbl="node1" presStyleIdx="4" presStyleCnt="5" custAng="0" custScaleX="102351" custScaleY="177268" custLinFactNeighborX="-13440" custLinFactNeighborY="-1226"/>
      <dgm:spPr>
        <a:prstGeom prst="roundRect">
          <a:avLst/>
        </a:prstGeom>
      </dgm:spPr>
      <dgm:t>
        <a:bodyPr/>
        <a:lstStyle/>
        <a:p>
          <a:endParaRPr lang="en-US"/>
        </a:p>
      </dgm:t>
    </dgm:pt>
    <dgm:pt modelId="{561CE1E8-A853-48DA-B0A9-A914CAE4729F}" type="pres">
      <dgm:prSet presAssocID="{4063EB00-0428-499C-B7C9-05AE051D1892}" presName="parentNode" presStyleLbl="node1" presStyleIdx="4" presStyleCnt="5">
        <dgm:presLayoutVars>
          <dgm:chMax val="0"/>
          <dgm:bulletEnabled val="1"/>
        </dgm:presLayoutVars>
      </dgm:prSet>
      <dgm:spPr/>
      <dgm:t>
        <a:bodyPr/>
        <a:lstStyle/>
        <a:p>
          <a:endParaRPr lang="en-US"/>
        </a:p>
      </dgm:t>
    </dgm:pt>
    <dgm:pt modelId="{EDA91F37-5B8B-452F-9921-328AFC1AD5CF}" type="pres">
      <dgm:prSet presAssocID="{4063EB00-0428-499C-B7C9-05AE051D1892}" presName="childNode" presStyleLbl="node1" presStyleIdx="4" presStyleCnt="5">
        <dgm:presLayoutVars>
          <dgm:bulletEnabled val="1"/>
        </dgm:presLayoutVars>
      </dgm:prSet>
      <dgm:spPr/>
      <dgm:t>
        <a:bodyPr/>
        <a:lstStyle/>
        <a:p>
          <a:endParaRPr lang="en-US"/>
        </a:p>
      </dgm:t>
    </dgm:pt>
  </dgm:ptLst>
  <dgm:cxnLst>
    <dgm:cxn modelId="{1D55E98C-786C-4A92-AD3D-C0EEC69D9114}" type="presOf" srcId="{5427AA23-CAFD-476D-AF13-21BB1FB02A24}" destId="{78C4C2C8-0353-4750-97B2-FB99B20A71BA}" srcOrd="0" destOrd="0" presId="urn:microsoft.com/office/officeart/2005/8/layout/hProcess7"/>
    <dgm:cxn modelId="{3B4D9C0C-9228-44A2-81C4-C653B0981E8A}" srcId="{FF902CEA-BBD8-4D02-BA83-59796B98A845}" destId="{9F94C13D-A464-46FF-9FD9-59724536F26F}" srcOrd="1" destOrd="0" parTransId="{85509F19-7D14-46FE-82E9-AF3A1F4D5ADD}" sibTransId="{62234629-5A6D-42E0-AD06-3679D8B941DA}"/>
    <dgm:cxn modelId="{47534D8B-A3B7-444A-B1F5-FC8E17DEE189}" srcId="{F1C2A1E2-0830-4E92-8518-3FCA1E910E4C}" destId="{287F3941-499C-40F6-B06C-B3338903B133}" srcOrd="0" destOrd="0" parTransId="{10D12FAF-0112-485D-8DCA-E2EF0F8C7854}" sibTransId="{7F7EDF10-B1ED-4A58-AF4C-7C093D2E1D14}"/>
    <dgm:cxn modelId="{C83D3B70-D840-47B8-8590-7B4B9B977CEF}" type="presOf" srcId="{9F94C13D-A464-46FF-9FD9-59724536F26F}" destId="{782259ED-906E-41A8-B951-42B233056F17}" srcOrd="0" destOrd="1" presId="urn:microsoft.com/office/officeart/2005/8/layout/hProcess7"/>
    <dgm:cxn modelId="{C6B7B8AA-62E3-4905-AF40-080D4FE4220B}" srcId="{4063EB00-0428-499C-B7C9-05AE051D1892}" destId="{230251C0-7F64-4A19-B41A-7004470CDBC6}" srcOrd="1" destOrd="0" parTransId="{0AA6132D-01EE-4D98-8F22-8F3B5DDC7242}" sibTransId="{ACCA4BD0-FE1F-45F6-AC93-54E91A4107A8}"/>
    <dgm:cxn modelId="{C88096C5-45A9-4DF9-ADBB-0CEF5D9DC678}" type="presOf" srcId="{F1C2A1E2-0830-4E92-8518-3FCA1E910E4C}" destId="{06362491-7EAD-4298-A608-02B0854F5585}" srcOrd="0" destOrd="0" presId="urn:microsoft.com/office/officeart/2005/8/layout/hProcess7"/>
    <dgm:cxn modelId="{992F0537-37F4-4DC7-A536-CCD23E9E8407}" srcId="{5427AA23-CAFD-476D-AF13-21BB1FB02A24}" destId="{0EA7F7D4-7C23-41DB-86A8-C81DC5F18509}" srcOrd="1" destOrd="0" parTransId="{78788392-E327-41DE-87B3-E31EDA190483}" sibTransId="{293F4905-B197-4ABD-B865-3A670D57B6EE}"/>
    <dgm:cxn modelId="{7F91935B-2321-44E7-AFE9-B611A0A32440}" type="presOf" srcId="{D48C829F-12C7-421A-95B8-5997217E984C}" destId="{45F92280-AEEF-4FF2-897A-7FC3429FAB47}" srcOrd="0" destOrd="1" presId="urn:microsoft.com/office/officeart/2005/8/layout/hProcess7"/>
    <dgm:cxn modelId="{CF9D048D-4803-41D4-B449-CEDC507F712E}" srcId="{4EC79EC8-B839-4B35-A125-06084AD2E5E7}" destId="{3E208324-FDCC-4B55-B89F-2B045FB45131}" srcOrd="0" destOrd="0" parTransId="{D01B7248-774E-463E-B3D8-4307DA22A140}" sibTransId="{AC55038D-0E72-431F-AF81-2656B6C5DB35}"/>
    <dgm:cxn modelId="{C8439F0E-D708-4D61-9FDF-0EC24557FBC7}" type="presOf" srcId="{4063EB00-0428-499C-B7C9-05AE051D1892}" destId="{561CE1E8-A853-48DA-B0A9-A914CAE4729F}" srcOrd="1" destOrd="0" presId="urn:microsoft.com/office/officeart/2005/8/layout/hProcess7"/>
    <dgm:cxn modelId="{B59C4000-CA02-493D-871B-9D5DBB73234F}" type="presOf" srcId="{4BDFB1D7-F8FA-4037-AAC4-38333856B7B6}" destId="{E26E9727-3DDE-4738-9CE5-0FA0ADD903D5}" srcOrd="0" destOrd="0" presId="urn:microsoft.com/office/officeart/2005/8/layout/hProcess7"/>
    <dgm:cxn modelId="{926C0C7C-2889-412E-9EC0-4A7FB12BB567}" type="presOf" srcId="{287F3941-499C-40F6-B06C-B3338903B133}" destId="{49C49A6B-CEE9-42BC-B820-C39179622693}" srcOrd="0" destOrd="0" presId="urn:microsoft.com/office/officeart/2005/8/layout/hProcess7"/>
    <dgm:cxn modelId="{3B80A807-EAC4-498A-B4A3-DC524B066EA4}" type="presOf" srcId="{4063EB00-0428-499C-B7C9-05AE051D1892}" destId="{AD1EB0BD-A94D-43D7-BCD8-72E1989AA56C}" srcOrd="0" destOrd="0" presId="urn:microsoft.com/office/officeart/2005/8/layout/hProcess7"/>
    <dgm:cxn modelId="{CACF763B-9B40-486C-860B-32AE3D4B4BB6}" type="presOf" srcId="{F1C2A1E2-0830-4E92-8518-3FCA1E910E4C}" destId="{C3AA914C-7926-4B48-A39C-16350E89C901}" srcOrd="1" destOrd="0" presId="urn:microsoft.com/office/officeart/2005/8/layout/hProcess7"/>
    <dgm:cxn modelId="{D3AE8C1C-FE6C-40EE-9473-65ADD4C178AE}" srcId="{4063EB00-0428-499C-B7C9-05AE051D1892}" destId="{BDEFE2FA-DCEF-4522-8F22-9C26E8E886BA}" srcOrd="0" destOrd="0" parTransId="{779F662A-F81A-4BDD-B843-F6A946A8CE25}" sibTransId="{F73A7FAE-33C9-462C-A18E-CE1D1B96863D}"/>
    <dgm:cxn modelId="{A62229B8-1E31-4AA5-99B6-7A7D035AEEAA}" srcId="{FF902CEA-BBD8-4D02-BA83-59796B98A845}" destId="{6FF68087-CE08-46F4-949D-AE72C7361BA6}" srcOrd="0" destOrd="0" parTransId="{268ACCBF-CE13-4C5B-8E38-75CCE59D7758}" sibTransId="{2EA805A0-A584-4A03-BE6F-69ABCDCED884}"/>
    <dgm:cxn modelId="{5226031A-F53C-4AD1-8CAA-78253CF8E63D}" type="presOf" srcId="{FF902CEA-BBD8-4D02-BA83-59796B98A845}" destId="{6B04C4BD-4BC4-4495-9D7F-CCD5E6A3B993}" srcOrd="1" destOrd="0" presId="urn:microsoft.com/office/officeart/2005/8/layout/hProcess7"/>
    <dgm:cxn modelId="{1C967A8D-4EA2-44DF-9523-38B3D585D3E6}" type="presOf" srcId="{230251C0-7F64-4A19-B41A-7004470CDBC6}" destId="{EDA91F37-5B8B-452F-9921-328AFC1AD5CF}" srcOrd="0" destOrd="1" presId="urn:microsoft.com/office/officeart/2005/8/layout/hProcess7"/>
    <dgm:cxn modelId="{687D3F29-2CD2-4405-A125-74170B524582}" type="presOf" srcId="{0EA7F7D4-7C23-41DB-86A8-C81DC5F18509}" destId="{DD056539-B18E-4D8B-9C2D-FDCD107EB06F}" srcOrd="1" destOrd="0" presId="urn:microsoft.com/office/officeart/2005/8/layout/hProcess7"/>
    <dgm:cxn modelId="{775FDAD4-158C-47E8-83EE-9D6E911151A8}" type="presOf" srcId="{FF902CEA-BBD8-4D02-BA83-59796B98A845}" destId="{56168E69-6DBB-42BB-B596-609C925DA9C8}" srcOrd="0" destOrd="0" presId="urn:microsoft.com/office/officeart/2005/8/layout/hProcess7"/>
    <dgm:cxn modelId="{FB7D9D73-B8E9-4759-8CB2-8E797BA135F3}" type="presOf" srcId="{3E208324-FDCC-4B55-B89F-2B045FB45131}" destId="{45F92280-AEEF-4FF2-897A-7FC3429FAB47}" srcOrd="0" destOrd="0" presId="urn:microsoft.com/office/officeart/2005/8/layout/hProcess7"/>
    <dgm:cxn modelId="{90BC7942-2F1A-4A53-B871-660622656E90}" type="presOf" srcId="{4EC79EC8-B839-4B35-A125-06084AD2E5E7}" destId="{9C22C6D8-FFE8-4959-9244-334D4669FBE6}" srcOrd="0" destOrd="0" presId="urn:microsoft.com/office/officeart/2005/8/layout/hProcess7"/>
    <dgm:cxn modelId="{B28676DF-C7ED-4348-B724-FB2F493E243E}" type="presOf" srcId="{6FF68087-CE08-46F4-949D-AE72C7361BA6}" destId="{782259ED-906E-41A8-B951-42B233056F17}" srcOrd="0" destOrd="0" presId="urn:microsoft.com/office/officeart/2005/8/layout/hProcess7"/>
    <dgm:cxn modelId="{72D9AB8D-5C1F-4B4B-A98E-5F71E9B31D6F}" srcId="{F1C2A1E2-0830-4E92-8518-3FCA1E910E4C}" destId="{6D06F7CE-8A5C-441A-9B20-88DA719FD95E}" srcOrd="1" destOrd="0" parTransId="{769FF90A-D551-4100-8765-EC3827CA98CC}" sibTransId="{B0E6FD28-C94F-4552-92EC-36695FD00E42}"/>
    <dgm:cxn modelId="{01C83F34-7981-4849-9E9D-874CD9769DDD}" srcId="{4EC79EC8-B839-4B35-A125-06084AD2E5E7}" destId="{D48C829F-12C7-421A-95B8-5997217E984C}" srcOrd="1" destOrd="0" parTransId="{C5F1C151-07B8-46AA-82E9-58461D7E99BC}" sibTransId="{B4B81D1F-1CA8-41B1-9750-659566E683C0}"/>
    <dgm:cxn modelId="{91EC242C-82F9-4B05-94FB-931513A0F173}" srcId="{5427AA23-CAFD-476D-AF13-21BB1FB02A24}" destId="{F1C2A1E2-0830-4E92-8518-3FCA1E910E4C}" srcOrd="3" destOrd="0" parTransId="{69C59306-191F-49BA-828D-8B25559755C2}" sibTransId="{56372BD1-99EF-4928-932E-8CA65191DF0F}"/>
    <dgm:cxn modelId="{A7C8771E-3117-4E28-B774-4B57CC2D9B2A}" type="presOf" srcId="{4EC79EC8-B839-4B35-A125-06084AD2E5E7}" destId="{6A26D112-D41D-4E5F-AFB5-946CAB0D9A48}" srcOrd="1" destOrd="0" presId="urn:microsoft.com/office/officeart/2005/8/layout/hProcess7"/>
    <dgm:cxn modelId="{65B8981B-4176-4420-A6CF-4C42CF0B99FE}" type="presOf" srcId="{0EA7F7D4-7C23-41DB-86A8-C81DC5F18509}" destId="{1E702B08-C693-4314-A5A6-BFBB317AC570}" srcOrd="0" destOrd="0" presId="urn:microsoft.com/office/officeart/2005/8/layout/hProcess7"/>
    <dgm:cxn modelId="{7D09EAF5-49EF-447B-B046-84DD75F5BCD1}" srcId="{5427AA23-CAFD-476D-AF13-21BB1FB02A24}" destId="{4EC79EC8-B839-4B35-A125-06084AD2E5E7}" srcOrd="2" destOrd="0" parTransId="{C03FFB62-48A5-4A5E-BA26-C748C860E35F}" sibTransId="{D0E1FBC1-1837-44C5-8A32-D0F6AEC74712}"/>
    <dgm:cxn modelId="{8D2D6745-9FA1-430F-BB1E-D7745B317604}" type="presOf" srcId="{BDEFE2FA-DCEF-4522-8F22-9C26E8E886BA}" destId="{EDA91F37-5B8B-452F-9921-328AFC1AD5CF}" srcOrd="0" destOrd="0" presId="urn:microsoft.com/office/officeart/2005/8/layout/hProcess7"/>
    <dgm:cxn modelId="{A80A6310-4F81-4BA9-975D-D79BD02A9E35}" srcId="{0EA7F7D4-7C23-41DB-86A8-C81DC5F18509}" destId="{4BDFB1D7-F8FA-4037-AAC4-38333856B7B6}" srcOrd="0" destOrd="0" parTransId="{F8B4F5F9-4134-40A2-A02F-1DAA913EA902}" sibTransId="{2A438BCC-9FFD-4EC6-B9B4-98A32BFCCC2B}"/>
    <dgm:cxn modelId="{1B13C80D-3053-4180-A110-F56A3B3E91FB}" type="presOf" srcId="{6D06F7CE-8A5C-441A-9B20-88DA719FD95E}" destId="{49C49A6B-CEE9-42BC-B820-C39179622693}" srcOrd="0" destOrd="1" presId="urn:microsoft.com/office/officeart/2005/8/layout/hProcess7"/>
    <dgm:cxn modelId="{76CC3964-C852-4C78-8DB7-7C7D6A09EF7A}" srcId="{5427AA23-CAFD-476D-AF13-21BB1FB02A24}" destId="{FF902CEA-BBD8-4D02-BA83-59796B98A845}" srcOrd="0" destOrd="0" parTransId="{6D6AC7C2-0630-4D56-A6A7-81BE2B6569DB}" sibTransId="{3EDC8D73-4901-43D6-B7D7-4AE7F3BE86D1}"/>
    <dgm:cxn modelId="{E555B16E-3AC4-43D6-A0D3-681739DC600E}" srcId="{5427AA23-CAFD-476D-AF13-21BB1FB02A24}" destId="{4063EB00-0428-499C-B7C9-05AE051D1892}" srcOrd="4" destOrd="0" parTransId="{0A3D9120-05E5-4030-AED9-062F4C1F88E1}" sibTransId="{AF01D149-861D-4728-96A3-98410AA43FEC}"/>
    <dgm:cxn modelId="{551982CB-FE58-42B2-92B5-8AEA7145A08C}" type="presParOf" srcId="{78C4C2C8-0353-4750-97B2-FB99B20A71BA}" destId="{3F18F20D-A11A-4816-A7EB-9CD370E2A4A0}" srcOrd="0" destOrd="0" presId="urn:microsoft.com/office/officeart/2005/8/layout/hProcess7"/>
    <dgm:cxn modelId="{3C6478BC-2F57-4A6E-A4B8-8F6C39A3F8DD}" type="presParOf" srcId="{3F18F20D-A11A-4816-A7EB-9CD370E2A4A0}" destId="{56168E69-6DBB-42BB-B596-609C925DA9C8}" srcOrd="0" destOrd="0" presId="urn:microsoft.com/office/officeart/2005/8/layout/hProcess7"/>
    <dgm:cxn modelId="{C947E17F-378C-49E6-AB3A-2DF9E2D92641}" type="presParOf" srcId="{3F18F20D-A11A-4816-A7EB-9CD370E2A4A0}" destId="{6B04C4BD-4BC4-4495-9D7F-CCD5E6A3B993}" srcOrd="1" destOrd="0" presId="urn:microsoft.com/office/officeart/2005/8/layout/hProcess7"/>
    <dgm:cxn modelId="{4C338601-ABD0-49F8-908B-CACF15154F35}" type="presParOf" srcId="{3F18F20D-A11A-4816-A7EB-9CD370E2A4A0}" destId="{782259ED-906E-41A8-B951-42B233056F17}" srcOrd="2" destOrd="0" presId="urn:microsoft.com/office/officeart/2005/8/layout/hProcess7"/>
    <dgm:cxn modelId="{5FA45521-9A05-4F38-89F3-945EB28D13D5}" type="presParOf" srcId="{78C4C2C8-0353-4750-97B2-FB99B20A71BA}" destId="{83AA644A-336F-4E58-B425-EEB7974AADB5}" srcOrd="1" destOrd="0" presId="urn:microsoft.com/office/officeart/2005/8/layout/hProcess7"/>
    <dgm:cxn modelId="{24BFED24-81E5-433C-AB02-C1D83C54F2FA}" type="presParOf" srcId="{78C4C2C8-0353-4750-97B2-FB99B20A71BA}" destId="{0F982BCF-7F68-4621-AE22-597994693CEB}" srcOrd="2" destOrd="0" presId="urn:microsoft.com/office/officeart/2005/8/layout/hProcess7"/>
    <dgm:cxn modelId="{2589C71B-E6C6-45E1-ABC0-8378F244BFCE}" type="presParOf" srcId="{0F982BCF-7F68-4621-AE22-597994693CEB}" destId="{C64E4DB2-13C1-45F9-9601-1395D5C954D1}" srcOrd="0" destOrd="0" presId="urn:microsoft.com/office/officeart/2005/8/layout/hProcess7"/>
    <dgm:cxn modelId="{8DE74C54-306A-45CA-8043-82B6FA154CAD}" type="presParOf" srcId="{0F982BCF-7F68-4621-AE22-597994693CEB}" destId="{E145ABB3-4782-4506-BAE7-8788E9C94A38}" srcOrd="1" destOrd="0" presId="urn:microsoft.com/office/officeart/2005/8/layout/hProcess7"/>
    <dgm:cxn modelId="{C455218D-AFD5-4B9C-9504-AEEE811666B2}" type="presParOf" srcId="{0F982BCF-7F68-4621-AE22-597994693CEB}" destId="{BA4D511B-0758-4084-BB4A-F176A8F7E396}" srcOrd="2" destOrd="0" presId="urn:microsoft.com/office/officeart/2005/8/layout/hProcess7"/>
    <dgm:cxn modelId="{0EDD575B-A49F-4981-97CB-23332B87528E}" type="presParOf" srcId="{78C4C2C8-0353-4750-97B2-FB99B20A71BA}" destId="{1F6A8F2F-C213-4902-A0F3-CD92B11C482E}" srcOrd="3" destOrd="0" presId="urn:microsoft.com/office/officeart/2005/8/layout/hProcess7"/>
    <dgm:cxn modelId="{B46DABEB-81DC-4836-BA37-5965DAEC820F}" type="presParOf" srcId="{78C4C2C8-0353-4750-97B2-FB99B20A71BA}" destId="{E51F3A01-407F-4AE0-B1CF-E3AFD7CEE49A}" srcOrd="4" destOrd="0" presId="urn:microsoft.com/office/officeart/2005/8/layout/hProcess7"/>
    <dgm:cxn modelId="{D72F832F-DD59-4448-B051-4EAFAFFC46CC}" type="presParOf" srcId="{E51F3A01-407F-4AE0-B1CF-E3AFD7CEE49A}" destId="{1E702B08-C693-4314-A5A6-BFBB317AC570}" srcOrd="0" destOrd="0" presId="urn:microsoft.com/office/officeart/2005/8/layout/hProcess7"/>
    <dgm:cxn modelId="{05C75F30-2514-4C09-92D4-D90B50DE7E6F}" type="presParOf" srcId="{E51F3A01-407F-4AE0-B1CF-E3AFD7CEE49A}" destId="{DD056539-B18E-4D8B-9C2D-FDCD107EB06F}" srcOrd="1" destOrd="0" presId="urn:microsoft.com/office/officeart/2005/8/layout/hProcess7"/>
    <dgm:cxn modelId="{128DA5B9-79D7-46B0-B1FC-27C7F89F7711}" type="presParOf" srcId="{E51F3A01-407F-4AE0-B1CF-E3AFD7CEE49A}" destId="{E26E9727-3DDE-4738-9CE5-0FA0ADD903D5}" srcOrd="2" destOrd="0" presId="urn:microsoft.com/office/officeart/2005/8/layout/hProcess7"/>
    <dgm:cxn modelId="{91B5D028-DD27-4DAE-9336-1362BA3042B7}" type="presParOf" srcId="{78C4C2C8-0353-4750-97B2-FB99B20A71BA}" destId="{EB989FBB-15C7-4445-BFB6-36527C835A3F}" srcOrd="5" destOrd="0" presId="urn:microsoft.com/office/officeart/2005/8/layout/hProcess7"/>
    <dgm:cxn modelId="{E93011D8-EDC2-4991-8596-AD98D5C5301E}" type="presParOf" srcId="{78C4C2C8-0353-4750-97B2-FB99B20A71BA}" destId="{392B314E-ABA7-4AE5-B369-51770F8AAAC5}" srcOrd="6" destOrd="0" presId="urn:microsoft.com/office/officeart/2005/8/layout/hProcess7"/>
    <dgm:cxn modelId="{3DD0BF29-CA84-4246-812E-BF650CBC8CED}" type="presParOf" srcId="{392B314E-ABA7-4AE5-B369-51770F8AAAC5}" destId="{72B86B8B-B722-490C-A14A-01631061C30F}" srcOrd="0" destOrd="0" presId="urn:microsoft.com/office/officeart/2005/8/layout/hProcess7"/>
    <dgm:cxn modelId="{BDBD27EA-9D59-41D3-898D-5F0B077C2245}" type="presParOf" srcId="{392B314E-ABA7-4AE5-B369-51770F8AAAC5}" destId="{A28E89A1-9838-4AC7-AD37-F7843B4456E6}" srcOrd="1" destOrd="0" presId="urn:microsoft.com/office/officeart/2005/8/layout/hProcess7"/>
    <dgm:cxn modelId="{15108163-8BBB-430D-B082-30EB22C8ECEB}" type="presParOf" srcId="{392B314E-ABA7-4AE5-B369-51770F8AAAC5}" destId="{F92CF3C3-D0A7-416A-9EE1-728CBCD58261}" srcOrd="2" destOrd="0" presId="urn:microsoft.com/office/officeart/2005/8/layout/hProcess7"/>
    <dgm:cxn modelId="{7D9020C6-B4C9-4A76-B1FB-2F8AF8D89464}" type="presParOf" srcId="{78C4C2C8-0353-4750-97B2-FB99B20A71BA}" destId="{DE62A5C3-0492-4CDA-9A9E-2AC390196D5E}" srcOrd="7" destOrd="0" presId="urn:microsoft.com/office/officeart/2005/8/layout/hProcess7"/>
    <dgm:cxn modelId="{7B595007-A351-42FE-A4EF-CE441901C5C4}" type="presParOf" srcId="{78C4C2C8-0353-4750-97B2-FB99B20A71BA}" destId="{9B940671-5C9A-44F1-A0F2-57B01C5C86C8}" srcOrd="8" destOrd="0" presId="urn:microsoft.com/office/officeart/2005/8/layout/hProcess7"/>
    <dgm:cxn modelId="{3C4E719D-960A-41AF-B074-84DDDF8F2DF8}" type="presParOf" srcId="{9B940671-5C9A-44F1-A0F2-57B01C5C86C8}" destId="{9C22C6D8-FFE8-4959-9244-334D4669FBE6}" srcOrd="0" destOrd="0" presId="urn:microsoft.com/office/officeart/2005/8/layout/hProcess7"/>
    <dgm:cxn modelId="{BF1F9426-CBB2-4A5E-8DA8-F1CFEC8D0F19}" type="presParOf" srcId="{9B940671-5C9A-44F1-A0F2-57B01C5C86C8}" destId="{6A26D112-D41D-4E5F-AFB5-946CAB0D9A48}" srcOrd="1" destOrd="0" presId="urn:microsoft.com/office/officeart/2005/8/layout/hProcess7"/>
    <dgm:cxn modelId="{B858245F-AF86-4B21-B619-01454FF59E21}" type="presParOf" srcId="{9B940671-5C9A-44F1-A0F2-57B01C5C86C8}" destId="{45F92280-AEEF-4FF2-897A-7FC3429FAB47}" srcOrd="2" destOrd="0" presId="urn:microsoft.com/office/officeart/2005/8/layout/hProcess7"/>
    <dgm:cxn modelId="{6C85ABEE-E910-4D4D-BA0D-8FAEBEE05EEA}" type="presParOf" srcId="{78C4C2C8-0353-4750-97B2-FB99B20A71BA}" destId="{7D9C5FBE-F497-4FA4-8948-1646C9766D1E}" srcOrd="9" destOrd="0" presId="urn:microsoft.com/office/officeart/2005/8/layout/hProcess7"/>
    <dgm:cxn modelId="{8EA87013-2B5E-4D79-B427-B30E981898FF}" type="presParOf" srcId="{78C4C2C8-0353-4750-97B2-FB99B20A71BA}" destId="{E2243D05-3D86-44AF-8ADE-C30DF3882FE7}" srcOrd="10" destOrd="0" presId="urn:microsoft.com/office/officeart/2005/8/layout/hProcess7"/>
    <dgm:cxn modelId="{291F6A5A-9731-41AA-89C5-6F35A46E2B34}" type="presParOf" srcId="{E2243D05-3D86-44AF-8ADE-C30DF3882FE7}" destId="{ECE26BFF-528F-4A7C-8699-3FBB6379EDC8}" srcOrd="0" destOrd="0" presId="urn:microsoft.com/office/officeart/2005/8/layout/hProcess7"/>
    <dgm:cxn modelId="{4E4C5AFE-1C3F-41C2-8418-3DFF645737FA}" type="presParOf" srcId="{E2243D05-3D86-44AF-8ADE-C30DF3882FE7}" destId="{57C8A906-A909-4CC1-8EBA-3EE4C34130CB}" srcOrd="1" destOrd="0" presId="urn:microsoft.com/office/officeart/2005/8/layout/hProcess7"/>
    <dgm:cxn modelId="{F5930BD3-89F4-4A20-98BE-381067488EF6}" type="presParOf" srcId="{E2243D05-3D86-44AF-8ADE-C30DF3882FE7}" destId="{9F6BA51D-B615-449C-9D86-4C6809021B89}" srcOrd="2" destOrd="0" presId="urn:microsoft.com/office/officeart/2005/8/layout/hProcess7"/>
    <dgm:cxn modelId="{CB6A2B70-F6F7-41EB-8FC4-0ADB71165303}" type="presParOf" srcId="{78C4C2C8-0353-4750-97B2-FB99B20A71BA}" destId="{31747B17-9F85-454F-ACEB-CADFF69D4B39}" srcOrd="11" destOrd="0" presId="urn:microsoft.com/office/officeart/2005/8/layout/hProcess7"/>
    <dgm:cxn modelId="{F5B459AA-73DA-44A7-B709-7AEE738E3D1F}" type="presParOf" srcId="{78C4C2C8-0353-4750-97B2-FB99B20A71BA}" destId="{1E1E9A90-792F-415A-A590-F004E3553D93}" srcOrd="12" destOrd="0" presId="urn:microsoft.com/office/officeart/2005/8/layout/hProcess7"/>
    <dgm:cxn modelId="{3A054D02-D0DC-4026-83B7-D5129AD38F35}" type="presParOf" srcId="{1E1E9A90-792F-415A-A590-F004E3553D93}" destId="{06362491-7EAD-4298-A608-02B0854F5585}" srcOrd="0" destOrd="0" presId="urn:microsoft.com/office/officeart/2005/8/layout/hProcess7"/>
    <dgm:cxn modelId="{C64611AA-52D8-4F9B-95F6-FA04936A404D}" type="presParOf" srcId="{1E1E9A90-792F-415A-A590-F004E3553D93}" destId="{C3AA914C-7926-4B48-A39C-16350E89C901}" srcOrd="1" destOrd="0" presId="urn:microsoft.com/office/officeart/2005/8/layout/hProcess7"/>
    <dgm:cxn modelId="{E21A19C1-E0CE-44F2-BA59-41C4B5AB6E69}" type="presParOf" srcId="{1E1E9A90-792F-415A-A590-F004E3553D93}" destId="{49C49A6B-CEE9-42BC-B820-C39179622693}" srcOrd="2" destOrd="0" presId="urn:microsoft.com/office/officeart/2005/8/layout/hProcess7"/>
    <dgm:cxn modelId="{600E3C16-9FD7-480B-A715-809EB2354B92}" type="presParOf" srcId="{78C4C2C8-0353-4750-97B2-FB99B20A71BA}" destId="{410A5868-3ABD-4216-9202-CC09CD59A831}" srcOrd="13" destOrd="0" presId="urn:microsoft.com/office/officeart/2005/8/layout/hProcess7"/>
    <dgm:cxn modelId="{EA13F43A-DC93-48FA-9D8A-25AA7959F2E7}" type="presParOf" srcId="{78C4C2C8-0353-4750-97B2-FB99B20A71BA}" destId="{F82CBE9C-6F8B-42C4-9534-687E26CBBCD7}" srcOrd="14" destOrd="0" presId="urn:microsoft.com/office/officeart/2005/8/layout/hProcess7"/>
    <dgm:cxn modelId="{9140C8C6-8CC5-4CA4-98DE-1C28BD98D4AD}" type="presParOf" srcId="{F82CBE9C-6F8B-42C4-9534-687E26CBBCD7}" destId="{A6FB849F-E813-4A98-8B7C-D3D6FF7327AD}" srcOrd="0" destOrd="0" presId="urn:microsoft.com/office/officeart/2005/8/layout/hProcess7"/>
    <dgm:cxn modelId="{39DC2360-7923-46B3-9058-1F5022E7CDA8}" type="presParOf" srcId="{F82CBE9C-6F8B-42C4-9534-687E26CBBCD7}" destId="{F69DF86A-AD60-47BE-AFD6-CC8D87981FB6}" srcOrd="1" destOrd="0" presId="urn:microsoft.com/office/officeart/2005/8/layout/hProcess7"/>
    <dgm:cxn modelId="{611FC1D8-4BDE-4882-BD7B-3F5162138AA5}" type="presParOf" srcId="{F82CBE9C-6F8B-42C4-9534-687E26CBBCD7}" destId="{357C4DC8-0D7E-4944-811E-DE8B26CC3F51}" srcOrd="2" destOrd="0" presId="urn:microsoft.com/office/officeart/2005/8/layout/hProcess7"/>
    <dgm:cxn modelId="{44ECBE29-7117-4C07-9348-1CF57ACC7572}" type="presParOf" srcId="{78C4C2C8-0353-4750-97B2-FB99B20A71BA}" destId="{AC77E849-C102-4034-BFE0-220A7067B5D1}" srcOrd="15" destOrd="0" presId="urn:microsoft.com/office/officeart/2005/8/layout/hProcess7"/>
    <dgm:cxn modelId="{75D3B9F2-3144-465A-8F3A-761D43708494}" type="presParOf" srcId="{78C4C2C8-0353-4750-97B2-FB99B20A71BA}" destId="{D1FF6318-0F1A-4644-B60F-BC3C3543D34B}" srcOrd="16" destOrd="0" presId="urn:microsoft.com/office/officeart/2005/8/layout/hProcess7"/>
    <dgm:cxn modelId="{A396761D-043B-4A8E-8988-2BD577503A6A}" type="presParOf" srcId="{D1FF6318-0F1A-4644-B60F-BC3C3543D34B}" destId="{AD1EB0BD-A94D-43D7-BCD8-72E1989AA56C}" srcOrd="0" destOrd="0" presId="urn:microsoft.com/office/officeart/2005/8/layout/hProcess7"/>
    <dgm:cxn modelId="{F22EB504-505C-4BBD-98E1-7BF3E655CFE5}" type="presParOf" srcId="{D1FF6318-0F1A-4644-B60F-BC3C3543D34B}" destId="{561CE1E8-A853-48DA-B0A9-A914CAE4729F}" srcOrd="1" destOrd="0" presId="urn:microsoft.com/office/officeart/2005/8/layout/hProcess7"/>
    <dgm:cxn modelId="{65FAC2D9-E41F-4C2B-BDC0-D56AF94696C4}" type="presParOf" srcId="{D1FF6318-0F1A-4644-B60F-BC3C3543D34B}" destId="{EDA91F37-5B8B-452F-9921-328AFC1AD5C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93007-8B7B-4CDC-9450-1DDA0950E060}" type="doc">
      <dgm:prSet loTypeId="urn:microsoft.com/office/officeart/2005/8/layout/pyramid1" loCatId="pyramid" qsTypeId="urn:microsoft.com/office/officeart/2005/8/quickstyle/simple3" qsCatId="simple" csTypeId="urn:microsoft.com/office/officeart/2005/8/colors/accent1_2" csCatId="accent1" phldr="1"/>
      <dgm:spPr>
        <a:scene3d>
          <a:camera prst="orthographicFront">
            <a:rot lat="0" lon="0" rev="0"/>
          </a:camera>
          <a:lightRig rig="glow" dir="t">
            <a:rot lat="0" lon="0" rev="4800000"/>
          </a:lightRig>
        </a:scene3d>
      </dgm:spPr>
    </dgm:pt>
    <dgm:pt modelId="{37AA5888-F3A3-419B-B826-11D8A38FF04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200" b="1" dirty="0" smtClean="0"/>
        </a:p>
        <a:p>
          <a:endParaRPr lang="en-US" sz="1200" b="1" dirty="0" smtClean="0"/>
        </a:p>
        <a:p>
          <a:r>
            <a:rPr lang="en-US" sz="1200" b="1" dirty="0" smtClean="0"/>
            <a:t>300 HNW</a:t>
          </a:r>
        </a:p>
        <a:p>
          <a:r>
            <a:rPr lang="en-US" sz="1200" b="1" dirty="0" smtClean="0"/>
            <a:t>Equity Portfolio Growth</a:t>
          </a:r>
        </a:p>
        <a:p>
          <a:r>
            <a:rPr lang="en-US" sz="1200" b="1" dirty="0" err="1" smtClean="0"/>
            <a:t>Shariah</a:t>
          </a:r>
          <a:r>
            <a:rPr lang="en-US" sz="1200" b="1" dirty="0" smtClean="0"/>
            <a:t> Compliant window to increase</a:t>
          </a:r>
          <a:endParaRPr lang="en-US" sz="1200" b="1" dirty="0"/>
        </a:p>
      </dgm:t>
    </dgm:pt>
    <dgm:pt modelId="{B425186C-4F83-4CBF-861B-3E596A784433}" type="parTrans" cxnId="{3E2521D1-E732-4DFD-8C9E-5FAB80F3AC46}">
      <dgm:prSet/>
      <dgm:spPr/>
      <dgm:t>
        <a:bodyPr/>
        <a:lstStyle/>
        <a:p>
          <a:endParaRPr lang="en-US" sz="1600"/>
        </a:p>
      </dgm:t>
    </dgm:pt>
    <dgm:pt modelId="{2C9C0A45-630E-4BF8-AE3C-28A647AC5A3A}" type="sibTrans" cxnId="{3E2521D1-E732-4DFD-8C9E-5FAB80F3AC46}">
      <dgm:prSet/>
      <dgm:spPr/>
      <dgm:t>
        <a:bodyPr/>
        <a:lstStyle/>
        <a:p>
          <a:endParaRPr lang="en-US" sz="1600"/>
        </a:p>
      </dgm:t>
    </dgm:pt>
    <dgm:pt modelId="{878EBE19-7947-4896-ACCB-E7D3A8147D9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Screening data from Customer Enrichment ( CE ) Department for better services to HNW</a:t>
          </a:r>
        </a:p>
        <a:p>
          <a:r>
            <a:rPr lang="en-US" sz="1200" dirty="0" smtClean="0"/>
            <a:t>Out of 70k existing clients, 60k will be transferred to CE and rest will be handled by HNW/ Retail team</a:t>
          </a:r>
        </a:p>
        <a:p>
          <a:r>
            <a:rPr lang="en-US" sz="1200" dirty="0" smtClean="0"/>
            <a:t>High end &amp; specialized services to such clients.</a:t>
          </a:r>
          <a:endParaRPr lang="en-US" sz="1200" dirty="0"/>
        </a:p>
      </dgm:t>
    </dgm:pt>
    <dgm:pt modelId="{907767B5-8C52-4379-B8FC-AD53C920FCE4}" type="parTrans" cxnId="{B125E557-3B54-43BC-A492-2199BAD4886F}">
      <dgm:prSet/>
      <dgm:spPr/>
      <dgm:t>
        <a:bodyPr/>
        <a:lstStyle/>
        <a:p>
          <a:endParaRPr lang="en-US" sz="1600"/>
        </a:p>
      </dgm:t>
    </dgm:pt>
    <dgm:pt modelId="{AFD4B8BC-9D6E-4F62-838F-D9FCA401C857}" type="sibTrans" cxnId="{B125E557-3B54-43BC-A492-2199BAD4886F}">
      <dgm:prSet/>
      <dgm:spPr/>
      <dgm:t>
        <a:bodyPr/>
        <a:lstStyle/>
        <a:p>
          <a:endParaRPr lang="en-US" sz="1600"/>
        </a:p>
      </dgm:t>
    </dgm:pt>
    <dgm:pt modelId="{B7CE3C0A-B093-4AA9-8968-E8D3272FDCC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Dedicated Handpicked resources specialized to deal with High Net Worth Individuals </a:t>
          </a:r>
          <a:endParaRPr lang="en-US" sz="1200" dirty="0"/>
        </a:p>
      </dgm:t>
    </dgm:pt>
    <dgm:pt modelId="{F9691009-E896-492C-9F74-869E771EA226}" type="parTrans" cxnId="{D7157BFC-0B46-4EFD-9073-4404F2F527E2}">
      <dgm:prSet/>
      <dgm:spPr/>
      <dgm:t>
        <a:bodyPr/>
        <a:lstStyle/>
        <a:p>
          <a:endParaRPr lang="en-US" sz="1600"/>
        </a:p>
      </dgm:t>
    </dgm:pt>
    <dgm:pt modelId="{20255C16-CBDF-4EE5-AD60-1E9C294FD5B5}" type="sibTrans" cxnId="{D7157BFC-0B46-4EFD-9073-4404F2F527E2}">
      <dgm:prSet/>
      <dgm:spPr/>
      <dgm:t>
        <a:bodyPr/>
        <a:lstStyle/>
        <a:p>
          <a:endParaRPr lang="en-US" sz="1600"/>
        </a:p>
      </dgm:t>
    </dgm:pt>
    <dgm:pt modelId="{35A26DD0-3278-410C-B4C6-6BFC8D236A9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Enhance the market of </a:t>
          </a:r>
          <a:r>
            <a:rPr lang="en-US" sz="1200" dirty="0" err="1" smtClean="0"/>
            <a:t>Shariah</a:t>
          </a:r>
          <a:r>
            <a:rPr lang="en-US" sz="1200" dirty="0" smtClean="0"/>
            <a:t> Compliant based funds</a:t>
          </a:r>
          <a:endParaRPr lang="en-US" sz="1200" dirty="0"/>
        </a:p>
      </dgm:t>
    </dgm:pt>
    <dgm:pt modelId="{2819B8E1-0DBB-4788-80E9-8DBD044812C2}" type="parTrans" cxnId="{E7B224C3-5020-4150-B4CA-AFA2EFF79ABE}">
      <dgm:prSet/>
      <dgm:spPr/>
      <dgm:t>
        <a:bodyPr/>
        <a:lstStyle/>
        <a:p>
          <a:endParaRPr lang="en-US" sz="1600"/>
        </a:p>
      </dgm:t>
    </dgm:pt>
    <dgm:pt modelId="{FCA1DE6C-B981-4E58-AC04-DDC450622E41}" type="sibTrans" cxnId="{E7B224C3-5020-4150-B4CA-AFA2EFF79ABE}">
      <dgm:prSet/>
      <dgm:spPr/>
      <dgm:t>
        <a:bodyPr/>
        <a:lstStyle/>
        <a:p>
          <a:endParaRPr lang="en-US" sz="1600"/>
        </a:p>
      </dgm:t>
    </dgm:pt>
    <dgm:pt modelId="{D0E9560D-93C1-43FC-B8FE-D5FFA7825D9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Long Term Goal achievements by pitching Equity based funds</a:t>
          </a:r>
          <a:endParaRPr lang="en-US" sz="1200" dirty="0"/>
        </a:p>
      </dgm:t>
    </dgm:pt>
    <dgm:pt modelId="{61BD374D-19F8-4287-BE7A-2842EBF74404}" type="parTrans" cxnId="{02020B4A-4A42-4E4C-A5BF-BA7AA4E68BC1}">
      <dgm:prSet/>
      <dgm:spPr/>
      <dgm:t>
        <a:bodyPr/>
        <a:lstStyle/>
        <a:p>
          <a:endParaRPr lang="en-US" sz="1600"/>
        </a:p>
      </dgm:t>
    </dgm:pt>
    <dgm:pt modelId="{AEA754FB-E673-4EB5-8E33-AC7C5AB5654A}" type="sibTrans" cxnId="{02020B4A-4A42-4E4C-A5BF-BA7AA4E68BC1}">
      <dgm:prSet/>
      <dgm:spPr/>
      <dgm:t>
        <a:bodyPr/>
        <a:lstStyle/>
        <a:p>
          <a:endParaRPr lang="en-US" sz="1600"/>
        </a:p>
      </dgm:t>
    </dgm:pt>
    <dgm:pt modelId="{C05D8BEF-FCC0-4F30-829E-B8DB7CF9395B}" type="pres">
      <dgm:prSet presAssocID="{33493007-8B7B-4CDC-9450-1DDA0950E060}" presName="Name0" presStyleCnt="0">
        <dgm:presLayoutVars>
          <dgm:dir/>
          <dgm:animLvl val="lvl"/>
          <dgm:resizeHandles val="exact"/>
        </dgm:presLayoutVars>
      </dgm:prSet>
      <dgm:spPr/>
    </dgm:pt>
    <dgm:pt modelId="{97B713B8-B7BC-4D34-BA3C-54FEC0174555}" type="pres">
      <dgm:prSet presAssocID="{37AA5888-F3A3-419B-B826-11D8A38FF049}" presName="Name8"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10B9120-7717-4C1C-AA7E-D7A39AEB36E7}" type="pres">
      <dgm:prSet presAssocID="{37AA5888-F3A3-419B-B826-11D8A38FF049}" presName="level" presStyleLbl="node1" presStyleIdx="0" presStyleCnt="5">
        <dgm:presLayoutVars>
          <dgm:chMax val="1"/>
          <dgm:bulletEnabled val="1"/>
        </dgm:presLayoutVars>
      </dgm:prSet>
      <dgm:spPr/>
      <dgm:t>
        <a:bodyPr/>
        <a:lstStyle/>
        <a:p>
          <a:endParaRPr lang="en-US"/>
        </a:p>
      </dgm:t>
    </dgm:pt>
    <dgm:pt modelId="{AC6EE17C-5261-45E0-8AE1-07A470538C23}" type="pres">
      <dgm:prSet presAssocID="{37AA5888-F3A3-419B-B826-11D8A38FF049}" presName="levelTx" presStyleLbl="revTx" presStyleIdx="0" presStyleCnt="0">
        <dgm:presLayoutVars>
          <dgm:chMax val="1"/>
          <dgm:bulletEnabled val="1"/>
        </dgm:presLayoutVars>
      </dgm:prSet>
      <dgm:spPr/>
      <dgm:t>
        <a:bodyPr/>
        <a:lstStyle/>
        <a:p>
          <a:endParaRPr lang="en-US"/>
        </a:p>
      </dgm:t>
    </dgm:pt>
    <dgm:pt modelId="{37C4850D-099D-45E6-AFCF-E8BA34AF9BDC}" type="pres">
      <dgm:prSet presAssocID="{D0E9560D-93C1-43FC-B8FE-D5FFA7825D94}" presName="Name8"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0D62BA3-3122-49F1-A13D-100745081404}" type="pres">
      <dgm:prSet presAssocID="{D0E9560D-93C1-43FC-B8FE-D5FFA7825D94}" presName="level" presStyleLbl="node1" presStyleIdx="1" presStyleCnt="5" custScaleY="58380">
        <dgm:presLayoutVars>
          <dgm:chMax val="1"/>
          <dgm:bulletEnabled val="1"/>
        </dgm:presLayoutVars>
      </dgm:prSet>
      <dgm:spPr/>
      <dgm:t>
        <a:bodyPr/>
        <a:lstStyle/>
        <a:p>
          <a:endParaRPr lang="en-US"/>
        </a:p>
      </dgm:t>
    </dgm:pt>
    <dgm:pt modelId="{B705505C-3F1A-4A82-8B6E-C69EAB0788CA}" type="pres">
      <dgm:prSet presAssocID="{D0E9560D-93C1-43FC-B8FE-D5FFA7825D94}" presName="levelTx" presStyleLbl="revTx" presStyleIdx="0" presStyleCnt="0">
        <dgm:presLayoutVars>
          <dgm:chMax val="1"/>
          <dgm:bulletEnabled val="1"/>
        </dgm:presLayoutVars>
      </dgm:prSet>
      <dgm:spPr/>
      <dgm:t>
        <a:bodyPr/>
        <a:lstStyle/>
        <a:p>
          <a:endParaRPr lang="en-US"/>
        </a:p>
      </dgm:t>
    </dgm:pt>
    <dgm:pt modelId="{B496B79B-B44E-45E1-B1C4-641E23E12F1D}" type="pres">
      <dgm:prSet presAssocID="{35A26DD0-3278-410C-B4C6-6BFC8D236A96}" presName="Name8"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7EB03A9-BE4F-4067-B06D-D89DC0006171}" type="pres">
      <dgm:prSet presAssocID="{35A26DD0-3278-410C-B4C6-6BFC8D236A96}" presName="level" presStyleLbl="node1" presStyleIdx="2" presStyleCnt="5" custScaleY="55232">
        <dgm:presLayoutVars>
          <dgm:chMax val="1"/>
          <dgm:bulletEnabled val="1"/>
        </dgm:presLayoutVars>
      </dgm:prSet>
      <dgm:spPr/>
      <dgm:t>
        <a:bodyPr/>
        <a:lstStyle/>
        <a:p>
          <a:endParaRPr lang="en-US"/>
        </a:p>
      </dgm:t>
    </dgm:pt>
    <dgm:pt modelId="{0F14B623-983B-430C-B64A-FA76FD314638}" type="pres">
      <dgm:prSet presAssocID="{35A26DD0-3278-410C-B4C6-6BFC8D236A96}" presName="levelTx" presStyleLbl="revTx" presStyleIdx="0" presStyleCnt="0">
        <dgm:presLayoutVars>
          <dgm:chMax val="1"/>
          <dgm:bulletEnabled val="1"/>
        </dgm:presLayoutVars>
      </dgm:prSet>
      <dgm:spPr/>
      <dgm:t>
        <a:bodyPr/>
        <a:lstStyle/>
        <a:p>
          <a:endParaRPr lang="en-US"/>
        </a:p>
      </dgm:t>
    </dgm:pt>
    <dgm:pt modelId="{BB4DE284-3DE1-4689-B639-F8A4E90D055A}" type="pres">
      <dgm:prSet presAssocID="{878EBE19-7947-4896-ACCB-E7D3A8147D98}" presName="Name8"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2B218C2-B626-49EF-BD18-2EAD681DF6F6}" type="pres">
      <dgm:prSet presAssocID="{878EBE19-7947-4896-ACCB-E7D3A8147D98}" presName="level" presStyleLbl="node1" presStyleIdx="3" presStyleCnt="5" custScaleY="54658">
        <dgm:presLayoutVars>
          <dgm:chMax val="1"/>
          <dgm:bulletEnabled val="1"/>
        </dgm:presLayoutVars>
      </dgm:prSet>
      <dgm:spPr/>
      <dgm:t>
        <a:bodyPr/>
        <a:lstStyle/>
        <a:p>
          <a:endParaRPr lang="en-US"/>
        </a:p>
      </dgm:t>
    </dgm:pt>
    <dgm:pt modelId="{FF9C98BB-4BCC-489D-BF04-E321D5E62B1B}" type="pres">
      <dgm:prSet presAssocID="{878EBE19-7947-4896-ACCB-E7D3A8147D98}" presName="levelTx" presStyleLbl="revTx" presStyleIdx="0" presStyleCnt="0">
        <dgm:presLayoutVars>
          <dgm:chMax val="1"/>
          <dgm:bulletEnabled val="1"/>
        </dgm:presLayoutVars>
      </dgm:prSet>
      <dgm:spPr/>
      <dgm:t>
        <a:bodyPr/>
        <a:lstStyle/>
        <a:p>
          <a:endParaRPr lang="en-US"/>
        </a:p>
      </dgm:t>
    </dgm:pt>
    <dgm:pt modelId="{7999CFA8-9F5F-45F9-A889-CD17455A7AB3}" type="pres">
      <dgm:prSet presAssocID="{B7CE3C0A-B093-4AA9-8968-E8D3272FDCC4}" presName="Name8"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22E73E3-B193-429E-AFD4-B3B32464E1F1}" type="pres">
      <dgm:prSet presAssocID="{B7CE3C0A-B093-4AA9-8968-E8D3272FDCC4}" presName="level" presStyleLbl="node1" presStyleIdx="4" presStyleCnt="5" custScaleY="55475">
        <dgm:presLayoutVars>
          <dgm:chMax val="1"/>
          <dgm:bulletEnabled val="1"/>
        </dgm:presLayoutVars>
      </dgm:prSet>
      <dgm:spPr/>
      <dgm:t>
        <a:bodyPr/>
        <a:lstStyle/>
        <a:p>
          <a:endParaRPr lang="en-US"/>
        </a:p>
      </dgm:t>
    </dgm:pt>
    <dgm:pt modelId="{FA11FDDB-60AA-4636-9D0D-E7A35BCE8DF9}" type="pres">
      <dgm:prSet presAssocID="{B7CE3C0A-B093-4AA9-8968-E8D3272FDCC4}" presName="levelTx" presStyleLbl="revTx" presStyleIdx="0" presStyleCnt="0">
        <dgm:presLayoutVars>
          <dgm:chMax val="1"/>
          <dgm:bulletEnabled val="1"/>
        </dgm:presLayoutVars>
      </dgm:prSet>
      <dgm:spPr/>
      <dgm:t>
        <a:bodyPr/>
        <a:lstStyle/>
        <a:p>
          <a:endParaRPr lang="en-US"/>
        </a:p>
      </dgm:t>
    </dgm:pt>
  </dgm:ptLst>
  <dgm:cxnLst>
    <dgm:cxn modelId="{E821F893-E0F8-4F74-8178-33864CDEEE85}" type="presOf" srcId="{B7CE3C0A-B093-4AA9-8968-E8D3272FDCC4}" destId="{522E73E3-B193-429E-AFD4-B3B32464E1F1}" srcOrd="0" destOrd="0" presId="urn:microsoft.com/office/officeart/2005/8/layout/pyramid1"/>
    <dgm:cxn modelId="{02020B4A-4A42-4E4C-A5BF-BA7AA4E68BC1}" srcId="{33493007-8B7B-4CDC-9450-1DDA0950E060}" destId="{D0E9560D-93C1-43FC-B8FE-D5FFA7825D94}" srcOrd="1" destOrd="0" parTransId="{61BD374D-19F8-4287-BE7A-2842EBF74404}" sibTransId="{AEA754FB-E673-4EB5-8E33-AC7C5AB5654A}"/>
    <dgm:cxn modelId="{3E2521D1-E732-4DFD-8C9E-5FAB80F3AC46}" srcId="{33493007-8B7B-4CDC-9450-1DDA0950E060}" destId="{37AA5888-F3A3-419B-B826-11D8A38FF049}" srcOrd="0" destOrd="0" parTransId="{B425186C-4F83-4CBF-861B-3E596A784433}" sibTransId="{2C9C0A45-630E-4BF8-AE3C-28A647AC5A3A}"/>
    <dgm:cxn modelId="{4D288A51-1E37-4686-8511-207E2B1E40F9}" type="presOf" srcId="{878EBE19-7947-4896-ACCB-E7D3A8147D98}" destId="{12B218C2-B626-49EF-BD18-2EAD681DF6F6}" srcOrd="0" destOrd="0" presId="urn:microsoft.com/office/officeart/2005/8/layout/pyramid1"/>
    <dgm:cxn modelId="{62C5CB53-1712-4044-8FAC-98A26669C6F1}" type="presOf" srcId="{878EBE19-7947-4896-ACCB-E7D3A8147D98}" destId="{FF9C98BB-4BCC-489D-BF04-E321D5E62B1B}" srcOrd="1" destOrd="0" presId="urn:microsoft.com/office/officeart/2005/8/layout/pyramid1"/>
    <dgm:cxn modelId="{C5913685-00C2-42E6-AF80-C4AA6C18C58C}" type="presOf" srcId="{D0E9560D-93C1-43FC-B8FE-D5FFA7825D94}" destId="{B705505C-3F1A-4A82-8B6E-C69EAB0788CA}" srcOrd="1" destOrd="0" presId="urn:microsoft.com/office/officeart/2005/8/layout/pyramid1"/>
    <dgm:cxn modelId="{E7B224C3-5020-4150-B4CA-AFA2EFF79ABE}" srcId="{33493007-8B7B-4CDC-9450-1DDA0950E060}" destId="{35A26DD0-3278-410C-B4C6-6BFC8D236A96}" srcOrd="2" destOrd="0" parTransId="{2819B8E1-0DBB-4788-80E9-8DBD044812C2}" sibTransId="{FCA1DE6C-B981-4E58-AC04-DDC450622E41}"/>
    <dgm:cxn modelId="{FD85B705-FFA7-4F71-97C5-06B019353FC9}" type="presOf" srcId="{D0E9560D-93C1-43FC-B8FE-D5FFA7825D94}" destId="{90D62BA3-3122-49F1-A13D-100745081404}" srcOrd="0" destOrd="0" presId="urn:microsoft.com/office/officeart/2005/8/layout/pyramid1"/>
    <dgm:cxn modelId="{4A0F4925-1B24-47B3-B940-9B3901D4D2A9}" type="presOf" srcId="{35A26DD0-3278-410C-B4C6-6BFC8D236A96}" destId="{F7EB03A9-BE4F-4067-B06D-D89DC0006171}" srcOrd="0" destOrd="0" presId="urn:microsoft.com/office/officeart/2005/8/layout/pyramid1"/>
    <dgm:cxn modelId="{17714420-14DC-4E80-AA5C-7119F9E7340B}" type="presOf" srcId="{B7CE3C0A-B093-4AA9-8968-E8D3272FDCC4}" destId="{FA11FDDB-60AA-4636-9D0D-E7A35BCE8DF9}" srcOrd="1" destOrd="0" presId="urn:microsoft.com/office/officeart/2005/8/layout/pyramid1"/>
    <dgm:cxn modelId="{8F43C338-F52C-4DD0-9CC4-A724C913F9F3}" type="presOf" srcId="{37AA5888-F3A3-419B-B826-11D8A38FF049}" destId="{610B9120-7717-4C1C-AA7E-D7A39AEB36E7}" srcOrd="0" destOrd="0" presId="urn:microsoft.com/office/officeart/2005/8/layout/pyramid1"/>
    <dgm:cxn modelId="{EE0C5360-8BE8-49C3-9D42-97B9474DD48C}" type="presOf" srcId="{33493007-8B7B-4CDC-9450-1DDA0950E060}" destId="{C05D8BEF-FCC0-4F30-829E-B8DB7CF9395B}" srcOrd="0" destOrd="0" presId="urn:microsoft.com/office/officeart/2005/8/layout/pyramid1"/>
    <dgm:cxn modelId="{07292F74-7912-4044-BA1D-D892FC507017}" type="presOf" srcId="{37AA5888-F3A3-419B-B826-11D8A38FF049}" destId="{AC6EE17C-5261-45E0-8AE1-07A470538C23}" srcOrd="1" destOrd="0" presId="urn:microsoft.com/office/officeart/2005/8/layout/pyramid1"/>
    <dgm:cxn modelId="{D7157BFC-0B46-4EFD-9073-4404F2F527E2}" srcId="{33493007-8B7B-4CDC-9450-1DDA0950E060}" destId="{B7CE3C0A-B093-4AA9-8968-E8D3272FDCC4}" srcOrd="4" destOrd="0" parTransId="{F9691009-E896-492C-9F74-869E771EA226}" sibTransId="{20255C16-CBDF-4EE5-AD60-1E9C294FD5B5}"/>
    <dgm:cxn modelId="{B125E557-3B54-43BC-A492-2199BAD4886F}" srcId="{33493007-8B7B-4CDC-9450-1DDA0950E060}" destId="{878EBE19-7947-4896-ACCB-E7D3A8147D98}" srcOrd="3" destOrd="0" parTransId="{907767B5-8C52-4379-B8FC-AD53C920FCE4}" sibTransId="{AFD4B8BC-9D6E-4F62-838F-D9FCA401C857}"/>
    <dgm:cxn modelId="{236986BD-FD70-46B2-A496-9935E130A00F}" type="presOf" srcId="{35A26DD0-3278-410C-B4C6-6BFC8D236A96}" destId="{0F14B623-983B-430C-B64A-FA76FD314638}" srcOrd="1" destOrd="0" presId="urn:microsoft.com/office/officeart/2005/8/layout/pyramid1"/>
    <dgm:cxn modelId="{2A06264C-3806-445E-9EDF-0D83F7E070E3}" type="presParOf" srcId="{C05D8BEF-FCC0-4F30-829E-B8DB7CF9395B}" destId="{97B713B8-B7BC-4D34-BA3C-54FEC0174555}" srcOrd="0" destOrd="0" presId="urn:microsoft.com/office/officeart/2005/8/layout/pyramid1"/>
    <dgm:cxn modelId="{D7ACC745-0363-4F7D-8AD0-39E24F9526C9}" type="presParOf" srcId="{97B713B8-B7BC-4D34-BA3C-54FEC0174555}" destId="{610B9120-7717-4C1C-AA7E-D7A39AEB36E7}" srcOrd="0" destOrd="0" presId="urn:microsoft.com/office/officeart/2005/8/layout/pyramid1"/>
    <dgm:cxn modelId="{8253B2BF-C36B-4E57-AFD3-0B66EF15DD0D}" type="presParOf" srcId="{97B713B8-B7BC-4D34-BA3C-54FEC0174555}" destId="{AC6EE17C-5261-45E0-8AE1-07A470538C23}" srcOrd="1" destOrd="0" presId="urn:microsoft.com/office/officeart/2005/8/layout/pyramid1"/>
    <dgm:cxn modelId="{21F255E0-148B-488F-9D11-5C2811D391BD}" type="presParOf" srcId="{C05D8BEF-FCC0-4F30-829E-B8DB7CF9395B}" destId="{37C4850D-099D-45E6-AFCF-E8BA34AF9BDC}" srcOrd="1" destOrd="0" presId="urn:microsoft.com/office/officeart/2005/8/layout/pyramid1"/>
    <dgm:cxn modelId="{43543622-FB22-4B3D-AEC2-F8A5C861FBEC}" type="presParOf" srcId="{37C4850D-099D-45E6-AFCF-E8BA34AF9BDC}" destId="{90D62BA3-3122-49F1-A13D-100745081404}" srcOrd="0" destOrd="0" presId="urn:microsoft.com/office/officeart/2005/8/layout/pyramid1"/>
    <dgm:cxn modelId="{0F4A673C-7F78-427F-A09F-2325A6F7B829}" type="presParOf" srcId="{37C4850D-099D-45E6-AFCF-E8BA34AF9BDC}" destId="{B705505C-3F1A-4A82-8B6E-C69EAB0788CA}" srcOrd="1" destOrd="0" presId="urn:microsoft.com/office/officeart/2005/8/layout/pyramid1"/>
    <dgm:cxn modelId="{509AD9E8-7C6C-47BE-A874-DBAF36381ECA}" type="presParOf" srcId="{C05D8BEF-FCC0-4F30-829E-B8DB7CF9395B}" destId="{B496B79B-B44E-45E1-B1C4-641E23E12F1D}" srcOrd="2" destOrd="0" presId="urn:microsoft.com/office/officeart/2005/8/layout/pyramid1"/>
    <dgm:cxn modelId="{8994CA2E-62B8-4943-AA1E-37A7B34935F6}" type="presParOf" srcId="{B496B79B-B44E-45E1-B1C4-641E23E12F1D}" destId="{F7EB03A9-BE4F-4067-B06D-D89DC0006171}" srcOrd="0" destOrd="0" presId="urn:microsoft.com/office/officeart/2005/8/layout/pyramid1"/>
    <dgm:cxn modelId="{F0B17ECB-6850-40D1-A20C-BF198727FE52}" type="presParOf" srcId="{B496B79B-B44E-45E1-B1C4-641E23E12F1D}" destId="{0F14B623-983B-430C-B64A-FA76FD314638}" srcOrd="1" destOrd="0" presId="urn:microsoft.com/office/officeart/2005/8/layout/pyramid1"/>
    <dgm:cxn modelId="{6963E658-887C-469B-90FF-BEACA231DB6E}" type="presParOf" srcId="{C05D8BEF-FCC0-4F30-829E-B8DB7CF9395B}" destId="{BB4DE284-3DE1-4689-B639-F8A4E90D055A}" srcOrd="3" destOrd="0" presId="urn:microsoft.com/office/officeart/2005/8/layout/pyramid1"/>
    <dgm:cxn modelId="{E2E47F5A-75DC-46E0-A82A-8EB83BE659B3}" type="presParOf" srcId="{BB4DE284-3DE1-4689-B639-F8A4E90D055A}" destId="{12B218C2-B626-49EF-BD18-2EAD681DF6F6}" srcOrd="0" destOrd="0" presId="urn:microsoft.com/office/officeart/2005/8/layout/pyramid1"/>
    <dgm:cxn modelId="{D3D6BC62-D97A-4FF0-8A4E-DE035F8E3E71}" type="presParOf" srcId="{BB4DE284-3DE1-4689-B639-F8A4E90D055A}" destId="{FF9C98BB-4BCC-489D-BF04-E321D5E62B1B}" srcOrd="1" destOrd="0" presId="urn:microsoft.com/office/officeart/2005/8/layout/pyramid1"/>
    <dgm:cxn modelId="{450DF747-F8BF-48D1-8F32-E14E036D2B61}" type="presParOf" srcId="{C05D8BEF-FCC0-4F30-829E-B8DB7CF9395B}" destId="{7999CFA8-9F5F-45F9-A889-CD17455A7AB3}" srcOrd="4" destOrd="0" presId="urn:microsoft.com/office/officeart/2005/8/layout/pyramid1"/>
    <dgm:cxn modelId="{E4B7F95C-22C2-421F-A53A-06582AAB109F}" type="presParOf" srcId="{7999CFA8-9F5F-45F9-A889-CD17455A7AB3}" destId="{522E73E3-B193-429E-AFD4-B3B32464E1F1}" srcOrd="0" destOrd="0" presId="urn:microsoft.com/office/officeart/2005/8/layout/pyramid1"/>
    <dgm:cxn modelId="{7E98B9FD-E20D-476C-940A-0F5BC2AC74C8}" type="presParOf" srcId="{7999CFA8-9F5F-45F9-A889-CD17455A7AB3}" destId="{FA11FDDB-60AA-4636-9D0D-E7A35BCE8DF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5F6207-6BA7-488C-8B46-94E6F8D141D9}" type="doc">
      <dgm:prSet loTypeId="urn:microsoft.com/office/officeart/2005/8/layout/vProcess5" loCatId="process" qsTypeId="urn:microsoft.com/office/officeart/2005/8/quickstyle/3d1" qsCatId="3D" csTypeId="urn:microsoft.com/office/officeart/2005/8/colors/accent1_1" csCatId="accent1" phldr="1"/>
      <dgm:spPr/>
      <dgm:t>
        <a:bodyPr/>
        <a:lstStyle/>
        <a:p>
          <a:endParaRPr lang="en-US"/>
        </a:p>
      </dgm:t>
    </dgm:pt>
    <dgm:pt modelId="{C092BEA2-32CD-43F1-9880-A43222AE4626}">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1400" b="1" dirty="0" smtClean="0"/>
            <a:t>Portfolio Selling </a:t>
          </a:r>
        </a:p>
      </dgm:t>
    </dgm:pt>
    <dgm:pt modelId="{5DB7D393-F836-4488-8F4E-57467341FD91}" type="parTrans" cxnId="{043C0D70-A59A-4C6D-9167-3771372265E1}">
      <dgm:prSet/>
      <dgm:spPr/>
      <dgm:t>
        <a:bodyPr/>
        <a:lstStyle/>
        <a:p>
          <a:endParaRPr lang="en-US"/>
        </a:p>
      </dgm:t>
    </dgm:pt>
    <dgm:pt modelId="{254E4B5E-E144-4721-BFEE-50EC25020A89}" type="sibTrans" cxnId="{043C0D70-A59A-4C6D-9167-3771372265E1}">
      <dgm:prSet>
        <dgm:style>
          <a:lnRef idx="1">
            <a:schemeClr val="accent3"/>
          </a:lnRef>
          <a:fillRef idx="3">
            <a:schemeClr val="accent3"/>
          </a:fillRef>
          <a:effectRef idx="2">
            <a:schemeClr val="accent3"/>
          </a:effectRef>
          <a:fontRef idx="minor">
            <a:schemeClr val="lt1"/>
          </a:fontRef>
        </dgm:style>
      </dgm:prSet>
      <dgm:spPr>
        <a:scene3d>
          <a:camera prst="isometricOffAxis2Left"/>
          <a:lightRig rig="flat" dir="t"/>
        </a:scene3d>
        <a:sp3d z="190500" extrusionH="12700"/>
      </dgm:spPr>
      <dgm:t>
        <a:bodyPr/>
        <a:lstStyle/>
        <a:p>
          <a:endParaRPr lang="en-US"/>
        </a:p>
      </dgm:t>
    </dgm:pt>
    <dgm:pt modelId="{18A7D764-5B06-4D79-B816-409997BE3D37}">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Advising new and existing clients to diversify their portfolio by investing in Equity and Fixed income Funds</a:t>
          </a:r>
          <a:endParaRPr lang="en-US" sz="1200" dirty="0"/>
        </a:p>
      </dgm:t>
    </dgm:pt>
    <dgm:pt modelId="{4BF7B78A-2C10-4D36-9F3F-5EAFBCED3C1D}" type="parTrans" cxnId="{16B081B7-DA6D-47A3-94FA-5D3AC1981088}">
      <dgm:prSet/>
      <dgm:spPr/>
      <dgm:t>
        <a:bodyPr/>
        <a:lstStyle/>
        <a:p>
          <a:endParaRPr lang="en-US"/>
        </a:p>
      </dgm:t>
    </dgm:pt>
    <dgm:pt modelId="{7A5482E3-FB01-49C6-A02D-88538A81E4F9}" type="sibTrans" cxnId="{16B081B7-DA6D-47A3-94FA-5D3AC1981088}">
      <dgm:prSet/>
      <dgm:spPr/>
      <dgm:t>
        <a:bodyPr/>
        <a:lstStyle/>
        <a:p>
          <a:endParaRPr lang="en-US"/>
        </a:p>
      </dgm:t>
    </dgm:pt>
    <dgm:pt modelId="{FF5CD500-1F93-4012-BC89-CADECDFCCD88}">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Systematic Investment Plans and averaging methods to increase overall returns to fulfil the client needs’</a:t>
          </a:r>
          <a:endParaRPr lang="en-US" sz="1200" dirty="0"/>
        </a:p>
      </dgm:t>
    </dgm:pt>
    <dgm:pt modelId="{5F0C8033-EA6C-45ED-AB76-33D8CE701089}" type="parTrans" cxnId="{9CB0267D-5454-4B2C-98D6-B4B0BA91E8AE}">
      <dgm:prSet/>
      <dgm:spPr/>
      <dgm:t>
        <a:bodyPr/>
        <a:lstStyle/>
        <a:p>
          <a:endParaRPr lang="en-US"/>
        </a:p>
      </dgm:t>
    </dgm:pt>
    <dgm:pt modelId="{3CF4E248-AAC5-42BE-8712-C161113C70F7}" type="sibTrans" cxnId="{9CB0267D-5454-4B2C-98D6-B4B0BA91E8AE}">
      <dgm:prSet/>
      <dgm:spPr/>
      <dgm:t>
        <a:bodyPr/>
        <a:lstStyle/>
        <a:p>
          <a:endParaRPr lang="en-US"/>
        </a:p>
      </dgm:t>
    </dgm:pt>
    <dgm:pt modelId="{03DAFB7F-7811-4905-B01E-C058E1EB21C0}">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1400" b="1" dirty="0" smtClean="0"/>
            <a:t>Market Development</a:t>
          </a:r>
          <a:endParaRPr lang="en-US" sz="1400" b="1" dirty="0"/>
        </a:p>
      </dgm:t>
    </dgm:pt>
    <dgm:pt modelId="{5A5536AD-987B-4874-8988-40DE6E84CB0A}" type="parTrans" cxnId="{20113EBC-308F-476F-A373-79D229CD3907}">
      <dgm:prSet/>
      <dgm:spPr/>
      <dgm:t>
        <a:bodyPr/>
        <a:lstStyle/>
        <a:p>
          <a:endParaRPr lang="en-US"/>
        </a:p>
      </dgm:t>
    </dgm:pt>
    <dgm:pt modelId="{F7599BB9-1DD3-4695-9658-F6E06292B3FA}" type="sibTrans" cxnId="{20113EBC-308F-476F-A373-79D229CD3907}">
      <dgm:prSet>
        <dgm:style>
          <a:lnRef idx="1">
            <a:schemeClr val="accent3"/>
          </a:lnRef>
          <a:fillRef idx="3">
            <a:schemeClr val="accent3"/>
          </a:fillRef>
          <a:effectRef idx="2">
            <a:schemeClr val="accent3"/>
          </a:effectRef>
          <a:fontRef idx="minor">
            <a:schemeClr val="lt1"/>
          </a:fontRef>
        </dgm:style>
      </dgm:prSet>
      <dgm:spPr>
        <a:scene3d>
          <a:camera prst="isometricOffAxis2Left"/>
          <a:lightRig rig="flat" dir="t"/>
        </a:scene3d>
        <a:sp3d z="190500" extrusionH="12700"/>
      </dgm:spPr>
      <dgm:t>
        <a:bodyPr/>
        <a:lstStyle/>
        <a:p>
          <a:endParaRPr lang="en-US"/>
        </a:p>
      </dgm:t>
    </dgm:pt>
    <dgm:pt modelId="{B173EB28-F12A-4F59-850E-5BFD8047DA07}">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Closely working with Corporate Department to identify SMEs to build up the market share </a:t>
          </a:r>
          <a:endParaRPr lang="en-US" sz="1200" dirty="0"/>
        </a:p>
      </dgm:t>
    </dgm:pt>
    <dgm:pt modelId="{A7FAF455-ED91-4A25-AA54-EB5285E9048E}" type="parTrans" cxnId="{8794570F-D343-4A40-99A2-5F8F5FFA368C}">
      <dgm:prSet/>
      <dgm:spPr/>
      <dgm:t>
        <a:bodyPr/>
        <a:lstStyle/>
        <a:p>
          <a:endParaRPr lang="en-US"/>
        </a:p>
      </dgm:t>
    </dgm:pt>
    <dgm:pt modelId="{CDD0B481-B9AF-4B39-AE8A-377244C089E6}" type="sibTrans" cxnId="{8794570F-D343-4A40-99A2-5F8F5FFA368C}">
      <dgm:prSet/>
      <dgm:spPr/>
      <dgm:t>
        <a:bodyPr/>
        <a:lstStyle/>
        <a:p>
          <a:endParaRPr lang="en-US"/>
        </a:p>
      </dgm:t>
    </dgm:pt>
    <dgm:pt modelId="{1A2F93F2-57C8-4C38-A269-F2F1F421BF03}">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Promote our brand through social media and all corporate correspondence.</a:t>
          </a:r>
          <a:endParaRPr lang="en-US" sz="1200" dirty="0"/>
        </a:p>
      </dgm:t>
    </dgm:pt>
    <dgm:pt modelId="{AE2B88DE-52BD-48EB-A7BB-D34EB49F9B2A}" type="parTrans" cxnId="{231ABAAF-831F-434D-B376-2C844C15B264}">
      <dgm:prSet/>
      <dgm:spPr/>
      <dgm:t>
        <a:bodyPr/>
        <a:lstStyle/>
        <a:p>
          <a:endParaRPr lang="en-US"/>
        </a:p>
      </dgm:t>
    </dgm:pt>
    <dgm:pt modelId="{504694AE-61A7-475B-9AF0-0B3EABFF61BA}" type="sibTrans" cxnId="{231ABAAF-831F-434D-B376-2C844C15B264}">
      <dgm:prSet/>
      <dgm:spPr/>
      <dgm:t>
        <a:bodyPr/>
        <a:lstStyle/>
        <a:p>
          <a:endParaRPr lang="en-US"/>
        </a:p>
      </dgm:t>
    </dgm:pt>
    <dgm:pt modelId="{8770E666-FD49-4C75-8AE9-8D4F6461AD57}">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1400" b="1" dirty="0" smtClean="0"/>
            <a:t>Achievement Roadmap</a:t>
          </a:r>
          <a:endParaRPr lang="en-US" sz="1400" b="1" dirty="0"/>
        </a:p>
      </dgm:t>
    </dgm:pt>
    <dgm:pt modelId="{0C3A2B5B-CBE3-4526-8482-721A2F14E5B0}" type="parTrans" cxnId="{182E6095-564D-402D-B17F-593382B82888}">
      <dgm:prSet/>
      <dgm:spPr/>
      <dgm:t>
        <a:bodyPr/>
        <a:lstStyle/>
        <a:p>
          <a:endParaRPr lang="en-US"/>
        </a:p>
      </dgm:t>
    </dgm:pt>
    <dgm:pt modelId="{A179037D-F7D4-41D3-85C2-07106090CC3F}" type="sibTrans" cxnId="{182E6095-564D-402D-B17F-593382B82888}">
      <dgm:prSet/>
      <dgm:spPr/>
      <dgm:t>
        <a:bodyPr/>
        <a:lstStyle/>
        <a:p>
          <a:endParaRPr lang="en-US"/>
        </a:p>
      </dgm:t>
    </dgm:pt>
    <dgm:pt modelId="{98698CD4-4408-41EE-BD2E-EC2174F49C60}">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Expansion of Sales Force for better and enhanced market coverage and follow up through Sales App</a:t>
          </a:r>
          <a:endParaRPr lang="en-US" sz="1200" dirty="0"/>
        </a:p>
      </dgm:t>
    </dgm:pt>
    <dgm:pt modelId="{36EF22E5-0A66-43B6-8F7F-83E081805D6E}" type="parTrans" cxnId="{DFC24D6B-304E-40D9-9467-F8A3FDD759BC}">
      <dgm:prSet/>
      <dgm:spPr/>
      <dgm:t>
        <a:bodyPr/>
        <a:lstStyle/>
        <a:p>
          <a:endParaRPr lang="en-US"/>
        </a:p>
      </dgm:t>
    </dgm:pt>
    <dgm:pt modelId="{41E2DD12-C086-45CE-A2E5-A5897237534E}" type="sibTrans" cxnId="{DFC24D6B-304E-40D9-9467-F8A3FDD759BC}">
      <dgm:prSet/>
      <dgm:spPr/>
      <dgm:t>
        <a:bodyPr/>
        <a:lstStyle/>
        <a:p>
          <a:endParaRPr lang="en-US"/>
        </a:p>
      </dgm:t>
    </dgm:pt>
    <dgm:pt modelId="{EA2EB4E0-83AF-4F85-80CB-0F7AF0B925A3}">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Bi Annual Sales Campaigns &amp; Quarterly Competitions with Rewards</a:t>
          </a:r>
          <a:endParaRPr lang="en-US" sz="1200" dirty="0"/>
        </a:p>
      </dgm:t>
    </dgm:pt>
    <dgm:pt modelId="{945DA9E9-C809-46CC-BB70-D187E0F8D57E}" type="parTrans" cxnId="{2D468660-E79F-4518-8291-832BBB64FBD8}">
      <dgm:prSet/>
      <dgm:spPr/>
      <dgm:t>
        <a:bodyPr/>
        <a:lstStyle/>
        <a:p>
          <a:endParaRPr lang="en-US"/>
        </a:p>
      </dgm:t>
    </dgm:pt>
    <dgm:pt modelId="{B6512233-2427-4E83-A5FA-D52182767FF8}" type="sibTrans" cxnId="{2D468660-E79F-4518-8291-832BBB64FBD8}">
      <dgm:prSet/>
      <dgm:spPr/>
      <dgm:t>
        <a:bodyPr/>
        <a:lstStyle/>
        <a:p>
          <a:endParaRPr lang="en-US"/>
        </a:p>
      </dgm:t>
    </dgm:pt>
    <dgm:pt modelId="{A031953C-9973-4DD5-BB97-C885A1F14430}">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Establish savings concept among customers for their future needs</a:t>
          </a:r>
          <a:endParaRPr lang="en-US" sz="1200" dirty="0"/>
        </a:p>
      </dgm:t>
    </dgm:pt>
    <dgm:pt modelId="{3A72FA49-5EAD-41DE-A98C-2F5308997E0A}" type="parTrans" cxnId="{8D4CE468-CDA8-4849-B0FE-D813286D2622}">
      <dgm:prSet/>
      <dgm:spPr/>
      <dgm:t>
        <a:bodyPr/>
        <a:lstStyle/>
        <a:p>
          <a:endParaRPr lang="en-US"/>
        </a:p>
      </dgm:t>
    </dgm:pt>
    <dgm:pt modelId="{044F8028-F3D6-423F-958E-542FC43CA723}" type="sibTrans" cxnId="{8D4CE468-CDA8-4849-B0FE-D813286D2622}">
      <dgm:prSet/>
      <dgm:spPr/>
      <dgm:t>
        <a:bodyPr/>
        <a:lstStyle/>
        <a:p>
          <a:endParaRPr lang="en-US"/>
        </a:p>
      </dgm:t>
    </dgm:pt>
    <dgm:pt modelId="{C5A4FF56-C8C8-4F3A-92F4-7582A778BC97}">
      <dgm:prSe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Encourage &amp; Educate clients about Voluntary Pension Schemes for their future savings plans</a:t>
          </a:r>
          <a:endParaRPr lang="en-US" sz="1200" dirty="0"/>
        </a:p>
      </dgm:t>
    </dgm:pt>
    <dgm:pt modelId="{8FC03714-6BBC-468E-8BF6-44A00ED3D292}" type="parTrans" cxnId="{BCEFABD7-ABF2-4CA0-A5BF-D88C65CDFDEC}">
      <dgm:prSet/>
      <dgm:spPr/>
      <dgm:t>
        <a:bodyPr/>
        <a:lstStyle/>
        <a:p>
          <a:endParaRPr lang="en-US"/>
        </a:p>
      </dgm:t>
    </dgm:pt>
    <dgm:pt modelId="{B63B9ECA-198A-4C7F-987A-89B7416FB8B1}" type="sibTrans" cxnId="{BCEFABD7-ABF2-4CA0-A5BF-D88C65CDFDEC}">
      <dgm:prSet/>
      <dgm:spPr/>
      <dgm:t>
        <a:bodyPr/>
        <a:lstStyle/>
        <a:p>
          <a:endParaRPr lang="en-US"/>
        </a:p>
      </dgm:t>
    </dgm:pt>
    <dgm:pt modelId="{662F1868-5F17-4C4E-B5C0-E613AE2A4A5F}">
      <dgm:prSe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Benefits for Individuals i.e. Tax Rebate and Corporates i.e. PF to VPS</a:t>
          </a:r>
          <a:endParaRPr lang="en-US" sz="1200" dirty="0"/>
        </a:p>
      </dgm:t>
    </dgm:pt>
    <dgm:pt modelId="{B35F7695-D43C-4DD3-93F9-4A8CCEAAE260}" type="parTrans" cxnId="{BD8B0CE4-94BE-4792-9940-97512BA3DFEA}">
      <dgm:prSet/>
      <dgm:spPr/>
      <dgm:t>
        <a:bodyPr/>
        <a:lstStyle/>
        <a:p>
          <a:endParaRPr lang="en-US"/>
        </a:p>
      </dgm:t>
    </dgm:pt>
    <dgm:pt modelId="{E61F4468-06D3-4430-AF45-E19751AF53DE}" type="sibTrans" cxnId="{BD8B0CE4-94BE-4792-9940-97512BA3DFEA}">
      <dgm:prSet/>
      <dgm:spPr/>
      <dgm:t>
        <a:bodyPr/>
        <a:lstStyle/>
        <a:p>
          <a:endParaRPr lang="en-US"/>
        </a:p>
      </dgm:t>
    </dgm:pt>
    <dgm:pt modelId="{A2E6C996-D576-4AEA-8F6A-A0B444A10F15}">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Marketing Team support for better visibility of products through all medium</a:t>
          </a:r>
          <a:endParaRPr lang="en-US" sz="1200" dirty="0"/>
        </a:p>
      </dgm:t>
    </dgm:pt>
    <dgm:pt modelId="{5B25F488-C1D8-455D-8E1A-3BB382231B71}" type="parTrans" cxnId="{1C7EC754-0A39-4D16-B564-2DC7DD262B09}">
      <dgm:prSet/>
      <dgm:spPr/>
      <dgm:t>
        <a:bodyPr/>
        <a:lstStyle/>
        <a:p>
          <a:endParaRPr lang="en-US"/>
        </a:p>
      </dgm:t>
    </dgm:pt>
    <dgm:pt modelId="{8635DE74-9AB1-4418-A18A-CB437E6DB289}" type="sibTrans" cxnId="{1C7EC754-0A39-4D16-B564-2DC7DD262B09}">
      <dgm:prSet/>
      <dgm:spPr/>
      <dgm:t>
        <a:bodyPr/>
        <a:lstStyle/>
        <a:p>
          <a:endParaRPr lang="en-US"/>
        </a:p>
      </dgm:t>
    </dgm:pt>
    <dgm:pt modelId="{E3E2D7D2-1070-4661-A88C-9305EC3385D1}">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Retail commission model implemented for higher revenue generation</a:t>
          </a:r>
          <a:endParaRPr lang="en-US" sz="1200" dirty="0"/>
        </a:p>
      </dgm:t>
    </dgm:pt>
    <dgm:pt modelId="{BABF08A4-FA6D-4F9A-AF6C-25141170E32B}" type="parTrans" cxnId="{F774FABE-875A-4D9E-8F1D-01517C0AB680}">
      <dgm:prSet/>
      <dgm:spPr/>
      <dgm:t>
        <a:bodyPr/>
        <a:lstStyle/>
        <a:p>
          <a:endParaRPr lang="en-US"/>
        </a:p>
      </dgm:t>
    </dgm:pt>
    <dgm:pt modelId="{71E5C8B6-6FDC-48A1-B028-A8256DA170BC}" type="sibTrans" cxnId="{F774FABE-875A-4D9E-8F1D-01517C0AB680}">
      <dgm:prSet/>
      <dgm:spPr/>
      <dgm:t>
        <a:bodyPr/>
        <a:lstStyle/>
        <a:p>
          <a:endParaRPr lang="en-US"/>
        </a:p>
      </dgm:t>
    </dgm:pt>
    <dgm:pt modelId="{6ABA0505-8907-461F-8754-519B03A8C5DC}">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Tapping of regional cities across Pakistan.</a:t>
          </a:r>
          <a:endParaRPr lang="en-US" sz="1200" dirty="0"/>
        </a:p>
      </dgm:t>
    </dgm:pt>
    <dgm:pt modelId="{69C29E77-A266-4280-A87A-F332CD2DEC1B}" type="parTrans" cxnId="{64603A40-D61E-428E-A620-4FA2A5AAEE38}">
      <dgm:prSet/>
      <dgm:spPr/>
      <dgm:t>
        <a:bodyPr/>
        <a:lstStyle/>
        <a:p>
          <a:endParaRPr lang="en-US"/>
        </a:p>
      </dgm:t>
    </dgm:pt>
    <dgm:pt modelId="{840167D8-0784-4AFA-8409-97B6D8EA5839}" type="sibTrans" cxnId="{64603A40-D61E-428E-A620-4FA2A5AAEE38}">
      <dgm:prSet/>
      <dgm:spPr/>
      <dgm:t>
        <a:bodyPr/>
        <a:lstStyle/>
        <a:p>
          <a:endParaRPr lang="en-US"/>
        </a:p>
      </dgm:t>
    </dgm:pt>
    <dgm:pt modelId="{1ADDAE5E-4004-4782-9777-EAE558EBD2C2}">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1200" dirty="0" smtClean="0"/>
            <a:t>Increase the coverage of Equity based funds for long term relationship and its rewards for both AMC and RMs</a:t>
          </a:r>
          <a:endParaRPr lang="en-US" sz="1200" dirty="0"/>
        </a:p>
      </dgm:t>
    </dgm:pt>
    <dgm:pt modelId="{70526338-7F70-4E7B-A2B9-A769703E643F}" type="parTrans" cxnId="{38F0D3ED-0BE8-4B7A-871D-D6AAF4FA95DD}">
      <dgm:prSet/>
      <dgm:spPr/>
      <dgm:t>
        <a:bodyPr/>
        <a:lstStyle/>
        <a:p>
          <a:endParaRPr lang="en-US"/>
        </a:p>
      </dgm:t>
    </dgm:pt>
    <dgm:pt modelId="{7DE2FCA4-EA11-4DC9-9699-A0D00DD09320}" type="sibTrans" cxnId="{38F0D3ED-0BE8-4B7A-871D-D6AAF4FA95DD}">
      <dgm:prSet/>
      <dgm:spPr/>
      <dgm:t>
        <a:bodyPr/>
        <a:lstStyle/>
        <a:p>
          <a:endParaRPr lang="en-US"/>
        </a:p>
      </dgm:t>
    </dgm:pt>
    <dgm:pt modelId="{31068342-5649-4379-95B0-F7C764BC50B6}" type="pres">
      <dgm:prSet presAssocID="{8A5F6207-6BA7-488C-8B46-94E6F8D141D9}" presName="outerComposite" presStyleCnt="0">
        <dgm:presLayoutVars>
          <dgm:chMax val="5"/>
          <dgm:dir/>
          <dgm:resizeHandles val="exact"/>
        </dgm:presLayoutVars>
      </dgm:prSet>
      <dgm:spPr/>
      <dgm:t>
        <a:bodyPr/>
        <a:lstStyle/>
        <a:p>
          <a:endParaRPr lang="en-US"/>
        </a:p>
      </dgm:t>
    </dgm:pt>
    <dgm:pt modelId="{01AE3464-A265-4A6C-B03B-033277253234}" type="pres">
      <dgm:prSet presAssocID="{8A5F6207-6BA7-488C-8B46-94E6F8D141D9}" presName="dummyMaxCanvas" presStyleCnt="0">
        <dgm:presLayoutVars/>
      </dgm:prSet>
      <dgm:spPr/>
      <dgm:t>
        <a:bodyPr/>
        <a:lstStyle/>
        <a:p>
          <a:endParaRPr lang="en-US"/>
        </a:p>
      </dgm:t>
    </dgm:pt>
    <dgm:pt modelId="{B3F2279D-3669-46C7-B460-CE3BD5C7554D}" type="pres">
      <dgm:prSet presAssocID="{8A5F6207-6BA7-488C-8B46-94E6F8D141D9}" presName="ThreeNodes_1" presStyleLbl="node1" presStyleIdx="0" presStyleCnt="3">
        <dgm:presLayoutVars>
          <dgm:bulletEnabled val="1"/>
        </dgm:presLayoutVars>
      </dgm:prSet>
      <dgm:spPr/>
      <dgm:t>
        <a:bodyPr/>
        <a:lstStyle/>
        <a:p>
          <a:endParaRPr lang="en-US"/>
        </a:p>
      </dgm:t>
    </dgm:pt>
    <dgm:pt modelId="{980B56A1-08C7-4793-8025-2A9CBF0D19F4}" type="pres">
      <dgm:prSet presAssocID="{8A5F6207-6BA7-488C-8B46-94E6F8D141D9}" presName="ThreeNodes_2" presStyleLbl="node1" presStyleIdx="1" presStyleCnt="3">
        <dgm:presLayoutVars>
          <dgm:bulletEnabled val="1"/>
        </dgm:presLayoutVars>
      </dgm:prSet>
      <dgm:spPr/>
      <dgm:t>
        <a:bodyPr/>
        <a:lstStyle/>
        <a:p>
          <a:endParaRPr lang="en-US"/>
        </a:p>
      </dgm:t>
    </dgm:pt>
    <dgm:pt modelId="{85886E58-07FA-4B4A-9297-D5C88094498A}" type="pres">
      <dgm:prSet presAssocID="{8A5F6207-6BA7-488C-8B46-94E6F8D141D9}" presName="ThreeNodes_3" presStyleLbl="node1" presStyleIdx="2" presStyleCnt="3">
        <dgm:presLayoutVars>
          <dgm:bulletEnabled val="1"/>
        </dgm:presLayoutVars>
      </dgm:prSet>
      <dgm:spPr/>
      <dgm:t>
        <a:bodyPr/>
        <a:lstStyle/>
        <a:p>
          <a:endParaRPr lang="en-US"/>
        </a:p>
      </dgm:t>
    </dgm:pt>
    <dgm:pt modelId="{5234C6D9-40BB-43F3-8CA6-21EB6A6AFB14}" type="pres">
      <dgm:prSet presAssocID="{8A5F6207-6BA7-488C-8B46-94E6F8D141D9}" presName="ThreeConn_1-2" presStyleLbl="fgAccFollowNode1" presStyleIdx="0" presStyleCnt="2">
        <dgm:presLayoutVars>
          <dgm:bulletEnabled val="1"/>
        </dgm:presLayoutVars>
      </dgm:prSet>
      <dgm:spPr/>
      <dgm:t>
        <a:bodyPr/>
        <a:lstStyle/>
        <a:p>
          <a:endParaRPr lang="en-US"/>
        </a:p>
      </dgm:t>
    </dgm:pt>
    <dgm:pt modelId="{C99D52E2-A6DE-4CC2-8BBE-A6F7B5E7F2E6}" type="pres">
      <dgm:prSet presAssocID="{8A5F6207-6BA7-488C-8B46-94E6F8D141D9}" presName="ThreeConn_2-3" presStyleLbl="fgAccFollowNode1" presStyleIdx="1" presStyleCnt="2">
        <dgm:presLayoutVars>
          <dgm:bulletEnabled val="1"/>
        </dgm:presLayoutVars>
      </dgm:prSet>
      <dgm:spPr/>
      <dgm:t>
        <a:bodyPr/>
        <a:lstStyle/>
        <a:p>
          <a:endParaRPr lang="en-US"/>
        </a:p>
      </dgm:t>
    </dgm:pt>
    <dgm:pt modelId="{93D9E693-8B56-405F-BDB4-494C969C62D0}" type="pres">
      <dgm:prSet presAssocID="{8A5F6207-6BA7-488C-8B46-94E6F8D141D9}" presName="ThreeNodes_1_text" presStyleLbl="node1" presStyleIdx="2" presStyleCnt="3">
        <dgm:presLayoutVars>
          <dgm:bulletEnabled val="1"/>
        </dgm:presLayoutVars>
      </dgm:prSet>
      <dgm:spPr/>
      <dgm:t>
        <a:bodyPr/>
        <a:lstStyle/>
        <a:p>
          <a:endParaRPr lang="en-US"/>
        </a:p>
      </dgm:t>
    </dgm:pt>
    <dgm:pt modelId="{745588A5-4AAA-49EB-90ED-55AF8D2F481B}" type="pres">
      <dgm:prSet presAssocID="{8A5F6207-6BA7-488C-8B46-94E6F8D141D9}" presName="ThreeNodes_2_text" presStyleLbl="node1" presStyleIdx="2" presStyleCnt="3">
        <dgm:presLayoutVars>
          <dgm:bulletEnabled val="1"/>
        </dgm:presLayoutVars>
      </dgm:prSet>
      <dgm:spPr/>
      <dgm:t>
        <a:bodyPr/>
        <a:lstStyle/>
        <a:p>
          <a:endParaRPr lang="en-US"/>
        </a:p>
      </dgm:t>
    </dgm:pt>
    <dgm:pt modelId="{BB71061A-0D0A-45B0-A65E-45B69D20CE43}" type="pres">
      <dgm:prSet presAssocID="{8A5F6207-6BA7-488C-8B46-94E6F8D141D9}" presName="ThreeNodes_3_text" presStyleLbl="node1" presStyleIdx="2" presStyleCnt="3">
        <dgm:presLayoutVars>
          <dgm:bulletEnabled val="1"/>
        </dgm:presLayoutVars>
      </dgm:prSet>
      <dgm:spPr/>
      <dgm:t>
        <a:bodyPr/>
        <a:lstStyle/>
        <a:p>
          <a:endParaRPr lang="en-US"/>
        </a:p>
      </dgm:t>
    </dgm:pt>
  </dgm:ptLst>
  <dgm:cxnLst>
    <dgm:cxn modelId="{043C0D70-A59A-4C6D-9167-3771372265E1}" srcId="{8A5F6207-6BA7-488C-8B46-94E6F8D141D9}" destId="{C092BEA2-32CD-43F1-9880-A43222AE4626}" srcOrd="0" destOrd="0" parTransId="{5DB7D393-F836-4488-8F4E-57467341FD91}" sibTransId="{254E4B5E-E144-4721-BFEE-50EC25020A89}"/>
    <dgm:cxn modelId="{3401F718-33D5-4B62-8882-4150E0CCF251}" type="presOf" srcId="{EA2EB4E0-83AF-4F85-80CB-0F7AF0B925A3}" destId="{BB71061A-0D0A-45B0-A65E-45B69D20CE43}" srcOrd="1" destOrd="2" presId="urn:microsoft.com/office/officeart/2005/8/layout/vProcess5"/>
    <dgm:cxn modelId="{96548368-4989-428D-9550-CCEE15970AA5}" type="presOf" srcId="{C5A4FF56-C8C8-4F3A-92F4-7582A778BC97}" destId="{B3F2279D-3669-46C7-B460-CE3BD5C7554D}" srcOrd="0" destOrd="3" presId="urn:microsoft.com/office/officeart/2005/8/layout/vProcess5"/>
    <dgm:cxn modelId="{9A818233-66DD-44AF-AF27-FFA86769DCF1}" type="presOf" srcId="{A2E6C996-D576-4AEA-8F6A-A0B444A10F15}" destId="{85886E58-07FA-4B4A-9297-D5C88094498A}" srcOrd="0" destOrd="3" presId="urn:microsoft.com/office/officeart/2005/8/layout/vProcess5"/>
    <dgm:cxn modelId="{AFBD3587-A826-45E2-838C-B2F2714093BF}" type="presOf" srcId="{662F1868-5F17-4C4E-B5C0-E613AE2A4A5F}" destId="{B3F2279D-3669-46C7-B460-CE3BD5C7554D}" srcOrd="0" destOrd="4" presId="urn:microsoft.com/office/officeart/2005/8/layout/vProcess5"/>
    <dgm:cxn modelId="{BCD01DEB-A800-41C1-9020-BE57B6F58830}" type="presOf" srcId="{6ABA0505-8907-461F-8754-519B03A8C5DC}" destId="{980B56A1-08C7-4793-8025-2A9CBF0D19F4}" srcOrd="0" destOrd="4" presId="urn:microsoft.com/office/officeart/2005/8/layout/vProcess5"/>
    <dgm:cxn modelId="{119711A0-FAEF-477C-AA78-68CD63014D7C}" type="presOf" srcId="{18A7D764-5B06-4D79-B816-409997BE3D37}" destId="{93D9E693-8B56-405F-BDB4-494C969C62D0}" srcOrd="1" destOrd="1" presId="urn:microsoft.com/office/officeart/2005/8/layout/vProcess5"/>
    <dgm:cxn modelId="{785BCD18-A3DF-41FA-8E05-F63A15AB20C4}" type="presOf" srcId="{98698CD4-4408-41EE-BD2E-EC2174F49C60}" destId="{BB71061A-0D0A-45B0-A65E-45B69D20CE43}" srcOrd="1" destOrd="1" presId="urn:microsoft.com/office/officeart/2005/8/layout/vProcess5"/>
    <dgm:cxn modelId="{4EB7DDCF-52F1-48CB-9CE4-500BD7A96117}" type="presOf" srcId="{C092BEA2-32CD-43F1-9880-A43222AE4626}" destId="{93D9E693-8B56-405F-BDB4-494C969C62D0}" srcOrd="1" destOrd="0" presId="urn:microsoft.com/office/officeart/2005/8/layout/vProcess5"/>
    <dgm:cxn modelId="{48CAE6CC-FD55-4300-A25A-8CFCC4CFE65E}" type="presOf" srcId="{1A2F93F2-57C8-4C38-A269-F2F1F421BF03}" destId="{980B56A1-08C7-4793-8025-2A9CBF0D19F4}" srcOrd="0" destOrd="2" presId="urn:microsoft.com/office/officeart/2005/8/layout/vProcess5"/>
    <dgm:cxn modelId="{4CCEF836-41AE-4124-8124-34AA8D1AB267}" type="presOf" srcId="{03DAFB7F-7811-4905-B01E-C058E1EB21C0}" destId="{745588A5-4AAA-49EB-90ED-55AF8D2F481B}" srcOrd="1" destOrd="0" presId="urn:microsoft.com/office/officeart/2005/8/layout/vProcess5"/>
    <dgm:cxn modelId="{3F4AA7F3-DDB7-422E-A3DE-BDED942BD9E5}" type="presOf" srcId="{A2E6C996-D576-4AEA-8F6A-A0B444A10F15}" destId="{BB71061A-0D0A-45B0-A65E-45B69D20CE43}" srcOrd="1" destOrd="3" presId="urn:microsoft.com/office/officeart/2005/8/layout/vProcess5"/>
    <dgm:cxn modelId="{EFECD599-D7B6-4DB6-85D6-C8F9E0AF887B}" type="presOf" srcId="{662F1868-5F17-4C4E-B5C0-E613AE2A4A5F}" destId="{93D9E693-8B56-405F-BDB4-494C969C62D0}" srcOrd="1" destOrd="4" presId="urn:microsoft.com/office/officeart/2005/8/layout/vProcess5"/>
    <dgm:cxn modelId="{4F916833-67DA-4EA9-B38A-912D095B4F72}" type="presOf" srcId="{A031953C-9973-4DD5-BB97-C885A1F14430}" destId="{745588A5-4AAA-49EB-90ED-55AF8D2F481B}" srcOrd="1" destOrd="3" presId="urn:microsoft.com/office/officeart/2005/8/layout/vProcess5"/>
    <dgm:cxn modelId="{58123FC4-C31C-4CD3-9C53-68701CD14C01}" type="presOf" srcId="{98698CD4-4408-41EE-BD2E-EC2174F49C60}" destId="{85886E58-07FA-4B4A-9297-D5C88094498A}" srcOrd="0" destOrd="1" presId="urn:microsoft.com/office/officeart/2005/8/layout/vProcess5"/>
    <dgm:cxn modelId="{20113EBC-308F-476F-A373-79D229CD3907}" srcId="{8A5F6207-6BA7-488C-8B46-94E6F8D141D9}" destId="{03DAFB7F-7811-4905-B01E-C058E1EB21C0}" srcOrd="1" destOrd="0" parTransId="{5A5536AD-987B-4874-8988-40DE6E84CB0A}" sibTransId="{F7599BB9-1DD3-4695-9658-F6E06292B3FA}"/>
    <dgm:cxn modelId="{9CB0267D-5454-4B2C-98D6-B4B0BA91E8AE}" srcId="{C092BEA2-32CD-43F1-9880-A43222AE4626}" destId="{FF5CD500-1F93-4012-BC89-CADECDFCCD88}" srcOrd="1" destOrd="0" parTransId="{5F0C8033-EA6C-45ED-AB76-33D8CE701089}" sibTransId="{3CF4E248-AAC5-42BE-8712-C161113C70F7}"/>
    <dgm:cxn modelId="{E5A40AF4-A29D-481B-8A58-A29D9718A76B}" type="presOf" srcId="{1A2F93F2-57C8-4C38-A269-F2F1F421BF03}" destId="{745588A5-4AAA-49EB-90ED-55AF8D2F481B}" srcOrd="1" destOrd="2" presId="urn:microsoft.com/office/officeart/2005/8/layout/vProcess5"/>
    <dgm:cxn modelId="{2D468660-E79F-4518-8291-832BBB64FBD8}" srcId="{8770E666-FD49-4C75-8AE9-8D4F6461AD57}" destId="{EA2EB4E0-83AF-4F85-80CB-0F7AF0B925A3}" srcOrd="1" destOrd="0" parTransId="{945DA9E9-C809-46CC-BB70-D187E0F8D57E}" sibTransId="{B6512233-2427-4E83-A5FA-D52182767FF8}"/>
    <dgm:cxn modelId="{069556E5-9CC4-4171-892D-8B347AF29076}" type="presOf" srcId="{C092BEA2-32CD-43F1-9880-A43222AE4626}" destId="{B3F2279D-3669-46C7-B460-CE3BD5C7554D}" srcOrd="0" destOrd="0" presId="urn:microsoft.com/office/officeart/2005/8/layout/vProcess5"/>
    <dgm:cxn modelId="{BD8B0CE4-94BE-4792-9940-97512BA3DFEA}" srcId="{C092BEA2-32CD-43F1-9880-A43222AE4626}" destId="{662F1868-5F17-4C4E-B5C0-E613AE2A4A5F}" srcOrd="3" destOrd="0" parTransId="{B35F7695-D43C-4DD3-93F9-4A8CCEAAE260}" sibTransId="{E61F4468-06D3-4430-AF45-E19751AF53DE}"/>
    <dgm:cxn modelId="{8D4CE468-CDA8-4849-B0FE-D813286D2622}" srcId="{03DAFB7F-7811-4905-B01E-C058E1EB21C0}" destId="{A031953C-9973-4DD5-BB97-C885A1F14430}" srcOrd="2" destOrd="0" parTransId="{3A72FA49-5EAD-41DE-A98C-2F5308997E0A}" sibTransId="{044F8028-F3D6-423F-958E-542FC43CA723}"/>
    <dgm:cxn modelId="{70A9A07D-F272-4397-BEEA-34624E95EC52}" type="presOf" srcId="{E3E2D7D2-1070-4661-A88C-9305EC3385D1}" destId="{85886E58-07FA-4B4A-9297-D5C88094498A}" srcOrd="0" destOrd="4" presId="urn:microsoft.com/office/officeart/2005/8/layout/vProcess5"/>
    <dgm:cxn modelId="{9FC9DCB3-B884-4707-8483-D2B4E2D9724B}" type="presOf" srcId="{B173EB28-F12A-4F59-850E-5BFD8047DA07}" destId="{980B56A1-08C7-4793-8025-2A9CBF0D19F4}" srcOrd="0" destOrd="1" presId="urn:microsoft.com/office/officeart/2005/8/layout/vProcess5"/>
    <dgm:cxn modelId="{8794570F-D343-4A40-99A2-5F8F5FFA368C}" srcId="{03DAFB7F-7811-4905-B01E-C058E1EB21C0}" destId="{B173EB28-F12A-4F59-850E-5BFD8047DA07}" srcOrd="0" destOrd="0" parTransId="{A7FAF455-ED91-4A25-AA54-EB5285E9048E}" sibTransId="{CDD0B481-B9AF-4B39-AE8A-377244C089E6}"/>
    <dgm:cxn modelId="{40962D7C-8F54-4FDD-8B72-4024E05A12B1}" type="presOf" srcId="{6ABA0505-8907-461F-8754-519B03A8C5DC}" destId="{745588A5-4AAA-49EB-90ED-55AF8D2F481B}" srcOrd="1" destOrd="4" presId="urn:microsoft.com/office/officeart/2005/8/layout/vProcess5"/>
    <dgm:cxn modelId="{38F0D3ED-0BE8-4B7A-871D-D6AAF4FA95DD}" srcId="{03DAFB7F-7811-4905-B01E-C058E1EB21C0}" destId="{1ADDAE5E-4004-4782-9777-EAE558EBD2C2}" srcOrd="4" destOrd="0" parTransId="{70526338-7F70-4E7B-A2B9-A769703E643F}" sibTransId="{7DE2FCA4-EA11-4DC9-9699-A0D00DD09320}"/>
    <dgm:cxn modelId="{231ABAAF-831F-434D-B376-2C844C15B264}" srcId="{03DAFB7F-7811-4905-B01E-C058E1EB21C0}" destId="{1A2F93F2-57C8-4C38-A269-F2F1F421BF03}" srcOrd="1" destOrd="0" parTransId="{AE2B88DE-52BD-48EB-A7BB-D34EB49F9B2A}" sibTransId="{504694AE-61A7-475B-9AF0-0B3EABFF61BA}"/>
    <dgm:cxn modelId="{7A6AF2CE-1C03-4BFE-AAD5-70A5D8F132D1}" type="presOf" srcId="{FF5CD500-1F93-4012-BC89-CADECDFCCD88}" destId="{B3F2279D-3669-46C7-B460-CE3BD5C7554D}" srcOrd="0" destOrd="2" presId="urn:microsoft.com/office/officeart/2005/8/layout/vProcess5"/>
    <dgm:cxn modelId="{638DBB90-6645-495F-83A7-3D8A79B2EFE2}" type="presOf" srcId="{F7599BB9-1DD3-4695-9658-F6E06292B3FA}" destId="{C99D52E2-A6DE-4CC2-8BBE-A6F7B5E7F2E6}" srcOrd="0" destOrd="0" presId="urn:microsoft.com/office/officeart/2005/8/layout/vProcess5"/>
    <dgm:cxn modelId="{64B8897E-EF12-4640-B040-4391A5910646}" type="presOf" srcId="{E3E2D7D2-1070-4661-A88C-9305EC3385D1}" destId="{BB71061A-0D0A-45B0-A65E-45B69D20CE43}" srcOrd="1" destOrd="4" presId="urn:microsoft.com/office/officeart/2005/8/layout/vProcess5"/>
    <dgm:cxn modelId="{84C0AF2F-708D-4E9A-A67E-F903465E7845}" type="presOf" srcId="{B173EB28-F12A-4F59-850E-5BFD8047DA07}" destId="{745588A5-4AAA-49EB-90ED-55AF8D2F481B}" srcOrd="1" destOrd="1" presId="urn:microsoft.com/office/officeart/2005/8/layout/vProcess5"/>
    <dgm:cxn modelId="{BCEFABD7-ABF2-4CA0-A5BF-D88C65CDFDEC}" srcId="{C092BEA2-32CD-43F1-9880-A43222AE4626}" destId="{C5A4FF56-C8C8-4F3A-92F4-7582A778BC97}" srcOrd="2" destOrd="0" parTransId="{8FC03714-6BBC-468E-8BF6-44A00ED3D292}" sibTransId="{B63B9ECA-198A-4C7F-987A-89B7416FB8B1}"/>
    <dgm:cxn modelId="{BA485A4D-E886-4C41-A9F9-BE0353CCEC2A}" type="presOf" srcId="{8770E666-FD49-4C75-8AE9-8D4F6461AD57}" destId="{BB71061A-0D0A-45B0-A65E-45B69D20CE43}" srcOrd="1" destOrd="0" presId="urn:microsoft.com/office/officeart/2005/8/layout/vProcess5"/>
    <dgm:cxn modelId="{1A4B99DB-043B-4C03-82DF-9B79AA8B6F9C}" type="presOf" srcId="{1ADDAE5E-4004-4782-9777-EAE558EBD2C2}" destId="{980B56A1-08C7-4793-8025-2A9CBF0D19F4}" srcOrd="0" destOrd="5" presId="urn:microsoft.com/office/officeart/2005/8/layout/vProcess5"/>
    <dgm:cxn modelId="{870E821D-F0F4-43F4-807A-77E331C9EC6E}" type="presOf" srcId="{8770E666-FD49-4C75-8AE9-8D4F6461AD57}" destId="{85886E58-07FA-4B4A-9297-D5C88094498A}" srcOrd="0" destOrd="0" presId="urn:microsoft.com/office/officeart/2005/8/layout/vProcess5"/>
    <dgm:cxn modelId="{8F94AAE0-A5D6-4109-917A-E13BC7064309}" type="presOf" srcId="{1ADDAE5E-4004-4782-9777-EAE558EBD2C2}" destId="{745588A5-4AAA-49EB-90ED-55AF8D2F481B}" srcOrd="1" destOrd="5" presId="urn:microsoft.com/office/officeart/2005/8/layout/vProcess5"/>
    <dgm:cxn modelId="{16B081B7-DA6D-47A3-94FA-5D3AC1981088}" srcId="{C092BEA2-32CD-43F1-9880-A43222AE4626}" destId="{18A7D764-5B06-4D79-B816-409997BE3D37}" srcOrd="0" destOrd="0" parTransId="{4BF7B78A-2C10-4D36-9F3F-5EAFBCED3C1D}" sibTransId="{7A5482E3-FB01-49C6-A02D-88538A81E4F9}"/>
    <dgm:cxn modelId="{64603A40-D61E-428E-A620-4FA2A5AAEE38}" srcId="{03DAFB7F-7811-4905-B01E-C058E1EB21C0}" destId="{6ABA0505-8907-461F-8754-519B03A8C5DC}" srcOrd="3" destOrd="0" parTransId="{69C29E77-A266-4280-A87A-F332CD2DEC1B}" sibTransId="{840167D8-0784-4AFA-8409-97B6D8EA5839}"/>
    <dgm:cxn modelId="{1C7EC754-0A39-4D16-B564-2DC7DD262B09}" srcId="{8770E666-FD49-4C75-8AE9-8D4F6461AD57}" destId="{A2E6C996-D576-4AEA-8F6A-A0B444A10F15}" srcOrd="2" destOrd="0" parTransId="{5B25F488-C1D8-455D-8E1A-3BB382231B71}" sibTransId="{8635DE74-9AB1-4418-A18A-CB437E6DB289}"/>
    <dgm:cxn modelId="{BD924488-C081-4675-9F15-7787C2789378}" type="presOf" srcId="{18A7D764-5B06-4D79-B816-409997BE3D37}" destId="{B3F2279D-3669-46C7-B460-CE3BD5C7554D}" srcOrd="0" destOrd="1" presId="urn:microsoft.com/office/officeart/2005/8/layout/vProcess5"/>
    <dgm:cxn modelId="{A21C8304-A0FF-4C14-ACC3-B79175BD6C92}" type="presOf" srcId="{8A5F6207-6BA7-488C-8B46-94E6F8D141D9}" destId="{31068342-5649-4379-95B0-F7C764BC50B6}" srcOrd="0" destOrd="0" presId="urn:microsoft.com/office/officeart/2005/8/layout/vProcess5"/>
    <dgm:cxn modelId="{F7CA0AA8-FEFA-4E13-9DC5-AD8CC21BF9DF}" type="presOf" srcId="{FF5CD500-1F93-4012-BC89-CADECDFCCD88}" destId="{93D9E693-8B56-405F-BDB4-494C969C62D0}" srcOrd="1" destOrd="2" presId="urn:microsoft.com/office/officeart/2005/8/layout/vProcess5"/>
    <dgm:cxn modelId="{8AA9EB76-5119-42CE-842F-ADC20BDCBE2B}" type="presOf" srcId="{C5A4FF56-C8C8-4F3A-92F4-7582A778BC97}" destId="{93D9E693-8B56-405F-BDB4-494C969C62D0}" srcOrd="1" destOrd="3" presId="urn:microsoft.com/office/officeart/2005/8/layout/vProcess5"/>
    <dgm:cxn modelId="{B9CEE9B1-99B6-4CA4-BE6B-DADE1808AE3F}" type="presOf" srcId="{03DAFB7F-7811-4905-B01E-C058E1EB21C0}" destId="{980B56A1-08C7-4793-8025-2A9CBF0D19F4}" srcOrd="0" destOrd="0" presId="urn:microsoft.com/office/officeart/2005/8/layout/vProcess5"/>
    <dgm:cxn modelId="{F774FABE-875A-4D9E-8F1D-01517C0AB680}" srcId="{8770E666-FD49-4C75-8AE9-8D4F6461AD57}" destId="{E3E2D7D2-1070-4661-A88C-9305EC3385D1}" srcOrd="3" destOrd="0" parTransId="{BABF08A4-FA6D-4F9A-AF6C-25141170E32B}" sibTransId="{71E5C8B6-6FDC-48A1-B028-A8256DA170BC}"/>
    <dgm:cxn modelId="{DFC24D6B-304E-40D9-9467-F8A3FDD759BC}" srcId="{8770E666-FD49-4C75-8AE9-8D4F6461AD57}" destId="{98698CD4-4408-41EE-BD2E-EC2174F49C60}" srcOrd="0" destOrd="0" parTransId="{36EF22E5-0A66-43B6-8F7F-83E081805D6E}" sibTransId="{41E2DD12-C086-45CE-A2E5-A5897237534E}"/>
    <dgm:cxn modelId="{B8C8629E-47A2-4AC8-82B9-652B4CDB7D4F}" type="presOf" srcId="{A031953C-9973-4DD5-BB97-C885A1F14430}" destId="{980B56A1-08C7-4793-8025-2A9CBF0D19F4}" srcOrd="0" destOrd="3" presId="urn:microsoft.com/office/officeart/2005/8/layout/vProcess5"/>
    <dgm:cxn modelId="{851F21E4-2BEC-45EE-8572-0E9615C43210}" type="presOf" srcId="{EA2EB4E0-83AF-4F85-80CB-0F7AF0B925A3}" destId="{85886E58-07FA-4B4A-9297-D5C88094498A}" srcOrd="0" destOrd="2" presId="urn:microsoft.com/office/officeart/2005/8/layout/vProcess5"/>
    <dgm:cxn modelId="{182E6095-564D-402D-B17F-593382B82888}" srcId="{8A5F6207-6BA7-488C-8B46-94E6F8D141D9}" destId="{8770E666-FD49-4C75-8AE9-8D4F6461AD57}" srcOrd="2" destOrd="0" parTransId="{0C3A2B5B-CBE3-4526-8482-721A2F14E5B0}" sibTransId="{A179037D-F7D4-41D3-85C2-07106090CC3F}"/>
    <dgm:cxn modelId="{281E0B69-5EB0-41ED-A46F-C3D046A32848}" type="presOf" srcId="{254E4B5E-E144-4721-BFEE-50EC25020A89}" destId="{5234C6D9-40BB-43F3-8CA6-21EB6A6AFB14}" srcOrd="0" destOrd="0" presId="urn:microsoft.com/office/officeart/2005/8/layout/vProcess5"/>
    <dgm:cxn modelId="{6FAB247E-617A-49A2-A86A-06CFEFEF17C5}" type="presParOf" srcId="{31068342-5649-4379-95B0-F7C764BC50B6}" destId="{01AE3464-A265-4A6C-B03B-033277253234}" srcOrd="0" destOrd="0" presId="urn:microsoft.com/office/officeart/2005/8/layout/vProcess5"/>
    <dgm:cxn modelId="{F76B3B22-F0EA-4D53-A2E5-B434C09612B5}" type="presParOf" srcId="{31068342-5649-4379-95B0-F7C764BC50B6}" destId="{B3F2279D-3669-46C7-B460-CE3BD5C7554D}" srcOrd="1" destOrd="0" presId="urn:microsoft.com/office/officeart/2005/8/layout/vProcess5"/>
    <dgm:cxn modelId="{A8430843-8175-4A44-BB04-4CD35A78C1BF}" type="presParOf" srcId="{31068342-5649-4379-95B0-F7C764BC50B6}" destId="{980B56A1-08C7-4793-8025-2A9CBF0D19F4}" srcOrd="2" destOrd="0" presId="urn:microsoft.com/office/officeart/2005/8/layout/vProcess5"/>
    <dgm:cxn modelId="{5BDA105E-6AE9-4946-958B-5710192C31C0}" type="presParOf" srcId="{31068342-5649-4379-95B0-F7C764BC50B6}" destId="{85886E58-07FA-4B4A-9297-D5C88094498A}" srcOrd="3" destOrd="0" presId="urn:microsoft.com/office/officeart/2005/8/layout/vProcess5"/>
    <dgm:cxn modelId="{0434080B-5A3C-47FA-A0BA-040F18E4FADE}" type="presParOf" srcId="{31068342-5649-4379-95B0-F7C764BC50B6}" destId="{5234C6D9-40BB-43F3-8CA6-21EB6A6AFB14}" srcOrd="4" destOrd="0" presId="urn:microsoft.com/office/officeart/2005/8/layout/vProcess5"/>
    <dgm:cxn modelId="{7E1BA830-C825-4391-9D83-129BBA09C494}" type="presParOf" srcId="{31068342-5649-4379-95B0-F7C764BC50B6}" destId="{C99D52E2-A6DE-4CC2-8BBE-A6F7B5E7F2E6}" srcOrd="5" destOrd="0" presId="urn:microsoft.com/office/officeart/2005/8/layout/vProcess5"/>
    <dgm:cxn modelId="{0D9FC6E4-D035-44EA-A44C-749BC5AB9D82}" type="presParOf" srcId="{31068342-5649-4379-95B0-F7C764BC50B6}" destId="{93D9E693-8B56-405F-BDB4-494C969C62D0}" srcOrd="6" destOrd="0" presId="urn:microsoft.com/office/officeart/2005/8/layout/vProcess5"/>
    <dgm:cxn modelId="{5A24EE7F-8DD9-44B2-A8E2-FDE1433D8AAE}" type="presParOf" srcId="{31068342-5649-4379-95B0-F7C764BC50B6}" destId="{745588A5-4AAA-49EB-90ED-55AF8D2F481B}" srcOrd="7" destOrd="0" presId="urn:microsoft.com/office/officeart/2005/8/layout/vProcess5"/>
    <dgm:cxn modelId="{16D7ECA9-F992-4886-A136-457F9F3E103E}" type="presParOf" srcId="{31068342-5649-4379-95B0-F7C764BC50B6}" destId="{BB71061A-0D0A-45B0-A65E-45B69D20CE4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F3131A-C7E1-4AFD-9F13-DDF0E7CEBDBE}" type="doc">
      <dgm:prSet loTypeId="urn:microsoft.com/office/officeart/2005/8/layout/process3" loCatId="process" qsTypeId="urn:microsoft.com/office/officeart/2005/8/quickstyle/3d1"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5570A026-3095-4481-AE9B-3EE4AE87DE1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smtClean="0">
              <a:solidFill>
                <a:schemeClr val="tx1"/>
              </a:solidFill>
            </a:rPr>
            <a:t>Clients Handling</a:t>
          </a:r>
          <a:endParaRPr lang="en-US" sz="1400" b="1" dirty="0">
            <a:solidFill>
              <a:schemeClr val="tx1"/>
            </a:solidFill>
          </a:endParaRPr>
        </a:p>
      </dgm:t>
    </dgm:pt>
    <dgm:pt modelId="{AF36B4BC-3462-498E-9862-33D926EF3C14}" type="parTrans" cxnId="{2CA6611D-23A4-4946-BFEF-1B77BE7857A8}">
      <dgm:prSet/>
      <dgm:spPr/>
      <dgm:t>
        <a:bodyPr/>
        <a:lstStyle/>
        <a:p>
          <a:endParaRPr lang="en-US" sz="1600" b="0">
            <a:solidFill>
              <a:schemeClr val="tx1"/>
            </a:solidFill>
          </a:endParaRPr>
        </a:p>
      </dgm:t>
    </dgm:pt>
    <dgm:pt modelId="{B5024F82-78EE-415C-9D50-03B965B2F3DC}" type="sibTrans" cxnId="{2CA6611D-23A4-4946-BFEF-1B77BE7857A8}">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050" b="0">
            <a:solidFill>
              <a:schemeClr val="tx1"/>
            </a:solidFill>
          </a:endParaRPr>
        </a:p>
      </dgm:t>
    </dgm:pt>
    <dgm:pt modelId="{06D35DF0-3349-40F2-8164-0EA3CFA34BE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From the existing 70k Individual accounts, 60k accounts will be given to CE / Digital Dpt. and the rest 10k active accounts will be handed over to Retail/ HNW Dpt. for better and specialized one to one treatment.</a:t>
          </a:r>
          <a:endParaRPr lang="en-US" sz="1200" b="0" dirty="0">
            <a:solidFill>
              <a:schemeClr val="tx1"/>
            </a:solidFill>
          </a:endParaRPr>
        </a:p>
      </dgm:t>
    </dgm:pt>
    <dgm:pt modelId="{F097D22D-79FD-4A45-90F7-69162698600C}" type="parTrans" cxnId="{524FBE5A-9AA0-40BC-80CA-B724EF80BF8D}">
      <dgm:prSet/>
      <dgm:spPr/>
      <dgm:t>
        <a:bodyPr/>
        <a:lstStyle/>
        <a:p>
          <a:endParaRPr lang="en-US" sz="1600" b="0">
            <a:solidFill>
              <a:schemeClr val="tx1"/>
            </a:solidFill>
          </a:endParaRPr>
        </a:p>
      </dgm:t>
    </dgm:pt>
    <dgm:pt modelId="{F3AAB056-F926-4EBF-AA52-AF266ED7BAC9}" type="sibTrans" cxnId="{524FBE5A-9AA0-40BC-80CA-B724EF80BF8D}">
      <dgm:prSet/>
      <dgm:spPr/>
      <dgm:t>
        <a:bodyPr/>
        <a:lstStyle/>
        <a:p>
          <a:endParaRPr lang="en-US" sz="1600" b="0">
            <a:solidFill>
              <a:schemeClr val="tx1"/>
            </a:solidFill>
          </a:endParaRPr>
        </a:p>
      </dgm:t>
    </dgm:pt>
    <dgm:pt modelId="{384D805A-B57F-46F5-8AAD-1CCEED044DD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smtClean="0">
              <a:solidFill>
                <a:schemeClr val="tx1"/>
              </a:solidFill>
            </a:rPr>
            <a:t>Revenue Model &amp; Sales App</a:t>
          </a:r>
          <a:endParaRPr lang="en-US" sz="1400" b="1" dirty="0">
            <a:solidFill>
              <a:schemeClr val="tx1"/>
            </a:solidFill>
          </a:endParaRPr>
        </a:p>
      </dgm:t>
    </dgm:pt>
    <dgm:pt modelId="{9A7EBC2D-71E8-4761-930E-9BFD81A05066}" type="parTrans" cxnId="{E2D41350-86BD-48F2-95AA-3C4FFC633B91}">
      <dgm:prSet/>
      <dgm:spPr/>
      <dgm:t>
        <a:bodyPr/>
        <a:lstStyle/>
        <a:p>
          <a:endParaRPr lang="en-US" sz="1600" b="0">
            <a:solidFill>
              <a:schemeClr val="tx1"/>
            </a:solidFill>
          </a:endParaRPr>
        </a:p>
      </dgm:t>
    </dgm:pt>
    <dgm:pt modelId="{6404C4B2-48BF-4413-AAB5-5AECA0D376A3}" type="sibTrans" cxnId="{E2D41350-86BD-48F2-95AA-3C4FFC633B9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050" b="0">
            <a:solidFill>
              <a:schemeClr val="tx1"/>
            </a:solidFill>
          </a:endParaRPr>
        </a:p>
      </dgm:t>
    </dgm:pt>
    <dgm:pt modelId="{4A3DF8F9-1859-4F86-9AB1-86721917F95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Revenue Structure align with company’s growth.</a:t>
          </a:r>
          <a:endParaRPr lang="en-US" sz="1200" b="0" dirty="0">
            <a:solidFill>
              <a:schemeClr val="tx1"/>
            </a:solidFill>
          </a:endParaRPr>
        </a:p>
      </dgm:t>
    </dgm:pt>
    <dgm:pt modelId="{7FAFE6C9-8FC2-4971-B97E-ED54BDEF8A83}" type="parTrans" cxnId="{DACA1A7E-9B7F-4360-B09C-BCCF2B261DAE}">
      <dgm:prSet/>
      <dgm:spPr/>
      <dgm:t>
        <a:bodyPr/>
        <a:lstStyle/>
        <a:p>
          <a:endParaRPr lang="en-US" sz="1600" b="0">
            <a:solidFill>
              <a:schemeClr val="tx1"/>
            </a:solidFill>
          </a:endParaRPr>
        </a:p>
      </dgm:t>
    </dgm:pt>
    <dgm:pt modelId="{F9D941F3-0C54-4119-B58F-60AAA07F9EAB}" type="sibTrans" cxnId="{DACA1A7E-9B7F-4360-B09C-BCCF2B261DAE}">
      <dgm:prSet/>
      <dgm:spPr/>
      <dgm:t>
        <a:bodyPr/>
        <a:lstStyle/>
        <a:p>
          <a:endParaRPr lang="en-US" sz="1600" b="0">
            <a:solidFill>
              <a:schemeClr val="tx1"/>
            </a:solidFill>
          </a:endParaRPr>
        </a:p>
      </dgm:t>
    </dgm:pt>
    <dgm:pt modelId="{39F6844F-92F8-4443-AB74-DA1C001EC05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smtClean="0">
              <a:solidFill>
                <a:schemeClr val="tx1"/>
              </a:solidFill>
            </a:rPr>
            <a:t>Equity based Funds</a:t>
          </a:r>
          <a:endParaRPr lang="en-US" sz="1400" b="1" dirty="0">
            <a:solidFill>
              <a:schemeClr val="tx1"/>
            </a:solidFill>
          </a:endParaRPr>
        </a:p>
      </dgm:t>
    </dgm:pt>
    <dgm:pt modelId="{74C63FC4-018E-408C-964C-CD4BF6143EFF}" type="parTrans" cxnId="{5F5AABE6-AB01-4A34-B4CC-A80F6F63CBA8}">
      <dgm:prSet/>
      <dgm:spPr/>
      <dgm:t>
        <a:bodyPr/>
        <a:lstStyle/>
        <a:p>
          <a:endParaRPr lang="en-US" sz="1600" b="0">
            <a:solidFill>
              <a:schemeClr val="tx1"/>
            </a:solidFill>
          </a:endParaRPr>
        </a:p>
      </dgm:t>
    </dgm:pt>
    <dgm:pt modelId="{EDF397BF-7B82-4B76-8BEC-6FCD5657C8AA}" type="sibTrans" cxnId="{5F5AABE6-AB01-4A34-B4CC-A80F6F63CBA8}">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050" b="0">
            <a:solidFill>
              <a:schemeClr val="tx1"/>
            </a:solidFill>
          </a:endParaRPr>
        </a:p>
      </dgm:t>
    </dgm:pt>
    <dgm:pt modelId="{02BA89DB-30B2-4DC5-A07C-BFC7F58A4D4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Teams to be trained further to educate the market for equity based funds</a:t>
          </a:r>
          <a:endParaRPr lang="en-US" sz="1200" b="0" dirty="0">
            <a:solidFill>
              <a:schemeClr val="tx1"/>
            </a:solidFill>
          </a:endParaRPr>
        </a:p>
      </dgm:t>
    </dgm:pt>
    <dgm:pt modelId="{DF7ECE45-CB84-433A-A79F-883C3BC006EE}" type="parTrans" cxnId="{9AB6CA08-DDE1-4EB5-8423-C9DB648EF301}">
      <dgm:prSet/>
      <dgm:spPr/>
      <dgm:t>
        <a:bodyPr/>
        <a:lstStyle/>
        <a:p>
          <a:endParaRPr lang="en-US" sz="1600" b="0">
            <a:solidFill>
              <a:schemeClr val="tx1"/>
            </a:solidFill>
          </a:endParaRPr>
        </a:p>
      </dgm:t>
    </dgm:pt>
    <dgm:pt modelId="{FF8D298F-2FB6-414B-B84D-2C4D576B6606}" type="sibTrans" cxnId="{9AB6CA08-DDE1-4EB5-8423-C9DB648EF301}">
      <dgm:prSet/>
      <dgm:spPr/>
      <dgm:t>
        <a:bodyPr/>
        <a:lstStyle/>
        <a:p>
          <a:endParaRPr lang="en-US" sz="1600" b="0">
            <a:solidFill>
              <a:schemeClr val="tx1"/>
            </a:solidFill>
          </a:endParaRPr>
        </a:p>
      </dgm:t>
    </dgm:pt>
    <dgm:pt modelId="{0F5E5606-FB26-4B39-A193-5366361A566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Aligning together Retail / </a:t>
          </a:r>
          <a:r>
            <a:rPr lang="en-US" sz="1200" b="0" dirty="0" err="1" smtClean="0">
              <a:solidFill>
                <a:schemeClr val="tx1"/>
              </a:solidFill>
            </a:rPr>
            <a:t>iSave</a:t>
          </a:r>
          <a:r>
            <a:rPr lang="en-US" sz="1200" b="0" dirty="0" smtClean="0">
              <a:solidFill>
                <a:schemeClr val="tx1"/>
              </a:solidFill>
            </a:rPr>
            <a:t>/ Customer Enrichment teams for mutual growth of MCBAH</a:t>
          </a:r>
          <a:endParaRPr lang="en-US" sz="1200" b="0" dirty="0">
            <a:solidFill>
              <a:schemeClr val="tx1"/>
            </a:solidFill>
          </a:endParaRPr>
        </a:p>
      </dgm:t>
    </dgm:pt>
    <dgm:pt modelId="{2B7644E4-C9EE-438D-A789-93F410689542}" type="parTrans" cxnId="{C3444480-0521-42D3-98BA-6E1F1EA213E6}">
      <dgm:prSet/>
      <dgm:spPr/>
      <dgm:t>
        <a:bodyPr/>
        <a:lstStyle/>
        <a:p>
          <a:endParaRPr lang="en-US" sz="1600" b="0">
            <a:solidFill>
              <a:schemeClr val="tx1"/>
            </a:solidFill>
          </a:endParaRPr>
        </a:p>
      </dgm:t>
    </dgm:pt>
    <dgm:pt modelId="{FD45C601-7127-4F46-A8F5-400BB2AE1F41}" type="sibTrans" cxnId="{C3444480-0521-42D3-98BA-6E1F1EA213E6}">
      <dgm:prSet/>
      <dgm:spPr/>
      <dgm:t>
        <a:bodyPr/>
        <a:lstStyle/>
        <a:p>
          <a:endParaRPr lang="en-US" sz="1600" b="0">
            <a:solidFill>
              <a:schemeClr val="tx1"/>
            </a:solidFill>
          </a:endParaRPr>
        </a:p>
      </dgm:t>
    </dgm:pt>
    <dgm:pt modelId="{18250076-D56A-4866-A97F-31B3AE84620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Continuous Monitoring of Sales App for better results for both the company as well as the Retail Team members</a:t>
          </a:r>
          <a:endParaRPr lang="en-US" sz="1200" b="0" dirty="0">
            <a:solidFill>
              <a:schemeClr val="tx1"/>
            </a:solidFill>
          </a:endParaRPr>
        </a:p>
      </dgm:t>
    </dgm:pt>
    <dgm:pt modelId="{390BF6AF-7DBE-4306-8C6B-C9E464C3E171}" type="parTrans" cxnId="{EACA7B32-366B-40D2-A0AC-06EE722BCCC7}">
      <dgm:prSet/>
      <dgm:spPr/>
      <dgm:t>
        <a:bodyPr/>
        <a:lstStyle/>
        <a:p>
          <a:endParaRPr lang="en-US" sz="1600" b="0">
            <a:solidFill>
              <a:schemeClr val="tx1"/>
            </a:solidFill>
          </a:endParaRPr>
        </a:p>
      </dgm:t>
    </dgm:pt>
    <dgm:pt modelId="{BAA4B9BC-5796-4272-A014-0B8E5483FBE5}" type="sibTrans" cxnId="{EACA7B32-366B-40D2-A0AC-06EE722BCCC7}">
      <dgm:prSet/>
      <dgm:spPr/>
      <dgm:t>
        <a:bodyPr/>
        <a:lstStyle/>
        <a:p>
          <a:endParaRPr lang="en-US" sz="1600" b="0">
            <a:solidFill>
              <a:schemeClr val="tx1"/>
            </a:solidFill>
          </a:endParaRPr>
        </a:p>
      </dgm:t>
    </dgm:pt>
    <dgm:pt modelId="{46F3FC72-32E6-4049-89D1-597DA153AA8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Higher fee based funds to be pitched further for increase in revenue</a:t>
          </a:r>
          <a:endParaRPr lang="en-US" sz="1200" b="0" dirty="0">
            <a:solidFill>
              <a:schemeClr val="tx1"/>
            </a:solidFill>
          </a:endParaRPr>
        </a:p>
      </dgm:t>
    </dgm:pt>
    <dgm:pt modelId="{9310A6C0-54F5-4785-BB05-B91799A1B0A1}" type="parTrans" cxnId="{BD0150F7-D55E-4485-BEBC-10DA3A498275}">
      <dgm:prSet/>
      <dgm:spPr/>
      <dgm:t>
        <a:bodyPr/>
        <a:lstStyle/>
        <a:p>
          <a:endParaRPr lang="en-US" sz="1600" b="0">
            <a:solidFill>
              <a:schemeClr val="tx1"/>
            </a:solidFill>
          </a:endParaRPr>
        </a:p>
      </dgm:t>
    </dgm:pt>
    <dgm:pt modelId="{D31A661F-8439-4612-8665-8B009CD3B786}" type="sibTrans" cxnId="{BD0150F7-D55E-4485-BEBC-10DA3A498275}">
      <dgm:prSet/>
      <dgm:spPr/>
      <dgm:t>
        <a:bodyPr/>
        <a:lstStyle/>
        <a:p>
          <a:endParaRPr lang="en-US" sz="1600" b="0">
            <a:solidFill>
              <a:schemeClr val="tx1"/>
            </a:solidFill>
          </a:endParaRPr>
        </a:p>
      </dgm:t>
    </dgm:pt>
    <dgm:pt modelId="{56296ECC-158E-425A-9445-63623BE7659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Individuals to be briefed about their goals and how Equity based funds are beneficial for their long term goals</a:t>
          </a:r>
          <a:endParaRPr lang="en-US" sz="1200" b="0" dirty="0">
            <a:solidFill>
              <a:schemeClr val="tx1"/>
            </a:solidFill>
          </a:endParaRPr>
        </a:p>
      </dgm:t>
    </dgm:pt>
    <dgm:pt modelId="{7D3FE07C-9778-485E-8009-0C01CD9BA811}" type="parTrans" cxnId="{202F9CFF-E53D-4DEA-BA3C-31498364EE68}">
      <dgm:prSet/>
      <dgm:spPr/>
      <dgm:t>
        <a:bodyPr/>
        <a:lstStyle/>
        <a:p>
          <a:endParaRPr lang="en-US" sz="1600" b="0">
            <a:solidFill>
              <a:schemeClr val="tx1"/>
            </a:solidFill>
          </a:endParaRPr>
        </a:p>
      </dgm:t>
    </dgm:pt>
    <dgm:pt modelId="{F9781653-C3B5-4000-9A3A-E3CB99E4B7C7}" type="sibTrans" cxnId="{202F9CFF-E53D-4DEA-BA3C-31498364EE68}">
      <dgm:prSet/>
      <dgm:spPr/>
      <dgm:t>
        <a:bodyPr/>
        <a:lstStyle/>
        <a:p>
          <a:endParaRPr lang="en-US" sz="1600" b="0">
            <a:solidFill>
              <a:schemeClr val="tx1"/>
            </a:solidFill>
          </a:endParaRPr>
        </a:p>
      </dgm:t>
    </dgm:pt>
    <dgm:pt modelId="{1EDCB579-D92B-4821-8FC1-234F475403F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smtClean="0">
              <a:solidFill>
                <a:schemeClr val="tx1"/>
              </a:solidFill>
            </a:rPr>
            <a:t>Voluntary Pension Scheme</a:t>
          </a:r>
          <a:endParaRPr lang="en-US" sz="1400" b="1" dirty="0">
            <a:solidFill>
              <a:schemeClr val="tx1"/>
            </a:solidFill>
          </a:endParaRPr>
        </a:p>
      </dgm:t>
    </dgm:pt>
    <dgm:pt modelId="{A99F643A-D843-4ECB-ABD8-E3E79F590BA6}" type="parTrans" cxnId="{F28BB7BC-5B3F-4F47-9648-4AB4483DC32B}">
      <dgm:prSet/>
      <dgm:spPr/>
      <dgm:t>
        <a:bodyPr/>
        <a:lstStyle/>
        <a:p>
          <a:endParaRPr lang="en-US" sz="1600" b="0">
            <a:solidFill>
              <a:schemeClr val="tx1"/>
            </a:solidFill>
          </a:endParaRPr>
        </a:p>
      </dgm:t>
    </dgm:pt>
    <dgm:pt modelId="{7A66EE89-B25F-4663-B1D7-87D02CB5D8B1}" type="sibTrans" cxnId="{F28BB7BC-5B3F-4F47-9648-4AB4483DC32B}">
      <dgm:prSet/>
      <dgm:spPr/>
      <dgm:t>
        <a:bodyPr/>
        <a:lstStyle/>
        <a:p>
          <a:endParaRPr lang="en-US" sz="1600" b="0">
            <a:solidFill>
              <a:schemeClr val="tx1"/>
            </a:solidFill>
          </a:endParaRPr>
        </a:p>
      </dgm:t>
    </dgm:pt>
    <dgm:pt modelId="{A6B1A5CE-D095-441E-B3AD-6BC80CA4F3E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Retail team is a key to increase the market share of Voluntary Pension Scheme</a:t>
          </a:r>
          <a:endParaRPr lang="en-US" sz="1200" b="0" dirty="0">
            <a:solidFill>
              <a:schemeClr val="tx1"/>
            </a:solidFill>
          </a:endParaRPr>
        </a:p>
      </dgm:t>
    </dgm:pt>
    <dgm:pt modelId="{EBB1FD02-4704-4F29-B2FB-FC9BBF576204}" type="parTrans" cxnId="{0F072127-15D3-4646-AC66-CD3CA81EE2F8}">
      <dgm:prSet/>
      <dgm:spPr/>
      <dgm:t>
        <a:bodyPr/>
        <a:lstStyle/>
        <a:p>
          <a:endParaRPr lang="en-US" sz="1600" b="0">
            <a:solidFill>
              <a:schemeClr val="tx1"/>
            </a:solidFill>
          </a:endParaRPr>
        </a:p>
      </dgm:t>
    </dgm:pt>
    <dgm:pt modelId="{B57C3D74-F399-40FE-A178-34663BE0851E}" type="sibTrans" cxnId="{0F072127-15D3-4646-AC66-CD3CA81EE2F8}">
      <dgm:prSet/>
      <dgm:spPr/>
      <dgm:t>
        <a:bodyPr/>
        <a:lstStyle/>
        <a:p>
          <a:endParaRPr lang="en-US" sz="1600" b="0">
            <a:solidFill>
              <a:schemeClr val="tx1"/>
            </a:solidFill>
          </a:endParaRPr>
        </a:p>
      </dgm:t>
    </dgm:pt>
    <dgm:pt modelId="{C489881C-A777-4BDF-A7A5-3E280D3CDE9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Along with the selling of Mutual Funds, Retail team to pitch VPS further </a:t>
          </a:r>
          <a:endParaRPr lang="en-US" sz="1200" b="0" dirty="0">
            <a:solidFill>
              <a:schemeClr val="tx1"/>
            </a:solidFill>
          </a:endParaRPr>
        </a:p>
      </dgm:t>
    </dgm:pt>
    <dgm:pt modelId="{1BC21AA0-82BB-43B6-A565-DB400DF60F02}" type="parTrans" cxnId="{794DBBCA-09D1-4D98-B4EF-3B71A32ECDD2}">
      <dgm:prSet/>
      <dgm:spPr/>
      <dgm:t>
        <a:bodyPr/>
        <a:lstStyle/>
        <a:p>
          <a:endParaRPr lang="en-US" sz="1600" b="0">
            <a:solidFill>
              <a:schemeClr val="tx1"/>
            </a:solidFill>
          </a:endParaRPr>
        </a:p>
      </dgm:t>
    </dgm:pt>
    <dgm:pt modelId="{8F5CEF8A-8D61-4F52-84E1-F239C34E0694}" type="sibTrans" cxnId="{794DBBCA-09D1-4D98-B4EF-3B71A32ECDD2}">
      <dgm:prSet/>
      <dgm:spPr/>
      <dgm:t>
        <a:bodyPr/>
        <a:lstStyle/>
        <a:p>
          <a:endParaRPr lang="en-US" sz="1600" b="0">
            <a:solidFill>
              <a:schemeClr val="tx1"/>
            </a:solidFill>
          </a:endParaRPr>
        </a:p>
      </dgm:t>
    </dgm:pt>
    <dgm:pt modelId="{C711F8F1-410B-4389-94F9-E2932C01C29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PF to VPS conversions</a:t>
          </a:r>
          <a:endParaRPr lang="en-US" sz="1200" b="0" dirty="0">
            <a:solidFill>
              <a:schemeClr val="tx1"/>
            </a:solidFill>
          </a:endParaRPr>
        </a:p>
      </dgm:t>
    </dgm:pt>
    <dgm:pt modelId="{C5A7FCC5-BCB7-4294-AF51-9196E7C2DBAC}" type="parTrans" cxnId="{BB7D2A37-7B76-470F-BEB4-7A3D250151EA}">
      <dgm:prSet/>
      <dgm:spPr/>
      <dgm:t>
        <a:bodyPr/>
        <a:lstStyle/>
        <a:p>
          <a:endParaRPr lang="en-US" sz="1600" b="0">
            <a:solidFill>
              <a:schemeClr val="tx1"/>
            </a:solidFill>
          </a:endParaRPr>
        </a:p>
      </dgm:t>
    </dgm:pt>
    <dgm:pt modelId="{8A2332DA-265D-4C91-9C89-0F8E412E83F3}" type="sibTrans" cxnId="{BB7D2A37-7B76-470F-BEB4-7A3D250151EA}">
      <dgm:prSet/>
      <dgm:spPr/>
      <dgm:t>
        <a:bodyPr/>
        <a:lstStyle/>
        <a:p>
          <a:endParaRPr lang="en-US" sz="1600" b="0">
            <a:solidFill>
              <a:schemeClr val="tx1"/>
            </a:solidFill>
          </a:endParaRPr>
        </a:p>
      </dgm:t>
    </dgm:pt>
    <dgm:pt modelId="{BDDE8119-D13A-4B8C-959D-E145F21E8A0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1200" b="0" dirty="0" smtClean="0">
              <a:solidFill>
                <a:schemeClr val="tx1"/>
              </a:solidFill>
            </a:rPr>
            <a:t>Net Sales Target align with the company’s growth model.  </a:t>
          </a:r>
          <a:endParaRPr lang="en-US" sz="1200" b="0" dirty="0">
            <a:solidFill>
              <a:schemeClr val="tx1"/>
            </a:solidFill>
          </a:endParaRPr>
        </a:p>
      </dgm:t>
    </dgm:pt>
    <dgm:pt modelId="{71EE28A1-150B-4F44-9C88-CD8D40EE8554}" type="parTrans" cxnId="{4FF131E5-AA89-4507-8DB7-98B9BCBAC3E0}">
      <dgm:prSet/>
      <dgm:spPr/>
    </dgm:pt>
    <dgm:pt modelId="{F91D6633-0EA2-4FEF-A039-8604527F68E7}" type="sibTrans" cxnId="{4FF131E5-AA89-4507-8DB7-98B9BCBAC3E0}">
      <dgm:prSet/>
      <dgm:spPr/>
    </dgm:pt>
    <dgm:pt modelId="{FFF61C6E-9ED8-42CA-875A-14BF157FEDFB}" type="pres">
      <dgm:prSet presAssocID="{CEF3131A-C7E1-4AFD-9F13-DDF0E7CEBDBE}" presName="linearFlow" presStyleCnt="0">
        <dgm:presLayoutVars>
          <dgm:dir/>
          <dgm:animLvl val="lvl"/>
          <dgm:resizeHandles val="exact"/>
        </dgm:presLayoutVars>
      </dgm:prSet>
      <dgm:spPr/>
      <dgm:t>
        <a:bodyPr/>
        <a:lstStyle/>
        <a:p>
          <a:endParaRPr lang="en-US"/>
        </a:p>
      </dgm:t>
    </dgm:pt>
    <dgm:pt modelId="{B25D1526-0AF8-4C65-9761-1943E7530FD5}" type="pres">
      <dgm:prSet presAssocID="{5570A026-3095-4481-AE9B-3EE4AE87DE16}"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C44DEB7-5060-429B-BF0C-CC72497E4332}" type="pres">
      <dgm:prSet presAssocID="{5570A026-3095-4481-AE9B-3EE4AE87DE16}" presName="parTx" presStyleLbl="node1" presStyleIdx="0" presStyleCnt="4">
        <dgm:presLayoutVars>
          <dgm:chMax val="0"/>
          <dgm:chPref val="0"/>
          <dgm:bulletEnabled val="1"/>
        </dgm:presLayoutVars>
      </dgm:prSet>
      <dgm:spPr/>
      <dgm:t>
        <a:bodyPr/>
        <a:lstStyle/>
        <a:p>
          <a:endParaRPr lang="en-US"/>
        </a:p>
      </dgm:t>
    </dgm:pt>
    <dgm:pt modelId="{3F3406E4-DC4A-47E5-9131-62D3AB8EA9A7}" type="pres">
      <dgm:prSet presAssocID="{5570A026-3095-4481-AE9B-3EE4AE87DE16}" presName="parSh" presStyleLbl="node1" presStyleIdx="0" presStyleCnt="4"/>
      <dgm:spPr/>
      <dgm:t>
        <a:bodyPr/>
        <a:lstStyle/>
        <a:p>
          <a:endParaRPr lang="en-US"/>
        </a:p>
      </dgm:t>
    </dgm:pt>
    <dgm:pt modelId="{593D2FA3-DBE1-4823-A176-A5E1E211C564}" type="pres">
      <dgm:prSet presAssocID="{5570A026-3095-4481-AE9B-3EE4AE87DE16}" presName="desTx" presStyleLbl="fgAcc1" presStyleIdx="0" presStyleCnt="4">
        <dgm:presLayoutVars>
          <dgm:bulletEnabled val="1"/>
        </dgm:presLayoutVars>
      </dgm:prSet>
      <dgm:spPr/>
      <dgm:t>
        <a:bodyPr/>
        <a:lstStyle/>
        <a:p>
          <a:endParaRPr lang="en-US"/>
        </a:p>
      </dgm:t>
    </dgm:pt>
    <dgm:pt modelId="{DE22880C-2583-4AFD-8D28-F4BDF3570DBF}" type="pres">
      <dgm:prSet presAssocID="{B5024F82-78EE-415C-9D50-03B965B2F3DC}" presName="sibTrans" presStyleLbl="sibTrans2D1" presStyleIdx="0" presStyleCnt="3"/>
      <dgm:spPr/>
      <dgm:t>
        <a:bodyPr/>
        <a:lstStyle/>
        <a:p>
          <a:endParaRPr lang="en-US"/>
        </a:p>
      </dgm:t>
    </dgm:pt>
    <dgm:pt modelId="{B41D2EBC-E8C6-426A-8D20-F400664AD624}" type="pres">
      <dgm:prSet presAssocID="{B5024F82-78EE-415C-9D50-03B965B2F3DC}" presName="connTx" presStyleLbl="sibTrans2D1" presStyleIdx="0" presStyleCnt="3"/>
      <dgm:spPr/>
      <dgm:t>
        <a:bodyPr/>
        <a:lstStyle/>
        <a:p>
          <a:endParaRPr lang="en-US"/>
        </a:p>
      </dgm:t>
    </dgm:pt>
    <dgm:pt modelId="{24CC35A9-3ADC-46A1-8A85-F63E8F0D8536}" type="pres">
      <dgm:prSet presAssocID="{384D805A-B57F-46F5-8AAD-1CCEED044DDD}"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0B20D2E-D7DB-44EF-94A4-91C468228742}" type="pres">
      <dgm:prSet presAssocID="{384D805A-B57F-46F5-8AAD-1CCEED044DDD}" presName="parTx" presStyleLbl="node1" presStyleIdx="0" presStyleCnt="4">
        <dgm:presLayoutVars>
          <dgm:chMax val="0"/>
          <dgm:chPref val="0"/>
          <dgm:bulletEnabled val="1"/>
        </dgm:presLayoutVars>
      </dgm:prSet>
      <dgm:spPr/>
      <dgm:t>
        <a:bodyPr/>
        <a:lstStyle/>
        <a:p>
          <a:endParaRPr lang="en-US"/>
        </a:p>
      </dgm:t>
    </dgm:pt>
    <dgm:pt modelId="{A2DA3264-6EDD-47E1-8BD7-88061A6469C0}" type="pres">
      <dgm:prSet presAssocID="{384D805A-B57F-46F5-8AAD-1CCEED044DDD}" presName="parSh" presStyleLbl="node1" presStyleIdx="1" presStyleCnt="4"/>
      <dgm:spPr/>
      <dgm:t>
        <a:bodyPr/>
        <a:lstStyle/>
        <a:p>
          <a:endParaRPr lang="en-US"/>
        </a:p>
      </dgm:t>
    </dgm:pt>
    <dgm:pt modelId="{8BECD473-D5C5-4D42-B7AE-EEB0728C308E}" type="pres">
      <dgm:prSet presAssocID="{384D805A-B57F-46F5-8AAD-1CCEED044DDD}" presName="desTx" presStyleLbl="fgAcc1" presStyleIdx="1" presStyleCnt="4">
        <dgm:presLayoutVars>
          <dgm:bulletEnabled val="1"/>
        </dgm:presLayoutVars>
      </dgm:prSet>
      <dgm:spPr/>
      <dgm:t>
        <a:bodyPr/>
        <a:lstStyle/>
        <a:p>
          <a:endParaRPr lang="en-US"/>
        </a:p>
      </dgm:t>
    </dgm:pt>
    <dgm:pt modelId="{43904B45-5527-435A-BB20-A959DB3DC304}" type="pres">
      <dgm:prSet presAssocID="{6404C4B2-48BF-4413-AAB5-5AECA0D376A3}" presName="sibTrans" presStyleLbl="sibTrans2D1" presStyleIdx="1" presStyleCnt="3"/>
      <dgm:spPr/>
      <dgm:t>
        <a:bodyPr/>
        <a:lstStyle/>
        <a:p>
          <a:endParaRPr lang="en-US"/>
        </a:p>
      </dgm:t>
    </dgm:pt>
    <dgm:pt modelId="{2FF39A73-27CE-48B7-B6CC-570C39A4605B}" type="pres">
      <dgm:prSet presAssocID="{6404C4B2-48BF-4413-AAB5-5AECA0D376A3}" presName="connTx" presStyleLbl="sibTrans2D1" presStyleIdx="1" presStyleCnt="3"/>
      <dgm:spPr/>
      <dgm:t>
        <a:bodyPr/>
        <a:lstStyle/>
        <a:p>
          <a:endParaRPr lang="en-US"/>
        </a:p>
      </dgm:t>
    </dgm:pt>
    <dgm:pt modelId="{DF51F2C2-6480-47B7-A2AC-D724CE2B8F69}" type="pres">
      <dgm:prSet presAssocID="{39F6844F-92F8-4443-AB74-DA1C001EC050}"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EF6E51B-A9D1-40C8-8FD9-915D76A0D50F}" type="pres">
      <dgm:prSet presAssocID="{39F6844F-92F8-4443-AB74-DA1C001EC050}" presName="parTx" presStyleLbl="node1" presStyleIdx="1" presStyleCnt="4">
        <dgm:presLayoutVars>
          <dgm:chMax val="0"/>
          <dgm:chPref val="0"/>
          <dgm:bulletEnabled val="1"/>
        </dgm:presLayoutVars>
      </dgm:prSet>
      <dgm:spPr/>
      <dgm:t>
        <a:bodyPr/>
        <a:lstStyle/>
        <a:p>
          <a:endParaRPr lang="en-US"/>
        </a:p>
      </dgm:t>
    </dgm:pt>
    <dgm:pt modelId="{E2E89633-5534-4284-9205-824444B1B83B}" type="pres">
      <dgm:prSet presAssocID="{39F6844F-92F8-4443-AB74-DA1C001EC050}" presName="parSh" presStyleLbl="node1" presStyleIdx="2" presStyleCnt="4"/>
      <dgm:spPr/>
      <dgm:t>
        <a:bodyPr/>
        <a:lstStyle/>
        <a:p>
          <a:endParaRPr lang="en-US"/>
        </a:p>
      </dgm:t>
    </dgm:pt>
    <dgm:pt modelId="{CDB52771-75CE-4E92-8DC0-DF8789C9C574}" type="pres">
      <dgm:prSet presAssocID="{39F6844F-92F8-4443-AB74-DA1C001EC050}" presName="desTx" presStyleLbl="fgAcc1" presStyleIdx="2" presStyleCnt="4">
        <dgm:presLayoutVars>
          <dgm:bulletEnabled val="1"/>
        </dgm:presLayoutVars>
      </dgm:prSet>
      <dgm:spPr/>
      <dgm:t>
        <a:bodyPr/>
        <a:lstStyle/>
        <a:p>
          <a:endParaRPr lang="en-US"/>
        </a:p>
      </dgm:t>
    </dgm:pt>
    <dgm:pt modelId="{DBE3436E-C51E-4300-AF4E-95D2BA7AC21B}" type="pres">
      <dgm:prSet presAssocID="{EDF397BF-7B82-4B76-8BEC-6FCD5657C8AA}" presName="sibTrans" presStyleLbl="sibTrans2D1" presStyleIdx="2" presStyleCnt="3"/>
      <dgm:spPr/>
      <dgm:t>
        <a:bodyPr/>
        <a:lstStyle/>
        <a:p>
          <a:endParaRPr lang="en-US"/>
        </a:p>
      </dgm:t>
    </dgm:pt>
    <dgm:pt modelId="{EB795413-BD2D-49A7-A27D-CF1325D3C94A}" type="pres">
      <dgm:prSet presAssocID="{EDF397BF-7B82-4B76-8BEC-6FCD5657C8AA}" presName="connTx" presStyleLbl="sibTrans2D1" presStyleIdx="2" presStyleCnt="3"/>
      <dgm:spPr/>
      <dgm:t>
        <a:bodyPr/>
        <a:lstStyle/>
        <a:p>
          <a:endParaRPr lang="en-US"/>
        </a:p>
      </dgm:t>
    </dgm:pt>
    <dgm:pt modelId="{0AEC7FB7-D95E-451E-8B57-281D3CB2269C}" type="pres">
      <dgm:prSet presAssocID="{1EDCB579-D92B-4821-8FC1-234F475403F1}"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BFC692C-4DF4-4D2E-9BFE-F1FD9D72351B}" type="pres">
      <dgm:prSet presAssocID="{1EDCB579-D92B-4821-8FC1-234F475403F1}" presName="parTx" presStyleLbl="node1" presStyleIdx="2" presStyleCnt="4">
        <dgm:presLayoutVars>
          <dgm:chMax val="0"/>
          <dgm:chPref val="0"/>
          <dgm:bulletEnabled val="1"/>
        </dgm:presLayoutVars>
      </dgm:prSet>
      <dgm:spPr/>
      <dgm:t>
        <a:bodyPr/>
        <a:lstStyle/>
        <a:p>
          <a:endParaRPr lang="en-US"/>
        </a:p>
      </dgm:t>
    </dgm:pt>
    <dgm:pt modelId="{8FE6BD5A-68B5-4F95-B1C4-A36F105EA949}" type="pres">
      <dgm:prSet presAssocID="{1EDCB579-D92B-4821-8FC1-234F475403F1}" presName="parSh" presStyleLbl="node1" presStyleIdx="3" presStyleCnt="4"/>
      <dgm:spPr/>
      <dgm:t>
        <a:bodyPr/>
        <a:lstStyle/>
        <a:p>
          <a:endParaRPr lang="en-US"/>
        </a:p>
      </dgm:t>
    </dgm:pt>
    <dgm:pt modelId="{0733A5C7-ADBE-4BBF-9E87-1133BC00B06E}" type="pres">
      <dgm:prSet presAssocID="{1EDCB579-D92B-4821-8FC1-234F475403F1}" presName="desTx" presStyleLbl="fgAcc1" presStyleIdx="3" presStyleCnt="4">
        <dgm:presLayoutVars>
          <dgm:bulletEnabled val="1"/>
        </dgm:presLayoutVars>
      </dgm:prSet>
      <dgm:spPr/>
      <dgm:t>
        <a:bodyPr/>
        <a:lstStyle/>
        <a:p>
          <a:endParaRPr lang="en-US"/>
        </a:p>
      </dgm:t>
    </dgm:pt>
  </dgm:ptLst>
  <dgm:cxnLst>
    <dgm:cxn modelId="{A7DF366A-34F5-4384-AD20-B8AB168B1257}" type="presOf" srcId="{BDDE8119-D13A-4B8C-959D-E145F21E8A02}" destId="{8BECD473-D5C5-4D42-B7AE-EEB0728C308E}" srcOrd="0" destOrd="3" presId="urn:microsoft.com/office/officeart/2005/8/layout/process3"/>
    <dgm:cxn modelId="{F28BB7BC-5B3F-4F47-9648-4AB4483DC32B}" srcId="{CEF3131A-C7E1-4AFD-9F13-DDF0E7CEBDBE}" destId="{1EDCB579-D92B-4821-8FC1-234F475403F1}" srcOrd="3" destOrd="0" parTransId="{A99F643A-D843-4ECB-ABD8-E3E79F590BA6}" sibTransId="{7A66EE89-B25F-4663-B1D7-87D02CB5D8B1}"/>
    <dgm:cxn modelId="{0F072127-15D3-4646-AC66-CD3CA81EE2F8}" srcId="{1EDCB579-D92B-4821-8FC1-234F475403F1}" destId="{A6B1A5CE-D095-441E-B3AD-6BC80CA4F3E6}" srcOrd="0" destOrd="0" parTransId="{EBB1FD02-4704-4F29-B2FB-FC9BBF576204}" sibTransId="{B57C3D74-F399-40FE-A178-34663BE0851E}"/>
    <dgm:cxn modelId="{5963000E-1816-464A-9FA8-3D83E6BF3363}" type="presOf" srcId="{18250076-D56A-4866-A97F-31B3AE846208}" destId="{8BECD473-D5C5-4D42-B7AE-EEB0728C308E}" srcOrd="0" destOrd="2" presId="urn:microsoft.com/office/officeart/2005/8/layout/process3"/>
    <dgm:cxn modelId="{C9F2B7C9-35B6-4B8F-9422-4055E1F0125D}" type="presOf" srcId="{46F3FC72-32E6-4049-89D1-597DA153AA8A}" destId="{8BECD473-D5C5-4D42-B7AE-EEB0728C308E}" srcOrd="0" destOrd="1" presId="urn:microsoft.com/office/officeart/2005/8/layout/process3"/>
    <dgm:cxn modelId="{0A69E88D-6064-475F-8E5B-42B13CB62E3B}" type="presOf" srcId="{6404C4B2-48BF-4413-AAB5-5AECA0D376A3}" destId="{43904B45-5527-435A-BB20-A959DB3DC304}" srcOrd="0" destOrd="0" presId="urn:microsoft.com/office/officeart/2005/8/layout/process3"/>
    <dgm:cxn modelId="{2CA6611D-23A4-4946-BFEF-1B77BE7857A8}" srcId="{CEF3131A-C7E1-4AFD-9F13-DDF0E7CEBDBE}" destId="{5570A026-3095-4481-AE9B-3EE4AE87DE16}" srcOrd="0" destOrd="0" parTransId="{AF36B4BC-3462-498E-9862-33D926EF3C14}" sibTransId="{B5024F82-78EE-415C-9D50-03B965B2F3DC}"/>
    <dgm:cxn modelId="{3F253239-CD02-4007-BEA1-D157E359F4A7}" type="presOf" srcId="{06D35DF0-3349-40F2-8164-0EA3CFA34BEA}" destId="{593D2FA3-DBE1-4823-A176-A5E1E211C564}" srcOrd="0" destOrd="0" presId="urn:microsoft.com/office/officeart/2005/8/layout/process3"/>
    <dgm:cxn modelId="{A67BE383-6154-425D-BCB1-ACBF2EF02441}" type="presOf" srcId="{4A3DF8F9-1859-4F86-9AB1-86721917F959}" destId="{8BECD473-D5C5-4D42-B7AE-EEB0728C308E}" srcOrd="0" destOrd="0" presId="urn:microsoft.com/office/officeart/2005/8/layout/process3"/>
    <dgm:cxn modelId="{DACA1A7E-9B7F-4360-B09C-BCCF2B261DAE}" srcId="{384D805A-B57F-46F5-8AAD-1CCEED044DDD}" destId="{4A3DF8F9-1859-4F86-9AB1-86721917F959}" srcOrd="0" destOrd="0" parTransId="{7FAFE6C9-8FC2-4971-B97E-ED54BDEF8A83}" sibTransId="{F9D941F3-0C54-4119-B58F-60AAA07F9EAB}"/>
    <dgm:cxn modelId="{C3444480-0521-42D3-98BA-6E1F1EA213E6}" srcId="{5570A026-3095-4481-AE9B-3EE4AE87DE16}" destId="{0F5E5606-FB26-4B39-A193-5366361A5666}" srcOrd="1" destOrd="0" parTransId="{2B7644E4-C9EE-438D-A789-93F410689542}" sibTransId="{FD45C601-7127-4F46-A8F5-400BB2AE1F41}"/>
    <dgm:cxn modelId="{202F9CFF-E53D-4DEA-BA3C-31498364EE68}" srcId="{39F6844F-92F8-4443-AB74-DA1C001EC050}" destId="{56296ECC-158E-425A-9445-63623BE76592}" srcOrd="1" destOrd="0" parTransId="{7D3FE07C-9778-485E-8009-0C01CD9BA811}" sibTransId="{F9781653-C3B5-4000-9A3A-E3CB99E4B7C7}"/>
    <dgm:cxn modelId="{794DBBCA-09D1-4D98-B4EF-3B71A32ECDD2}" srcId="{1EDCB579-D92B-4821-8FC1-234F475403F1}" destId="{C489881C-A777-4BDF-A7A5-3E280D3CDE9D}" srcOrd="1" destOrd="0" parTransId="{1BC21AA0-82BB-43B6-A565-DB400DF60F02}" sibTransId="{8F5CEF8A-8D61-4F52-84E1-F239C34E0694}"/>
    <dgm:cxn modelId="{5F5AABE6-AB01-4A34-B4CC-A80F6F63CBA8}" srcId="{CEF3131A-C7E1-4AFD-9F13-DDF0E7CEBDBE}" destId="{39F6844F-92F8-4443-AB74-DA1C001EC050}" srcOrd="2" destOrd="0" parTransId="{74C63FC4-018E-408C-964C-CD4BF6143EFF}" sibTransId="{EDF397BF-7B82-4B76-8BEC-6FCD5657C8AA}"/>
    <dgm:cxn modelId="{E2D41350-86BD-48F2-95AA-3C4FFC633B91}" srcId="{CEF3131A-C7E1-4AFD-9F13-DDF0E7CEBDBE}" destId="{384D805A-B57F-46F5-8AAD-1CCEED044DDD}" srcOrd="1" destOrd="0" parTransId="{9A7EBC2D-71E8-4761-930E-9BFD81A05066}" sibTransId="{6404C4B2-48BF-4413-AAB5-5AECA0D376A3}"/>
    <dgm:cxn modelId="{2F1CBBAB-3737-4747-9D5E-DCCBBCDDFC6F}" type="presOf" srcId="{0F5E5606-FB26-4B39-A193-5366361A5666}" destId="{593D2FA3-DBE1-4823-A176-A5E1E211C564}" srcOrd="0" destOrd="1" presId="urn:microsoft.com/office/officeart/2005/8/layout/process3"/>
    <dgm:cxn modelId="{BB7D2A37-7B76-470F-BEB4-7A3D250151EA}" srcId="{1EDCB579-D92B-4821-8FC1-234F475403F1}" destId="{C711F8F1-410B-4389-94F9-E2932C01C290}" srcOrd="2" destOrd="0" parTransId="{C5A7FCC5-BCB7-4294-AF51-9196E7C2DBAC}" sibTransId="{8A2332DA-265D-4C91-9C89-0F8E412E83F3}"/>
    <dgm:cxn modelId="{D5D0A8C2-1A6E-455E-B1A2-1C51ED99B0CD}" type="presOf" srcId="{39F6844F-92F8-4443-AB74-DA1C001EC050}" destId="{AEF6E51B-A9D1-40C8-8FD9-915D76A0D50F}" srcOrd="0" destOrd="0" presId="urn:microsoft.com/office/officeart/2005/8/layout/process3"/>
    <dgm:cxn modelId="{BD0150F7-D55E-4485-BEBC-10DA3A498275}" srcId="{384D805A-B57F-46F5-8AAD-1CCEED044DDD}" destId="{46F3FC72-32E6-4049-89D1-597DA153AA8A}" srcOrd="1" destOrd="0" parTransId="{9310A6C0-54F5-4785-BB05-B91799A1B0A1}" sibTransId="{D31A661F-8439-4612-8665-8B009CD3B786}"/>
    <dgm:cxn modelId="{CAE0BD21-EFCB-4172-AFBD-8122ED7E23CE}" type="presOf" srcId="{56296ECC-158E-425A-9445-63623BE76592}" destId="{CDB52771-75CE-4E92-8DC0-DF8789C9C574}" srcOrd="0" destOrd="1" presId="urn:microsoft.com/office/officeart/2005/8/layout/process3"/>
    <dgm:cxn modelId="{16FD1857-78F2-4B4D-8CAF-B6B0B4965612}" type="presOf" srcId="{39F6844F-92F8-4443-AB74-DA1C001EC050}" destId="{E2E89633-5534-4284-9205-824444B1B83B}" srcOrd="1" destOrd="0" presId="urn:microsoft.com/office/officeart/2005/8/layout/process3"/>
    <dgm:cxn modelId="{1C9224B7-1D9A-4E5D-A886-4381C74DC5F0}" type="presOf" srcId="{1EDCB579-D92B-4821-8FC1-234F475403F1}" destId="{8FE6BD5A-68B5-4F95-B1C4-A36F105EA949}" srcOrd="1" destOrd="0" presId="urn:microsoft.com/office/officeart/2005/8/layout/process3"/>
    <dgm:cxn modelId="{6846403A-38B8-463C-9C90-E0E523E7CAE1}" type="presOf" srcId="{384D805A-B57F-46F5-8AAD-1CCEED044DDD}" destId="{A2DA3264-6EDD-47E1-8BD7-88061A6469C0}" srcOrd="1" destOrd="0" presId="urn:microsoft.com/office/officeart/2005/8/layout/process3"/>
    <dgm:cxn modelId="{8BE5BB02-56A9-493C-AAF6-27643B9573F9}" type="presOf" srcId="{B5024F82-78EE-415C-9D50-03B965B2F3DC}" destId="{B41D2EBC-E8C6-426A-8D20-F400664AD624}" srcOrd="1" destOrd="0" presId="urn:microsoft.com/office/officeart/2005/8/layout/process3"/>
    <dgm:cxn modelId="{1F5BD328-B7F6-4BF7-A601-6555C328F633}" type="presOf" srcId="{5570A026-3095-4481-AE9B-3EE4AE87DE16}" destId="{3F3406E4-DC4A-47E5-9131-62D3AB8EA9A7}" srcOrd="1" destOrd="0" presId="urn:microsoft.com/office/officeart/2005/8/layout/process3"/>
    <dgm:cxn modelId="{C7867CE5-3549-4CB9-953A-6F4B8321222B}" type="presOf" srcId="{5570A026-3095-4481-AE9B-3EE4AE87DE16}" destId="{4C44DEB7-5060-429B-BF0C-CC72497E4332}" srcOrd="0" destOrd="0" presId="urn:microsoft.com/office/officeart/2005/8/layout/process3"/>
    <dgm:cxn modelId="{971D493B-3B95-4657-9C2B-E414C217AEB7}" type="presOf" srcId="{6404C4B2-48BF-4413-AAB5-5AECA0D376A3}" destId="{2FF39A73-27CE-48B7-B6CC-570C39A4605B}" srcOrd="1" destOrd="0" presId="urn:microsoft.com/office/officeart/2005/8/layout/process3"/>
    <dgm:cxn modelId="{4FF131E5-AA89-4507-8DB7-98B9BCBAC3E0}" srcId="{384D805A-B57F-46F5-8AAD-1CCEED044DDD}" destId="{BDDE8119-D13A-4B8C-959D-E145F21E8A02}" srcOrd="3" destOrd="0" parTransId="{71EE28A1-150B-4F44-9C88-CD8D40EE8554}" sibTransId="{F91D6633-0EA2-4FEF-A039-8604527F68E7}"/>
    <dgm:cxn modelId="{524FBE5A-9AA0-40BC-80CA-B724EF80BF8D}" srcId="{5570A026-3095-4481-AE9B-3EE4AE87DE16}" destId="{06D35DF0-3349-40F2-8164-0EA3CFA34BEA}" srcOrd="0" destOrd="0" parTransId="{F097D22D-79FD-4A45-90F7-69162698600C}" sibTransId="{F3AAB056-F926-4EBF-AA52-AF266ED7BAC9}"/>
    <dgm:cxn modelId="{0E94AA02-A246-467B-A051-8C87A7391851}" type="presOf" srcId="{1EDCB579-D92B-4821-8FC1-234F475403F1}" destId="{BBFC692C-4DF4-4D2E-9BFE-F1FD9D72351B}" srcOrd="0" destOrd="0" presId="urn:microsoft.com/office/officeart/2005/8/layout/process3"/>
    <dgm:cxn modelId="{9DC0803F-7A52-46C1-8F8A-19999D404457}" type="presOf" srcId="{EDF397BF-7B82-4B76-8BEC-6FCD5657C8AA}" destId="{DBE3436E-C51E-4300-AF4E-95D2BA7AC21B}" srcOrd="0" destOrd="0" presId="urn:microsoft.com/office/officeart/2005/8/layout/process3"/>
    <dgm:cxn modelId="{723229C1-D16A-4A7B-9EB3-C798503EAA17}" type="presOf" srcId="{02BA89DB-30B2-4DC5-A07C-BFC7F58A4D4B}" destId="{CDB52771-75CE-4E92-8DC0-DF8789C9C574}" srcOrd="0" destOrd="0" presId="urn:microsoft.com/office/officeart/2005/8/layout/process3"/>
    <dgm:cxn modelId="{C338D2D1-8705-493C-BE27-2FF46AEE9243}" type="presOf" srcId="{EDF397BF-7B82-4B76-8BEC-6FCD5657C8AA}" destId="{EB795413-BD2D-49A7-A27D-CF1325D3C94A}" srcOrd="1" destOrd="0" presId="urn:microsoft.com/office/officeart/2005/8/layout/process3"/>
    <dgm:cxn modelId="{8EC0BA03-ABAF-4EED-AA7D-4E9F0DE37846}" type="presOf" srcId="{CEF3131A-C7E1-4AFD-9F13-DDF0E7CEBDBE}" destId="{FFF61C6E-9ED8-42CA-875A-14BF157FEDFB}" srcOrd="0" destOrd="0" presId="urn:microsoft.com/office/officeart/2005/8/layout/process3"/>
    <dgm:cxn modelId="{45CF465E-302B-4968-A56C-5BE3573BABBD}" type="presOf" srcId="{A6B1A5CE-D095-441E-B3AD-6BC80CA4F3E6}" destId="{0733A5C7-ADBE-4BBF-9E87-1133BC00B06E}" srcOrd="0" destOrd="0" presId="urn:microsoft.com/office/officeart/2005/8/layout/process3"/>
    <dgm:cxn modelId="{D30524F6-7DC1-4A66-B976-574BC6A207CD}" type="presOf" srcId="{B5024F82-78EE-415C-9D50-03B965B2F3DC}" destId="{DE22880C-2583-4AFD-8D28-F4BDF3570DBF}" srcOrd="0" destOrd="0" presId="urn:microsoft.com/office/officeart/2005/8/layout/process3"/>
    <dgm:cxn modelId="{D52B2E0F-618D-44F7-AF50-5E1F53BCFE7C}" type="presOf" srcId="{C711F8F1-410B-4389-94F9-E2932C01C290}" destId="{0733A5C7-ADBE-4BBF-9E87-1133BC00B06E}" srcOrd="0" destOrd="2" presId="urn:microsoft.com/office/officeart/2005/8/layout/process3"/>
    <dgm:cxn modelId="{EACA7B32-366B-40D2-A0AC-06EE722BCCC7}" srcId="{384D805A-B57F-46F5-8AAD-1CCEED044DDD}" destId="{18250076-D56A-4866-A97F-31B3AE846208}" srcOrd="2" destOrd="0" parTransId="{390BF6AF-7DBE-4306-8C6B-C9E464C3E171}" sibTransId="{BAA4B9BC-5796-4272-A014-0B8E5483FBE5}"/>
    <dgm:cxn modelId="{50C22850-6CB8-457B-8D6B-795D187C3534}" type="presOf" srcId="{384D805A-B57F-46F5-8AAD-1CCEED044DDD}" destId="{50B20D2E-D7DB-44EF-94A4-91C468228742}" srcOrd="0" destOrd="0" presId="urn:microsoft.com/office/officeart/2005/8/layout/process3"/>
    <dgm:cxn modelId="{BB7A99A5-D076-43BA-8368-07817591F573}" type="presOf" srcId="{C489881C-A777-4BDF-A7A5-3E280D3CDE9D}" destId="{0733A5C7-ADBE-4BBF-9E87-1133BC00B06E}" srcOrd="0" destOrd="1" presId="urn:microsoft.com/office/officeart/2005/8/layout/process3"/>
    <dgm:cxn modelId="{9AB6CA08-DDE1-4EB5-8423-C9DB648EF301}" srcId="{39F6844F-92F8-4443-AB74-DA1C001EC050}" destId="{02BA89DB-30B2-4DC5-A07C-BFC7F58A4D4B}" srcOrd="0" destOrd="0" parTransId="{DF7ECE45-CB84-433A-A79F-883C3BC006EE}" sibTransId="{FF8D298F-2FB6-414B-B84D-2C4D576B6606}"/>
    <dgm:cxn modelId="{1F139B5F-ED38-49E4-A061-19F1C61C2A09}" type="presParOf" srcId="{FFF61C6E-9ED8-42CA-875A-14BF157FEDFB}" destId="{B25D1526-0AF8-4C65-9761-1943E7530FD5}" srcOrd="0" destOrd="0" presId="urn:microsoft.com/office/officeart/2005/8/layout/process3"/>
    <dgm:cxn modelId="{9572B748-09A3-422F-AAC1-87589CDC81FE}" type="presParOf" srcId="{B25D1526-0AF8-4C65-9761-1943E7530FD5}" destId="{4C44DEB7-5060-429B-BF0C-CC72497E4332}" srcOrd="0" destOrd="0" presId="urn:microsoft.com/office/officeart/2005/8/layout/process3"/>
    <dgm:cxn modelId="{CE158A60-4614-46A8-9CC4-8BFEB274C302}" type="presParOf" srcId="{B25D1526-0AF8-4C65-9761-1943E7530FD5}" destId="{3F3406E4-DC4A-47E5-9131-62D3AB8EA9A7}" srcOrd="1" destOrd="0" presId="urn:microsoft.com/office/officeart/2005/8/layout/process3"/>
    <dgm:cxn modelId="{0CC02E65-3C84-4420-A78E-4F74A5C05511}" type="presParOf" srcId="{B25D1526-0AF8-4C65-9761-1943E7530FD5}" destId="{593D2FA3-DBE1-4823-A176-A5E1E211C564}" srcOrd="2" destOrd="0" presId="urn:microsoft.com/office/officeart/2005/8/layout/process3"/>
    <dgm:cxn modelId="{CDC2B07E-EFED-48B1-98E1-BB89AB94FEED}" type="presParOf" srcId="{FFF61C6E-9ED8-42CA-875A-14BF157FEDFB}" destId="{DE22880C-2583-4AFD-8D28-F4BDF3570DBF}" srcOrd="1" destOrd="0" presId="urn:microsoft.com/office/officeart/2005/8/layout/process3"/>
    <dgm:cxn modelId="{C993B218-BAF1-4121-AAB4-17A4757B561E}" type="presParOf" srcId="{DE22880C-2583-4AFD-8D28-F4BDF3570DBF}" destId="{B41D2EBC-E8C6-426A-8D20-F400664AD624}" srcOrd="0" destOrd="0" presId="urn:microsoft.com/office/officeart/2005/8/layout/process3"/>
    <dgm:cxn modelId="{887765CB-200F-43A3-9DDF-CC2E5FCAB85C}" type="presParOf" srcId="{FFF61C6E-9ED8-42CA-875A-14BF157FEDFB}" destId="{24CC35A9-3ADC-46A1-8A85-F63E8F0D8536}" srcOrd="2" destOrd="0" presId="urn:microsoft.com/office/officeart/2005/8/layout/process3"/>
    <dgm:cxn modelId="{DE7E624D-DB4F-4CD3-A8DC-44026298BF84}" type="presParOf" srcId="{24CC35A9-3ADC-46A1-8A85-F63E8F0D8536}" destId="{50B20D2E-D7DB-44EF-94A4-91C468228742}" srcOrd="0" destOrd="0" presId="urn:microsoft.com/office/officeart/2005/8/layout/process3"/>
    <dgm:cxn modelId="{C007E70D-38F0-4DA6-89FF-8F73F13C0F22}" type="presParOf" srcId="{24CC35A9-3ADC-46A1-8A85-F63E8F0D8536}" destId="{A2DA3264-6EDD-47E1-8BD7-88061A6469C0}" srcOrd="1" destOrd="0" presId="urn:microsoft.com/office/officeart/2005/8/layout/process3"/>
    <dgm:cxn modelId="{06A3C34A-42B1-41F0-9F50-F2367C507AF2}" type="presParOf" srcId="{24CC35A9-3ADC-46A1-8A85-F63E8F0D8536}" destId="{8BECD473-D5C5-4D42-B7AE-EEB0728C308E}" srcOrd="2" destOrd="0" presId="urn:microsoft.com/office/officeart/2005/8/layout/process3"/>
    <dgm:cxn modelId="{8C5AB256-3C02-475C-A34F-8F2B42DB78D9}" type="presParOf" srcId="{FFF61C6E-9ED8-42CA-875A-14BF157FEDFB}" destId="{43904B45-5527-435A-BB20-A959DB3DC304}" srcOrd="3" destOrd="0" presId="urn:microsoft.com/office/officeart/2005/8/layout/process3"/>
    <dgm:cxn modelId="{1415B4D3-7BB3-4A2C-B61A-60E7DC91A5D6}" type="presParOf" srcId="{43904B45-5527-435A-BB20-A959DB3DC304}" destId="{2FF39A73-27CE-48B7-B6CC-570C39A4605B}" srcOrd="0" destOrd="0" presId="urn:microsoft.com/office/officeart/2005/8/layout/process3"/>
    <dgm:cxn modelId="{C86D7EB8-6DE5-45AD-BC3C-C6E5F220CA81}" type="presParOf" srcId="{FFF61C6E-9ED8-42CA-875A-14BF157FEDFB}" destId="{DF51F2C2-6480-47B7-A2AC-D724CE2B8F69}" srcOrd="4" destOrd="0" presId="urn:microsoft.com/office/officeart/2005/8/layout/process3"/>
    <dgm:cxn modelId="{18354A0B-ADB6-45EF-98BF-3C2997E18AD5}" type="presParOf" srcId="{DF51F2C2-6480-47B7-A2AC-D724CE2B8F69}" destId="{AEF6E51B-A9D1-40C8-8FD9-915D76A0D50F}" srcOrd="0" destOrd="0" presId="urn:microsoft.com/office/officeart/2005/8/layout/process3"/>
    <dgm:cxn modelId="{55A0845C-167D-4FBD-86DF-87E1C52A2FB9}" type="presParOf" srcId="{DF51F2C2-6480-47B7-A2AC-D724CE2B8F69}" destId="{E2E89633-5534-4284-9205-824444B1B83B}" srcOrd="1" destOrd="0" presId="urn:microsoft.com/office/officeart/2005/8/layout/process3"/>
    <dgm:cxn modelId="{36AA9285-3A7C-4AA7-9BB7-FCFDD5C92017}" type="presParOf" srcId="{DF51F2C2-6480-47B7-A2AC-D724CE2B8F69}" destId="{CDB52771-75CE-4E92-8DC0-DF8789C9C574}" srcOrd="2" destOrd="0" presId="urn:microsoft.com/office/officeart/2005/8/layout/process3"/>
    <dgm:cxn modelId="{583AEAA0-C717-4EA7-AF01-7B1BC90D2EA4}" type="presParOf" srcId="{FFF61C6E-9ED8-42CA-875A-14BF157FEDFB}" destId="{DBE3436E-C51E-4300-AF4E-95D2BA7AC21B}" srcOrd="5" destOrd="0" presId="urn:microsoft.com/office/officeart/2005/8/layout/process3"/>
    <dgm:cxn modelId="{FF3D145E-19A7-446D-81E1-94594103CE8C}" type="presParOf" srcId="{DBE3436E-C51E-4300-AF4E-95D2BA7AC21B}" destId="{EB795413-BD2D-49A7-A27D-CF1325D3C94A}" srcOrd="0" destOrd="0" presId="urn:microsoft.com/office/officeart/2005/8/layout/process3"/>
    <dgm:cxn modelId="{E595FA08-119A-4F38-A34D-395320ECDE10}" type="presParOf" srcId="{FFF61C6E-9ED8-42CA-875A-14BF157FEDFB}" destId="{0AEC7FB7-D95E-451E-8B57-281D3CB2269C}" srcOrd="6" destOrd="0" presId="urn:microsoft.com/office/officeart/2005/8/layout/process3"/>
    <dgm:cxn modelId="{92E9AB2C-5BFB-43F4-8BBD-A7AD468658A1}" type="presParOf" srcId="{0AEC7FB7-D95E-451E-8B57-281D3CB2269C}" destId="{BBFC692C-4DF4-4D2E-9BFE-F1FD9D72351B}" srcOrd="0" destOrd="0" presId="urn:microsoft.com/office/officeart/2005/8/layout/process3"/>
    <dgm:cxn modelId="{2B51E46C-53F9-4FA1-9301-92EE0A3993E3}" type="presParOf" srcId="{0AEC7FB7-D95E-451E-8B57-281D3CB2269C}" destId="{8FE6BD5A-68B5-4F95-B1C4-A36F105EA949}" srcOrd="1" destOrd="0" presId="urn:microsoft.com/office/officeart/2005/8/layout/process3"/>
    <dgm:cxn modelId="{36B75804-B286-41B1-9DCA-19A8A906F0E5}" type="presParOf" srcId="{0AEC7FB7-D95E-451E-8B57-281D3CB2269C}" destId="{0733A5C7-ADBE-4BBF-9E87-1133BC00B06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60C88E-9691-436A-8038-403F4A988FE3}" type="doc">
      <dgm:prSet loTypeId="urn:microsoft.com/office/officeart/2005/8/layout/vProcess5" loCatId="process" qsTypeId="urn:microsoft.com/office/officeart/2005/8/quickstyle/simple5" qsCatId="simple" csTypeId="urn:microsoft.com/office/officeart/2005/8/colors/accent0_2" csCatId="mainScheme" phldr="1"/>
      <dgm:spPr>
        <a:scene3d>
          <a:camera prst="orthographicFront">
            <a:rot lat="0" lon="0" rev="0"/>
          </a:camera>
          <a:lightRig rig="glow" dir="t">
            <a:rot lat="0" lon="0" rev="4800000"/>
          </a:lightRig>
        </a:scene3d>
      </dgm:spPr>
    </dgm:pt>
    <dgm:pt modelId="{A21D38E2-8AC0-4B36-A570-F892459A40C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dirty="0" smtClean="0">
              <a:solidFill>
                <a:schemeClr val="tx1"/>
              </a:solidFill>
              <a:ea typeface="Calibri" panose="020F0502020204030204" pitchFamily="34" charset="0"/>
              <a:cs typeface="Times New Roman" panose="02020603050405020304" pitchFamily="18" charset="0"/>
            </a:rPr>
            <a:t>Kiosk/stall activities at company’s facility</a:t>
          </a:r>
          <a:endParaRPr lang="en-US" sz="1600" dirty="0">
            <a:solidFill>
              <a:schemeClr val="tx1"/>
            </a:solidFill>
          </a:endParaRPr>
        </a:p>
      </dgm:t>
    </dgm:pt>
    <dgm:pt modelId="{239A7849-C4A0-4094-A28D-6F6B4D5015D5}" type="parTrans" cxnId="{33A8B852-9E55-4617-9380-9D889381D4FF}">
      <dgm:prSet/>
      <dgm:spPr/>
      <dgm:t>
        <a:bodyPr/>
        <a:lstStyle/>
        <a:p>
          <a:endParaRPr lang="en-US" sz="1200">
            <a:solidFill>
              <a:schemeClr val="tx1"/>
            </a:solidFill>
          </a:endParaRPr>
        </a:p>
      </dgm:t>
    </dgm:pt>
    <dgm:pt modelId="{494434D1-6B48-410A-A6D5-364A46C904B1}" type="sibTrans" cxnId="{33A8B852-9E55-4617-9380-9D889381D4FF}">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600">
            <a:solidFill>
              <a:schemeClr val="tx1"/>
            </a:solidFill>
          </a:endParaRPr>
        </a:p>
      </dgm:t>
    </dgm:pt>
    <dgm:pt modelId="{8F0291B9-445E-43E7-AD99-BA1AE142812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dirty="0" smtClean="0">
              <a:solidFill>
                <a:schemeClr val="tx1"/>
              </a:solidFill>
              <a:ea typeface="Calibri" panose="020F0502020204030204" pitchFamily="34" charset="0"/>
              <a:cs typeface="Times New Roman" panose="02020603050405020304" pitchFamily="18" charset="0"/>
            </a:rPr>
            <a:t>Group presentation to senior employees/company’s management</a:t>
          </a:r>
          <a:endParaRPr lang="en-US" sz="1600" dirty="0">
            <a:solidFill>
              <a:schemeClr val="tx1"/>
            </a:solidFill>
          </a:endParaRPr>
        </a:p>
      </dgm:t>
    </dgm:pt>
    <dgm:pt modelId="{CAF4CB67-6C8F-4F8A-AA29-5FA8EB943BC7}" type="parTrans" cxnId="{4C9BFADB-1971-4284-8DC3-962140D7C5BE}">
      <dgm:prSet/>
      <dgm:spPr/>
      <dgm:t>
        <a:bodyPr/>
        <a:lstStyle/>
        <a:p>
          <a:endParaRPr lang="en-US" sz="1200">
            <a:solidFill>
              <a:schemeClr val="tx1"/>
            </a:solidFill>
          </a:endParaRPr>
        </a:p>
      </dgm:t>
    </dgm:pt>
    <dgm:pt modelId="{13150B10-DD2F-4605-AE4C-8F34701088CB}" type="sibTrans" cxnId="{4C9BFADB-1971-4284-8DC3-962140D7C5BE}">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600">
            <a:solidFill>
              <a:schemeClr val="tx1"/>
            </a:solidFill>
          </a:endParaRPr>
        </a:p>
      </dgm:t>
    </dgm:pt>
    <dgm:pt modelId="{683F837A-3277-4788-AA7E-AFD51FB9F55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dirty="0" smtClean="0">
              <a:solidFill>
                <a:schemeClr val="tx1"/>
              </a:solidFill>
              <a:ea typeface="Calibri" panose="020F0502020204030204" pitchFamily="34" charset="0"/>
              <a:cs typeface="Times New Roman" panose="02020603050405020304" pitchFamily="18" charset="0"/>
            </a:rPr>
            <a:t>Retirement solutions to large employee base companies</a:t>
          </a:r>
          <a:endParaRPr lang="en-US" sz="1600" dirty="0">
            <a:solidFill>
              <a:schemeClr val="tx1"/>
            </a:solidFill>
          </a:endParaRPr>
        </a:p>
      </dgm:t>
    </dgm:pt>
    <dgm:pt modelId="{7843C86C-2E87-42ED-8807-B9CB808738CA}" type="parTrans" cxnId="{82E3C909-BAFE-4CC2-B82B-EB6A26675D5E}">
      <dgm:prSet/>
      <dgm:spPr/>
      <dgm:t>
        <a:bodyPr/>
        <a:lstStyle/>
        <a:p>
          <a:endParaRPr lang="en-US" sz="1200">
            <a:solidFill>
              <a:schemeClr val="tx1"/>
            </a:solidFill>
          </a:endParaRPr>
        </a:p>
      </dgm:t>
    </dgm:pt>
    <dgm:pt modelId="{3579E708-3D27-48B2-9D6C-3F6B6F55A9FC}" type="sibTrans" cxnId="{82E3C909-BAFE-4CC2-B82B-EB6A26675D5E}">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600">
            <a:solidFill>
              <a:schemeClr val="tx1"/>
            </a:solidFill>
          </a:endParaRPr>
        </a:p>
      </dgm:t>
    </dgm:pt>
    <dgm:pt modelId="{8AE65599-598D-48F4-9D46-6057D9F43EF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dirty="0" smtClean="0">
              <a:solidFill>
                <a:schemeClr val="tx1"/>
              </a:solidFill>
              <a:ea typeface="Calibri" panose="020F0502020204030204" pitchFamily="34" charset="0"/>
              <a:cs typeface="Times New Roman" panose="02020603050405020304" pitchFamily="18" charset="0"/>
            </a:rPr>
            <a:t>VPS promotion through systematic investment plan</a:t>
          </a:r>
          <a:endParaRPr lang="en-US" sz="1600" dirty="0">
            <a:solidFill>
              <a:schemeClr val="tx1"/>
            </a:solidFill>
          </a:endParaRPr>
        </a:p>
      </dgm:t>
    </dgm:pt>
    <dgm:pt modelId="{746901ED-8F74-43BF-9F73-0422357B4A6D}" type="parTrans" cxnId="{41AA9997-A92C-4CEA-8FAE-20BCB1454051}">
      <dgm:prSet/>
      <dgm:spPr/>
      <dgm:t>
        <a:bodyPr/>
        <a:lstStyle/>
        <a:p>
          <a:endParaRPr lang="en-US" sz="1200">
            <a:solidFill>
              <a:schemeClr val="tx1"/>
            </a:solidFill>
          </a:endParaRPr>
        </a:p>
      </dgm:t>
    </dgm:pt>
    <dgm:pt modelId="{2D73D13A-6AB5-4244-9CC4-61EAB37FFCDE}" type="sibTrans" cxnId="{41AA9997-A92C-4CEA-8FAE-20BCB145405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600">
            <a:solidFill>
              <a:schemeClr val="tx1"/>
            </a:solidFill>
          </a:endParaRPr>
        </a:p>
      </dgm:t>
    </dgm:pt>
    <dgm:pt modelId="{EC2C89D9-C904-4F5F-89AD-7DC4CBD2D413}">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600" dirty="0" smtClean="0">
              <a:solidFill>
                <a:schemeClr val="tx1"/>
              </a:solidFill>
              <a:ea typeface="Calibri" panose="020F0502020204030204" pitchFamily="34" charset="0"/>
              <a:cs typeface="Times New Roman" panose="02020603050405020304" pitchFamily="18" charset="0"/>
            </a:rPr>
            <a:t>PF to VPS Strategy</a:t>
          </a:r>
          <a:endParaRPr lang="en-US" sz="1600" dirty="0">
            <a:solidFill>
              <a:schemeClr val="tx1"/>
            </a:solidFill>
          </a:endParaRPr>
        </a:p>
      </dgm:t>
    </dgm:pt>
    <dgm:pt modelId="{FB2E550E-879D-4D57-B2A9-469DD1EFB614}" type="parTrans" cxnId="{658D6BAB-5F8B-474A-A3F5-4ED2DB31DFA9}">
      <dgm:prSet/>
      <dgm:spPr/>
      <dgm:t>
        <a:bodyPr/>
        <a:lstStyle/>
        <a:p>
          <a:endParaRPr lang="en-US" sz="1200">
            <a:solidFill>
              <a:schemeClr val="tx1"/>
            </a:solidFill>
          </a:endParaRPr>
        </a:p>
      </dgm:t>
    </dgm:pt>
    <dgm:pt modelId="{7E6A276A-9B79-4AA0-9BF4-CA955D32B393}" type="sibTrans" cxnId="{658D6BAB-5F8B-474A-A3F5-4ED2DB31DFA9}">
      <dgm:prSet/>
      <dgm:spPr/>
      <dgm:t>
        <a:bodyPr/>
        <a:lstStyle/>
        <a:p>
          <a:endParaRPr lang="en-US" sz="1200">
            <a:solidFill>
              <a:schemeClr val="tx1"/>
            </a:solidFill>
          </a:endParaRPr>
        </a:p>
      </dgm:t>
    </dgm:pt>
    <dgm:pt modelId="{F83CA48A-61EA-4217-AB30-D58533491776}">
      <dgm:prSet phldrT="[Text]"/>
      <dgm:spPr/>
      <dgm:t>
        <a:bodyPr/>
        <a:lstStyle/>
        <a:p>
          <a:endParaRPr lang="en-US" sz="1200" dirty="0">
            <a:solidFill>
              <a:schemeClr val="tx1"/>
            </a:solidFill>
          </a:endParaRPr>
        </a:p>
      </dgm:t>
    </dgm:pt>
    <dgm:pt modelId="{BA3F93CC-AC43-4592-8CE2-DBC6750369E0}" type="parTrans" cxnId="{256A2204-1902-48BF-BD5B-E71B7AC5118B}">
      <dgm:prSet/>
      <dgm:spPr/>
      <dgm:t>
        <a:bodyPr/>
        <a:lstStyle/>
        <a:p>
          <a:endParaRPr lang="en-US" sz="1200">
            <a:solidFill>
              <a:schemeClr val="tx1"/>
            </a:solidFill>
          </a:endParaRPr>
        </a:p>
      </dgm:t>
    </dgm:pt>
    <dgm:pt modelId="{6902BC6F-4016-44DD-BA76-B22660A6760D}" type="sibTrans" cxnId="{256A2204-1902-48BF-BD5B-E71B7AC5118B}">
      <dgm:prSet/>
      <dgm:spPr/>
      <dgm:t>
        <a:bodyPr/>
        <a:lstStyle/>
        <a:p>
          <a:endParaRPr lang="en-US" sz="1200">
            <a:solidFill>
              <a:schemeClr val="tx1"/>
            </a:solidFill>
          </a:endParaRPr>
        </a:p>
      </dgm:t>
    </dgm:pt>
    <dgm:pt modelId="{5098D196-AA02-4E21-916E-21B5F2044EFD}">
      <dgm:prSet phldrT="[Text]"/>
      <dgm:spPr/>
      <dgm:t>
        <a:bodyPr/>
        <a:lstStyle/>
        <a:p>
          <a:endParaRPr lang="en-US"/>
        </a:p>
      </dgm:t>
    </dgm:pt>
    <dgm:pt modelId="{C6B5DF5B-B28E-443C-991F-AA1B179A22CF}" type="parTrans" cxnId="{E82F0666-143A-46C9-84F6-9DD9CA372408}">
      <dgm:prSet/>
      <dgm:spPr/>
      <dgm:t>
        <a:bodyPr/>
        <a:lstStyle/>
        <a:p>
          <a:endParaRPr lang="en-US" sz="1200">
            <a:solidFill>
              <a:schemeClr val="tx1"/>
            </a:solidFill>
          </a:endParaRPr>
        </a:p>
      </dgm:t>
    </dgm:pt>
    <dgm:pt modelId="{E45EAE5F-5438-435A-92E8-31667D022A04}" type="sibTrans" cxnId="{E82F0666-143A-46C9-84F6-9DD9CA372408}">
      <dgm:prSet/>
      <dgm:spPr/>
      <dgm:t>
        <a:bodyPr/>
        <a:lstStyle/>
        <a:p>
          <a:endParaRPr lang="en-US" sz="1200">
            <a:solidFill>
              <a:schemeClr val="tx1"/>
            </a:solidFill>
          </a:endParaRPr>
        </a:p>
      </dgm:t>
    </dgm:pt>
    <dgm:pt modelId="{6E525B26-B302-4D81-9C81-E0B55766E50F}" type="pres">
      <dgm:prSet presAssocID="{6C60C88E-9691-436A-8038-403F4A988FE3}" presName="outerComposite" presStyleCnt="0">
        <dgm:presLayoutVars>
          <dgm:chMax val="5"/>
          <dgm:dir/>
          <dgm:resizeHandles val="exact"/>
        </dgm:presLayoutVars>
      </dgm:prSet>
      <dgm:spPr/>
    </dgm:pt>
    <dgm:pt modelId="{C3B78323-EC09-435E-B0A1-2164D9B4DC1D}" type="pres">
      <dgm:prSet presAssocID="{6C60C88E-9691-436A-8038-403F4A988FE3}" presName="dummyMaxCanvas" presStyleCnt="0">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34B1C4A-9515-4898-99FB-464C04DDCEFC}" type="pres">
      <dgm:prSet presAssocID="{6C60C88E-9691-436A-8038-403F4A988FE3}" presName="FiveNodes_1" presStyleLbl="node1" presStyleIdx="0" presStyleCnt="5" custLinFactNeighborY="-69311">
        <dgm:presLayoutVars>
          <dgm:bulletEnabled val="1"/>
        </dgm:presLayoutVars>
      </dgm:prSet>
      <dgm:spPr/>
      <dgm:t>
        <a:bodyPr/>
        <a:lstStyle/>
        <a:p>
          <a:endParaRPr lang="en-US"/>
        </a:p>
      </dgm:t>
    </dgm:pt>
    <dgm:pt modelId="{CCA69D94-64A6-45E3-82FD-F5856560ECD1}" type="pres">
      <dgm:prSet presAssocID="{6C60C88E-9691-436A-8038-403F4A988FE3}" presName="FiveNodes_2" presStyleLbl="node1" presStyleIdx="1" presStyleCnt="5">
        <dgm:presLayoutVars>
          <dgm:bulletEnabled val="1"/>
        </dgm:presLayoutVars>
      </dgm:prSet>
      <dgm:spPr/>
      <dgm:t>
        <a:bodyPr/>
        <a:lstStyle/>
        <a:p>
          <a:endParaRPr lang="en-US"/>
        </a:p>
      </dgm:t>
    </dgm:pt>
    <dgm:pt modelId="{21C0DA13-0F77-4C50-A022-F66732F78802}" type="pres">
      <dgm:prSet presAssocID="{6C60C88E-9691-436A-8038-403F4A988FE3}" presName="FiveNodes_3" presStyleLbl="node1" presStyleIdx="2" presStyleCnt="5">
        <dgm:presLayoutVars>
          <dgm:bulletEnabled val="1"/>
        </dgm:presLayoutVars>
      </dgm:prSet>
      <dgm:spPr/>
      <dgm:t>
        <a:bodyPr/>
        <a:lstStyle/>
        <a:p>
          <a:endParaRPr lang="en-US"/>
        </a:p>
      </dgm:t>
    </dgm:pt>
    <dgm:pt modelId="{BC556559-F50B-4FF2-8770-815E109758B9}" type="pres">
      <dgm:prSet presAssocID="{6C60C88E-9691-436A-8038-403F4A988FE3}" presName="FiveNodes_4" presStyleLbl="node1" presStyleIdx="3" presStyleCnt="5">
        <dgm:presLayoutVars>
          <dgm:bulletEnabled val="1"/>
        </dgm:presLayoutVars>
      </dgm:prSet>
      <dgm:spPr/>
      <dgm:t>
        <a:bodyPr/>
        <a:lstStyle/>
        <a:p>
          <a:endParaRPr lang="en-US"/>
        </a:p>
      </dgm:t>
    </dgm:pt>
    <dgm:pt modelId="{E585BF8B-4A89-4110-A47E-DF960BE3AFBF}" type="pres">
      <dgm:prSet presAssocID="{6C60C88E-9691-436A-8038-403F4A988FE3}" presName="FiveNodes_5" presStyleLbl="node1" presStyleIdx="4" presStyleCnt="5">
        <dgm:presLayoutVars>
          <dgm:bulletEnabled val="1"/>
        </dgm:presLayoutVars>
      </dgm:prSet>
      <dgm:spPr/>
      <dgm:t>
        <a:bodyPr/>
        <a:lstStyle/>
        <a:p>
          <a:endParaRPr lang="en-US"/>
        </a:p>
      </dgm:t>
    </dgm:pt>
    <dgm:pt modelId="{828DEB61-C5F9-4477-BB89-719A0C68F02B}" type="pres">
      <dgm:prSet presAssocID="{6C60C88E-9691-436A-8038-403F4A988FE3}" presName="FiveConn_1-2" presStyleLbl="fgAccFollowNode1" presStyleIdx="0" presStyleCnt="4">
        <dgm:presLayoutVars>
          <dgm:bulletEnabled val="1"/>
        </dgm:presLayoutVars>
      </dgm:prSet>
      <dgm:spPr/>
      <dgm:t>
        <a:bodyPr/>
        <a:lstStyle/>
        <a:p>
          <a:endParaRPr lang="en-US"/>
        </a:p>
      </dgm:t>
    </dgm:pt>
    <dgm:pt modelId="{AD6A56C0-A2D3-450A-834D-A806B1662169}" type="pres">
      <dgm:prSet presAssocID="{6C60C88E-9691-436A-8038-403F4A988FE3}" presName="FiveConn_2-3" presStyleLbl="fgAccFollowNode1" presStyleIdx="1" presStyleCnt="4">
        <dgm:presLayoutVars>
          <dgm:bulletEnabled val="1"/>
        </dgm:presLayoutVars>
      </dgm:prSet>
      <dgm:spPr/>
      <dgm:t>
        <a:bodyPr/>
        <a:lstStyle/>
        <a:p>
          <a:endParaRPr lang="en-US"/>
        </a:p>
      </dgm:t>
    </dgm:pt>
    <dgm:pt modelId="{B749F5DB-00EC-418A-B4EA-EBD0B514EB7C}" type="pres">
      <dgm:prSet presAssocID="{6C60C88E-9691-436A-8038-403F4A988FE3}" presName="FiveConn_3-4" presStyleLbl="fgAccFollowNode1" presStyleIdx="2" presStyleCnt="4">
        <dgm:presLayoutVars>
          <dgm:bulletEnabled val="1"/>
        </dgm:presLayoutVars>
      </dgm:prSet>
      <dgm:spPr/>
      <dgm:t>
        <a:bodyPr/>
        <a:lstStyle/>
        <a:p>
          <a:endParaRPr lang="en-US"/>
        </a:p>
      </dgm:t>
    </dgm:pt>
    <dgm:pt modelId="{DE5E4F06-AA5A-4192-9CA0-E7A0881209F0}" type="pres">
      <dgm:prSet presAssocID="{6C60C88E-9691-436A-8038-403F4A988FE3}" presName="FiveConn_4-5" presStyleLbl="fgAccFollowNode1" presStyleIdx="3" presStyleCnt="4">
        <dgm:presLayoutVars>
          <dgm:bulletEnabled val="1"/>
        </dgm:presLayoutVars>
      </dgm:prSet>
      <dgm:spPr/>
      <dgm:t>
        <a:bodyPr/>
        <a:lstStyle/>
        <a:p>
          <a:endParaRPr lang="en-US"/>
        </a:p>
      </dgm:t>
    </dgm:pt>
    <dgm:pt modelId="{8743C481-0332-4895-A1C7-45CF75035901}" type="pres">
      <dgm:prSet presAssocID="{6C60C88E-9691-436A-8038-403F4A988FE3}" presName="FiveNodes_1_text" presStyleLbl="node1" presStyleIdx="4" presStyleCnt="5">
        <dgm:presLayoutVars>
          <dgm:bulletEnabled val="1"/>
        </dgm:presLayoutVars>
      </dgm:prSet>
      <dgm:spPr/>
      <dgm:t>
        <a:bodyPr/>
        <a:lstStyle/>
        <a:p>
          <a:endParaRPr lang="en-US"/>
        </a:p>
      </dgm:t>
    </dgm:pt>
    <dgm:pt modelId="{CA471B61-10CF-4A15-8204-A3C24700EB9E}" type="pres">
      <dgm:prSet presAssocID="{6C60C88E-9691-436A-8038-403F4A988FE3}" presName="FiveNodes_2_text" presStyleLbl="node1" presStyleIdx="4" presStyleCnt="5">
        <dgm:presLayoutVars>
          <dgm:bulletEnabled val="1"/>
        </dgm:presLayoutVars>
      </dgm:prSet>
      <dgm:spPr/>
      <dgm:t>
        <a:bodyPr/>
        <a:lstStyle/>
        <a:p>
          <a:endParaRPr lang="en-US"/>
        </a:p>
      </dgm:t>
    </dgm:pt>
    <dgm:pt modelId="{EB0C1A54-9D76-435F-82B0-AA4E634078FB}" type="pres">
      <dgm:prSet presAssocID="{6C60C88E-9691-436A-8038-403F4A988FE3}" presName="FiveNodes_3_text" presStyleLbl="node1" presStyleIdx="4" presStyleCnt="5">
        <dgm:presLayoutVars>
          <dgm:bulletEnabled val="1"/>
        </dgm:presLayoutVars>
      </dgm:prSet>
      <dgm:spPr/>
      <dgm:t>
        <a:bodyPr/>
        <a:lstStyle/>
        <a:p>
          <a:endParaRPr lang="en-US"/>
        </a:p>
      </dgm:t>
    </dgm:pt>
    <dgm:pt modelId="{BA076BF4-0EFB-4EB8-89A6-CA318E5D6638}" type="pres">
      <dgm:prSet presAssocID="{6C60C88E-9691-436A-8038-403F4A988FE3}" presName="FiveNodes_4_text" presStyleLbl="node1" presStyleIdx="4" presStyleCnt="5">
        <dgm:presLayoutVars>
          <dgm:bulletEnabled val="1"/>
        </dgm:presLayoutVars>
      </dgm:prSet>
      <dgm:spPr/>
      <dgm:t>
        <a:bodyPr/>
        <a:lstStyle/>
        <a:p>
          <a:endParaRPr lang="en-US"/>
        </a:p>
      </dgm:t>
    </dgm:pt>
    <dgm:pt modelId="{1E2CAA14-4029-48B9-8812-9D77DB455A98}" type="pres">
      <dgm:prSet presAssocID="{6C60C88E-9691-436A-8038-403F4A988FE3}" presName="FiveNodes_5_text" presStyleLbl="node1" presStyleIdx="4" presStyleCnt="5">
        <dgm:presLayoutVars>
          <dgm:bulletEnabled val="1"/>
        </dgm:presLayoutVars>
      </dgm:prSet>
      <dgm:spPr/>
      <dgm:t>
        <a:bodyPr/>
        <a:lstStyle/>
        <a:p>
          <a:endParaRPr lang="en-US"/>
        </a:p>
      </dgm:t>
    </dgm:pt>
  </dgm:ptLst>
  <dgm:cxnLst>
    <dgm:cxn modelId="{0DE1EAC8-D5D6-48E8-9207-53AAB36EC722}" type="presOf" srcId="{EC2C89D9-C904-4F5F-89AD-7DC4CBD2D413}" destId="{E585BF8B-4A89-4110-A47E-DF960BE3AFBF}" srcOrd="0" destOrd="0" presId="urn:microsoft.com/office/officeart/2005/8/layout/vProcess5"/>
    <dgm:cxn modelId="{05EC3ADB-7061-457A-B779-3C2CDCDB7F58}" type="presOf" srcId="{8F0291B9-445E-43E7-AD99-BA1AE1428126}" destId="{CCA69D94-64A6-45E3-82FD-F5856560ECD1}" srcOrd="0" destOrd="0" presId="urn:microsoft.com/office/officeart/2005/8/layout/vProcess5"/>
    <dgm:cxn modelId="{4C9BFADB-1971-4284-8DC3-962140D7C5BE}" srcId="{6C60C88E-9691-436A-8038-403F4A988FE3}" destId="{8F0291B9-445E-43E7-AD99-BA1AE1428126}" srcOrd="1" destOrd="0" parTransId="{CAF4CB67-6C8F-4F8A-AA29-5FA8EB943BC7}" sibTransId="{13150B10-DD2F-4605-AE4C-8F34701088CB}"/>
    <dgm:cxn modelId="{37CF6204-153A-4348-98AF-6ACDFE2AD80D}" type="presOf" srcId="{3579E708-3D27-48B2-9D6C-3F6B6F55A9FC}" destId="{DE5E4F06-AA5A-4192-9CA0-E7A0881209F0}" srcOrd="0" destOrd="0" presId="urn:microsoft.com/office/officeart/2005/8/layout/vProcess5"/>
    <dgm:cxn modelId="{E29B77DE-0944-4EFA-B0BC-BB4B6C8AF97C}" type="presOf" srcId="{2D73D13A-6AB5-4244-9CC4-61EAB37FFCDE}" destId="{B749F5DB-00EC-418A-B4EA-EBD0B514EB7C}" srcOrd="0" destOrd="0" presId="urn:microsoft.com/office/officeart/2005/8/layout/vProcess5"/>
    <dgm:cxn modelId="{EAD1973D-E830-4B48-8A93-895B745639DC}" type="presOf" srcId="{8F0291B9-445E-43E7-AD99-BA1AE1428126}" destId="{CA471B61-10CF-4A15-8204-A3C24700EB9E}" srcOrd="1" destOrd="0" presId="urn:microsoft.com/office/officeart/2005/8/layout/vProcess5"/>
    <dgm:cxn modelId="{4AC1EC79-857B-4E7F-AB69-BA5DD1D50590}" type="presOf" srcId="{8AE65599-598D-48F4-9D46-6057D9F43EF9}" destId="{EB0C1A54-9D76-435F-82B0-AA4E634078FB}" srcOrd="1" destOrd="0" presId="urn:microsoft.com/office/officeart/2005/8/layout/vProcess5"/>
    <dgm:cxn modelId="{658D6BAB-5F8B-474A-A3F5-4ED2DB31DFA9}" srcId="{6C60C88E-9691-436A-8038-403F4A988FE3}" destId="{EC2C89D9-C904-4F5F-89AD-7DC4CBD2D413}" srcOrd="4" destOrd="0" parTransId="{FB2E550E-879D-4D57-B2A9-469DD1EFB614}" sibTransId="{7E6A276A-9B79-4AA0-9BF4-CA955D32B393}"/>
    <dgm:cxn modelId="{39C4FA79-9601-4D68-B231-36E172D31BBE}" type="presOf" srcId="{A21D38E2-8AC0-4B36-A570-F892459A40CE}" destId="{D34B1C4A-9515-4898-99FB-464C04DDCEFC}" srcOrd="0" destOrd="0" presId="urn:microsoft.com/office/officeart/2005/8/layout/vProcess5"/>
    <dgm:cxn modelId="{256A2204-1902-48BF-BD5B-E71B7AC5118B}" srcId="{6C60C88E-9691-436A-8038-403F4A988FE3}" destId="{F83CA48A-61EA-4217-AB30-D58533491776}" srcOrd="6" destOrd="0" parTransId="{BA3F93CC-AC43-4592-8CE2-DBC6750369E0}" sibTransId="{6902BC6F-4016-44DD-BA76-B22660A6760D}"/>
    <dgm:cxn modelId="{2571F758-C703-48C7-8565-6F801902CCD2}" type="presOf" srcId="{683F837A-3277-4788-AA7E-AFD51FB9F556}" destId="{BA076BF4-0EFB-4EB8-89A6-CA318E5D6638}" srcOrd="1" destOrd="0" presId="urn:microsoft.com/office/officeart/2005/8/layout/vProcess5"/>
    <dgm:cxn modelId="{CB1BA6C1-31CA-4581-8EBB-77A5B225FB8D}" type="presOf" srcId="{13150B10-DD2F-4605-AE4C-8F34701088CB}" destId="{AD6A56C0-A2D3-450A-834D-A806B1662169}" srcOrd="0" destOrd="0" presId="urn:microsoft.com/office/officeart/2005/8/layout/vProcess5"/>
    <dgm:cxn modelId="{33A8B852-9E55-4617-9380-9D889381D4FF}" srcId="{6C60C88E-9691-436A-8038-403F4A988FE3}" destId="{A21D38E2-8AC0-4B36-A570-F892459A40CE}" srcOrd="0" destOrd="0" parTransId="{239A7849-C4A0-4094-A28D-6F6B4D5015D5}" sibTransId="{494434D1-6B48-410A-A6D5-364A46C904B1}"/>
    <dgm:cxn modelId="{152961AD-6CFC-4F6A-B213-FD96C9FA521D}" type="presOf" srcId="{8AE65599-598D-48F4-9D46-6057D9F43EF9}" destId="{21C0DA13-0F77-4C50-A022-F66732F78802}" srcOrd="0" destOrd="0" presId="urn:microsoft.com/office/officeart/2005/8/layout/vProcess5"/>
    <dgm:cxn modelId="{41AA9997-A92C-4CEA-8FAE-20BCB1454051}" srcId="{6C60C88E-9691-436A-8038-403F4A988FE3}" destId="{8AE65599-598D-48F4-9D46-6057D9F43EF9}" srcOrd="2" destOrd="0" parTransId="{746901ED-8F74-43BF-9F73-0422357B4A6D}" sibTransId="{2D73D13A-6AB5-4244-9CC4-61EAB37FFCDE}"/>
    <dgm:cxn modelId="{E82F0666-143A-46C9-84F6-9DD9CA372408}" srcId="{6C60C88E-9691-436A-8038-403F4A988FE3}" destId="{5098D196-AA02-4E21-916E-21B5F2044EFD}" srcOrd="5" destOrd="0" parTransId="{C6B5DF5B-B28E-443C-991F-AA1B179A22CF}" sibTransId="{E45EAE5F-5438-435A-92E8-31667D022A04}"/>
    <dgm:cxn modelId="{9EBA59FC-F695-4408-98F4-FFFA3421183A}" type="presOf" srcId="{494434D1-6B48-410A-A6D5-364A46C904B1}" destId="{828DEB61-C5F9-4477-BB89-719A0C68F02B}" srcOrd="0" destOrd="0" presId="urn:microsoft.com/office/officeart/2005/8/layout/vProcess5"/>
    <dgm:cxn modelId="{E53930BD-89B3-48F5-8B5D-B185E557CBE8}" type="presOf" srcId="{EC2C89D9-C904-4F5F-89AD-7DC4CBD2D413}" destId="{1E2CAA14-4029-48B9-8812-9D77DB455A98}" srcOrd="1" destOrd="0" presId="urn:microsoft.com/office/officeart/2005/8/layout/vProcess5"/>
    <dgm:cxn modelId="{98662635-2DC8-47C1-A5BE-874A4DEB7977}" type="presOf" srcId="{683F837A-3277-4788-AA7E-AFD51FB9F556}" destId="{BC556559-F50B-4FF2-8770-815E109758B9}" srcOrd="0" destOrd="0" presId="urn:microsoft.com/office/officeart/2005/8/layout/vProcess5"/>
    <dgm:cxn modelId="{B38C115F-3F4C-4F0C-BE87-DD738F466C6F}" type="presOf" srcId="{6C60C88E-9691-436A-8038-403F4A988FE3}" destId="{6E525B26-B302-4D81-9C81-E0B55766E50F}" srcOrd="0" destOrd="0" presId="urn:microsoft.com/office/officeart/2005/8/layout/vProcess5"/>
    <dgm:cxn modelId="{1A872653-7D0C-4898-8CFC-C937F5F4C64F}" type="presOf" srcId="{A21D38E2-8AC0-4B36-A570-F892459A40CE}" destId="{8743C481-0332-4895-A1C7-45CF75035901}" srcOrd="1" destOrd="0" presId="urn:microsoft.com/office/officeart/2005/8/layout/vProcess5"/>
    <dgm:cxn modelId="{82E3C909-BAFE-4CC2-B82B-EB6A26675D5E}" srcId="{6C60C88E-9691-436A-8038-403F4A988FE3}" destId="{683F837A-3277-4788-AA7E-AFD51FB9F556}" srcOrd="3" destOrd="0" parTransId="{7843C86C-2E87-42ED-8807-B9CB808738CA}" sibTransId="{3579E708-3D27-48B2-9D6C-3F6B6F55A9FC}"/>
    <dgm:cxn modelId="{B6674471-CDED-4252-A70E-D19A67D5CDC2}" type="presParOf" srcId="{6E525B26-B302-4D81-9C81-E0B55766E50F}" destId="{C3B78323-EC09-435E-B0A1-2164D9B4DC1D}" srcOrd="0" destOrd="0" presId="urn:microsoft.com/office/officeart/2005/8/layout/vProcess5"/>
    <dgm:cxn modelId="{71FCA946-810E-4A01-8147-EE1C095E7598}" type="presParOf" srcId="{6E525B26-B302-4D81-9C81-E0B55766E50F}" destId="{D34B1C4A-9515-4898-99FB-464C04DDCEFC}" srcOrd="1" destOrd="0" presId="urn:microsoft.com/office/officeart/2005/8/layout/vProcess5"/>
    <dgm:cxn modelId="{D9A026D2-3E82-40EE-B1CB-047BE6C79FEF}" type="presParOf" srcId="{6E525B26-B302-4D81-9C81-E0B55766E50F}" destId="{CCA69D94-64A6-45E3-82FD-F5856560ECD1}" srcOrd="2" destOrd="0" presId="urn:microsoft.com/office/officeart/2005/8/layout/vProcess5"/>
    <dgm:cxn modelId="{25AF3BD1-A6E5-457D-A5CC-355A916377B7}" type="presParOf" srcId="{6E525B26-B302-4D81-9C81-E0B55766E50F}" destId="{21C0DA13-0F77-4C50-A022-F66732F78802}" srcOrd="3" destOrd="0" presId="urn:microsoft.com/office/officeart/2005/8/layout/vProcess5"/>
    <dgm:cxn modelId="{B2C1786E-B39D-492C-B51A-502BEE462E09}" type="presParOf" srcId="{6E525B26-B302-4D81-9C81-E0B55766E50F}" destId="{BC556559-F50B-4FF2-8770-815E109758B9}" srcOrd="4" destOrd="0" presId="urn:microsoft.com/office/officeart/2005/8/layout/vProcess5"/>
    <dgm:cxn modelId="{01607820-65D0-4FB5-AD3C-BBEAF1442018}" type="presParOf" srcId="{6E525B26-B302-4D81-9C81-E0B55766E50F}" destId="{E585BF8B-4A89-4110-A47E-DF960BE3AFBF}" srcOrd="5" destOrd="0" presId="urn:microsoft.com/office/officeart/2005/8/layout/vProcess5"/>
    <dgm:cxn modelId="{EE89AE12-9F79-4971-B79E-D6D45FCE37D3}" type="presParOf" srcId="{6E525B26-B302-4D81-9C81-E0B55766E50F}" destId="{828DEB61-C5F9-4477-BB89-719A0C68F02B}" srcOrd="6" destOrd="0" presId="urn:microsoft.com/office/officeart/2005/8/layout/vProcess5"/>
    <dgm:cxn modelId="{C39EF528-FC98-4B47-A50C-E613BB348FD7}" type="presParOf" srcId="{6E525B26-B302-4D81-9C81-E0B55766E50F}" destId="{AD6A56C0-A2D3-450A-834D-A806B1662169}" srcOrd="7" destOrd="0" presId="urn:microsoft.com/office/officeart/2005/8/layout/vProcess5"/>
    <dgm:cxn modelId="{8FD29913-736B-4056-A782-8B6A1EF8797A}" type="presParOf" srcId="{6E525B26-B302-4D81-9C81-E0B55766E50F}" destId="{B749F5DB-00EC-418A-B4EA-EBD0B514EB7C}" srcOrd="8" destOrd="0" presId="urn:microsoft.com/office/officeart/2005/8/layout/vProcess5"/>
    <dgm:cxn modelId="{B6C5CA46-F62B-4CBC-836D-C1D118928353}" type="presParOf" srcId="{6E525B26-B302-4D81-9C81-E0B55766E50F}" destId="{DE5E4F06-AA5A-4192-9CA0-E7A0881209F0}" srcOrd="9" destOrd="0" presId="urn:microsoft.com/office/officeart/2005/8/layout/vProcess5"/>
    <dgm:cxn modelId="{2A1DA8A1-63F7-4F9F-8D86-24151F223277}" type="presParOf" srcId="{6E525B26-B302-4D81-9C81-E0B55766E50F}" destId="{8743C481-0332-4895-A1C7-45CF75035901}" srcOrd="10" destOrd="0" presId="urn:microsoft.com/office/officeart/2005/8/layout/vProcess5"/>
    <dgm:cxn modelId="{BD36801F-0847-4F5A-8C50-CB0A08F3DF51}" type="presParOf" srcId="{6E525B26-B302-4D81-9C81-E0B55766E50F}" destId="{CA471B61-10CF-4A15-8204-A3C24700EB9E}" srcOrd="11" destOrd="0" presId="urn:microsoft.com/office/officeart/2005/8/layout/vProcess5"/>
    <dgm:cxn modelId="{C109C806-EB9D-4CC7-B9CD-3277C76007D1}" type="presParOf" srcId="{6E525B26-B302-4D81-9C81-E0B55766E50F}" destId="{EB0C1A54-9D76-435F-82B0-AA4E634078FB}" srcOrd="12" destOrd="0" presId="urn:microsoft.com/office/officeart/2005/8/layout/vProcess5"/>
    <dgm:cxn modelId="{CF450AA8-F682-4691-B0E5-FC184E6AEFD5}" type="presParOf" srcId="{6E525B26-B302-4D81-9C81-E0B55766E50F}" destId="{BA076BF4-0EFB-4EB8-89A6-CA318E5D6638}" srcOrd="13" destOrd="0" presId="urn:microsoft.com/office/officeart/2005/8/layout/vProcess5"/>
    <dgm:cxn modelId="{8804EDFF-ED3C-4FEF-81F3-0FDE600B9315}" type="presParOf" srcId="{6E525B26-B302-4D81-9C81-E0B55766E50F}" destId="{1E2CAA14-4029-48B9-8812-9D77DB455A9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6A2D3-417A-4CA7-9557-589FA1BAD827}">
      <dsp:nvSpPr>
        <dsp:cNvPr id="0" name=""/>
        <dsp:cNvSpPr/>
      </dsp:nvSpPr>
      <dsp:spPr>
        <a:xfrm>
          <a:off x="3258687" y="1706408"/>
          <a:ext cx="2168919" cy="1876203"/>
        </a:xfrm>
        <a:prstGeom prst="hexagon">
          <a:avLst>
            <a:gd name="adj" fmla="val 28570"/>
            <a:gd name="vf" fmla="val 115470"/>
          </a:avLst>
        </a:prstGeom>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40000" contrast="-20000"/>
                    </a14:imgEffect>
                  </a14:imgLayer>
                </a14:imgProps>
              </a:ext>
            </a:extLst>
          </a:blip>
          <a:stretch>
            <a:fillRect/>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MCBAH Market Share</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13% to 17%</a:t>
          </a:r>
          <a:endParaRPr lang="en-US" sz="1600" b="1" kern="1200" dirty="0">
            <a:solidFill>
              <a:schemeClr val="tx1"/>
            </a:solidFill>
          </a:endParaRPr>
        </a:p>
      </dsp:txBody>
      <dsp:txXfrm>
        <a:off x="3618107" y="2017321"/>
        <a:ext cx="1450079" cy="1254377"/>
      </dsp:txXfrm>
    </dsp:sp>
    <dsp:sp modelId="{0E782F21-254D-4A6C-BAF5-FAB24B1FAE70}">
      <dsp:nvSpPr>
        <dsp:cNvPr id="0" name=""/>
        <dsp:cNvSpPr/>
      </dsp:nvSpPr>
      <dsp:spPr>
        <a:xfrm>
          <a:off x="4616848" y="808772"/>
          <a:ext cx="818327" cy="705097"/>
        </a:xfrm>
        <a:prstGeom prst="hexagon">
          <a:avLst>
            <a:gd name="adj" fmla="val 28900"/>
            <a:gd name="vf" fmla="val 11547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728FAD2C-E1AF-4A64-8063-051358F06D8F}">
      <dsp:nvSpPr>
        <dsp:cNvPr id="0" name=""/>
        <dsp:cNvSpPr/>
      </dsp:nvSpPr>
      <dsp:spPr>
        <a:xfrm>
          <a:off x="3458476" y="0"/>
          <a:ext cx="1777414" cy="153767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solidFill>
                <a:schemeClr val="tx1"/>
              </a:solidFill>
            </a:rPr>
            <a:t>Shariah</a:t>
          </a:r>
          <a:r>
            <a:rPr lang="en-US" sz="1300" kern="1200" dirty="0" smtClean="0">
              <a:solidFill>
                <a:schemeClr val="tx1"/>
              </a:solidFill>
            </a:rPr>
            <a:t> Market Share</a:t>
          </a:r>
        </a:p>
        <a:p>
          <a:pPr lvl="0" algn="ctr" defTabSz="577850">
            <a:lnSpc>
              <a:spcPct val="90000"/>
            </a:lnSpc>
            <a:spcBef>
              <a:spcPct val="0"/>
            </a:spcBef>
            <a:spcAft>
              <a:spcPct val="35000"/>
            </a:spcAft>
          </a:pPr>
          <a:r>
            <a:rPr lang="en-US" sz="1300" b="1" kern="1200" dirty="0" smtClean="0">
              <a:solidFill>
                <a:schemeClr val="tx1"/>
              </a:solidFill>
            </a:rPr>
            <a:t>8.5% to 16%</a:t>
          </a:r>
          <a:endParaRPr lang="en-US" sz="1300" b="1" kern="1200" dirty="0">
            <a:solidFill>
              <a:schemeClr val="tx1"/>
            </a:solidFill>
          </a:endParaRPr>
        </a:p>
      </dsp:txBody>
      <dsp:txXfrm>
        <a:off x="3753031" y="254825"/>
        <a:ext cx="1188304" cy="1028022"/>
      </dsp:txXfrm>
    </dsp:sp>
    <dsp:sp modelId="{A897B3A5-CC54-4D2D-B413-8DFAB704556C}">
      <dsp:nvSpPr>
        <dsp:cNvPr id="0" name=""/>
        <dsp:cNvSpPr/>
      </dsp:nvSpPr>
      <dsp:spPr>
        <a:xfrm>
          <a:off x="5571899" y="2126928"/>
          <a:ext cx="818327" cy="705097"/>
        </a:xfrm>
        <a:prstGeom prst="hexagon">
          <a:avLst>
            <a:gd name="adj" fmla="val 28900"/>
            <a:gd name="vf" fmla="val 11547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A6174F22-73BD-483E-9541-B3491F34B0A2}">
      <dsp:nvSpPr>
        <dsp:cNvPr id="0" name=""/>
        <dsp:cNvSpPr/>
      </dsp:nvSpPr>
      <dsp:spPr>
        <a:xfrm>
          <a:off x="5088572" y="945771"/>
          <a:ext cx="1777414" cy="153767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Equity Funds AUM Proportion</a:t>
          </a:r>
        </a:p>
        <a:p>
          <a:pPr lvl="0" algn="ctr" defTabSz="577850">
            <a:lnSpc>
              <a:spcPct val="90000"/>
            </a:lnSpc>
            <a:spcBef>
              <a:spcPct val="0"/>
            </a:spcBef>
            <a:spcAft>
              <a:spcPct val="35000"/>
            </a:spcAft>
          </a:pPr>
          <a:r>
            <a:rPr lang="en-US" sz="1300" b="1" kern="1200" dirty="0" smtClean="0">
              <a:solidFill>
                <a:schemeClr val="tx1"/>
              </a:solidFill>
            </a:rPr>
            <a:t>23% to 30%</a:t>
          </a:r>
          <a:endParaRPr lang="en-US" sz="1300" b="1" kern="1200" dirty="0">
            <a:solidFill>
              <a:schemeClr val="tx1"/>
            </a:solidFill>
          </a:endParaRPr>
        </a:p>
      </dsp:txBody>
      <dsp:txXfrm>
        <a:off x="5383127" y="1200596"/>
        <a:ext cx="1188304" cy="1028022"/>
      </dsp:txXfrm>
    </dsp:sp>
    <dsp:sp modelId="{04565614-833B-4A84-B1A1-2F8F9A7FEEF2}">
      <dsp:nvSpPr>
        <dsp:cNvPr id="0" name=""/>
        <dsp:cNvSpPr/>
      </dsp:nvSpPr>
      <dsp:spPr>
        <a:xfrm>
          <a:off x="4908459" y="3614878"/>
          <a:ext cx="818327" cy="705097"/>
        </a:xfrm>
        <a:prstGeom prst="hexagon">
          <a:avLst>
            <a:gd name="adj" fmla="val 28900"/>
            <a:gd name="vf" fmla="val 11547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7004E307-4A8A-46B8-85D3-B1C7E8454996}">
      <dsp:nvSpPr>
        <dsp:cNvPr id="0" name=""/>
        <dsp:cNvSpPr/>
      </dsp:nvSpPr>
      <dsp:spPr>
        <a:xfrm>
          <a:off x="5088572" y="2805048"/>
          <a:ext cx="1777414" cy="153767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Retail/ Corporate mix AUM</a:t>
          </a:r>
        </a:p>
        <a:p>
          <a:pPr lvl="0" algn="ctr" defTabSz="577850">
            <a:lnSpc>
              <a:spcPct val="90000"/>
            </a:lnSpc>
            <a:spcBef>
              <a:spcPct val="0"/>
            </a:spcBef>
            <a:spcAft>
              <a:spcPct val="35000"/>
            </a:spcAft>
          </a:pPr>
          <a:r>
            <a:rPr lang="en-US" sz="1300" b="1" kern="1200" dirty="0" smtClean="0">
              <a:solidFill>
                <a:schemeClr val="tx1"/>
              </a:solidFill>
            </a:rPr>
            <a:t>30% to 35%</a:t>
          </a:r>
          <a:endParaRPr lang="en-US" sz="1300" b="1" kern="1200" dirty="0">
            <a:solidFill>
              <a:schemeClr val="tx1"/>
            </a:solidFill>
          </a:endParaRPr>
        </a:p>
      </dsp:txBody>
      <dsp:txXfrm>
        <a:off x="5383127" y="3059873"/>
        <a:ext cx="1188304" cy="1028022"/>
      </dsp:txXfrm>
    </dsp:sp>
    <dsp:sp modelId="{176A186F-DC24-49CB-9A8B-EC98618F1A86}">
      <dsp:nvSpPr>
        <dsp:cNvPr id="0" name=""/>
        <dsp:cNvSpPr/>
      </dsp:nvSpPr>
      <dsp:spPr>
        <a:xfrm>
          <a:off x="3262723" y="3769333"/>
          <a:ext cx="818327" cy="705097"/>
        </a:xfrm>
        <a:prstGeom prst="hexagon">
          <a:avLst>
            <a:gd name="adj" fmla="val 28900"/>
            <a:gd name="vf" fmla="val 11547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B01D3330-9B62-4114-A9EA-29204FAE585E}">
      <dsp:nvSpPr>
        <dsp:cNvPr id="0" name=""/>
        <dsp:cNvSpPr/>
      </dsp:nvSpPr>
      <dsp:spPr>
        <a:xfrm>
          <a:off x="3458476" y="3751877"/>
          <a:ext cx="1777414" cy="153767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Retail AUM outside Metropolitan Cities</a:t>
          </a:r>
        </a:p>
        <a:p>
          <a:pPr lvl="0" algn="ctr" defTabSz="577850">
            <a:lnSpc>
              <a:spcPct val="90000"/>
            </a:lnSpc>
            <a:spcBef>
              <a:spcPct val="0"/>
            </a:spcBef>
            <a:spcAft>
              <a:spcPct val="35000"/>
            </a:spcAft>
          </a:pPr>
          <a:r>
            <a:rPr lang="en-US" sz="1300" b="1" kern="1200" dirty="0" smtClean="0">
              <a:solidFill>
                <a:schemeClr val="tx1"/>
              </a:solidFill>
            </a:rPr>
            <a:t>7.5% to 15%</a:t>
          </a:r>
          <a:endParaRPr lang="en-US" sz="1300" b="1" kern="1200" dirty="0">
            <a:solidFill>
              <a:schemeClr val="tx1"/>
            </a:solidFill>
          </a:endParaRPr>
        </a:p>
      </dsp:txBody>
      <dsp:txXfrm>
        <a:off x="3753031" y="4006702"/>
        <a:ext cx="1188304" cy="1028022"/>
      </dsp:txXfrm>
    </dsp:sp>
    <dsp:sp modelId="{914BF332-1D59-42C5-B982-AF6561A9931B}">
      <dsp:nvSpPr>
        <dsp:cNvPr id="0" name=""/>
        <dsp:cNvSpPr/>
      </dsp:nvSpPr>
      <dsp:spPr>
        <a:xfrm>
          <a:off x="2292032" y="2451706"/>
          <a:ext cx="818327" cy="705097"/>
        </a:xfrm>
        <a:prstGeom prst="hexagon">
          <a:avLst>
            <a:gd name="adj" fmla="val 28900"/>
            <a:gd name="vf" fmla="val 11547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EF2DABAB-3900-4F04-A8F7-9B945BB8BCC8}">
      <dsp:nvSpPr>
        <dsp:cNvPr id="0" name=""/>
        <dsp:cNvSpPr/>
      </dsp:nvSpPr>
      <dsp:spPr>
        <a:xfrm>
          <a:off x="1820813" y="2806106"/>
          <a:ext cx="1777414" cy="153767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VPS Market Share</a:t>
          </a:r>
        </a:p>
        <a:p>
          <a:pPr lvl="0" algn="ctr" defTabSz="577850">
            <a:lnSpc>
              <a:spcPct val="90000"/>
            </a:lnSpc>
            <a:spcBef>
              <a:spcPct val="0"/>
            </a:spcBef>
            <a:spcAft>
              <a:spcPct val="35000"/>
            </a:spcAft>
          </a:pPr>
          <a:r>
            <a:rPr lang="en-US" sz="1300" b="1" kern="1200" dirty="0" smtClean="0">
              <a:solidFill>
                <a:schemeClr val="tx1"/>
              </a:solidFill>
            </a:rPr>
            <a:t>9% to 12%</a:t>
          </a:r>
          <a:endParaRPr lang="en-US" sz="1300" b="1" kern="1200" dirty="0">
            <a:solidFill>
              <a:schemeClr val="tx1"/>
            </a:solidFill>
          </a:endParaRPr>
        </a:p>
      </dsp:txBody>
      <dsp:txXfrm>
        <a:off x="2115368" y="3060931"/>
        <a:ext cx="1188304" cy="1028022"/>
      </dsp:txXfrm>
    </dsp:sp>
    <dsp:sp modelId="{59FE395E-9FA3-46F7-B4BC-7DA3ABC61BE1}">
      <dsp:nvSpPr>
        <dsp:cNvPr id="0" name=""/>
        <dsp:cNvSpPr/>
      </dsp:nvSpPr>
      <dsp:spPr>
        <a:xfrm>
          <a:off x="1820813" y="943655"/>
          <a:ext cx="1777414" cy="153767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HNW Individuals</a:t>
          </a:r>
        </a:p>
        <a:p>
          <a:pPr lvl="0" algn="ctr" defTabSz="577850">
            <a:lnSpc>
              <a:spcPct val="90000"/>
            </a:lnSpc>
            <a:spcBef>
              <a:spcPct val="0"/>
            </a:spcBef>
            <a:spcAft>
              <a:spcPct val="35000"/>
            </a:spcAft>
          </a:pPr>
          <a:r>
            <a:rPr lang="en-US" sz="1300" b="1" kern="1200" dirty="0" smtClean="0">
              <a:solidFill>
                <a:schemeClr val="tx1"/>
              </a:solidFill>
            </a:rPr>
            <a:t>To 300 Individuals</a:t>
          </a:r>
          <a:endParaRPr lang="en-US" sz="1300" b="1" kern="1200" dirty="0">
            <a:solidFill>
              <a:schemeClr val="tx1"/>
            </a:solidFill>
          </a:endParaRPr>
        </a:p>
      </dsp:txBody>
      <dsp:txXfrm>
        <a:off x="2115368" y="1198480"/>
        <a:ext cx="1188304" cy="10280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C686D-BAFD-4E4D-93C2-8463B5D9EF42}">
      <dsp:nvSpPr>
        <dsp:cNvPr id="0" name=""/>
        <dsp:cNvSpPr/>
      </dsp:nvSpPr>
      <dsp:spPr>
        <a:xfrm>
          <a:off x="221717" y="828"/>
          <a:ext cx="2293733" cy="19982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Expansion and Market Penetration </a:t>
          </a:r>
          <a:endParaRPr lang="en-US" sz="1200" b="1" kern="1200" dirty="0"/>
        </a:p>
      </dsp:txBody>
      <dsp:txXfrm>
        <a:off x="280244" y="59355"/>
        <a:ext cx="2176679" cy="1881218"/>
      </dsp:txXfrm>
    </dsp:sp>
    <dsp:sp modelId="{66C7D34E-AEF8-41BC-B52A-DEF7988CBEB3}">
      <dsp:nvSpPr>
        <dsp:cNvPr id="0" name=""/>
        <dsp:cNvSpPr/>
      </dsp:nvSpPr>
      <dsp:spPr>
        <a:xfrm>
          <a:off x="4354" y="2318657"/>
          <a:ext cx="1309241" cy="22525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Strategic induction of Investment Centers in big cities across Pakistan </a:t>
          </a:r>
          <a:endParaRPr lang="en-US" sz="1200" b="1" kern="1200" dirty="0"/>
        </a:p>
      </dsp:txBody>
      <dsp:txXfrm>
        <a:off x="42700" y="2357003"/>
        <a:ext cx="1232549" cy="2175821"/>
      </dsp:txXfrm>
    </dsp:sp>
    <dsp:sp modelId="{4F1A0890-29AA-4747-89A1-78FDCDBF37AC}">
      <dsp:nvSpPr>
        <dsp:cNvPr id="0" name=""/>
        <dsp:cNvSpPr/>
      </dsp:nvSpPr>
      <dsp:spPr>
        <a:xfrm>
          <a:off x="1423571" y="2318657"/>
          <a:ext cx="1309241" cy="22525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Recruitment of Sales Staff for Islamic ICs and hiring in Alhamra Team</a:t>
          </a:r>
          <a:endParaRPr lang="en-US" sz="1200" kern="1200" dirty="0"/>
        </a:p>
      </dsp:txBody>
      <dsp:txXfrm>
        <a:off x="1461917" y="2357003"/>
        <a:ext cx="1232549" cy="2175821"/>
      </dsp:txXfrm>
    </dsp:sp>
    <dsp:sp modelId="{318BDDDB-80B3-4F9E-B363-95A6DA956D12}">
      <dsp:nvSpPr>
        <dsp:cNvPr id="0" name=""/>
        <dsp:cNvSpPr/>
      </dsp:nvSpPr>
      <dsp:spPr>
        <a:xfrm>
          <a:off x="3147591" y="828"/>
          <a:ext cx="2338807" cy="19780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Alhamra – The Brand  </a:t>
          </a:r>
          <a:endParaRPr lang="en-US" sz="1400" b="1" kern="1200" dirty="0"/>
        </a:p>
      </dsp:txBody>
      <dsp:txXfrm>
        <a:off x="3205526" y="58763"/>
        <a:ext cx="2222937" cy="1862174"/>
      </dsp:txXfrm>
    </dsp:sp>
    <dsp:sp modelId="{0E29FB91-036D-433A-8EC2-50F2F3A1CF0F}">
      <dsp:nvSpPr>
        <dsp:cNvPr id="0" name=""/>
        <dsp:cNvSpPr/>
      </dsp:nvSpPr>
      <dsp:spPr>
        <a:xfrm>
          <a:off x="2952765" y="2298429"/>
          <a:ext cx="1309241" cy="22525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A dedicated Team for Alhamra mainly facilitating  Shariah Investments</a:t>
          </a:r>
          <a:endParaRPr lang="en-US" sz="1200" b="1" kern="1200" dirty="0"/>
        </a:p>
      </dsp:txBody>
      <dsp:txXfrm>
        <a:off x="2991111" y="2336775"/>
        <a:ext cx="1232549" cy="2175821"/>
      </dsp:txXfrm>
    </dsp:sp>
    <dsp:sp modelId="{EBD00FC4-0885-4F0B-ABB8-167182DF3EB5}">
      <dsp:nvSpPr>
        <dsp:cNvPr id="0" name=""/>
        <dsp:cNvSpPr/>
      </dsp:nvSpPr>
      <dsp:spPr>
        <a:xfrm>
          <a:off x="4371982" y="2298429"/>
          <a:ext cx="1309241" cy="22525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Team Oriented Trainings to improve Market insights and knowledge base </a:t>
          </a:r>
        </a:p>
      </dsp:txBody>
      <dsp:txXfrm>
        <a:off x="4410328" y="2336775"/>
        <a:ext cx="1232549" cy="2175821"/>
      </dsp:txXfrm>
    </dsp:sp>
    <dsp:sp modelId="{37812443-63F3-44AA-9D49-C2358C52AA0C}">
      <dsp:nvSpPr>
        <dsp:cNvPr id="0" name=""/>
        <dsp:cNvSpPr/>
      </dsp:nvSpPr>
      <dsp:spPr>
        <a:xfrm>
          <a:off x="6098007" y="828"/>
          <a:ext cx="2334796" cy="199786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Shariah Advisors and Islamic Investment Awareness </a:t>
          </a:r>
          <a:endParaRPr lang="en-US" sz="1400" b="1" kern="1200" dirty="0" smtClean="0"/>
        </a:p>
      </dsp:txBody>
      <dsp:txXfrm>
        <a:off x="6156522" y="59343"/>
        <a:ext cx="2217766" cy="1880836"/>
      </dsp:txXfrm>
    </dsp:sp>
    <dsp:sp modelId="{37334872-343B-457E-A68D-15B65A0FCEA0}">
      <dsp:nvSpPr>
        <dsp:cNvPr id="0" name=""/>
        <dsp:cNvSpPr/>
      </dsp:nvSpPr>
      <dsp:spPr>
        <a:xfrm>
          <a:off x="5901176" y="2318251"/>
          <a:ext cx="1309241" cy="22525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Continued review by </a:t>
          </a:r>
          <a:r>
            <a:rPr lang="en-US" sz="1200" b="1" kern="1200" dirty="0" err="1" smtClean="0"/>
            <a:t>Shariah</a:t>
          </a:r>
          <a:r>
            <a:rPr lang="en-US" sz="1200" b="1" kern="1200" dirty="0" smtClean="0"/>
            <a:t> Board to develop improved Islamic Products </a:t>
          </a:r>
        </a:p>
      </dsp:txBody>
      <dsp:txXfrm>
        <a:off x="5939522" y="2356597"/>
        <a:ext cx="1232549" cy="2175821"/>
      </dsp:txXfrm>
    </dsp:sp>
    <dsp:sp modelId="{80DEB2F8-0C01-4D2C-8966-74A8EC19723C}">
      <dsp:nvSpPr>
        <dsp:cNvPr id="0" name=""/>
        <dsp:cNvSpPr/>
      </dsp:nvSpPr>
      <dsp:spPr>
        <a:xfrm>
          <a:off x="7320393" y="2318251"/>
          <a:ext cx="1309241" cy="22525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Endorsement of </a:t>
          </a:r>
          <a:r>
            <a:rPr lang="en-US" sz="1200" kern="1200" dirty="0" err="1" smtClean="0"/>
            <a:t>Shariah</a:t>
          </a:r>
          <a:r>
            <a:rPr lang="en-US" sz="1200" kern="1200" dirty="0" smtClean="0"/>
            <a:t> Compliance on all Alhamra related collateral </a:t>
          </a:r>
        </a:p>
      </dsp:txBody>
      <dsp:txXfrm>
        <a:off x="7358739" y="2356597"/>
        <a:ext cx="1232549" cy="2175821"/>
      </dsp:txXfrm>
    </dsp:sp>
    <dsp:sp modelId="{C7DB0C86-AC81-465E-8786-A368FA5D7D88}">
      <dsp:nvSpPr>
        <dsp:cNvPr id="0" name=""/>
        <dsp:cNvSpPr/>
      </dsp:nvSpPr>
      <dsp:spPr>
        <a:xfrm>
          <a:off x="8991603" y="828"/>
          <a:ext cx="2444425" cy="199786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Product Awareness &amp; Portfolio</a:t>
          </a:r>
          <a:r>
            <a:rPr lang="en-US" sz="1400" b="1" kern="1200" baseline="0" smtClean="0"/>
            <a:t> Diversification</a:t>
          </a:r>
          <a:endParaRPr lang="en-US" sz="1400" b="1" kern="1200" dirty="0" smtClean="0"/>
        </a:p>
      </dsp:txBody>
      <dsp:txXfrm>
        <a:off x="9050118" y="59343"/>
        <a:ext cx="2327395" cy="1880836"/>
      </dsp:txXfrm>
    </dsp:sp>
    <dsp:sp modelId="{DEEAB371-491F-43C1-BF61-CA372573609C}">
      <dsp:nvSpPr>
        <dsp:cNvPr id="0" name=""/>
        <dsp:cNvSpPr/>
      </dsp:nvSpPr>
      <dsp:spPr>
        <a:xfrm>
          <a:off x="8849587" y="2318251"/>
          <a:ext cx="1309241" cy="22525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Investments made through diverse portfolio ensuring high fee earning funds </a:t>
          </a:r>
        </a:p>
        <a:p>
          <a:pPr lvl="0" algn="ctr" defTabSz="533400">
            <a:lnSpc>
              <a:spcPct val="90000"/>
            </a:lnSpc>
            <a:spcBef>
              <a:spcPct val="0"/>
            </a:spcBef>
            <a:spcAft>
              <a:spcPct val="35000"/>
            </a:spcAft>
          </a:pPr>
          <a:r>
            <a:rPr lang="en-US" sz="1200" kern="1200" dirty="0" smtClean="0"/>
            <a:t>Activation of Dormant Accounts</a:t>
          </a:r>
        </a:p>
      </dsp:txBody>
      <dsp:txXfrm>
        <a:off x="8887933" y="2356597"/>
        <a:ext cx="1232549" cy="2175821"/>
      </dsp:txXfrm>
    </dsp:sp>
    <dsp:sp modelId="{20947816-B950-44BD-BBC7-6306F35D0F1B}">
      <dsp:nvSpPr>
        <dsp:cNvPr id="0" name=""/>
        <dsp:cNvSpPr/>
      </dsp:nvSpPr>
      <dsp:spPr>
        <a:xfrm>
          <a:off x="10268804" y="2318251"/>
          <a:ext cx="1309241" cy="22525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err="1" smtClean="0"/>
            <a:t>Shariah</a:t>
          </a:r>
          <a:r>
            <a:rPr lang="en-US" sz="1200" b="1" kern="1200" dirty="0" smtClean="0"/>
            <a:t> Compliant Equity based portfolio to be marketed further</a:t>
          </a:r>
        </a:p>
        <a:p>
          <a:pPr lvl="0" algn="ctr" defTabSz="533400">
            <a:lnSpc>
              <a:spcPct val="90000"/>
            </a:lnSpc>
            <a:spcBef>
              <a:spcPct val="0"/>
            </a:spcBef>
            <a:spcAft>
              <a:spcPct val="35000"/>
            </a:spcAft>
          </a:pPr>
          <a:r>
            <a:rPr lang="en-US" sz="1200" b="1" kern="1200" dirty="0" smtClean="0"/>
            <a:t>Awareness through all social media and digital</a:t>
          </a:r>
        </a:p>
        <a:p>
          <a:pPr lvl="0" algn="ctr" defTabSz="533400">
            <a:lnSpc>
              <a:spcPct val="90000"/>
            </a:lnSpc>
            <a:spcBef>
              <a:spcPct val="0"/>
            </a:spcBef>
            <a:spcAft>
              <a:spcPct val="35000"/>
            </a:spcAft>
          </a:pPr>
          <a:r>
            <a:rPr lang="en-US" sz="1200" b="1" kern="1200" dirty="0" smtClean="0"/>
            <a:t>platforms </a:t>
          </a:r>
        </a:p>
      </dsp:txBody>
      <dsp:txXfrm>
        <a:off x="10307150" y="2356597"/>
        <a:ext cx="1232549" cy="21758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B996-9A22-4203-B644-60FB2DD51E16}">
      <dsp:nvSpPr>
        <dsp:cNvPr id="0" name=""/>
        <dsp:cNvSpPr/>
      </dsp:nvSpPr>
      <dsp:spPr>
        <a:xfrm>
          <a:off x="3476" y="991652"/>
          <a:ext cx="2136869" cy="2057402"/>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Induction of Islamic Investment Centers in Metropolitan and surrounding Urban Cities</a:t>
          </a:r>
          <a:endParaRPr lang="en-US" sz="1050" kern="1200" dirty="0"/>
        </a:p>
        <a:p>
          <a:pPr marL="57150" lvl="1" indent="-57150" algn="l" defTabSz="466725">
            <a:lnSpc>
              <a:spcPct val="90000"/>
            </a:lnSpc>
            <a:spcBef>
              <a:spcPct val="0"/>
            </a:spcBef>
            <a:spcAft>
              <a:spcPct val="15000"/>
            </a:spcAft>
            <a:buChar char="••"/>
          </a:pPr>
          <a:r>
            <a:rPr lang="en-US" sz="1050" kern="1200" dirty="0" smtClean="0"/>
            <a:t>Successful Alhamra IC operation in Karachi after induction</a:t>
          </a:r>
          <a:endParaRPr lang="en-US" sz="1050" kern="1200" dirty="0"/>
        </a:p>
      </dsp:txBody>
      <dsp:txXfrm>
        <a:off x="50823" y="1038999"/>
        <a:ext cx="2042175" cy="1521836"/>
      </dsp:txXfrm>
    </dsp:sp>
    <dsp:sp modelId="{FFAFB3A4-F014-4E99-8C7E-B0232D89FC08}">
      <dsp:nvSpPr>
        <dsp:cNvPr id="0" name=""/>
        <dsp:cNvSpPr/>
      </dsp:nvSpPr>
      <dsp:spPr>
        <a:xfrm>
          <a:off x="1204101" y="1466601"/>
          <a:ext cx="2611704" cy="2611704"/>
        </a:xfrm>
        <a:prstGeom prst="leftCircularArrow">
          <a:avLst>
            <a:gd name="adj1" fmla="val 3928"/>
            <a:gd name="adj2" fmla="val 492384"/>
            <a:gd name="adj3" fmla="val 2537380"/>
            <a:gd name="adj4" fmla="val 9293975"/>
            <a:gd name="adj5" fmla="val 4582"/>
          </a:avLst>
        </a:prstGeom>
        <a:gradFill rotWithShape="0">
          <a:gsLst>
            <a:gs pos="0">
              <a:schemeClr val="accent3">
                <a:tint val="60000"/>
                <a:hueOff val="0"/>
                <a:satOff val="0"/>
                <a:lumOff val="0"/>
                <a:alphaOff val="0"/>
                <a:lumMod val="110000"/>
                <a:satMod val="105000"/>
                <a:tint val="67000"/>
              </a:schemeClr>
            </a:gs>
            <a:gs pos="50000">
              <a:schemeClr val="accent3">
                <a:tint val="60000"/>
                <a:hueOff val="0"/>
                <a:satOff val="0"/>
                <a:lumOff val="0"/>
                <a:alphaOff val="0"/>
                <a:lumMod val="105000"/>
                <a:satMod val="103000"/>
                <a:tint val="73000"/>
              </a:schemeClr>
            </a:gs>
            <a:gs pos="100000">
              <a:schemeClr val="accent3">
                <a:tint val="60000"/>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310169B5-744B-4683-840B-C7825A64133B}">
      <dsp:nvSpPr>
        <dsp:cNvPr id="0" name=""/>
        <dsp:cNvSpPr/>
      </dsp:nvSpPr>
      <dsp:spPr>
        <a:xfrm>
          <a:off x="478336" y="2523916"/>
          <a:ext cx="1899439" cy="75534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t>Investment Centers</a:t>
          </a:r>
          <a:endParaRPr lang="en-US" sz="1400" b="1" kern="1200" dirty="0"/>
        </a:p>
      </dsp:txBody>
      <dsp:txXfrm>
        <a:off x="500459" y="2546039"/>
        <a:ext cx="1855193" cy="711098"/>
      </dsp:txXfrm>
    </dsp:sp>
    <dsp:sp modelId="{2EA26584-B6FB-4108-8F1D-2682481B4E15}">
      <dsp:nvSpPr>
        <dsp:cNvPr id="0" name=""/>
        <dsp:cNvSpPr/>
      </dsp:nvSpPr>
      <dsp:spPr>
        <a:xfrm>
          <a:off x="2894003" y="845424"/>
          <a:ext cx="2136869" cy="2662423"/>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t>New and improvised native theme for Alhamra Brand</a:t>
          </a:r>
          <a:endParaRPr lang="en-US" sz="1050" kern="1200" dirty="0"/>
        </a:p>
        <a:p>
          <a:pPr marL="57150" lvl="1" indent="-57150" algn="l" defTabSz="466725">
            <a:lnSpc>
              <a:spcPct val="90000"/>
            </a:lnSpc>
            <a:spcBef>
              <a:spcPct val="0"/>
            </a:spcBef>
            <a:spcAft>
              <a:spcPct val="15000"/>
            </a:spcAft>
            <a:buChar char="••"/>
          </a:pPr>
          <a:r>
            <a:rPr lang="en-US" sz="1050" kern="1200" dirty="0" smtClean="0"/>
            <a:t>Separate Alhamra Website for better reach to potential Islamic Based Clientele</a:t>
          </a:r>
          <a:endParaRPr lang="en-US" sz="1050" kern="1200" dirty="0"/>
        </a:p>
        <a:p>
          <a:pPr marL="57150" lvl="1" indent="-57150" algn="l" defTabSz="466725">
            <a:lnSpc>
              <a:spcPct val="90000"/>
            </a:lnSpc>
            <a:spcBef>
              <a:spcPct val="0"/>
            </a:spcBef>
            <a:spcAft>
              <a:spcPct val="15000"/>
            </a:spcAft>
            <a:buChar char="••"/>
          </a:pPr>
          <a:r>
            <a:rPr lang="en-US" sz="1050" kern="1200" dirty="0" smtClean="0"/>
            <a:t>Monitoring of Alhamra team through Sales  App for betterment of both MCBAH and  Individuals</a:t>
          </a:r>
          <a:endParaRPr lang="en-US" sz="1050" kern="1200" dirty="0"/>
        </a:p>
        <a:p>
          <a:pPr marL="57150" lvl="1" indent="-57150" algn="l" defTabSz="466725">
            <a:lnSpc>
              <a:spcPct val="90000"/>
            </a:lnSpc>
            <a:spcBef>
              <a:spcPct val="0"/>
            </a:spcBef>
            <a:spcAft>
              <a:spcPct val="15000"/>
            </a:spcAft>
            <a:buChar char="••"/>
          </a:pPr>
          <a:r>
            <a:rPr lang="en-US" sz="1050" kern="1200" dirty="0" err="1" smtClean="0"/>
            <a:t>Shariah</a:t>
          </a:r>
          <a:r>
            <a:rPr lang="en-US" sz="1050" kern="1200" dirty="0" smtClean="0"/>
            <a:t> Compliant Investment courses to be marketed through Islamic Scholars and </a:t>
          </a:r>
          <a:r>
            <a:rPr lang="en-US" sz="1050" kern="1200" dirty="0" err="1" smtClean="0"/>
            <a:t>Jamiaat</a:t>
          </a:r>
          <a:endParaRPr lang="en-US" sz="1050" kern="1200" dirty="0"/>
        </a:p>
      </dsp:txBody>
      <dsp:txXfrm>
        <a:off x="2955273" y="1477213"/>
        <a:ext cx="2014329" cy="1969364"/>
      </dsp:txXfrm>
    </dsp:sp>
    <dsp:sp modelId="{935B9A1F-79B8-4E50-821B-A317B0CD47F8}">
      <dsp:nvSpPr>
        <dsp:cNvPr id="0" name=""/>
        <dsp:cNvSpPr/>
      </dsp:nvSpPr>
      <dsp:spPr>
        <a:xfrm>
          <a:off x="4008932" y="-15186"/>
          <a:ext cx="2845514" cy="2845514"/>
        </a:xfrm>
        <a:prstGeom prst="circularArrow">
          <a:avLst>
            <a:gd name="adj1" fmla="val 3605"/>
            <a:gd name="adj2" fmla="val 448432"/>
            <a:gd name="adj3" fmla="val 19374470"/>
            <a:gd name="adj4" fmla="val 12573923"/>
            <a:gd name="adj5" fmla="val 4206"/>
          </a:avLst>
        </a:prstGeom>
        <a:gradFill rotWithShape="0">
          <a:gsLst>
            <a:gs pos="0">
              <a:schemeClr val="accent3">
                <a:tint val="60000"/>
                <a:hueOff val="0"/>
                <a:satOff val="0"/>
                <a:lumOff val="0"/>
                <a:alphaOff val="0"/>
                <a:lumMod val="110000"/>
                <a:satMod val="105000"/>
                <a:tint val="67000"/>
              </a:schemeClr>
            </a:gs>
            <a:gs pos="50000">
              <a:schemeClr val="accent3">
                <a:tint val="60000"/>
                <a:hueOff val="0"/>
                <a:satOff val="0"/>
                <a:lumOff val="0"/>
                <a:alphaOff val="0"/>
                <a:lumMod val="105000"/>
                <a:satMod val="103000"/>
                <a:tint val="73000"/>
              </a:schemeClr>
            </a:gs>
            <a:gs pos="100000">
              <a:schemeClr val="accent3">
                <a:tint val="60000"/>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0DE5EBEE-841B-49E1-AA92-A15B6949A7FD}">
      <dsp:nvSpPr>
        <dsp:cNvPr id="0" name=""/>
        <dsp:cNvSpPr/>
      </dsp:nvSpPr>
      <dsp:spPr>
        <a:xfrm>
          <a:off x="3341127" y="760392"/>
          <a:ext cx="1899439" cy="75534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t>Brand Alhamra</a:t>
          </a:r>
          <a:endParaRPr lang="en-US" sz="1400" b="1" kern="1200" dirty="0"/>
        </a:p>
      </dsp:txBody>
      <dsp:txXfrm>
        <a:off x="3363250" y="782515"/>
        <a:ext cx="1855193" cy="711098"/>
      </dsp:txXfrm>
    </dsp:sp>
    <dsp:sp modelId="{F16AB367-E848-449B-926A-C5E0D784EFDB}">
      <dsp:nvSpPr>
        <dsp:cNvPr id="0" name=""/>
        <dsp:cNvSpPr/>
      </dsp:nvSpPr>
      <dsp:spPr>
        <a:xfrm>
          <a:off x="5729058" y="991652"/>
          <a:ext cx="2136869" cy="2057402"/>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Continuous support and endorsement by </a:t>
          </a:r>
          <a:r>
            <a:rPr lang="en-US" sz="1050" kern="1200" dirty="0" err="1" smtClean="0"/>
            <a:t>Shariah</a:t>
          </a:r>
          <a:r>
            <a:rPr lang="en-US" sz="1050" kern="1200" dirty="0" smtClean="0"/>
            <a:t> Advisors</a:t>
          </a:r>
          <a:endParaRPr lang="en-US" sz="1050" kern="1200" dirty="0"/>
        </a:p>
        <a:p>
          <a:pPr marL="57150" lvl="1" indent="-57150" algn="l" defTabSz="466725">
            <a:lnSpc>
              <a:spcPct val="90000"/>
            </a:lnSpc>
            <a:spcBef>
              <a:spcPct val="0"/>
            </a:spcBef>
            <a:spcAft>
              <a:spcPct val="15000"/>
            </a:spcAft>
            <a:buChar char="••"/>
          </a:pPr>
          <a:r>
            <a:rPr lang="en-US" sz="1050" kern="1200" dirty="0" smtClean="0"/>
            <a:t>Rolling out of </a:t>
          </a:r>
          <a:r>
            <a:rPr lang="en-US" sz="1050" kern="1200" dirty="0" err="1" smtClean="0"/>
            <a:t>Shariah</a:t>
          </a:r>
          <a:r>
            <a:rPr lang="en-US" sz="1050" kern="1200" dirty="0" smtClean="0"/>
            <a:t> Compliant collateral to clients under the supervision of </a:t>
          </a:r>
          <a:r>
            <a:rPr lang="en-US" sz="1050" kern="1200" dirty="0" err="1" smtClean="0"/>
            <a:t>Shariah</a:t>
          </a:r>
          <a:r>
            <a:rPr lang="en-US" sz="1050" kern="1200" dirty="0" smtClean="0"/>
            <a:t> Advisors</a:t>
          </a:r>
          <a:endParaRPr lang="en-US" sz="1050" kern="1200" dirty="0"/>
        </a:p>
        <a:p>
          <a:pPr marL="57150" lvl="1" indent="-57150" algn="l" defTabSz="466725">
            <a:lnSpc>
              <a:spcPct val="90000"/>
            </a:lnSpc>
            <a:spcBef>
              <a:spcPct val="0"/>
            </a:spcBef>
            <a:spcAft>
              <a:spcPct val="15000"/>
            </a:spcAft>
            <a:buChar char="••"/>
          </a:pPr>
          <a:endParaRPr lang="en-US" sz="1050" kern="1200" dirty="0"/>
        </a:p>
      </dsp:txBody>
      <dsp:txXfrm>
        <a:off x="5776405" y="1038999"/>
        <a:ext cx="2042175" cy="1521836"/>
      </dsp:txXfrm>
    </dsp:sp>
    <dsp:sp modelId="{035DF87F-F60C-4E88-8CD2-83804E9761B4}">
      <dsp:nvSpPr>
        <dsp:cNvPr id="0" name=""/>
        <dsp:cNvSpPr/>
      </dsp:nvSpPr>
      <dsp:spPr>
        <a:xfrm>
          <a:off x="6889386" y="1413011"/>
          <a:ext cx="2572469" cy="2572469"/>
        </a:xfrm>
        <a:prstGeom prst="leftCircularArrow">
          <a:avLst>
            <a:gd name="adj1" fmla="val 3988"/>
            <a:gd name="adj2" fmla="val 500618"/>
            <a:gd name="adj3" fmla="val 2277044"/>
            <a:gd name="adj4" fmla="val 9025405"/>
            <a:gd name="adj5" fmla="val 4652"/>
          </a:avLst>
        </a:prstGeom>
        <a:gradFill rotWithShape="0">
          <a:gsLst>
            <a:gs pos="0">
              <a:schemeClr val="accent3">
                <a:tint val="60000"/>
                <a:hueOff val="0"/>
                <a:satOff val="0"/>
                <a:lumOff val="0"/>
                <a:alphaOff val="0"/>
                <a:lumMod val="110000"/>
                <a:satMod val="105000"/>
                <a:tint val="67000"/>
              </a:schemeClr>
            </a:gs>
            <a:gs pos="50000">
              <a:schemeClr val="accent3">
                <a:tint val="60000"/>
                <a:hueOff val="0"/>
                <a:satOff val="0"/>
                <a:lumOff val="0"/>
                <a:alphaOff val="0"/>
                <a:lumMod val="105000"/>
                <a:satMod val="103000"/>
                <a:tint val="73000"/>
              </a:schemeClr>
            </a:gs>
            <a:gs pos="100000">
              <a:schemeClr val="accent3">
                <a:tint val="60000"/>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D0B9072C-4CD9-4DE9-A5B5-E683906D509C}">
      <dsp:nvSpPr>
        <dsp:cNvPr id="0" name=""/>
        <dsp:cNvSpPr/>
      </dsp:nvSpPr>
      <dsp:spPr>
        <a:xfrm>
          <a:off x="6203918" y="2523916"/>
          <a:ext cx="1899439" cy="75534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t>Islamic Investment Awareness</a:t>
          </a:r>
          <a:endParaRPr lang="en-US" sz="1400" b="1" kern="1200" dirty="0"/>
        </a:p>
      </dsp:txBody>
      <dsp:txXfrm>
        <a:off x="6226041" y="2546039"/>
        <a:ext cx="1855193" cy="711098"/>
      </dsp:txXfrm>
    </dsp:sp>
    <dsp:sp modelId="{C2FB1127-A011-44CD-AD7D-5DF332228B5B}">
      <dsp:nvSpPr>
        <dsp:cNvPr id="0" name=""/>
        <dsp:cNvSpPr/>
      </dsp:nvSpPr>
      <dsp:spPr>
        <a:xfrm>
          <a:off x="8591849" y="912801"/>
          <a:ext cx="2136869" cy="2209803"/>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Pitching of Islamic based Equity Funds </a:t>
          </a:r>
          <a:endParaRPr lang="en-US" sz="1050" kern="1200" dirty="0"/>
        </a:p>
        <a:p>
          <a:pPr marL="57150" lvl="1" indent="-57150" algn="l" defTabSz="466725">
            <a:lnSpc>
              <a:spcPct val="90000"/>
            </a:lnSpc>
            <a:spcBef>
              <a:spcPct val="0"/>
            </a:spcBef>
            <a:spcAft>
              <a:spcPct val="15000"/>
            </a:spcAft>
            <a:buChar char="••"/>
          </a:pPr>
          <a:r>
            <a:rPr lang="en-US" sz="1050" kern="1200" dirty="0" smtClean="0"/>
            <a:t>Equity based dealing only through </a:t>
          </a:r>
          <a:r>
            <a:rPr lang="en-US" sz="1050" kern="1200" dirty="0" err="1" smtClean="0"/>
            <a:t>Shariah</a:t>
          </a:r>
          <a:r>
            <a:rPr lang="en-US" sz="1050" kern="1200" dirty="0" smtClean="0"/>
            <a:t> based Corporates</a:t>
          </a:r>
          <a:endParaRPr lang="en-US" sz="1050" kern="1200" dirty="0"/>
        </a:p>
      </dsp:txBody>
      <dsp:txXfrm>
        <a:off x="8642703" y="1437184"/>
        <a:ext cx="2035161" cy="1634566"/>
      </dsp:txXfrm>
    </dsp:sp>
    <dsp:sp modelId="{AF126414-E0E9-4262-B19E-970A8EFEE4D5}">
      <dsp:nvSpPr>
        <dsp:cNvPr id="0" name=""/>
        <dsp:cNvSpPr/>
      </dsp:nvSpPr>
      <dsp:spPr>
        <a:xfrm>
          <a:off x="9066708" y="758795"/>
          <a:ext cx="1899439" cy="75534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err="1" smtClean="0"/>
            <a:t>Shariah</a:t>
          </a:r>
          <a:r>
            <a:rPr lang="en-US" sz="1400" b="1" kern="1200" dirty="0" smtClean="0"/>
            <a:t> Compliant Equity Based Funds</a:t>
          </a:r>
          <a:endParaRPr lang="en-US" sz="1400" b="1" kern="1200" dirty="0"/>
        </a:p>
      </dsp:txBody>
      <dsp:txXfrm>
        <a:off x="9088831" y="780918"/>
        <a:ext cx="1855193" cy="7110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8C0D9-FFE3-4094-A858-F064F59A6DA0}">
      <dsp:nvSpPr>
        <dsp:cNvPr id="0" name=""/>
        <dsp:cNvSpPr/>
      </dsp:nvSpPr>
      <dsp:spPr>
        <a:xfrm>
          <a:off x="2354710" y="1573010"/>
          <a:ext cx="510891" cy="91440"/>
        </a:xfrm>
        <a:custGeom>
          <a:avLst/>
          <a:gdLst/>
          <a:ahLst/>
          <a:cxnLst/>
          <a:rect l="0" t="0" r="0" b="0"/>
          <a:pathLst>
            <a:path>
              <a:moveTo>
                <a:pt x="0" y="45720"/>
              </a:moveTo>
              <a:lnTo>
                <a:pt x="510891" y="45720"/>
              </a:lnTo>
            </a:path>
          </a:pathLst>
        </a:custGeom>
        <a:noFill/>
        <a:ln w="6350" cap="flat" cmpd="sng" algn="ctr">
          <a:solidFill>
            <a:schemeClr val="accent3">
              <a:lumMod val="75000"/>
            </a:schemeClr>
          </a:solidFill>
          <a:prstDash val="solid"/>
          <a:miter lim="800000"/>
          <a:tailEnd type="arrow"/>
        </a:ln>
        <a:effectLst>
          <a:outerShdw blurRad="152400" dist="317500" dir="5400000" sx="90000" sy="-19000" rotWithShape="0">
            <a:prstClr val="black">
              <a:alpha val="15000"/>
            </a:prstClr>
          </a:outerShdw>
        </a:effectLst>
        <a:scene3d>
          <a:camera prst="orthographicFront"/>
          <a:lightRig rig="chilly" dir="t"/>
        </a:scene3d>
        <a:sp3d z="-40000" prstMaterial="matte">
          <a:bevel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596619" y="1616022"/>
        <a:ext cx="27074" cy="5414"/>
      </dsp:txXfrm>
    </dsp:sp>
    <dsp:sp modelId="{95DC01D5-5EE2-46EF-AC54-8DAB863CA26A}">
      <dsp:nvSpPr>
        <dsp:cNvPr id="0" name=""/>
        <dsp:cNvSpPr/>
      </dsp:nvSpPr>
      <dsp:spPr>
        <a:xfrm>
          <a:off x="2197" y="912436"/>
          <a:ext cx="2354312" cy="1412587"/>
        </a:xfrm>
        <a:prstGeom prst="rect">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Coordination with MCB Management on all Levels</a:t>
          </a:r>
          <a:endParaRPr lang="en-US" sz="1400" kern="1200" dirty="0"/>
        </a:p>
      </dsp:txBody>
      <dsp:txXfrm>
        <a:off x="2197" y="912436"/>
        <a:ext cx="2354312" cy="1412587"/>
      </dsp:txXfrm>
    </dsp:sp>
    <dsp:sp modelId="{9735DAC9-A6D4-4602-A2C0-1BAAF0BD6C12}">
      <dsp:nvSpPr>
        <dsp:cNvPr id="0" name=""/>
        <dsp:cNvSpPr/>
      </dsp:nvSpPr>
      <dsp:spPr>
        <a:xfrm>
          <a:off x="5250515" y="1573010"/>
          <a:ext cx="510891" cy="91440"/>
        </a:xfrm>
        <a:custGeom>
          <a:avLst/>
          <a:gdLst/>
          <a:ahLst/>
          <a:cxnLst/>
          <a:rect l="0" t="0" r="0" b="0"/>
          <a:pathLst>
            <a:path>
              <a:moveTo>
                <a:pt x="0" y="45720"/>
              </a:moveTo>
              <a:lnTo>
                <a:pt x="510891" y="45720"/>
              </a:lnTo>
            </a:path>
          </a:pathLst>
        </a:custGeom>
        <a:noFill/>
        <a:ln w="6350" cap="flat" cmpd="sng" algn="ctr">
          <a:solidFill>
            <a:schemeClr val="accent3">
              <a:lumMod val="75000"/>
            </a:schemeClr>
          </a:solidFill>
          <a:prstDash val="solid"/>
          <a:miter lim="800000"/>
          <a:tailEnd type="arrow"/>
        </a:ln>
        <a:effectLst/>
        <a:scene3d>
          <a:camera prst="orthographicFront"/>
          <a:lightRig rig="chilly" dir="t"/>
        </a:scene3d>
        <a:sp3d z="-40000" prstMaterial="matte">
          <a:bevel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492424" y="1616022"/>
        <a:ext cx="27074" cy="5414"/>
      </dsp:txXfrm>
    </dsp:sp>
    <dsp:sp modelId="{22A1D489-15B5-41E3-AEE8-A8D2B3802B0C}">
      <dsp:nvSpPr>
        <dsp:cNvPr id="0" name=""/>
        <dsp:cNvSpPr/>
      </dsp:nvSpPr>
      <dsp:spPr>
        <a:xfrm>
          <a:off x="2898002" y="912436"/>
          <a:ext cx="2354312" cy="1412587"/>
        </a:xfrm>
        <a:prstGeom prst="rect">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Top</a:t>
          </a:r>
          <a:r>
            <a:rPr lang="en-US" sz="1400" kern="1200" baseline="0" smtClean="0"/>
            <a:t> to Bottom Approach for meetings</a:t>
          </a:r>
          <a:endParaRPr lang="en-US" sz="1400" kern="1200" dirty="0" smtClean="0"/>
        </a:p>
      </dsp:txBody>
      <dsp:txXfrm>
        <a:off x="2898002" y="912436"/>
        <a:ext cx="2354312" cy="1412587"/>
      </dsp:txXfrm>
    </dsp:sp>
    <dsp:sp modelId="{F0215B71-71B6-48E0-B0F9-2F067DAA4F34}">
      <dsp:nvSpPr>
        <dsp:cNvPr id="0" name=""/>
        <dsp:cNvSpPr/>
      </dsp:nvSpPr>
      <dsp:spPr>
        <a:xfrm>
          <a:off x="8146320" y="1573010"/>
          <a:ext cx="510891" cy="91440"/>
        </a:xfrm>
        <a:custGeom>
          <a:avLst/>
          <a:gdLst/>
          <a:ahLst/>
          <a:cxnLst/>
          <a:rect l="0" t="0" r="0" b="0"/>
          <a:pathLst>
            <a:path>
              <a:moveTo>
                <a:pt x="0" y="45720"/>
              </a:moveTo>
              <a:lnTo>
                <a:pt x="510891" y="45720"/>
              </a:lnTo>
            </a:path>
          </a:pathLst>
        </a:custGeom>
        <a:noFill/>
        <a:ln w="6350" cap="flat" cmpd="sng" algn="ctr">
          <a:solidFill>
            <a:schemeClr val="accent3">
              <a:lumMod val="75000"/>
            </a:schemeClr>
          </a:solidFill>
          <a:prstDash val="solid"/>
          <a:miter lim="800000"/>
          <a:tailEnd type="arrow"/>
        </a:ln>
        <a:effectLst/>
        <a:scene3d>
          <a:camera prst="orthographicFront"/>
          <a:lightRig rig="chilly" dir="t"/>
        </a:scene3d>
        <a:sp3d z="-40000" prstMaterial="matte">
          <a:bevel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8388228" y="1616022"/>
        <a:ext cx="27074" cy="5414"/>
      </dsp:txXfrm>
    </dsp:sp>
    <dsp:sp modelId="{F320B167-4670-4096-B3CD-7D14B68CB952}">
      <dsp:nvSpPr>
        <dsp:cNvPr id="0" name=""/>
        <dsp:cNvSpPr/>
      </dsp:nvSpPr>
      <dsp:spPr>
        <a:xfrm>
          <a:off x="5793807" y="912436"/>
          <a:ext cx="2354312" cy="1412587"/>
        </a:xfrm>
        <a:prstGeom prst="rect">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45+ Resources to be stationed at MCB tier one Branches</a:t>
          </a:r>
        </a:p>
      </dsp:txBody>
      <dsp:txXfrm>
        <a:off x="5793807" y="912436"/>
        <a:ext cx="2354312" cy="1412587"/>
      </dsp:txXfrm>
    </dsp:sp>
    <dsp:sp modelId="{10091EC2-9A09-4100-B639-25F9F499B77C}">
      <dsp:nvSpPr>
        <dsp:cNvPr id="0" name=""/>
        <dsp:cNvSpPr/>
      </dsp:nvSpPr>
      <dsp:spPr>
        <a:xfrm>
          <a:off x="1179354" y="2323224"/>
          <a:ext cx="8687414" cy="510891"/>
        </a:xfrm>
        <a:custGeom>
          <a:avLst/>
          <a:gdLst/>
          <a:ahLst/>
          <a:cxnLst/>
          <a:rect l="0" t="0" r="0" b="0"/>
          <a:pathLst>
            <a:path>
              <a:moveTo>
                <a:pt x="8687414" y="0"/>
              </a:moveTo>
              <a:lnTo>
                <a:pt x="8687414" y="272545"/>
              </a:lnTo>
              <a:lnTo>
                <a:pt x="0" y="272545"/>
              </a:lnTo>
              <a:lnTo>
                <a:pt x="0" y="510891"/>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05454" y="2575962"/>
        <a:ext cx="435213" cy="5414"/>
      </dsp:txXfrm>
    </dsp:sp>
    <dsp:sp modelId="{BA8786E6-DA1D-4BC2-A656-C3B4C0883241}">
      <dsp:nvSpPr>
        <dsp:cNvPr id="0" name=""/>
        <dsp:cNvSpPr/>
      </dsp:nvSpPr>
      <dsp:spPr>
        <a:xfrm>
          <a:off x="8689612" y="912436"/>
          <a:ext cx="2354312" cy="1412587"/>
        </a:xfrm>
        <a:prstGeom prst="rect">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Administrative control of MCB Wealth team </a:t>
          </a:r>
          <a:endParaRPr lang="en-US" sz="1400" kern="1200" dirty="0" smtClean="0"/>
        </a:p>
      </dsp:txBody>
      <dsp:txXfrm>
        <a:off x="8689612" y="912436"/>
        <a:ext cx="2354312" cy="1412587"/>
      </dsp:txXfrm>
    </dsp:sp>
    <dsp:sp modelId="{89B50705-16AD-45EC-A1FB-319FCB75B99E}">
      <dsp:nvSpPr>
        <dsp:cNvPr id="0" name=""/>
        <dsp:cNvSpPr/>
      </dsp:nvSpPr>
      <dsp:spPr>
        <a:xfrm>
          <a:off x="2354710" y="3527089"/>
          <a:ext cx="510891" cy="91440"/>
        </a:xfrm>
        <a:custGeom>
          <a:avLst/>
          <a:gdLst/>
          <a:ahLst/>
          <a:cxnLst/>
          <a:rect l="0" t="0" r="0" b="0"/>
          <a:pathLst>
            <a:path>
              <a:moveTo>
                <a:pt x="0" y="45720"/>
              </a:moveTo>
              <a:lnTo>
                <a:pt x="510891"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6619" y="3570102"/>
        <a:ext cx="27074" cy="5414"/>
      </dsp:txXfrm>
    </dsp:sp>
    <dsp:sp modelId="{81DCC7A9-9AD0-4551-BB0A-080F8B48472A}">
      <dsp:nvSpPr>
        <dsp:cNvPr id="0" name=""/>
        <dsp:cNvSpPr/>
      </dsp:nvSpPr>
      <dsp:spPr>
        <a:xfrm>
          <a:off x="2197" y="2866515"/>
          <a:ext cx="2354312" cy="1412587"/>
        </a:xfrm>
        <a:prstGeom prst="rect">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Systemic Investment Plans induction through Distributor </a:t>
          </a:r>
          <a:endParaRPr lang="en-US" sz="1400" kern="1200" dirty="0" smtClean="0"/>
        </a:p>
      </dsp:txBody>
      <dsp:txXfrm>
        <a:off x="2197" y="2866515"/>
        <a:ext cx="2354312" cy="1412587"/>
      </dsp:txXfrm>
    </dsp:sp>
    <dsp:sp modelId="{BDF329CC-DA63-4D6E-9518-B3EA7775D0CD}">
      <dsp:nvSpPr>
        <dsp:cNvPr id="0" name=""/>
        <dsp:cNvSpPr/>
      </dsp:nvSpPr>
      <dsp:spPr>
        <a:xfrm>
          <a:off x="5250515" y="3527089"/>
          <a:ext cx="510891" cy="91440"/>
        </a:xfrm>
        <a:custGeom>
          <a:avLst/>
          <a:gdLst/>
          <a:ahLst/>
          <a:cxnLst/>
          <a:rect l="0" t="0" r="0" b="0"/>
          <a:pathLst>
            <a:path>
              <a:moveTo>
                <a:pt x="0" y="45720"/>
              </a:moveTo>
              <a:lnTo>
                <a:pt x="510891" y="45720"/>
              </a:lnTo>
            </a:path>
          </a:pathLst>
        </a:custGeom>
        <a:noFill/>
        <a:ln w="6350" cap="flat" cmpd="sng" algn="ctr">
          <a:solidFill>
            <a:schemeClr val="accent3">
              <a:lumMod val="75000"/>
            </a:schemeClr>
          </a:solidFill>
          <a:prstDash val="solid"/>
          <a:miter lim="800000"/>
          <a:tailEnd type="arrow"/>
        </a:ln>
        <a:effectLst/>
        <a:scene3d>
          <a:camera prst="orthographicFront"/>
          <a:lightRig rig="chilly" dir="t"/>
        </a:scene3d>
        <a:sp3d z="-40000" prstMaterial="matte">
          <a:bevel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492424" y="3570102"/>
        <a:ext cx="27074" cy="5414"/>
      </dsp:txXfrm>
    </dsp:sp>
    <dsp:sp modelId="{1901C359-E5F7-4AF3-BDAA-15D3E595574D}">
      <dsp:nvSpPr>
        <dsp:cNvPr id="0" name=""/>
        <dsp:cNvSpPr/>
      </dsp:nvSpPr>
      <dsp:spPr>
        <a:xfrm>
          <a:off x="2898002" y="2866515"/>
          <a:ext cx="2354312" cy="1412587"/>
        </a:xfrm>
        <a:prstGeom prst="rect">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Fortnightly sessions, all departments and teams to be looped in</a:t>
          </a:r>
        </a:p>
      </dsp:txBody>
      <dsp:txXfrm>
        <a:off x="2898002" y="2866515"/>
        <a:ext cx="2354312" cy="1412587"/>
      </dsp:txXfrm>
    </dsp:sp>
    <dsp:sp modelId="{E426426B-8447-4FD0-A946-C93F8FAD3562}">
      <dsp:nvSpPr>
        <dsp:cNvPr id="0" name=""/>
        <dsp:cNvSpPr/>
      </dsp:nvSpPr>
      <dsp:spPr>
        <a:xfrm>
          <a:off x="8146320" y="3527089"/>
          <a:ext cx="510891" cy="91440"/>
        </a:xfrm>
        <a:custGeom>
          <a:avLst/>
          <a:gdLst/>
          <a:ahLst/>
          <a:cxnLst/>
          <a:rect l="0" t="0" r="0" b="0"/>
          <a:pathLst>
            <a:path>
              <a:moveTo>
                <a:pt x="0" y="45720"/>
              </a:moveTo>
              <a:lnTo>
                <a:pt x="510891" y="45720"/>
              </a:lnTo>
            </a:path>
          </a:pathLst>
        </a:custGeom>
        <a:noFill/>
        <a:ln w="6350" cap="flat" cmpd="sng" algn="ctr">
          <a:solidFill>
            <a:schemeClr val="accent3">
              <a:lumMod val="75000"/>
            </a:schemeClr>
          </a:solidFill>
          <a:prstDash val="solid"/>
          <a:miter lim="800000"/>
          <a:tailEnd type="arrow"/>
        </a:ln>
        <a:effectLst/>
        <a:scene3d>
          <a:camera prst="orthographicFront"/>
          <a:lightRig rig="chilly" dir="t"/>
        </a:scene3d>
        <a:sp3d z="-40000" prstMaterial="matte">
          <a:bevel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8388228" y="3570102"/>
        <a:ext cx="27074" cy="5414"/>
      </dsp:txXfrm>
    </dsp:sp>
    <dsp:sp modelId="{49298019-6EB0-4F9B-96B4-D64A2F2E0E51}">
      <dsp:nvSpPr>
        <dsp:cNvPr id="0" name=""/>
        <dsp:cNvSpPr/>
      </dsp:nvSpPr>
      <dsp:spPr>
        <a:xfrm>
          <a:off x="5793807" y="2866515"/>
          <a:ext cx="2354312" cy="1412587"/>
        </a:xfrm>
        <a:prstGeom prst="rect">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Promotions and Awards to MCB resources</a:t>
          </a:r>
        </a:p>
      </dsp:txBody>
      <dsp:txXfrm>
        <a:off x="5793807" y="2866515"/>
        <a:ext cx="2354312" cy="1412587"/>
      </dsp:txXfrm>
    </dsp:sp>
    <dsp:sp modelId="{C120C302-3D6D-4314-A492-CC44027A1338}">
      <dsp:nvSpPr>
        <dsp:cNvPr id="0" name=""/>
        <dsp:cNvSpPr/>
      </dsp:nvSpPr>
      <dsp:spPr>
        <a:xfrm>
          <a:off x="8689612" y="2866515"/>
          <a:ext cx="2354312" cy="1412587"/>
        </a:xfrm>
        <a:prstGeom prst="rect">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Team Building engagement among MCB &amp; MCBAH team.</a:t>
          </a:r>
          <a:endParaRPr lang="en-US" sz="1400" kern="1200" dirty="0"/>
        </a:p>
      </dsp:txBody>
      <dsp:txXfrm>
        <a:off x="8689612" y="2866515"/>
        <a:ext cx="2354312" cy="14125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707C8-39E5-408B-A63D-37B49DEAC8A6}">
      <dsp:nvSpPr>
        <dsp:cNvPr id="0" name=""/>
        <dsp:cNvSpPr/>
      </dsp:nvSpPr>
      <dsp:spPr>
        <a:xfrm>
          <a:off x="1791208" y="94"/>
          <a:ext cx="5726430" cy="52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n-US" sz="1400" b="1" kern="1200" dirty="0" smtClean="0"/>
            <a:t>MIB – MCB Bank Islamic Banking</a:t>
          </a:r>
          <a:endParaRPr lang="en-US" sz="1400" b="1" kern="1200" dirty="0"/>
        </a:p>
      </dsp:txBody>
      <dsp:txXfrm>
        <a:off x="1791208" y="94"/>
        <a:ext cx="5726430" cy="520584"/>
      </dsp:txXfrm>
    </dsp:sp>
    <dsp:sp modelId="{843BFB15-DF0D-424B-9559-36ECADED0202}">
      <dsp:nvSpPr>
        <dsp:cNvPr id="0" name=""/>
        <dsp:cNvSpPr/>
      </dsp:nvSpPr>
      <dsp:spPr>
        <a:xfrm>
          <a:off x="1791208" y="520679"/>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9F538E9-7DC5-4323-ACF3-97F69D30A92D}">
      <dsp:nvSpPr>
        <dsp:cNvPr id="0" name=""/>
        <dsp:cNvSpPr/>
      </dsp:nvSpPr>
      <dsp:spPr>
        <a:xfrm>
          <a:off x="2596090" y="520679"/>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0CC4153-2F96-4B2C-B39F-24DF2AB07C4C}">
      <dsp:nvSpPr>
        <dsp:cNvPr id="0" name=""/>
        <dsp:cNvSpPr/>
      </dsp:nvSpPr>
      <dsp:spPr>
        <a:xfrm>
          <a:off x="3401608" y="520679"/>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7F6DBE5-ABCA-425D-B541-2869F25AB4B0}">
      <dsp:nvSpPr>
        <dsp:cNvPr id="0" name=""/>
        <dsp:cNvSpPr/>
      </dsp:nvSpPr>
      <dsp:spPr>
        <a:xfrm>
          <a:off x="4206489" y="520679"/>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E3FB1D4-1A44-4D5A-83FE-70659E018509}">
      <dsp:nvSpPr>
        <dsp:cNvPr id="0" name=""/>
        <dsp:cNvSpPr/>
      </dsp:nvSpPr>
      <dsp:spPr>
        <a:xfrm>
          <a:off x="5012007" y="520679"/>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CEB4CCE-AA5B-4BE4-896C-AFEA933B7A59}">
      <dsp:nvSpPr>
        <dsp:cNvPr id="0" name=""/>
        <dsp:cNvSpPr/>
      </dsp:nvSpPr>
      <dsp:spPr>
        <a:xfrm>
          <a:off x="5816888" y="520679"/>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FA72E3B-E0C8-4659-BCB3-B99402D27890}">
      <dsp:nvSpPr>
        <dsp:cNvPr id="0" name=""/>
        <dsp:cNvSpPr/>
      </dsp:nvSpPr>
      <dsp:spPr>
        <a:xfrm>
          <a:off x="6622406" y="520679"/>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6E8F19A-B07C-452C-B995-818F5A3D8C10}">
      <dsp:nvSpPr>
        <dsp:cNvPr id="0" name=""/>
        <dsp:cNvSpPr/>
      </dsp:nvSpPr>
      <dsp:spPr>
        <a:xfrm>
          <a:off x="1791208" y="533400"/>
          <a:ext cx="5800873" cy="1035007"/>
        </a:xfrm>
        <a:prstGeom prst="rect">
          <a:avLst/>
        </a:prstGeom>
        <a:gradFill rotWithShape="0">
          <a:gsLst>
            <a:gs pos="0">
              <a:schemeClr val="lt2">
                <a:hueOff val="0"/>
                <a:satOff val="0"/>
                <a:lumOff val="0"/>
                <a:alphaOff val="0"/>
                <a:lumMod val="110000"/>
                <a:satMod val="105000"/>
                <a:tint val="67000"/>
              </a:schemeClr>
            </a:gs>
            <a:gs pos="50000">
              <a:schemeClr val="lt2">
                <a:hueOff val="0"/>
                <a:satOff val="0"/>
                <a:lumOff val="0"/>
                <a:alphaOff val="0"/>
                <a:lumMod val="105000"/>
                <a:satMod val="103000"/>
                <a:tint val="73000"/>
              </a:schemeClr>
            </a:gs>
            <a:gs pos="100000">
              <a:schemeClr val="lt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Enhance the overall Distributor window by expanding through MCB Islamic Banking channel</a:t>
          </a:r>
          <a:endParaRPr lang="en-US" sz="1200" kern="1200" dirty="0"/>
        </a:p>
      </dsp:txBody>
      <dsp:txXfrm>
        <a:off x="1791208" y="533400"/>
        <a:ext cx="5800873" cy="1035007"/>
      </dsp:txXfrm>
    </dsp:sp>
    <dsp:sp modelId="{AB5735AE-A569-4B05-B2C1-BC3178799FEE}">
      <dsp:nvSpPr>
        <dsp:cNvPr id="0" name=""/>
        <dsp:cNvSpPr/>
      </dsp:nvSpPr>
      <dsp:spPr>
        <a:xfrm>
          <a:off x="1791208" y="1644756"/>
          <a:ext cx="5726430" cy="52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n-US" sz="1400" b="1" kern="1200" dirty="0" err="1" smtClean="0"/>
            <a:t>Roshan</a:t>
          </a:r>
          <a:r>
            <a:rPr lang="en-US" sz="1400" b="1" kern="1200" dirty="0" smtClean="0"/>
            <a:t> Digital Accounts ( RDA )</a:t>
          </a:r>
          <a:endParaRPr lang="en-US" sz="1400" b="1" kern="1200" dirty="0"/>
        </a:p>
      </dsp:txBody>
      <dsp:txXfrm>
        <a:off x="1791208" y="1644756"/>
        <a:ext cx="5726430" cy="520584"/>
      </dsp:txXfrm>
    </dsp:sp>
    <dsp:sp modelId="{9CB296F5-8414-495A-80F4-E050275EBAA8}">
      <dsp:nvSpPr>
        <dsp:cNvPr id="0" name=""/>
        <dsp:cNvSpPr/>
      </dsp:nvSpPr>
      <dsp:spPr>
        <a:xfrm>
          <a:off x="1791208" y="2165341"/>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BF184F6-6099-48FE-A9BF-7F7DAEC21067}">
      <dsp:nvSpPr>
        <dsp:cNvPr id="0" name=""/>
        <dsp:cNvSpPr/>
      </dsp:nvSpPr>
      <dsp:spPr>
        <a:xfrm>
          <a:off x="2596090" y="2165341"/>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70E6BFA-CBBA-445F-ABDD-F6EE9BFD354E}">
      <dsp:nvSpPr>
        <dsp:cNvPr id="0" name=""/>
        <dsp:cNvSpPr/>
      </dsp:nvSpPr>
      <dsp:spPr>
        <a:xfrm>
          <a:off x="3401608" y="2165341"/>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E7315FA-C7D0-4F03-B052-AB2338E67205}">
      <dsp:nvSpPr>
        <dsp:cNvPr id="0" name=""/>
        <dsp:cNvSpPr/>
      </dsp:nvSpPr>
      <dsp:spPr>
        <a:xfrm>
          <a:off x="4206489" y="2165341"/>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FF4F1DD-37D8-40B0-B701-85FA59A3BA0B}">
      <dsp:nvSpPr>
        <dsp:cNvPr id="0" name=""/>
        <dsp:cNvSpPr/>
      </dsp:nvSpPr>
      <dsp:spPr>
        <a:xfrm>
          <a:off x="5012007" y="2165341"/>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020A493-1116-40F2-8246-95DE34733189}">
      <dsp:nvSpPr>
        <dsp:cNvPr id="0" name=""/>
        <dsp:cNvSpPr/>
      </dsp:nvSpPr>
      <dsp:spPr>
        <a:xfrm>
          <a:off x="5816888" y="2165341"/>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D31D8DA-8349-4089-871A-809A9A4ADA44}">
      <dsp:nvSpPr>
        <dsp:cNvPr id="0" name=""/>
        <dsp:cNvSpPr/>
      </dsp:nvSpPr>
      <dsp:spPr>
        <a:xfrm>
          <a:off x="6622406" y="2165341"/>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85CD5C6-998F-4427-A282-D625498CCE3D}">
      <dsp:nvSpPr>
        <dsp:cNvPr id="0" name=""/>
        <dsp:cNvSpPr/>
      </dsp:nvSpPr>
      <dsp:spPr>
        <a:xfrm>
          <a:off x="1791208" y="2190732"/>
          <a:ext cx="5800873" cy="1009667"/>
        </a:xfrm>
        <a:prstGeom prst="rect">
          <a:avLst/>
        </a:prstGeom>
        <a:gradFill rotWithShape="0">
          <a:gsLst>
            <a:gs pos="0">
              <a:schemeClr val="lt2">
                <a:hueOff val="0"/>
                <a:satOff val="0"/>
                <a:lumOff val="0"/>
                <a:alphaOff val="0"/>
                <a:lumMod val="110000"/>
                <a:satMod val="105000"/>
                <a:tint val="67000"/>
              </a:schemeClr>
            </a:gs>
            <a:gs pos="50000">
              <a:schemeClr val="lt2">
                <a:hueOff val="0"/>
                <a:satOff val="0"/>
                <a:lumOff val="0"/>
                <a:alphaOff val="0"/>
                <a:lumMod val="105000"/>
                <a:satMod val="103000"/>
                <a:tint val="73000"/>
              </a:schemeClr>
            </a:gs>
            <a:gs pos="100000">
              <a:schemeClr val="lt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Covering clientele through RDA channel via MCB Distributor</a:t>
          </a:r>
          <a:endParaRPr lang="en-US" sz="1200" kern="1200" dirty="0"/>
        </a:p>
      </dsp:txBody>
      <dsp:txXfrm>
        <a:off x="1791208" y="2190732"/>
        <a:ext cx="5800873" cy="1009667"/>
      </dsp:txXfrm>
    </dsp:sp>
    <dsp:sp modelId="{562C9DAE-1971-41F5-BE79-11452F784559}">
      <dsp:nvSpPr>
        <dsp:cNvPr id="0" name=""/>
        <dsp:cNvSpPr/>
      </dsp:nvSpPr>
      <dsp:spPr>
        <a:xfrm>
          <a:off x="1791208" y="3289418"/>
          <a:ext cx="5726430" cy="52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n-US" sz="1400" b="1" kern="1200" dirty="0" smtClean="0"/>
            <a:t>Systematic Investment Plan ( SIP )</a:t>
          </a:r>
          <a:endParaRPr lang="en-US" sz="1400" b="1" kern="1200" dirty="0"/>
        </a:p>
      </dsp:txBody>
      <dsp:txXfrm>
        <a:off x="1791208" y="3289418"/>
        <a:ext cx="5726430" cy="520584"/>
      </dsp:txXfrm>
    </dsp:sp>
    <dsp:sp modelId="{88B6986C-33C8-421F-BCDD-1A997146168B}">
      <dsp:nvSpPr>
        <dsp:cNvPr id="0" name=""/>
        <dsp:cNvSpPr/>
      </dsp:nvSpPr>
      <dsp:spPr>
        <a:xfrm>
          <a:off x="1791208" y="3813128"/>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7B25681-D067-4B41-B85D-1ACC83B30A4E}">
      <dsp:nvSpPr>
        <dsp:cNvPr id="0" name=""/>
        <dsp:cNvSpPr/>
      </dsp:nvSpPr>
      <dsp:spPr>
        <a:xfrm>
          <a:off x="2596090" y="3813128"/>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C9D8614-00BA-43CD-BBDD-32AEF227F0B1}">
      <dsp:nvSpPr>
        <dsp:cNvPr id="0" name=""/>
        <dsp:cNvSpPr/>
      </dsp:nvSpPr>
      <dsp:spPr>
        <a:xfrm>
          <a:off x="3401608" y="3813128"/>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B237D3C-DE01-4BB2-8977-96878A514371}">
      <dsp:nvSpPr>
        <dsp:cNvPr id="0" name=""/>
        <dsp:cNvSpPr/>
      </dsp:nvSpPr>
      <dsp:spPr>
        <a:xfrm>
          <a:off x="4206489" y="3813128"/>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0E28F7B-37E3-482B-A8B8-126A257CB85A}">
      <dsp:nvSpPr>
        <dsp:cNvPr id="0" name=""/>
        <dsp:cNvSpPr/>
      </dsp:nvSpPr>
      <dsp:spPr>
        <a:xfrm>
          <a:off x="5012007" y="3813128"/>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E0EDF-8562-46FA-8984-96C4FD528694}">
      <dsp:nvSpPr>
        <dsp:cNvPr id="0" name=""/>
        <dsp:cNvSpPr/>
      </dsp:nvSpPr>
      <dsp:spPr>
        <a:xfrm>
          <a:off x="5816888" y="3813128"/>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CC244D6-B0D5-41F2-947C-23F3D4E61908}">
      <dsp:nvSpPr>
        <dsp:cNvPr id="0" name=""/>
        <dsp:cNvSpPr/>
      </dsp:nvSpPr>
      <dsp:spPr>
        <a:xfrm>
          <a:off x="6622406" y="3813128"/>
          <a:ext cx="1339984" cy="1060450"/>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C65253A-DFC3-4345-A101-8F808A29C705}">
      <dsp:nvSpPr>
        <dsp:cNvPr id="0" name=""/>
        <dsp:cNvSpPr/>
      </dsp:nvSpPr>
      <dsp:spPr>
        <a:xfrm>
          <a:off x="1791208" y="3810002"/>
          <a:ext cx="5800873" cy="1066702"/>
        </a:xfrm>
        <a:prstGeom prst="rect">
          <a:avLst/>
        </a:prstGeom>
        <a:gradFill rotWithShape="0">
          <a:gsLst>
            <a:gs pos="0">
              <a:schemeClr val="lt2">
                <a:hueOff val="0"/>
                <a:satOff val="0"/>
                <a:lumOff val="0"/>
                <a:alphaOff val="0"/>
                <a:lumMod val="110000"/>
                <a:satMod val="105000"/>
                <a:tint val="67000"/>
              </a:schemeClr>
            </a:gs>
            <a:gs pos="50000">
              <a:schemeClr val="lt2">
                <a:hueOff val="0"/>
                <a:satOff val="0"/>
                <a:lumOff val="0"/>
                <a:alphaOff val="0"/>
                <a:lumMod val="105000"/>
                <a:satMod val="103000"/>
                <a:tint val="73000"/>
              </a:schemeClr>
            </a:gs>
            <a:gs pos="100000">
              <a:schemeClr val="lt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b="0" kern="1200" dirty="0" smtClean="0"/>
            <a:t>On boarding of Salaried Employees. </a:t>
          </a:r>
        </a:p>
        <a:p>
          <a:pPr lvl="0" algn="l" defTabSz="533400">
            <a:lnSpc>
              <a:spcPct val="90000"/>
            </a:lnSpc>
            <a:spcBef>
              <a:spcPct val="0"/>
            </a:spcBef>
            <a:spcAft>
              <a:spcPct val="35000"/>
            </a:spcAft>
          </a:pPr>
          <a:r>
            <a:rPr lang="en-US" sz="1200" b="0" kern="1200" dirty="0" smtClean="0"/>
            <a:t>Benefits of investing periodic amounts rather than lump sum inflow at once to build long term portfolio</a:t>
          </a:r>
        </a:p>
        <a:p>
          <a:pPr lvl="0" algn="l" defTabSz="533400">
            <a:lnSpc>
              <a:spcPct val="90000"/>
            </a:lnSpc>
            <a:spcBef>
              <a:spcPct val="0"/>
            </a:spcBef>
            <a:spcAft>
              <a:spcPct val="35000"/>
            </a:spcAft>
          </a:pPr>
          <a:r>
            <a:rPr lang="en-US" sz="1200" b="0" kern="1200" dirty="0" smtClean="0"/>
            <a:t>Selling Equity based funds through MCB Bank under Systematic Investment Plan </a:t>
          </a:r>
        </a:p>
        <a:p>
          <a:pPr lvl="0" algn="l" defTabSz="533400">
            <a:lnSpc>
              <a:spcPct val="90000"/>
            </a:lnSpc>
            <a:spcBef>
              <a:spcPct val="0"/>
            </a:spcBef>
            <a:spcAft>
              <a:spcPct val="35000"/>
            </a:spcAft>
          </a:pPr>
          <a:r>
            <a:rPr lang="en-US" sz="1200" b="0" kern="1200" dirty="0" smtClean="0"/>
            <a:t>Teams remuneration through various means</a:t>
          </a:r>
          <a:endParaRPr lang="en-US" sz="1200" b="0" kern="1200" dirty="0"/>
        </a:p>
      </dsp:txBody>
      <dsp:txXfrm>
        <a:off x="1791208" y="3810002"/>
        <a:ext cx="5800873" cy="10667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3C1F8-9B6F-4B82-B53A-BE7FBE2FC42B}">
      <dsp:nvSpPr>
        <dsp:cNvPr id="0" name=""/>
        <dsp:cNvSpPr/>
      </dsp:nvSpPr>
      <dsp:spPr>
        <a:xfrm>
          <a:off x="-4824232" y="-739358"/>
          <a:ext cx="5745916" cy="5745916"/>
        </a:xfrm>
        <a:prstGeom prst="blockArc">
          <a:avLst>
            <a:gd name="adj1" fmla="val 18900000"/>
            <a:gd name="adj2" fmla="val 2700000"/>
            <a:gd name="adj3" fmla="val 37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730CC2-3AF3-4378-8711-1D8DD44325B3}">
      <dsp:nvSpPr>
        <dsp:cNvPr id="0" name=""/>
        <dsp:cNvSpPr/>
      </dsp:nvSpPr>
      <dsp:spPr>
        <a:xfrm>
          <a:off x="592778" y="426720"/>
          <a:ext cx="9254825" cy="85344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77418"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Basic Sales Trainings for all new inductees, knowledge on products and internal processes</a:t>
          </a:r>
        </a:p>
        <a:p>
          <a:pPr lvl="0" algn="l" defTabSz="533400">
            <a:lnSpc>
              <a:spcPct val="90000"/>
            </a:lnSpc>
            <a:spcBef>
              <a:spcPct val="0"/>
            </a:spcBef>
            <a:spcAft>
              <a:spcPct val="35000"/>
            </a:spcAft>
          </a:pPr>
          <a:r>
            <a:rPr lang="en-US" sz="1200" kern="1200" dirty="0" smtClean="0"/>
            <a:t>Periodic Training Sessions on topics of significant importance </a:t>
          </a:r>
        </a:p>
        <a:p>
          <a:pPr lvl="0" algn="l" defTabSz="533400">
            <a:lnSpc>
              <a:spcPct val="90000"/>
            </a:lnSpc>
            <a:spcBef>
              <a:spcPct val="0"/>
            </a:spcBef>
            <a:spcAft>
              <a:spcPct val="35000"/>
            </a:spcAft>
          </a:pPr>
          <a:r>
            <a:rPr lang="en-US" sz="1200" kern="1200" dirty="0" smtClean="0"/>
            <a:t>Sessions on changes/ updates on regulatory requirements/ products/ procedures</a:t>
          </a:r>
          <a:endParaRPr lang="en-US" sz="1200" kern="1200" dirty="0"/>
        </a:p>
      </dsp:txBody>
      <dsp:txXfrm>
        <a:off x="592778" y="426720"/>
        <a:ext cx="9254825" cy="853440"/>
      </dsp:txXfrm>
    </dsp:sp>
    <dsp:sp modelId="{74E50448-CE09-4DC8-883C-48C9B55D8A58}">
      <dsp:nvSpPr>
        <dsp:cNvPr id="0" name=""/>
        <dsp:cNvSpPr/>
      </dsp:nvSpPr>
      <dsp:spPr>
        <a:xfrm>
          <a:off x="59378" y="320040"/>
          <a:ext cx="1066800" cy="10668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449FF80-EC00-45F4-9BEB-CA54D32CAC96}">
      <dsp:nvSpPr>
        <dsp:cNvPr id="0" name=""/>
        <dsp:cNvSpPr/>
      </dsp:nvSpPr>
      <dsp:spPr>
        <a:xfrm>
          <a:off x="886098" y="1706880"/>
          <a:ext cx="8944599" cy="85344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77418" tIns="30480" rIns="30480" bIns="30480" numCol="1" spcCol="1270" anchor="ctr"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One to One Coaching of Resources identified by Team Leaders for personal development and grooming</a:t>
          </a:r>
        </a:p>
        <a:p>
          <a:pPr lvl="0" algn="l" defTabSz="533400">
            <a:lnSpc>
              <a:spcPct val="90000"/>
            </a:lnSpc>
            <a:spcBef>
              <a:spcPct val="0"/>
            </a:spcBef>
            <a:spcAft>
              <a:spcPct val="35000"/>
            </a:spcAft>
          </a:pPr>
          <a:r>
            <a:rPr lang="en-US" sz="1200" kern="1200" dirty="0" smtClean="0"/>
            <a:t>Interpersonal, Relationship and Communications Skills Building </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800" kern="1200" dirty="0"/>
        </a:p>
      </dsp:txBody>
      <dsp:txXfrm>
        <a:off x="886098" y="1706880"/>
        <a:ext cx="8944599" cy="853440"/>
      </dsp:txXfrm>
    </dsp:sp>
    <dsp:sp modelId="{FA3F536E-A817-410A-A363-A84E7884C517}">
      <dsp:nvSpPr>
        <dsp:cNvPr id="0" name=""/>
        <dsp:cNvSpPr/>
      </dsp:nvSpPr>
      <dsp:spPr>
        <a:xfrm>
          <a:off x="369604" y="1600200"/>
          <a:ext cx="1066800" cy="10668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E3AB503-D543-455D-A668-E73B7297D83A}">
      <dsp:nvSpPr>
        <dsp:cNvPr id="0" name=""/>
        <dsp:cNvSpPr/>
      </dsp:nvSpPr>
      <dsp:spPr>
        <a:xfrm>
          <a:off x="592778" y="2987040"/>
          <a:ext cx="9254825" cy="85344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77418"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Mandatory IFMP Certification for all Sales Staff</a:t>
          </a:r>
        </a:p>
        <a:p>
          <a:pPr lvl="0" algn="l" defTabSz="533400">
            <a:lnSpc>
              <a:spcPct val="90000"/>
            </a:lnSpc>
            <a:spcBef>
              <a:spcPct val="0"/>
            </a:spcBef>
            <a:spcAft>
              <a:spcPct val="35000"/>
            </a:spcAft>
          </a:pPr>
          <a:r>
            <a:rPr lang="en-US" sz="1200" kern="1200" dirty="0" smtClean="0"/>
            <a:t>Internal Assessments post trainings</a:t>
          </a:r>
        </a:p>
        <a:p>
          <a:pPr lvl="0" algn="l" defTabSz="533400">
            <a:lnSpc>
              <a:spcPct val="90000"/>
            </a:lnSpc>
            <a:spcBef>
              <a:spcPct val="0"/>
            </a:spcBef>
            <a:spcAft>
              <a:spcPct val="35000"/>
            </a:spcAft>
          </a:pPr>
          <a:r>
            <a:rPr lang="en-US" sz="1200" kern="1200" dirty="0" smtClean="0"/>
            <a:t>E- Learning Portal for on going professional education and awareness</a:t>
          </a:r>
          <a:endParaRPr lang="en-US" sz="1200" kern="1200" dirty="0"/>
        </a:p>
      </dsp:txBody>
      <dsp:txXfrm>
        <a:off x="592778" y="2987040"/>
        <a:ext cx="9254825" cy="853440"/>
      </dsp:txXfrm>
    </dsp:sp>
    <dsp:sp modelId="{8B2D3B64-49F5-47B9-B201-9DD04C89077C}">
      <dsp:nvSpPr>
        <dsp:cNvPr id="0" name=""/>
        <dsp:cNvSpPr/>
      </dsp:nvSpPr>
      <dsp:spPr>
        <a:xfrm>
          <a:off x="59378" y="2880360"/>
          <a:ext cx="1066800" cy="10668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7797-B0FC-4529-A769-E2B3D326E9F4}">
      <dsp:nvSpPr>
        <dsp:cNvPr id="0" name=""/>
        <dsp:cNvSpPr/>
      </dsp:nvSpPr>
      <dsp:spPr>
        <a:xfrm>
          <a:off x="104913" y="3023"/>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Sales Team Targets and Goals aligned with Company’s Goals</a:t>
          </a:r>
          <a:endParaRPr lang="en-US" sz="1200" kern="1200" dirty="0">
            <a:solidFill>
              <a:schemeClr val="tx1"/>
            </a:solidFill>
          </a:endParaRPr>
        </a:p>
      </dsp:txBody>
      <dsp:txXfrm>
        <a:off x="134229" y="32339"/>
        <a:ext cx="1609580" cy="942295"/>
      </dsp:txXfrm>
    </dsp:sp>
    <dsp:sp modelId="{8D7FDF86-A180-4826-9A5B-893881077414}">
      <dsp:nvSpPr>
        <dsp:cNvPr id="0" name=""/>
        <dsp:cNvSpPr/>
      </dsp:nvSpPr>
      <dsp:spPr>
        <a:xfrm>
          <a:off x="1919929" y="296628"/>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1919929" y="379371"/>
        <a:ext cx="247563" cy="248230"/>
      </dsp:txXfrm>
    </dsp:sp>
    <dsp:sp modelId="{02E20F9F-704C-418B-88D7-740606ACD948}">
      <dsp:nvSpPr>
        <dsp:cNvPr id="0" name=""/>
        <dsp:cNvSpPr/>
      </dsp:nvSpPr>
      <dsp:spPr>
        <a:xfrm>
          <a:off x="2440411" y="3023"/>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Set Targets and KPIs for the next 5 years</a:t>
          </a:r>
          <a:endParaRPr lang="en-US" sz="1200" kern="1200" dirty="0">
            <a:solidFill>
              <a:schemeClr val="tx1"/>
            </a:solidFill>
          </a:endParaRPr>
        </a:p>
      </dsp:txBody>
      <dsp:txXfrm>
        <a:off x="2469727" y="32339"/>
        <a:ext cx="1609580" cy="942295"/>
      </dsp:txXfrm>
    </dsp:sp>
    <dsp:sp modelId="{EE9B8A21-AC09-4135-848F-C6B6BA186209}">
      <dsp:nvSpPr>
        <dsp:cNvPr id="0" name=""/>
        <dsp:cNvSpPr/>
      </dsp:nvSpPr>
      <dsp:spPr>
        <a:xfrm>
          <a:off x="4255427" y="296628"/>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255427" y="379371"/>
        <a:ext cx="247563" cy="248230"/>
      </dsp:txXfrm>
    </dsp:sp>
    <dsp:sp modelId="{D2AB4AD7-0125-4C5D-BA4B-DC57428D740B}">
      <dsp:nvSpPr>
        <dsp:cNvPr id="0" name=""/>
        <dsp:cNvSpPr/>
      </dsp:nvSpPr>
      <dsp:spPr>
        <a:xfrm>
          <a:off x="4775909" y="3023"/>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Corporate/Retail/Digital Teams work closely for mutual goal</a:t>
          </a:r>
          <a:endParaRPr lang="en-US" sz="1200" kern="1200" dirty="0">
            <a:solidFill>
              <a:schemeClr val="tx1"/>
            </a:solidFill>
          </a:endParaRPr>
        </a:p>
      </dsp:txBody>
      <dsp:txXfrm>
        <a:off x="4805225" y="32339"/>
        <a:ext cx="1609580" cy="942295"/>
      </dsp:txXfrm>
    </dsp:sp>
    <dsp:sp modelId="{FF3DAB68-5BF2-4998-AB79-921324071D19}">
      <dsp:nvSpPr>
        <dsp:cNvPr id="0" name=""/>
        <dsp:cNvSpPr/>
      </dsp:nvSpPr>
      <dsp:spPr>
        <a:xfrm>
          <a:off x="6590925" y="296628"/>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6590925" y="379371"/>
        <a:ext cx="247563" cy="248230"/>
      </dsp:txXfrm>
    </dsp:sp>
    <dsp:sp modelId="{79DC858B-AF18-49E9-8D64-79A9CA848424}">
      <dsp:nvSpPr>
        <dsp:cNvPr id="0" name=""/>
        <dsp:cNvSpPr/>
      </dsp:nvSpPr>
      <dsp:spPr>
        <a:xfrm>
          <a:off x="7111407" y="3023"/>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Close and targeted HNW working </a:t>
          </a:r>
          <a:endParaRPr lang="en-US" sz="1200" kern="1200" dirty="0">
            <a:solidFill>
              <a:schemeClr val="tx1"/>
            </a:solidFill>
          </a:endParaRPr>
        </a:p>
      </dsp:txBody>
      <dsp:txXfrm>
        <a:off x="7140723" y="32339"/>
        <a:ext cx="1609580" cy="942295"/>
      </dsp:txXfrm>
    </dsp:sp>
    <dsp:sp modelId="{D9ECCBBD-BEA9-48B5-AA71-CBA39F2B9E4A}">
      <dsp:nvSpPr>
        <dsp:cNvPr id="0" name=""/>
        <dsp:cNvSpPr/>
      </dsp:nvSpPr>
      <dsp:spPr>
        <a:xfrm>
          <a:off x="8926422" y="296628"/>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8926422" y="379371"/>
        <a:ext cx="247563" cy="248230"/>
      </dsp:txXfrm>
    </dsp:sp>
    <dsp:sp modelId="{35F151EE-7F0A-4C7A-BFC7-30B7C4A9FDDC}">
      <dsp:nvSpPr>
        <dsp:cNvPr id="0" name=""/>
        <dsp:cNvSpPr/>
      </dsp:nvSpPr>
      <dsp:spPr>
        <a:xfrm>
          <a:off x="9446905" y="3023"/>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Separate increased force under Alhamra Brand with new ICs to be opened  </a:t>
          </a:r>
          <a:endParaRPr lang="en-US" sz="1200" kern="1200" dirty="0">
            <a:solidFill>
              <a:schemeClr val="tx1"/>
            </a:solidFill>
          </a:endParaRPr>
        </a:p>
      </dsp:txBody>
      <dsp:txXfrm>
        <a:off x="9476221" y="32339"/>
        <a:ext cx="1609580" cy="942295"/>
      </dsp:txXfrm>
    </dsp:sp>
    <dsp:sp modelId="{09F49484-A082-4EB1-8E49-F63901B283E0}">
      <dsp:nvSpPr>
        <dsp:cNvPr id="0" name=""/>
        <dsp:cNvSpPr/>
      </dsp:nvSpPr>
      <dsp:spPr>
        <a:xfrm rot="5400000">
          <a:off x="10104181" y="1120725"/>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endParaRPr>
        </a:p>
      </dsp:txBody>
      <dsp:txXfrm rot="-5400000">
        <a:off x="10156897" y="1150752"/>
        <a:ext cx="248230" cy="247563"/>
      </dsp:txXfrm>
    </dsp:sp>
    <dsp:sp modelId="{EEC10A9D-4A71-4E1E-B865-9DC94775B198}">
      <dsp:nvSpPr>
        <dsp:cNvPr id="0" name=""/>
        <dsp:cNvSpPr/>
      </dsp:nvSpPr>
      <dsp:spPr>
        <a:xfrm>
          <a:off x="9446905" y="1671236"/>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Improvised work towards Voluntary Pension Scheme to increase market share</a:t>
          </a:r>
          <a:endParaRPr lang="en-US" sz="1200" kern="1200" dirty="0">
            <a:solidFill>
              <a:schemeClr val="tx1"/>
            </a:solidFill>
          </a:endParaRPr>
        </a:p>
      </dsp:txBody>
      <dsp:txXfrm>
        <a:off x="9476221" y="1700552"/>
        <a:ext cx="1609580" cy="942295"/>
      </dsp:txXfrm>
    </dsp:sp>
    <dsp:sp modelId="{9F015C9D-7852-4E82-8BDC-21AC9A5C02B6}">
      <dsp:nvSpPr>
        <dsp:cNvPr id="0" name=""/>
        <dsp:cNvSpPr/>
      </dsp:nvSpPr>
      <dsp:spPr>
        <a:xfrm rot="10800000">
          <a:off x="8946441" y="1964841"/>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rot="10800000">
        <a:off x="9052539" y="2047584"/>
        <a:ext cx="247563" cy="248230"/>
      </dsp:txXfrm>
    </dsp:sp>
    <dsp:sp modelId="{12E9AA2A-6B27-464E-8BA8-131CF040B73B}">
      <dsp:nvSpPr>
        <dsp:cNvPr id="0" name=""/>
        <dsp:cNvSpPr/>
      </dsp:nvSpPr>
      <dsp:spPr>
        <a:xfrm>
          <a:off x="7111407" y="1671236"/>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Distribution Department to work with MCB Bank</a:t>
          </a:r>
          <a:endParaRPr lang="en-US" sz="1200" kern="1200" dirty="0">
            <a:solidFill>
              <a:schemeClr val="tx1"/>
            </a:solidFill>
          </a:endParaRPr>
        </a:p>
      </dsp:txBody>
      <dsp:txXfrm>
        <a:off x="7140723" y="1700552"/>
        <a:ext cx="1609580" cy="942295"/>
      </dsp:txXfrm>
    </dsp:sp>
    <dsp:sp modelId="{C86703E9-4B67-40D2-BDB3-2B2FE0ED4DC7}">
      <dsp:nvSpPr>
        <dsp:cNvPr id="0" name=""/>
        <dsp:cNvSpPr/>
      </dsp:nvSpPr>
      <dsp:spPr>
        <a:xfrm rot="10800000">
          <a:off x="6610943" y="1964841"/>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rot="10800000">
        <a:off x="6717041" y="2047584"/>
        <a:ext cx="247563" cy="248230"/>
      </dsp:txXfrm>
    </dsp:sp>
    <dsp:sp modelId="{F4DC77F8-3D0B-4532-AF0F-6F02B962273D}">
      <dsp:nvSpPr>
        <dsp:cNvPr id="0" name=""/>
        <dsp:cNvSpPr/>
      </dsp:nvSpPr>
      <dsp:spPr>
        <a:xfrm>
          <a:off x="4775909" y="1671236"/>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Strong follow up of Targets and KPIs  aligned with Company’s Goals’ </a:t>
          </a:r>
          <a:endParaRPr lang="en-US" sz="1200" kern="1200" dirty="0">
            <a:solidFill>
              <a:schemeClr val="tx1"/>
            </a:solidFill>
          </a:endParaRPr>
        </a:p>
      </dsp:txBody>
      <dsp:txXfrm>
        <a:off x="4805225" y="1700552"/>
        <a:ext cx="1609580" cy="942295"/>
      </dsp:txXfrm>
    </dsp:sp>
    <dsp:sp modelId="{0F341EC9-E901-43B4-8648-9450C3CC92F1}">
      <dsp:nvSpPr>
        <dsp:cNvPr id="0" name=""/>
        <dsp:cNvSpPr/>
      </dsp:nvSpPr>
      <dsp:spPr>
        <a:xfrm rot="10800000">
          <a:off x="4275445" y="1964841"/>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rot="10800000">
        <a:off x="4381543" y="2047584"/>
        <a:ext cx="247563" cy="248230"/>
      </dsp:txXfrm>
    </dsp:sp>
    <dsp:sp modelId="{0E5B559F-38F5-4C37-9352-850689116F92}">
      <dsp:nvSpPr>
        <dsp:cNvPr id="0" name=""/>
        <dsp:cNvSpPr/>
      </dsp:nvSpPr>
      <dsp:spPr>
        <a:xfrm>
          <a:off x="2440411" y="1671236"/>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Evaluation of all the sales force to make sure the goals are aligned</a:t>
          </a:r>
          <a:endParaRPr lang="en-US" sz="1200" kern="1200" dirty="0">
            <a:solidFill>
              <a:schemeClr val="tx1"/>
            </a:solidFill>
          </a:endParaRPr>
        </a:p>
      </dsp:txBody>
      <dsp:txXfrm>
        <a:off x="2469727" y="1700552"/>
        <a:ext cx="1609580" cy="942295"/>
      </dsp:txXfrm>
    </dsp:sp>
    <dsp:sp modelId="{BAFD725D-0703-4A79-AB24-5B6E9DB8B1DF}">
      <dsp:nvSpPr>
        <dsp:cNvPr id="0" name=""/>
        <dsp:cNvSpPr/>
      </dsp:nvSpPr>
      <dsp:spPr>
        <a:xfrm rot="10800000">
          <a:off x="1939947" y="1964841"/>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rot="10800000">
        <a:off x="2046045" y="2047584"/>
        <a:ext cx="247563" cy="248230"/>
      </dsp:txXfrm>
    </dsp:sp>
    <dsp:sp modelId="{C9255E6B-B653-4BAF-8346-B02D1B022309}">
      <dsp:nvSpPr>
        <dsp:cNvPr id="0" name=""/>
        <dsp:cNvSpPr/>
      </dsp:nvSpPr>
      <dsp:spPr>
        <a:xfrm>
          <a:off x="104913" y="1671236"/>
          <a:ext cx="1668212" cy="1000927"/>
        </a:xfrm>
        <a:prstGeom prst="roundRect">
          <a:avLst>
            <a:gd name="adj" fmla="val 10000"/>
          </a:avLst>
        </a:prstGeom>
        <a:solidFill>
          <a:schemeClr val="lt1">
            <a:hueOff val="0"/>
            <a:satOff val="0"/>
            <a:lumOff val="0"/>
            <a:alphaOff val="0"/>
          </a:schemeClr>
        </a:solid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Better and improved results  </a:t>
          </a:r>
          <a:endParaRPr lang="en-US" sz="1200" kern="1200" dirty="0">
            <a:solidFill>
              <a:schemeClr val="tx1"/>
            </a:solidFill>
          </a:endParaRPr>
        </a:p>
      </dsp:txBody>
      <dsp:txXfrm>
        <a:off x="134229" y="1700552"/>
        <a:ext cx="1609580" cy="942295"/>
      </dsp:txXfrm>
    </dsp:sp>
    <dsp:sp modelId="{A9166096-DB0F-4E46-ACC2-71BA74BAFDE9}">
      <dsp:nvSpPr>
        <dsp:cNvPr id="0" name=""/>
        <dsp:cNvSpPr/>
      </dsp:nvSpPr>
      <dsp:spPr>
        <a:xfrm rot="5400000">
          <a:off x="762189" y="2788938"/>
          <a:ext cx="353661" cy="413716"/>
        </a:xfrm>
        <a:prstGeom prst="rightArrow">
          <a:avLst>
            <a:gd name="adj1" fmla="val 60000"/>
            <a:gd name="adj2" fmla="val 5000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rot="-5400000">
        <a:off x="814905" y="2818965"/>
        <a:ext cx="248230" cy="247563"/>
      </dsp:txXfrm>
    </dsp:sp>
    <dsp:sp modelId="{A10BBC03-A9EE-46EF-A2D9-B5D120CC3DA0}">
      <dsp:nvSpPr>
        <dsp:cNvPr id="0" name=""/>
        <dsp:cNvSpPr/>
      </dsp:nvSpPr>
      <dsp:spPr>
        <a:xfrm>
          <a:off x="104913" y="3339448"/>
          <a:ext cx="1668212" cy="100092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tx2"/>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endParaRPr>
        </a:p>
      </dsp:txBody>
      <dsp:txXfrm>
        <a:off x="134229" y="3368764"/>
        <a:ext cx="1609580" cy="942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2279D-3669-46C7-B460-CE3BD5C7554D}">
      <dsp:nvSpPr>
        <dsp:cNvPr id="0" name=""/>
        <dsp:cNvSpPr/>
      </dsp:nvSpPr>
      <dsp:spPr>
        <a:xfrm>
          <a:off x="0" y="0"/>
          <a:ext cx="9086889" cy="1310051"/>
        </a:xfrm>
        <a:prstGeom prst="roundRect">
          <a:avLst>
            <a:gd name="adj" fmla="val 10000"/>
          </a:avLst>
        </a:prstGeom>
        <a:solidFill>
          <a:schemeClr val="accent1">
            <a:lumMod val="40000"/>
            <a:lumOff val="6000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Portfolio Selling </a:t>
          </a:r>
        </a:p>
        <a:p>
          <a:pPr marL="114300" lvl="1" indent="-114300" algn="l" defTabSz="533400">
            <a:lnSpc>
              <a:spcPct val="90000"/>
            </a:lnSpc>
            <a:spcBef>
              <a:spcPct val="0"/>
            </a:spcBef>
            <a:spcAft>
              <a:spcPct val="15000"/>
            </a:spcAft>
            <a:buChar char="••"/>
          </a:pPr>
          <a:r>
            <a:rPr lang="en-US" sz="1200" kern="1200" dirty="0" smtClean="0"/>
            <a:t>Advising new and existing clients to diversify their portfolio by investing in Equity and Fixed income Funds</a:t>
          </a:r>
          <a:endParaRPr lang="en-US" sz="1200" kern="1200" dirty="0"/>
        </a:p>
        <a:p>
          <a:pPr marL="114300" lvl="1" indent="-114300" algn="l" defTabSz="533400">
            <a:lnSpc>
              <a:spcPct val="90000"/>
            </a:lnSpc>
            <a:spcBef>
              <a:spcPct val="0"/>
            </a:spcBef>
            <a:spcAft>
              <a:spcPct val="15000"/>
            </a:spcAft>
            <a:buChar char="••"/>
          </a:pPr>
          <a:r>
            <a:rPr lang="en-US" sz="1200" kern="1200" dirty="0" smtClean="0"/>
            <a:t>Systematic Investment Plans and averaging methods to increase overall returns to fulfil the client needs’</a:t>
          </a:r>
          <a:endParaRPr lang="en-US" sz="1200" kern="1200" dirty="0"/>
        </a:p>
        <a:p>
          <a:pPr marL="114300" lvl="1" indent="-114300" algn="l" defTabSz="533400">
            <a:lnSpc>
              <a:spcPct val="90000"/>
            </a:lnSpc>
            <a:spcBef>
              <a:spcPct val="0"/>
            </a:spcBef>
            <a:spcAft>
              <a:spcPct val="15000"/>
            </a:spcAft>
            <a:buChar char="••"/>
          </a:pPr>
          <a:r>
            <a:rPr lang="en-US" sz="1200" kern="1200" dirty="0" smtClean="0"/>
            <a:t>Encourage &amp; Educate clients about Voluntary Pension Schemes for their future savings plans</a:t>
          </a:r>
          <a:endParaRPr lang="en-US" sz="1200" kern="1200" dirty="0"/>
        </a:p>
        <a:p>
          <a:pPr marL="114300" lvl="1" indent="-114300" algn="l" defTabSz="533400">
            <a:lnSpc>
              <a:spcPct val="90000"/>
            </a:lnSpc>
            <a:spcBef>
              <a:spcPct val="0"/>
            </a:spcBef>
            <a:spcAft>
              <a:spcPct val="15000"/>
            </a:spcAft>
            <a:buChar char="••"/>
          </a:pPr>
          <a:r>
            <a:rPr lang="en-US" sz="1200" kern="1200" dirty="0" smtClean="0"/>
            <a:t>Benefits for Individuals i.e. Tax Rebate and Corporates i.e. PF to VPS</a:t>
          </a:r>
          <a:endParaRPr lang="en-US" sz="1200" kern="1200" dirty="0"/>
        </a:p>
      </dsp:txBody>
      <dsp:txXfrm>
        <a:off x="38370" y="38370"/>
        <a:ext cx="7673241" cy="1233311"/>
      </dsp:txXfrm>
    </dsp:sp>
    <dsp:sp modelId="{980B56A1-08C7-4793-8025-2A9CBF0D19F4}">
      <dsp:nvSpPr>
        <dsp:cNvPr id="0" name=""/>
        <dsp:cNvSpPr/>
      </dsp:nvSpPr>
      <dsp:spPr>
        <a:xfrm>
          <a:off x="801784" y="1528393"/>
          <a:ext cx="9086889" cy="1310051"/>
        </a:xfrm>
        <a:prstGeom prst="roundRect">
          <a:avLst>
            <a:gd name="adj" fmla="val 10000"/>
          </a:avLst>
        </a:prstGeom>
        <a:solidFill>
          <a:schemeClr val="accent1">
            <a:lumMod val="40000"/>
            <a:lumOff val="6000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Market Development</a:t>
          </a:r>
          <a:endParaRPr lang="en-US" sz="1400" b="1" kern="1200" dirty="0"/>
        </a:p>
        <a:p>
          <a:pPr marL="114300" lvl="1" indent="-114300" algn="l" defTabSz="533400">
            <a:lnSpc>
              <a:spcPct val="90000"/>
            </a:lnSpc>
            <a:spcBef>
              <a:spcPct val="0"/>
            </a:spcBef>
            <a:spcAft>
              <a:spcPct val="15000"/>
            </a:spcAft>
            <a:buChar char="••"/>
          </a:pPr>
          <a:r>
            <a:rPr lang="en-US" sz="1200" kern="1200" dirty="0" smtClean="0"/>
            <a:t>Closely working with Corporate Department to identify SMEs to build up the market share </a:t>
          </a:r>
          <a:endParaRPr lang="en-US" sz="1200" kern="1200" dirty="0"/>
        </a:p>
        <a:p>
          <a:pPr marL="114300" lvl="1" indent="-114300" algn="l" defTabSz="533400">
            <a:lnSpc>
              <a:spcPct val="90000"/>
            </a:lnSpc>
            <a:spcBef>
              <a:spcPct val="0"/>
            </a:spcBef>
            <a:spcAft>
              <a:spcPct val="15000"/>
            </a:spcAft>
            <a:buChar char="••"/>
          </a:pPr>
          <a:r>
            <a:rPr lang="en-US" sz="1200" kern="1200" dirty="0" smtClean="0"/>
            <a:t>Promote our brand through social media and all corporate correspondence.</a:t>
          </a:r>
          <a:endParaRPr lang="en-US" sz="1200" kern="1200" dirty="0"/>
        </a:p>
        <a:p>
          <a:pPr marL="114300" lvl="1" indent="-114300" algn="l" defTabSz="533400">
            <a:lnSpc>
              <a:spcPct val="90000"/>
            </a:lnSpc>
            <a:spcBef>
              <a:spcPct val="0"/>
            </a:spcBef>
            <a:spcAft>
              <a:spcPct val="15000"/>
            </a:spcAft>
            <a:buChar char="••"/>
          </a:pPr>
          <a:r>
            <a:rPr lang="en-US" sz="1200" kern="1200" dirty="0" smtClean="0"/>
            <a:t>Establish savings concept among customers for their future needs</a:t>
          </a:r>
          <a:endParaRPr lang="en-US" sz="1200" kern="1200" dirty="0"/>
        </a:p>
        <a:p>
          <a:pPr marL="114300" lvl="1" indent="-114300" algn="l" defTabSz="533400">
            <a:lnSpc>
              <a:spcPct val="90000"/>
            </a:lnSpc>
            <a:spcBef>
              <a:spcPct val="0"/>
            </a:spcBef>
            <a:spcAft>
              <a:spcPct val="15000"/>
            </a:spcAft>
            <a:buChar char="••"/>
          </a:pPr>
          <a:r>
            <a:rPr lang="en-US" sz="1200" kern="1200" dirty="0" smtClean="0"/>
            <a:t>Tapping of regional cities across Pakistan.</a:t>
          </a:r>
          <a:endParaRPr lang="en-US" sz="1200" kern="1200" dirty="0"/>
        </a:p>
        <a:p>
          <a:pPr marL="114300" lvl="1" indent="-114300" algn="l" defTabSz="533400">
            <a:lnSpc>
              <a:spcPct val="90000"/>
            </a:lnSpc>
            <a:spcBef>
              <a:spcPct val="0"/>
            </a:spcBef>
            <a:spcAft>
              <a:spcPct val="15000"/>
            </a:spcAft>
            <a:buChar char="••"/>
          </a:pPr>
          <a:r>
            <a:rPr lang="en-US" sz="1200" kern="1200" dirty="0" smtClean="0"/>
            <a:t>Increase the coverage of Equity based funds for long term relationship and its rewards for both AMC and RMs</a:t>
          </a:r>
          <a:endParaRPr lang="en-US" sz="1200" kern="1200" dirty="0"/>
        </a:p>
      </dsp:txBody>
      <dsp:txXfrm>
        <a:off x="840154" y="1566763"/>
        <a:ext cx="7356831" cy="1233311"/>
      </dsp:txXfrm>
    </dsp:sp>
    <dsp:sp modelId="{85886E58-07FA-4B4A-9297-D5C88094498A}">
      <dsp:nvSpPr>
        <dsp:cNvPr id="0" name=""/>
        <dsp:cNvSpPr/>
      </dsp:nvSpPr>
      <dsp:spPr>
        <a:xfrm>
          <a:off x="1603568" y="3056787"/>
          <a:ext cx="9086889" cy="1310051"/>
        </a:xfrm>
        <a:prstGeom prst="roundRect">
          <a:avLst>
            <a:gd name="adj" fmla="val 10000"/>
          </a:avLst>
        </a:prstGeom>
        <a:solidFill>
          <a:schemeClr val="accent1">
            <a:lumMod val="40000"/>
            <a:lumOff val="6000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Achievement Roadmap</a:t>
          </a:r>
          <a:endParaRPr lang="en-US" sz="1400" b="1" kern="1200" dirty="0"/>
        </a:p>
        <a:p>
          <a:pPr marL="114300" lvl="1" indent="-114300" algn="l" defTabSz="533400">
            <a:lnSpc>
              <a:spcPct val="90000"/>
            </a:lnSpc>
            <a:spcBef>
              <a:spcPct val="0"/>
            </a:spcBef>
            <a:spcAft>
              <a:spcPct val="15000"/>
            </a:spcAft>
            <a:buChar char="••"/>
          </a:pPr>
          <a:r>
            <a:rPr lang="en-US" sz="1200" kern="1200" dirty="0" smtClean="0"/>
            <a:t>Expansion of Sales Force for better and enhanced market coverage and follow up through Sales App</a:t>
          </a:r>
          <a:endParaRPr lang="en-US" sz="1200" kern="1200" dirty="0"/>
        </a:p>
        <a:p>
          <a:pPr marL="114300" lvl="1" indent="-114300" algn="l" defTabSz="533400">
            <a:lnSpc>
              <a:spcPct val="90000"/>
            </a:lnSpc>
            <a:spcBef>
              <a:spcPct val="0"/>
            </a:spcBef>
            <a:spcAft>
              <a:spcPct val="15000"/>
            </a:spcAft>
            <a:buChar char="••"/>
          </a:pPr>
          <a:r>
            <a:rPr lang="en-US" sz="1200" kern="1200" dirty="0" smtClean="0"/>
            <a:t>Bi Annual Sales Campaigns &amp; Quarterly Competitions with Rewards</a:t>
          </a:r>
          <a:endParaRPr lang="en-US" sz="1200" kern="1200" dirty="0"/>
        </a:p>
        <a:p>
          <a:pPr marL="114300" lvl="1" indent="-114300" algn="l" defTabSz="533400">
            <a:lnSpc>
              <a:spcPct val="90000"/>
            </a:lnSpc>
            <a:spcBef>
              <a:spcPct val="0"/>
            </a:spcBef>
            <a:spcAft>
              <a:spcPct val="15000"/>
            </a:spcAft>
            <a:buChar char="••"/>
          </a:pPr>
          <a:r>
            <a:rPr lang="en-US" sz="1200" kern="1200" dirty="0" smtClean="0"/>
            <a:t>Marketing Team support for better visibility of products through all medium</a:t>
          </a:r>
          <a:endParaRPr lang="en-US" sz="1200" kern="1200" dirty="0"/>
        </a:p>
        <a:p>
          <a:pPr marL="114300" lvl="1" indent="-114300" algn="l" defTabSz="533400">
            <a:lnSpc>
              <a:spcPct val="90000"/>
            </a:lnSpc>
            <a:spcBef>
              <a:spcPct val="0"/>
            </a:spcBef>
            <a:spcAft>
              <a:spcPct val="15000"/>
            </a:spcAft>
            <a:buChar char="••"/>
          </a:pPr>
          <a:r>
            <a:rPr lang="en-US" sz="1200" kern="1200" dirty="0" smtClean="0"/>
            <a:t>Retail commission model implemented for higher revenue generation</a:t>
          </a:r>
          <a:endParaRPr lang="en-US" sz="1200" kern="1200" dirty="0"/>
        </a:p>
      </dsp:txBody>
      <dsp:txXfrm>
        <a:off x="1641938" y="3095157"/>
        <a:ext cx="7356831" cy="1233311"/>
      </dsp:txXfrm>
    </dsp:sp>
    <dsp:sp modelId="{5234C6D9-40BB-43F3-8CA6-21EB6A6AFB14}">
      <dsp:nvSpPr>
        <dsp:cNvPr id="0" name=""/>
        <dsp:cNvSpPr/>
      </dsp:nvSpPr>
      <dsp:spPr>
        <a:xfrm>
          <a:off x="8235355" y="993455"/>
          <a:ext cx="851533" cy="851533"/>
        </a:xfrm>
        <a:prstGeom prst="downArrow">
          <a:avLst>
            <a:gd name="adj1" fmla="val 55000"/>
            <a:gd name="adj2" fmla="val 4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a:scene3d>
          <a:camera prst="isometricOffAxis2Left"/>
          <a:lightRig rig="flat" dir="t"/>
        </a:scene3d>
        <a:sp3d z="190500" extrusionH="12700"/>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426950" y="993455"/>
        <a:ext cx="468343" cy="640779"/>
      </dsp:txXfrm>
    </dsp:sp>
    <dsp:sp modelId="{C99D52E2-A6DE-4CC2-8BBE-A6F7B5E7F2E6}">
      <dsp:nvSpPr>
        <dsp:cNvPr id="0" name=""/>
        <dsp:cNvSpPr/>
      </dsp:nvSpPr>
      <dsp:spPr>
        <a:xfrm>
          <a:off x="9037140" y="2513115"/>
          <a:ext cx="851533" cy="851533"/>
        </a:xfrm>
        <a:prstGeom prst="downArrow">
          <a:avLst>
            <a:gd name="adj1" fmla="val 55000"/>
            <a:gd name="adj2" fmla="val 4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a:scene3d>
          <a:camera prst="isometricOffAxis2Left"/>
          <a:lightRig rig="flat" dir="t"/>
        </a:scene3d>
        <a:sp3d z="190500" extrusionH="12700"/>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228735" y="2513115"/>
        <a:ext cx="468343" cy="6407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406E4-DC4A-47E5-9131-62D3AB8EA9A7}">
      <dsp:nvSpPr>
        <dsp:cNvPr id="0" name=""/>
        <dsp:cNvSpPr/>
      </dsp:nvSpPr>
      <dsp:spPr>
        <a:xfrm>
          <a:off x="1448" y="255478"/>
          <a:ext cx="1820513" cy="28080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rPr>
            <a:t>Clients Handling</a:t>
          </a:r>
          <a:endParaRPr lang="en-US" sz="1400" b="1" kern="1200" dirty="0">
            <a:solidFill>
              <a:schemeClr val="tx1"/>
            </a:solidFill>
          </a:endParaRPr>
        </a:p>
      </dsp:txBody>
      <dsp:txXfrm>
        <a:off x="1448" y="255478"/>
        <a:ext cx="1820513" cy="728205"/>
      </dsp:txXfrm>
    </dsp:sp>
    <dsp:sp modelId="{593D2FA3-DBE1-4823-A176-A5E1E211C564}">
      <dsp:nvSpPr>
        <dsp:cNvPr id="0" name=""/>
        <dsp:cNvSpPr/>
      </dsp:nvSpPr>
      <dsp:spPr>
        <a:xfrm>
          <a:off x="374324" y="983684"/>
          <a:ext cx="1820513" cy="3744000"/>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solidFill>
                <a:schemeClr val="tx1"/>
              </a:solidFill>
            </a:rPr>
            <a:t>From the existing 70k Individual accounts, 60k accounts will be given to CE / Digital Dpt. and the rest 10k active accounts will be handed over to Retail/ HNW Dpt. for better and specialized one to one treatment.</a:t>
          </a:r>
          <a:endParaRPr lang="en-US" sz="1200" b="0" kern="1200" dirty="0">
            <a:solidFill>
              <a:schemeClr val="tx1"/>
            </a:solidFill>
          </a:endParaRPr>
        </a:p>
        <a:p>
          <a:pPr marL="114300" lvl="1" indent="-114300" algn="l" defTabSz="533400">
            <a:lnSpc>
              <a:spcPct val="90000"/>
            </a:lnSpc>
            <a:spcBef>
              <a:spcPct val="0"/>
            </a:spcBef>
            <a:spcAft>
              <a:spcPct val="15000"/>
            </a:spcAft>
            <a:buChar char="••"/>
          </a:pPr>
          <a:r>
            <a:rPr lang="en-US" sz="1200" b="0" kern="1200" dirty="0" smtClean="0">
              <a:solidFill>
                <a:schemeClr val="tx1"/>
              </a:solidFill>
            </a:rPr>
            <a:t>Aligning together Retail / </a:t>
          </a:r>
          <a:r>
            <a:rPr lang="en-US" sz="1200" b="0" kern="1200" dirty="0" err="1" smtClean="0">
              <a:solidFill>
                <a:schemeClr val="tx1"/>
              </a:solidFill>
            </a:rPr>
            <a:t>iSave</a:t>
          </a:r>
          <a:r>
            <a:rPr lang="en-US" sz="1200" b="0" kern="1200" dirty="0" smtClean="0">
              <a:solidFill>
                <a:schemeClr val="tx1"/>
              </a:solidFill>
            </a:rPr>
            <a:t>/ Customer Enrichment teams for mutual growth of MCBAH</a:t>
          </a:r>
          <a:endParaRPr lang="en-US" sz="1200" b="0" kern="1200" dirty="0">
            <a:solidFill>
              <a:schemeClr val="tx1"/>
            </a:solidFill>
          </a:endParaRPr>
        </a:p>
      </dsp:txBody>
      <dsp:txXfrm>
        <a:off x="427645" y="1037005"/>
        <a:ext cx="1713871" cy="3637358"/>
      </dsp:txXfrm>
    </dsp:sp>
    <dsp:sp modelId="{DE22880C-2583-4AFD-8D28-F4BDF3570DBF}">
      <dsp:nvSpPr>
        <dsp:cNvPr id="0" name=""/>
        <dsp:cNvSpPr/>
      </dsp:nvSpPr>
      <dsp:spPr>
        <a:xfrm>
          <a:off x="2097945" y="392953"/>
          <a:ext cx="585084" cy="45325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a:solidFill>
              <a:schemeClr val="tx1"/>
            </a:solidFill>
          </a:endParaRPr>
        </a:p>
      </dsp:txBody>
      <dsp:txXfrm>
        <a:off x="2097945" y="483604"/>
        <a:ext cx="449108" cy="271953"/>
      </dsp:txXfrm>
    </dsp:sp>
    <dsp:sp modelId="{A2DA3264-6EDD-47E1-8BD7-88061A6469C0}">
      <dsp:nvSpPr>
        <dsp:cNvPr id="0" name=""/>
        <dsp:cNvSpPr/>
      </dsp:nvSpPr>
      <dsp:spPr>
        <a:xfrm>
          <a:off x="2925894" y="255478"/>
          <a:ext cx="1820513" cy="28080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rPr>
            <a:t>Revenue Model &amp; Sales App</a:t>
          </a:r>
          <a:endParaRPr lang="en-US" sz="1400" b="1" kern="1200" dirty="0">
            <a:solidFill>
              <a:schemeClr val="tx1"/>
            </a:solidFill>
          </a:endParaRPr>
        </a:p>
      </dsp:txBody>
      <dsp:txXfrm>
        <a:off x="2925894" y="255478"/>
        <a:ext cx="1820513" cy="728205"/>
      </dsp:txXfrm>
    </dsp:sp>
    <dsp:sp modelId="{8BECD473-D5C5-4D42-B7AE-EEB0728C308E}">
      <dsp:nvSpPr>
        <dsp:cNvPr id="0" name=""/>
        <dsp:cNvSpPr/>
      </dsp:nvSpPr>
      <dsp:spPr>
        <a:xfrm>
          <a:off x="3298770" y="983684"/>
          <a:ext cx="1820513" cy="3744000"/>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solidFill>
                <a:schemeClr val="tx1"/>
              </a:solidFill>
            </a:rPr>
            <a:t>Revenue Structure align with company’s growth.</a:t>
          </a:r>
          <a:endParaRPr lang="en-US" sz="1200" b="0" kern="1200" dirty="0">
            <a:solidFill>
              <a:schemeClr val="tx1"/>
            </a:solidFill>
          </a:endParaRPr>
        </a:p>
        <a:p>
          <a:pPr marL="114300" lvl="1" indent="-114300" algn="l" defTabSz="533400">
            <a:lnSpc>
              <a:spcPct val="90000"/>
            </a:lnSpc>
            <a:spcBef>
              <a:spcPct val="0"/>
            </a:spcBef>
            <a:spcAft>
              <a:spcPct val="15000"/>
            </a:spcAft>
            <a:buChar char="••"/>
          </a:pPr>
          <a:r>
            <a:rPr lang="en-US" sz="1200" b="0" kern="1200" dirty="0" smtClean="0">
              <a:solidFill>
                <a:schemeClr val="tx1"/>
              </a:solidFill>
            </a:rPr>
            <a:t>Higher fee based funds to be pitched further for increase in revenue</a:t>
          </a:r>
          <a:endParaRPr lang="en-US" sz="1200" b="0" kern="1200" dirty="0">
            <a:solidFill>
              <a:schemeClr val="tx1"/>
            </a:solidFill>
          </a:endParaRPr>
        </a:p>
        <a:p>
          <a:pPr marL="114300" lvl="1" indent="-114300" algn="l" defTabSz="533400">
            <a:lnSpc>
              <a:spcPct val="90000"/>
            </a:lnSpc>
            <a:spcBef>
              <a:spcPct val="0"/>
            </a:spcBef>
            <a:spcAft>
              <a:spcPct val="15000"/>
            </a:spcAft>
            <a:buChar char="••"/>
          </a:pPr>
          <a:r>
            <a:rPr lang="en-US" sz="1200" b="0" kern="1200" dirty="0" smtClean="0">
              <a:solidFill>
                <a:schemeClr val="tx1"/>
              </a:solidFill>
            </a:rPr>
            <a:t>Continuous Monitoring of Sales App for better results for both the company as well as the Retail Team members</a:t>
          </a:r>
          <a:endParaRPr lang="en-US" sz="1200" b="0" kern="1200" dirty="0">
            <a:solidFill>
              <a:schemeClr val="tx1"/>
            </a:solidFill>
          </a:endParaRPr>
        </a:p>
        <a:p>
          <a:pPr marL="114300" lvl="1" indent="-114300" algn="l" defTabSz="533400">
            <a:lnSpc>
              <a:spcPct val="90000"/>
            </a:lnSpc>
            <a:spcBef>
              <a:spcPct val="0"/>
            </a:spcBef>
            <a:spcAft>
              <a:spcPct val="15000"/>
            </a:spcAft>
            <a:buChar char="••"/>
          </a:pPr>
          <a:r>
            <a:rPr lang="en-US" sz="1200" b="0" kern="1200" dirty="0" smtClean="0">
              <a:solidFill>
                <a:schemeClr val="tx1"/>
              </a:solidFill>
            </a:rPr>
            <a:t>Net Sales Target align with the company’s growth model.  </a:t>
          </a:r>
          <a:endParaRPr lang="en-US" sz="1200" b="0" kern="1200" dirty="0">
            <a:solidFill>
              <a:schemeClr val="tx1"/>
            </a:solidFill>
          </a:endParaRPr>
        </a:p>
      </dsp:txBody>
      <dsp:txXfrm>
        <a:off x="3352091" y="1037005"/>
        <a:ext cx="1713871" cy="3637358"/>
      </dsp:txXfrm>
    </dsp:sp>
    <dsp:sp modelId="{43904B45-5527-435A-BB20-A959DB3DC304}">
      <dsp:nvSpPr>
        <dsp:cNvPr id="0" name=""/>
        <dsp:cNvSpPr/>
      </dsp:nvSpPr>
      <dsp:spPr>
        <a:xfrm>
          <a:off x="5022391" y="392953"/>
          <a:ext cx="585084" cy="45325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a:solidFill>
              <a:schemeClr val="tx1"/>
            </a:solidFill>
          </a:endParaRPr>
        </a:p>
      </dsp:txBody>
      <dsp:txXfrm>
        <a:off x="5022391" y="483604"/>
        <a:ext cx="449108" cy="271953"/>
      </dsp:txXfrm>
    </dsp:sp>
    <dsp:sp modelId="{E2E89633-5534-4284-9205-824444B1B83B}">
      <dsp:nvSpPr>
        <dsp:cNvPr id="0" name=""/>
        <dsp:cNvSpPr/>
      </dsp:nvSpPr>
      <dsp:spPr>
        <a:xfrm>
          <a:off x="5850340" y="255478"/>
          <a:ext cx="1820513" cy="28080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rPr>
            <a:t>Equity based Funds</a:t>
          </a:r>
          <a:endParaRPr lang="en-US" sz="1400" b="1" kern="1200" dirty="0">
            <a:solidFill>
              <a:schemeClr val="tx1"/>
            </a:solidFill>
          </a:endParaRPr>
        </a:p>
      </dsp:txBody>
      <dsp:txXfrm>
        <a:off x="5850340" y="255478"/>
        <a:ext cx="1820513" cy="728205"/>
      </dsp:txXfrm>
    </dsp:sp>
    <dsp:sp modelId="{CDB52771-75CE-4E92-8DC0-DF8789C9C574}">
      <dsp:nvSpPr>
        <dsp:cNvPr id="0" name=""/>
        <dsp:cNvSpPr/>
      </dsp:nvSpPr>
      <dsp:spPr>
        <a:xfrm>
          <a:off x="6223217" y="983684"/>
          <a:ext cx="1820513" cy="3744000"/>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solidFill>
                <a:schemeClr val="tx1"/>
              </a:solidFill>
            </a:rPr>
            <a:t>Teams to be trained further to educate the market for equity based funds</a:t>
          </a:r>
          <a:endParaRPr lang="en-US" sz="1200" b="0" kern="1200" dirty="0">
            <a:solidFill>
              <a:schemeClr val="tx1"/>
            </a:solidFill>
          </a:endParaRPr>
        </a:p>
        <a:p>
          <a:pPr marL="114300" lvl="1" indent="-114300" algn="l" defTabSz="533400">
            <a:lnSpc>
              <a:spcPct val="90000"/>
            </a:lnSpc>
            <a:spcBef>
              <a:spcPct val="0"/>
            </a:spcBef>
            <a:spcAft>
              <a:spcPct val="15000"/>
            </a:spcAft>
            <a:buChar char="••"/>
          </a:pPr>
          <a:r>
            <a:rPr lang="en-US" sz="1200" b="0" kern="1200" dirty="0" smtClean="0">
              <a:solidFill>
                <a:schemeClr val="tx1"/>
              </a:solidFill>
            </a:rPr>
            <a:t>Individuals to be briefed about their goals and how Equity based funds are beneficial for their long term goals</a:t>
          </a:r>
          <a:endParaRPr lang="en-US" sz="1200" b="0" kern="1200" dirty="0">
            <a:solidFill>
              <a:schemeClr val="tx1"/>
            </a:solidFill>
          </a:endParaRPr>
        </a:p>
      </dsp:txBody>
      <dsp:txXfrm>
        <a:off x="6276538" y="1037005"/>
        <a:ext cx="1713871" cy="3637358"/>
      </dsp:txXfrm>
    </dsp:sp>
    <dsp:sp modelId="{DBE3436E-C51E-4300-AF4E-95D2BA7AC21B}">
      <dsp:nvSpPr>
        <dsp:cNvPr id="0" name=""/>
        <dsp:cNvSpPr/>
      </dsp:nvSpPr>
      <dsp:spPr>
        <a:xfrm>
          <a:off x="7946837" y="392953"/>
          <a:ext cx="585084" cy="45325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a:solidFill>
              <a:schemeClr val="tx1"/>
            </a:solidFill>
          </a:endParaRPr>
        </a:p>
      </dsp:txBody>
      <dsp:txXfrm>
        <a:off x="7946837" y="483604"/>
        <a:ext cx="449108" cy="271953"/>
      </dsp:txXfrm>
    </dsp:sp>
    <dsp:sp modelId="{8FE6BD5A-68B5-4F95-B1C4-A36F105EA949}">
      <dsp:nvSpPr>
        <dsp:cNvPr id="0" name=""/>
        <dsp:cNvSpPr/>
      </dsp:nvSpPr>
      <dsp:spPr>
        <a:xfrm>
          <a:off x="8774786" y="255478"/>
          <a:ext cx="1820513" cy="28080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rPr>
            <a:t>Voluntary Pension Scheme</a:t>
          </a:r>
          <a:endParaRPr lang="en-US" sz="1400" b="1" kern="1200" dirty="0">
            <a:solidFill>
              <a:schemeClr val="tx1"/>
            </a:solidFill>
          </a:endParaRPr>
        </a:p>
      </dsp:txBody>
      <dsp:txXfrm>
        <a:off x="8774786" y="255478"/>
        <a:ext cx="1820513" cy="728205"/>
      </dsp:txXfrm>
    </dsp:sp>
    <dsp:sp modelId="{0733A5C7-ADBE-4BBF-9E87-1133BC00B06E}">
      <dsp:nvSpPr>
        <dsp:cNvPr id="0" name=""/>
        <dsp:cNvSpPr/>
      </dsp:nvSpPr>
      <dsp:spPr>
        <a:xfrm>
          <a:off x="9147663" y="983684"/>
          <a:ext cx="1820513" cy="3744000"/>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solidFill>
                <a:schemeClr val="tx1"/>
              </a:solidFill>
            </a:rPr>
            <a:t>Retail team is a key to increase the market share of Voluntary Pension Scheme</a:t>
          </a:r>
          <a:endParaRPr lang="en-US" sz="1200" b="0" kern="1200" dirty="0">
            <a:solidFill>
              <a:schemeClr val="tx1"/>
            </a:solidFill>
          </a:endParaRPr>
        </a:p>
        <a:p>
          <a:pPr marL="114300" lvl="1" indent="-114300" algn="l" defTabSz="533400">
            <a:lnSpc>
              <a:spcPct val="90000"/>
            </a:lnSpc>
            <a:spcBef>
              <a:spcPct val="0"/>
            </a:spcBef>
            <a:spcAft>
              <a:spcPct val="15000"/>
            </a:spcAft>
            <a:buChar char="••"/>
          </a:pPr>
          <a:r>
            <a:rPr lang="en-US" sz="1200" b="0" kern="1200" dirty="0" smtClean="0">
              <a:solidFill>
                <a:schemeClr val="tx1"/>
              </a:solidFill>
            </a:rPr>
            <a:t>Along with the selling of Mutual Funds, Retail team to pitch VPS further </a:t>
          </a:r>
          <a:endParaRPr lang="en-US" sz="1200" b="0" kern="1200" dirty="0">
            <a:solidFill>
              <a:schemeClr val="tx1"/>
            </a:solidFill>
          </a:endParaRPr>
        </a:p>
        <a:p>
          <a:pPr marL="114300" lvl="1" indent="-114300" algn="l" defTabSz="533400">
            <a:lnSpc>
              <a:spcPct val="90000"/>
            </a:lnSpc>
            <a:spcBef>
              <a:spcPct val="0"/>
            </a:spcBef>
            <a:spcAft>
              <a:spcPct val="15000"/>
            </a:spcAft>
            <a:buChar char="••"/>
          </a:pPr>
          <a:r>
            <a:rPr lang="en-US" sz="1200" b="0" kern="1200" dirty="0" smtClean="0">
              <a:solidFill>
                <a:schemeClr val="tx1"/>
              </a:solidFill>
            </a:rPr>
            <a:t>PF to VPS conversions</a:t>
          </a:r>
          <a:endParaRPr lang="en-US" sz="1200" b="0" kern="1200" dirty="0">
            <a:solidFill>
              <a:schemeClr val="tx1"/>
            </a:solidFill>
          </a:endParaRPr>
        </a:p>
      </dsp:txBody>
      <dsp:txXfrm>
        <a:off x="9200984" y="1037005"/>
        <a:ext cx="1713871" cy="36373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B1C4A-9515-4898-99FB-464C04DDCEFC}">
      <dsp:nvSpPr>
        <dsp:cNvPr id="0" name=""/>
        <dsp:cNvSpPr/>
      </dsp:nvSpPr>
      <dsp:spPr>
        <a:xfrm>
          <a:off x="0" y="0"/>
          <a:ext cx="8625078" cy="69951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ea typeface="Calibri" panose="020F0502020204030204" pitchFamily="34" charset="0"/>
              <a:cs typeface="Times New Roman" panose="02020603050405020304" pitchFamily="18" charset="0"/>
            </a:rPr>
            <a:t>Kiosk/stall activities at company’s facility</a:t>
          </a:r>
          <a:endParaRPr lang="en-US" sz="1600" kern="1200" dirty="0">
            <a:solidFill>
              <a:schemeClr val="tx1"/>
            </a:solidFill>
          </a:endParaRPr>
        </a:p>
      </dsp:txBody>
      <dsp:txXfrm>
        <a:off x="20488" y="20488"/>
        <a:ext cx="7788402" cy="658540"/>
      </dsp:txXfrm>
    </dsp:sp>
    <dsp:sp modelId="{CCA69D94-64A6-45E3-82FD-F5856560ECD1}">
      <dsp:nvSpPr>
        <dsp:cNvPr id="0" name=""/>
        <dsp:cNvSpPr/>
      </dsp:nvSpPr>
      <dsp:spPr>
        <a:xfrm>
          <a:off x="644080" y="796671"/>
          <a:ext cx="8625078" cy="69951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ea typeface="Calibri" panose="020F0502020204030204" pitchFamily="34" charset="0"/>
              <a:cs typeface="Times New Roman" panose="02020603050405020304" pitchFamily="18" charset="0"/>
            </a:rPr>
            <a:t>Group presentation to senior employees/company’s management</a:t>
          </a:r>
          <a:endParaRPr lang="en-US" sz="1600" kern="1200" dirty="0">
            <a:solidFill>
              <a:schemeClr val="tx1"/>
            </a:solidFill>
          </a:endParaRPr>
        </a:p>
      </dsp:txBody>
      <dsp:txXfrm>
        <a:off x="664568" y="817159"/>
        <a:ext cx="7485336" cy="658540"/>
      </dsp:txXfrm>
    </dsp:sp>
    <dsp:sp modelId="{21C0DA13-0F77-4C50-A022-F66732F78802}">
      <dsp:nvSpPr>
        <dsp:cNvPr id="0" name=""/>
        <dsp:cNvSpPr/>
      </dsp:nvSpPr>
      <dsp:spPr>
        <a:xfrm>
          <a:off x="1288160" y="1593342"/>
          <a:ext cx="8625078" cy="69951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ea typeface="Calibri" panose="020F0502020204030204" pitchFamily="34" charset="0"/>
              <a:cs typeface="Times New Roman" panose="02020603050405020304" pitchFamily="18" charset="0"/>
            </a:rPr>
            <a:t>VPS promotion through systematic investment plan</a:t>
          </a:r>
          <a:endParaRPr lang="en-US" sz="1600" kern="1200" dirty="0">
            <a:solidFill>
              <a:schemeClr val="tx1"/>
            </a:solidFill>
          </a:endParaRPr>
        </a:p>
      </dsp:txBody>
      <dsp:txXfrm>
        <a:off x="1308648" y="1613830"/>
        <a:ext cx="7485336" cy="658539"/>
      </dsp:txXfrm>
    </dsp:sp>
    <dsp:sp modelId="{BC556559-F50B-4FF2-8770-815E109758B9}">
      <dsp:nvSpPr>
        <dsp:cNvPr id="0" name=""/>
        <dsp:cNvSpPr/>
      </dsp:nvSpPr>
      <dsp:spPr>
        <a:xfrm>
          <a:off x="1932241" y="2390013"/>
          <a:ext cx="8625078" cy="69951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ea typeface="Calibri" panose="020F0502020204030204" pitchFamily="34" charset="0"/>
              <a:cs typeface="Times New Roman" panose="02020603050405020304" pitchFamily="18" charset="0"/>
            </a:rPr>
            <a:t>Retirement solutions to large employee base companies</a:t>
          </a:r>
          <a:endParaRPr lang="en-US" sz="1600" kern="1200" dirty="0">
            <a:solidFill>
              <a:schemeClr val="tx1"/>
            </a:solidFill>
          </a:endParaRPr>
        </a:p>
      </dsp:txBody>
      <dsp:txXfrm>
        <a:off x="1952729" y="2410501"/>
        <a:ext cx="7485336" cy="658540"/>
      </dsp:txXfrm>
    </dsp:sp>
    <dsp:sp modelId="{E585BF8B-4A89-4110-A47E-DF960BE3AFBF}">
      <dsp:nvSpPr>
        <dsp:cNvPr id="0" name=""/>
        <dsp:cNvSpPr/>
      </dsp:nvSpPr>
      <dsp:spPr>
        <a:xfrm>
          <a:off x="2576321" y="3186684"/>
          <a:ext cx="8625078" cy="69951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ea typeface="Calibri" panose="020F0502020204030204" pitchFamily="34" charset="0"/>
              <a:cs typeface="Times New Roman" panose="02020603050405020304" pitchFamily="18" charset="0"/>
            </a:rPr>
            <a:t>PF to VPS Strategy</a:t>
          </a:r>
          <a:endParaRPr lang="en-US" sz="1600" kern="1200" dirty="0">
            <a:solidFill>
              <a:schemeClr val="tx1"/>
            </a:solidFill>
          </a:endParaRPr>
        </a:p>
      </dsp:txBody>
      <dsp:txXfrm>
        <a:off x="2596809" y="3207172"/>
        <a:ext cx="7485336" cy="658539"/>
      </dsp:txXfrm>
    </dsp:sp>
    <dsp:sp modelId="{828DEB61-C5F9-4477-BB89-719A0C68F02B}">
      <dsp:nvSpPr>
        <dsp:cNvPr id="0" name=""/>
        <dsp:cNvSpPr/>
      </dsp:nvSpPr>
      <dsp:spPr>
        <a:xfrm>
          <a:off x="8170392" y="511035"/>
          <a:ext cx="454685" cy="454685"/>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8272696" y="511035"/>
        <a:ext cx="250077" cy="342150"/>
      </dsp:txXfrm>
    </dsp:sp>
    <dsp:sp modelId="{AD6A56C0-A2D3-450A-834D-A806B1662169}">
      <dsp:nvSpPr>
        <dsp:cNvPr id="0" name=""/>
        <dsp:cNvSpPr/>
      </dsp:nvSpPr>
      <dsp:spPr>
        <a:xfrm>
          <a:off x="8814473" y="1307706"/>
          <a:ext cx="454685" cy="454685"/>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8916777" y="1307706"/>
        <a:ext cx="250077" cy="342150"/>
      </dsp:txXfrm>
    </dsp:sp>
    <dsp:sp modelId="{B749F5DB-00EC-418A-B4EA-EBD0B514EB7C}">
      <dsp:nvSpPr>
        <dsp:cNvPr id="0" name=""/>
        <dsp:cNvSpPr/>
      </dsp:nvSpPr>
      <dsp:spPr>
        <a:xfrm>
          <a:off x="9458553" y="2092718"/>
          <a:ext cx="454685" cy="454685"/>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9560857" y="2092718"/>
        <a:ext cx="250077" cy="342150"/>
      </dsp:txXfrm>
    </dsp:sp>
    <dsp:sp modelId="{DE5E4F06-AA5A-4192-9CA0-E7A0881209F0}">
      <dsp:nvSpPr>
        <dsp:cNvPr id="0" name=""/>
        <dsp:cNvSpPr/>
      </dsp:nvSpPr>
      <dsp:spPr>
        <a:xfrm>
          <a:off x="10102634" y="2897162"/>
          <a:ext cx="454685" cy="454685"/>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10204938" y="2897162"/>
        <a:ext cx="250077" cy="34215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ECD5A-F87F-4154-92B0-F19C7895633B}" type="datetimeFigureOut">
              <a:rPr lang="en-US" smtClean="0"/>
              <a:t>9/15/2021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84F753-649A-4081-AF3F-8EBAACF38402}" type="slidenum">
              <a:rPr lang="en-US" smtClean="0"/>
              <a:t>‹#›</a:t>
            </a:fld>
            <a:endParaRPr lang="en-US"/>
          </a:p>
        </p:txBody>
      </p:sp>
    </p:spTree>
    <p:extLst>
      <p:ext uri="{BB962C8B-B14F-4D97-AF65-F5344CB8AC3E}">
        <p14:creationId xmlns:p14="http://schemas.microsoft.com/office/powerpoint/2010/main" val="299561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DC262-58C5-4C75-BAC7-35B2CA820B9D}"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049A9-AAAC-412D-8E18-D0474058CECB}" type="slidenum">
              <a:rPr lang="en-US" smtClean="0"/>
              <a:t>‹#›</a:t>
            </a:fld>
            <a:endParaRPr lang="en-US"/>
          </a:p>
        </p:txBody>
      </p:sp>
    </p:spTree>
    <p:extLst>
      <p:ext uri="{BB962C8B-B14F-4D97-AF65-F5344CB8AC3E}">
        <p14:creationId xmlns:p14="http://schemas.microsoft.com/office/powerpoint/2010/main" val="211893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4</a:t>
            </a:fld>
            <a:endParaRPr lang="en-US"/>
          </a:p>
        </p:txBody>
      </p:sp>
    </p:spTree>
    <p:extLst>
      <p:ext uri="{BB962C8B-B14F-4D97-AF65-F5344CB8AC3E}">
        <p14:creationId xmlns:p14="http://schemas.microsoft.com/office/powerpoint/2010/main" val="116908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8</a:t>
            </a:fld>
            <a:endParaRPr lang="en-US"/>
          </a:p>
        </p:txBody>
      </p:sp>
    </p:spTree>
    <p:extLst>
      <p:ext uri="{BB962C8B-B14F-4D97-AF65-F5344CB8AC3E}">
        <p14:creationId xmlns:p14="http://schemas.microsoft.com/office/powerpoint/2010/main" val="51804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Operating </a:t>
            </a:r>
            <a:r>
              <a:rPr lang="en-US" dirty="0" err="1" smtClean="0"/>
              <a:t>Profitbality</a:t>
            </a:r>
            <a:r>
              <a:rPr lang="en-US" dirty="0" smtClean="0"/>
              <a:t> to be increased</a:t>
            </a:r>
          </a:p>
          <a:p>
            <a:r>
              <a:rPr lang="en-US" dirty="0" smtClean="0"/>
              <a:t>Market</a:t>
            </a:r>
            <a:r>
              <a:rPr lang="en-US" baseline="0" dirty="0" smtClean="0"/>
              <a:t> Share</a:t>
            </a:r>
          </a:p>
          <a:p>
            <a:r>
              <a:rPr lang="en-US" baseline="0" dirty="0" err="1" smtClean="0"/>
              <a:t>Shariah</a:t>
            </a:r>
            <a:r>
              <a:rPr lang="en-US" baseline="0" dirty="0" smtClean="0"/>
              <a:t> Market, Equity  Funds,  HNW individuals</a:t>
            </a:r>
          </a:p>
          <a:p>
            <a:r>
              <a:rPr lang="en-US" baseline="0" dirty="0" smtClean="0"/>
              <a:t>Task: Bold the major task </a:t>
            </a:r>
            <a:endParaRPr lang="en-US" dirty="0" smtClean="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11</a:t>
            </a:fld>
            <a:endParaRPr lang="en-US"/>
          </a:p>
        </p:txBody>
      </p:sp>
    </p:spTree>
    <p:extLst>
      <p:ext uri="{BB962C8B-B14F-4D97-AF65-F5344CB8AC3E}">
        <p14:creationId xmlns:p14="http://schemas.microsoft.com/office/powerpoint/2010/main" val="328702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Shariah</a:t>
            </a:r>
            <a:r>
              <a:rPr lang="en-US" baseline="0" dirty="0" smtClean="0"/>
              <a:t> Market Share</a:t>
            </a:r>
          </a:p>
          <a:p>
            <a:endParaRPr lang="en-US" dirty="0" smtClean="0"/>
          </a:p>
          <a:p>
            <a:r>
              <a:rPr lang="en-US" dirty="0" smtClean="0"/>
              <a:t>Definition of categorization,</a:t>
            </a:r>
            <a:r>
              <a:rPr lang="en-US" baseline="0" dirty="0" smtClean="0"/>
              <a:t> RPO &amp; RP</a:t>
            </a:r>
          </a:p>
          <a:p>
            <a:r>
              <a:rPr lang="en-US" baseline="0" dirty="0" smtClean="0"/>
              <a:t>Number of </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13</a:t>
            </a:fld>
            <a:endParaRPr lang="en-US"/>
          </a:p>
        </p:txBody>
      </p:sp>
    </p:spTree>
    <p:extLst>
      <p:ext uri="{BB962C8B-B14F-4D97-AF65-F5344CB8AC3E}">
        <p14:creationId xmlns:p14="http://schemas.microsoft.com/office/powerpoint/2010/main" val="323006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the word </a:t>
            </a:r>
          </a:p>
          <a:p>
            <a:r>
              <a:rPr lang="en-US" dirty="0" smtClean="0"/>
              <a:t>Ret 60k will be transferred</a:t>
            </a:r>
            <a:r>
              <a:rPr lang="en-US" baseline="0" dirty="0" smtClean="0"/>
              <a:t> to CE.</a:t>
            </a:r>
          </a:p>
          <a:p>
            <a:r>
              <a:rPr lang="en-US" baseline="0" dirty="0" smtClean="0"/>
              <a:t>Deeply services to such clients</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14</a:t>
            </a:fld>
            <a:endParaRPr lang="en-US"/>
          </a:p>
        </p:txBody>
      </p:sp>
    </p:spTree>
    <p:extLst>
      <p:ext uri="{BB962C8B-B14F-4D97-AF65-F5344CB8AC3E}">
        <p14:creationId xmlns:p14="http://schemas.microsoft.com/office/powerpoint/2010/main" val="20823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10k active</a:t>
            </a:r>
          </a:p>
          <a:p>
            <a:r>
              <a:rPr lang="en-US" baseline="0" dirty="0" smtClean="0"/>
              <a:t>Further clients </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32</a:t>
            </a:fld>
            <a:endParaRPr lang="en-US"/>
          </a:p>
        </p:txBody>
      </p:sp>
    </p:spTree>
    <p:extLst>
      <p:ext uri="{BB962C8B-B14F-4D97-AF65-F5344CB8AC3E}">
        <p14:creationId xmlns:p14="http://schemas.microsoft.com/office/powerpoint/2010/main" val="82037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34</a:t>
            </a:fld>
            <a:endParaRPr lang="en-US"/>
          </a:p>
        </p:txBody>
      </p:sp>
    </p:spTree>
    <p:extLst>
      <p:ext uri="{BB962C8B-B14F-4D97-AF65-F5344CB8AC3E}">
        <p14:creationId xmlns:p14="http://schemas.microsoft.com/office/powerpoint/2010/main" val="389302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Equity in SIP – Salaried</a:t>
            </a:r>
            <a:r>
              <a:rPr lang="en-US" baseline="0" dirty="0" smtClean="0"/>
              <a:t> clubs, </a:t>
            </a:r>
          </a:p>
          <a:p>
            <a:r>
              <a:rPr lang="en-US" baseline="0" dirty="0" smtClean="0"/>
              <a:t>Teams to be remunerated through promotion.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37</a:t>
            </a:fld>
            <a:endParaRPr lang="en-US"/>
          </a:p>
        </p:txBody>
      </p:sp>
    </p:spTree>
    <p:extLst>
      <p:ext uri="{BB962C8B-B14F-4D97-AF65-F5344CB8AC3E}">
        <p14:creationId xmlns:p14="http://schemas.microsoft.com/office/powerpoint/2010/main" val="1423846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4259" y="6408675"/>
            <a:ext cx="630455" cy="219927"/>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b="11552"/>
          <a:stretch/>
        </p:blipFill>
        <p:spPr>
          <a:xfrm>
            <a:off x="11431890" y="6392357"/>
            <a:ext cx="682020" cy="280271"/>
          </a:xfrm>
          <a:prstGeom prst="rect">
            <a:avLst/>
          </a:prstGeom>
        </p:spPr>
      </p:pic>
      <p:sp>
        <p:nvSpPr>
          <p:cNvPr id="2" name="Rectangle 1"/>
          <p:cNvSpPr/>
          <p:nvPr userDrawn="1"/>
        </p:nvSpPr>
        <p:spPr>
          <a:xfrm>
            <a:off x="3189061" y="1645920"/>
            <a:ext cx="5421539" cy="107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52909" y="1873291"/>
            <a:ext cx="5493842" cy="625120"/>
          </a:xfrm>
          <a:prstGeom prst="rect">
            <a:avLst/>
          </a:prstGeom>
        </p:spPr>
      </p:pic>
      <p:sp>
        <p:nvSpPr>
          <p:cNvPr id="11" name="Snip Single Corner Rectangle 10"/>
          <p:cNvSpPr/>
          <p:nvPr userDrawn="1"/>
        </p:nvSpPr>
        <p:spPr>
          <a:xfrm>
            <a:off x="0" y="4624251"/>
            <a:ext cx="5103223" cy="1367246"/>
          </a:xfrm>
          <a:prstGeom prst="snip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B050"/>
              </a:solidFill>
              <a:latin typeface="+mj-lt"/>
            </a:endParaRPr>
          </a:p>
        </p:txBody>
      </p:sp>
      <p:sp>
        <p:nvSpPr>
          <p:cNvPr id="17" name="Text Placeholder 16"/>
          <p:cNvSpPr>
            <a:spLocks noGrp="1"/>
          </p:cNvSpPr>
          <p:nvPr>
            <p:ph type="body" sz="quarter" idx="10" hasCustomPrompt="1"/>
          </p:nvPr>
        </p:nvSpPr>
        <p:spPr>
          <a:xfrm>
            <a:off x="0" y="4912401"/>
            <a:ext cx="4895274" cy="870358"/>
          </a:xfrm>
        </p:spPr>
        <p:txBody>
          <a:bodyPr>
            <a:normAutofit/>
          </a:bodyPr>
          <a:lstStyle>
            <a:lvl1pPr marL="0" indent="0">
              <a:buNone/>
              <a:defRPr lang="en-US" sz="2200" kern="1200" dirty="0" smtClean="0">
                <a:solidFill>
                  <a:srgbClr val="00B050"/>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presentation title]</a:t>
            </a:r>
          </a:p>
          <a:p>
            <a:pPr lvl="0"/>
            <a:endParaRPr lang="en-US" dirty="0" smtClean="0"/>
          </a:p>
        </p:txBody>
      </p:sp>
      <p:sp>
        <p:nvSpPr>
          <p:cNvPr id="20" name="Rectangle 19"/>
          <p:cNvSpPr/>
          <p:nvPr userDrawn="1"/>
        </p:nvSpPr>
        <p:spPr>
          <a:xfrm>
            <a:off x="-83127" y="6705600"/>
            <a:ext cx="12275127"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53625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7">
                                            <p:txEl>
                                              <p:pRg st="0" end="0"/>
                                            </p:txEl>
                                          </p:spTgt>
                                        </p:tgtEl>
                                      </p:cBhvr>
                                    </p:animEffect>
                                  </p:childTnLst>
                                </p:cTn>
                              </p:par>
                            </p:childTnLst>
                          </p:cTn>
                        </p:par>
                        <p:par>
                          <p:cTn id="21" fill="hold">
                            <p:stCondLst>
                              <p:cond delay="2000"/>
                            </p:stCondLst>
                            <p:childTnLst>
                              <p:par>
                                <p:cTn id="22" presetID="2" presetClass="exit" presetSubtype="2" fill="hold" grpId="0" nodeType="afterEffect">
                                  <p:stCondLst>
                                    <p:cond delay="0"/>
                                  </p:stCondLst>
                                  <p:childTnLst>
                                    <p:anim calcmode="lin" valueType="num">
                                      <p:cBhvr additive="base">
                                        <p:cTn id="23" dur="500"/>
                                        <p:tgtEl>
                                          <p:spTgt spid="20"/>
                                        </p:tgtEl>
                                        <p:attrNameLst>
                                          <p:attrName>ppt_x</p:attrName>
                                        </p:attrNameLst>
                                      </p:cBhvr>
                                      <p:tavLst>
                                        <p:tav tm="0">
                                          <p:val>
                                            <p:strVal val="ppt_x"/>
                                          </p:val>
                                        </p:tav>
                                        <p:tav tm="100000">
                                          <p:val>
                                            <p:strVal val="1+ppt_w/2"/>
                                          </p:val>
                                        </p:tav>
                                      </p:tavLst>
                                    </p:anim>
                                    <p:anim calcmode="lin" valueType="num">
                                      <p:cBhvr additive="base">
                                        <p:cTn id="24" dur="500"/>
                                        <p:tgtEl>
                                          <p:spTgt spid="20"/>
                                        </p:tgtEl>
                                        <p:attrNameLst>
                                          <p:attrName>ppt_y</p:attrName>
                                        </p:attrNameLst>
                                      </p:cBhvr>
                                      <p:tavLst>
                                        <p:tav tm="0">
                                          <p:val>
                                            <p:strVal val="ppt_y"/>
                                          </p:val>
                                        </p:tav>
                                        <p:tav tm="100000">
                                          <p:val>
                                            <p:strVal val="ppt_y"/>
                                          </p:val>
                                        </p:tav>
                                      </p:tavLst>
                                    </p:anim>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build="p">
        <p:tmplLst>
          <p:tmpl lvl="1">
            <p:tnLst>
              <p:par>
                <p:cTn presetID="1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p:tgtEl>
                          <p:spTgt spid="17"/>
                        </p:tgtEl>
                        <p:attrNameLst>
                          <p:attrName>ppt_y</p:attrName>
                        </p:attrNameLst>
                      </p:cBhvr>
                      <p:tavLst>
                        <p:tav tm="0">
                          <p:val>
                            <p:strVal val="#ppt_y+#ppt_h*1.125000"/>
                          </p:val>
                        </p:tav>
                        <p:tav tm="100000">
                          <p:val>
                            <p:strVal val="#ppt_y"/>
                          </p:val>
                        </p:tav>
                      </p:tavLst>
                    </p:anim>
                    <p:animEffect transition="in" filter="wipe(up)">
                      <p:cBhvr>
                        <p:cTn dur="500"/>
                        <p:tgtEl>
                          <p:spTgt spid="17"/>
                        </p:tgtEl>
                      </p:cBhvr>
                    </p:animEffect>
                  </p:childTnLst>
                </p:cTn>
              </p:par>
            </p:tnLst>
          </p:tmpl>
        </p:tmplLst>
      </p:bldP>
      <p:bldP spid="2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816971"/>
          </a:xfrm>
        </p:spPr>
        <p:txBody>
          <a:bodyPr>
            <a:normAutofit/>
          </a:bodyPr>
          <a:lstStyle>
            <a:lvl1pPr>
              <a:defRPr sz="3200" baseline="0">
                <a:solidFill>
                  <a:srgbClr val="00B050"/>
                </a:solidFill>
              </a:defRPr>
            </a:lvl1pPr>
          </a:lstStyle>
          <a:p>
            <a:r>
              <a:rPr lang="en-US" dirty="0" smtClean="0"/>
              <a:t>Click to edit Slide Title</a:t>
            </a:r>
            <a:endParaRPr lang="en-US" dirty="0"/>
          </a:p>
        </p:txBody>
      </p:sp>
      <p:sp>
        <p:nvSpPr>
          <p:cNvPr id="3" name="Content Placeholder 2"/>
          <p:cNvSpPr>
            <a:spLocks noGrp="1"/>
          </p:cNvSpPr>
          <p:nvPr>
            <p:ph idx="1"/>
          </p:nvPr>
        </p:nvSpPr>
        <p:spPr>
          <a:xfrm>
            <a:off x="838200" y="1356347"/>
            <a:ext cx="10515600" cy="4820616"/>
          </a:xfrm>
        </p:spPr>
        <p:txBody>
          <a:bodyPr/>
          <a:lstStyle>
            <a:lvl1pPr>
              <a:defRPr sz="2200" b="0">
                <a:solidFill>
                  <a:schemeClr val="tx1">
                    <a:lumMod val="65000"/>
                    <a:lumOff val="35000"/>
                  </a:schemeClr>
                </a:solidFill>
                <a:latin typeface="+mn-lt"/>
              </a:defRPr>
            </a:lvl1pPr>
            <a:lvl2pPr>
              <a:defRPr sz="1600">
                <a:solidFill>
                  <a:schemeClr val="tx1">
                    <a:lumMod val="65000"/>
                    <a:lumOff val="35000"/>
                  </a:schemeClr>
                </a:solidFill>
                <a:latin typeface="+mn-lt"/>
              </a:defRPr>
            </a:lvl2pPr>
            <a:lvl3pPr>
              <a:defRPr sz="1600">
                <a:solidFill>
                  <a:schemeClr val="tx1">
                    <a:lumMod val="65000"/>
                    <a:lumOff val="35000"/>
                  </a:schemeClr>
                </a:solidFill>
                <a:latin typeface="+mn-lt"/>
              </a:defRPr>
            </a:lvl3pPr>
            <a:lvl4pPr>
              <a:defRPr sz="1600">
                <a:solidFill>
                  <a:schemeClr val="tx1">
                    <a:lumMod val="65000"/>
                    <a:lumOff val="35000"/>
                  </a:schemeClr>
                </a:solidFill>
                <a:latin typeface="+mn-lt"/>
              </a:defRPr>
            </a:lvl4pPr>
            <a:lvl5pPr>
              <a:defRPr sz="1600">
                <a:solidFill>
                  <a:schemeClr val="tx1">
                    <a:lumMod val="65000"/>
                    <a:lumOff val="3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832E48-85ED-42E6-9A1A-6FD6BA462677}" type="datetimeFigureOut">
              <a:rPr lang="en-US" smtClean="0"/>
              <a:t>9/15/2021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7F302-4070-4384-992C-E3CACAF5C789}" type="slidenum">
              <a:rPr lang="en-US" smtClean="0"/>
              <a:t>‹#›</a:t>
            </a:fld>
            <a:endParaRPr lang="en-US" dirty="0"/>
          </a:p>
        </p:txBody>
      </p:sp>
      <p:pic>
        <p:nvPicPr>
          <p:cNvPr id="7" name="Picture 6"/>
          <p:cNvPicPr>
            <a:picLocks noChangeAspect="1"/>
          </p:cNvPicPr>
          <p:nvPr userDrawn="1"/>
        </p:nvPicPr>
        <p:blipFill rotWithShape="1">
          <a:blip r:embed="rId2"/>
          <a:srcRect t="99333"/>
          <a:stretch/>
        </p:blipFill>
        <p:spPr>
          <a:xfrm>
            <a:off x="0" y="6820492"/>
            <a:ext cx="12192000" cy="45719"/>
          </a:xfrm>
          <a:prstGeom prst="rect">
            <a:avLst/>
          </a:prstGeom>
        </p:spPr>
      </p:pic>
      <p:sp>
        <p:nvSpPr>
          <p:cNvPr id="8" name="TextBox 7"/>
          <p:cNvSpPr txBox="1"/>
          <p:nvPr userDrawn="1"/>
        </p:nvSpPr>
        <p:spPr>
          <a:xfrm>
            <a:off x="5243843" y="6449181"/>
            <a:ext cx="1704313" cy="369332"/>
          </a:xfrm>
          <a:prstGeom prst="rect">
            <a:avLst/>
          </a:prstGeom>
          <a:noFill/>
        </p:spPr>
        <p:txBody>
          <a:bodyPr wrap="none" rtlCol="0">
            <a:spAutoFit/>
          </a:bodyPr>
          <a:lstStyle/>
          <a:p>
            <a:pPr algn="ctr"/>
            <a:r>
              <a:rPr lang="en-US" sz="900" b="1" i="1" dirty="0" smtClean="0">
                <a:solidFill>
                  <a:srgbClr val="FF0000"/>
                </a:solidFill>
              </a:rPr>
              <a:t>Strictly Private and Confidential</a:t>
            </a:r>
          </a:p>
          <a:p>
            <a:pPr algn="ctr"/>
            <a:r>
              <a:rPr lang="en-US" sz="900" b="1" i="1" dirty="0" smtClean="0">
                <a:solidFill>
                  <a:srgbClr val="FF0000"/>
                </a:solidFill>
              </a:rPr>
              <a:t>Property of MCB Arif Habib </a:t>
            </a:r>
            <a:endParaRPr lang="en-US" sz="900" b="1" i="1" dirty="0">
              <a:solidFill>
                <a:srgbClr val="FF0000"/>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4259" y="6530601"/>
            <a:ext cx="630455" cy="21992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19432" y="6508462"/>
            <a:ext cx="682020" cy="316877"/>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36576" y="6557057"/>
            <a:ext cx="1840373" cy="209408"/>
          </a:xfrm>
          <a:prstGeom prst="rect">
            <a:avLst/>
          </a:prstGeom>
        </p:spPr>
      </p:pic>
      <p:sp>
        <p:nvSpPr>
          <p:cNvPr id="9" name="Rectangle 8"/>
          <p:cNvSpPr/>
          <p:nvPr userDrawn="1"/>
        </p:nvSpPr>
        <p:spPr>
          <a:xfrm>
            <a:off x="-199704" y="6804288"/>
            <a:ext cx="12453257" cy="6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248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250"/>
                                        <p:tgtEl>
                                          <p:spTgt spid="3">
                                            <p:txEl>
                                              <p:pRg st="0" end="0"/>
                                            </p:txEl>
                                          </p:spTgt>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5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250"/>
                                        <p:tgtEl>
                                          <p:spTgt spid="3">
                                            <p:txEl>
                                              <p:pRg st="1" end="1"/>
                                            </p:txEl>
                                          </p:spTgt>
                                        </p:tgtEl>
                                      </p:cBhvr>
                                    </p:animEffect>
                                  </p:childTnLst>
                                </p:cTn>
                              </p:par>
                            </p:childTnLst>
                          </p:cTn>
                        </p:par>
                        <p:par>
                          <p:cTn id="20" fill="hold">
                            <p:stCondLst>
                              <p:cond delay="1250"/>
                            </p:stCondLst>
                            <p:childTnLst>
                              <p:par>
                                <p:cTn id="21" presetID="1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5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250"/>
                                        <p:tgtEl>
                                          <p:spTgt spid="3">
                                            <p:txEl>
                                              <p:pRg st="2" end="2"/>
                                            </p:txEl>
                                          </p:spTgt>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25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9" dur="250"/>
                                        <p:tgtEl>
                                          <p:spTgt spid="3">
                                            <p:txEl>
                                              <p:pRg st="3" end="3"/>
                                            </p:txEl>
                                          </p:spTgt>
                                        </p:tgtEl>
                                      </p:cBhvr>
                                    </p:animEffect>
                                  </p:childTnLst>
                                </p:cTn>
                              </p:par>
                            </p:childTnLst>
                          </p:cTn>
                        </p:par>
                        <p:par>
                          <p:cTn id="30" fill="hold">
                            <p:stCondLst>
                              <p:cond delay="1750"/>
                            </p:stCondLst>
                            <p:childTnLst>
                              <p:par>
                                <p:cTn id="31" presetID="1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5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4" dur="250"/>
                                        <p:tgtEl>
                                          <p:spTgt spid="3">
                                            <p:txEl>
                                              <p:pRg st="4" end="4"/>
                                            </p:txEl>
                                          </p:spTgt>
                                        </p:tgtEl>
                                      </p:cBhvr>
                                    </p:animEffect>
                                  </p:childTnLst>
                                </p:cTn>
                              </p:par>
                            </p:childTnLst>
                          </p:cTn>
                        </p:par>
                        <p:par>
                          <p:cTn id="35" fill="hold">
                            <p:stCondLst>
                              <p:cond delay="2000"/>
                            </p:stCondLst>
                            <p:childTnLst>
                              <p:par>
                                <p:cTn id="36" presetID="2" presetClass="exit" presetSubtype="2" fill="hold" grpId="0" nodeType="afterEffect">
                                  <p:stCondLst>
                                    <p:cond delay="0"/>
                                  </p:stCondLst>
                                  <p:childTnLst>
                                    <p:anim calcmode="lin" valueType="num">
                                      <p:cBhvr additive="base">
                                        <p:cTn id="37" dur="2000"/>
                                        <p:tgtEl>
                                          <p:spTgt spid="9"/>
                                        </p:tgtEl>
                                        <p:attrNameLst>
                                          <p:attrName>ppt_x</p:attrName>
                                        </p:attrNameLst>
                                      </p:cBhvr>
                                      <p:tavLst>
                                        <p:tav tm="0">
                                          <p:val>
                                            <p:strVal val="ppt_x"/>
                                          </p:val>
                                        </p:tav>
                                        <p:tav tm="100000">
                                          <p:val>
                                            <p:strVal val="1+ppt_w/2"/>
                                          </p:val>
                                        </p:tav>
                                      </p:tavLst>
                                    </p:anim>
                                    <p:anim calcmode="lin" valueType="num">
                                      <p:cBhvr additive="base">
                                        <p:cTn id="38" dur="2000"/>
                                        <p:tgtEl>
                                          <p:spTgt spid="9"/>
                                        </p:tgtEl>
                                        <p:attrNameLst>
                                          <p:attrName>ppt_y</p:attrName>
                                        </p:attrNameLst>
                                      </p:cBhvr>
                                      <p:tavLst>
                                        <p:tav tm="0">
                                          <p:val>
                                            <p:strVal val="ppt_y"/>
                                          </p:val>
                                        </p:tav>
                                        <p:tav tm="100000">
                                          <p:val>
                                            <p:strVal val="ppt_y"/>
                                          </p:val>
                                        </p:tav>
                                      </p:tavLst>
                                    </p:anim>
                                    <p:set>
                                      <p:cBhvr>
                                        <p:cTn id="3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p:tgtEl>
                          <p:spTgt spid="3"/>
                        </p:tgtEl>
                        <p:attrNameLst>
                          <p:attrName>ppt_y</p:attrName>
                        </p:attrNameLst>
                      </p:cBhvr>
                      <p:tavLst>
                        <p:tav tm="0">
                          <p:val>
                            <p:strVal val="#ppt_y+#ppt_h*1.125000"/>
                          </p:val>
                        </p:tav>
                        <p:tav tm="100000">
                          <p:val>
                            <p:strVal val="#ppt_y"/>
                          </p:val>
                        </p:tav>
                      </p:tavLst>
                    </p:anim>
                    <p:animEffect transition="in" filter="wipe(up)">
                      <p:cBhvr>
                        <p:cTn dur="25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p:tgtEl>
                          <p:spTgt spid="3"/>
                        </p:tgtEl>
                        <p:attrNameLst>
                          <p:attrName>ppt_y</p:attrName>
                        </p:attrNameLst>
                      </p:cBhvr>
                      <p:tavLst>
                        <p:tav tm="0">
                          <p:val>
                            <p:strVal val="#ppt_y+#ppt_h*1.125000"/>
                          </p:val>
                        </p:tav>
                        <p:tav tm="100000">
                          <p:val>
                            <p:strVal val="#ppt_y"/>
                          </p:val>
                        </p:tav>
                      </p:tavLst>
                    </p:anim>
                    <p:animEffect transition="in" filter="wipe(up)">
                      <p:cBhvr>
                        <p:cTn dur="25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p:tgtEl>
                          <p:spTgt spid="3"/>
                        </p:tgtEl>
                        <p:attrNameLst>
                          <p:attrName>ppt_y</p:attrName>
                        </p:attrNameLst>
                      </p:cBhvr>
                      <p:tavLst>
                        <p:tav tm="0">
                          <p:val>
                            <p:strVal val="#ppt_y+#ppt_h*1.125000"/>
                          </p:val>
                        </p:tav>
                        <p:tav tm="100000">
                          <p:val>
                            <p:strVal val="#ppt_y"/>
                          </p:val>
                        </p:tav>
                      </p:tavLst>
                    </p:anim>
                    <p:animEffect transition="in" filter="wipe(up)">
                      <p:cBhvr>
                        <p:cTn dur="25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p:tgtEl>
                          <p:spTgt spid="3"/>
                        </p:tgtEl>
                        <p:attrNameLst>
                          <p:attrName>ppt_y</p:attrName>
                        </p:attrNameLst>
                      </p:cBhvr>
                      <p:tavLst>
                        <p:tav tm="0">
                          <p:val>
                            <p:strVal val="#ppt_y+#ppt_h*1.125000"/>
                          </p:val>
                        </p:tav>
                        <p:tav tm="100000">
                          <p:val>
                            <p:strVal val="#ppt_y"/>
                          </p:val>
                        </p:tav>
                      </p:tavLst>
                    </p:anim>
                    <p:animEffect transition="in" filter="wipe(up)">
                      <p:cBhvr>
                        <p:cTn dur="25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p:tgtEl>
                          <p:spTgt spid="3"/>
                        </p:tgtEl>
                        <p:attrNameLst>
                          <p:attrName>ppt_y</p:attrName>
                        </p:attrNameLst>
                      </p:cBhvr>
                      <p:tavLst>
                        <p:tav tm="0">
                          <p:val>
                            <p:strVal val="#ppt_y+#ppt_h*1.125000"/>
                          </p:val>
                        </p:tav>
                        <p:tav tm="100000">
                          <p:val>
                            <p:strVal val="#ppt_y"/>
                          </p:val>
                        </p:tav>
                      </p:tavLst>
                    </p:anim>
                    <p:animEffect transition="in" filter="wipe(up)">
                      <p:cBhvr>
                        <p:cTn dur="250"/>
                        <p:tgtEl>
                          <p:spTgt spid="3"/>
                        </p:tgtEl>
                      </p:cBhvr>
                    </p:animEffect>
                  </p:childTnLst>
                </p:cTn>
              </p:par>
            </p:tnLst>
          </p:tmpl>
        </p:tmplLst>
      </p:bldP>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32E48-85ED-42E6-9A1A-6FD6BA462677}"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7F302-4070-4384-992C-E3CACAF5C789}" type="slidenum">
              <a:rPr lang="en-US" smtClean="0"/>
              <a:t>‹#›</a:t>
            </a:fld>
            <a:endParaRPr lang="en-US"/>
          </a:p>
        </p:txBody>
      </p:sp>
      <p:sp>
        <p:nvSpPr>
          <p:cNvPr id="6" name="TextBox 5"/>
          <p:cNvSpPr txBox="1"/>
          <p:nvPr userDrawn="1"/>
        </p:nvSpPr>
        <p:spPr>
          <a:xfrm>
            <a:off x="4550229" y="2210819"/>
            <a:ext cx="3091543" cy="707886"/>
          </a:xfrm>
          <a:prstGeom prst="rect">
            <a:avLst/>
          </a:prstGeom>
          <a:noFill/>
        </p:spPr>
        <p:txBody>
          <a:bodyPr wrap="square" rtlCol="0">
            <a:spAutoFit/>
          </a:bodyPr>
          <a:lstStyle/>
          <a:p>
            <a:pPr algn="ctr"/>
            <a:r>
              <a:rPr lang="en-US" sz="4000" dirty="0" smtClean="0">
                <a:solidFill>
                  <a:srgbClr val="00B050"/>
                </a:solidFill>
                <a:latin typeface="+mj-lt"/>
              </a:rPr>
              <a:t>Thanks</a:t>
            </a:r>
            <a:endParaRPr lang="en-US" sz="4000" dirty="0">
              <a:solidFill>
                <a:srgbClr val="00B050"/>
              </a:solidFill>
              <a:latin typeface="+mj-l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6516" y="4227436"/>
            <a:ext cx="1048512" cy="36576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6973" y="4181716"/>
            <a:ext cx="983227" cy="4572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8500" y="3467799"/>
            <a:ext cx="3734999" cy="424989"/>
          </a:xfrm>
          <a:prstGeom prst="rect">
            <a:avLst/>
          </a:prstGeom>
        </p:spPr>
      </p:pic>
      <p:sp>
        <p:nvSpPr>
          <p:cNvPr id="12" name="TextBox 11"/>
          <p:cNvSpPr txBox="1"/>
          <p:nvPr userDrawn="1"/>
        </p:nvSpPr>
        <p:spPr>
          <a:xfrm>
            <a:off x="5243843" y="6449181"/>
            <a:ext cx="1704313" cy="369332"/>
          </a:xfrm>
          <a:prstGeom prst="rect">
            <a:avLst/>
          </a:prstGeom>
          <a:noFill/>
        </p:spPr>
        <p:txBody>
          <a:bodyPr wrap="none" rtlCol="0">
            <a:spAutoFit/>
          </a:bodyPr>
          <a:lstStyle/>
          <a:p>
            <a:pPr algn="ctr"/>
            <a:r>
              <a:rPr lang="en-US" sz="900" b="1" i="1" dirty="0" smtClean="0">
                <a:solidFill>
                  <a:srgbClr val="FF0000"/>
                </a:solidFill>
              </a:rPr>
              <a:t>Strictly Private and Confidential</a:t>
            </a:r>
          </a:p>
          <a:p>
            <a:pPr algn="ctr"/>
            <a:r>
              <a:rPr lang="en-US" sz="900" b="1" i="1" dirty="0" smtClean="0">
                <a:solidFill>
                  <a:srgbClr val="FF0000"/>
                </a:solidFill>
              </a:rPr>
              <a:t>Property of MCB Arif Habib </a:t>
            </a:r>
            <a:endParaRPr lang="en-US" sz="900" b="1" i="1" dirty="0">
              <a:solidFill>
                <a:srgbClr val="FF0000"/>
              </a:solidFill>
            </a:endParaRPr>
          </a:p>
        </p:txBody>
      </p:sp>
    </p:spTree>
    <p:extLst>
      <p:ext uri="{BB962C8B-B14F-4D97-AF65-F5344CB8AC3E}">
        <p14:creationId xmlns:p14="http://schemas.microsoft.com/office/powerpoint/2010/main" val="278269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anim calcmode="lin" valueType="num">
                                      <p:cBhvr>
                                        <p:cTn id="20" dur="250" fill="hold"/>
                                        <p:tgtEl>
                                          <p:spTgt spid="11"/>
                                        </p:tgtEl>
                                        <p:attrNameLst>
                                          <p:attrName>ppt_x</p:attrName>
                                        </p:attrNameLst>
                                      </p:cBhvr>
                                      <p:tavLst>
                                        <p:tav tm="0">
                                          <p:val>
                                            <p:strVal val="#ppt_x"/>
                                          </p:val>
                                        </p:tav>
                                        <p:tav tm="100000">
                                          <p:val>
                                            <p:strVal val="#ppt_x"/>
                                          </p:val>
                                        </p:tav>
                                      </p:tavLst>
                                    </p:anim>
                                    <p:anim calcmode="lin" valueType="num">
                                      <p:cBhvr>
                                        <p:cTn id="21"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32E48-85ED-42E6-9A1A-6FD6BA462677}" type="datetimeFigureOut">
              <a:rPr lang="en-US" smtClean="0"/>
              <a:t>9/15/2021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7F302-4070-4384-992C-E3CACAF5C789}" type="slidenum">
              <a:rPr lang="en-US" smtClean="0"/>
              <a:t>‹#›</a:t>
            </a:fld>
            <a:endParaRPr lang="en-US"/>
          </a:p>
        </p:txBody>
      </p:sp>
    </p:spTree>
    <p:extLst>
      <p:ext uri="{BB962C8B-B14F-4D97-AF65-F5344CB8AC3E}">
        <p14:creationId xmlns:p14="http://schemas.microsoft.com/office/powerpoint/2010/main" val="659902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7.png"/><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noGrp="1"/>
          </p:cNvSpPr>
          <p:nvPr>
            <p:ph type="body" sz="quarter" idx="10"/>
          </p:nvPr>
        </p:nvSpPr>
        <p:spPr>
          <a:xfrm>
            <a:off x="0" y="4912401"/>
            <a:ext cx="5306096" cy="1243700"/>
          </a:xfrm>
          <a:prstGeom prst="rect">
            <a:avLst/>
          </a:prstGeom>
        </p:spPr>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n-US" sz="2400" i="0" u="none" strike="noStrike" kern="1200" cap="none" spc="0" normalizeH="0" baseline="0" noProof="0" dirty="0" smtClean="0">
                <a:ln>
                  <a:noFill/>
                </a:ln>
                <a:solidFill>
                  <a:schemeClr val="bg2">
                    <a:lumMod val="25000"/>
                  </a:schemeClr>
                </a:solidFill>
                <a:effectLst/>
                <a:uLnTx/>
                <a:uFillTx/>
                <a:latin typeface="Georgia" pitchFamily="18" charset="0"/>
              </a:rPr>
              <a:t>169</a:t>
            </a:r>
            <a:r>
              <a:rPr kumimoji="0" lang="en-US" sz="2400" i="0" u="none" strike="noStrike" kern="1200" cap="none" spc="0" normalizeH="0" baseline="30000" noProof="0" dirty="0" smtClean="0">
                <a:ln>
                  <a:noFill/>
                </a:ln>
                <a:solidFill>
                  <a:schemeClr val="bg2">
                    <a:lumMod val="25000"/>
                  </a:schemeClr>
                </a:solidFill>
                <a:effectLst/>
                <a:uLnTx/>
                <a:uFillTx/>
                <a:latin typeface="Georgia" pitchFamily="18" charset="0"/>
              </a:rPr>
              <a:t>th</a:t>
            </a:r>
            <a:r>
              <a:rPr kumimoji="0" lang="en-US" sz="2400" i="0" u="none" strike="noStrike" kern="1200" cap="none" spc="0" normalizeH="0" baseline="0" noProof="0" dirty="0" smtClean="0">
                <a:ln>
                  <a:noFill/>
                </a:ln>
                <a:solidFill>
                  <a:schemeClr val="bg2">
                    <a:lumMod val="25000"/>
                  </a:schemeClr>
                </a:solidFill>
                <a:effectLst/>
                <a:uLnTx/>
                <a:uFillTx/>
                <a:latin typeface="Georgia" pitchFamily="18" charset="0"/>
              </a:rPr>
              <a:t> </a:t>
            </a:r>
            <a:r>
              <a:rPr kumimoji="0" lang="en-US" sz="2400" i="0" u="none" strike="noStrike" kern="1200" cap="none" spc="0" normalizeH="0" baseline="0" noProof="0" dirty="0">
                <a:ln>
                  <a:noFill/>
                </a:ln>
                <a:solidFill>
                  <a:schemeClr val="bg2">
                    <a:lumMod val="25000"/>
                  </a:schemeClr>
                </a:solidFill>
                <a:effectLst/>
                <a:uLnTx/>
                <a:uFillTx/>
                <a:latin typeface="Georgia" pitchFamily="18" charset="0"/>
              </a:rPr>
              <a:t>Meeting of Board </a:t>
            </a:r>
            <a:r>
              <a:rPr kumimoji="0" lang="en-US" sz="2400" i="0" u="none" strike="noStrike" kern="1200" cap="none" spc="0" normalizeH="0" baseline="0" noProof="0" dirty="0" smtClean="0">
                <a:ln>
                  <a:noFill/>
                </a:ln>
                <a:solidFill>
                  <a:schemeClr val="bg2">
                    <a:lumMod val="25000"/>
                  </a:schemeClr>
                </a:solidFill>
                <a:effectLst/>
                <a:uLnTx/>
                <a:uFillTx/>
                <a:latin typeface="Georgia" pitchFamily="18" charset="0"/>
              </a:rPr>
              <a:t>of Directors</a:t>
            </a:r>
            <a:endParaRPr kumimoji="0" lang="en-US" sz="2400" i="0" u="none" strike="noStrike" kern="1200" cap="none" spc="0" normalizeH="0" baseline="0" noProof="0" dirty="0">
              <a:ln>
                <a:noFill/>
              </a:ln>
              <a:solidFill>
                <a:schemeClr val="bg2">
                  <a:lumMod val="25000"/>
                </a:schemeClr>
              </a:solidFill>
              <a:effectLst/>
              <a:uLnTx/>
              <a:uFillTx/>
              <a:latin typeface="Georgia" pitchFamily="18" charset="0"/>
            </a:endParaRPr>
          </a:p>
          <a:p>
            <a:pPr marL="228600" marR="0" lvl="0" indent="-228600" algn="ctr" defTabSz="914400" rtl="0" eaLnBrk="1" fontAlgn="auto" latinLnBrk="0" hangingPunct="1">
              <a:lnSpc>
                <a:spcPct val="90000"/>
              </a:lnSpc>
              <a:spcBef>
                <a:spcPts val="1000"/>
              </a:spcBef>
              <a:spcAft>
                <a:spcPts val="0"/>
              </a:spcAft>
              <a:buClrTx/>
              <a:buSzTx/>
              <a:tabLst/>
              <a:defRPr/>
            </a:pPr>
            <a:r>
              <a:rPr lang="en-US" sz="2400" dirty="0" smtClean="0">
                <a:solidFill>
                  <a:schemeClr val="bg2">
                    <a:lumMod val="25000"/>
                  </a:schemeClr>
                </a:solidFill>
                <a:latin typeface="Georgia" pitchFamily="18" charset="0"/>
              </a:rPr>
              <a:t>September 15, 2021</a:t>
            </a:r>
            <a:endParaRPr kumimoji="0" lang="en-US" sz="2400" i="0" u="none" strike="noStrike" kern="1200" cap="none" spc="0" normalizeH="0" baseline="0" noProof="0" dirty="0">
              <a:ln>
                <a:noFill/>
              </a:ln>
              <a:solidFill>
                <a:schemeClr val="bg2">
                  <a:lumMod val="25000"/>
                </a:schemeClr>
              </a:solidFill>
              <a:effectLst/>
              <a:uLnTx/>
              <a:uFillTx/>
              <a:latin typeface="Georgia" pitchFamily="18" charset="0"/>
            </a:endParaRPr>
          </a:p>
        </p:txBody>
      </p:sp>
    </p:spTree>
    <p:extLst>
      <p:ext uri="{BB962C8B-B14F-4D97-AF65-F5344CB8AC3E}">
        <p14:creationId xmlns:p14="http://schemas.microsoft.com/office/powerpoint/2010/main" val="2714350302"/>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0515"/>
            <a:ext cx="10515600" cy="816971"/>
          </a:xfrm>
        </p:spPr>
        <p:txBody>
          <a:bodyPr/>
          <a:lstStyle/>
          <a:p>
            <a:pPr algn="ctr"/>
            <a:r>
              <a:rPr lang="en-US" dirty="0" smtClean="0"/>
              <a:t>Corporate Strategy</a:t>
            </a:r>
            <a:endParaRPr lang="en-US" dirty="0"/>
          </a:p>
        </p:txBody>
      </p:sp>
    </p:spTree>
    <p:extLst>
      <p:ext uri="{BB962C8B-B14F-4D97-AF65-F5344CB8AC3E}">
        <p14:creationId xmlns:p14="http://schemas.microsoft.com/office/powerpoint/2010/main" val="422561064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38" y="197562"/>
            <a:ext cx="10890925" cy="718149"/>
          </a:xfrm>
        </p:spPr>
        <p:txBody>
          <a:bodyPr>
            <a:noAutofit/>
          </a:bodyPr>
          <a:lstStyle/>
          <a:p>
            <a:pPr algn="ctr"/>
            <a:r>
              <a:rPr lang="en-US" sz="2798" b="1" dirty="0">
                <a:solidFill>
                  <a:srgbClr val="002060"/>
                </a:solidFill>
                <a:latin typeface="+mn-lt"/>
              </a:rPr>
              <a:t>Corporate Strategy </a:t>
            </a:r>
          </a:p>
        </p:txBody>
      </p:sp>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11</a:t>
            </a:fld>
            <a:endParaRPr lang="en-US"/>
          </a:p>
        </p:txBody>
      </p:sp>
      <p:graphicFrame>
        <p:nvGraphicFramePr>
          <p:cNvPr id="5" name="Diagram 4"/>
          <p:cNvGraphicFramePr/>
          <p:nvPr>
            <p:extLst/>
          </p:nvPr>
        </p:nvGraphicFramePr>
        <p:xfrm>
          <a:off x="231439" y="1066800"/>
          <a:ext cx="11349374" cy="528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Right Arrow Callout 2"/>
          <p:cNvSpPr/>
          <p:nvPr/>
        </p:nvSpPr>
        <p:spPr>
          <a:xfrm>
            <a:off x="152401" y="5791200"/>
            <a:ext cx="11428413" cy="762000"/>
          </a:xfrm>
          <a:prstGeom prst="leftRightArrowCallout">
            <a:avLst>
              <a:gd name="adj1" fmla="val 17381"/>
              <a:gd name="adj2" fmla="val 19286"/>
              <a:gd name="adj3" fmla="val 32619"/>
              <a:gd name="adj4" fmla="val 8422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Operating Profitability to be increased </a:t>
            </a:r>
          </a:p>
          <a:p>
            <a:pPr algn="ctr"/>
            <a:r>
              <a:rPr lang="en-US" sz="1200" b="1" dirty="0" err="1"/>
              <a:t>Shariah</a:t>
            </a:r>
            <a:r>
              <a:rPr lang="en-US" sz="1200" b="1" dirty="0"/>
              <a:t> Market Share to be increased to 16%</a:t>
            </a:r>
          </a:p>
          <a:p>
            <a:pPr algn="ctr"/>
            <a:r>
              <a:rPr lang="en-US" sz="1200" b="1" dirty="0"/>
              <a:t>Equity funds AUM proportion to grow to 30%</a:t>
            </a:r>
          </a:p>
          <a:p>
            <a:pPr algn="ctr"/>
            <a:r>
              <a:rPr lang="en-US" sz="1200" b="1" dirty="0"/>
              <a:t>HNW Individuals to reach to 300</a:t>
            </a:r>
          </a:p>
        </p:txBody>
      </p:sp>
    </p:spTree>
    <p:extLst>
      <p:ext uri="{BB962C8B-B14F-4D97-AF65-F5344CB8AC3E}">
        <p14:creationId xmlns:p14="http://schemas.microsoft.com/office/powerpoint/2010/main" val="113426004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11189" y="1600201"/>
          <a:ext cx="109696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12</a:t>
            </a:fld>
            <a:endParaRPr lang="en-US"/>
          </a:p>
        </p:txBody>
      </p:sp>
      <p:sp>
        <p:nvSpPr>
          <p:cNvPr id="5" name="Title 1"/>
          <p:cNvSpPr txBox="1">
            <a:spLocks/>
          </p:cNvSpPr>
          <p:nvPr/>
        </p:nvSpPr>
        <p:spPr bwMode="auto">
          <a:xfrm>
            <a:off x="460138" y="197562"/>
            <a:ext cx="10890925" cy="71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798" b="1">
                <a:solidFill>
                  <a:srgbClr val="002060"/>
                </a:solidFill>
                <a:latin typeface="+mn-lt"/>
              </a:rPr>
              <a:t>Corporate Strategy </a:t>
            </a:r>
            <a:endParaRPr lang="en-US" sz="2798" b="1" dirty="0">
              <a:solidFill>
                <a:srgbClr val="002060"/>
              </a:solidFill>
              <a:latin typeface="+mn-lt"/>
            </a:endParaRPr>
          </a:p>
        </p:txBody>
      </p:sp>
    </p:spTree>
    <p:extLst>
      <p:ext uri="{BB962C8B-B14F-4D97-AF65-F5344CB8AC3E}">
        <p14:creationId xmlns:p14="http://schemas.microsoft.com/office/powerpoint/2010/main" val="30703601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13</a:t>
            </a:fld>
            <a:endParaRPr lang="en-US"/>
          </a:p>
        </p:txBody>
      </p:sp>
      <p:sp>
        <p:nvSpPr>
          <p:cNvPr id="5" name="Title 11"/>
          <p:cNvSpPr>
            <a:spLocks noGrp="1"/>
          </p:cNvSpPr>
          <p:nvPr>
            <p:ph type="title"/>
          </p:nvPr>
        </p:nvSpPr>
        <p:spPr>
          <a:xfrm>
            <a:off x="458671" y="229433"/>
            <a:ext cx="11425437" cy="715776"/>
          </a:xfrm>
        </p:spPr>
        <p:txBody>
          <a:bodyPr/>
          <a:lstStyle/>
          <a:p>
            <a:r>
              <a:rPr lang="en-US" sz="2799" b="1" dirty="0">
                <a:solidFill>
                  <a:srgbClr val="002060"/>
                </a:solidFill>
              </a:rPr>
              <a:t>High Net Worth ( HNW ) Strategy</a:t>
            </a:r>
            <a:endParaRPr lang="en-US" sz="1400" b="1" dirty="0">
              <a:solidFill>
                <a:srgbClr val="002060"/>
              </a:solidFill>
            </a:endParaRPr>
          </a:p>
        </p:txBody>
      </p:sp>
      <p:graphicFrame>
        <p:nvGraphicFramePr>
          <p:cNvPr id="6" name="Diagram 5"/>
          <p:cNvGraphicFramePr/>
          <p:nvPr>
            <p:extLst/>
          </p:nvPr>
        </p:nvGraphicFramePr>
        <p:xfrm>
          <a:off x="318794" y="1865066"/>
          <a:ext cx="9871483"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763391" y="1143595"/>
            <a:ext cx="10815995" cy="52308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ln w="0"/>
                <a:effectLst>
                  <a:outerShdw blurRad="38100" dist="19050" dir="2700000" algn="tl" rotWithShape="0">
                    <a:schemeClr val="dk1">
                      <a:alpha val="40000"/>
                    </a:schemeClr>
                  </a:outerShdw>
                </a:effectLst>
                <a:ea typeface="Calibri" panose="020F0502020204030204" pitchFamily="34" charset="0"/>
                <a:cs typeface="Calibri" panose="020F0502020204030204" pitchFamily="34" charset="0"/>
              </a:rPr>
              <a:t>High Net Worth individuals (HNW) are the customers / potential customers that can bring a significant investment when on boarded as customers. The segment has been a core part of the management’s retail strategy for future. </a:t>
            </a:r>
            <a:endParaRPr lang="en-US" sz="1400" dirty="0">
              <a:ln w="0"/>
              <a:effectLst>
                <a:outerShdw blurRad="38100" dist="19050" dir="2700000" algn="tl" rotWithShape="0">
                  <a:schemeClr val="dk1">
                    <a:alpha val="40000"/>
                  </a:schemeClr>
                </a:outerShdw>
              </a:effectLst>
            </a:endParaRPr>
          </a:p>
        </p:txBody>
      </p:sp>
      <p:sp>
        <p:nvSpPr>
          <p:cNvPr id="7" name="Right Arrow 6"/>
          <p:cNvSpPr/>
          <p:nvPr/>
        </p:nvSpPr>
        <p:spPr>
          <a:xfrm>
            <a:off x="9930607" y="3782914"/>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387808" y="2514600"/>
            <a:ext cx="1648779" cy="2971800"/>
          </a:xfrm>
          <a:prstGeom prst="round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t>HNW Individual Numbers to be increased to 300</a:t>
            </a:r>
          </a:p>
          <a:p>
            <a:pPr algn="ctr"/>
            <a:endParaRPr lang="en-US" sz="1200" b="1" dirty="0"/>
          </a:p>
          <a:p>
            <a:pPr algn="ctr"/>
            <a:r>
              <a:rPr lang="en-US" sz="1200" b="1" dirty="0" err="1"/>
              <a:t>Shariah</a:t>
            </a:r>
            <a:r>
              <a:rPr lang="en-US" sz="1200" b="1" dirty="0"/>
              <a:t> based Individuals to be increased</a:t>
            </a:r>
          </a:p>
          <a:p>
            <a:pPr algn="ctr"/>
            <a:endParaRPr lang="en-US" sz="1200" b="1" dirty="0"/>
          </a:p>
          <a:p>
            <a:pPr algn="ctr"/>
            <a:r>
              <a:rPr lang="en-US" sz="1200" b="1" dirty="0"/>
              <a:t>Equity Funds AUM proportion to be increased</a:t>
            </a:r>
          </a:p>
        </p:txBody>
      </p:sp>
    </p:spTree>
    <p:extLst>
      <p:ext uri="{BB962C8B-B14F-4D97-AF65-F5344CB8AC3E}">
        <p14:creationId xmlns:p14="http://schemas.microsoft.com/office/powerpoint/2010/main" val="77494422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14</a:t>
            </a:fld>
            <a:endParaRPr lang="en-US"/>
          </a:p>
        </p:txBody>
      </p:sp>
      <p:sp>
        <p:nvSpPr>
          <p:cNvPr id="5" name="Title 11"/>
          <p:cNvSpPr>
            <a:spLocks noGrp="1"/>
          </p:cNvSpPr>
          <p:nvPr>
            <p:ph type="title"/>
          </p:nvPr>
        </p:nvSpPr>
        <p:spPr>
          <a:xfrm>
            <a:off x="458671" y="229433"/>
            <a:ext cx="11425437" cy="715776"/>
          </a:xfrm>
        </p:spPr>
        <p:txBody>
          <a:bodyPr/>
          <a:lstStyle/>
          <a:p>
            <a:r>
              <a:rPr lang="en-US" sz="2799" b="1" dirty="0">
                <a:solidFill>
                  <a:srgbClr val="002060"/>
                </a:solidFill>
              </a:rPr>
              <a:t>High Net Worth ( HNW ) Strategy</a:t>
            </a:r>
            <a:endParaRPr lang="en-US" sz="1400" b="1" dirty="0">
              <a:solidFill>
                <a:srgbClr val="002060"/>
              </a:solidFill>
            </a:endParaRPr>
          </a:p>
        </p:txBody>
      </p:sp>
      <p:graphicFrame>
        <p:nvGraphicFramePr>
          <p:cNvPr id="8" name="Diagram 7"/>
          <p:cNvGraphicFramePr/>
          <p:nvPr>
            <p:extLst/>
          </p:nvPr>
        </p:nvGraphicFramePr>
        <p:xfrm>
          <a:off x="458671" y="1143000"/>
          <a:ext cx="11425437" cy="4994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30737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0515"/>
            <a:ext cx="10515600" cy="816971"/>
          </a:xfrm>
        </p:spPr>
        <p:txBody>
          <a:bodyPr/>
          <a:lstStyle/>
          <a:p>
            <a:pPr algn="ctr"/>
            <a:r>
              <a:rPr lang="en-US" dirty="0" smtClean="0"/>
              <a:t>Retail Strategy</a:t>
            </a:r>
            <a:endParaRPr lang="en-US" dirty="0"/>
          </a:p>
        </p:txBody>
      </p:sp>
    </p:spTree>
    <p:extLst>
      <p:ext uri="{BB962C8B-B14F-4D97-AF65-F5344CB8AC3E}">
        <p14:creationId xmlns:p14="http://schemas.microsoft.com/office/powerpoint/2010/main" val="76594127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Marketing – MCB-AH</a:t>
            </a:r>
            <a:endParaRPr lang="en-US" dirty="0"/>
          </a:p>
        </p:txBody>
      </p:sp>
      <p:pic>
        <p:nvPicPr>
          <p:cNvPr id="1026" name="Picture 2" descr="Branding and Marketing Company, Brand Marketing Consultant, Creative,  Branding and Marketing Agenc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2300" y="1488507"/>
            <a:ext cx="4381500" cy="4381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1950720"/>
            <a:ext cx="184731" cy="369332"/>
          </a:xfrm>
          <a:prstGeom prst="rect">
            <a:avLst/>
          </a:prstGeom>
          <a:noFill/>
        </p:spPr>
        <p:txBody>
          <a:bodyPr wrap="none" rtlCol="0">
            <a:spAutoFit/>
          </a:bodyPr>
          <a:lstStyle/>
          <a:p>
            <a:endParaRPr lang="en-US" dirty="0"/>
          </a:p>
        </p:txBody>
      </p:sp>
      <p:sp>
        <p:nvSpPr>
          <p:cNvPr id="7" name="Content Placeholder 2"/>
          <p:cNvSpPr txBox="1">
            <a:spLocks/>
          </p:cNvSpPr>
          <p:nvPr/>
        </p:nvSpPr>
        <p:spPr>
          <a:xfrm>
            <a:off x="838200" y="1356347"/>
            <a:ext cx="5423263" cy="4513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smtClean="0"/>
              <a:t>We have come a long way and achieved a lot. We do a lot of innovation and great new things both traditionally and digitally. </a:t>
            </a:r>
          </a:p>
          <a:p>
            <a:pPr marL="0" indent="0">
              <a:buFont typeface="Arial" panose="020B0604020202020204" pitchFamily="34" charset="0"/>
              <a:buNone/>
            </a:pPr>
            <a:r>
              <a:rPr lang="en-US" sz="1500" dirty="0" smtClean="0"/>
              <a:t>Now is the time we come on surface!</a:t>
            </a:r>
          </a:p>
          <a:p>
            <a:pPr marL="0" indent="0">
              <a:buFont typeface="Arial" panose="020B0604020202020204" pitchFamily="34" charset="0"/>
              <a:buNone/>
            </a:pPr>
            <a:endParaRPr lang="en-US" sz="1500" dirty="0"/>
          </a:p>
          <a:p>
            <a:pPr marL="0" indent="0">
              <a:buFont typeface="Arial" panose="020B0604020202020204" pitchFamily="34" charset="0"/>
              <a:buNone/>
            </a:pPr>
            <a:r>
              <a:rPr lang="en-US" sz="1500" dirty="0" smtClean="0"/>
              <a:t>We have hired one of the best PR agency – Z2C Limited who is currently working on making a year long plan to create noise for MCB-AH and </a:t>
            </a:r>
            <a:r>
              <a:rPr lang="en-US" sz="1500" dirty="0" err="1" smtClean="0"/>
              <a:t>iSAVE</a:t>
            </a:r>
            <a:endParaRPr lang="en-US" sz="1500" dirty="0" smtClean="0"/>
          </a:p>
          <a:p>
            <a:pPr>
              <a:buFontTx/>
              <a:buChar char="-"/>
            </a:pPr>
            <a:r>
              <a:rPr lang="en-US" sz="1500" dirty="0" smtClean="0"/>
              <a:t>TV – talk shows and interviews with CEO</a:t>
            </a:r>
          </a:p>
          <a:p>
            <a:pPr>
              <a:buFontTx/>
              <a:buChar char="-"/>
            </a:pPr>
            <a:r>
              <a:rPr lang="en-US" sz="1500" dirty="0" smtClean="0"/>
              <a:t>Radio shows – talking to customers </a:t>
            </a:r>
          </a:p>
          <a:p>
            <a:pPr>
              <a:buFontTx/>
              <a:buChar char="-"/>
            </a:pPr>
            <a:r>
              <a:rPr lang="en-US" sz="1500" dirty="0" smtClean="0"/>
              <a:t>Online blogs and articles – Dawn, Business Recorder, Pro Pakistani, Tech Juice, Urdu Point, </a:t>
            </a:r>
            <a:r>
              <a:rPr lang="en-US" sz="1500" dirty="0" err="1" smtClean="0"/>
              <a:t>etc</a:t>
            </a:r>
            <a:endParaRPr lang="en-US" sz="1500" dirty="0" smtClean="0"/>
          </a:p>
          <a:p>
            <a:pPr>
              <a:buFontTx/>
              <a:buChar char="-"/>
            </a:pPr>
            <a:r>
              <a:rPr lang="en-US" sz="1500" dirty="0" smtClean="0"/>
              <a:t>Brand us as an AMC showcasing our complete </a:t>
            </a:r>
            <a:r>
              <a:rPr lang="en-US" sz="1500" dirty="0" err="1" smtClean="0"/>
              <a:t>Shariah</a:t>
            </a:r>
            <a:r>
              <a:rPr lang="en-US" sz="1500" dirty="0" smtClean="0"/>
              <a:t> compliant portfolio products</a:t>
            </a:r>
          </a:p>
          <a:p>
            <a:endParaRPr lang="en-US" sz="1500" dirty="0"/>
          </a:p>
        </p:txBody>
      </p:sp>
    </p:spTree>
    <p:extLst>
      <p:ext uri="{BB962C8B-B14F-4D97-AF65-F5344CB8AC3E}">
        <p14:creationId xmlns:p14="http://schemas.microsoft.com/office/powerpoint/2010/main" val="2464199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5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250"/>
                                        <p:tgtEl>
                                          <p:spTgt spid="7">
                                            <p:txEl>
                                              <p:pRg st="0" end="0"/>
                                            </p:txEl>
                                          </p:spTgt>
                                        </p:tgtEl>
                                      </p:cBhvr>
                                    </p:animEffect>
                                  </p:childTnLst>
                                </p:cTn>
                              </p:par>
                            </p:childTnLst>
                          </p:cTn>
                        </p:par>
                        <p:par>
                          <p:cTn id="9" fill="hold">
                            <p:stCondLst>
                              <p:cond delay="250"/>
                            </p:stCondLst>
                            <p:childTnLst>
                              <p:par>
                                <p:cTn id="10" presetID="1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25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3" dur="250"/>
                                        <p:tgtEl>
                                          <p:spTgt spid="7">
                                            <p:txEl>
                                              <p:pRg st="1" end="1"/>
                                            </p:txEl>
                                          </p:spTgt>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25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18" dur="250"/>
                                        <p:tgtEl>
                                          <p:spTgt spid="7">
                                            <p:txEl>
                                              <p:pRg st="3" end="3"/>
                                            </p:txEl>
                                          </p:spTgt>
                                        </p:tgtEl>
                                      </p:cBhvr>
                                    </p:animEffect>
                                  </p:childTnLst>
                                </p:cTn>
                              </p:par>
                            </p:childTnLst>
                          </p:cTn>
                        </p:par>
                        <p:par>
                          <p:cTn id="19" fill="hold">
                            <p:stCondLst>
                              <p:cond delay="750"/>
                            </p:stCondLst>
                            <p:childTnLst>
                              <p:par>
                                <p:cTn id="20" presetID="12" presetClass="entr" presetSubtype="4" fill="hold"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additive="base">
                                        <p:cTn id="22" dur="25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23" dur="250"/>
                                        <p:tgtEl>
                                          <p:spTgt spid="7">
                                            <p:txEl>
                                              <p:pRg st="4" end="4"/>
                                            </p:txEl>
                                          </p:spTgt>
                                        </p:tgtEl>
                                      </p:cBhvr>
                                    </p:animEffect>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25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28" dur="250"/>
                                        <p:tgtEl>
                                          <p:spTgt spid="7">
                                            <p:txEl>
                                              <p:pRg st="5" end="5"/>
                                            </p:txEl>
                                          </p:spTgt>
                                        </p:tgtEl>
                                      </p:cBhvr>
                                    </p:animEffect>
                                  </p:childTnLst>
                                </p:cTn>
                              </p:par>
                            </p:childTnLst>
                          </p:cTn>
                        </p:par>
                        <p:par>
                          <p:cTn id="29" fill="hold">
                            <p:stCondLst>
                              <p:cond delay="1250"/>
                            </p:stCondLst>
                            <p:childTnLst>
                              <p:par>
                                <p:cTn id="30" presetID="12" presetClass="entr" presetSubtype="4" fill="hold"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additive="base">
                                        <p:cTn id="32" dur="250"/>
                                        <p:tgtEl>
                                          <p:spTgt spid="7">
                                            <p:txEl>
                                              <p:pRg st="6" end="6"/>
                                            </p:txEl>
                                          </p:spTgt>
                                        </p:tgtEl>
                                        <p:attrNameLst>
                                          <p:attrName>ppt_y</p:attrName>
                                        </p:attrNameLst>
                                      </p:cBhvr>
                                      <p:tavLst>
                                        <p:tav tm="0">
                                          <p:val>
                                            <p:strVal val="#ppt_y+#ppt_h*1.125000"/>
                                          </p:val>
                                        </p:tav>
                                        <p:tav tm="100000">
                                          <p:val>
                                            <p:strVal val="#ppt_y"/>
                                          </p:val>
                                        </p:tav>
                                      </p:tavLst>
                                    </p:anim>
                                    <p:animEffect transition="in" filter="wipe(up)">
                                      <p:cBhvr>
                                        <p:cTn id="33" dur="250"/>
                                        <p:tgtEl>
                                          <p:spTgt spid="7">
                                            <p:txEl>
                                              <p:pRg st="6" end="6"/>
                                            </p:txEl>
                                          </p:spTgt>
                                        </p:tgtEl>
                                      </p:cBhvr>
                                    </p:animEffect>
                                  </p:childTnLst>
                                </p:cTn>
                              </p:par>
                            </p:childTnLst>
                          </p:cTn>
                        </p:par>
                        <p:par>
                          <p:cTn id="34" fill="hold">
                            <p:stCondLst>
                              <p:cond delay="1500"/>
                            </p:stCondLst>
                            <p:childTnLst>
                              <p:par>
                                <p:cTn id="35" presetID="12" presetClass="entr" presetSubtype="4" fill="hold" nodeType="after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250"/>
                                        <p:tgtEl>
                                          <p:spTgt spid="7">
                                            <p:txEl>
                                              <p:pRg st="7" end="7"/>
                                            </p:txEl>
                                          </p:spTgt>
                                        </p:tgtEl>
                                        <p:attrNameLst>
                                          <p:attrName>ppt_y</p:attrName>
                                        </p:attrNameLst>
                                      </p:cBhvr>
                                      <p:tavLst>
                                        <p:tav tm="0">
                                          <p:val>
                                            <p:strVal val="#ppt_y+#ppt_h*1.125000"/>
                                          </p:val>
                                        </p:tav>
                                        <p:tav tm="100000">
                                          <p:val>
                                            <p:strVal val="#ppt_y"/>
                                          </p:val>
                                        </p:tav>
                                      </p:tavLst>
                                    </p:anim>
                                    <p:animEffect transition="in" filter="wipe(up)">
                                      <p:cBhvr>
                                        <p:cTn id="38" dur="250"/>
                                        <p:tgtEl>
                                          <p:spTgt spid="7">
                                            <p:txEl>
                                              <p:pRg st="7" end="7"/>
                                            </p:txEl>
                                          </p:spTgt>
                                        </p:tgtEl>
                                      </p:cBhvr>
                                    </p:animEffect>
                                  </p:childTnLst>
                                </p:cTn>
                              </p:par>
                            </p:childTnLst>
                          </p:cTn>
                        </p:par>
                        <p:par>
                          <p:cTn id="39" fill="hold">
                            <p:stCondLst>
                              <p:cond delay="1750"/>
                            </p:stCondLst>
                            <p:childTnLst>
                              <p:par>
                                <p:cTn id="40" presetID="22" presetClass="entr" presetSubtype="4"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down)">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Alhamra</a:t>
            </a:r>
            <a:r>
              <a:rPr lang="en-US" dirty="0" smtClean="0"/>
              <a:t> – </a:t>
            </a:r>
            <a:r>
              <a:rPr lang="en-US" dirty="0" err="1" smtClean="0"/>
              <a:t>Shariah</a:t>
            </a:r>
            <a:r>
              <a:rPr lang="en-US" dirty="0" smtClean="0"/>
              <a:t> Savings Redefined</a:t>
            </a:r>
            <a:endParaRPr lang="en-US" dirty="0"/>
          </a:p>
        </p:txBody>
      </p:sp>
      <p:sp>
        <p:nvSpPr>
          <p:cNvPr id="3" name="Content Placeholder 2"/>
          <p:cNvSpPr>
            <a:spLocks noGrp="1"/>
          </p:cNvSpPr>
          <p:nvPr>
            <p:ph idx="1"/>
          </p:nvPr>
        </p:nvSpPr>
        <p:spPr>
          <a:xfrm>
            <a:off x="838200" y="1356347"/>
            <a:ext cx="10515600" cy="972074"/>
          </a:xfrm>
        </p:spPr>
        <p:txBody>
          <a:bodyPr>
            <a:normAutofit/>
          </a:bodyPr>
          <a:lstStyle/>
          <a:p>
            <a:pPr marL="0" indent="0">
              <a:buNone/>
            </a:pPr>
            <a:r>
              <a:rPr lang="en-US" sz="1600" dirty="0" smtClean="0"/>
              <a:t>We are revamping </a:t>
            </a:r>
            <a:r>
              <a:rPr lang="en-US" sz="1600" dirty="0" err="1" smtClean="0"/>
              <a:t>Alhamra</a:t>
            </a:r>
            <a:r>
              <a:rPr lang="en-US" sz="1600" dirty="0" smtClean="0"/>
              <a:t> and creating a redefined </a:t>
            </a:r>
            <a:r>
              <a:rPr lang="en-US" sz="1600" dirty="0" err="1" smtClean="0"/>
              <a:t>Shariah</a:t>
            </a:r>
            <a:r>
              <a:rPr lang="en-US" sz="1600" dirty="0" smtClean="0"/>
              <a:t> Savings Platform</a:t>
            </a:r>
          </a:p>
          <a:p>
            <a:pPr marL="0" indent="0">
              <a:buNone/>
            </a:pPr>
            <a:r>
              <a:rPr lang="en-US" sz="1600" dirty="0" err="1" smtClean="0"/>
              <a:t>Alhamra</a:t>
            </a:r>
            <a:r>
              <a:rPr lang="en-US" sz="1600" dirty="0" smtClean="0"/>
              <a:t> is offering a complete portfolio of </a:t>
            </a:r>
            <a:r>
              <a:rPr lang="en-US" sz="1600" dirty="0" err="1" smtClean="0"/>
              <a:t>Shariah</a:t>
            </a:r>
            <a:r>
              <a:rPr lang="en-US" sz="1600" dirty="0" smtClean="0"/>
              <a:t> compliant products which will now be highlight in our branding strategy.</a:t>
            </a:r>
          </a:p>
          <a:p>
            <a:pPr marL="0" indent="0">
              <a:buNone/>
            </a:pPr>
            <a:endParaRPr lang="en-US" sz="1600" dirty="0"/>
          </a:p>
          <a:p>
            <a:pPr marL="0" indent="0">
              <a:buNone/>
            </a:pPr>
            <a:endParaRPr lang="en-US" sz="1600" dirty="0"/>
          </a:p>
        </p:txBody>
      </p:sp>
      <p:pic>
        <p:nvPicPr>
          <p:cNvPr id="2050" name="Picture 2" descr="https://i0.wp.com/www.darululoomonline.org/wp-content/uploads/2016/05/logo-daru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41468"/>
            <a:ext cx="3530306" cy="56702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38200" y="2878429"/>
            <a:ext cx="10515600" cy="2975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To educate people better, we have partnered with </a:t>
            </a:r>
            <a:r>
              <a:rPr lang="en-US" sz="1600" dirty="0" err="1" smtClean="0"/>
              <a:t>Darul</a:t>
            </a:r>
            <a:r>
              <a:rPr lang="en-US" sz="1600" dirty="0" smtClean="0"/>
              <a:t> </a:t>
            </a:r>
            <a:r>
              <a:rPr lang="en-US" sz="1600" dirty="0" err="1" smtClean="0"/>
              <a:t>Uloom</a:t>
            </a:r>
            <a:r>
              <a:rPr lang="en-US" sz="1600" dirty="0" smtClean="0"/>
              <a:t> Online in discussion with Mufti Sb from our </a:t>
            </a:r>
            <a:r>
              <a:rPr lang="en-US" sz="1600" dirty="0" err="1" smtClean="0"/>
              <a:t>Shariah</a:t>
            </a:r>
            <a:r>
              <a:rPr lang="en-US" sz="1600" dirty="0" smtClean="0"/>
              <a:t> Board to prepare and teach courses pertaining to Islamic Savings.</a:t>
            </a:r>
          </a:p>
          <a:p>
            <a:pPr marL="0" indent="0">
              <a:buFont typeface="Arial" panose="020B0604020202020204" pitchFamily="34" charset="0"/>
              <a:buNone/>
            </a:pPr>
            <a:r>
              <a:rPr lang="en-US" sz="1600" dirty="0" smtClean="0"/>
              <a:t>The courses will focus to educate people on Islamic savings concepts and how investing with </a:t>
            </a:r>
            <a:r>
              <a:rPr lang="en-US" sz="1600" dirty="0" err="1" smtClean="0"/>
              <a:t>Alhamra</a:t>
            </a:r>
            <a:r>
              <a:rPr lang="en-US" sz="1600" dirty="0" smtClean="0"/>
              <a:t> grows your savings the Islamic way</a:t>
            </a:r>
          </a:p>
          <a:p>
            <a:pPr marL="0" indent="0">
              <a:buFont typeface="Arial" panose="020B0604020202020204" pitchFamily="34" charset="0"/>
              <a:buNone/>
            </a:pPr>
            <a:r>
              <a:rPr lang="en-US" sz="1600" dirty="0" smtClean="0"/>
              <a:t>The courses will be marketed on our website and social platforms widely for everyone to join.</a:t>
            </a:r>
            <a:endParaRPr lang="en-US" sz="1600" dirty="0"/>
          </a:p>
        </p:txBody>
      </p:sp>
      <p:pic>
        <p:nvPicPr>
          <p:cNvPr id="4" name="Picture 3"/>
          <p:cNvPicPr>
            <a:picLocks noChangeAspect="1"/>
          </p:cNvPicPr>
          <p:nvPr/>
        </p:nvPicPr>
        <p:blipFill rotWithShape="1">
          <a:blip r:embed="rId3">
            <a:clrChange>
              <a:clrFrom>
                <a:srgbClr val="F7F7F7"/>
              </a:clrFrom>
              <a:clrTo>
                <a:srgbClr val="F7F7F7">
                  <a:alpha val="0"/>
                </a:srgbClr>
              </a:clrTo>
            </a:clrChange>
          </a:blip>
          <a:srcRect l="10699" t="53214" r="12148" b="17495"/>
          <a:stretch/>
        </p:blipFill>
        <p:spPr>
          <a:xfrm>
            <a:off x="2950590" y="4790443"/>
            <a:ext cx="6297106" cy="1344742"/>
          </a:xfrm>
          <a:prstGeom prst="rect">
            <a:avLst/>
          </a:prstGeom>
        </p:spPr>
      </p:pic>
    </p:spTree>
    <p:extLst>
      <p:ext uri="{BB962C8B-B14F-4D97-AF65-F5344CB8AC3E}">
        <p14:creationId xmlns:p14="http://schemas.microsoft.com/office/powerpoint/2010/main" val="2083920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250"/>
                                        <p:tgtEl>
                                          <p:spTgt spid="3">
                                            <p:txEl>
                                              <p:pRg st="0" end="0"/>
                                            </p:txEl>
                                          </p:spTgt>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5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250"/>
                                        <p:tgtEl>
                                          <p:spTgt spid="3">
                                            <p:txEl>
                                              <p:pRg st="1" end="1"/>
                                            </p:txEl>
                                          </p:spTgt>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250"/>
                                        <p:tgtEl>
                                          <p:spTgt spid="2050"/>
                                        </p:tgtEl>
                                        <p:attrNameLst>
                                          <p:attrName>ppt_y</p:attrName>
                                        </p:attrNameLst>
                                      </p:cBhvr>
                                      <p:tavLst>
                                        <p:tav tm="0">
                                          <p:val>
                                            <p:strVal val="#ppt_y+#ppt_h*1.125000"/>
                                          </p:val>
                                        </p:tav>
                                        <p:tav tm="100000">
                                          <p:val>
                                            <p:strVal val="#ppt_y"/>
                                          </p:val>
                                        </p:tav>
                                      </p:tavLst>
                                    </p:anim>
                                    <p:animEffect transition="in" filter="wipe(up)">
                                      <p:cBhvr>
                                        <p:cTn id="18" dur="250"/>
                                        <p:tgtEl>
                                          <p:spTgt spid="2050"/>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25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3" dur="250"/>
                                        <p:tgtEl>
                                          <p:spTgt spid="5">
                                            <p:txEl>
                                              <p:pRg st="0" end="0"/>
                                            </p:txEl>
                                          </p:spTgt>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25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8" dur="250"/>
                                        <p:tgtEl>
                                          <p:spTgt spid="5">
                                            <p:txEl>
                                              <p:pRg st="1" end="1"/>
                                            </p:txEl>
                                          </p:spTgt>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25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33" dur="250"/>
                                        <p:tgtEl>
                                          <p:spTgt spid="5">
                                            <p:txEl>
                                              <p:pRg st="2" end="2"/>
                                            </p:txEl>
                                          </p:spTgt>
                                        </p:tgtEl>
                                      </p:cBhvr>
                                    </p:animEffect>
                                  </p:childTnLst>
                                </p:cTn>
                              </p:par>
                            </p:childTnLst>
                          </p:cTn>
                        </p:par>
                        <p:par>
                          <p:cTn id="34" fill="hold">
                            <p:stCondLst>
                              <p:cond delay="1500"/>
                            </p:stCondLst>
                            <p:childTnLst>
                              <p:par>
                                <p:cTn id="35" presetID="1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50"/>
                                        <p:tgtEl>
                                          <p:spTgt spid="4"/>
                                        </p:tgtEl>
                                        <p:attrNameLst>
                                          <p:attrName>ppt_y</p:attrName>
                                        </p:attrNameLst>
                                      </p:cBhvr>
                                      <p:tavLst>
                                        <p:tav tm="0">
                                          <p:val>
                                            <p:strVal val="#ppt_y+#ppt_h*1.125000"/>
                                          </p:val>
                                        </p:tav>
                                        <p:tav tm="100000">
                                          <p:val>
                                            <p:strVal val="#ppt_y"/>
                                          </p:val>
                                        </p:tav>
                                      </p:tavLst>
                                    </p:anim>
                                    <p:animEffect transition="in" filter="wipe(up)">
                                      <p:cBhvr>
                                        <p:cTn id="3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16978" y="2390775"/>
            <a:ext cx="7989765" cy="446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2352" t="13006" r="24902" b="56600"/>
          <a:stretch/>
        </p:blipFill>
        <p:spPr>
          <a:xfrm>
            <a:off x="2416978" y="1"/>
            <a:ext cx="7989765" cy="25897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728" y="2589712"/>
            <a:ext cx="3371186" cy="189629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894261" y="3900803"/>
            <a:ext cx="858120" cy="276999"/>
          </a:xfrm>
          <a:prstGeom prst="rect">
            <a:avLst/>
          </a:prstGeom>
          <a:noFill/>
        </p:spPr>
        <p:txBody>
          <a:bodyPr wrap="none" rtlCol="0">
            <a:spAutoFit/>
          </a:bodyPr>
          <a:lstStyle/>
          <a:p>
            <a:r>
              <a:rPr lang="en-US" sz="1200" b="1" dirty="0">
                <a:solidFill>
                  <a:srgbClr val="32479A"/>
                </a:solidFill>
              </a:rPr>
              <a:t>Segment 1</a:t>
            </a:r>
          </a:p>
        </p:txBody>
      </p:sp>
      <p:pic>
        <p:nvPicPr>
          <p:cNvPr id="1028" name="Picture 4" descr="n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729" y="2589711"/>
            <a:ext cx="3364992" cy="1892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99165" y="3853177"/>
            <a:ext cx="858120" cy="461665"/>
          </a:xfrm>
          <a:prstGeom prst="rect">
            <a:avLst/>
          </a:prstGeom>
          <a:noFill/>
        </p:spPr>
        <p:txBody>
          <a:bodyPr wrap="none" rtlCol="0">
            <a:spAutoFit/>
          </a:bodyPr>
          <a:lstStyle/>
          <a:p>
            <a:r>
              <a:rPr lang="en-US" sz="1200" b="1" dirty="0">
                <a:solidFill>
                  <a:srgbClr val="32479A"/>
                </a:solidFill>
              </a:rPr>
              <a:t>Segment 2</a:t>
            </a:r>
          </a:p>
          <a:p>
            <a:endParaRPr lang="en-US" sz="1200" b="1" dirty="0">
              <a:solidFill>
                <a:srgbClr val="32479A"/>
              </a:solidFill>
            </a:endParaRPr>
          </a:p>
        </p:txBody>
      </p:sp>
      <p:pic>
        <p:nvPicPr>
          <p:cNvPr id="1032" name="Picture 8" descr="nu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3922" y="4768850"/>
            <a:ext cx="3364992" cy="1892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nu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5729" y="4768850"/>
            <a:ext cx="3364992" cy="1892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894261" y="6062978"/>
            <a:ext cx="858120" cy="276999"/>
          </a:xfrm>
          <a:prstGeom prst="rect">
            <a:avLst/>
          </a:prstGeom>
          <a:noFill/>
        </p:spPr>
        <p:txBody>
          <a:bodyPr wrap="none" rtlCol="0">
            <a:spAutoFit/>
          </a:bodyPr>
          <a:lstStyle/>
          <a:p>
            <a:r>
              <a:rPr lang="en-US" sz="1200" b="1" dirty="0">
                <a:solidFill>
                  <a:srgbClr val="32479A"/>
                </a:solidFill>
              </a:rPr>
              <a:t>Segment 3</a:t>
            </a:r>
          </a:p>
        </p:txBody>
      </p:sp>
      <p:sp>
        <p:nvSpPr>
          <p:cNvPr id="18" name="TextBox 17"/>
          <p:cNvSpPr txBox="1"/>
          <p:nvPr/>
        </p:nvSpPr>
        <p:spPr>
          <a:xfrm>
            <a:off x="7899165" y="6053453"/>
            <a:ext cx="858120" cy="461665"/>
          </a:xfrm>
          <a:prstGeom prst="rect">
            <a:avLst/>
          </a:prstGeom>
          <a:noFill/>
        </p:spPr>
        <p:txBody>
          <a:bodyPr wrap="none" rtlCol="0">
            <a:spAutoFit/>
          </a:bodyPr>
          <a:lstStyle/>
          <a:p>
            <a:r>
              <a:rPr lang="en-US" sz="1200" b="1" dirty="0">
                <a:solidFill>
                  <a:srgbClr val="32479A"/>
                </a:solidFill>
              </a:rPr>
              <a:t>Segment 4</a:t>
            </a:r>
          </a:p>
          <a:p>
            <a:endParaRPr lang="en-US" sz="1200" b="1" dirty="0">
              <a:solidFill>
                <a:srgbClr val="32479A"/>
              </a:solidFill>
            </a:endParaRPr>
          </a:p>
        </p:txBody>
      </p:sp>
    </p:spTree>
    <p:extLst>
      <p:ext uri="{BB962C8B-B14F-4D97-AF65-F5344CB8AC3E}">
        <p14:creationId xmlns:p14="http://schemas.microsoft.com/office/powerpoint/2010/main" val="476016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p:tgtEl>
                                          <p:spTgt spid="13"/>
                                        </p:tgtEl>
                                        <p:attrNameLst>
                                          <p:attrName>ppt_y</p:attrName>
                                        </p:attrNameLst>
                                      </p:cBhvr>
                                      <p:tavLst>
                                        <p:tav tm="0">
                                          <p:val>
                                            <p:strVal val="#ppt_y+#ppt_h*1.125000"/>
                                          </p:val>
                                        </p:tav>
                                        <p:tav tm="100000">
                                          <p:val>
                                            <p:strVal val="#ppt_y"/>
                                          </p:val>
                                        </p:tav>
                                      </p:tavLst>
                                    </p:anim>
                                    <p:animEffect transition="in" filter="wipe(up)">
                                      <p:cBhvr>
                                        <p:cTn id="13" dur="250"/>
                                        <p:tgtEl>
                                          <p:spTgt spid="13"/>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ppt_y</p:attrName>
                                        </p:attrNameLst>
                                      </p:cBhvr>
                                      <p:tavLst>
                                        <p:tav tm="0">
                                          <p:val>
                                            <p:strVal val="#ppt_y+#ppt_h*1.125000"/>
                                          </p:val>
                                        </p:tav>
                                        <p:tav tm="100000">
                                          <p:val>
                                            <p:strVal val="#ppt_y"/>
                                          </p:val>
                                        </p:tav>
                                      </p:tavLst>
                                    </p:anim>
                                    <p:animEffect transition="in" filter="wipe(up)">
                                      <p:cBhvr>
                                        <p:cTn id="18" dur="250"/>
                                        <p:tgtEl>
                                          <p:spTgt spid="5"/>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50"/>
                                        <p:tgtEl>
                                          <p:spTgt spid="6"/>
                                        </p:tgtEl>
                                        <p:attrNameLst>
                                          <p:attrName>ppt_y</p:attrName>
                                        </p:attrNameLst>
                                      </p:cBhvr>
                                      <p:tavLst>
                                        <p:tav tm="0">
                                          <p:val>
                                            <p:strVal val="#ppt_y+#ppt_h*1.125000"/>
                                          </p:val>
                                        </p:tav>
                                        <p:tav tm="100000">
                                          <p:val>
                                            <p:strVal val="#ppt_y"/>
                                          </p:val>
                                        </p:tav>
                                      </p:tavLst>
                                    </p:anim>
                                    <p:animEffect transition="in" filter="wipe(up)">
                                      <p:cBhvr>
                                        <p:cTn id="23" dur="250"/>
                                        <p:tgtEl>
                                          <p:spTgt spid="6"/>
                                        </p:tgtEl>
                                      </p:cBhvr>
                                    </p:animEffect>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250"/>
                                        <p:tgtEl>
                                          <p:spTgt spid="1028"/>
                                        </p:tgtEl>
                                        <p:attrNameLst>
                                          <p:attrName>ppt_y</p:attrName>
                                        </p:attrNameLst>
                                      </p:cBhvr>
                                      <p:tavLst>
                                        <p:tav tm="0">
                                          <p:val>
                                            <p:strVal val="#ppt_y+#ppt_h*1.125000"/>
                                          </p:val>
                                        </p:tav>
                                        <p:tav tm="100000">
                                          <p:val>
                                            <p:strVal val="#ppt_y"/>
                                          </p:val>
                                        </p:tav>
                                      </p:tavLst>
                                    </p:anim>
                                    <p:animEffect transition="in" filter="wipe(up)">
                                      <p:cBhvr>
                                        <p:cTn id="28" dur="250"/>
                                        <p:tgtEl>
                                          <p:spTgt spid="1028"/>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p:tgtEl>
                                          <p:spTgt spid="12"/>
                                        </p:tgtEl>
                                        <p:attrNameLst>
                                          <p:attrName>ppt_y</p:attrName>
                                        </p:attrNameLst>
                                      </p:cBhvr>
                                      <p:tavLst>
                                        <p:tav tm="0">
                                          <p:val>
                                            <p:strVal val="#ppt_y+#ppt_h*1.125000"/>
                                          </p:val>
                                        </p:tav>
                                        <p:tav tm="100000">
                                          <p:val>
                                            <p:strVal val="#ppt_y"/>
                                          </p:val>
                                        </p:tav>
                                      </p:tavLst>
                                    </p:anim>
                                    <p:animEffect transition="in" filter="wipe(up)">
                                      <p:cBhvr>
                                        <p:cTn id="33" dur="250"/>
                                        <p:tgtEl>
                                          <p:spTgt spid="12"/>
                                        </p:tgtEl>
                                      </p:cBhvr>
                                    </p:animEffect>
                                  </p:childTnLst>
                                </p:cTn>
                              </p:par>
                            </p:childTnLst>
                          </p:cTn>
                        </p:par>
                        <p:par>
                          <p:cTn id="34" fill="hold">
                            <p:stCondLst>
                              <p:cond delay="1500"/>
                            </p:stCondLst>
                            <p:childTnLst>
                              <p:par>
                                <p:cTn id="35" presetID="12" presetClass="entr" presetSubtype="4" fill="hold" nodeType="after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additive="base">
                                        <p:cTn id="37" dur="250"/>
                                        <p:tgtEl>
                                          <p:spTgt spid="1032"/>
                                        </p:tgtEl>
                                        <p:attrNameLst>
                                          <p:attrName>ppt_y</p:attrName>
                                        </p:attrNameLst>
                                      </p:cBhvr>
                                      <p:tavLst>
                                        <p:tav tm="0">
                                          <p:val>
                                            <p:strVal val="#ppt_y+#ppt_h*1.125000"/>
                                          </p:val>
                                        </p:tav>
                                        <p:tav tm="100000">
                                          <p:val>
                                            <p:strVal val="#ppt_y"/>
                                          </p:val>
                                        </p:tav>
                                      </p:tavLst>
                                    </p:anim>
                                    <p:animEffect transition="in" filter="wipe(up)">
                                      <p:cBhvr>
                                        <p:cTn id="38" dur="250"/>
                                        <p:tgtEl>
                                          <p:spTgt spid="1032"/>
                                        </p:tgtEl>
                                      </p:cBhvr>
                                    </p:animEffect>
                                  </p:childTnLst>
                                </p:cTn>
                              </p:par>
                            </p:childTnLst>
                          </p:cTn>
                        </p:par>
                        <p:par>
                          <p:cTn id="39" fill="hold">
                            <p:stCondLst>
                              <p:cond delay="1750"/>
                            </p:stCondLst>
                            <p:childTnLst>
                              <p:par>
                                <p:cTn id="40" presetID="12" presetClass="entr" presetSubtype="4" fill="hold" nodeType="afterEffect">
                                  <p:stCondLst>
                                    <p:cond delay="0"/>
                                  </p:stCondLst>
                                  <p:childTnLst>
                                    <p:set>
                                      <p:cBhvr>
                                        <p:cTn id="41" dur="1" fill="hold">
                                          <p:stCondLst>
                                            <p:cond delay="0"/>
                                          </p:stCondLst>
                                        </p:cTn>
                                        <p:tgtEl>
                                          <p:spTgt spid="1036"/>
                                        </p:tgtEl>
                                        <p:attrNameLst>
                                          <p:attrName>style.visibility</p:attrName>
                                        </p:attrNameLst>
                                      </p:cBhvr>
                                      <p:to>
                                        <p:strVal val="visible"/>
                                      </p:to>
                                    </p:set>
                                    <p:anim calcmode="lin" valueType="num">
                                      <p:cBhvr additive="base">
                                        <p:cTn id="42" dur="250"/>
                                        <p:tgtEl>
                                          <p:spTgt spid="1036"/>
                                        </p:tgtEl>
                                        <p:attrNameLst>
                                          <p:attrName>ppt_y</p:attrName>
                                        </p:attrNameLst>
                                      </p:cBhvr>
                                      <p:tavLst>
                                        <p:tav tm="0">
                                          <p:val>
                                            <p:strVal val="#ppt_y+#ppt_h*1.125000"/>
                                          </p:val>
                                        </p:tav>
                                        <p:tav tm="100000">
                                          <p:val>
                                            <p:strVal val="#ppt_y"/>
                                          </p:val>
                                        </p:tav>
                                      </p:tavLst>
                                    </p:anim>
                                    <p:animEffect transition="in" filter="wipe(up)">
                                      <p:cBhvr>
                                        <p:cTn id="43" dur="250"/>
                                        <p:tgtEl>
                                          <p:spTgt spid="1036"/>
                                        </p:tgtEl>
                                      </p:cBhvr>
                                    </p:animEffect>
                                  </p:childTnLst>
                                </p:cTn>
                              </p:par>
                            </p:childTnLst>
                          </p:cTn>
                        </p:par>
                        <p:par>
                          <p:cTn id="44" fill="hold">
                            <p:stCondLst>
                              <p:cond delay="2000"/>
                            </p:stCondLst>
                            <p:childTnLst>
                              <p:par>
                                <p:cTn id="45" presetID="1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250"/>
                                        <p:tgtEl>
                                          <p:spTgt spid="17"/>
                                        </p:tgtEl>
                                        <p:attrNameLst>
                                          <p:attrName>ppt_y</p:attrName>
                                        </p:attrNameLst>
                                      </p:cBhvr>
                                      <p:tavLst>
                                        <p:tav tm="0">
                                          <p:val>
                                            <p:strVal val="#ppt_y+#ppt_h*1.125000"/>
                                          </p:val>
                                        </p:tav>
                                        <p:tav tm="100000">
                                          <p:val>
                                            <p:strVal val="#ppt_y"/>
                                          </p:val>
                                        </p:tav>
                                      </p:tavLst>
                                    </p:anim>
                                    <p:animEffect transition="in" filter="wipe(up)">
                                      <p:cBhvr>
                                        <p:cTn id="48" dur="250"/>
                                        <p:tgtEl>
                                          <p:spTgt spid="17"/>
                                        </p:tgtEl>
                                      </p:cBhvr>
                                    </p:animEffect>
                                  </p:childTnLst>
                                </p:cTn>
                              </p:par>
                            </p:childTnLst>
                          </p:cTn>
                        </p:par>
                        <p:par>
                          <p:cTn id="49" fill="hold">
                            <p:stCondLst>
                              <p:cond delay="225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p:tgtEl>
                                          <p:spTgt spid="18"/>
                                        </p:tgtEl>
                                        <p:attrNameLst>
                                          <p:attrName>ppt_y</p:attrName>
                                        </p:attrNameLst>
                                      </p:cBhvr>
                                      <p:tavLst>
                                        <p:tav tm="0">
                                          <p:val>
                                            <p:strVal val="#ppt_y+#ppt_h*1.125000"/>
                                          </p:val>
                                        </p:tav>
                                        <p:tav tm="100000">
                                          <p:val>
                                            <p:strVal val="#ppt_y"/>
                                          </p:val>
                                        </p:tav>
                                      </p:tavLst>
                                    </p:anim>
                                    <p:animEffect transition="in" filter="wipe(up)">
                                      <p:cBhvr>
                                        <p:cTn id="53"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12"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16978" y="2390775"/>
            <a:ext cx="7989765" cy="446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u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019" y="4791130"/>
            <a:ext cx="3364992" cy="1892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n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729" y="4768850"/>
            <a:ext cx="3364992" cy="1892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n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825" y="2554360"/>
            <a:ext cx="3364992" cy="1892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nu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5729" y="2589711"/>
            <a:ext cx="3364992" cy="1892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6"/>
          <a:srcRect l="22166" t="18564" r="4937" b="42107"/>
          <a:stretch/>
        </p:blipFill>
        <p:spPr>
          <a:xfrm>
            <a:off x="2416977" y="109477"/>
            <a:ext cx="7909560" cy="2400356"/>
          </a:xfrm>
          <a:prstGeom prst="rect">
            <a:avLst/>
          </a:prstGeom>
        </p:spPr>
      </p:pic>
    </p:spTree>
    <p:extLst>
      <p:ext uri="{BB962C8B-B14F-4D97-AF65-F5344CB8AC3E}">
        <p14:creationId xmlns:p14="http://schemas.microsoft.com/office/powerpoint/2010/main" val="3856191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p:tgtEl>
                                          <p:spTgt spid="13"/>
                                        </p:tgtEl>
                                        <p:attrNameLst>
                                          <p:attrName>ppt_y</p:attrName>
                                        </p:attrNameLst>
                                      </p:cBhvr>
                                      <p:tavLst>
                                        <p:tav tm="0">
                                          <p:val>
                                            <p:strVal val="#ppt_y+#ppt_h*1.125000"/>
                                          </p:val>
                                        </p:tav>
                                        <p:tav tm="100000">
                                          <p:val>
                                            <p:strVal val="#ppt_y"/>
                                          </p:val>
                                        </p:tav>
                                      </p:tavLst>
                                    </p:anim>
                                    <p:animEffect transition="in" filter="wipe(up)">
                                      <p:cBhvr>
                                        <p:cTn id="8" dur="250"/>
                                        <p:tgtEl>
                                          <p:spTgt spid="13"/>
                                        </p:tgtEl>
                                      </p:cBhvr>
                                    </p:animEffect>
                                  </p:childTnLst>
                                </p:cTn>
                              </p:par>
                            </p:childTnLst>
                          </p:cTn>
                        </p:par>
                        <p:par>
                          <p:cTn id="9" fill="hold">
                            <p:stCondLst>
                              <p:cond delay="250"/>
                            </p:stCondLst>
                            <p:childTnLst>
                              <p:par>
                                <p:cTn id="10" presetID="1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50"/>
                                        <p:tgtEl>
                                          <p:spTgt spid="14"/>
                                        </p:tgtEl>
                                        <p:attrNameLst>
                                          <p:attrName>ppt_y</p:attrName>
                                        </p:attrNameLst>
                                      </p:cBhvr>
                                      <p:tavLst>
                                        <p:tav tm="0">
                                          <p:val>
                                            <p:strVal val="#ppt_y+#ppt_h*1.125000"/>
                                          </p:val>
                                        </p:tav>
                                        <p:tav tm="100000">
                                          <p:val>
                                            <p:strVal val="#ppt_y"/>
                                          </p:val>
                                        </p:tav>
                                      </p:tavLst>
                                    </p:anim>
                                    <p:animEffect transition="in" filter="wipe(up)">
                                      <p:cBhvr>
                                        <p:cTn id="13" dur="250"/>
                                        <p:tgtEl>
                                          <p:spTgt spid="14"/>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250"/>
                                        <p:tgtEl>
                                          <p:spTgt spid="3074"/>
                                        </p:tgtEl>
                                        <p:attrNameLst>
                                          <p:attrName>ppt_y</p:attrName>
                                        </p:attrNameLst>
                                      </p:cBhvr>
                                      <p:tavLst>
                                        <p:tav tm="0">
                                          <p:val>
                                            <p:strVal val="#ppt_y+#ppt_h*1.125000"/>
                                          </p:val>
                                        </p:tav>
                                        <p:tav tm="100000">
                                          <p:val>
                                            <p:strVal val="#ppt_y"/>
                                          </p:val>
                                        </p:tav>
                                      </p:tavLst>
                                    </p:anim>
                                    <p:animEffect transition="in" filter="wipe(up)">
                                      <p:cBhvr>
                                        <p:cTn id="18" dur="250"/>
                                        <p:tgtEl>
                                          <p:spTgt spid="3074"/>
                                        </p:tgtEl>
                                      </p:cBhvr>
                                    </p:animEffect>
                                  </p:childTnLst>
                                </p:cTn>
                              </p:par>
                            </p:childTnLst>
                          </p:cTn>
                        </p:par>
                        <p:par>
                          <p:cTn id="19" fill="hold">
                            <p:stCondLst>
                              <p:cond delay="750"/>
                            </p:stCondLst>
                            <p:childTnLst>
                              <p:par>
                                <p:cTn id="20" presetID="12" presetClass="entr" presetSubtype="4" fill="hold" nodeType="afterEffect">
                                  <p:stCondLst>
                                    <p:cond delay="0"/>
                                  </p:stCondLst>
                                  <p:childTnLst>
                                    <p:set>
                                      <p:cBhvr>
                                        <p:cTn id="21" dur="1" fill="hold">
                                          <p:stCondLst>
                                            <p:cond delay="0"/>
                                          </p:stCondLst>
                                        </p:cTn>
                                        <p:tgtEl>
                                          <p:spTgt spid="3076"/>
                                        </p:tgtEl>
                                        <p:attrNameLst>
                                          <p:attrName>style.visibility</p:attrName>
                                        </p:attrNameLst>
                                      </p:cBhvr>
                                      <p:to>
                                        <p:strVal val="visible"/>
                                      </p:to>
                                    </p:set>
                                    <p:anim calcmode="lin" valueType="num">
                                      <p:cBhvr additive="base">
                                        <p:cTn id="22" dur="250"/>
                                        <p:tgtEl>
                                          <p:spTgt spid="3076"/>
                                        </p:tgtEl>
                                        <p:attrNameLst>
                                          <p:attrName>ppt_y</p:attrName>
                                        </p:attrNameLst>
                                      </p:cBhvr>
                                      <p:tavLst>
                                        <p:tav tm="0">
                                          <p:val>
                                            <p:strVal val="#ppt_y+#ppt_h*1.125000"/>
                                          </p:val>
                                        </p:tav>
                                        <p:tav tm="100000">
                                          <p:val>
                                            <p:strVal val="#ppt_y"/>
                                          </p:val>
                                        </p:tav>
                                      </p:tavLst>
                                    </p:anim>
                                    <p:animEffect transition="in" filter="wipe(up)">
                                      <p:cBhvr>
                                        <p:cTn id="23" dur="250"/>
                                        <p:tgtEl>
                                          <p:spTgt spid="3076"/>
                                        </p:tgtEl>
                                      </p:cBhvr>
                                    </p:animEffect>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3078"/>
                                        </p:tgtEl>
                                        <p:attrNameLst>
                                          <p:attrName>style.visibility</p:attrName>
                                        </p:attrNameLst>
                                      </p:cBhvr>
                                      <p:to>
                                        <p:strVal val="visible"/>
                                      </p:to>
                                    </p:set>
                                    <p:anim calcmode="lin" valueType="num">
                                      <p:cBhvr additive="base">
                                        <p:cTn id="27" dur="250"/>
                                        <p:tgtEl>
                                          <p:spTgt spid="3078"/>
                                        </p:tgtEl>
                                        <p:attrNameLst>
                                          <p:attrName>ppt_y</p:attrName>
                                        </p:attrNameLst>
                                      </p:cBhvr>
                                      <p:tavLst>
                                        <p:tav tm="0">
                                          <p:val>
                                            <p:strVal val="#ppt_y+#ppt_h*1.125000"/>
                                          </p:val>
                                        </p:tav>
                                        <p:tav tm="100000">
                                          <p:val>
                                            <p:strVal val="#ppt_y"/>
                                          </p:val>
                                        </p:tav>
                                      </p:tavLst>
                                    </p:anim>
                                    <p:animEffect transition="in" filter="wipe(up)">
                                      <p:cBhvr>
                                        <p:cTn id="28" dur="250"/>
                                        <p:tgtEl>
                                          <p:spTgt spid="3078"/>
                                        </p:tgtEl>
                                      </p:cBhvr>
                                    </p:animEffect>
                                  </p:childTnLst>
                                </p:cTn>
                              </p:par>
                            </p:childTnLst>
                          </p:cTn>
                        </p:par>
                        <p:par>
                          <p:cTn id="29" fill="hold">
                            <p:stCondLst>
                              <p:cond delay="1250"/>
                            </p:stCondLst>
                            <p:childTnLst>
                              <p:par>
                                <p:cTn id="30" presetID="12" presetClass="entr" presetSubtype="4" fill="hold" nodeType="afterEffect">
                                  <p:stCondLst>
                                    <p:cond delay="0"/>
                                  </p:stCondLst>
                                  <p:childTnLst>
                                    <p:set>
                                      <p:cBhvr>
                                        <p:cTn id="31" dur="1" fill="hold">
                                          <p:stCondLst>
                                            <p:cond delay="0"/>
                                          </p:stCondLst>
                                        </p:cTn>
                                        <p:tgtEl>
                                          <p:spTgt spid="3080"/>
                                        </p:tgtEl>
                                        <p:attrNameLst>
                                          <p:attrName>style.visibility</p:attrName>
                                        </p:attrNameLst>
                                      </p:cBhvr>
                                      <p:to>
                                        <p:strVal val="visible"/>
                                      </p:to>
                                    </p:set>
                                    <p:anim calcmode="lin" valueType="num">
                                      <p:cBhvr additive="base">
                                        <p:cTn id="32" dur="250"/>
                                        <p:tgtEl>
                                          <p:spTgt spid="3080"/>
                                        </p:tgtEl>
                                        <p:attrNameLst>
                                          <p:attrName>ppt_y</p:attrName>
                                        </p:attrNameLst>
                                      </p:cBhvr>
                                      <p:tavLst>
                                        <p:tav tm="0">
                                          <p:val>
                                            <p:strVal val="#ppt_y+#ppt_h*1.125000"/>
                                          </p:val>
                                        </p:tav>
                                        <p:tav tm="100000">
                                          <p:val>
                                            <p:strVal val="#ppt_y"/>
                                          </p:val>
                                        </p:tav>
                                      </p:tavLst>
                                    </p:anim>
                                    <p:animEffect transition="in" filter="wipe(up)">
                                      <p:cBhvr>
                                        <p:cTn id="33" dur="25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1</a:t>
            </a:r>
          </a:p>
        </p:txBody>
      </p:sp>
      <p:sp>
        <p:nvSpPr>
          <p:cNvPr id="5" name="Content Placeholder 2"/>
          <p:cNvSpPr>
            <a:spLocks noGrp="1"/>
          </p:cNvSpPr>
          <p:nvPr>
            <p:ph idx="1"/>
          </p:nvPr>
        </p:nvSpPr>
        <p:spPr/>
        <p:txBody>
          <a:bodyPr>
            <a:normAutofit/>
          </a:bodyPr>
          <a:lstStyle/>
          <a:p>
            <a:pPr marL="0" indent="0" algn="ctr">
              <a:buNone/>
            </a:pPr>
            <a:endParaRPr lang="en-US" sz="2400" dirty="0" smtClean="0">
              <a:solidFill>
                <a:schemeClr val="tx1"/>
              </a:solidFill>
              <a:latin typeface="Georgia" pitchFamily="18" charset="0"/>
            </a:endParaRPr>
          </a:p>
          <a:p>
            <a:pPr marL="0" indent="0" algn="ctr">
              <a:buNone/>
            </a:pPr>
            <a:r>
              <a:rPr lang="en-US" sz="2400" dirty="0" smtClean="0">
                <a:solidFill>
                  <a:schemeClr val="tx1"/>
                </a:solidFill>
                <a:latin typeface="Georgia" pitchFamily="18" charset="0"/>
              </a:rPr>
              <a:t>To </a:t>
            </a:r>
            <a:r>
              <a:rPr lang="en-US" sz="2400" dirty="0">
                <a:solidFill>
                  <a:schemeClr val="tx1"/>
                </a:solidFill>
                <a:latin typeface="Georgia" pitchFamily="18" charset="0"/>
              </a:rPr>
              <a:t>confirm the minutes of the 168th meeting of the Board of Directors held on August 09, 2021.</a:t>
            </a:r>
          </a:p>
        </p:txBody>
      </p:sp>
      <p:sp>
        <p:nvSpPr>
          <p:cNvPr id="6" name="Rectangle 5"/>
          <p:cNvSpPr>
            <a:spLocks noChangeArrowheads="1"/>
          </p:cNvSpPr>
          <p:nvPr/>
        </p:nvSpPr>
        <p:spPr bwMode="auto">
          <a:xfrm>
            <a:off x="2850321" y="3375635"/>
            <a:ext cx="6745457" cy="1709743"/>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lnSpc>
                <a:spcPct val="80000"/>
              </a:lnSpc>
              <a:spcBef>
                <a:spcPts val="800"/>
              </a:spcBef>
              <a:buClr>
                <a:srgbClr val="000000"/>
              </a:buClr>
              <a:buSzPct val="100000"/>
            </a:pPr>
            <a:r>
              <a:rPr lang="en-GB" sz="1600" i="1" dirty="0" smtClean="0">
                <a:solidFill>
                  <a:srgbClr val="002060"/>
                </a:solidFill>
                <a:latin typeface="Georgia" pitchFamily="18" charset="0"/>
              </a:rPr>
              <a:t>Minutes </a:t>
            </a:r>
            <a:r>
              <a:rPr lang="en-GB" sz="1600" i="1" dirty="0">
                <a:solidFill>
                  <a:srgbClr val="002060"/>
                </a:solidFill>
                <a:latin typeface="Georgia" pitchFamily="18" charset="0"/>
              </a:rPr>
              <a:t>of the </a:t>
            </a:r>
            <a:r>
              <a:rPr lang="en-GB" sz="1600" i="1" dirty="0" smtClean="0">
                <a:solidFill>
                  <a:srgbClr val="002060"/>
                </a:solidFill>
                <a:latin typeface="Georgia" pitchFamily="18" charset="0"/>
              </a:rPr>
              <a:t>168</a:t>
            </a:r>
            <a:r>
              <a:rPr lang="en-GB" sz="1600" i="1" baseline="30000" dirty="0" smtClean="0">
                <a:solidFill>
                  <a:srgbClr val="002060"/>
                </a:solidFill>
                <a:latin typeface="Georgia" pitchFamily="18" charset="0"/>
              </a:rPr>
              <a:t>th</a:t>
            </a:r>
            <a:r>
              <a:rPr lang="en-GB" sz="1600" i="1" dirty="0" smtClean="0">
                <a:solidFill>
                  <a:srgbClr val="002060"/>
                </a:solidFill>
                <a:latin typeface="Georgia" pitchFamily="18" charset="0"/>
              </a:rPr>
              <a:t> </a:t>
            </a:r>
            <a:r>
              <a:rPr lang="en-GB" sz="1600" i="1" dirty="0">
                <a:solidFill>
                  <a:srgbClr val="002060"/>
                </a:solidFill>
                <a:latin typeface="Georgia" pitchFamily="18" charset="0"/>
              </a:rPr>
              <a:t>meeting of Board of Directors held on </a:t>
            </a:r>
            <a:r>
              <a:rPr lang="en-GB" sz="1600" i="1" dirty="0" smtClean="0">
                <a:solidFill>
                  <a:srgbClr val="002060"/>
                </a:solidFill>
                <a:latin typeface="Georgia" pitchFamily="18" charset="0"/>
              </a:rPr>
              <a:t>August 09, 2021 be </a:t>
            </a:r>
            <a:r>
              <a:rPr lang="en-GB" sz="1600" i="1" dirty="0">
                <a:solidFill>
                  <a:srgbClr val="002060"/>
                </a:solidFill>
                <a:latin typeface="Georgia" pitchFamily="18" charset="0"/>
              </a:rPr>
              <a:t>and are hereby approved and the Chairman of the meeting be and is hereby authorized to sign the minutes as token of confirmation.”</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48665782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2800" dirty="0" err="1" smtClean="0"/>
              <a:t>Alhamra</a:t>
            </a:r>
            <a:r>
              <a:rPr lang="en-US" sz="2800" dirty="0" smtClean="0"/>
              <a:t> Website Revamp</a:t>
            </a:r>
            <a:endParaRPr lang="en-US" sz="28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7246" y="-968956"/>
            <a:ext cx="9675222" cy="28315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201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6750" fill="hold"/>
                                        <p:tgtEl>
                                          <p:spTgt spid="7"/>
                                        </p:tgtEl>
                                        <p:attrNameLst>
                                          <p:attrName>ppt_x</p:attrName>
                                        </p:attrNameLst>
                                      </p:cBhvr>
                                      <p:tavLst>
                                        <p:tav tm="0">
                                          <p:val>
                                            <p:strVal val="#ppt_x"/>
                                          </p:val>
                                        </p:tav>
                                        <p:tav tm="100000">
                                          <p:val>
                                            <p:strVal val="#ppt_x"/>
                                          </p:val>
                                        </p:tav>
                                      </p:tavLst>
                                    </p:anim>
                                    <p:anim calcmode="lin" valueType="num">
                                      <p:cBhvr>
                                        <p:cTn id="8" dur="16750" fill="hold"/>
                                        <p:tgtEl>
                                          <p:spTgt spid="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LinkedIn Revamp Strategy</a:t>
            </a:r>
            <a:endParaRPr lang="en-US" dirty="0"/>
          </a:p>
        </p:txBody>
      </p:sp>
      <p:sp>
        <p:nvSpPr>
          <p:cNvPr id="3" name="Content Placeholder 2"/>
          <p:cNvSpPr>
            <a:spLocks noGrp="1"/>
          </p:cNvSpPr>
          <p:nvPr>
            <p:ph idx="1"/>
          </p:nvPr>
        </p:nvSpPr>
        <p:spPr/>
        <p:txBody>
          <a:bodyPr/>
          <a:lstStyle/>
          <a:p>
            <a:pPr marL="0" indent="0">
              <a:buNone/>
            </a:pPr>
            <a:r>
              <a:rPr lang="en-US" sz="1500" dirty="0"/>
              <a:t>Building a Professional reputation through corporate branding and strong communication showcasing how the life inside MCB-AH looks like. </a:t>
            </a:r>
            <a:r>
              <a:rPr lang="en-US" sz="1500" dirty="0" smtClean="0"/>
              <a:t>This </a:t>
            </a:r>
            <a:r>
              <a:rPr lang="en-US" sz="1500" dirty="0"/>
              <a:t>not only creates a good-will for the organization that people enjoy working here but also showcases accomplishments of the organization.</a:t>
            </a:r>
          </a:p>
          <a:p>
            <a:pPr marL="285750" indent="-285750"/>
            <a:r>
              <a:rPr lang="en-US" sz="1500" dirty="0"/>
              <a:t>Promoting our employees</a:t>
            </a:r>
          </a:p>
          <a:p>
            <a:pPr marL="285750" indent="-285750"/>
            <a:r>
              <a:rPr lang="en-US" sz="1500" dirty="0"/>
              <a:t>Company accomplishment and facts</a:t>
            </a:r>
          </a:p>
          <a:p>
            <a:pPr marL="285750" indent="-285750"/>
            <a:r>
              <a:rPr lang="en-US" sz="1500" dirty="0"/>
              <a:t>Keeping the audience motivated</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956" y="3151908"/>
            <a:ext cx="3199306" cy="3199306"/>
          </a:xfrm>
          <a:prstGeom prst="rect">
            <a:avLst/>
          </a:prstGeom>
          <a:effectLst>
            <a:outerShdw blurRad="330200" dist="165100" dir="2700000" algn="tl" rotWithShape="0">
              <a:prstClr val="black">
                <a:alpha val="40000"/>
              </a:prst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4469" y="3151908"/>
            <a:ext cx="3199306" cy="3199306"/>
          </a:xfrm>
          <a:prstGeom prst="rect">
            <a:avLst/>
          </a:prstGeom>
          <a:effectLst>
            <a:outerShdw blurRad="330200" dist="165100" dir="2700000" algn="tl" rotWithShape="0">
              <a:prstClr val="black">
                <a:alpha val="40000"/>
              </a:prst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982" y="3151908"/>
            <a:ext cx="3199306" cy="3199306"/>
          </a:xfrm>
          <a:prstGeom prst="rect">
            <a:avLst/>
          </a:prstGeom>
          <a:effectLst>
            <a:outerShdw blurRad="330200" dist="165100" dir="2700000" algn="tl" rotWithShape="0">
              <a:prstClr val="black">
                <a:alpha val="40000"/>
              </a:prstClr>
            </a:outerShdw>
          </a:effectLst>
        </p:spPr>
      </p:pic>
    </p:spTree>
    <p:extLst>
      <p:ext uri="{BB962C8B-B14F-4D97-AF65-F5344CB8AC3E}">
        <p14:creationId xmlns:p14="http://schemas.microsoft.com/office/powerpoint/2010/main" val="1680648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250"/>
                                        <p:tgtEl>
                                          <p:spTgt spid="3">
                                            <p:txEl>
                                              <p:pRg st="0" end="0"/>
                                            </p:txEl>
                                          </p:spTgt>
                                        </p:tgtEl>
                                      </p:cBhvr>
                                    </p:animEffect>
                                  </p:childTnLst>
                                </p:cTn>
                              </p:par>
                            </p:childTnLst>
                          </p:cTn>
                        </p:par>
                        <p:par>
                          <p:cTn id="9" fill="hold">
                            <p:stCondLst>
                              <p:cond delay="25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5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250"/>
                                        <p:tgtEl>
                                          <p:spTgt spid="3">
                                            <p:txEl>
                                              <p:pRg st="1" end="1"/>
                                            </p:txEl>
                                          </p:spTgt>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5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250"/>
                                        <p:tgtEl>
                                          <p:spTgt spid="3">
                                            <p:txEl>
                                              <p:pRg st="2" end="2"/>
                                            </p:txEl>
                                          </p:spTgt>
                                        </p:tgtEl>
                                      </p:cBhvr>
                                    </p:animEffect>
                                  </p:childTnLst>
                                </p:cTn>
                              </p:par>
                            </p:childTnLst>
                          </p:cTn>
                        </p:par>
                        <p:par>
                          <p:cTn id="19" fill="hold">
                            <p:stCondLst>
                              <p:cond delay="75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5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250"/>
                                        <p:tgtEl>
                                          <p:spTgt spid="3">
                                            <p:txEl>
                                              <p:pRg st="3" end="3"/>
                                            </p:txEl>
                                          </p:spTgt>
                                        </p:tgtEl>
                                      </p:cBhvr>
                                    </p:animEffect>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par>
                          <p:cTn id="29" fill="hold">
                            <p:stCondLst>
                              <p:cond delay="1500"/>
                            </p:stCondLst>
                            <p:childTnLst>
                              <p:par>
                                <p:cTn id="30" presetID="1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ppt_h*1.125000"/>
                                          </p:val>
                                        </p:tav>
                                        <p:tav tm="100000">
                                          <p:val>
                                            <p:strVal val="#ppt_y"/>
                                          </p:val>
                                        </p:tav>
                                      </p:tavLst>
                                    </p:anim>
                                    <p:animEffect transition="in" filter="wipe(up)">
                                      <p:cBhvr>
                                        <p:cTn id="33" dur="500"/>
                                        <p:tgtEl>
                                          <p:spTgt spid="5"/>
                                        </p:tgtEl>
                                      </p:cBhvr>
                                    </p:animEffect>
                                  </p:childTnLst>
                                </p:cTn>
                              </p:par>
                            </p:childTnLst>
                          </p:cTn>
                        </p:par>
                        <p:par>
                          <p:cTn id="34" fill="hold">
                            <p:stCondLst>
                              <p:cond delay="2000"/>
                            </p:stCondLst>
                            <p:childTnLst>
                              <p:par>
                                <p:cTn id="35" presetID="1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ppt_y</p:attrName>
                                        </p:attrNameLst>
                                      </p:cBhvr>
                                      <p:tavLst>
                                        <p:tav tm="0">
                                          <p:val>
                                            <p:strVal val="#ppt_y+#ppt_h*1.125000"/>
                                          </p:val>
                                        </p:tav>
                                        <p:tav tm="100000">
                                          <p:val>
                                            <p:strVal val="#ppt_y"/>
                                          </p:val>
                                        </p:tav>
                                      </p:tavLst>
                                    </p:anim>
                                    <p:animEffect transition="in" filter="wipe(up)">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Segmentation</a:t>
            </a:r>
            <a:endParaRPr lang="en-US" dirty="0"/>
          </a:p>
        </p:txBody>
      </p:sp>
      <p:graphicFrame>
        <p:nvGraphicFramePr>
          <p:cNvPr id="5" name="Content Placeholder 4"/>
          <p:cNvGraphicFramePr>
            <a:graphicFrameLocks noGrp="1"/>
          </p:cNvGraphicFramePr>
          <p:nvPr>
            <p:ph idx="1"/>
            <p:extLst/>
          </p:nvPr>
        </p:nvGraphicFramePr>
        <p:xfrm>
          <a:off x="3210196" y="1036320"/>
          <a:ext cx="5771607" cy="557184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421237">
                  <a:extLst>
                    <a:ext uri="{9D8B030D-6E8A-4147-A177-3AD203B41FA5}">
                      <a16:colId xmlns:a16="http://schemas.microsoft.com/office/drawing/2014/main" xmlns="" val="2726643382"/>
                    </a:ext>
                  </a:extLst>
                </a:gridCol>
                <a:gridCol w="866607">
                  <a:extLst>
                    <a:ext uri="{9D8B030D-6E8A-4147-A177-3AD203B41FA5}">
                      <a16:colId xmlns:a16="http://schemas.microsoft.com/office/drawing/2014/main" xmlns="" val="3815532041"/>
                    </a:ext>
                  </a:extLst>
                </a:gridCol>
                <a:gridCol w="1178587">
                  <a:extLst>
                    <a:ext uri="{9D8B030D-6E8A-4147-A177-3AD203B41FA5}">
                      <a16:colId xmlns:a16="http://schemas.microsoft.com/office/drawing/2014/main" xmlns="" val="1485386416"/>
                    </a:ext>
                  </a:extLst>
                </a:gridCol>
                <a:gridCol w="1178587">
                  <a:extLst>
                    <a:ext uri="{9D8B030D-6E8A-4147-A177-3AD203B41FA5}">
                      <a16:colId xmlns:a16="http://schemas.microsoft.com/office/drawing/2014/main" xmlns="" val="3829845949"/>
                    </a:ext>
                  </a:extLst>
                </a:gridCol>
                <a:gridCol w="1126589">
                  <a:extLst>
                    <a:ext uri="{9D8B030D-6E8A-4147-A177-3AD203B41FA5}">
                      <a16:colId xmlns:a16="http://schemas.microsoft.com/office/drawing/2014/main" xmlns="" val="2463294402"/>
                    </a:ext>
                  </a:extLst>
                </a:gridCol>
              </a:tblGrid>
              <a:tr h="149607">
                <a:tc rowSpan="2">
                  <a:txBody>
                    <a:bodyPr/>
                    <a:lstStyle/>
                    <a:p>
                      <a:pPr algn="ctr" fontAlgn="b"/>
                      <a:r>
                        <a:rPr lang="en-US" sz="1100" b="1" u="none" strike="noStrike" dirty="0" smtClean="0">
                          <a:effectLst/>
                          <a:latin typeface="+mn-lt"/>
                        </a:rPr>
                        <a:t>PROFILE</a:t>
                      </a:r>
                      <a:endParaRPr lang="en-US" sz="1100" b="1" i="0" u="none" strike="noStrike" dirty="0">
                        <a:solidFill>
                          <a:srgbClr val="000000"/>
                        </a:solidFill>
                        <a:effectLst/>
                        <a:latin typeface="+mn-lt"/>
                      </a:endParaRPr>
                    </a:p>
                  </a:txBody>
                  <a:tcPr marL="6480" marR="6480" marT="6480" marB="0" anchor="ctr"/>
                </a:tc>
                <a:tc rowSpan="2">
                  <a:txBody>
                    <a:bodyPr/>
                    <a:lstStyle/>
                    <a:p>
                      <a:pPr algn="ctr" fontAlgn="b"/>
                      <a:r>
                        <a:rPr lang="en-US" sz="1100" b="1" i="0" u="none" strike="noStrike" dirty="0" smtClean="0">
                          <a:solidFill>
                            <a:schemeClr val="dk1"/>
                          </a:solidFill>
                          <a:effectLst/>
                          <a:latin typeface="+mn-lt"/>
                        </a:rPr>
                        <a:t>AGE</a:t>
                      </a:r>
                      <a:r>
                        <a:rPr lang="en-US" sz="1100" b="1" i="0" u="none" strike="noStrike" baseline="0" dirty="0" smtClean="0">
                          <a:solidFill>
                            <a:schemeClr val="dk1"/>
                          </a:solidFill>
                          <a:effectLst/>
                          <a:latin typeface="+mn-lt"/>
                        </a:rPr>
                        <a:t> CODE</a:t>
                      </a:r>
                      <a:endParaRPr lang="en-US" sz="1100" b="1" i="0" u="none" strike="noStrike" dirty="0">
                        <a:solidFill>
                          <a:srgbClr val="000000"/>
                        </a:solidFill>
                        <a:effectLst/>
                        <a:latin typeface="+mn-lt"/>
                      </a:endParaRPr>
                    </a:p>
                  </a:txBody>
                  <a:tcPr marL="6480" marR="6480" marT="6480" marB="0" anchor="ctr"/>
                </a:tc>
                <a:tc gridSpan="2">
                  <a:txBody>
                    <a:bodyPr/>
                    <a:lstStyle/>
                    <a:p>
                      <a:pPr algn="ctr" fontAlgn="b"/>
                      <a:r>
                        <a:rPr lang="en-US" sz="1100" b="1" i="0" u="none" strike="noStrike" dirty="0" smtClean="0">
                          <a:solidFill>
                            <a:srgbClr val="000000"/>
                          </a:solidFill>
                          <a:effectLst/>
                          <a:latin typeface="+mn-lt"/>
                        </a:rPr>
                        <a:t>ANNUAL SAVINGS</a:t>
                      </a:r>
                      <a:endParaRPr lang="en-US" sz="1100" b="1" i="0" u="none" strike="noStrike" dirty="0">
                        <a:solidFill>
                          <a:srgbClr val="000000"/>
                        </a:solidFill>
                        <a:effectLst/>
                        <a:latin typeface="+mn-lt"/>
                      </a:endParaRPr>
                    </a:p>
                  </a:txBody>
                  <a:tcPr marL="6480" marR="6480" marT="6480" marB="0" anchor="b"/>
                </a:tc>
                <a:tc hMerge="1">
                  <a:txBody>
                    <a:bodyPr/>
                    <a:lstStyle/>
                    <a:p>
                      <a:pPr algn="ctr" fontAlgn="b"/>
                      <a:endParaRPr lang="en-US" sz="1100" b="1" i="0" u="none" strike="noStrike" dirty="0">
                        <a:solidFill>
                          <a:srgbClr val="000000"/>
                        </a:solidFill>
                        <a:effectLst/>
                        <a:latin typeface="Segoe UI" panose="020B0502040204020203" pitchFamily="34" charset="0"/>
                      </a:endParaRPr>
                    </a:p>
                  </a:txBody>
                  <a:tcPr marL="6480" marR="6480" marT="6480" marB="0" anchor="b"/>
                </a:tc>
                <a:tc rowSpan="2">
                  <a:txBody>
                    <a:bodyPr/>
                    <a:lstStyle/>
                    <a:p>
                      <a:pPr algn="ctr" fontAlgn="b"/>
                      <a:r>
                        <a:rPr lang="en-US" sz="1100" b="1" u="none" strike="noStrike" dirty="0" smtClean="0">
                          <a:effectLst/>
                          <a:latin typeface="+mn-lt"/>
                        </a:rPr>
                        <a:t>CLIENT</a:t>
                      </a:r>
                      <a:r>
                        <a:rPr lang="en-US" sz="1100" b="1" u="none" strike="noStrike" baseline="0" dirty="0" smtClean="0">
                          <a:effectLst/>
                          <a:latin typeface="+mn-lt"/>
                        </a:rPr>
                        <a:t> </a:t>
                      </a:r>
                      <a:r>
                        <a:rPr lang="en-US" sz="1100" b="1" u="none" strike="noStrike" dirty="0" smtClean="0">
                          <a:effectLst/>
                          <a:latin typeface="+mn-lt"/>
                        </a:rPr>
                        <a:t>RANK</a:t>
                      </a:r>
                      <a:endParaRPr lang="en-US" sz="1100" b="1" i="0" u="none" strike="noStrike" dirty="0">
                        <a:solidFill>
                          <a:srgbClr val="000000"/>
                        </a:solidFill>
                        <a:effectLst/>
                        <a:latin typeface="+mn-lt"/>
                      </a:endParaRPr>
                    </a:p>
                  </a:txBody>
                  <a:tcPr marL="6480" marR="6480" marT="6480" marB="0" anchor="ctr"/>
                </a:tc>
                <a:extLst>
                  <a:ext uri="{0D108BD9-81ED-4DB2-BD59-A6C34878D82A}">
                    <a16:rowId xmlns:a16="http://schemas.microsoft.com/office/drawing/2014/main" xmlns="" val="3761178488"/>
                  </a:ext>
                </a:extLst>
              </a:tr>
              <a:tr h="149607">
                <a:tc vMerge="1">
                  <a:txBody>
                    <a:bodyPr/>
                    <a:lstStyle/>
                    <a:p>
                      <a:pPr algn="ctr" fontAlgn="b"/>
                      <a:endParaRPr lang="en-US" sz="1100" b="1" i="0" u="none" strike="noStrike" dirty="0">
                        <a:solidFill>
                          <a:srgbClr val="000000"/>
                        </a:solidFill>
                        <a:effectLst/>
                        <a:latin typeface="Segoe UI" panose="020B0502040204020203" pitchFamily="34" charset="0"/>
                      </a:endParaRPr>
                    </a:p>
                  </a:txBody>
                  <a:tcPr marL="6480" marR="6480" marT="6480" marB="0" anchor="b"/>
                </a:tc>
                <a:tc vMerge="1">
                  <a:txBody>
                    <a:bodyPr/>
                    <a:lstStyle/>
                    <a:p>
                      <a:pPr algn="ctr" fontAlgn="b"/>
                      <a:endParaRPr lang="en-US" sz="1100" b="1" i="0" u="none" strike="noStrike" dirty="0">
                        <a:solidFill>
                          <a:srgbClr val="000000"/>
                        </a:solidFill>
                        <a:effectLst/>
                        <a:latin typeface="Segoe UI" panose="020B0502040204020203" pitchFamily="34" charset="0"/>
                      </a:endParaRPr>
                    </a:p>
                  </a:txBody>
                  <a:tcPr marL="6480" marR="6480" marT="6480" marB="0" anchor="b"/>
                </a:tc>
                <a:tc>
                  <a:txBody>
                    <a:bodyPr/>
                    <a:lstStyle/>
                    <a:p>
                      <a:pPr algn="ctr" fontAlgn="b"/>
                      <a:r>
                        <a:rPr lang="en-US" sz="1100" b="1" u="none" strike="noStrike" dirty="0">
                          <a:effectLst/>
                          <a:latin typeface="+mn-lt"/>
                        </a:rPr>
                        <a:t> </a:t>
                      </a:r>
                      <a:r>
                        <a:rPr lang="en-US" sz="1100" b="1" u="none" strike="noStrike" dirty="0" smtClean="0">
                          <a:effectLst/>
                          <a:latin typeface="+mn-lt"/>
                        </a:rPr>
                        <a:t>RANGE</a:t>
                      </a:r>
                      <a:r>
                        <a:rPr lang="en-US" sz="1100" b="1" u="none" strike="noStrike" baseline="0" dirty="0" smtClean="0">
                          <a:effectLst/>
                          <a:latin typeface="+mn-lt"/>
                        </a:rPr>
                        <a:t> </a:t>
                      </a:r>
                      <a:r>
                        <a:rPr lang="en-US" sz="1100" b="1" u="none" strike="noStrike" dirty="0" smtClean="0">
                          <a:effectLst/>
                          <a:latin typeface="+mn-lt"/>
                        </a:rPr>
                        <a:t>FROM </a:t>
                      </a:r>
                      <a:endParaRPr lang="en-US" sz="1100" b="1" i="0" u="none" strike="noStrike" dirty="0">
                        <a:solidFill>
                          <a:srgbClr val="000000"/>
                        </a:solidFill>
                        <a:effectLst/>
                        <a:latin typeface="+mn-lt"/>
                      </a:endParaRPr>
                    </a:p>
                  </a:txBody>
                  <a:tcPr marL="6480" marR="6480" marT="6480" marB="0" anchor="ctr"/>
                </a:tc>
                <a:tc>
                  <a:txBody>
                    <a:bodyPr/>
                    <a:lstStyle/>
                    <a:p>
                      <a:pPr algn="ctr" fontAlgn="b"/>
                      <a:r>
                        <a:rPr lang="en-US" sz="1100" b="1" u="none" strike="noStrike" dirty="0">
                          <a:effectLst/>
                          <a:latin typeface="+mn-lt"/>
                        </a:rPr>
                        <a:t> </a:t>
                      </a:r>
                      <a:r>
                        <a:rPr lang="en-US" sz="1100" b="1" u="none" strike="noStrike" dirty="0" smtClean="0">
                          <a:effectLst/>
                          <a:latin typeface="+mn-lt"/>
                        </a:rPr>
                        <a:t>RANGE</a:t>
                      </a:r>
                      <a:r>
                        <a:rPr lang="en-US" sz="1100" b="1" u="none" strike="noStrike" baseline="0" dirty="0" smtClean="0">
                          <a:effectLst/>
                          <a:latin typeface="+mn-lt"/>
                        </a:rPr>
                        <a:t> </a:t>
                      </a:r>
                      <a:r>
                        <a:rPr lang="en-US" sz="1100" b="1" u="none" strike="noStrike" dirty="0" smtClean="0">
                          <a:effectLst/>
                          <a:latin typeface="+mn-lt"/>
                        </a:rPr>
                        <a:t>TO </a:t>
                      </a:r>
                      <a:endParaRPr lang="en-US" sz="1100" b="1" i="0" u="none" strike="noStrike" dirty="0">
                        <a:solidFill>
                          <a:srgbClr val="000000"/>
                        </a:solidFill>
                        <a:effectLst/>
                        <a:latin typeface="+mn-lt"/>
                      </a:endParaRPr>
                    </a:p>
                  </a:txBody>
                  <a:tcPr marL="6480" marR="6480" marT="6480" marB="0" anchor="ctr"/>
                </a:tc>
                <a:tc vMerge="1">
                  <a:txBody>
                    <a:bodyPr/>
                    <a:lstStyle/>
                    <a:p>
                      <a:pPr algn="ctr" fontAlgn="b"/>
                      <a:endParaRPr lang="en-US" sz="1100" b="1" i="0" u="none" strike="noStrike" dirty="0">
                        <a:solidFill>
                          <a:srgbClr val="000000"/>
                        </a:solidFill>
                        <a:effectLst/>
                        <a:latin typeface="+mn-lt"/>
                      </a:endParaRPr>
                    </a:p>
                  </a:txBody>
                  <a:tcPr marL="6480" marR="6480" marT="6480" marB="0" anchor="b"/>
                </a:tc>
                <a:extLst>
                  <a:ext uri="{0D108BD9-81ED-4DB2-BD59-A6C34878D82A}">
                    <a16:rowId xmlns:a16="http://schemas.microsoft.com/office/drawing/2014/main" xmlns="" val="2659160685"/>
                  </a:ext>
                </a:extLst>
              </a:tr>
              <a:tr h="149607">
                <a:tc>
                  <a:txBody>
                    <a:bodyPr/>
                    <a:lstStyle/>
                    <a:p>
                      <a:pPr algn="ctr" fontAlgn="b"/>
                      <a:r>
                        <a:rPr lang="en-US" sz="1100" u="none" strike="noStrike" dirty="0">
                          <a:effectLst/>
                          <a:latin typeface="+mn-lt"/>
                        </a:rPr>
                        <a:t>Silver</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B30</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25,000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2140164925"/>
                  </a:ext>
                </a:extLst>
              </a:tr>
              <a:tr h="149607">
                <a:tc>
                  <a:txBody>
                    <a:bodyPr/>
                    <a:lstStyle/>
                    <a:p>
                      <a:pPr algn="ctr" fontAlgn="b"/>
                      <a:r>
                        <a:rPr lang="en-US" sz="1100" u="none" strike="noStrike">
                          <a:effectLst/>
                          <a:latin typeface="+mn-lt"/>
                        </a:rPr>
                        <a:t>Silver</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B35</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40,000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4178153423"/>
                  </a:ext>
                </a:extLst>
              </a:tr>
              <a:tr h="149607">
                <a:tc>
                  <a:txBody>
                    <a:bodyPr/>
                    <a:lstStyle/>
                    <a:p>
                      <a:pPr algn="ctr" fontAlgn="b"/>
                      <a:r>
                        <a:rPr lang="en-US" sz="1100" u="none" strike="noStrike" dirty="0">
                          <a:effectLst/>
                          <a:latin typeface="+mn-lt"/>
                        </a:rPr>
                        <a:t>Silver</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B40</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50,000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251358836"/>
                  </a:ext>
                </a:extLst>
              </a:tr>
              <a:tr h="149607">
                <a:tc>
                  <a:txBody>
                    <a:bodyPr/>
                    <a:lstStyle/>
                    <a:p>
                      <a:pPr algn="ctr" fontAlgn="b"/>
                      <a:r>
                        <a:rPr lang="en-US" sz="1100" u="none" strike="noStrike" dirty="0">
                          <a:effectLst/>
                          <a:latin typeface="+mn-lt"/>
                        </a:rPr>
                        <a:t>Silver</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B45</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50,000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1051569524"/>
                  </a:ext>
                </a:extLst>
              </a:tr>
              <a:tr h="149607">
                <a:tc>
                  <a:txBody>
                    <a:bodyPr/>
                    <a:lstStyle/>
                    <a:p>
                      <a:pPr algn="ctr" fontAlgn="b"/>
                      <a:r>
                        <a:rPr lang="en-US" sz="1100" u="none" strike="noStrike" dirty="0">
                          <a:effectLst/>
                          <a:latin typeface="+mn-lt"/>
                        </a:rPr>
                        <a:t>Silver</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B50</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100,000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256504968"/>
                  </a:ext>
                </a:extLst>
              </a:tr>
              <a:tr h="149607">
                <a:tc>
                  <a:txBody>
                    <a:bodyPr/>
                    <a:lstStyle/>
                    <a:p>
                      <a:pPr algn="ctr" fontAlgn="b"/>
                      <a:r>
                        <a:rPr lang="en-US" sz="1100" u="none" strike="noStrike" dirty="0">
                          <a:effectLst/>
                          <a:latin typeface="+mn-lt"/>
                        </a:rPr>
                        <a:t>Silver</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B50P</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100,000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2785831884"/>
                  </a:ext>
                </a:extLst>
              </a:tr>
              <a:tr h="149607">
                <a:tc>
                  <a:txBody>
                    <a:bodyPr/>
                    <a:lstStyle/>
                    <a:p>
                      <a:pPr algn="ctr" fontAlgn="b"/>
                      <a:r>
                        <a:rPr lang="en-US" sz="1100" u="none" strike="noStrike">
                          <a:effectLst/>
                          <a:latin typeface="+mn-lt"/>
                        </a:rPr>
                        <a:t>Silver</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BP30</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25,001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250,000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 Plus</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916364915"/>
                  </a:ext>
                </a:extLst>
              </a:tr>
              <a:tr h="149607">
                <a:tc>
                  <a:txBody>
                    <a:bodyPr/>
                    <a:lstStyle/>
                    <a:p>
                      <a:pPr algn="ctr" fontAlgn="b"/>
                      <a:r>
                        <a:rPr lang="en-US" sz="1100" u="none" strike="noStrike">
                          <a:effectLst/>
                          <a:latin typeface="+mn-lt"/>
                        </a:rPr>
                        <a:t>Silver</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BP35</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40,001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350,000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 Plus</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1285129331"/>
                  </a:ext>
                </a:extLst>
              </a:tr>
              <a:tr h="149607">
                <a:tc>
                  <a:txBody>
                    <a:bodyPr/>
                    <a:lstStyle/>
                    <a:p>
                      <a:pPr algn="ctr" fontAlgn="b"/>
                      <a:r>
                        <a:rPr lang="en-US" sz="1100" u="none" strike="noStrike" dirty="0">
                          <a:effectLst/>
                          <a:latin typeface="+mn-lt"/>
                        </a:rPr>
                        <a:t>Silver</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BP40</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50,001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350,000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 Plus</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895564190"/>
                  </a:ext>
                </a:extLst>
              </a:tr>
              <a:tr h="149607">
                <a:tc>
                  <a:txBody>
                    <a:bodyPr/>
                    <a:lstStyle/>
                    <a:p>
                      <a:pPr algn="ctr" fontAlgn="b"/>
                      <a:r>
                        <a:rPr lang="en-US" sz="1100" u="none" strike="noStrike">
                          <a:effectLst/>
                          <a:latin typeface="+mn-lt"/>
                        </a:rPr>
                        <a:t>Silver</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BP45</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50,001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400,000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 Plus</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4229719998"/>
                  </a:ext>
                </a:extLst>
              </a:tr>
              <a:tr h="149607">
                <a:tc>
                  <a:txBody>
                    <a:bodyPr/>
                    <a:lstStyle/>
                    <a:p>
                      <a:pPr algn="ctr" fontAlgn="b"/>
                      <a:r>
                        <a:rPr lang="en-US" sz="1100" u="none" strike="noStrike" dirty="0">
                          <a:effectLst/>
                          <a:latin typeface="+mn-lt"/>
                        </a:rPr>
                        <a:t>Silver</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BP50</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100,001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500,000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 Plus</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2848346669"/>
                  </a:ext>
                </a:extLst>
              </a:tr>
              <a:tr h="149607">
                <a:tc>
                  <a:txBody>
                    <a:bodyPr/>
                    <a:lstStyle/>
                    <a:p>
                      <a:pPr algn="ctr" fontAlgn="b"/>
                      <a:r>
                        <a:rPr lang="en-US" sz="1100" u="none" strike="noStrike" dirty="0">
                          <a:effectLst/>
                          <a:latin typeface="+mn-lt"/>
                        </a:rPr>
                        <a:t>Silver</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BP50P</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latin typeface="+mn-lt"/>
                        </a:rPr>
                        <a:t>             100,001 </a:t>
                      </a:r>
                      <a:endParaRPr lang="en-US" sz="1100" b="0" i="0" u="none" strike="noStrike">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             700,000 </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latin typeface="+mn-lt"/>
                        </a:rPr>
                        <a:t>Budget Plus</a:t>
                      </a:r>
                      <a:endParaRPr lang="en-US" sz="1100" b="0" i="0" u="none" strike="noStrike" dirty="0">
                        <a:solidFill>
                          <a:srgbClr val="000000"/>
                        </a:solidFill>
                        <a:effectLst/>
                        <a:latin typeface="+mn-lt"/>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738076983"/>
                  </a:ext>
                </a:extLst>
              </a:tr>
              <a:tr h="149607">
                <a:tc>
                  <a:txBody>
                    <a:bodyPr/>
                    <a:lstStyle/>
                    <a:p>
                      <a:pPr algn="ctr" fontAlgn="b"/>
                      <a:r>
                        <a:rPr lang="en-US" sz="1100" u="none" strike="noStrike" dirty="0">
                          <a:effectLst/>
                          <a:latin typeface="+mn-lt"/>
                        </a:rPr>
                        <a:t>Gold</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M30</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             250,001 </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             750,000 </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Middle Class</a:t>
                      </a:r>
                      <a:endParaRPr lang="en-US" sz="1100" b="0" i="0" u="none" strike="noStrike" dirty="0">
                        <a:solidFill>
                          <a:srgbClr val="000000"/>
                        </a:solidFill>
                        <a:effectLst/>
                        <a:latin typeface="+mn-lt"/>
                      </a:endParaRPr>
                    </a:p>
                  </a:txBody>
                  <a:tcPr marL="6480" marR="6480" marT="6480" marB="0" anchor="b">
                    <a:solidFill>
                      <a:schemeClr val="accent4"/>
                    </a:solidFill>
                  </a:tcPr>
                </a:tc>
                <a:extLst>
                  <a:ext uri="{0D108BD9-81ED-4DB2-BD59-A6C34878D82A}">
                    <a16:rowId xmlns:a16="http://schemas.microsoft.com/office/drawing/2014/main" xmlns="" val="946135651"/>
                  </a:ext>
                </a:extLst>
              </a:tr>
              <a:tr h="149607">
                <a:tc>
                  <a:txBody>
                    <a:bodyPr/>
                    <a:lstStyle/>
                    <a:p>
                      <a:pPr algn="ctr" fontAlgn="b"/>
                      <a:r>
                        <a:rPr lang="en-US" sz="1100" u="none" strike="noStrike" dirty="0">
                          <a:effectLst/>
                          <a:latin typeface="+mn-lt"/>
                        </a:rPr>
                        <a:t>Gold</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M35</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             350,001 </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             850,000 </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Middle Class</a:t>
                      </a:r>
                      <a:endParaRPr lang="en-US" sz="1100" b="0" i="0" u="none" strike="noStrike" dirty="0">
                        <a:solidFill>
                          <a:srgbClr val="000000"/>
                        </a:solidFill>
                        <a:effectLst/>
                        <a:latin typeface="+mn-lt"/>
                      </a:endParaRPr>
                    </a:p>
                  </a:txBody>
                  <a:tcPr marL="6480" marR="6480" marT="6480" marB="0" anchor="b">
                    <a:solidFill>
                      <a:schemeClr val="accent4"/>
                    </a:solidFill>
                  </a:tcPr>
                </a:tc>
                <a:extLst>
                  <a:ext uri="{0D108BD9-81ED-4DB2-BD59-A6C34878D82A}">
                    <a16:rowId xmlns:a16="http://schemas.microsoft.com/office/drawing/2014/main" xmlns="" val="1563843268"/>
                  </a:ext>
                </a:extLst>
              </a:tr>
              <a:tr h="149607">
                <a:tc>
                  <a:txBody>
                    <a:bodyPr/>
                    <a:lstStyle/>
                    <a:p>
                      <a:pPr algn="ctr" fontAlgn="b"/>
                      <a:r>
                        <a:rPr lang="en-US" sz="1100" u="none" strike="noStrike" dirty="0">
                          <a:effectLst/>
                          <a:latin typeface="+mn-lt"/>
                        </a:rPr>
                        <a:t>Gold</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M40</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             350,001 </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          1,000,000 </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Middle Class</a:t>
                      </a:r>
                      <a:endParaRPr lang="en-US" sz="1100" b="0" i="0" u="none" strike="noStrike" dirty="0">
                        <a:solidFill>
                          <a:srgbClr val="000000"/>
                        </a:solidFill>
                        <a:effectLst/>
                        <a:latin typeface="+mn-lt"/>
                      </a:endParaRPr>
                    </a:p>
                  </a:txBody>
                  <a:tcPr marL="6480" marR="6480" marT="6480" marB="0" anchor="b">
                    <a:solidFill>
                      <a:schemeClr val="accent4"/>
                    </a:solidFill>
                  </a:tcPr>
                </a:tc>
                <a:extLst>
                  <a:ext uri="{0D108BD9-81ED-4DB2-BD59-A6C34878D82A}">
                    <a16:rowId xmlns:a16="http://schemas.microsoft.com/office/drawing/2014/main" xmlns="" val="1226359946"/>
                  </a:ext>
                </a:extLst>
              </a:tr>
              <a:tr h="149607">
                <a:tc>
                  <a:txBody>
                    <a:bodyPr/>
                    <a:lstStyle/>
                    <a:p>
                      <a:pPr algn="ctr" fontAlgn="b"/>
                      <a:r>
                        <a:rPr lang="en-US" sz="1100" u="none" strike="noStrike" dirty="0">
                          <a:effectLst/>
                          <a:latin typeface="+mn-lt"/>
                        </a:rPr>
                        <a:t>Gold</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M45</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             400,001 </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          1,200,000 </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Middle Class</a:t>
                      </a:r>
                      <a:endParaRPr lang="en-US" sz="1100" b="0" i="0" u="none" strike="noStrike" dirty="0">
                        <a:solidFill>
                          <a:srgbClr val="000000"/>
                        </a:solidFill>
                        <a:effectLst/>
                        <a:latin typeface="+mn-lt"/>
                      </a:endParaRPr>
                    </a:p>
                  </a:txBody>
                  <a:tcPr marL="6480" marR="6480" marT="6480" marB="0" anchor="b">
                    <a:solidFill>
                      <a:schemeClr val="accent4"/>
                    </a:solidFill>
                  </a:tcPr>
                </a:tc>
                <a:extLst>
                  <a:ext uri="{0D108BD9-81ED-4DB2-BD59-A6C34878D82A}">
                    <a16:rowId xmlns:a16="http://schemas.microsoft.com/office/drawing/2014/main" xmlns="" val="2787353947"/>
                  </a:ext>
                </a:extLst>
              </a:tr>
              <a:tr h="149607">
                <a:tc>
                  <a:txBody>
                    <a:bodyPr/>
                    <a:lstStyle/>
                    <a:p>
                      <a:pPr algn="ctr" fontAlgn="b"/>
                      <a:r>
                        <a:rPr lang="en-US" sz="1100" u="none" strike="noStrike" dirty="0">
                          <a:effectLst/>
                          <a:latin typeface="+mn-lt"/>
                        </a:rPr>
                        <a:t>Gold</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M50</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             500,001 </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          1,500,000 </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Middle Class</a:t>
                      </a:r>
                      <a:endParaRPr lang="en-US" sz="1100" b="0" i="0" u="none" strike="noStrike" dirty="0">
                        <a:solidFill>
                          <a:srgbClr val="000000"/>
                        </a:solidFill>
                        <a:effectLst/>
                        <a:latin typeface="+mn-lt"/>
                      </a:endParaRPr>
                    </a:p>
                  </a:txBody>
                  <a:tcPr marL="6480" marR="6480" marT="6480" marB="0" anchor="b">
                    <a:solidFill>
                      <a:schemeClr val="accent4"/>
                    </a:solidFill>
                  </a:tcPr>
                </a:tc>
                <a:extLst>
                  <a:ext uri="{0D108BD9-81ED-4DB2-BD59-A6C34878D82A}">
                    <a16:rowId xmlns:a16="http://schemas.microsoft.com/office/drawing/2014/main" xmlns="" val="3364695133"/>
                  </a:ext>
                </a:extLst>
              </a:tr>
              <a:tr h="149607">
                <a:tc>
                  <a:txBody>
                    <a:bodyPr/>
                    <a:lstStyle/>
                    <a:p>
                      <a:pPr algn="ctr" fontAlgn="b"/>
                      <a:r>
                        <a:rPr lang="en-US" sz="1100" u="none" strike="noStrike" dirty="0">
                          <a:effectLst/>
                          <a:latin typeface="+mn-lt"/>
                        </a:rPr>
                        <a:t>Gold</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M50P</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a:effectLst/>
                          <a:latin typeface="+mn-lt"/>
                        </a:rPr>
                        <a:t>             700,001 </a:t>
                      </a:r>
                      <a:endParaRPr lang="en-US" sz="1100" b="0" i="0" u="none" strike="noStrike">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          2,000,000 </a:t>
                      </a:r>
                      <a:endParaRPr lang="en-US" sz="1100" b="0" i="0" u="none" strike="noStrike" dirty="0">
                        <a:solidFill>
                          <a:srgbClr val="000000"/>
                        </a:solidFill>
                        <a:effectLst/>
                        <a:latin typeface="+mn-lt"/>
                      </a:endParaRPr>
                    </a:p>
                  </a:txBody>
                  <a:tcPr marL="6480" marR="6480" marT="6480" marB="0" anchor="b">
                    <a:solidFill>
                      <a:schemeClr val="accent4"/>
                    </a:solidFill>
                  </a:tcPr>
                </a:tc>
                <a:tc>
                  <a:txBody>
                    <a:bodyPr/>
                    <a:lstStyle/>
                    <a:p>
                      <a:pPr algn="ctr" fontAlgn="b"/>
                      <a:r>
                        <a:rPr lang="en-US" sz="1100" u="none" strike="noStrike" dirty="0">
                          <a:effectLst/>
                          <a:latin typeface="+mn-lt"/>
                        </a:rPr>
                        <a:t>Middle Class</a:t>
                      </a:r>
                      <a:endParaRPr lang="en-US" sz="1100" b="0" i="0" u="none" strike="noStrike" dirty="0">
                        <a:solidFill>
                          <a:srgbClr val="000000"/>
                        </a:solidFill>
                        <a:effectLst/>
                        <a:latin typeface="+mn-lt"/>
                      </a:endParaRPr>
                    </a:p>
                  </a:txBody>
                  <a:tcPr marL="6480" marR="6480" marT="6480" marB="0" anchor="b">
                    <a:solidFill>
                      <a:schemeClr val="accent4"/>
                    </a:solidFill>
                  </a:tcPr>
                </a:tc>
                <a:extLst>
                  <a:ext uri="{0D108BD9-81ED-4DB2-BD59-A6C34878D82A}">
                    <a16:rowId xmlns:a16="http://schemas.microsoft.com/office/drawing/2014/main" xmlns="" val="2778489165"/>
                  </a:ext>
                </a:extLst>
              </a:tr>
              <a:tr h="149607">
                <a:tc>
                  <a:txBody>
                    <a:bodyPr/>
                    <a:lstStyle/>
                    <a:p>
                      <a:pPr algn="ctr" fontAlgn="b"/>
                      <a:r>
                        <a:rPr lang="en-US" sz="1100" u="none" strike="noStrike" dirty="0">
                          <a:effectLst/>
                          <a:latin typeface="+mn-lt"/>
                        </a:rPr>
                        <a:t>Platinum</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U30</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             750,001 </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          2,500,000 </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Upper Middle Class</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2261464897"/>
                  </a:ext>
                </a:extLst>
              </a:tr>
              <a:tr h="149607">
                <a:tc>
                  <a:txBody>
                    <a:bodyPr/>
                    <a:lstStyle/>
                    <a:p>
                      <a:pPr algn="ctr" fontAlgn="b"/>
                      <a:r>
                        <a:rPr lang="en-US" sz="1100" u="none" strike="noStrike" dirty="0">
                          <a:effectLst/>
                          <a:latin typeface="+mn-lt"/>
                        </a:rPr>
                        <a:t>Platinum</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U35</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             850,001 </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          3,000,000 </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Upper Middle Class</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1517810220"/>
                  </a:ext>
                </a:extLst>
              </a:tr>
              <a:tr h="149607">
                <a:tc>
                  <a:txBody>
                    <a:bodyPr/>
                    <a:lstStyle/>
                    <a:p>
                      <a:pPr algn="ctr" fontAlgn="b"/>
                      <a:r>
                        <a:rPr lang="en-US" sz="1100" u="none" strike="noStrike" dirty="0">
                          <a:effectLst/>
                          <a:latin typeface="+mn-lt"/>
                        </a:rPr>
                        <a:t>Platinum</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U40</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          1,000,001 </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          3,500,000 </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Upper Middle Class</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3960451380"/>
                  </a:ext>
                </a:extLst>
              </a:tr>
              <a:tr h="149607">
                <a:tc>
                  <a:txBody>
                    <a:bodyPr/>
                    <a:lstStyle/>
                    <a:p>
                      <a:pPr algn="ctr" fontAlgn="b"/>
                      <a:r>
                        <a:rPr lang="en-US" sz="1100" u="none" strike="noStrike" dirty="0">
                          <a:effectLst/>
                          <a:latin typeface="+mn-lt"/>
                        </a:rPr>
                        <a:t>Platinum</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U45</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          1,200,001 </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          4,000,000 </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Upper Middle Class</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4135363783"/>
                  </a:ext>
                </a:extLst>
              </a:tr>
              <a:tr h="149607">
                <a:tc>
                  <a:txBody>
                    <a:bodyPr/>
                    <a:lstStyle/>
                    <a:p>
                      <a:pPr algn="ctr" fontAlgn="b"/>
                      <a:r>
                        <a:rPr lang="en-US" sz="1100" u="none" strike="noStrike" dirty="0">
                          <a:effectLst/>
                          <a:latin typeface="+mn-lt"/>
                        </a:rPr>
                        <a:t>Platinum</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U50</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          1,500,001 </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          5,000,000 </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Upper Middle Class</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4013425250"/>
                  </a:ext>
                </a:extLst>
              </a:tr>
              <a:tr h="149607">
                <a:tc>
                  <a:txBody>
                    <a:bodyPr/>
                    <a:lstStyle/>
                    <a:p>
                      <a:pPr algn="ctr" fontAlgn="b"/>
                      <a:r>
                        <a:rPr lang="en-US" sz="1100" u="none" strike="noStrike" dirty="0">
                          <a:effectLst/>
                          <a:latin typeface="+mn-lt"/>
                        </a:rPr>
                        <a:t>Platinum</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U50P</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          2,000,001 </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latin typeface="+mn-lt"/>
                        </a:rPr>
                        <a:t>          8,000,000 </a:t>
                      </a:r>
                      <a:endParaRPr lang="en-US" sz="1100" b="0" i="0" u="none" strike="noStrike">
                        <a:solidFill>
                          <a:srgbClr val="000000"/>
                        </a:solidFill>
                        <a:effectLst/>
                        <a:latin typeface="+mn-lt"/>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latin typeface="+mn-lt"/>
                        </a:rPr>
                        <a:t>Upper Middle Class</a:t>
                      </a:r>
                      <a:endParaRPr lang="en-US" sz="1100" b="0" i="0" u="none" strike="noStrike" dirty="0">
                        <a:solidFill>
                          <a:srgbClr val="000000"/>
                        </a:solidFill>
                        <a:effectLst/>
                        <a:latin typeface="+mn-lt"/>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3995101999"/>
                  </a:ext>
                </a:extLst>
              </a:tr>
              <a:tr h="149607">
                <a:tc>
                  <a:txBody>
                    <a:bodyPr/>
                    <a:lstStyle/>
                    <a:p>
                      <a:pPr algn="ctr" fontAlgn="b"/>
                      <a:r>
                        <a:rPr lang="en-US" sz="1100" u="none" strike="noStrike" dirty="0">
                          <a:effectLst/>
                          <a:latin typeface="+mn-lt"/>
                        </a:rPr>
                        <a:t>Premium</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H30</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          2,500,001 </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 </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HNW</a:t>
                      </a:r>
                      <a:endParaRPr lang="en-US" sz="1100" b="0" i="0" u="none" strike="noStrike" dirty="0">
                        <a:solidFill>
                          <a:srgbClr val="000000"/>
                        </a:solidFill>
                        <a:effectLst/>
                        <a:latin typeface="+mn-lt"/>
                      </a:endParaRPr>
                    </a:p>
                  </a:txBody>
                  <a:tcPr marL="6480" marR="6480" marT="6480" marB="0" anchor="b">
                    <a:solidFill>
                      <a:srgbClr val="00B0F0"/>
                    </a:solidFill>
                  </a:tcPr>
                </a:tc>
                <a:extLst>
                  <a:ext uri="{0D108BD9-81ED-4DB2-BD59-A6C34878D82A}">
                    <a16:rowId xmlns:a16="http://schemas.microsoft.com/office/drawing/2014/main" xmlns="" val="484210361"/>
                  </a:ext>
                </a:extLst>
              </a:tr>
              <a:tr h="149607">
                <a:tc>
                  <a:txBody>
                    <a:bodyPr/>
                    <a:lstStyle/>
                    <a:p>
                      <a:pPr algn="ctr" fontAlgn="b"/>
                      <a:r>
                        <a:rPr lang="en-US" sz="1100" u="none" strike="noStrike" dirty="0">
                          <a:effectLst/>
                          <a:latin typeface="+mn-lt"/>
                        </a:rPr>
                        <a:t>Premium</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H35</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          3,000,001 </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 </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HNW</a:t>
                      </a:r>
                      <a:endParaRPr lang="en-US" sz="1100" b="0" i="0" u="none" strike="noStrike" dirty="0">
                        <a:solidFill>
                          <a:srgbClr val="000000"/>
                        </a:solidFill>
                        <a:effectLst/>
                        <a:latin typeface="+mn-lt"/>
                      </a:endParaRPr>
                    </a:p>
                  </a:txBody>
                  <a:tcPr marL="6480" marR="6480" marT="6480" marB="0" anchor="b">
                    <a:solidFill>
                      <a:srgbClr val="00B0F0"/>
                    </a:solidFill>
                  </a:tcPr>
                </a:tc>
                <a:extLst>
                  <a:ext uri="{0D108BD9-81ED-4DB2-BD59-A6C34878D82A}">
                    <a16:rowId xmlns:a16="http://schemas.microsoft.com/office/drawing/2014/main" xmlns="" val="4200349690"/>
                  </a:ext>
                </a:extLst>
              </a:tr>
              <a:tr h="149607">
                <a:tc>
                  <a:txBody>
                    <a:bodyPr/>
                    <a:lstStyle/>
                    <a:p>
                      <a:pPr algn="ctr" fontAlgn="b"/>
                      <a:r>
                        <a:rPr lang="en-US" sz="1100" u="none" strike="noStrike" dirty="0">
                          <a:effectLst/>
                          <a:latin typeface="+mn-lt"/>
                        </a:rPr>
                        <a:t>Premium</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H40</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          3,500,001 </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 </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HNW</a:t>
                      </a:r>
                      <a:endParaRPr lang="en-US" sz="1100" b="0" i="0" u="none" strike="noStrike" dirty="0">
                        <a:solidFill>
                          <a:srgbClr val="000000"/>
                        </a:solidFill>
                        <a:effectLst/>
                        <a:latin typeface="+mn-lt"/>
                      </a:endParaRPr>
                    </a:p>
                  </a:txBody>
                  <a:tcPr marL="6480" marR="6480" marT="6480" marB="0" anchor="b">
                    <a:solidFill>
                      <a:srgbClr val="00B0F0"/>
                    </a:solidFill>
                  </a:tcPr>
                </a:tc>
                <a:extLst>
                  <a:ext uri="{0D108BD9-81ED-4DB2-BD59-A6C34878D82A}">
                    <a16:rowId xmlns:a16="http://schemas.microsoft.com/office/drawing/2014/main" xmlns="" val="2621913085"/>
                  </a:ext>
                </a:extLst>
              </a:tr>
              <a:tr h="149607">
                <a:tc>
                  <a:txBody>
                    <a:bodyPr/>
                    <a:lstStyle/>
                    <a:p>
                      <a:pPr algn="ctr" fontAlgn="b"/>
                      <a:r>
                        <a:rPr lang="en-US" sz="1100" u="none" strike="noStrike" dirty="0">
                          <a:effectLst/>
                          <a:latin typeface="+mn-lt"/>
                        </a:rPr>
                        <a:t>Premium</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H45</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          4,000,001 </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 </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HNW</a:t>
                      </a:r>
                      <a:endParaRPr lang="en-US" sz="1100" b="0" i="0" u="none" strike="noStrike" dirty="0">
                        <a:solidFill>
                          <a:srgbClr val="000000"/>
                        </a:solidFill>
                        <a:effectLst/>
                        <a:latin typeface="+mn-lt"/>
                      </a:endParaRPr>
                    </a:p>
                  </a:txBody>
                  <a:tcPr marL="6480" marR="6480" marT="6480" marB="0" anchor="b">
                    <a:solidFill>
                      <a:srgbClr val="00B0F0"/>
                    </a:solidFill>
                  </a:tcPr>
                </a:tc>
                <a:extLst>
                  <a:ext uri="{0D108BD9-81ED-4DB2-BD59-A6C34878D82A}">
                    <a16:rowId xmlns:a16="http://schemas.microsoft.com/office/drawing/2014/main" xmlns="" val="2290036816"/>
                  </a:ext>
                </a:extLst>
              </a:tr>
              <a:tr h="149607">
                <a:tc>
                  <a:txBody>
                    <a:bodyPr/>
                    <a:lstStyle/>
                    <a:p>
                      <a:pPr algn="ctr" fontAlgn="b"/>
                      <a:r>
                        <a:rPr lang="en-US" sz="1100" u="none" strike="noStrike" dirty="0">
                          <a:effectLst/>
                          <a:latin typeface="+mn-lt"/>
                        </a:rPr>
                        <a:t>Premium</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H50</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          5,000,001 </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HNW</a:t>
                      </a:r>
                      <a:endParaRPr lang="en-US" sz="1100" b="0" i="0" u="none" strike="noStrike" dirty="0">
                        <a:solidFill>
                          <a:srgbClr val="000000"/>
                        </a:solidFill>
                        <a:effectLst/>
                        <a:latin typeface="+mn-lt"/>
                      </a:endParaRPr>
                    </a:p>
                  </a:txBody>
                  <a:tcPr marL="6480" marR="6480" marT="6480" marB="0" anchor="b">
                    <a:solidFill>
                      <a:srgbClr val="00B0F0"/>
                    </a:solidFill>
                  </a:tcPr>
                </a:tc>
                <a:extLst>
                  <a:ext uri="{0D108BD9-81ED-4DB2-BD59-A6C34878D82A}">
                    <a16:rowId xmlns:a16="http://schemas.microsoft.com/office/drawing/2014/main" xmlns="" val="1985843775"/>
                  </a:ext>
                </a:extLst>
              </a:tr>
              <a:tr h="149607">
                <a:tc>
                  <a:txBody>
                    <a:bodyPr/>
                    <a:lstStyle/>
                    <a:p>
                      <a:pPr algn="ctr" fontAlgn="b"/>
                      <a:r>
                        <a:rPr lang="en-US" sz="1100" u="none" strike="noStrike" dirty="0">
                          <a:effectLst/>
                          <a:latin typeface="+mn-lt"/>
                        </a:rPr>
                        <a:t>Premium</a:t>
                      </a:r>
                      <a:endParaRPr lang="en-US" sz="1100" b="0" i="0" u="none" strike="noStrike" dirty="0">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H50P</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a:effectLst/>
                          <a:latin typeface="+mn-lt"/>
                        </a:rPr>
                        <a:t>          8,000,001 </a:t>
                      </a:r>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endParaRPr lang="en-US" sz="1100" b="0" i="0" u="none" strike="noStrike">
                        <a:solidFill>
                          <a:srgbClr val="000000"/>
                        </a:solidFill>
                        <a:effectLst/>
                        <a:latin typeface="+mn-lt"/>
                      </a:endParaRPr>
                    </a:p>
                  </a:txBody>
                  <a:tcPr marL="6480" marR="6480" marT="6480" marB="0" anchor="b">
                    <a:solidFill>
                      <a:srgbClr val="00B0F0"/>
                    </a:solidFill>
                  </a:tcPr>
                </a:tc>
                <a:tc>
                  <a:txBody>
                    <a:bodyPr/>
                    <a:lstStyle/>
                    <a:p>
                      <a:pPr algn="ctr" fontAlgn="b"/>
                      <a:r>
                        <a:rPr lang="en-US" sz="1100" u="none" strike="noStrike" dirty="0">
                          <a:effectLst/>
                          <a:latin typeface="+mn-lt"/>
                        </a:rPr>
                        <a:t>Premium</a:t>
                      </a:r>
                      <a:endParaRPr lang="en-US" sz="1100" b="0" i="0" u="none" strike="noStrike" dirty="0">
                        <a:solidFill>
                          <a:srgbClr val="000000"/>
                        </a:solidFill>
                        <a:effectLst/>
                        <a:latin typeface="+mn-lt"/>
                      </a:endParaRPr>
                    </a:p>
                  </a:txBody>
                  <a:tcPr marL="6480" marR="6480" marT="6480" marB="0" anchor="b">
                    <a:solidFill>
                      <a:srgbClr val="00B0F0"/>
                    </a:solidFill>
                  </a:tcPr>
                </a:tc>
                <a:extLst>
                  <a:ext uri="{0D108BD9-81ED-4DB2-BD59-A6C34878D82A}">
                    <a16:rowId xmlns:a16="http://schemas.microsoft.com/office/drawing/2014/main" xmlns="" val="2092279727"/>
                  </a:ext>
                </a:extLst>
              </a:tr>
            </a:tbl>
          </a:graphicData>
        </a:graphic>
      </p:graphicFrame>
    </p:spTree>
    <p:extLst>
      <p:ext uri="{BB962C8B-B14F-4D97-AF65-F5344CB8AC3E}">
        <p14:creationId xmlns:p14="http://schemas.microsoft.com/office/powerpoint/2010/main" val="3527954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idx="1"/>
            <p:extLst/>
          </p:nvPr>
        </p:nvGraphicFramePr>
        <p:xfrm>
          <a:off x="3210196" y="1036320"/>
          <a:ext cx="5771607" cy="5397720"/>
        </p:xfrm>
        <a:graphic>
          <a:graphicData uri="http://schemas.openxmlformats.org/drawingml/2006/table">
            <a:tbl>
              <a:tblPr>
                <a:tableStyleId>{5C22544A-7EE6-4342-B048-85BDC9FD1C3A}</a:tableStyleId>
              </a:tblPr>
              <a:tblGrid>
                <a:gridCol w="1421237">
                  <a:extLst>
                    <a:ext uri="{9D8B030D-6E8A-4147-A177-3AD203B41FA5}">
                      <a16:colId xmlns:a16="http://schemas.microsoft.com/office/drawing/2014/main" xmlns="" val="2726643382"/>
                    </a:ext>
                  </a:extLst>
                </a:gridCol>
                <a:gridCol w="866607">
                  <a:extLst>
                    <a:ext uri="{9D8B030D-6E8A-4147-A177-3AD203B41FA5}">
                      <a16:colId xmlns:a16="http://schemas.microsoft.com/office/drawing/2014/main" xmlns="" val="3815532041"/>
                    </a:ext>
                  </a:extLst>
                </a:gridCol>
                <a:gridCol w="1178587">
                  <a:extLst>
                    <a:ext uri="{9D8B030D-6E8A-4147-A177-3AD203B41FA5}">
                      <a16:colId xmlns:a16="http://schemas.microsoft.com/office/drawing/2014/main" xmlns="" val="1485386416"/>
                    </a:ext>
                  </a:extLst>
                </a:gridCol>
                <a:gridCol w="1178587">
                  <a:extLst>
                    <a:ext uri="{9D8B030D-6E8A-4147-A177-3AD203B41FA5}">
                      <a16:colId xmlns:a16="http://schemas.microsoft.com/office/drawing/2014/main" xmlns="" val="3829845949"/>
                    </a:ext>
                  </a:extLst>
                </a:gridCol>
                <a:gridCol w="1126589">
                  <a:extLst>
                    <a:ext uri="{9D8B030D-6E8A-4147-A177-3AD203B41FA5}">
                      <a16:colId xmlns:a16="http://schemas.microsoft.com/office/drawing/2014/main" xmlns="" val="2463294402"/>
                    </a:ext>
                  </a:extLst>
                </a:gridCol>
              </a:tblGrid>
              <a:tr h="149607">
                <a:tc>
                  <a:txBody>
                    <a:bodyPr/>
                    <a:lstStyle/>
                    <a:p>
                      <a:pPr algn="ctr" fontAlgn="b"/>
                      <a:r>
                        <a:rPr lang="en-US" sz="1100" b="1" u="none" strike="noStrike" dirty="0" smtClean="0">
                          <a:effectLst/>
                        </a:rPr>
                        <a:t>PROFILE</a:t>
                      </a:r>
                      <a:endParaRPr lang="en-US" sz="1100" b="1" i="0" u="none" strike="noStrike" dirty="0">
                        <a:solidFill>
                          <a:srgbClr val="000000"/>
                        </a:solidFill>
                        <a:effectLst/>
                        <a:latin typeface="Segoe UI" panose="020B0502040204020203" pitchFamily="34" charset="0"/>
                      </a:endParaRPr>
                    </a:p>
                  </a:txBody>
                  <a:tcPr marL="6480" marR="6480" marT="6480" marB="0" anchor="b"/>
                </a:tc>
                <a:tc>
                  <a:txBody>
                    <a:bodyPr/>
                    <a:lstStyle/>
                    <a:p>
                      <a:pPr algn="ctr" fontAlgn="b"/>
                      <a:r>
                        <a:rPr lang="en-US" sz="1100" b="1" i="0" u="none" strike="noStrike" dirty="0" smtClean="0">
                          <a:solidFill>
                            <a:schemeClr val="dk1"/>
                          </a:solidFill>
                          <a:effectLst/>
                          <a:latin typeface="+mn-lt"/>
                        </a:rPr>
                        <a:t>AGE</a:t>
                      </a:r>
                      <a:r>
                        <a:rPr lang="en-US" sz="1100" b="1" i="0" u="none" strike="noStrike" baseline="0" dirty="0" smtClean="0">
                          <a:solidFill>
                            <a:schemeClr val="dk1"/>
                          </a:solidFill>
                          <a:effectLst/>
                          <a:latin typeface="+mn-lt"/>
                        </a:rPr>
                        <a:t> CODE</a:t>
                      </a:r>
                      <a:endParaRPr lang="en-US" sz="1100" b="1" i="0" u="none" strike="noStrike" dirty="0">
                        <a:solidFill>
                          <a:srgbClr val="000000"/>
                        </a:solidFill>
                        <a:effectLst/>
                        <a:latin typeface="Segoe UI" panose="020B0502040204020203" pitchFamily="34" charset="0"/>
                      </a:endParaRPr>
                    </a:p>
                  </a:txBody>
                  <a:tcPr marL="6480" marR="6480" marT="6480" marB="0" anchor="b"/>
                </a:tc>
                <a:tc>
                  <a:txBody>
                    <a:bodyPr/>
                    <a:lstStyle/>
                    <a:p>
                      <a:pPr algn="ctr" fontAlgn="b"/>
                      <a:r>
                        <a:rPr lang="en-US" sz="1100" b="1" u="none" strike="noStrike" dirty="0">
                          <a:effectLst/>
                        </a:rPr>
                        <a:t> </a:t>
                      </a:r>
                      <a:r>
                        <a:rPr lang="en-US" sz="1100" b="1" u="none" strike="noStrike" dirty="0" smtClean="0">
                          <a:effectLst/>
                        </a:rPr>
                        <a:t>RANGE</a:t>
                      </a:r>
                      <a:r>
                        <a:rPr lang="en-US" sz="1100" b="1" u="none" strike="noStrike" baseline="0" dirty="0" smtClean="0">
                          <a:effectLst/>
                        </a:rPr>
                        <a:t> </a:t>
                      </a:r>
                      <a:r>
                        <a:rPr lang="en-US" sz="1100" b="1" u="none" strike="noStrike" dirty="0" smtClean="0">
                          <a:effectLst/>
                        </a:rPr>
                        <a:t>FROM </a:t>
                      </a:r>
                      <a:endParaRPr lang="en-US" sz="1100" b="1" i="0" u="none" strike="noStrike" dirty="0">
                        <a:solidFill>
                          <a:srgbClr val="000000"/>
                        </a:solidFill>
                        <a:effectLst/>
                        <a:latin typeface="Segoe UI" panose="020B0502040204020203" pitchFamily="34" charset="0"/>
                      </a:endParaRPr>
                    </a:p>
                  </a:txBody>
                  <a:tcPr marL="6480" marR="6480" marT="6480" marB="0" anchor="b"/>
                </a:tc>
                <a:tc>
                  <a:txBody>
                    <a:bodyPr/>
                    <a:lstStyle/>
                    <a:p>
                      <a:pPr algn="ctr" fontAlgn="b"/>
                      <a:r>
                        <a:rPr lang="en-US" sz="1100" b="1" u="none" strike="noStrike" dirty="0">
                          <a:effectLst/>
                        </a:rPr>
                        <a:t> </a:t>
                      </a:r>
                      <a:r>
                        <a:rPr lang="en-US" sz="1100" b="1" u="none" strike="noStrike" dirty="0" smtClean="0">
                          <a:effectLst/>
                        </a:rPr>
                        <a:t>RANGE</a:t>
                      </a:r>
                      <a:r>
                        <a:rPr lang="en-US" sz="1100" b="1" u="none" strike="noStrike" baseline="0" dirty="0" smtClean="0">
                          <a:effectLst/>
                        </a:rPr>
                        <a:t> </a:t>
                      </a:r>
                      <a:r>
                        <a:rPr lang="en-US" sz="1100" b="1" u="none" strike="noStrike" dirty="0" smtClean="0">
                          <a:effectLst/>
                        </a:rPr>
                        <a:t>TO </a:t>
                      </a:r>
                      <a:endParaRPr lang="en-US" sz="1100" b="1" i="0" u="none" strike="noStrike" dirty="0">
                        <a:solidFill>
                          <a:srgbClr val="000000"/>
                        </a:solidFill>
                        <a:effectLst/>
                        <a:latin typeface="Segoe UI" panose="020B0502040204020203" pitchFamily="34" charset="0"/>
                      </a:endParaRPr>
                    </a:p>
                  </a:txBody>
                  <a:tcPr marL="6480" marR="6480" marT="6480" marB="0" anchor="b"/>
                </a:tc>
                <a:tc>
                  <a:txBody>
                    <a:bodyPr/>
                    <a:lstStyle/>
                    <a:p>
                      <a:pPr algn="ctr" fontAlgn="b"/>
                      <a:r>
                        <a:rPr lang="en-US" sz="1100" b="1" u="none" strike="noStrike" dirty="0" smtClean="0">
                          <a:effectLst/>
                        </a:rPr>
                        <a:t>CLIENT</a:t>
                      </a:r>
                      <a:r>
                        <a:rPr lang="en-US" sz="1100" b="1" u="none" strike="noStrike" baseline="0" dirty="0" smtClean="0">
                          <a:effectLst/>
                        </a:rPr>
                        <a:t> </a:t>
                      </a:r>
                      <a:r>
                        <a:rPr lang="en-US" sz="1100" b="1" u="none" strike="noStrike" dirty="0" smtClean="0">
                          <a:effectLst/>
                        </a:rPr>
                        <a:t>RANK</a:t>
                      </a:r>
                      <a:endParaRPr lang="en-US" sz="1100" b="1" i="0" u="none" strike="noStrike" dirty="0">
                        <a:solidFill>
                          <a:srgbClr val="000000"/>
                        </a:solidFill>
                        <a:effectLst/>
                        <a:latin typeface="Segoe UI" panose="020B0502040204020203" pitchFamily="34" charset="0"/>
                      </a:endParaRPr>
                    </a:p>
                  </a:txBody>
                  <a:tcPr marL="6480" marR="6480" marT="6480" marB="0" anchor="b"/>
                </a:tc>
                <a:extLst>
                  <a:ext uri="{0D108BD9-81ED-4DB2-BD59-A6C34878D82A}">
                    <a16:rowId xmlns:a16="http://schemas.microsoft.com/office/drawing/2014/main" xmlns="" val="2659160685"/>
                  </a:ext>
                </a:extLst>
              </a:tr>
              <a:tr h="149607">
                <a:tc>
                  <a:txBody>
                    <a:bodyPr/>
                    <a:lstStyle/>
                    <a:p>
                      <a:pPr algn="l" fontAlgn="b"/>
                      <a:r>
                        <a:rPr lang="en-US" sz="1100" u="none" strike="noStrike">
                          <a:effectLst/>
                        </a:rPr>
                        <a:t>Budget</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B30</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25,000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Silver</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2140164925"/>
                  </a:ext>
                </a:extLst>
              </a:tr>
              <a:tr h="149607">
                <a:tc>
                  <a:txBody>
                    <a:bodyPr/>
                    <a:lstStyle/>
                    <a:p>
                      <a:pPr algn="l" fontAlgn="b"/>
                      <a:r>
                        <a:rPr lang="en-US" sz="1100" u="none" strike="noStrike">
                          <a:effectLst/>
                        </a:rPr>
                        <a:t>Budget</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B35</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40,000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Silver</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4178153423"/>
                  </a:ext>
                </a:extLst>
              </a:tr>
              <a:tr h="149607">
                <a:tc>
                  <a:txBody>
                    <a:bodyPr/>
                    <a:lstStyle/>
                    <a:p>
                      <a:pPr algn="l" fontAlgn="b"/>
                      <a:r>
                        <a:rPr lang="en-US" sz="1100" u="none" strike="noStrike">
                          <a:effectLst/>
                        </a:rPr>
                        <a:t>Budget</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B40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50,000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Silver</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251358836"/>
                  </a:ext>
                </a:extLst>
              </a:tr>
              <a:tr h="149607">
                <a:tc>
                  <a:txBody>
                    <a:bodyPr/>
                    <a:lstStyle/>
                    <a:p>
                      <a:pPr algn="l" fontAlgn="b"/>
                      <a:r>
                        <a:rPr lang="en-US" sz="1100" u="none" strike="noStrike">
                          <a:effectLst/>
                        </a:rPr>
                        <a:t>Budget</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B45</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50,000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Silver</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1051569524"/>
                  </a:ext>
                </a:extLst>
              </a:tr>
              <a:tr h="149607">
                <a:tc>
                  <a:txBody>
                    <a:bodyPr/>
                    <a:lstStyle/>
                    <a:p>
                      <a:pPr algn="l" fontAlgn="b"/>
                      <a:r>
                        <a:rPr lang="en-US" sz="1100" u="none" strike="noStrike">
                          <a:effectLst/>
                        </a:rPr>
                        <a:t>Budget</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B50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100,000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Silver</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256504968"/>
                  </a:ext>
                </a:extLst>
              </a:tr>
              <a:tr h="149607">
                <a:tc>
                  <a:txBody>
                    <a:bodyPr/>
                    <a:lstStyle/>
                    <a:p>
                      <a:pPr algn="l" fontAlgn="b"/>
                      <a:r>
                        <a:rPr lang="en-US" sz="1100" u="none" strike="noStrike" dirty="0">
                          <a:effectLst/>
                        </a:rPr>
                        <a:t>Budget</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B50P</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100,000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Silver</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2785831884"/>
                  </a:ext>
                </a:extLst>
              </a:tr>
              <a:tr h="149607">
                <a:tc>
                  <a:txBody>
                    <a:bodyPr/>
                    <a:lstStyle/>
                    <a:p>
                      <a:pPr algn="l" fontAlgn="b"/>
                      <a:r>
                        <a:rPr lang="en-US" sz="1100" u="none" strike="noStrike">
                          <a:effectLst/>
                        </a:rPr>
                        <a:t>Budget Plus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BP30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25,001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250,000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Silver</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916364915"/>
                  </a:ext>
                </a:extLst>
              </a:tr>
              <a:tr h="149607">
                <a:tc>
                  <a:txBody>
                    <a:bodyPr/>
                    <a:lstStyle/>
                    <a:p>
                      <a:pPr algn="l" fontAlgn="b"/>
                      <a:r>
                        <a:rPr lang="en-US" sz="1100" u="none" strike="noStrike">
                          <a:effectLst/>
                        </a:rPr>
                        <a:t>Budget Plus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BP35</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40,001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350,000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Silver</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1285129331"/>
                  </a:ext>
                </a:extLst>
              </a:tr>
              <a:tr h="149607">
                <a:tc>
                  <a:txBody>
                    <a:bodyPr/>
                    <a:lstStyle/>
                    <a:p>
                      <a:pPr algn="l" fontAlgn="b"/>
                      <a:r>
                        <a:rPr lang="en-US" sz="1100" u="none" strike="noStrike">
                          <a:effectLst/>
                        </a:rPr>
                        <a:t>Budget Plus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BP40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50,001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350,000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Silver</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895564190"/>
                  </a:ext>
                </a:extLst>
              </a:tr>
              <a:tr h="149607">
                <a:tc>
                  <a:txBody>
                    <a:bodyPr/>
                    <a:lstStyle/>
                    <a:p>
                      <a:pPr algn="l" fontAlgn="b"/>
                      <a:r>
                        <a:rPr lang="en-US" sz="1100" u="none" strike="noStrike">
                          <a:effectLst/>
                        </a:rPr>
                        <a:t>Budget Plus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BP45</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50,001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400,000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Silver</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4229719998"/>
                  </a:ext>
                </a:extLst>
              </a:tr>
              <a:tr h="149607">
                <a:tc>
                  <a:txBody>
                    <a:bodyPr/>
                    <a:lstStyle/>
                    <a:p>
                      <a:pPr algn="l" fontAlgn="b"/>
                      <a:r>
                        <a:rPr lang="en-US" sz="1100" u="none" strike="noStrike">
                          <a:effectLst/>
                        </a:rPr>
                        <a:t>Budget Plus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BP50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100,001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             500,000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Silver</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2848346669"/>
                  </a:ext>
                </a:extLst>
              </a:tr>
              <a:tr h="149607">
                <a:tc>
                  <a:txBody>
                    <a:bodyPr/>
                    <a:lstStyle/>
                    <a:p>
                      <a:pPr algn="l" fontAlgn="b"/>
                      <a:r>
                        <a:rPr lang="en-US" sz="1100" u="none" strike="noStrike">
                          <a:effectLst/>
                        </a:rPr>
                        <a:t>Budget Plus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BP50P</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100,001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a:effectLst/>
                        </a:rPr>
                        <a:t>             700,000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tc>
                  <a:txBody>
                    <a:bodyPr/>
                    <a:lstStyle/>
                    <a:p>
                      <a:pPr algn="ctr" fontAlgn="b"/>
                      <a:r>
                        <a:rPr lang="en-US" sz="1100" u="none" strike="noStrike" dirty="0">
                          <a:effectLst/>
                        </a:rPr>
                        <a:t>Silver</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3">
                        <a:lumMod val="40000"/>
                        <a:lumOff val="60000"/>
                      </a:schemeClr>
                    </a:solidFill>
                  </a:tcPr>
                </a:tc>
                <a:extLst>
                  <a:ext uri="{0D108BD9-81ED-4DB2-BD59-A6C34878D82A}">
                    <a16:rowId xmlns:a16="http://schemas.microsoft.com/office/drawing/2014/main" xmlns="" val="3738076983"/>
                  </a:ext>
                </a:extLst>
              </a:tr>
              <a:tr h="149607">
                <a:tc>
                  <a:txBody>
                    <a:bodyPr/>
                    <a:lstStyle/>
                    <a:p>
                      <a:pPr algn="l" fontAlgn="b"/>
                      <a:r>
                        <a:rPr lang="en-US" sz="1100" u="none" strike="noStrike">
                          <a:effectLst/>
                        </a:rPr>
                        <a:t>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M30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250,001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750,000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dirty="0">
                          <a:effectLst/>
                        </a:rPr>
                        <a:t>Gold</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4"/>
                    </a:solidFill>
                  </a:tcPr>
                </a:tc>
                <a:extLst>
                  <a:ext uri="{0D108BD9-81ED-4DB2-BD59-A6C34878D82A}">
                    <a16:rowId xmlns:a16="http://schemas.microsoft.com/office/drawing/2014/main" xmlns="" val="946135651"/>
                  </a:ext>
                </a:extLst>
              </a:tr>
              <a:tr h="149607">
                <a:tc>
                  <a:txBody>
                    <a:bodyPr/>
                    <a:lstStyle/>
                    <a:p>
                      <a:pPr algn="l" fontAlgn="b"/>
                      <a:r>
                        <a:rPr lang="en-US" sz="1100" u="none" strike="noStrike">
                          <a:effectLst/>
                        </a:rPr>
                        <a:t>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M35</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350,001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850,000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dirty="0">
                          <a:effectLst/>
                        </a:rPr>
                        <a:t>Gold</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4"/>
                    </a:solidFill>
                  </a:tcPr>
                </a:tc>
                <a:extLst>
                  <a:ext uri="{0D108BD9-81ED-4DB2-BD59-A6C34878D82A}">
                    <a16:rowId xmlns:a16="http://schemas.microsoft.com/office/drawing/2014/main" xmlns="" val="1563843268"/>
                  </a:ext>
                </a:extLst>
              </a:tr>
              <a:tr h="149607">
                <a:tc>
                  <a:txBody>
                    <a:bodyPr/>
                    <a:lstStyle/>
                    <a:p>
                      <a:pPr algn="l" fontAlgn="b"/>
                      <a:r>
                        <a:rPr lang="en-US" sz="1100" u="none" strike="noStrike">
                          <a:effectLst/>
                        </a:rPr>
                        <a:t>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M40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350,001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dirty="0">
                          <a:effectLst/>
                        </a:rPr>
                        <a:t>          1,000,000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dirty="0">
                          <a:effectLst/>
                        </a:rPr>
                        <a:t>Gold</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4"/>
                    </a:solidFill>
                  </a:tcPr>
                </a:tc>
                <a:extLst>
                  <a:ext uri="{0D108BD9-81ED-4DB2-BD59-A6C34878D82A}">
                    <a16:rowId xmlns:a16="http://schemas.microsoft.com/office/drawing/2014/main" xmlns="" val="1226359946"/>
                  </a:ext>
                </a:extLst>
              </a:tr>
              <a:tr h="149607">
                <a:tc>
                  <a:txBody>
                    <a:bodyPr/>
                    <a:lstStyle/>
                    <a:p>
                      <a:pPr algn="l" fontAlgn="b"/>
                      <a:r>
                        <a:rPr lang="en-US" sz="1100" u="none" strike="noStrike">
                          <a:effectLst/>
                        </a:rPr>
                        <a:t>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M45</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400,001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1,200,000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dirty="0">
                          <a:effectLst/>
                        </a:rPr>
                        <a:t>Gold</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4"/>
                    </a:solidFill>
                  </a:tcPr>
                </a:tc>
                <a:extLst>
                  <a:ext uri="{0D108BD9-81ED-4DB2-BD59-A6C34878D82A}">
                    <a16:rowId xmlns:a16="http://schemas.microsoft.com/office/drawing/2014/main" xmlns="" val="2787353947"/>
                  </a:ext>
                </a:extLst>
              </a:tr>
              <a:tr h="149607">
                <a:tc>
                  <a:txBody>
                    <a:bodyPr/>
                    <a:lstStyle/>
                    <a:p>
                      <a:pPr algn="l" fontAlgn="b"/>
                      <a:r>
                        <a:rPr lang="en-US" sz="1100" u="none" strike="noStrike">
                          <a:effectLst/>
                        </a:rPr>
                        <a:t>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M50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500,001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1,500,000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dirty="0">
                          <a:effectLst/>
                        </a:rPr>
                        <a:t>Gold</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4"/>
                    </a:solidFill>
                  </a:tcPr>
                </a:tc>
                <a:extLst>
                  <a:ext uri="{0D108BD9-81ED-4DB2-BD59-A6C34878D82A}">
                    <a16:rowId xmlns:a16="http://schemas.microsoft.com/office/drawing/2014/main" xmlns="" val="3364695133"/>
                  </a:ext>
                </a:extLst>
              </a:tr>
              <a:tr h="149607">
                <a:tc>
                  <a:txBody>
                    <a:bodyPr/>
                    <a:lstStyle/>
                    <a:p>
                      <a:pPr algn="l" fontAlgn="b"/>
                      <a:r>
                        <a:rPr lang="en-US" sz="1100" u="none" strike="noStrike">
                          <a:effectLst/>
                        </a:rPr>
                        <a:t>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M50P</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a:effectLst/>
                        </a:rPr>
                        <a:t>             700,001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dirty="0">
                          <a:effectLst/>
                        </a:rPr>
                        <a:t>          2,000,000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4"/>
                    </a:solidFill>
                  </a:tcPr>
                </a:tc>
                <a:tc>
                  <a:txBody>
                    <a:bodyPr/>
                    <a:lstStyle/>
                    <a:p>
                      <a:pPr algn="ctr" fontAlgn="b"/>
                      <a:r>
                        <a:rPr lang="en-US" sz="1100" u="none" strike="noStrike" dirty="0">
                          <a:effectLst/>
                        </a:rPr>
                        <a:t>Gold</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4"/>
                    </a:solidFill>
                  </a:tcPr>
                </a:tc>
                <a:extLst>
                  <a:ext uri="{0D108BD9-81ED-4DB2-BD59-A6C34878D82A}">
                    <a16:rowId xmlns:a16="http://schemas.microsoft.com/office/drawing/2014/main" xmlns="" val="2778489165"/>
                  </a:ext>
                </a:extLst>
              </a:tr>
              <a:tr h="149607">
                <a:tc>
                  <a:txBody>
                    <a:bodyPr/>
                    <a:lstStyle/>
                    <a:p>
                      <a:pPr algn="l" fontAlgn="b"/>
                      <a:r>
                        <a:rPr lang="en-US" sz="1100" u="none" strike="noStrike">
                          <a:effectLst/>
                        </a:rPr>
                        <a:t>Upper 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U30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750,001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2,500,000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Platinum</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2261464897"/>
                  </a:ext>
                </a:extLst>
              </a:tr>
              <a:tr h="149607">
                <a:tc>
                  <a:txBody>
                    <a:bodyPr/>
                    <a:lstStyle/>
                    <a:p>
                      <a:pPr algn="l" fontAlgn="b"/>
                      <a:r>
                        <a:rPr lang="en-US" sz="1100" u="none" strike="noStrike">
                          <a:effectLst/>
                        </a:rPr>
                        <a:t>Upper 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U35</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850,001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          3,000,000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Platinum</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1517810220"/>
                  </a:ext>
                </a:extLst>
              </a:tr>
              <a:tr h="149607">
                <a:tc>
                  <a:txBody>
                    <a:bodyPr/>
                    <a:lstStyle/>
                    <a:p>
                      <a:pPr algn="l" fontAlgn="b"/>
                      <a:r>
                        <a:rPr lang="en-US" sz="1100" u="none" strike="noStrike">
                          <a:effectLst/>
                        </a:rPr>
                        <a:t>Upper 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U40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1,000,001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3,500,000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Platinum</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3960451380"/>
                  </a:ext>
                </a:extLst>
              </a:tr>
              <a:tr h="149607">
                <a:tc>
                  <a:txBody>
                    <a:bodyPr/>
                    <a:lstStyle/>
                    <a:p>
                      <a:pPr algn="l" fontAlgn="b"/>
                      <a:r>
                        <a:rPr lang="en-US" sz="1100" u="none" strike="noStrike">
                          <a:effectLst/>
                        </a:rPr>
                        <a:t>Upper 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U45</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1,200,001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          4,000,000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Platinum</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4135363783"/>
                  </a:ext>
                </a:extLst>
              </a:tr>
              <a:tr h="149607">
                <a:tc>
                  <a:txBody>
                    <a:bodyPr/>
                    <a:lstStyle/>
                    <a:p>
                      <a:pPr algn="l" fontAlgn="b"/>
                      <a:r>
                        <a:rPr lang="en-US" sz="1100" u="none" strike="noStrike">
                          <a:effectLst/>
                        </a:rPr>
                        <a:t>Upper 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U50</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1,500,001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          5,000,000 </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Platinum</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4013425250"/>
                  </a:ext>
                </a:extLst>
              </a:tr>
              <a:tr h="149607">
                <a:tc>
                  <a:txBody>
                    <a:bodyPr/>
                    <a:lstStyle/>
                    <a:p>
                      <a:pPr algn="l" fontAlgn="b"/>
                      <a:r>
                        <a:rPr lang="en-US" sz="1100" u="none" strike="noStrike">
                          <a:effectLst/>
                        </a:rPr>
                        <a:t>Upper Middle Class</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U50P</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2,000,001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a:effectLst/>
                        </a:rPr>
                        <a:t>          8,000,000 </a:t>
                      </a:r>
                      <a:endParaRPr lang="en-US" sz="1100" b="0" i="0" u="none" strike="noStrike">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tc>
                  <a:txBody>
                    <a:bodyPr/>
                    <a:lstStyle/>
                    <a:p>
                      <a:pPr algn="ctr" fontAlgn="b"/>
                      <a:r>
                        <a:rPr lang="en-US" sz="1100" u="none" strike="noStrike" dirty="0">
                          <a:effectLst/>
                        </a:rPr>
                        <a:t>Platinum</a:t>
                      </a:r>
                      <a:endParaRPr lang="en-US" sz="1100" b="0" i="0" u="none" strike="noStrike" dirty="0">
                        <a:solidFill>
                          <a:srgbClr val="000000"/>
                        </a:solidFill>
                        <a:effectLst/>
                        <a:latin typeface="Segoe UI" panose="020B0502040204020203" pitchFamily="34" charset="0"/>
                      </a:endParaRPr>
                    </a:p>
                  </a:txBody>
                  <a:tcPr marL="6480" marR="6480" marT="6480" marB="0" anchor="b">
                    <a:solidFill>
                      <a:schemeClr val="accent2">
                        <a:lumMod val="40000"/>
                        <a:lumOff val="60000"/>
                      </a:schemeClr>
                    </a:solidFill>
                  </a:tcPr>
                </a:tc>
                <a:extLst>
                  <a:ext uri="{0D108BD9-81ED-4DB2-BD59-A6C34878D82A}">
                    <a16:rowId xmlns:a16="http://schemas.microsoft.com/office/drawing/2014/main" xmlns="" val="3995101999"/>
                  </a:ext>
                </a:extLst>
              </a:tr>
              <a:tr h="149607">
                <a:tc>
                  <a:txBody>
                    <a:bodyPr/>
                    <a:lstStyle/>
                    <a:p>
                      <a:pPr algn="l" fontAlgn="b"/>
                      <a:r>
                        <a:rPr lang="en-US" sz="1100" u="none" strike="noStrike">
                          <a:effectLst/>
                        </a:rPr>
                        <a:t>HNW</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H30</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2,500,001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dirty="0">
                          <a:effectLst/>
                        </a:rPr>
                        <a:t>Premium</a:t>
                      </a:r>
                      <a:endParaRPr lang="en-US" sz="1100" b="0" i="0" u="none" strike="noStrike" dirty="0">
                        <a:solidFill>
                          <a:srgbClr val="000000"/>
                        </a:solidFill>
                        <a:effectLst/>
                        <a:latin typeface="Segoe UI" panose="020B0502040204020203" pitchFamily="34" charset="0"/>
                      </a:endParaRPr>
                    </a:p>
                  </a:txBody>
                  <a:tcPr marL="6480" marR="6480" marT="6480" marB="0" anchor="b">
                    <a:solidFill>
                      <a:srgbClr val="00B0F0"/>
                    </a:solidFill>
                  </a:tcPr>
                </a:tc>
                <a:extLst>
                  <a:ext uri="{0D108BD9-81ED-4DB2-BD59-A6C34878D82A}">
                    <a16:rowId xmlns:a16="http://schemas.microsoft.com/office/drawing/2014/main" xmlns="" val="484210361"/>
                  </a:ext>
                </a:extLst>
              </a:tr>
              <a:tr h="149607">
                <a:tc>
                  <a:txBody>
                    <a:bodyPr/>
                    <a:lstStyle/>
                    <a:p>
                      <a:pPr algn="l" fontAlgn="b"/>
                      <a:r>
                        <a:rPr lang="en-US" sz="1100" u="none" strike="noStrike">
                          <a:effectLst/>
                        </a:rPr>
                        <a:t>HNW</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H35</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3,000,001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dirty="0">
                          <a:effectLst/>
                        </a:rPr>
                        <a:t>Premium</a:t>
                      </a:r>
                      <a:endParaRPr lang="en-US" sz="1100" b="0" i="0" u="none" strike="noStrike" dirty="0">
                        <a:solidFill>
                          <a:srgbClr val="000000"/>
                        </a:solidFill>
                        <a:effectLst/>
                        <a:latin typeface="Segoe UI" panose="020B0502040204020203" pitchFamily="34" charset="0"/>
                      </a:endParaRPr>
                    </a:p>
                  </a:txBody>
                  <a:tcPr marL="6480" marR="6480" marT="6480" marB="0" anchor="b">
                    <a:solidFill>
                      <a:srgbClr val="00B0F0"/>
                    </a:solidFill>
                  </a:tcPr>
                </a:tc>
                <a:extLst>
                  <a:ext uri="{0D108BD9-81ED-4DB2-BD59-A6C34878D82A}">
                    <a16:rowId xmlns:a16="http://schemas.microsoft.com/office/drawing/2014/main" xmlns="" val="4200349690"/>
                  </a:ext>
                </a:extLst>
              </a:tr>
              <a:tr h="149607">
                <a:tc>
                  <a:txBody>
                    <a:bodyPr/>
                    <a:lstStyle/>
                    <a:p>
                      <a:pPr algn="l" fontAlgn="b"/>
                      <a:r>
                        <a:rPr lang="en-US" sz="1100" u="none" strike="noStrike">
                          <a:effectLst/>
                        </a:rPr>
                        <a:t>HNW</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H40</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3,500,001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dirty="0">
                          <a:effectLst/>
                        </a:rPr>
                        <a:t>Premium</a:t>
                      </a:r>
                      <a:endParaRPr lang="en-US" sz="1100" b="0" i="0" u="none" strike="noStrike" dirty="0">
                        <a:solidFill>
                          <a:srgbClr val="000000"/>
                        </a:solidFill>
                        <a:effectLst/>
                        <a:latin typeface="Segoe UI" panose="020B0502040204020203" pitchFamily="34" charset="0"/>
                      </a:endParaRPr>
                    </a:p>
                  </a:txBody>
                  <a:tcPr marL="6480" marR="6480" marT="6480" marB="0" anchor="b">
                    <a:solidFill>
                      <a:srgbClr val="00B0F0"/>
                    </a:solidFill>
                  </a:tcPr>
                </a:tc>
                <a:extLst>
                  <a:ext uri="{0D108BD9-81ED-4DB2-BD59-A6C34878D82A}">
                    <a16:rowId xmlns:a16="http://schemas.microsoft.com/office/drawing/2014/main" xmlns="" val="2621913085"/>
                  </a:ext>
                </a:extLst>
              </a:tr>
              <a:tr h="149607">
                <a:tc>
                  <a:txBody>
                    <a:bodyPr/>
                    <a:lstStyle/>
                    <a:p>
                      <a:pPr algn="l" fontAlgn="b"/>
                      <a:r>
                        <a:rPr lang="en-US" sz="1100" u="none" strike="noStrike">
                          <a:effectLst/>
                        </a:rPr>
                        <a:t>HNW</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H45</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4,000,001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dirty="0">
                          <a:effectLst/>
                        </a:rPr>
                        <a:t>Premium</a:t>
                      </a:r>
                      <a:endParaRPr lang="en-US" sz="1100" b="0" i="0" u="none" strike="noStrike" dirty="0">
                        <a:solidFill>
                          <a:srgbClr val="000000"/>
                        </a:solidFill>
                        <a:effectLst/>
                        <a:latin typeface="Segoe UI" panose="020B0502040204020203" pitchFamily="34" charset="0"/>
                      </a:endParaRPr>
                    </a:p>
                  </a:txBody>
                  <a:tcPr marL="6480" marR="6480" marT="6480" marB="0" anchor="b">
                    <a:solidFill>
                      <a:srgbClr val="00B0F0"/>
                    </a:solidFill>
                  </a:tcPr>
                </a:tc>
                <a:extLst>
                  <a:ext uri="{0D108BD9-81ED-4DB2-BD59-A6C34878D82A}">
                    <a16:rowId xmlns:a16="http://schemas.microsoft.com/office/drawing/2014/main" xmlns="" val="2290036816"/>
                  </a:ext>
                </a:extLst>
              </a:tr>
              <a:tr h="149607">
                <a:tc>
                  <a:txBody>
                    <a:bodyPr/>
                    <a:lstStyle/>
                    <a:p>
                      <a:pPr algn="l" fontAlgn="b"/>
                      <a:r>
                        <a:rPr lang="en-US" sz="1100" u="none" strike="noStrike">
                          <a:effectLst/>
                        </a:rPr>
                        <a:t>HNW</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H50</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5,000,001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dirty="0">
                          <a:effectLst/>
                        </a:rPr>
                        <a:t>Premium</a:t>
                      </a:r>
                      <a:endParaRPr lang="en-US" sz="1100" b="0" i="0" u="none" strike="noStrike" dirty="0">
                        <a:solidFill>
                          <a:srgbClr val="000000"/>
                        </a:solidFill>
                        <a:effectLst/>
                        <a:latin typeface="Segoe UI" panose="020B0502040204020203" pitchFamily="34" charset="0"/>
                      </a:endParaRPr>
                    </a:p>
                  </a:txBody>
                  <a:tcPr marL="6480" marR="6480" marT="6480" marB="0" anchor="b">
                    <a:solidFill>
                      <a:srgbClr val="00B0F0"/>
                    </a:solidFill>
                  </a:tcPr>
                </a:tc>
                <a:extLst>
                  <a:ext uri="{0D108BD9-81ED-4DB2-BD59-A6C34878D82A}">
                    <a16:rowId xmlns:a16="http://schemas.microsoft.com/office/drawing/2014/main" xmlns="" val="1985843775"/>
                  </a:ext>
                </a:extLst>
              </a:tr>
              <a:tr h="149607">
                <a:tc>
                  <a:txBody>
                    <a:bodyPr/>
                    <a:lstStyle/>
                    <a:p>
                      <a:pPr algn="l" fontAlgn="b"/>
                      <a:r>
                        <a:rPr lang="en-US" sz="1100" u="none" strike="noStrike">
                          <a:effectLst/>
                        </a:rPr>
                        <a:t>HNW</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H50P</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a:effectLst/>
                        </a:rPr>
                        <a:t>          8,000,001 </a:t>
                      </a:r>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endParaRPr lang="en-US" sz="1100" b="0" i="0" u="none" strike="noStrike">
                        <a:solidFill>
                          <a:srgbClr val="000000"/>
                        </a:solidFill>
                        <a:effectLst/>
                        <a:latin typeface="Segoe UI" panose="020B0502040204020203" pitchFamily="34" charset="0"/>
                      </a:endParaRPr>
                    </a:p>
                  </a:txBody>
                  <a:tcPr marL="6480" marR="6480" marT="6480" marB="0" anchor="b">
                    <a:solidFill>
                      <a:srgbClr val="00B0F0"/>
                    </a:solidFill>
                  </a:tcPr>
                </a:tc>
                <a:tc>
                  <a:txBody>
                    <a:bodyPr/>
                    <a:lstStyle/>
                    <a:p>
                      <a:pPr algn="ctr" fontAlgn="b"/>
                      <a:r>
                        <a:rPr lang="en-US" sz="1100" u="none" strike="noStrike" dirty="0">
                          <a:effectLst/>
                        </a:rPr>
                        <a:t>Premium</a:t>
                      </a:r>
                      <a:endParaRPr lang="en-US" sz="1100" b="0" i="0" u="none" strike="noStrike" dirty="0">
                        <a:solidFill>
                          <a:srgbClr val="000000"/>
                        </a:solidFill>
                        <a:effectLst/>
                        <a:latin typeface="Segoe UI" panose="020B0502040204020203" pitchFamily="34" charset="0"/>
                      </a:endParaRPr>
                    </a:p>
                  </a:txBody>
                  <a:tcPr marL="6480" marR="6480" marT="6480" marB="0" anchor="b">
                    <a:solidFill>
                      <a:srgbClr val="00B0F0"/>
                    </a:solidFill>
                  </a:tcPr>
                </a:tc>
                <a:extLst>
                  <a:ext uri="{0D108BD9-81ED-4DB2-BD59-A6C34878D82A}">
                    <a16:rowId xmlns:a16="http://schemas.microsoft.com/office/drawing/2014/main" xmlns="" val="2092279727"/>
                  </a:ext>
                </a:extLst>
              </a:tr>
            </a:tbl>
          </a:graphicData>
        </a:graphic>
      </p:graphicFrame>
      <p:sp>
        <p:nvSpPr>
          <p:cNvPr id="4" name="Rectangle 3"/>
          <p:cNvSpPr/>
          <p:nvPr/>
        </p:nvSpPr>
        <p:spPr>
          <a:xfrm>
            <a:off x="3178629" y="966651"/>
            <a:ext cx="5843451" cy="5538652"/>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nvPr>
        </p:nvGraphicFramePr>
        <p:xfrm>
          <a:off x="278678" y="2513982"/>
          <a:ext cx="11660772" cy="2541120"/>
        </p:xfrm>
        <a:graphic>
          <a:graphicData uri="http://schemas.openxmlformats.org/drawingml/2006/table">
            <a:tbl>
              <a:tblPr>
                <a:tableStyleId>{5C22544A-7EE6-4342-B048-85BDC9FD1C3A}</a:tableStyleId>
              </a:tblPr>
              <a:tblGrid>
                <a:gridCol w="1452060">
                  <a:extLst>
                    <a:ext uri="{9D8B030D-6E8A-4147-A177-3AD203B41FA5}">
                      <a16:colId xmlns:a16="http://schemas.microsoft.com/office/drawing/2014/main" xmlns="" val="2299816505"/>
                    </a:ext>
                  </a:extLst>
                </a:gridCol>
                <a:gridCol w="871683">
                  <a:extLst>
                    <a:ext uri="{9D8B030D-6E8A-4147-A177-3AD203B41FA5}">
                      <a16:colId xmlns:a16="http://schemas.microsoft.com/office/drawing/2014/main" xmlns="" val="1205359006"/>
                    </a:ext>
                  </a:extLst>
                </a:gridCol>
                <a:gridCol w="1061983">
                  <a:extLst>
                    <a:ext uri="{9D8B030D-6E8A-4147-A177-3AD203B41FA5}">
                      <a16:colId xmlns:a16="http://schemas.microsoft.com/office/drawing/2014/main" xmlns="" val="3755477198"/>
                    </a:ext>
                  </a:extLst>
                </a:gridCol>
                <a:gridCol w="1009408">
                  <a:extLst>
                    <a:ext uri="{9D8B030D-6E8A-4147-A177-3AD203B41FA5}">
                      <a16:colId xmlns:a16="http://schemas.microsoft.com/office/drawing/2014/main" xmlns="" val="3603624787"/>
                    </a:ext>
                  </a:extLst>
                </a:gridCol>
                <a:gridCol w="1156615">
                  <a:extLst>
                    <a:ext uri="{9D8B030D-6E8A-4147-A177-3AD203B41FA5}">
                      <a16:colId xmlns:a16="http://schemas.microsoft.com/office/drawing/2014/main" xmlns="" val="1040805308"/>
                    </a:ext>
                  </a:extLst>
                </a:gridCol>
                <a:gridCol w="1009408">
                  <a:extLst>
                    <a:ext uri="{9D8B030D-6E8A-4147-A177-3AD203B41FA5}">
                      <a16:colId xmlns:a16="http://schemas.microsoft.com/office/drawing/2014/main" xmlns="" val="1026132158"/>
                    </a:ext>
                  </a:extLst>
                </a:gridCol>
                <a:gridCol w="1061983">
                  <a:extLst>
                    <a:ext uri="{9D8B030D-6E8A-4147-A177-3AD203B41FA5}">
                      <a16:colId xmlns:a16="http://schemas.microsoft.com/office/drawing/2014/main" xmlns="" val="4175393417"/>
                    </a:ext>
                  </a:extLst>
                </a:gridCol>
                <a:gridCol w="1009408">
                  <a:extLst>
                    <a:ext uri="{9D8B030D-6E8A-4147-A177-3AD203B41FA5}">
                      <a16:colId xmlns:a16="http://schemas.microsoft.com/office/drawing/2014/main" xmlns="" val="1890658667"/>
                    </a:ext>
                  </a:extLst>
                </a:gridCol>
                <a:gridCol w="1009408">
                  <a:extLst>
                    <a:ext uri="{9D8B030D-6E8A-4147-A177-3AD203B41FA5}">
                      <a16:colId xmlns:a16="http://schemas.microsoft.com/office/drawing/2014/main" xmlns="" val="777812949"/>
                    </a:ext>
                  </a:extLst>
                </a:gridCol>
                <a:gridCol w="1009408">
                  <a:extLst>
                    <a:ext uri="{9D8B030D-6E8A-4147-A177-3AD203B41FA5}">
                      <a16:colId xmlns:a16="http://schemas.microsoft.com/office/drawing/2014/main" xmlns="" val="643972719"/>
                    </a:ext>
                  </a:extLst>
                </a:gridCol>
                <a:gridCol w="1009408">
                  <a:extLst>
                    <a:ext uri="{9D8B030D-6E8A-4147-A177-3AD203B41FA5}">
                      <a16:colId xmlns:a16="http://schemas.microsoft.com/office/drawing/2014/main" xmlns="" val="23914696"/>
                    </a:ext>
                  </a:extLst>
                </a:gridCol>
              </a:tblGrid>
              <a:tr h="635280">
                <a:tc>
                  <a:txBody>
                    <a:bodyPr/>
                    <a:lstStyle/>
                    <a:p>
                      <a:pPr algn="ctr" fontAlgn="ctr"/>
                      <a:r>
                        <a:rPr lang="en-US" sz="1200" b="1" u="none" strike="noStrike" dirty="0">
                          <a:effectLst/>
                        </a:rPr>
                        <a:t>Breakdown</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b="1" u="none" strike="noStrike" dirty="0">
                          <a:effectLst/>
                        </a:rPr>
                        <a:t>Total Customers</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b="1" u="none" strike="noStrike" dirty="0">
                          <a:effectLst/>
                        </a:rPr>
                        <a:t>AUM</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b="1" u="none" strike="noStrike" dirty="0">
                          <a:effectLst/>
                        </a:rPr>
                        <a:t>Premium</a:t>
                      </a:r>
                      <a:endParaRPr lang="en-US" sz="1200" b="1"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ctr"/>
                      <a:r>
                        <a:rPr lang="en-US" sz="1200" b="1" u="none" strike="noStrike" dirty="0">
                          <a:effectLst/>
                        </a:rPr>
                        <a:t>AUM</a:t>
                      </a:r>
                      <a:endParaRPr lang="en-US" sz="1200" b="1"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ctr"/>
                      <a:r>
                        <a:rPr lang="en-US" sz="1200" b="1" u="none" strike="noStrike" dirty="0">
                          <a:effectLst/>
                        </a:rPr>
                        <a:t>Platinum</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ctr"/>
                      <a:r>
                        <a:rPr lang="en-US" sz="1200" b="1" u="none" strike="noStrike" dirty="0">
                          <a:effectLst/>
                        </a:rPr>
                        <a:t>AUM</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ctr"/>
                      <a:r>
                        <a:rPr lang="en-US" sz="1200" b="1" u="none" strike="noStrike" dirty="0">
                          <a:effectLst/>
                        </a:rPr>
                        <a:t>Gold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ctr"/>
                      <a:r>
                        <a:rPr lang="en-US" sz="1200" b="1" u="none" strike="noStrike" dirty="0">
                          <a:effectLst/>
                        </a:rPr>
                        <a:t>AUM</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ctr"/>
                      <a:r>
                        <a:rPr lang="en-US" sz="1200" b="1" u="none" strike="noStrike" dirty="0">
                          <a:effectLst/>
                        </a:rPr>
                        <a:t>Silver</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ctr"/>
                      <a:r>
                        <a:rPr lang="en-US" sz="1200" b="1" u="none" strike="noStrike" dirty="0">
                          <a:effectLst/>
                        </a:rPr>
                        <a:t>AUM</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2846411950"/>
                  </a:ext>
                </a:extLst>
              </a:tr>
              <a:tr h="317640">
                <a:tc>
                  <a:txBody>
                    <a:bodyPr/>
                    <a:lstStyle/>
                    <a:p>
                      <a:pPr algn="ctr" fontAlgn="b"/>
                      <a:r>
                        <a:rPr lang="en-US" sz="1200" b="1" u="none" strike="noStrike" dirty="0">
                          <a:effectLst/>
                        </a:rPr>
                        <a:t>Zero Investor</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b="1" u="none" strike="noStrike" dirty="0">
                          <a:effectLst/>
                        </a:rPr>
                        <a:t>47,230</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smtClean="0">
                          <a:effectLst/>
                        </a:rPr>
                        <a:t>29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en-US" sz="1200" u="none" strike="noStrike" dirty="0" smtClean="0">
                          <a:effectLst/>
                        </a:rPr>
                        <a:t>78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b"/>
                      <a:r>
                        <a:rPr lang="en-US" sz="1200" u="none" strike="noStrike" dirty="0" smtClean="0">
                          <a:effectLst/>
                        </a:rPr>
                        <a:t>309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b"/>
                      <a:r>
                        <a:rPr lang="en-US" sz="1200" u="none" strike="noStrike" dirty="0" smtClean="0">
                          <a:effectLst/>
                        </a:rPr>
                        <a:t>46,814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78627421"/>
                  </a:ext>
                </a:extLst>
              </a:tr>
              <a:tr h="317640">
                <a:tc>
                  <a:txBody>
                    <a:bodyPr/>
                    <a:lstStyle/>
                    <a:p>
                      <a:pPr algn="ctr" fontAlgn="b"/>
                      <a:r>
                        <a:rPr lang="en-US" sz="1200" b="1" u="none" strike="noStrike" dirty="0">
                          <a:effectLst/>
                        </a:rPr>
                        <a:t>Balance </a:t>
                      </a:r>
                      <a:r>
                        <a:rPr lang="en-US" sz="1200" b="1" u="none" strike="noStrike" dirty="0" smtClean="0">
                          <a:effectLst/>
                        </a:rPr>
                        <a:t>&lt; 1</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b="1" u="none" strike="noStrike" dirty="0">
                          <a:effectLst/>
                        </a:rPr>
                        <a:t>50,022</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b="1" u="none" strike="noStrike" dirty="0" smtClean="0">
                          <a:effectLst/>
                        </a:rPr>
                        <a:t>2,798 </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smtClean="0">
                          <a:effectLst/>
                        </a:rPr>
                        <a:t>1,979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en-US" sz="1200" u="none" strike="noStrike" dirty="0" smtClean="0">
                          <a:effectLst/>
                        </a:rPr>
                        <a:t>97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en-US" sz="1200" u="none" strike="noStrike" dirty="0" smtClean="0">
                          <a:effectLst/>
                        </a:rPr>
                        <a:t>4,114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b"/>
                      <a:r>
                        <a:rPr lang="en-US" sz="1200" u="none" strike="noStrike" dirty="0" smtClean="0">
                          <a:effectLst/>
                        </a:rPr>
                        <a:t>200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b"/>
                      <a:r>
                        <a:rPr lang="en-US" sz="1200" u="none" strike="noStrike" dirty="0" smtClean="0">
                          <a:effectLst/>
                        </a:rPr>
                        <a:t>7,582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b"/>
                      <a:r>
                        <a:rPr lang="en-US" sz="1200" u="none" strike="noStrike" dirty="0" smtClean="0">
                          <a:effectLst/>
                        </a:rPr>
                        <a:t>318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b"/>
                      <a:r>
                        <a:rPr lang="en-US" sz="1200" u="none" strike="noStrike" dirty="0" smtClean="0">
                          <a:effectLst/>
                        </a:rPr>
                        <a:t>36,347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b"/>
                      <a:r>
                        <a:rPr lang="en-US" sz="1200" u="none" strike="noStrike" dirty="0" smtClean="0">
                          <a:effectLst/>
                        </a:rPr>
                        <a:t>2,182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3376517612"/>
                  </a:ext>
                </a:extLst>
              </a:tr>
              <a:tr h="317640">
                <a:tc>
                  <a:txBody>
                    <a:bodyPr/>
                    <a:lstStyle/>
                    <a:p>
                      <a:pPr algn="ctr" fontAlgn="b"/>
                      <a:r>
                        <a:rPr lang="en-US" sz="1200" b="1" u="none" strike="noStrike" dirty="0">
                          <a:effectLst/>
                        </a:rPr>
                        <a:t>Balance </a:t>
                      </a:r>
                      <a:r>
                        <a:rPr lang="en-US" sz="1200" b="1" u="none" strike="noStrike" dirty="0" smtClean="0">
                          <a:effectLst/>
                        </a:rPr>
                        <a:t>1 - 5000</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b="1" u="none" strike="noStrike" dirty="0">
                          <a:effectLst/>
                        </a:rPr>
                        <a:t>20,481</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b="1" u="none" strike="noStrike" dirty="0" smtClean="0">
                          <a:effectLst/>
                        </a:rPr>
                        <a:t>18,935,732 </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smtClean="0">
                          <a:effectLst/>
                        </a:rPr>
                        <a:t>344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en-US" sz="1200" u="none" strike="noStrike" dirty="0" smtClean="0">
                          <a:effectLst/>
                        </a:rPr>
                        <a:t>304,892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en-US" sz="1200" u="none" strike="noStrike" dirty="0" smtClean="0">
                          <a:effectLst/>
                        </a:rPr>
                        <a:t>732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b"/>
                      <a:r>
                        <a:rPr lang="en-US" sz="1200" u="none" strike="noStrike" dirty="0" smtClean="0">
                          <a:effectLst/>
                        </a:rPr>
                        <a:t>605,317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b"/>
                      <a:r>
                        <a:rPr lang="en-US" sz="1200" u="none" strike="noStrike" dirty="0" smtClean="0">
                          <a:effectLst/>
                        </a:rPr>
                        <a:t>1,491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b"/>
                      <a:r>
                        <a:rPr lang="en-US" sz="1200" u="none" strike="noStrike" dirty="0" smtClean="0">
                          <a:effectLst/>
                        </a:rPr>
                        <a:t>1,200,602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b"/>
                      <a:r>
                        <a:rPr lang="en-US" sz="1200" u="none" strike="noStrike" dirty="0" smtClean="0">
                          <a:effectLst/>
                        </a:rPr>
                        <a:t>17,914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b"/>
                      <a:r>
                        <a:rPr lang="en-US" sz="1200" u="none" strike="noStrike" dirty="0" smtClean="0">
                          <a:effectLst/>
                        </a:rPr>
                        <a:t>16,824,921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43145845"/>
                  </a:ext>
                </a:extLst>
              </a:tr>
              <a:tr h="317640">
                <a:tc>
                  <a:txBody>
                    <a:bodyPr/>
                    <a:lstStyle/>
                    <a:p>
                      <a:pPr algn="ctr" fontAlgn="b"/>
                      <a:r>
                        <a:rPr lang="en-US" sz="1200" b="1" u="none" strike="noStrike" dirty="0">
                          <a:effectLst/>
                        </a:rPr>
                        <a:t>Balance &gt; 5000</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b="1" u="none" strike="noStrike" dirty="0">
                          <a:effectLst/>
                        </a:rPr>
                        <a:t>19,021</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b="1" u="none" strike="noStrike" dirty="0" smtClean="0">
                          <a:effectLst/>
                        </a:rPr>
                        <a:t>31,158,978,287 </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smtClean="0">
                          <a:effectLst/>
                        </a:rPr>
                        <a:t>1,518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en-US" sz="1200" u="none" strike="noStrike" dirty="0" smtClean="0">
                          <a:effectLst/>
                        </a:rPr>
                        <a:t>19,695,452,486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en-US" sz="1200" u="none" strike="noStrike" dirty="0" smtClean="0">
                          <a:effectLst/>
                        </a:rPr>
                        <a:t>2,138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b"/>
                      <a:r>
                        <a:rPr lang="en-US" sz="1200" u="none" strike="noStrike" dirty="0" smtClean="0">
                          <a:effectLst/>
                        </a:rPr>
                        <a:t>5,666,136,205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b"/>
                      <a:r>
                        <a:rPr lang="en-US" sz="1200" u="none" strike="noStrike" dirty="0" smtClean="0">
                          <a:effectLst/>
                        </a:rPr>
                        <a:t>2,977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b"/>
                      <a:r>
                        <a:rPr lang="en-US" sz="1200" u="none" strike="noStrike" dirty="0" smtClean="0">
                          <a:effectLst/>
                        </a:rPr>
                        <a:t>3,450,412,504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4"/>
                    </a:solidFill>
                  </a:tcPr>
                </a:tc>
                <a:tc>
                  <a:txBody>
                    <a:bodyPr/>
                    <a:lstStyle/>
                    <a:p>
                      <a:pPr algn="ctr" fontAlgn="b"/>
                      <a:r>
                        <a:rPr lang="en-US" sz="1200" u="none" strike="noStrike" dirty="0" smtClean="0">
                          <a:effectLst/>
                        </a:rPr>
                        <a:t>12,891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b"/>
                      <a:r>
                        <a:rPr lang="en-US" sz="1200" u="none" strike="noStrike" dirty="0" smtClean="0">
                          <a:effectLst/>
                        </a:rPr>
                        <a:t>2,346,950,093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4086111979"/>
                  </a:ext>
                </a:extLst>
              </a:tr>
              <a:tr h="317640">
                <a:tc>
                  <a:txBody>
                    <a:bodyPr/>
                    <a:lstStyle/>
                    <a:p>
                      <a:pPr algn="ctr" fontAlgn="b"/>
                      <a:r>
                        <a:rPr lang="en-US" sz="1200" b="1" i="0" u="none" strike="noStrike" dirty="0" smtClean="0">
                          <a:solidFill>
                            <a:srgbClr val="000000"/>
                          </a:solidFill>
                          <a:effectLst/>
                          <a:latin typeface="Calibri" panose="020F0502020204030204" pitchFamily="34" charset="0"/>
                        </a:rPr>
                        <a:t>Balance &gt; 30 M</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60000"/>
                        <a:lumOff val="40000"/>
                      </a:schemeClr>
                    </a:solidFill>
                  </a:tcPr>
                </a:tc>
                <a:tc>
                  <a:txBody>
                    <a:bodyPr/>
                    <a:lstStyle/>
                    <a:p>
                      <a:pPr algn="ctr" fontAlgn="b"/>
                      <a:r>
                        <a:rPr lang="en-US" sz="1200" b="1" i="0" u="none" strike="noStrike" dirty="0" smtClean="0">
                          <a:solidFill>
                            <a:srgbClr val="000000"/>
                          </a:solidFill>
                          <a:effectLst/>
                          <a:latin typeface="Calibri" panose="020F0502020204030204" pitchFamily="34" charset="0"/>
                        </a:rPr>
                        <a:t>123</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60000"/>
                        <a:lumOff val="40000"/>
                      </a:schemeClr>
                    </a:solidFill>
                  </a:tcPr>
                </a:tc>
                <a:tc>
                  <a:txBody>
                    <a:bodyPr/>
                    <a:lstStyle/>
                    <a:p>
                      <a:pPr algn="ctr" fontAlgn="b"/>
                      <a:r>
                        <a:rPr lang="en-US" sz="1200" b="1" i="0" u="none" strike="noStrike" dirty="0" smtClean="0">
                          <a:solidFill>
                            <a:srgbClr val="000000"/>
                          </a:solidFill>
                          <a:effectLst/>
                          <a:latin typeface="Calibri" panose="020F0502020204030204" pitchFamily="34" charset="0"/>
                        </a:rPr>
                        <a:t>12,513,974,302</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60000"/>
                        <a:lumOff val="40000"/>
                      </a:schemeClr>
                    </a:solidFill>
                  </a:tcPr>
                </a:tc>
                <a:tc gridSpan="8">
                  <a:txBody>
                    <a:bodyPr/>
                    <a:lstStyle/>
                    <a:p>
                      <a:pPr algn="ctr" fontAlgn="b"/>
                      <a:r>
                        <a:rPr lang="en-US" sz="1200" b="1" i="0" u="none" strike="noStrike" dirty="0" smtClean="0">
                          <a:solidFill>
                            <a:srgbClr val="000000"/>
                          </a:solidFill>
                          <a:effectLst/>
                          <a:latin typeface="Calibri" panose="020F0502020204030204" pitchFamily="34" charset="0"/>
                        </a:rPr>
                        <a:t>HNW Clients</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60000"/>
                        <a:lumOff val="40000"/>
                      </a:schemeClr>
                    </a:soli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ctr">
                    <a:solidFill>
                      <a:srgbClr val="EAEFF7"/>
                    </a:soli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ctr">
                    <a:solidFill>
                      <a:srgbClr val="EAEFF7"/>
                    </a:soli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ctr">
                    <a:solidFill>
                      <a:srgbClr val="EAEFF7"/>
                    </a:soli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ctr">
                    <a:solidFill>
                      <a:srgbClr val="EAEFF7"/>
                    </a:soli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ctr">
                    <a:solidFill>
                      <a:srgbClr val="EAEFF7"/>
                    </a:soli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ctr">
                    <a:solidFill>
                      <a:srgbClr val="EAEFF7"/>
                    </a:soli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ctr">
                    <a:solidFill>
                      <a:srgbClr val="EAEFF7"/>
                    </a:solidFill>
                  </a:tcPr>
                </a:tc>
                <a:extLst>
                  <a:ext uri="{0D108BD9-81ED-4DB2-BD59-A6C34878D82A}">
                    <a16:rowId xmlns:a16="http://schemas.microsoft.com/office/drawing/2014/main" xmlns="" val="3866138771"/>
                  </a:ext>
                </a:extLst>
              </a:tr>
              <a:tr h="317640">
                <a:tc>
                  <a:txBody>
                    <a:bodyPr/>
                    <a:lstStyle/>
                    <a:p>
                      <a:pPr algn="ctr" fontAlgn="b"/>
                      <a:r>
                        <a:rPr lang="en-US" sz="1200" b="1" u="none" strike="noStrike" dirty="0">
                          <a:solidFill>
                            <a:schemeClr val="bg1"/>
                          </a:solidFill>
                          <a:effectLst/>
                        </a:rPr>
                        <a:t>Total Customer Base</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a:solidFill>
                            <a:schemeClr val="bg1"/>
                          </a:solidFill>
                          <a:effectLst/>
                        </a:rPr>
                        <a:t>136,754</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31,177,916,817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3,841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19,695,757,475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6,984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5,666,741,722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12,050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3,451,613,424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67,152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b"/>
                      <a:r>
                        <a:rPr lang="en-US" sz="1200" b="1" u="none" strike="noStrike" dirty="0" smtClean="0">
                          <a:solidFill>
                            <a:schemeClr val="bg1"/>
                          </a:solidFill>
                          <a:effectLst/>
                        </a:rPr>
                        <a:t>2,363,777,196 </a:t>
                      </a:r>
                      <a:endParaRPr lang="en-US" sz="1200" b="1" i="0" u="none" strike="noStrike" dirty="0">
                        <a:solidFill>
                          <a:schemeClr val="bg1"/>
                        </a:solidFill>
                        <a:effectLst/>
                        <a:latin typeface="Calibri" panose="020F0502020204030204" pitchFamily="34" charset="0"/>
                      </a:endParaRPr>
                    </a:p>
                  </a:txBody>
                  <a:tcPr marL="0" marR="0" marT="0" marB="0" anchor="ctr">
                    <a:solidFill>
                      <a:schemeClr val="tx2"/>
                    </a:solidFill>
                  </a:tcPr>
                </a:tc>
                <a:extLst>
                  <a:ext uri="{0D108BD9-81ED-4DB2-BD59-A6C34878D82A}">
                    <a16:rowId xmlns:a16="http://schemas.microsoft.com/office/drawing/2014/main" xmlns="" val="887509709"/>
                  </a:ext>
                </a:extLst>
              </a:tr>
            </a:tbl>
          </a:graphicData>
        </a:graphic>
      </p:graphicFrame>
      <p:sp>
        <p:nvSpPr>
          <p:cNvPr id="9" name="TextBox 8"/>
          <p:cNvSpPr txBox="1"/>
          <p:nvPr/>
        </p:nvSpPr>
        <p:spPr>
          <a:xfrm>
            <a:off x="838199" y="465499"/>
            <a:ext cx="4217437" cy="584775"/>
          </a:xfrm>
          <a:prstGeom prst="rect">
            <a:avLst/>
          </a:prstGeom>
          <a:noFill/>
        </p:spPr>
        <p:txBody>
          <a:bodyPr wrap="none" rtlCol="0">
            <a:spAutoFit/>
          </a:bodyPr>
          <a:lstStyle/>
          <a:p>
            <a:r>
              <a:rPr lang="en-US" sz="3200" dirty="0" smtClean="0">
                <a:solidFill>
                  <a:srgbClr val="00B050"/>
                </a:solidFill>
                <a:latin typeface="+mj-lt"/>
              </a:rPr>
              <a:t>Customer Segmentation</a:t>
            </a:r>
            <a:endParaRPr lang="en-US" sz="3200" dirty="0">
              <a:solidFill>
                <a:srgbClr val="00B050"/>
              </a:solidFill>
              <a:latin typeface="+mj-lt"/>
            </a:endParaRPr>
          </a:p>
        </p:txBody>
      </p:sp>
    </p:spTree>
    <p:extLst>
      <p:ext uri="{BB962C8B-B14F-4D97-AF65-F5344CB8AC3E}">
        <p14:creationId xmlns:p14="http://schemas.microsoft.com/office/powerpoint/2010/main" val="151220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Funnel</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smtClean="0"/>
              <a:t>The need for Sales Funnel</a:t>
            </a:r>
          </a:p>
          <a:p>
            <a:pPr marL="285750" indent="-285750"/>
            <a:r>
              <a:rPr lang="en-US" sz="1600" dirty="0" smtClean="0"/>
              <a:t>The </a:t>
            </a:r>
            <a:r>
              <a:rPr lang="en-US" sz="1600" dirty="0"/>
              <a:t>entire journey for the customer to graduate from one team to another is fully automated and upon transfer, the entire history, customer profile, and all communication is transferred to the other team for a seamless customer experience</a:t>
            </a:r>
          </a:p>
          <a:p>
            <a:pPr marL="285750" indent="-285750"/>
            <a:r>
              <a:rPr lang="en-US" sz="1600" dirty="0"/>
              <a:t>Teams are provided proper trainings (Soft skills &amp; hard skills), relevant material (email and reports), pitch training (answering customers queries) and probing (understanding the customer to provide relevant investment advice)</a:t>
            </a:r>
          </a:p>
        </p:txBody>
      </p:sp>
    </p:spTree>
    <p:extLst>
      <p:ext uri="{BB962C8B-B14F-4D97-AF65-F5344CB8AC3E}">
        <p14:creationId xmlns:p14="http://schemas.microsoft.com/office/powerpoint/2010/main" val="112482860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8070" y="4137319"/>
            <a:ext cx="9017641" cy="1475972"/>
          </a:xfrm>
          <a:prstGeom prst="rect">
            <a:avLst/>
          </a:prstGeom>
          <a:solidFill>
            <a:srgbClr val="FF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96" y="3040929"/>
            <a:ext cx="9017641" cy="1091784"/>
          </a:xfrm>
          <a:prstGeom prst="rect">
            <a:avLst/>
          </a:prstGeom>
          <a:solidFill>
            <a:srgbClr val="5B9BD5">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96" y="1282565"/>
            <a:ext cx="9017641" cy="1758364"/>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Sales Funnel</a:t>
            </a:r>
            <a:endParaRPr lang="en-US" dirty="0"/>
          </a:p>
        </p:txBody>
      </p:sp>
      <p:sp>
        <p:nvSpPr>
          <p:cNvPr id="4" name="Rectangle 3"/>
          <p:cNvSpPr/>
          <p:nvPr/>
        </p:nvSpPr>
        <p:spPr>
          <a:xfrm>
            <a:off x="3846682" y="1435440"/>
            <a:ext cx="745199" cy="345689"/>
          </a:xfrm>
          <a:prstGeom prst="rect">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New/Old Accounts</a:t>
            </a:r>
            <a:endParaRPr lang="en-US" sz="900" b="1" dirty="0"/>
          </a:p>
        </p:txBody>
      </p:sp>
      <p:cxnSp>
        <p:nvCxnSpPr>
          <p:cNvPr id="5" name="Straight Connector 4"/>
          <p:cNvCxnSpPr>
            <a:stCxn id="4" idx="2"/>
            <a:endCxn id="6" idx="3"/>
          </p:cNvCxnSpPr>
          <p:nvPr/>
        </p:nvCxnSpPr>
        <p:spPr>
          <a:xfrm flipH="1">
            <a:off x="2333660" y="1781129"/>
            <a:ext cx="1885622" cy="682136"/>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 name="Rectangle 5"/>
          <p:cNvSpPr/>
          <p:nvPr/>
        </p:nvSpPr>
        <p:spPr>
          <a:xfrm>
            <a:off x="1588461" y="2290420"/>
            <a:ext cx="745199" cy="345689"/>
          </a:xfrm>
          <a:prstGeom prst="rect">
            <a:avLst/>
          </a:prstGeom>
          <a:solidFill>
            <a:schemeClr val="bg2">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Silver</a:t>
            </a:r>
            <a:endParaRPr lang="en-US" sz="900" b="1" dirty="0">
              <a:solidFill>
                <a:schemeClr val="tx1"/>
              </a:solidFill>
            </a:endParaRPr>
          </a:p>
        </p:txBody>
      </p:sp>
      <p:sp>
        <p:nvSpPr>
          <p:cNvPr id="7" name="Rectangle 6"/>
          <p:cNvSpPr/>
          <p:nvPr/>
        </p:nvSpPr>
        <p:spPr>
          <a:xfrm>
            <a:off x="3067567" y="2279485"/>
            <a:ext cx="745199" cy="34568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Gold</a:t>
            </a:r>
            <a:endParaRPr lang="en-US" sz="900" b="1" dirty="0">
              <a:solidFill>
                <a:schemeClr val="tx1"/>
              </a:solidFill>
            </a:endParaRPr>
          </a:p>
        </p:txBody>
      </p:sp>
      <p:cxnSp>
        <p:nvCxnSpPr>
          <p:cNvPr id="8" name="Straight Connector 7"/>
          <p:cNvCxnSpPr>
            <a:stCxn id="4" idx="2"/>
            <a:endCxn id="7" idx="0"/>
          </p:cNvCxnSpPr>
          <p:nvPr/>
        </p:nvCxnSpPr>
        <p:spPr>
          <a:xfrm flipH="1">
            <a:off x="3440167" y="1781129"/>
            <a:ext cx="779115" cy="498356"/>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a:stCxn id="18" idx="2"/>
            <a:endCxn id="12" idx="0"/>
          </p:cNvCxnSpPr>
          <p:nvPr/>
        </p:nvCxnSpPr>
        <p:spPr>
          <a:xfrm flipH="1">
            <a:off x="1156181" y="2925243"/>
            <a:ext cx="749912" cy="632944"/>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1" name="Rectangle 10"/>
          <p:cNvSpPr/>
          <p:nvPr/>
        </p:nvSpPr>
        <p:spPr>
          <a:xfrm>
            <a:off x="2385614" y="3548580"/>
            <a:ext cx="745199" cy="345689"/>
          </a:xfrm>
          <a:prstGeom prst="rect">
            <a:avLst/>
          </a:prstGeom>
          <a:solidFill>
            <a:srgbClr val="D0CECE"/>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CSC</a:t>
            </a:r>
            <a:endParaRPr lang="en-US" sz="900" b="1" dirty="0">
              <a:solidFill>
                <a:schemeClr val="tx1"/>
              </a:solidFill>
            </a:endParaRPr>
          </a:p>
        </p:txBody>
      </p:sp>
      <p:sp>
        <p:nvSpPr>
          <p:cNvPr id="12" name="Rectangle 11"/>
          <p:cNvSpPr/>
          <p:nvPr/>
        </p:nvSpPr>
        <p:spPr>
          <a:xfrm>
            <a:off x="783581" y="3558187"/>
            <a:ext cx="745199" cy="345689"/>
          </a:xfrm>
          <a:prstGeom prst="rect">
            <a:avLst/>
          </a:prstGeom>
          <a:solidFill>
            <a:srgbClr val="D0CECE"/>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CE </a:t>
            </a:r>
            <a:endParaRPr lang="en-US" sz="900" b="1" dirty="0">
              <a:solidFill>
                <a:schemeClr val="tx1"/>
              </a:solidFill>
            </a:endParaRPr>
          </a:p>
        </p:txBody>
      </p:sp>
      <p:cxnSp>
        <p:nvCxnSpPr>
          <p:cNvPr id="13" name="Straight Arrow Connector 12"/>
          <p:cNvCxnSpPr>
            <a:stCxn id="12" idx="3"/>
            <a:endCxn id="11" idx="1"/>
          </p:cNvCxnSpPr>
          <p:nvPr/>
        </p:nvCxnSpPr>
        <p:spPr>
          <a:xfrm flipV="1">
            <a:off x="1528780" y="3721425"/>
            <a:ext cx="856834" cy="9607"/>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08727" y="3542072"/>
            <a:ext cx="745199" cy="345689"/>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ID</a:t>
            </a:r>
            <a:endParaRPr lang="en-US" sz="900" b="1" dirty="0">
              <a:solidFill>
                <a:schemeClr val="tx1"/>
              </a:solidFill>
            </a:endParaRPr>
          </a:p>
        </p:txBody>
      </p:sp>
      <p:sp>
        <p:nvSpPr>
          <p:cNvPr id="16" name="Rectangle 15"/>
          <p:cNvSpPr/>
          <p:nvPr/>
        </p:nvSpPr>
        <p:spPr>
          <a:xfrm>
            <a:off x="3507751" y="5202701"/>
            <a:ext cx="1547150" cy="276798"/>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Growth Engine</a:t>
            </a:r>
            <a:endParaRPr lang="en-US" sz="900" b="1" dirty="0">
              <a:solidFill>
                <a:schemeClr val="bg1"/>
              </a:solidFill>
            </a:endParaRPr>
          </a:p>
        </p:txBody>
      </p:sp>
      <p:cxnSp>
        <p:nvCxnSpPr>
          <p:cNvPr id="17" name="Straight Connector 16"/>
          <p:cNvCxnSpPr>
            <a:stCxn id="18" idx="2"/>
            <a:endCxn id="11" idx="0"/>
          </p:cNvCxnSpPr>
          <p:nvPr/>
        </p:nvCxnSpPr>
        <p:spPr>
          <a:xfrm>
            <a:off x="1906093" y="2925243"/>
            <a:ext cx="852121" cy="623337"/>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8" name="Rectangle 17"/>
          <p:cNvSpPr/>
          <p:nvPr/>
        </p:nvSpPr>
        <p:spPr>
          <a:xfrm>
            <a:off x="1360078" y="2640227"/>
            <a:ext cx="1092030" cy="285016"/>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Probability Modelling </a:t>
            </a:r>
          </a:p>
          <a:p>
            <a:pPr algn="ctr"/>
            <a:r>
              <a:rPr lang="en-US" sz="800" dirty="0" smtClean="0">
                <a:solidFill>
                  <a:schemeClr val="tx1"/>
                </a:solidFill>
              </a:rPr>
              <a:t>Estimated Wealth</a:t>
            </a:r>
            <a:endParaRPr lang="en-US" sz="800" dirty="0">
              <a:solidFill>
                <a:schemeClr val="tx1"/>
              </a:solidFill>
            </a:endParaRPr>
          </a:p>
        </p:txBody>
      </p:sp>
      <p:cxnSp>
        <p:nvCxnSpPr>
          <p:cNvPr id="19" name="Straight Connector 18"/>
          <p:cNvCxnSpPr>
            <a:stCxn id="22" idx="2"/>
            <a:endCxn id="15" idx="0"/>
          </p:cNvCxnSpPr>
          <p:nvPr/>
        </p:nvCxnSpPr>
        <p:spPr>
          <a:xfrm>
            <a:off x="3439114" y="2910398"/>
            <a:ext cx="842213" cy="631674"/>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0" name="Straight Arrow Connector 19"/>
          <p:cNvCxnSpPr>
            <a:stCxn id="11" idx="3"/>
            <a:endCxn id="15" idx="1"/>
          </p:cNvCxnSpPr>
          <p:nvPr/>
        </p:nvCxnSpPr>
        <p:spPr>
          <a:xfrm flipV="1">
            <a:off x="3130813" y="3714917"/>
            <a:ext cx="777914" cy="6508"/>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893099" y="2625382"/>
            <a:ext cx="1092030" cy="285016"/>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Probability Modelling </a:t>
            </a:r>
          </a:p>
          <a:p>
            <a:pPr algn="ctr"/>
            <a:r>
              <a:rPr lang="en-US" sz="800" dirty="0" smtClean="0">
                <a:solidFill>
                  <a:schemeClr val="tx1"/>
                </a:solidFill>
              </a:rPr>
              <a:t>Estimated Wealth</a:t>
            </a:r>
            <a:endParaRPr lang="en-US" sz="800" dirty="0">
              <a:solidFill>
                <a:schemeClr val="tx1"/>
              </a:solidFill>
            </a:endParaRPr>
          </a:p>
        </p:txBody>
      </p:sp>
      <p:cxnSp>
        <p:nvCxnSpPr>
          <p:cNvPr id="25" name="Straight Arrow Connector 24"/>
          <p:cNvCxnSpPr>
            <a:stCxn id="12" idx="2"/>
            <a:endCxn id="16" idx="1"/>
          </p:cNvCxnSpPr>
          <p:nvPr/>
        </p:nvCxnSpPr>
        <p:spPr>
          <a:xfrm>
            <a:off x="1156181" y="3903876"/>
            <a:ext cx="2351570" cy="1437224"/>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6" idx="0"/>
          </p:cNvCxnSpPr>
          <p:nvPr/>
        </p:nvCxnSpPr>
        <p:spPr>
          <a:xfrm>
            <a:off x="2758214" y="3894269"/>
            <a:ext cx="1523112" cy="1308432"/>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2"/>
            <a:endCxn id="16" idx="0"/>
          </p:cNvCxnSpPr>
          <p:nvPr/>
        </p:nvCxnSpPr>
        <p:spPr>
          <a:xfrm flipH="1">
            <a:off x="4281326" y="3887761"/>
            <a:ext cx="1" cy="1314940"/>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0" y="5763703"/>
            <a:ext cx="1900377" cy="861774"/>
          </a:xfrm>
          <a:prstGeom prst="rect">
            <a:avLst/>
          </a:prstGeom>
          <a:solidFill>
            <a:schemeClr val="bg1">
              <a:lumMod val="95000"/>
            </a:schemeClr>
          </a:solidFill>
          <a:ln>
            <a:solidFill>
              <a:schemeClr val="tx1"/>
            </a:solidFill>
            <a:prstDash val="dash"/>
          </a:ln>
        </p:spPr>
        <p:txBody>
          <a:bodyPr wrap="square" rtlCol="0">
            <a:spAutoFit/>
          </a:bodyPr>
          <a:lstStyle/>
          <a:p>
            <a:r>
              <a:rPr lang="en-US" sz="1000" b="1" dirty="0"/>
              <a:t>CE – Customer </a:t>
            </a:r>
            <a:r>
              <a:rPr lang="en-US" sz="1000" b="1" dirty="0" smtClean="0"/>
              <a:t>Enrichment</a:t>
            </a:r>
          </a:p>
          <a:p>
            <a:r>
              <a:rPr lang="en-US" sz="1000" b="1" dirty="0" smtClean="0"/>
              <a:t>CSC – Customer </a:t>
            </a:r>
            <a:r>
              <a:rPr lang="en-US" sz="1000" b="1" dirty="0"/>
              <a:t>Success </a:t>
            </a:r>
            <a:r>
              <a:rPr lang="en-US" sz="1000" b="1" dirty="0" smtClean="0"/>
              <a:t>Coaches</a:t>
            </a:r>
          </a:p>
          <a:p>
            <a:r>
              <a:rPr lang="en-US" sz="1000" b="1" dirty="0" smtClean="0"/>
              <a:t>ID – Investor Deepening</a:t>
            </a:r>
          </a:p>
          <a:p>
            <a:r>
              <a:rPr lang="en-US" sz="1000" b="1" dirty="0" smtClean="0"/>
              <a:t>Retail Sales / </a:t>
            </a:r>
            <a:r>
              <a:rPr lang="en-US" sz="1000" b="1" dirty="0" err="1" smtClean="0"/>
              <a:t>Alhamra</a:t>
            </a:r>
            <a:r>
              <a:rPr lang="en-US" sz="1000" b="1" dirty="0" smtClean="0"/>
              <a:t> Sales</a:t>
            </a:r>
          </a:p>
          <a:p>
            <a:r>
              <a:rPr lang="en-US" sz="1000" b="1" dirty="0" smtClean="0"/>
              <a:t>HNW – High Net Worth Clients</a:t>
            </a:r>
          </a:p>
        </p:txBody>
      </p:sp>
      <p:grpSp>
        <p:nvGrpSpPr>
          <p:cNvPr id="37" name="Group 36"/>
          <p:cNvGrpSpPr/>
          <p:nvPr/>
        </p:nvGrpSpPr>
        <p:grpSpPr>
          <a:xfrm>
            <a:off x="9842776" y="2752097"/>
            <a:ext cx="1665829" cy="3255677"/>
            <a:chOff x="20789" y="2769881"/>
            <a:chExt cx="1207698" cy="2360311"/>
          </a:xfrm>
        </p:grpSpPr>
        <p:pic>
          <p:nvPicPr>
            <p:cNvPr id="38" name="Picture 37"/>
            <p:cNvPicPr>
              <a:picLocks noChangeAspect="1"/>
            </p:cNvPicPr>
            <p:nvPr/>
          </p:nvPicPr>
          <p:blipFill rotWithShape="1">
            <a:blip r:embed="rId2"/>
            <a:srcRect l="952" t="2159" r="73200" b="1918"/>
            <a:stretch/>
          </p:blipFill>
          <p:spPr>
            <a:xfrm>
              <a:off x="26971" y="2998180"/>
              <a:ext cx="1201515" cy="2132012"/>
            </a:xfrm>
            <a:prstGeom prst="rect">
              <a:avLst/>
            </a:prstGeom>
          </p:spPr>
        </p:pic>
        <p:sp>
          <p:nvSpPr>
            <p:cNvPr id="39" name="Rectangle 38"/>
            <p:cNvSpPr/>
            <p:nvPr/>
          </p:nvSpPr>
          <p:spPr>
            <a:xfrm>
              <a:off x="20789" y="2769881"/>
              <a:ext cx="1207698" cy="22703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Probability Modelling</a:t>
              </a:r>
            </a:p>
          </p:txBody>
        </p:sp>
      </p:grpSp>
      <p:graphicFrame>
        <p:nvGraphicFramePr>
          <p:cNvPr id="40" name="Table 39"/>
          <p:cNvGraphicFramePr>
            <a:graphicFrameLocks noGrp="1"/>
          </p:cNvGraphicFramePr>
          <p:nvPr>
            <p:extLst/>
          </p:nvPr>
        </p:nvGraphicFramePr>
        <p:xfrm>
          <a:off x="9212619" y="1282565"/>
          <a:ext cx="2837879" cy="1371600"/>
        </p:xfrm>
        <a:graphic>
          <a:graphicData uri="http://schemas.openxmlformats.org/drawingml/2006/table">
            <a:tbl>
              <a:tblPr firstRow="1" bandRow="1">
                <a:tableStyleId>{5C22544A-7EE6-4342-B048-85BDC9FD1C3A}</a:tableStyleId>
              </a:tblPr>
              <a:tblGrid>
                <a:gridCol w="996593">
                  <a:extLst>
                    <a:ext uri="{9D8B030D-6E8A-4147-A177-3AD203B41FA5}">
                      <a16:colId xmlns:a16="http://schemas.microsoft.com/office/drawing/2014/main" xmlns="" val="1470034025"/>
                    </a:ext>
                  </a:extLst>
                </a:gridCol>
                <a:gridCol w="984137">
                  <a:extLst>
                    <a:ext uri="{9D8B030D-6E8A-4147-A177-3AD203B41FA5}">
                      <a16:colId xmlns:a16="http://schemas.microsoft.com/office/drawing/2014/main" xmlns="" val="2020106098"/>
                    </a:ext>
                  </a:extLst>
                </a:gridCol>
                <a:gridCol w="857149">
                  <a:extLst>
                    <a:ext uri="{9D8B030D-6E8A-4147-A177-3AD203B41FA5}">
                      <a16:colId xmlns:a16="http://schemas.microsoft.com/office/drawing/2014/main" xmlns="" val="1456706750"/>
                    </a:ext>
                  </a:extLst>
                </a:gridCol>
              </a:tblGrid>
              <a:tr h="0">
                <a:tc>
                  <a:txBody>
                    <a:bodyPr/>
                    <a:lstStyle/>
                    <a:p>
                      <a:pPr algn="ctr"/>
                      <a:r>
                        <a:rPr lang="en-US" sz="1200" dirty="0" smtClean="0"/>
                        <a:t>Probability</a:t>
                      </a:r>
                      <a:endParaRPr lang="en-US" sz="1200" dirty="0"/>
                    </a:p>
                  </a:txBody>
                  <a:tcPr marL="45720" marR="45720" anchor="ctr"/>
                </a:tc>
                <a:tc>
                  <a:txBody>
                    <a:bodyPr/>
                    <a:lstStyle/>
                    <a:p>
                      <a:pPr algn="ctr"/>
                      <a:r>
                        <a:rPr lang="en-US" sz="1200" dirty="0" smtClean="0"/>
                        <a:t>Rank</a:t>
                      </a:r>
                      <a:endParaRPr lang="en-US" sz="1200" dirty="0"/>
                    </a:p>
                  </a:txBody>
                  <a:tcPr marL="45720" marR="45720" anchor="ctr"/>
                </a:tc>
                <a:tc>
                  <a:txBody>
                    <a:bodyPr/>
                    <a:lstStyle/>
                    <a:p>
                      <a:pPr algn="ctr"/>
                      <a:r>
                        <a:rPr lang="en-US" sz="1200" dirty="0" smtClean="0"/>
                        <a:t>Assign to</a:t>
                      </a:r>
                      <a:endParaRPr lang="en-US" sz="1200" dirty="0"/>
                    </a:p>
                  </a:txBody>
                  <a:tcPr marL="45720" marR="45720" anchor="ctr"/>
                </a:tc>
                <a:extLst>
                  <a:ext uri="{0D108BD9-81ED-4DB2-BD59-A6C34878D82A}">
                    <a16:rowId xmlns:a16="http://schemas.microsoft.com/office/drawing/2014/main" xmlns="" val="606140608"/>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F0"/>
                          </a:solidFill>
                        </a:rPr>
                        <a:t>❄</a:t>
                      </a:r>
                      <a:r>
                        <a:rPr lang="en-US" sz="1200" dirty="0" smtClean="0"/>
                        <a:t>No - </a:t>
                      </a:r>
                      <a:r>
                        <a:rPr lang="en-US" sz="1200" dirty="0" smtClean="0">
                          <a:solidFill>
                            <a:srgbClr val="FF0000"/>
                          </a:solidFill>
                        </a:rPr>
                        <a:t>🔥</a:t>
                      </a:r>
                      <a:r>
                        <a:rPr lang="en-US" sz="1200" dirty="0" smtClean="0"/>
                        <a:t>Yes</a:t>
                      </a:r>
                      <a:endParaRPr lang="en-US" sz="1200" dirty="0"/>
                    </a:p>
                  </a:txBody>
                  <a:tcPr marL="45720" marR="45720" anchor="ctr"/>
                </a:tc>
                <a:tc>
                  <a:txBody>
                    <a:bodyPr/>
                    <a:lstStyle/>
                    <a:p>
                      <a:pPr algn="ctr"/>
                      <a:r>
                        <a:rPr lang="en-US" sz="1200" dirty="0" smtClean="0"/>
                        <a:t>Silver</a:t>
                      </a:r>
                      <a:endParaRPr lang="en-US" sz="1200" dirty="0"/>
                    </a:p>
                  </a:txBody>
                  <a:tcPr marL="45720" marR="45720" anchor="ctr">
                    <a:solidFill>
                      <a:srgbClr val="D0CECE"/>
                    </a:solidFill>
                  </a:tcPr>
                </a:tc>
                <a:tc>
                  <a:txBody>
                    <a:bodyPr/>
                    <a:lstStyle/>
                    <a:p>
                      <a:pPr algn="ctr"/>
                      <a:r>
                        <a:rPr lang="en-US" sz="1200" dirty="0" smtClean="0"/>
                        <a:t>CE, CSC</a:t>
                      </a:r>
                      <a:endParaRPr lang="en-US" sz="1200" dirty="0"/>
                    </a:p>
                  </a:txBody>
                  <a:tcPr marL="45720" marR="45720" anchor="ctr"/>
                </a:tc>
                <a:extLst>
                  <a:ext uri="{0D108BD9-81ED-4DB2-BD59-A6C34878D82A}">
                    <a16:rowId xmlns:a16="http://schemas.microsoft.com/office/drawing/2014/main" xmlns="" val="186451210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B0F0"/>
                          </a:solidFill>
                          <a:effectLst/>
                          <a:uLnTx/>
                          <a:uFillTx/>
                          <a:latin typeface="Calibri" panose="020F0502020204030204"/>
                          <a:ea typeface="+mn-ea"/>
                          <a:cs typeface="+mn-cs"/>
                        </a:rPr>
                        <a:t>❄</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No - </a:t>
                      </a:r>
                      <a:r>
                        <a:rPr kumimoji="0" lang="en-US" sz="1200" b="0" i="0" u="none" strike="noStrike" kern="1200" cap="none" spc="0" normalizeH="0" baseline="0" noProof="0" dirty="0" smtClean="0">
                          <a:ln>
                            <a:noFill/>
                          </a:ln>
                          <a:solidFill>
                            <a:srgbClr val="FF0000"/>
                          </a:solidFill>
                          <a:effectLst/>
                          <a:uLnTx/>
                          <a:uFillTx/>
                          <a:latin typeface="Calibri" panose="020F0502020204030204"/>
                          <a:ea typeface="+mn-ea"/>
                          <a:cs typeface="+mn-cs"/>
                        </a:rPr>
                        <a:t>🔥</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nchor="ctr"/>
                </a:tc>
                <a:tc>
                  <a:txBody>
                    <a:bodyPr/>
                    <a:lstStyle/>
                    <a:p>
                      <a:pPr algn="ctr"/>
                      <a:r>
                        <a:rPr lang="en-US" sz="1200" dirty="0" smtClean="0"/>
                        <a:t>Gold</a:t>
                      </a:r>
                      <a:endParaRPr lang="en-US" sz="1200" dirty="0"/>
                    </a:p>
                  </a:txBody>
                  <a:tcPr marL="45720" marR="45720" anchor="ctr">
                    <a:solidFill>
                      <a:srgbClr val="FFC000"/>
                    </a:solidFill>
                  </a:tcPr>
                </a:tc>
                <a:tc>
                  <a:txBody>
                    <a:bodyPr/>
                    <a:lstStyle/>
                    <a:p>
                      <a:pPr algn="ctr"/>
                      <a:r>
                        <a:rPr lang="en-US" sz="1200" dirty="0" smtClean="0"/>
                        <a:t>ID</a:t>
                      </a:r>
                      <a:endParaRPr lang="en-US" sz="1200" dirty="0"/>
                    </a:p>
                  </a:txBody>
                  <a:tcPr marL="45720" marR="45720" anchor="ctr"/>
                </a:tc>
                <a:extLst>
                  <a:ext uri="{0D108BD9-81ED-4DB2-BD59-A6C34878D82A}">
                    <a16:rowId xmlns:a16="http://schemas.microsoft.com/office/drawing/2014/main" xmlns="" val="219360191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B0F0"/>
                          </a:solidFill>
                          <a:effectLst/>
                          <a:uLnTx/>
                          <a:uFillTx/>
                          <a:latin typeface="Calibri" panose="020F0502020204030204"/>
                          <a:ea typeface="+mn-ea"/>
                          <a:cs typeface="+mn-cs"/>
                        </a:rPr>
                        <a:t>❄</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No - </a:t>
                      </a:r>
                      <a:r>
                        <a:rPr kumimoji="0" lang="en-US" sz="1200" b="0" i="0" u="none" strike="noStrike" kern="1200" cap="none" spc="0" normalizeH="0" baseline="0" noProof="0" dirty="0" smtClean="0">
                          <a:ln>
                            <a:noFill/>
                          </a:ln>
                          <a:solidFill>
                            <a:srgbClr val="FF0000"/>
                          </a:solidFill>
                          <a:effectLst/>
                          <a:uLnTx/>
                          <a:uFillTx/>
                          <a:latin typeface="Calibri" panose="020F0502020204030204"/>
                          <a:ea typeface="+mn-ea"/>
                          <a:cs typeface="+mn-cs"/>
                        </a:rPr>
                        <a:t>🔥</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nchor="ctr"/>
                </a:tc>
                <a:tc>
                  <a:txBody>
                    <a:bodyPr/>
                    <a:lstStyle/>
                    <a:p>
                      <a:pPr algn="ctr"/>
                      <a:r>
                        <a:rPr lang="en-US" sz="1200" dirty="0" smtClean="0"/>
                        <a:t>Platinum</a:t>
                      </a:r>
                      <a:endParaRPr lang="en-US" sz="1200" dirty="0"/>
                    </a:p>
                  </a:txBody>
                  <a:tcPr marL="45720" marR="45720" anchor="ctr">
                    <a:solidFill>
                      <a:srgbClr val="F8CBAD"/>
                    </a:solidFill>
                  </a:tcPr>
                </a:tc>
                <a:tc>
                  <a:txBody>
                    <a:bodyPr/>
                    <a:lstStyle/>
                    <a:p>
                      <a:pPr algn="ctr"/>
                      <a:r>
                        <a:rPr lang="en-US" sz="1200" dirty="0" smtClean="0"/>
                        <a:t>Retail</a:t>
                      </a:r>
                      <a:endParaRPr lang="en-US" sz="1200" dirty="0"/>
                    </a:p>
                  </a:txBody>
                  <a:tcPr marL="45720" marR="45720" anchor="ctr"/>
                </a:tc>
                <a:extLst>
                  <a:ext uri="{0D108BD9-81ED-4DB2-BD59-A6C34878D82A}">
                    <a16:rowId xmlns:a16="http://schemas.microsoft.com/office/drawing/2014/main" xmlns="" val="239701414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B0F0"/>
                          </a:solidFill>
                          <a:effectLst/>
                          <a:uLnTx/>
                          <a:uFillTx/>
                          <a:latin typeface="Calibri" panose="020F0502020204030204"/>
                          <a:ea typeface="+mn-ea"/>
                          <a:cs typeface="+mn-cs"/>
                        </a:rPr>
                        <a:t>❄</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No - </a:t>
                      </a:r>
                      <a:r>
                        <a:rPr kumimoji="0" lang="en-US" sz="1200" b="0" i="0" u="none" strike="noStrike" kern="1200" cap="none" spc="0" normalizeH="0" baseline="0" noProof="0" dirty="0" smtClean="0">
                          <a:ln>
                            <a:noFill/>
                          </a:ln>
                          <a:solidFill>
                            <a:srgbClr val="FF0000"/>
                          </a:solidFill>
                          <a:effectLst/>
                          <a:uLnTx/>
                          <a:uFillTx/>
                          <a:latin typeface="Calibri" panose="020F0502020204030204"/>
                          <a:ea typeface="+mn-ea"/>
                          <a:cs typeface="+mn-cs"/>
                        </a:rPr>
                        <a:t>🔥</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nchor="ctr"/>
                </a:tc>
                <a:tc>
                  <a:txBody>
                    <a:bodyPr/>
                    <a:lstStyle/>
                    <a:p>
                      <a:pPr algn="ctr"/>
                      <a:r>
                        <a:rPr lang="en-US" sz="1200" dirty="0" smtClean="0"/>
                        <a:t>Premium</a:t>
                      </a:r>
                      <a:endParaRPr lang="en-US" sz="1200" dirty="0"/>
                    </a:p>
                  </a:txBody>
                  <a:tcPr marL="45720" marR="45720" anchor="ctr">
                    <a:solidFill>
                      <a:srgbClr val="5B9BD5"/>
                    </a:solidFill>
                  </a:tcPr>
                </a:tc>
                <a:tc>
                  <a:txBody>
                    <a:bodyPr/>
                    <a:lstStyle/>
                    <a:p>
                      <a:pPr algn="ctr"/>
                      <a:r>
                        <a:rPr lang="en-US" sz="1200" dirty="0" smtClean="0"/>
                        <a:t>HNW</a:t>
                      </a:r>
                      <a:endParaRPr lang="en-US" sz="1200" dirty="0"/>
                    </a:p>
                  </a:txBody>
                  <a:tcPr marL="45720" marR="45720" anchor="ctr"/>
                </a:tc>
                <a:extLst>
                  <a:ext uri="{0D108BD9-81ED-4DB2-BD59-A6C34878D82A}">
                    <a16:rowId xmlns:a16="http://schemas.microsoft.com/office/drawing/2014/main" xmlns="" val="3305842426"/>
                  </a:ext>
                </a:extLst>
              </a:tr>
            </a:tbl>
          </a:graphicData>
        </a:graphic>
      </p:graphicFrame>
      <p:sp>
        <p:nvSpPr>
          <p:cNvPr id="48" name="TextBox 47"/>
          <p:cNvSpPr txBox="1"/>
          <p:nvPr/>
        </p:nvSpPr>
        <p:spPr>
          <a:xfrm>
            <a:off x="7873113" y="3078989"/>
            <a:ext cx="1084273" cy="1015663"/>
          </a:xfrm>
          <a:prstGeom prst="rect">
            <a:avLst/>
          </a:prstGeom>
          <a:noFill/>
        </p:spPr>
        <p:txBody>
          <a:bodyPr wrap="square" rtlCol="0">
            <a:spAutoFit/>
          </a:bodyPr>
          <a:lstStyle/>
          <a:p>
            <a:pPr algn="ctr"/>
            <a:r>
              <a:rPr lang="en-US" sz="1000" dirty="0" smtClean="0">
                <a:latin typeface="+mj-lt"/>
              </a:rPr>
              <a:t>Sales App </a:t>
            </a:r>
          </a:p>
          <a:p>
            <a:pPr algn="ctr"/>
            <a:r>
              <a:rPr lang="en-US" sz="1000" dirty="0" smtClean="0">
                <a:latin typeface="+mj-lt"/>
              </a:rPr>
              <a:t>Auto tagging based on Probability and Wealth Estimation</a:t>
            </a:r>
            <a:endParaRPr lang="en-US" sz="1000" dirty="0">
              <a:latin typeface="+mj-lt"/>
            </a:endParaRPr>
          </a:p>
        </p:txBody>
      </p:sp>
      <p:sp>
        <p:nvSpPr>
          <p:cNvPr id="50" name="TextBox 49"/>
          <p:cNvSpPr txBox="1"/>
          <p:nvPr/>
        </p:nvSpPr>
        <p:spPr>
          <a:xfrm>
            <a:off x="7925298" y="4414779"/>
            <a:ext cx="1084273" cy="1015663"/>
          </a:xfrm>
          <a:prstGeom prst="rect">
            <a:avLst/>
          </a:prstGeom>
          <a:noFill/>
        </p:spPr>
        <p:txBody>
          <a:bodyPr wrap="square" rtlCol="0">
            <a:spAutoFit/>
          </a:bodyPr>
          <a:lstStyle/>
          <a:p>
            <a:pPr algn="ctr"/>
            <a:r>
              <a:rPr lang="en-US" sz="1000" dirty="0" smtClean="0">
                <a:latin typeface="+mj-lt"/>
              </a:rPr>
              <a:t>Growth Engine</a:t>
            </a:r>
          </a:p>
          <a:p>
            <a:pPr algn="ctr"/>
            <a:r>
              <a:rPr lang="en-US" sz="1000" dirty="0" smtClean="0">
                <a:latin typeface="+mj-lt"/>
              </a:rPr>
              <a:t>CRM automation for customer segmentation and relevant communication</a:t>
            </a:r>
            <a:endParaRPr lang="en-US" sz="1000" dirty="0">
              <a:latin typeface="+mj-lt"/>
            </a:endParaRPr>
          </a:p>
        </p:txBody>
      </p:sp>
      <p:sp>
        <p:nvSpPr>
          <p:cNvPr id="83" name="Rectangle 82"/>
          <p:cNvSpPr/>
          <p:nvPr/>
        </p:nvSpPr>
        <p:spPr>
          <a:xfrm>
            <a:off x="6979052" y="3548639"/>
            <a:ext cx="624206" cy="345689"/>
          </a:xfrm>
          <a:prstGeom prst="rect">
            <a:avLst/>
          </a:prstGeom>
          <a:solidFill>
            <a:srgbClr val="5B9BD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HNW</a:t>
            </a:r>
            <a:endParaRPr lang="en-US" sz="900" b="1" dirty="0">
              <a:solidFill>
                <a:schemeClr val="tx1"/>
              </a:solidFill>
            </a:endParaRPr>
          </a:p>
        </p:txBody>
      </p:sp>
      <p:cxnSp>
        <p:nvCxnSpPr>
          <p:cNvPr id="87" name="Straight Arrow Connector 86"/>
          <p:cNvCxnSpPr>
            <a:stCxn id="79" idx="2"/>
            <a:endCxn id="16" idx="3"/>
          </p:cNvCxnSpPr>
          <p:nvPr/>
        </p:nvCxnSpPr>
        <p:spPr>
          <a:xfrm flipH="1">
            <a:off x="5054901" y="3894742"/>
            <a:ext cx="869036" cy="1446358"/>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3" idx="2"/>
            <a:endCxn id="16" idx="3"/>
          </p:cNvCxnSpPr>
          <p:nvPr/>
        </p:nvCxnSpPr>
        <p:spPr>
          <a:xfrm flipH="1">
            <a:off x="5054901" y="3894328"/>
            <a:ext cx="2236254" cy="1446772"/>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57197" y="4430025"/>
            <a:ext cx="4477770" cy="338554"/>
          </a:xfrm>
          <a:prstGeom prst="rect">
            <a:avLst/>
          </a:prstGeom>
          <a:solidFill>
            <a:schemeClr val="bg1"/>
          </a:solidFill>
          <a:ln>
            <a:solidFill>
              <a:srgbClr val="FFC000"/>
            </a:solidFill>
          </a:ln>
        </p:spPr>
        <p:txBody>
          <a:bodyPr wrap="square" lIns="0" tIns="45720" rIns="0" bIns="45720" rtlCol="0">
            <a:spAutoFit/>
          </a:bodyPr>
          <a:lstStyle/>
          <a:p>
            <a:pPr algn="ctr"/>
            <a:r>
              <a:rPr lang="en-US" sz="800" b="1" dirty="0" smtClean="0"/>
              <a:t>&gt;30 days </a:t>
            </a:r>
            <a:r>
              <a:rPr lang="en-US" sz="800" b="1" dirty="0"/>
              <a:t>= </a:t>
            </a:r>
            <a:r>
              <a:rPr lang="en-US" sz="800" b="1" dirty="0" smtClean="0"/>
              <a:t>unfunded/ no transaction / no upgrade</a:t>
            </a:r>
          </a:p>
          <a:p>
            <a:pPr algn="ctr"/>
            <a:r>
              <a:rPr lang="en-US" sz="800" b="1" dirty="0" smtClean="0"/>
              <a:t>Move to Growth engine</a:t>
            </a:r>
          </a:p>
        </p:txBody>
      </p:sp>
      <p:cxnSp>
        <p:nvCxnSpPr>
          <p:cNvPr id="97" name="Straight Arrow Connector 96"/>
          <p:cNvCxnSpPr>
            <a:stCxn id="15" idx="3"/>
            <a:endCxn id="79" idx="1"/>
          </p:cNvCxnSpPr>
          <p:nvPr/>
        </p:nvCxnSpPr>
        <p:spPr>
          <a:xfrm>
            <a:off x="4653926" y="3714917"/>
            <a:ext cx="833205" cy="6981"/>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487131" y="3549053"/>
            <a:ext cx="873612" cy="345689"/>
          </a:xfrm>
          <a:prstGeom prst="rect">
            <a:avLst/>
          </a:prstGeom>
          <a:solidFill>
            <a:srgbClr val="F8CBAD"/>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Retail / </a:t>
            </a:r>
            <a:r>
              <a:rPr lang="en-US" sz="900" b="1" dirty="0" err="1" smtClean="0">
                <a:solidFill>
                  <a:schemeClr val="tx1"/>
                </a:solidFill>
              </a:rPr>
              <a:t>Alhamra</a:t>
            </a:r>
            <a:r>
              <a:rPr lang="en-US" sz="900" b="1" dirty="0" smtClean="0">
                <a:solidFill>
                  <a:schemeClr val="tx1"/>
                </a:solidFill>
              </a:rPr>
              <a:t> Sales</a:t>
            </a:r>
            <a:endParaRPr lang="en-US" sz="900" b="1" dirty="0">
              <a:solidFill>
                <a:schemeClr val="tx1"/>
              </a:solidFill>
            </a:endParaRPr>
          </a:p>
        </p:txBody>
      </p:sp>
      <p:sp>
        <p:nvSpPr>
          <p:cNvPr id="49" name="Rectangle 48"/>
          <p:cNvSpPr/>
          <p:nvPr/>
        </p:nvSpPr>
        <p:spPr>
          <a:xfrm>
            <a:off x="4570475" y="2292915"/>
            <a:ext cx="745199" cy="345689"/>
          </a:xfrm>
          <a:prstGeom prst="rect">
            <a:avLst/>
          </a:prstGeom>
          <a:solidFill>
            <a:schemeClr val="accent2">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Platinum</a:t>
            </a:r>
            <a:endParaRPr lang="en-US" sz="900" b="1" dirty="0">
              <a:solidFill>
                <a:schemeClr val="tx1"/>
              </a:solidFill>
            </a:endParaRPr>
          </a:p>
        </p:txBody>
      </p:sp>
      <p:sp>
        <p:nvSpPr>
          <p:cNvPr id="51" name="Rectangle 50"/>
          <p:cNvSpPr/>
          <p:nvPr/>
        </p:nvSpPr>
        <p:spPr>
          <a:xfrm>
            <a:off x="6032230" y="2290419"/>
            <a:ext cx="745199" cy="345689"/>
          </a:xfrm>
          <a:prstGeom prst="rect">
            <a:avLst/>
          </a:prstGeom>
          <a:solidFill>
            <a:schemeClr val="accent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Premium</a:t>
            </a:r>
            <a:endParaRPr lang="en-US" sz="900" b="1" dirty="0">
              <a:solidFill>
                <a:schemeClr val="tx1"/>
              </a:solidFill>
            </a:endParaRPr>
          </a:p>
        </p:txBody>
      </p:sp>
      <p:cxnSp>
        <p:nvCxnSpPr>
          <p:cNvPr id="100" name="Straight Connector 99"/>
          <p:cNvCxnSpPr>
            <a:stCxn id="4" idx="2"/>
            <a:endCxn id="49" idx="0"/>
          </p:cNvCxnSpPr>
          <p:nvPr/>
        </p:nvCxnSpPr>
        <p:spPr>
          <a:xfrm>
            <a:off x="4219282" y="1781129"/>
            <a:ext cx="723793" cy="511786"/>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06" name="Straight Connector 105"/>
          <p:cNvCxnSpPr>
            <a:stCxn id="4" idx="2"/>
            <a:endCxn id="51" idx="1"/>
          </p:cNvCxnSpPr>
          <p:nvPr/>
        </p:nvCxnSpPr>
        <p:spPr>
          <a:xfrm>
            <a:off x="4219282" y="1781129"/>
            <a:ext cx="1812948" cy="682135"/>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5" name="Straight Connector 114"/>
          <p:cNvCxnSpPr>
            <a:stCxn id="128" idx="2"/>
            <a:endCxn id="79" idx="0"/>
          </p:cNvCxnSpPr>
          <p:nvPr/>
        </p:nvCxnSpPr>
        <p:spPr>
          <a:xfrm>
            <a:off x="4945074" y="2896189"/>
            <a:ext cx="978863" cy="652864"/>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22" name="Straight Connector 121"/>
          <p:cNvCxnSpPr>
            <a:stCxn id="51" idx="2"/>
            <a:endCxn id="83" idx="0"/>
          </p:cNvCxnSpPr>
          <p:nvPr/>
        </p:nvCxnSpPr>
        <p:spPr>
          <a:xfrm>
            <a:off x="6404830" y="2636108"/>
            <a:ext cx="886325" cy="912531"/>
          </a:xfrm>
          <a:prstGeom prst="line">
            <a:avLst/>
          </a:prstGeom>
          <a:ln w="9525" cap="flat" cmpd="sng" algn="ctr">
            <a:solidFill>
              <a:schemeClr val="accent4"/>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25" name="Straight Arrow Connector 124"/>
          <p:cNvCxnSpPr>
            <a:stCxn id="79" idx="3"/>
            <a:endCxn id="83" idx="1"/>
          </p:cNvCxnSpPr>
          <p:nvPr/>
        </p:nvCxnSpPr>
        <p:spPr>
          <a:xfrm flipV="1">
            <a:off x="6360743" y="3721484"/>
            <a:ext cx="618309" cy="414"/>
          </a:xfrm>
          <a:prstGeom prst="straightConnector1">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4399059" y="2611173"/>
            <a:ext cx="1092030" cy="285016"/>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Probability Modelling </a:t>
            </a:r>
          </a:p>
          <a:p>
            <a:pPr algn="ctr"/>
            <a:r>
              <a:rPr lang="en-US" sz="800" dirty="0" smtClean="0">
                <a:solidFill>
                  <a:schemeClr val="tx1"/>
                </a:solidFill>
              </a:rPr>
              <a:t>Estimated Wealth</a:t>
            </a:r>
            <a:endParaRPr lang="en-US" sz="800" dirty="0">
              <a:solidFill>
                <a:schemeClr val="tx1"/>
              </a:solidFill>
            </a:endParaRPr>
          </a:p>
        </p:txBody>
      </p:sp>
      <p:sp>
        <p:nvSpPr>
          <p:cNvPr id="129" name="Rectangle 128"/>
          <p:cNvSpPr/>
          <p:nvPr/>
        </p:nvSpPr>
        <p:spPr>
          <a:xfrm>
            <a:off x="5842597" y="2609589"/>
            <a:ext cx="1092030" cy="285016"/>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Probability Modelling </a:t>
            </a:r>
          </a:p>
          <a:p>
            <a:pPr algn="ctr"/>
            <a:r>
              <a:rPr lang="en-US" sz="800" dirty="0" smtClean="0">
                <a:solidFill>
                  <a:schemeClr val="tx1"/>
                </a:solidFill>
              </a:rPr>
              <a:t>Estimated Wealth</a:t>
            </a:r>
            <a:endParaRPr lang="en-US" sz="800" dirty="0">
              <a:solidFill>
                <a:schemeClr val="tx1"/>
              </a:solidFill>
            </a:endParaRPr>
          </a:p>
        </p:txBody>
      </p:sp>
      <p:sp>
        <p:nvSpPr>
          <p:cNvPr id="134" name="TextBox 133"/>
          <p:cNvSpPr txBox="1"/>
          <p:nvPr/>
        </p:nvSpPr>
        <p:spPr>
          <a:xfrm>
            <a:off x="7876318" y="1866835"/>
            <a:ext cx="1133253" cy="861774"/>
          </a:xfrm>
          <a:prstGeom prst="rect">
            <a:avLst/>
          </a:prstGeom>
          <a:noFill/>
        </p:spPr>
        <p:txBody>
          <a:bodyPr wrap="square" rtlCol="0">
            <a:spAutoFit/>
          </a:bodyPr>
          <a:lstStyle/>
          <a:p>
            <a:pPr algn="ctr"/>
            <a:r>
              <a:rPr lang="en-US" sz="1000" dirty="0" smtClean="0">
                <a:latin typeface="+mj-lt"/>
              </a:rPr>
              <a:t>Based on Age and Annual Savings, the system will define customer rank</a:t>
            </a:r>
            <a:endParaRPr lang="en-US" sz="1000" dirty="0">
              <a:latin typeface="+mj-lt"/>
            </a:endParaRPr>
          </a:p>
        </p:txBody>
      </p:sp>
    </p:spTree>
    <p:extLst>
      <p:ext uri="{BB962C8B-B14F-4D97-AF65-F5344CB8AC3E}">
        <p14:creationId xmlns:p14="http://schemas.microsoft.com/office/powerpoint/2010/main" val="39251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50"/>
                                        <p:tgtEl>
                                          <p:spTgt spid="5"/>
                                        </p:tgtEl>
                                      </p:cBhvr>
                                    </p:animEffect>
                                  </p:childTnLst>
                                </p:cTn>
                              </p:par>
                            </p:childTnLst>
                          </p:cTn>
                        </p:par>
                        <p:par>
                          <p:cTn id="13" fill="hold">
                            <p:stCondLst>
                              <p:cond delay="25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wipe(up)">
                                      <p:cBhvr>
                                        <p:cTn id="20" dur="250"/>
                                        <p:tgtEl>
                                          <p:spTgt spid="100"/>
                                        </p:tgtEl>
                                      </p:cBhvr>
                                    </p:animEffect>
                                  </p:childTnLst>
                                </p:cTn>
                              </p:par>
                            </p:childTnLst>
                          </p:cTn>
                        </p:par>
                        <p:par>
                          <p:cTn id="21" fill="hold">
                            <p:stCondLst>
                              <p:cond delay="750"/>
                            </p:stCondLst>
                            <p:childTnLst>
                              <p:par>
                                <p:cTn id="22" presetID="22" presetClass="entr" presetSubtype="1"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wipe(up)">
                                      <p:cBhvr>
                                        <p:cTn id="24" dur="250"/>
                                        <p:tgtEl>
                                          <p:spTgt spid="106"/>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250"/>
                                        <p:tgtEl>
                                          <p:spTgt spid="6"/>
                                        </p:tgtEl>
                                      </p:cBhvr>
                                    </p:animEffect>
                                  </p:childTnLst>
                                </p:cTn>
                              </p:par>
                            </p:childTnLst>
                          </p:cTn>
                        </p:par>
                        <p:par>
                          <p:cTn id="29" fill="hold">
                            <p:stCondLst>
                              <p:cond delay="125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250"/>
                                        <p:tgtEl>
                                          <p:spTgt spid="7"/>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up)">
                                      <p:cBhvr>
                                        <p:cTn id="36" dur="250"/>
                                        <p:tgtEl>
                                          <p:spTgt spid="49"/>
                                        </p:tgtEl>
                                      </p:cBhvr>
                                    </p:animEffect>
                                  </p:childTnLst>
                                </p:cTn>
                              </p:par>
                            </p:childTnLst>
                          </p:cTn>
                        </p:par>
                        <p:par>
                          <p:cTn id="37" fill="hold">
                            <p:stCondLst>
                              <p:cond delay="1750"/>
                            </p:stCondLst>
                            <p:childTnLst>
                              <p:par>
                                <p:cTn id="38" presetID="22" presetClass="entr" presetSubtype="1"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up)">
                                      <p:cBhvr>
                                        <p:cTn id="40" dur="250"/>
                                        <p:tgtEl>
                                          <p:spTgt spid="51"/>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250"/>
                                        <p:tgtEl>
                                          <p:spTgt spid="18"/>
                                        </p:tgtEl>
                                      </p:cBhvr>
                                    </p:animEffect>
                                  </p:childTnLst>
                                </p:cTn>
                              </p:par>
                            </p:childTnLst>
                          </p:cTn>
                        </p:par>
                        <p:par>
                          <p:cTn id="45" fill="hold">
                            <p:stCondLst>
                              <p:cond delay="2250"/>
                            </p:stCondLst>
                            <p:childTnLst>
                              <p:par>
                                <p:cTn id="46" presetID="22" presetClass="entr" presetSubtype="1"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250"/>
                                        <p:tgtEl>
                                          <p:spTgt spid="22"/>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wipe(up)">
                                      <p:cBhvr>
                                        <p:cTn id="52" dur="250"/>
                                        <p:tgtEl>
                                          <p:spTgt spid="128"/>
                                        </p:tgtEl>
                                      </p:cBhvr>
                                    </p:animEffect>
                                  </p:childTnLst>
                                </p:cTn>
                              </p:par>
                            </p:childTnLst>
                          </p:cTn>
                        </p:par>
                        <p:par>
                          <p:cTn id="53" fill="hold">
                            <p:stCondLst>
                              <p:cond delay="2750"/>
                            </p:stCondLst>
                            <p:childTnLst>
                              <p:par>
                                <p:cTn id="54" presetID="22" presetClass="entr" presetSubtype="1" fill="hold" grpId="0" nodeType="after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wipe(up)">
                                      <p:cBhvr>
                                        <p:cTn id="56" dur="250"/>
                                        <p:tgtEl>
                                          <p:spTgt spid="1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250"/>
                                        <p:tgtEl>
                                          <p:spTgt spid="10"/>
                                        </p:tgtEl>
                                      </p:cBhvr>
                                    </p:animEffect>
                                  </p:childTnLst>
                                </p:cTn>
                              </p:par>
                            </p:childTnLst>
                          </p:cTn>
                        </p:par>
                        <p:par>
                          <p:cTn id="62" fill="hold">
                            <p:stCondLst>
                              <p:cond delay="250"/>
                            </p:stCondLst>
                            <p:childTnLst>
                              <p:par>
                                <p:cTn id="63" presetID="22" presetClass="entr" presetSubtype="1"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250"/>
                                        <p:tgtEl>
                                          <p:spTgt spid="17"/>
                                        </p:tgtEl>
                                      </p:cBhvr>
                                    </p:animEffect>
                                  </p:childTnLst>
                                </p:cTn>
                              </p:par>
                            </p:childTnLst>
                          </p:cTn>
                        </p:par>
                        <p:par>
                          <p:cTn id="66" fill="hold">
                            <p:stCondLst>
                              <p:cond delay="500"/>
                            </p:stCondLst>
                            <p:childTnLst>
                              <p:par>
                                <p:cTn id="67" presetID="22" presetClass="entr" presetSubtype="1"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250"/>
                                        <p:tgtEl>
                                          <p:spTgt spid="19"/>
                                        </p:tgtEl>
                                      </p:cBhvr>
                                    </p:animEffect>
                                  </p:childTnLst>
                                </p:cTn>
                              </p:par>
                            </p:childTnLst>
                          </p:cTn>
                        </p:par>
                        <p:par>
                          <p:cTn id="70" fill="hold">
                            <p:stCondLst>
                              <p:cond delay="750"/>
                            </p:stCondLst>
                            <p:childTnLst>
                              <p:par>
                                <p:cTn id="71" presetID="22" presetClass="entr" presetSubtype="1" fill="hold" nodeType="after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wipe(up)">
                                      <p:cBhvr>
                                        <p:cTn id="73" dur="250"/>
                                        <p:tgtEl>
                                          <p:spTgt spid="115"/>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122"/>
                                        </p:tgtEl>
                                        <p:attrNameLst>
                                          <p:attrName>style.visibility</p:attrName>
                                        </p:attrNameLst>
                                      </p:cBhvr>
                                      <p:to>
                                        <p:strVal val="visible"/>
                                      </p:to>
                                    </p:set>
                                    <p:animEffect transition="in" filter="wipe(up)">
                                      <p:cBhvr>
                                        <p:cTn id="77" dur="250"/>
                                        <p:tgtEl>
                                          <p:spTgt spid="122"/>
                                        </p:tgtEl>
                                      </p:cBhvr>
                                    </p:animEffect>
                                  </p:childTnLst>
                                </p:cTn>
                              </p:par>
                            </p:childTnLst>
                          </p:cTn>
                        </p:par>
                        <p:par>
                          <p:cTn id="78" fill="hold">
                            <p:stCondLst>
                              <p:cond delay="1250"/>
                            </p:stCondLst>
                            <p:childTnLst>
                              <p:par>
                                <p:cTn id="79" presetID="22" presetClass="entr" presetSubtype="1"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250"/>
                                        <p:tgtEl>
                                          <p:spTgt spid="12"/>
                                        </p:tgtEl>
                                      </p:cBhvr>
                                    </p:animEffect>
                                  </p:childTnLst>
                                </p:cTn>
                              </p:par>
                            </p:childTnLst>
                          </p:cTn>
                        </p:par>
                        <p:par>
                          <p:cTn id="82" fill="hold">
                            <p:stCondLst>
                              <p:cond delay="1500"/>
                            </p:stCondLst>
                            <p:childTnLst>
                              <p:par>
                                <p:cTn id="83" presetID="22" presetClass="entr" presetSubtype="1"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up)">
                                      <p:cBhvr>
                                        <p:cTn id="85" dur="250"/>
                                        <p:tgtEl>
                                          <p:spTgt spid="11"/>
                                        </p:tgtEl>
                                      </p:cBhvr>
                                    </p:animEffect>
                                  </p:childTnLst>
                                </p:cTn>
                              </p:par>
                            </p:childTnLst>
                          </p:cTn>
                        </p:par>
                        <p:par>
                          <p:cTn id="86" fill="hold">
                            <p:stCondLst>
                              <p:cond delay="1750"/>
                            </p:stCondLst>
                            <p:childTnLst>
                              <p:par>
                                <p:cTn id="87" presetID="22" presetClass="entr" presetSubtype="1"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250"/>
                                        <p:tgtEl>
                                          <p:spTgt spid="15"/>
                                        </p:tgtEl>
                                      </p:cBhvr>
                                    </p:animEffect>
                                  </p:childTnLst>
                                </p:cTn>
                              </p:par>
                            </p:childTnLst>
                          </p:cTn>
                        </p:par>
                        <p:par>
                          <p:cTn id="90" fill="hold">
                            <p:stCondLst>
                              <p:cond delay="2000"/>
                            </p:stCondLst>
                            <p:childTnLst>
                              <p:par>
                                <p:cTn id="91" presetID="22" presetClass="entr" presetSubtype="1"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wipe(up)">
                                      <p:cBhvr>
                                        <p:cTn id="93" dur="250"/>
                                        <p:tgtEl>
                                          <p:spTgt spid="79"/>
                                        </p:tgtEl>
                                      </p:cBhvr>
                                    </p:animEffect>
                                  </p:childTnLst>
                                </p:cTn>
                              </p:par>
                            </p:childTnLst>
                          </p:cTn>
                        </p:par>
                        <p:par>
                          <p:cTn id="94" fill="hold">
                            <p:stCondLst>
                              <p:cond delay="2250"/>
                            </p:stCondLst>
                            <p:childTnLst>
                              <p:par>
                                <p:cTn id="95" presetID="22" presetClass="entr" presetSubtype="1" fill="hold" grpId="0" nodeType="after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up)">
                                      <p:cBhvr>
                                        <p:cTn id="97" dur="250"/>
                                        <p:tgtEl>
                                          <p:spTgt spid="83"/>
                                        </p:tgtEl>
                                      </p:cBhvr>
                                    </p:animEffect>
                                  </p:childTnLst>
                                </p:cTn>
                              </p:par>
                            </p:childTnLst>
                          </p:cTn>
                        </p:par>
                        <p:par>
                          <p:cTn id="98" fill="hold">
                            <p:stCondLst>
                              <p:cond delay="2500"/>
                            </p:stCondLst>
                            <p:childTnLst>
                              <p:par>
                                <p:cTn id="99" presetID="22" presetClass="entr" presetSubtype="8" fill="hold"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left)">
                                      <p:cBhvr>
                                        <p:cTn id="101" dur="250"/>
                                        <p:tgtEl>
                                          <p:spTgt spid="13"/>
                                        </p:tgtEl>
                                      </p:cBhvr>
                                    </p:animEffect>
                                  </p:childTnLst>
                                </p:cTn>
                              </p:par>
                            </p:childTnLst>
                          </p:cTn>
                        </p:par>
                        <p:par>
                          <p:cTn id="102" fill="hold">
                            <p:stCondLst>
                              <p:cond delay="2750"/>
                            </p:stCondLst>
                            <p:childTnLst>
                              <p:par>
                                <p:cTn id="103" presetID="22" presetClass="entr" presetSubtype="8" fill="hold"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250"/>
                                        <p:tgtEl>
                                          <p:spTgt spid="20"/>
                                        </p:tgtEl>
                                      </p:cBhvr>
                                    </p:animEffect>
                                  </p:childTnLst>
                                </p:cTn>
                              </p:par>
                            </p:childTnLst>
                          </p:cTn>
                        </p:par>
                        <p:par>
                          <p:cTn id="106" fill="hold">
                            <p:stCondLst>
                              <p:cond delay="3000"/>
                            </p:stCondLst>
                            <p:childTnLst>
                              <p:par>
                                <p:cTn id="107" presetID="22" presetClass="entr" presetSubtype="8" fill="hold" nodeType="after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wipe(left)">
                                      <p:cBhvr>
                                        <p:cTn id="109" dur="250"/>
                                        <p:tgtEl>
                                          <p:spTgt spid="97"/>
                                        </p:tgtEl>
                                      </p:cBhvr>
                                    </p:animEffect>
                                  </p:childTnLst>
                                </p:cTn>
                              </p:par>
                            </p:childTnLst>
                          </p:cTn>
                        </p:par>
                        <p:par>
                          <p:cTn id="110" fill="hold">
                            <p:stCondLst>
                              <p:cond delay="3250"/>
                            </p:stCondLst>
                            <p:childTnLst>
                              <p:par>
                                <p:cTn id="111" presetID="22" presetClass="entr" presetSubtype="8" fill="hold" nodeType="afterEffect">
                                  <p:stCondLst>
                                    <p:cond delay="0"/>
                                  </p:stCondLst>
                                  <p:childTnLst>
                                    <p:set>
                                      <p:cBhvr>
                                        <p:cTn id="112" dur="1" fill="hold">
                                          <p:stCondLst>
                                            <p:cond delay="0"/>
                                          </p:stCondLst>
                                        </p:cTn>
                                        <p:tgtEl>
                                          <p:spTgt spid="125"/>
                                        </p:tgtEl>
                                        <p:attrNameLst>
                                          <p:attrName>style.visibility</p:attrName>
                                        </p:attrNameLst>
                                      </p:cBhvr>
                                      <p:to>
                                        <p:strVal val="visible"/>
                                      </p:to>
                                    </p:set>
                                    <p:animEffect transition="in" filter="wipe(left)">
                                      <p:cBhvr>
                                        <p:cTn id="113" dur="250"/>
                                        <p:tgtEl>
                                          <p:spTgt spid="12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up)">
                                      <p:cBhvr>
                                        <p:cTn id="118" dur="250"/>
                                        <p:tgtEl>
                                          <p:spTgt spid="30"/>
                                        </p:tgtEl>
                                      </p:cBhvr>
                                    </p:animEffect>
                                  </p:childTnLst>
                                </p:cTn>
                              </p:par>
                            </p:childTnLst>
                          </p:cTn>
                        </p:par>
                        <p:par>
                          <p:cTn id="119" fill="hold">
                            <p:stCondLst>
                              <p:cond delay="250"/>
                            </p:stCondLst>
                            <p:childTnLst>
                              <p:par>
                                <p:cTn id="120" presetID="22" presetClass="entr" presetSubtype="1" fill="hold"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ipe(up)">
                                      <p:cBhvr>
                                        <p:cTn id="122" dur="250"/>
                                        <p:tgtEl>
                                          <p:spTgt spid="25"/>
                                        </p:tgtEl>
                                      </p:cBhvr>
                                    </p:animEffect>
                                  </p:childTnLst>
                                </p:cTn>
                              </p:par>
                            </p:childTnLst>
                          </p:cTn>
                        </p:par>
                        <p:par>
                          <p:cTn id="123" fill="hold">
                            <p:stCondLst>
                              <p:cond delay="500"/>
                            </p:stCondLst>
                            <p:childTnLst>
                              <p:par>
                                <p:cTn id="124" presetID="22" presetClass="entr" presetSubtype="1" fill="hold" nodeType="after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up)">
                                      <p:cBhvr>
                                        <p:cTn id="126" dur="250"/>
                                        <p:tgtEl>
                                          <p:spTgt spid="27"/>
                                        </p:tgtEl>
                                      </p:cBhvr>
                                    </p:animEffect>
                                  </p:childTnLst>
                                </p:cTn>
                              </p:par>
                            </p:childTnLst>
                          </p:cTn>
                        </p:par>
                        <p:par>
                          <p:cTn id="127" fill="hold">
                            <p:stCondLst>
                              <p:cond delay="750"/>
                            </p:stCondLst>
                            <p:childTnLst>
                              <p:par>
                                <p:cTn id="128" presetID="22" presetClass="entr" presetSubtype="1" fill="hold" nodeType="after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wipe(up)">
                                      <p:cBhvr>
                                        <p:cTn id="130" dur="250"/>
                                        <p:tgtEl>
                                          <p:spTgt spid="28"/>
                                        </p:tgtEl>
                                      </p:cBhvr>
                                    </p:animEffect>
                                  </p:childTnLst>
                                </p:cTn>
                              </p:par>
                            </p:childTnLst>
                          </p:cTn>
                        </p:par>
                        <p:par>
                          <p:cTn id="131" fill="hold">
                            <p:stCondLst>
                              <p:cond delay="1000"/>
                            </p:stCondLst>
                            <p:childTnLst>
                              <p:par>
                                <p:cTn id="132" presetID="22" presetClass="entr" presetSubtype="1" fill="hold" nodeType="after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up)">
                                      <p:cBhvr>
                                        <p:cTn id="134" dur="250"/>
                                        <p:tgtEl>
                                          <p:spTgt spid="87"/>
                                        </p:tgtEl>
                                      </p:cBhvr>
                                    </p:animEffect>
                                  </p:childTnLst>
                                </p:cTn>
                              </p:par>
                            </p:childTnLst>
                          </p:cTn>
                        </p:par>
                        <p:par>
                          <p:cTn id="135" fill="hold">
                            <p:stCondLst>
                              <p:cond delay="1250"/>
                            </p:stCondLst>
                            <p:childTnLst>
                              <p:par>
                                <p:cTn id="136" presetID="22" presetClass="entr" presetSubtype="1" fill="hold" nodeType="afterEffect">
                                  <p:stCondLst>
                                    <p:cond delay="0"/>
                                  </p:stCondLst>
                                  <p:childTnLst>
                                    <p:set>
                                      <p:cBhvr>
                                        <p:cTn id="137" dur="1" fill="hold">
                                          <p:stCondLst>
                                            <p:cond delay="0"/>
                                          </p:stCondLst>
                                        </p:cTn>
                                        <p:tgtEl>
                                          <p:spTgt spid="88"/>
                                        </p:tgtEl>
                                        <p:attrNameLst>
                                          <p:attrName>style.visibility</p:attrName>
                                        </p:attrNameLst>
                                      </p:cBhvr>
                                      <p:to>
                                        <p:strVal val="visible"/>
                                      </p:to>
                                    </p:set>
                                    <p:animEffect transition="in" filter="wipe(up)">
                                      <p:cBhvr>
                                        <p:cTn id="138" dur="250"/>
                                        <p:tgtEl>
                                          <p:spTgt spid="88"/>
                                        </p:tgtEl>
                                      </p:cBhvr>
                                    </p:animEffect>
                                  </p:childTnLst>
                                </p:cTn>
                              </p:par>
                            </p:childTnLst>
                          </p:cTn>
                        </p:par>
                        <p:par>
                          <p:cTn id="139" fill="hold">
                            <p:stCondLst>
                              <p:cond delay="1500"/>
                            </p:stCondLst>
                            <p:childTnLst>
                              <p:par>
                                <p:cTn id="140" presetID="22" presetClass="entr" presetSubtype="1" fill="hold" grpId="0" nodeType="after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wipe(up)">
                                      <p:cBhvr>
                                        <p:cTn id="14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animBg="1"/>
      <p:bldP spid="12" grpId="0" animBg="1"/>
      <p:bldP spid="15" grpId="0" animBg="1"/>
      <p:bldP spid="16" grpId="0" animBg="1"/>
      <p:bldP spid="18" grpId="0" animBg="1"/>
      <p:bldP spid="22" grpId="0" animBg="1"/>
      <p:bldP spid="83" grpId="0" animBg="1"/>
      <p:bldP spid="30" grpId="0" animBg="1"/>
      <p:bldP spid="79" grpId="0" animBg="1"/>
      <p:bldP spid="49" grpId="0" animBg="1"/>
      <p:bldP spid="51" grpId="0" animBg="1"/>
      <p:bldP spid="128" grpId="0" animBg="1"/>
      <p:bldP spid="1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Acquisition</a:t>
            </a:r>
            <a:endParaRPr lang="en-US" dirty="0"/>
          </a:p>
        </p:txBody>
      </p:sp>
      <p:sp>
        <p:nvSpPr>
          <p:cNvPr id="3" name="Content Placeholder 2"/>
          <p:cNvSpPr>
            <a:spLocks noGrp="1"/>
          </p:cNvSpPr>
          <p:nvPr>
            <p:ph idx="1"/>
          </p:nvPr>
        </p:nvSpPr>
        <p:spPr/>
        <p:txBody>
          <a:bodyPr/>
          <a:lstStyle/>
          <a:p>
            <a:r>
              <a:rPr lang="en-US" sz="1600" dirty="0" smtClean="0"/>
              <a:t>Paid Channels – Facebook, YouTube and Google</a:t>
            </a:r>
          </a:p>
          <a:p>
            <a:r>
              <a:rPr lang="en-US" sz="1600" dirty="0" smtClean="0"/>
              <a:t>Partnerships – </a:t>
            </a:r>
            <a:r>
              <a:rPr lang="en-US" sz="1600" dirty="0" err="1" smtClean="0"/>
              <a:t>JazzCash</a:t>
            </a:r>
            <a:r>
              <a:rPr lang="en-US" sz="1600" dirty="0" smtClean="0"/>
              <a:t>, </a:t>
            </a:r>
            <a:r>
              <a:rPr lang="en-US" sz="1600" dirty="0" err="1" smtClean="0"/>
              <a:t>SadaPay</a:t>
            </a:r>
            <a:r>
              <a:rPr lang="en-US" sz="1600" dirty="0"/>
              <a:t> </a:t>
            </a:r>
            <a:r>
              <a:rPr lang="en-US" sz="1600" dirty="0" smtClean="0"/>
              <a:t>and other EMI</a:t>
            </a:r>
          </a:p>
          <a:p>
            <a:r>
              <a:rPr lang="en-US" sz="1600" dirty="0" err="1" smtClean="0"/>
              <a:t>iKameti</a:t>
            </a:r>
            <a:r>
              <a:rPr lang="en-US" sz="1600" dirty="0" smtClean="0"/>
              <a:t> – an organic channel for customer acquisition</a:t>
            </a:r>
          </a:p>
          <a:p>
            <a:pPr marL="0" indent="0">
              <a:buNone/>
            </a:pPr>
            <a:endParaRPr lang="en-US" dirty="0" smtClean="0"/>
          </a:p>
        </p:txBody>
      </p:sp>
      <p:graphicFrame>
        <p:nvGraphicFramePr>
          <p:cNvPr id="4" name="Table 3"/>
          <p:cNvGraphicFramePr>
            <a:graphicFrameLocks noGrp="1"/>
          </p:cNvGraphicFramePr>
          <p:nvPr>
            <p:extLst/>
          </p:nvPr>
        </p:nvGraphicFramePr>
        <p:xfrm>
          <a:off x="1119740" y="3766655"/>
          <a:ext cx="9952520" cy="2202180"/>
        </p:xfrm>
        <a:graphic>
          <a:graphicData uri="http://schemas.openxmlformats.org/drawingml/2006/table">
            <a:tbl>
              <a:tblPr>
                <a:tableStyleId>{5C22544A-7EE6-4342-B048-85BDC9FD1C3A}</a:tableStyleId>
              </a:tblPr>
              <a:tblGrid>
                <a:gridCol w="3249103">
                  <a:extLst>
                    <a:ext uri="{9D8B030D-6E8A-4147-A177-3AD203B41FA5}">
                      <a16:colId xmlns:a16="http://schemas.microsoft.com/office/drawing/2014/main" xmlns="" val="803519189"/>
                    </a:ext>
                  </a:extLst>
                </a:gridCol>
                <a:gridCol w="957631">
                  <a:extLst>
                    <a:ext uri="{9D8B030D-6E8A-4147-A177-3AD203B41FA5}">
                      <a16:colId xmlns:a16="http://schemas.microsoft.com/office/drawing/2014/main" xmlns="" val="1658417681"/>
                    </a:ext>
                  </a:extLst>
                </a:gridCol>
                <a:gridCol w="957631">
                  <a:extLst>
                    <a:ext uri="{9D8B030D-6E8A-4147-A177-3AD203B41FA5}">
                      <a16:colId xmlns:a16="http://schemas.microsoft.com/office/drawing/2014/main" xmlns="" val="208820847"/>
                    </a:ext>
                  </a:extLst>
                </a:gridCol>
                <a:gridCol w="957631">
                  <a:extLst>
                    <a:ext uri="{9D8B030D-6E8A-4147-A177-3AD203B41FA5}">
                      <a16:colId xmlns:a16="http://schemas.microsoft.com/office/drawing/2014/main" xmlns="" val="4246849462"/>
                    </a:ext>
                  </a:extLst>
                </a:gridCol>
                <a:gridCol w="957631">
                  <a:extLst>
                    <a:ext uri="{9D8B030D-6E8A-4147-A177-3AD203B41FA5}">
                      <a16:colId xmlns:a16="http://schemas.microsoft.com/office/drawing/2014/main" xmlns="" val="91467025"/>
                    </a:ext>
                  </a:extLst>
                </a:gridCol>
                <a:gridCol w="957631">
                  <a:extLst>
                    <a:ext uri="{9D8B030D-6E8A-4147-A177-3AD203B41FA5}">
                      <a16:colId xmlns:a16="http://schemas.microsoft.com/office/drawing/2014/main" xmlns="" val="1834237631"/>
                    </a:ext>
                  </a:extLst>
                </a:gridCol>
                <a:gridCol w="957631">
                  <a:extLst>
                    <a:ext uri="{9D8B030D-6E8A-4147-A177-3AD203B41FA5}">
                      <a16:colId xmlns:a16="http://schemas.microsoft.com/office/drawing/2014/main" xmlns="" val="3926297355"/>
                    </a:ext>
                  </a:extLst>
                </a:gridCol>
                <a:gridCol w="957631">
                  <a:extLst>
                    <a:ext uri="{9D8B030D-6E8A-4147-A177-3AD203B41FA5}">
                      <a16:colId xmlns:a16="http://schemas.microsoft.com/office/drawing/2014/main" xmlns="" val="3681836316"/>
                    </a:ext>
                  </a:extLst>
                </a:gridCol>
              </a:tblGrid>
              <a:tr h="154696">
                <a:tc>
                  <a:txBody>
                    <a:bodyPr/>
                    <a:lstStyle/>
                    <a:p>
                      <a:pPr algn="l" fontAlgn="b"/>
                      <a:r>
                        <a:rPr lang="en-US" sz="1400" b="1" i="0" u="none" strike="noStrike" dirty="0" smtClean="0">
                          <a:solidFill>
                            <a:srgbClr val="000000"/>
                          </a:solidFill>
                          <a:effectLst/>
                          <a:latin typeface="Calibri" panose="020F0502020204030204" pitchFamily="34" charset="0"/>
                        </a:rPr>
                        <a:t>Channels via</a:t>
                      </a:r>
                      <a:r>
                        <a:rPr lang="en-US" sz="1400" b="1" i="0" u="none" strike="noStrike" baseline="0" dirty="0" smtClean="0">
                          <a:solidFill>
                            <a:srgbClr val="000000"/>
                          </a:solidFill>
                          <a:effectLst/>
                          <a:latin typeface="Calibri" panose="020F0502020204030204" pitchFamily="34" charset="0"/>
                        </a:rPr>
                        <a:t> Digital Accounts to be opened</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tc>
                  <a:txBody>
                    <a:bodyPr/>
                    <a:lstStyle/>
                    <a:p>
                      <a:pPr algn="ctr" fontAlgn="b"/>
                      <a:r>
                        <a:rPr lang="en-US" sz="1400" b="1" u="none" strike="noStrike" dirty="0" smtClean="0">
                          <a:effectLst/>
                        </a:rPr>
                        <a:t>2017-20 </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tc>
                  <a:txBody>
                    <a:bodyPr/>
                    <a:lstStyle/>
                    <a:p>
                      <a:pPr algn="ctr" fontAlgn="b"/>
                      <a:r>
                        <a:rPr lang="en-US" sz="1400" b="1" u="none" strike="noStrike" dirty="0" smtClean="0">
                          <a:effectLst/>
                        </a:rPr>
                        <a:t>2,021 </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tc>
                  <a:txBody>
                    <a:bodyPr/>
                    <a:lstStyle/>
                    <a:p>
                      <a:pPr algn="ctr" fontAlgn="b"/>
                      <a:r>
                        <a:rPr lang="en-US" sz="1400" b="1" u="none" strike="noStrike" dirty="0" smtClean="0">
                          <a:effectLst/>
                        </a:rPr>
                        <a:t>2,022 </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tc>
                  <a:txBody>
                    <a:bodyPr/>
                    <a:lstStyle/>
                    <a:p>
                      <a:pPr algn="ctr" fontAlgn="b"/>
                      <a:r>
                        <a:rPr lang="en-US" sz="1400" b="1" u="none" strike="noStrike" dirty="0" smtClean="0">
                          <a:effectLst/>
                        </a:rPr>
                        <a:t>2,023 </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tc>
                  <a:txBody>
                    <a:bodyPr/>
                    <a:lstStyle/>
                    <a:p>
                      <a:pPr algn="ctr" fontAlgn="b"/>
                      <a:r>
                        <a:rPr lang="en-US" sz="1400" b="1" u="none" strike="noStrike" dirty="0" smtClean="0">
                          <a:effectLst/>
                        </a:rPr>
                        <a:t>2,024 </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tc>
                  <a:txBody>
                    <a:bodyPr/>
                    <a:lstStyle/>
                    <a:p>
                      <a:pPr algn="ctr" fontAlgn="b"/>
                      <a:r>
                        <a:rPr lang="en-US" sz="1400" b="1" u="none" strike="noStrike" dirty="0" smtClean="0">
                          <a:effectLst/>
                        </a:rPr>
                        <a:t>2,025</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tc>
                  <a:txBody>
                    <a:bodyPr/>
                    <a:lstStyle/>
                    <a:p>
                      <a:pPr algn="ctr" fontAlgn="b"/>
                      <a:r>
                        <a:rPr lang="en-US" sz="1400" b="1" i="0" u="none" strike="noStrike" dirty="0" smtClean="0">
                          <a:solidFill>
                            <a:srgbClr val="000000"/>
                          </a:solidFill>
                          <a:effectLst/>
                          <a:latin typeface="Calibri" panose="020F0502020204030204" pitchFamily="34" charset="0"/>
                        </a:rPr>
                        <a:t>2026</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extLst>
                  <a:ext uri="{0D108BD9-81ED-4DB2-BD59-A6C34878D82A}">
                    <a16:rowId xmlns:a16="http://schemas.microsoft.com/office/drawing/2014/main" xmlns="" val="1732201188"/>
                  </a:ext>
                </a:extLst>
              </a:tr>
              <a:tr h="154696">
                <a:tc>
                  <a:txBody>
                    <a:bodyPr/>
                    <a:lstStyle/>
                    <a:p>
                      <a:pPr algn="l" fontAlgn="b"/>
                      <a:r>
                        <a:rPr lang="en-US" sz="1400" b="1" u="none" strike="noStrike" dirty="0" smtClean="0">
                          <a:effectLst/>
                        </a:rPr>
                        <a:t>Paid Channels</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11,986</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9,391</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19,862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17,786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8,938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4,469</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2,000</a:t>
                      </a:r>
                      <a:endParaRPr lang="en-US"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493964599"/>
                  </a:ext>
                </a:extLst>
              </a:tr>
              <a:tr h="154696">
                <a:tc>
                  <a:txBody>
                    <a:bodyPr/>
                    <a:lstStyle/>
                    <a:p>
                      <a:pPr algn="l" fontAlgn="b"/>
                      <a:r>
                        <a:rPr lang="en-US" sz="1400" b="1" u="none" strike="noStrike" dirty="0" smtClean="0">
                          <a:effectLst/>
                        </a:rPr>
                        <a:t>Partnerships</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5</a:t>
                      </a:r>
                      <a:r>
                        <a:rPr lang="en-US" sz="1400" b="0" i="0" u="none" strike="noStrike" dirty="0" smtClean="0">
                          <a:solidFill>
                            <a:srgbClr val="000000"/>
                          </a:solidFill>
                          <a:effectLst/>
                          <a:latin typeface="Calibri" panose="020F0502020204030204" pitchFamily="34" charset="0"/>
                        </a:rPr>
                        <a:t>00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700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980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1,372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1,500</a:t>
                      </a:r>
                      <a:endParaRPr lang="en-US"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063280850"/>
                  </a:ext>
                </a:extLst>
              </a:tr>
              <a:tr h="154696">
                <a:tc>
                  <a:txBody>
                    <a:bodyPr/>
                    <a:lstStyle/>
                    <a:p>
                      <a:pPr algn="l" fontAlgn="b"/>
                      <a:r>
                        <a:rPr lang="en-US" sz="1400" b="1" i="0" u="none" strike="noStrike" dirty="0" smtClean="0">
                          <a:solidFill>
                            <a:srgbClr val="000000"/>
                          </a:solidFill>
                          <a:effectLst/>
                          <a:latin typeface="Calibri" panose="020F0502020204030204" pitchFamily="34" charset="0"/>
                        </a:rPr>
                        <a:t>Corporate Support</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1,500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1,800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2,160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2,592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3,000</a:t>
                      </a:r>
                      <a:endParaRPr lang="en-US"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82509125"/>
                  </a:ext>
                </a:extLst>
              </a:tr>
              <a:tr h="154696">
                <a:tc>
                  <a:txBody>
                    <a:bodyPr/>
                    <a:lstStyle/>
                    <a:p>
                      <a:pPr algn="l" fontAlgn="b"/>
                      <a:r>
                        <a:rPr lang="en-US" sz="1400" b="1" i="0" u="none" strike="noStrike" dirty="0" err="1" smtClean="0">
                          <a:solidFill>
                            <a:srgbClr val="000000"/>
                          </a:solidFill>
                          <a:effectLst/>
                          <a:latin typeface="Calibri" panose="020F0502020204030204" pitchFamily="34" charset="0"/>
                        </a:rPr>
                        <a:t>Utiliterian</a:t>
                      </a:r>
                      <a:r>
                        <a:rPr lang="en-US" sz="1400" b="1" i="0" u="none" strike="noStrike" baseline="0" dirty="0" smtClean="0">
                          <a:solidFill>
                            <a:srgbClr val="000000"/>
                          </a:solidFill>
                          <a:effectLst/>
                          <a:latin typeface="Calibri" panose="020F0502020204030204" pitchFamily="34" charset="0"/>
                        </a:rPr>
                        <a:t> (</a:t>
                      </a:r>
                      <a:r>
                        <a:rPr lang="en-US" sz="1400" b="1" i="0" u="none" strike="noStrike" baseline="0" dirty="0" err="1" smtClean="0">
                          <a:solidFill>
                            <a:srgbClr val="000000"/>
                          </a:solidFill>
                          <a:effectLst/>
                          <a:latin typeface="Calibri" panose="020F0502020204030204" pitchFamily="34" charset="0"/>
                        </a:rPr>
                        <a:t>iKAMETI</a:t>
                      </a:r>
                      <a:r>
                        <a:rPr lang="en-US" sz="1400" b="1" i="0" u="none" strike="noStrike" baseline="0" dirty="0" smtClean="0">
                          <a:solidFill>
                            <a:srgbClr val="000000"/>
                          </a:solidFill>
                          <a:effectLst/>
                          <a:latin typeface="Calibri" panose="020F0502020204030204" pitchFamily="34" charset="0"/>
                        </a:rPr>
                        <a:t>)</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1,000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2,000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2,800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3,920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5,500</a:t>
                      </a:r>
                      <a:endParaRPr lang="en-US"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236717468"/>
                  </a:ext>
                </a:extLst>
              </a:tr>
              <a:tr h="154696">
                <a:tc>
                  <a:txBody>
                    <a:bodyPr/>
                    <a:lstStyle/>
                    <a:p>
                      <a:pPr algn="l" fontAlgn="b"/>
                      <a:r>
                        <a:rPr lang="en-US" sz="1400" b="1" i="0" u="none" strike="noStrike" dirty="0" smtClean="0">
                          <a:solidFill>
                            <a:srgbClr val="000000"/>
                          </a:solidFill>
                          <a:effectLst/>
                          <a:latin typeface="Calibri" panose="020F0502020204030204" pitchFamily="34" charset="0"/>
                        </a:rPr>
                        <a:t>Organic</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b"/>
                      <a:r>
                        <a:rPr lang="en-US" sz="1400" b="0" i="0" u="none" strike="noStrike" dirty="0" smtClean="0">
                          <a:solidFill>
                            <a:srgbClr val="000000"/>
                          </a:solidFill>
                          <a:effectLst/>
                          <a:latin typeface="Calibri" panose="020F0502020204030204" pitchFamily="34" charset="0"/>
                        </a:rPr>
                        <a:t>2,000</a:t>
                      </a:r>
                      <a:endParaRPr lang="en-US" sz="14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b"/>
                      <a:r>
                        <a:rPr lang="en-US" sz="1400" b="0" i="0" u="none" strike="noStrike" dirty="0" smtClean="0">
                          <a:solidFill>
                            <a:srgbClr val="000000"/>
                          </a:solidFill>
                          <a:effectLst/>
                          <a:latin typeface="Calibri" panose="020F0502020204030204" pitchFamily="34" charset="0"/>
                        </a:rPr>
                        <a:t>5,100</a:t>
                      </a:r>
                      <a:endParaRPr lang="en-US" sz="14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b"/>
                      <a:r>
                        <a:rPr lang="en-US" sz="1400" b="0" i="0" u="none" strike="noStrike" dirty="0" smtClean="0">
                          <a:solidFill>
                            <a:srgbClr val="000000"/>
                          </a:solidFill>
                          <a:effectLst/>
                          <a:latin typeface="Calibri" panose="020F0502020204030204" pitchFamily="34" charset="0"/>
                        </a:rPr>
                        <a:t>6,120</a:t>
                      </a:r>
                      <a:endParaRPr lang="en-US" sz="14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b"/>
                      <a:r>
                        <a:rPr lang="en-US" sz="1400" b="0" i="0" u="none" strike="noStrike" dirty="0" smtClean="0">
                          <a:solidFill>
                            <a:srgbClr val="000000"/>
                          </a:solidFill>
                          <a:effectLst/>
                          <a:latin typeface="Calibri" panose="020F0502020204030204" pitchFamily="34" charset="0"/>
                        </a:rPr>
                        <a:t>7,344</a:t>
                      </a:r>
                      <a:endParaRPr lang="en-US" sz="14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b"/>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xmlns="" val="71960700"/>
                  </a:ext>
                </a:extLst>
              </a:tr>
              <a:tr h="154696">
                <a:tc>
                  <a:txBody>
                    <a:bodyPr/>
                    <a:lstStyle/>
                    <a:p>
                      <a:pPr algn="l" fontAlgn="b"/>
                      <a:r>
                        <a:rPr lang="en-US" sz="1400" b="1" u="none" strike="noStrike" dirty="0">
                          <a:effectLst/>
                        </a:rPr>
                        <a:t>Cumulative Accounts</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solidFill>
                  </a:tcPr>
                </a:tc>
                <a:tc>
                  <a:txBody>
                    <a:bodyPr/>
                    <a:lstStyle/>
                    <a:p>
                      <a:pPr algn="ctr" fontAlgn="b"/>
                      <a:r>
                        <a:rPr lang="en-US" sz="1400" b="1" i="0" u="none" strike="noStrike" dirty="0" smtClean="0">
                          <a:solidFill>
                            <a:srgbClr val="000000"/>
                          </a:solidFill>
                          <a:effectLst/>
                          <a:latin typeface="Calibri" panose="020F0502020204030204" pitchFamily="34" charset="0"/>
                        </a:rPr>
                        <a:t>21,744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21,917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46,779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74,255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95,253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114,950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134,950</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xmlns="" val="785777302"/>
                  </a:ext>
                </a:extLst>
              </a:tr>
              <a:tr h="154696">
                <a:tc>
                  <a:txBody>
                    <a:bodyPr/>
                    <a:lstStyle/>
                    <a:p>
                      <a:pPr algn="l" fontAlgn="b"/>
                      <a:r>
                        <a:rPr lang="en-US" sz="1400" b="1" u="none" strike="noStrike" dirty="0">
                          <a:effectLst/>
                        </a:rPr>
                        <a:t>Cumulative AUMs Own</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650 M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 717M</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2.72 B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baseline="0" dirty="0" smtClean="0">
                          <a:solidFill>
                            <a:srgbClr val="000000"/>
                          </a:solidFill>
                          <a:effectLst/>
                          <a:latin typeface="Calibri" panose="020F0502020204030204" pitchFamily="34" charset="0"/>
                        </a:rPr>
                        <a:t>5.17 B</a:t>
                      </a:r>
                      <a:r>
                        <a:rPr lang="en-US" sz="1400" b="0" i="0" u="none" strike="noStrike" dirty="0" smtClean="0">
                          <a:solidFill>
                            <a:srgbClr val="000000"/>
                          </a:solidFill>
                          <a:effectLst/>
                          <a:latin typeface="Calibri" panose="020F0502020204030204" pitchFamily="34" charset="0"/>
                        </a:rPr>
                        <a:t>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baseline="0" dirty="0" smtClean="0">
                          <a:solidFill>
                            <a:srgbClr val="000000"/>
                          </a:solidFill>
                          <a:effectLst/>
                          <a:latin typeface="Calibri" panose="020F0502020204030204" pitchFamily="34" charset="0"/>
                        </a:rPr>
                        <a:t>8.06 B</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baseline="0" dirty="0" smtClean="0">
                          <a:solidFill>
                            <a:srgbClr val="000000"/>
                          </a:solidFill>
                          <a:effectLst/>
                          <a:latin typeface="Calibri" panose="020F0502020204030204" pitchFamily="34" charset="0"/>
                        </a:rPr>
                        <a:t>11.47 B</a:t>
                      </a:r>
                      <a:r>
                        <a:rPr lang="en-US" sz="1400" b="0" i="0" u="none" strike="noStrike" dirty="0" smtClean="0">
                          <a:solidFill>
                            <a:srgbClr val="000000"/>
                          </a:solidFill>
                          <a:effectLst/>
                          <a:latin typeface="Calibri" panose="020F0502020204030204" pitchFamily="34" charset="0"/>
                        </a:rPr>
                        <a:t>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13</a:t>
                      </a:r>
                      <a:r>
                        <a:rPr lang="en-US" sz="1400" b="0" i="0" u="none" strike="noStrike" baseline="0" dirty="0" smtClean="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69097260"/>
                  </a:ext>
                </a:extLst>
              </a:tr>
              <a:tr h="154696">
                <a:tc>
                  <a:txBody>
                    <a:bodyPr/>
                    <a:lstStyle/>
                    <a:p>
                      <a:pPr algn="l" fontAlgn="b"/>
                      <a:r>
                        <a:rPr lang="en-US" sz="1400" b="1" u="none" strike="noStrike" dirty="0">
                          <a:effectLst/>
                        </a:rPr>
                        <a:t>Cumulative AUMs Partnership</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15 M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54</a:t>
                      </a:r>
                      <a:r>
                        <a:rPr lang="en-US" sz="1400" b="0" i="0" u="none" strike="noStrike" baseline="0" dirty="0" smtClean="0">
                          <a:solidFill>
                            <a:srgbClr val="000000"/>
                          </a:solidFill>
                          <a:effectLst/>
                          <a:latin typeface="Calibri" panose="020F0502020204030204" pitchFamily="34" charset="0"/>
                        </a:rPr>
                        <a:t> M</a:t>
                      </a:r>
                      <a:r>
                        <a:rPr lang="en-US" sz="1400" b="0" i="0" u="none" strike="noStrike" dirty="0" smtClean="0">
                          <a:solidFill>
                            <a:srgbClr val="000000"/>
                          </a:solidFill>
                          <a:effectLst/>
                          <a:latin typeface="Calibri" panose="020F0502020204030204" pitchFamily="34" charset="0"/>
                        </a:rPr>
                        <a:t>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125</a:t>
                      </a:r>
                      <a:r>
                        <a:rPr lang="en-US" sz="1400" b="0" i="0" u="none" strike="noStrike" baseline="0" dirty="0" smtClean="0">
                          <a:solidFill>
                            <a:srgbClr val="000000"/>
                          </a:solidFill>
                          <a:effectLst/>
                          <a:latin typeface="Calibri" panose="020F0502020204030204" pitchFamily="34" charset="0"/>
                        </a:rPr>
                        <a:t> M</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250</a:t>
                      </a:r>
                      <a:r>
                        <a:rPr lang="en-US" sz="1400" b="0" i="0" u="none" strike="noStrike" baseline="0" dirty="0" smtClean="0">
                          <a:solidFill>
                            <a:srgbClr val="000000"/>
                          </a:solidFill>
                          <a:effectLst/>
                          <a:latin typeface="Calibri" panose="020F0502020204030204" pitchFamily="34" charset="0"/>
                        </a:rPr>
                        <a:t> M</a:t>
                      </a:r>
                      <a:r>
                        <a:rPr lang="en-US" sz="1400" b="0" i="0" u="none" strike="noStrike" dirty="0" smtClean="0">
                          <a:solidFill>
                            <a:srgbClr val="000000"/>
                          </a:solidFill>
                          <a:effectLst/>
                          <a:latin typeface="Calibri" panose="020F0502020204030204" pitchFamily="34" charset="0"/>
                        </a:rPr>
                        <a:t>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smtClean="0">
                          <a:solidFill>
                            <a:srgbClr val="000000"/>
                          </a:solidFill>
                          <a:effectLst/>
                          <a:latin typeface="Calibri" panose="020F0502020204030204" pitchFamily="34" charset="0"/>
                        </a:rPr>
                        <a:t>400 M</a:t>
                      </a:r>
                      <a:endParaRPr lang="en-US"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617011453"/>
                  </a:ext>
                </a:extLst>
              </a:tr>
              <a:tr h="154696">
                <a:tc>
                  <a:txBody>
                    <a:bodyPr/>
                    <a:lstStyle/>
                    <a:p>
                      <a:pPr algn="l" fontAlgn="b"/>
                      <a:r>
                        <a:rPr lang="en-US" sz="1400" b="1" u="none" strike="noStrike" dirty="0">
                          <a:effectLst/>
                        </a:rPr>
                        <a:t>Total AUM</a:t>
                      </a:r>
                      <a:endParaRPr lang="en-US" sz="1400" b="1" i="0" u="none" strike="noStrike" dirty="0">
                        <a:solidFill>
                          <a:srgbClr val="000000"/>
                        </a:solidFill>
                        <a:effectLst/>
                        <a:latin typeface="Calibri" panose="020F0502020204030204" pitchFamily="34" charset="0"/>
                      </a:endParaRPr>
                    </a:p>
                  </a:txBody>
                  <a:tcPr marL="6858" marR="6858" marT="6858"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650</a:t>
                      </a:r>
                      <a:r>
                        <a:rPr lang="en-US" sz="1400" b="1" i="0" u="none" strike="noStrike" baseline="0" dirty="0" smtClean="0">
                          <a:solidFill>
                            <a:srgbClr val="000000"/>
                          </a:solidFill>
                          <a:effectLst/>
                          <a:latin typeface="Calibri" panose="020F0502020204030204" pitchFamily="34" charset="0"/>
                        </a:rPr>
                        <a:t> M</a:t>
                      </a:r>
                      <a:r>
                        <a:rPr lang="en-US" sz="1400" b="1" i="0" u="none" strike="noStrike" dirty="0" smtClean="0">
                          <a:solidFill>
                            <a:srgbClr val="000000"/>
                          </a:solidFill>
                          <a:effectLst/>
                          <a:latin typeface="Calibri" panose="020F0502020204030204" pitchFamily="34" charset="0"/>
                        </a:rPr>
                        <a:t>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717M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2.74</a:t>
                      </a:r>
                      <a:r>
                        <a:rPr lang="en-US" sz="1400" b="1" i="0" u="none" strike="noStrike" baseline="0" dirty="0" smtClean="0">
                          <a:solidFill>
                            <a:srgbClr val="000000"/>
                          </a:solidFill>
                          <a:effectLst/>
                          <a:latin typeface="Calibri" panose="020F0502020204030204" pitchFamily="34" charset="0"/>
                        </a:rPr>
                        <a:t> </a:t>
                      </a:r>
                      <a:r>
                        <a:rPr lang="en-US" sz="1400" b="1" i="0" u="none" strike="noStrike" dirty="0" smtClean="0">
                          <a:solidFill>
                            <a:srgbClr val="000000"/>
                          </a:solidFill>
                          <a:effectLst/>
                          <a:latin typeface="Calibri" panose="020F0502020204030204" pitchFamily="34" charset="0"/>
                        </a:rPr>
                        <a:t>B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5.23 B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baseline="0" dirty="0" smtClean="0">
                          <a:solidFill>
                            <a:srgbClr val="000000"/>
                          </a:solidFill>
                          <a:effectLst/>
                          <a:latin typeface="Calibri" panose="020F0502020204030204" pitchFamily="34" charset="0"/>
                        </a:rPr>
                        <a:t>8.19 B</a:t>
                      </a:r>
                      <a:r>
                        <a:rPr lang="en-US" sz="1400" b="1" i="0" u="none" strike="noStrike" dirty="0" smtClean="0">
                          <a:solidFill>
                            <a:srgbClr val="000000"/>
                          </a:solidFill>
                          <a:effectLst/>
                          <a:latin typeface="Calibri" panose="020F0502020204030204" pitchFamily="34" charset="0"/>
                        </a:rPr>
                        <a:t>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11.72 B </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13.4 B</a:t>
                      </a: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xmlns="" val="1647963130"/>
                  </a:ext>
                </a:extLst>
              </a:tr>
            </a:tbl>
          </a:graphicData>
        </a:graphic>
      </p:graphicFrame>
    </p:spTree>
    <p:extLst>
      <p:ext uri="{BB962C8B-B14F-4D97-AF65-F5344CB8AC3E}">
        <p14:creationId xmlns:p14="http://schemas.microsoft.com/office/powerpoint/2010/main" val="243538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extLst/>
          </p:nvPr>
        </p:nvGraphicFramePr>
        <p:xfrm>
          <a:off x="838200" y="1355725"/>
          <a:ext cx="10515600" cy="48212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Projections</a:t>
            </a:r>
            <a:endParaRPr lang="en-US" dirty="0"/>
          </a:p>
        </p:txBody>
      </p:sp>
      <p:graphicFrame>
        <p:nvGraphicFramePr>
          <p:cNvPr id="7" name="Chart 6"/>
          <p:cNvGraphicFramePr/>
          <p:nvPr>
            <p:extLst/>
          </p:nvPr>
        </p:nvGraphicFramePr>
        <p:xfrm>
          <a:off x="1399032" y="969264"/>
          <a:ext cx="10250714" cy="5321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140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Enrichment Department</a:t>
            </a:r>
          </a:p>
        </p:txBody>
      </p:sp>
      <p:sp>
        <p:nvSpPr>
          <p:cNvPr id="3" name="Content Placeholder 2"/>
          <p:cNvSpPr>
            <a:spLocks noGrp="1"/>
          </p:cNvSpPr>
          <p:nvPr>
            <p:ph idx="1"/>
          </p:nvPr>
        </p:nvSpPr>
        <p:spPr>
          <a:xfrm>
            <a:off x="838200" y="1356347"/>
            <a:ext cx="7086600" cy="1663300"/>
          </a:xfrm>
        </p:spPr>
        <p:txBody>
          <a:bodyPr>
            <a:normAutofit/>
          </a:bodyPr>
          <a:lstStyle/>
          <a:p>
            <a:pPr marL="0" indent="0">
              <a:buNone/>
            </a:pPr>
            <a:r>
              <a:rPr lang="en-US" sz="1600" dirty="0"/>
              <a:t>We have redevised the entire Customer Enrichment </a:t>
            </a:r>
            <a:r>
              <a:rPr lang="en-US" sz="1600" dirty="0" smtClean="0"/>
              <a:t>Department and automated the entire CRM with our in house built – Sales App</a:t>
            </a:r>
          </a:p>
          <a:p>
            <a:pPr marL="0" indent="0" algn="ctr">
              <a:buNone/>
            </a:pPr>
            <a:r>
              <a:rPr lang="en-US" sz="1600" dirty="0" smtClean="0"/>
              <a:t>We have introduced </a:t>
            </a:r>
            <a:endParaRPr lang="en-US" sz="1600" dirty="0"/>
          </a:p>
          <a:p>
            <a:pPr marL="0" indent="0">
              <a:buNone/>
            </a:pPr>
            <a:endParaRPr lang="en-US" sz="1600" dirty="0"/>
          </a:p>
          <a:p>
            <a:endParaRPr lang="en-US" sz="1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553"/>
          <a:stretch/>
        </p:blipFill>
        <p:spPr>
          <a:xfrm>
            <a:off x="8220174" y="1828800"/>
            <a:ext cx="3980565" cy="375390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374" t="12516" r="79773" b="82300"/>
          <a:stretch/>
        </p:blipFill>
        <p:spPr>
          <a:xfrm>
            <a:off x="5114139" y="1602235"/>
            <a:ext cx="746333" cy="226565"/>
          </a:xfrm>
          <a:prstGeom prst="rect">
            <a:avLst/>
          </a:prstGeom>
        </p:spPr>
      </p:pic>
      <p:sp>
        <p:nvSpPr>
          <p:cNvPr id="6" name="Rectangle 5"/>
          <p:cNvSpPr/>
          <p:nvPr/>
        </p:nvSpPr>
        <p:spPr>
          <a:xfrm>
            <a:off x="1889499" y="2311854"/>
            <a:ext cx="1962580" cy="218698"/>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Probability Modelling </a:t>
            </a:r>
          </a:p>
        </p:txBody>
      </p:sp>
      <p:sp>
        <p:nvSpPr>
          <p:cNvPr id="7" name="Rectangle 6"/>
          <p:cNvSpPr/>
          <p:nvPr/>
        </p:nvSpPr>
        <p:spPr>
          <a:xfrm>
            <a:off x="5058780" y="2311852"/>
            <a:ext cx="1288919" cy="218700"/>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Estimated Wealth</a:t>
            </a:r>
            <a:endParaRPr lang="en-US" sz="1200" dirty="0">
              <a:solidFill>
                <a:schemeClr val="tx1"/>
              </a:solidFill>
            </a:endParaRPr>
          </a:p>
        </p:txBody>
      </p:sp>
      <p:sp>
        <p:nvSpPr>
          <p:cNvPr id="8" name="TextBox 7"/>
          <p:cNvSpPr txBox="1"/>
          <p:nvPr/>
        </p:nvSpPr>
        <p:spPr>
          <a:xfrm>
            <a:off x="1488559" y="2536095"/>
            <a:ext cx="2764461" cy="646331"/>
          </a:xfrm>
          <a:prstGeom prst="rect">
            <a:avLst/>
          </a:prstGeom>
          <a:solidFill>
            <a:schemeClr val="bg1">
              <a:lumMod val="95000"/>
            </a:schemeClr>
          </a:solidFill>
        </p:spPr>
        <p:txBody>
          <a:bodyPr wrap="square" rtlCol="0">
            <a:spAutoFit/>
          </a:bodyPr>
          <a:lstStyle/>
          <a:p>
            <a:pPr algn="ctr"/>
            <a:r>
              <a:rPr lang="en-US" sz="1200" dirty="0" smtClean="0"/>
              <a:t>Based on specific criterion, the algorithm is able to predict the probability of the customer to invest or not. 80% accurate</a:t>
            </a:r>
            <a:endParaRPr lang="en-US" sz="1200" dirty="0"/>
          </a:p>
        </p:txBody>
      </p:sp>
      <p:sp>
        <p:nvSpPr>
          <p:cNvPr id="9" name="TextBox 8"/>
          <p:cNvSpPr txBox="1"/>
          <p:nvPr/>
        </p:nvSpPr>
        <p:spPr>
          <a:xfrm>
            <a:off x="4420888" y="2542954"/>
            <a:ext cx="2564703" cy="646331"/>
          </a:xfrm>
          <a:prstGeom prst="rect">
            <a:avLst/>
          </a:prstGeom>
          <a:solidFill>
            <a:schemeClr val="bg1">
              <a:lumMod val="95000"/>
            </a:schemeClr>
          </a:solidFill>
        </p:spPr>
        <p:txBody>
          <a:bodyPr wrap="square" rtlCol="0">
            <a:spAutoFit/>
          </a:bodyPr>
          <a:lstStyle/>
          <a:p>
            <a:pPr algn="ctr"/>
            <a:r>
              <a:rPr lang="en-US" sz="1200" dirty="0" smtClean="0"/>
              <a:t>Estimated wealth works on the ATL list and is able to provide customer’s annual income by reverse engineering </a:t>
            </a:r>
            <a:endParaRPr lang="en-US" sz="1200" dirty="0"/>
          </a:p>
        </p:txBody>
      </p:sp>
      <p:sp>
        <p:nvSpPr>
          <p:cNvPr id="10" name="TextBox 9"/>
          <p:cNvSpPr txBox="1"/>
          <p:nvPr/>
        </p:nvSpPr>
        <p:spPr>
          <a:xfrm>
            <a:off x="1362271" y="3222245"/>
            <a:ext cx="5775649" cy="738664"/>
          </a:xfrm>
          <a:prstGeom prst="rect">
            <a:avLst/>
          </a:prstGeom>
          <a:noFill/>
        </p:spPr>
        <p:txBody>
          <a:bodyPr wrap="square" rtlCol="0">
            <a:spAutoFit/>
          </a:bodyPr>
          <a:lstStyle/>
          <a:p>
            <a:pPr algn="ctr"/>
            <a:r>
              <a:rPr lang="en-US" sz="1400" dirty="0" smtClean="0"/>
              <a:t>This auto filter process will allow our team to work with extreme focus. </a:t>
            </a:r>
            <a:r>
              <a:rPr lang="en-US" sz="1400" dirty="0"/>
              <a:t>Based on the customer’s persona, we can smartly tag them to relevant teams</a:t>
            </a:r>
          </a:p>
          <a:p>
            <a:pPr algn="ctr"/>
            <a:endParaRPr lang="en-US" sz="1400" dirty="0"/>
          </a:p>
        </p:txBody>
      </p:sp>
      <p:sp>
        <p:nvSpPr>
          <p:cNvPr id="11" name="TextBox 10"/>
          <p:cNvSpPr txBox="1"/>
          <p:nvPr/>
        </p:nvSpPr>
        <p:spPr>
          <a:xfrm>
            <a:off x="838199" y="4069786"/>
            <a:ext cx="7233883"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The entire journey for the customer to graduate from one team to another is fully automated and upon transfer, the entire history, customer profile, and all communication is transferred to the other team for a seamless customer experience</a:t>
            </a:r>
          </a:p>
          <a:p>
            <a:pPr marL="285750" indent="-285750">
              <a:buFont typeface="Arial" panose="020B0604020202020204" pitchFamily="34" charset="0"/>
              <a:buChar char="•"/>
            </a:pPr>
            <a:r>
              <a:rPr lang="en-US" sz="1400" dirty="0" smtClean="0"/>
              <a:t>Teams are provided proper trainings (Soft skills &amp; hard skills), relevant material (email and reports), pitch training (answering customers queries) and probing (understanding the customer to provide relevant investment advice)</a:t>
            </a:r>
          </a:p>
          <a:p>
            <a:pPr marL="285750" indent="-285750">
              <a:buFont typeface="Arial" panose="020B0604020202020204" pitchFamily="34" charset="0"/>
              <a:buChar char="•"/>
            </a:pPr>
            <a:r>
              <a:rPr lang="en-US" sz="1400" dirty="0" smtClean="0"/>
              <a:t>Selling services – IBFT inflow, IBFT outflow, Bill payments, Debit Card – instant cash redemption</a:t>
            </a:r>
          </a:p>
          <a:p>
            <a:pPr marL="285750" indent="-285750">
              <a:buFont typeface="Arial" panose="020B0604020202020204" pitchFamily="34" charset="0"/>
              <a:buChar char="•"/>
            </a:pPr>
            <a:r>
              <a:rPr lang="en-US" sz="1400" dirty="0" smtClean="0"/>
              <a:t>Introducing discounts on various POS </a:t>
            </a:r>
          </a:p>
          <a:p>
            <a:pPr marL="285750" indent="-285750">
              <a:buFont typeface="Arial" panose="020B0604020202020204" pitchFamily="34" charset="0"/>
              <a:buChar char="•"/>
            </a:pPr>
            <a:endParaRPr lang="en-US" sz="1400"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196" t="2512" r="12589" b="5807"/>
          <a:stretch/>
        </p:blipFill>
        <p:spPr>
          <a:xfrm>
            <a:off x="8873717" y="60359"/>
            <a:ext cx="2525388" cy="66629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8936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1" end="1"/>
                                            </p:txEl>
                                          </p:spTgt>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par>
                          <p:cTn id="28" fill="hold">
                            <p:stCondLst>
                              <p:cond delay="1000"/>
                            </p:stCondLst>
                            <p:childTnLst>
                              <p:par>
                                <p:cTn id="29" presetID="1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ppt_y</p:attrName>
                                        </p:attrNameLst>
                                      </p:cBhvr>
                                      <p:tavLst>
                                        <p:tav tm="0">
                                          <p:val>
                                            <p:strVal val="#ppt_y+#ppt_h*1.125000"/>
                                          </p:val>
                                        </p:tav>
                                        <p:tav tm="100000">
                                          <p:val>
                                            <p:strVal val="#ppt_y"/>
                                          </p:val>
                                        </p:tav>
                                      </p:tavLst>
                                    </p:anim>
                                    <p:animEffect transition="in" filter="wipe(up)">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1">
                                            <p:txEl>
                                              <p:pRg st="0" end="0"/>
                                            </p:txEl>
                                          </p:spTgt>
                                        </p:tgtEl>
                                      </p:cBhvr>
                                    </p:animEffect>
                                  </p:childTnLst>
                                </p:cTn>
                              </p:par>
                            </p:childTnLst>
                          </p:cTn>
                        </p:par>
                        <p:par>
                          <p:cTn id="51" fill="hold">
                            <p:stCondLst>
                              <p:cond delay="500"/>
                            </p:stCondLst>
                            <p:childTnLst>
                              <p:par>
                                <p:cTn id="52" presetID="10" presetClass="exit" presetSubtype="0" fill="hold" nodeType="afterEffect">
                                  <p:stCondLst>
                                    <p:cond delay="0"/>
                                  </p:stCondLst>
                                  <p:childTnLst>
                                    <p:animEffect transition="out" filter="fade">
                                      <p:cBhvr>
                                        <p:cTn id="53" dur="250"/>
                                        <p:tgtEl>
                                          <p:spTgt spid="4"/>
                                        </p:tgtEl>
                                      </p:cBhvr>
                                    </p:animEffect>
                                    <p:set>
                                      <p:cBhvr>
                                        <p:cTn id="54" dur="1" fill="hold">
                                          <p:stCondLst>
                                            <p:cond delay="249"/>
                                          </p:stCondLst>
                                        </p:cTn>
                                        <p:tgtEl>
                                          <p:spTgt spid="4"/>
                                        </p:tgtEl>
                                        <p:attrNameLst>
                                          <p:attrName>style.visibility</p:attrName>
                                        </p:attrNameLst>
                                      </p:cBhvr>
                                      <p:to>
                                        <p:strVal val="hidden"/>
                                      </p:to>
                                    </p:set>
                                  </p:childTnLst>
                                </p:cTn>
                              </p:par>
                            </p:childTnLst>
                          </p:cTn>
                        </p:par>
                        <p:par>
                          <p:cTn id="55" fill="hold">
                            <p:stCondLst>
                              <p:cond delay="750"/>
                            </p:stCondLst>
                            <p:childTnLst>
                              <p:par>
                                <p:cTn id="56" presetID="10"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5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anim calcmode="lin" valueType="num">
                                      <p:cBhvr additive="base">
                                        <p:cTn id="63"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11">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11">
                                            <p:txEl>
                                              <p:pRg st="2" end="2"/>
                                            </p:txEl>
                                          </p:spTgt>
                                        </p:tgtEl>
                                        <p:attrNameLst>
                                          <p:attrName>style.visibility</p:attrName>
                                        </p:attrNameLst>
                                      </p:cBhvr>
                                      <p:to>
                                        <p:strVal val="visible"/>
                                      </p:to>
                                    </p:set>
                                    <p:anim calcmode="lin" valueType="num">
                                      <p:cBhvr additive="base">
                                        <p:cTn id="69"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70" dur="500"/>
                                        <p:tgtEl>
                                          <p:spTgt spid="11">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nodeType="clickEffect">
                                  <p:stCondLst>
                                    <p:cond delay="0"/>
                                  </p:stCondLst>
                                  <p:childTnLst>
                                    <p:set>
                                      <p:cBhvr>
                                        <p:cTn id="74" dur="1" fill="hold">
                                          <p:stCondLst>
                                            <p:cond delay="0"/>
                                          </p:stCondLst>
                                        </p:cTn>
                                        <p:tgtEl>
                                          <p:spTgt spid="11">
                                            <p:txEl>
                                              <p:pRg st="3" end="3"/>
                                            </p:txEl>
                                          </p:spTgt>
                                        </p:tgtEl>
                                        <p:attrNameLst>
                                          <p:attrName>style.visibility</p:attrName>
                                        </p:attrNameLst>
                                      </p:cBhvr>
                                      <p:to>
                                        <p:strVal val="visible"/>
                                      </p:to>
                                    </p:set>
                                    <p:anim calcmode="lin" valueType="num">
                                      <p:cBhvr additive="base">
                                        <p:cTn id="75"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7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Engine - CRM</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a:t>Simply put – Growth Engine is an in-house designed CRM system to enhance customer deepening and retention.</a:t>
            </a:r>
          </a:p>
          <a:p>
            <a:pPr marL="0" indent="0">
              <a:buNone/>
            </a:pPr>
            <a:endParaRPr lang="en-US" sz="1600" dirty="0"/>
          </a:p>
          <a:p>
            <a:pPr marL="0" indent="0">
              <a:buNone/>
            </a:pPr>
            <a:r>
              <a:rPr lang="en-US" sz="1600" dirty="0"/>
              <a:t>In Growth Engine we have devised segmentation of customers based on various personas. Which will enable the following:</a:t>
            </a:r>
          </a:p>
          <a:p>
            <a:r>
              <a:rPr lang="en-US" sz="1600" dirty="0"/>
              <a:t>Customer retention</a:t>
            </a:r>
          </a:p>
          <a:p>
            <a:r>
              <a:rPr lang="en-US" sz="1600" dirty="0"/>
              <a:t>Increase investment</a:t>
            </a:r>
          </a:p>
          <a:p>
            <a:r>
              <a:rPr lang="en-US" sz="1600" dirty="0"/>
              <a:t>Building strong customer </a:t>
            </a:r>
            <a:r>
              <a:rPr lang="en-US" sz="1600" dirty="0" smtClean="0"/>
              <a:t>relationship by profiling them better</a:t>
            </a:r>
            <a:endParaRPr lang="en-US" sz="1600" dirty="0"/>
          </a:p>
          <a:p>
            <a:r>
              <a:rPr lang="en-US" sz="1600" dirty="0"/>
              <a:t>Enhanced customer data </a:t>
            </a:r>
            <a:r>
              <a:rPr lang="en-US" sz="1600" dirty="0" smtClean="0"/>
              <a:t>analysis - scalability</a:t>
            </a:r>
            <a:endParaRPr lang="en-US" sz="1600" dirty="0"/>
          </a:p>
          <a:p>
            <a:r>
              <a:rPr lang="en-US" sz="1600" dirty="0"/>
              <a:t>Predictable analysis -  willingness of investors for future investment</a:t>
            </a:r>
          </a:p>
          <a:p>
            <a:pPr marL="0" indent="0">
              <a:buNone/>
            </a:pPr>
            <a:endParaRPr lang="en-US" sz="1600" dirty="0"/>
          </a:p>
        </p:txBody>
      </p:sp>
    </p:spTree>
    <p:extLst>
      <p:ext uri="{BB962C8B-B14F-4D97-AF65-F5344CB8AC3E}">
        <p14:creationId xmlns:p14="http://schemas.microsoft.com/office/powerpoint/2010/main" val="1171338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250"/>
                                        <p:tgtEl>
                                          <p:spTgt spid="3">
                                            <p:txEl>
                                              <p:pRg st="0" end="0"/>
                                            </p:txEl>
                                          </p:spTgt>
                                        </p:tgtEl>
                                      </p:cBhvr>
                                    </p:animEffect>
                                  </p:childTnLst>
                                </p:cTn>
                              </p:par>
                            </p:childTnLst>
                          </p:cTn>
                        </p:par>
                        <p:par>
                          <p:cTn id="9" fill="hold">
                            <p:stCondLst>
                              <p:cond delay="250"/>
                            </p:stCondLst>
                            <p:childTnLst>
                              <p:par>
                                <p:cTn id="10" presetID="1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5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3" dur="250"/>
                                        <p:tgtEl>
                                          <p:spTgt spid="3">
                                            <p:txEl>
                                              <p:pRg st="2" end="2"/>
                                            </p:txEl>
                                          </p:spTgt>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5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8" dur="250"/>
                                        <p:tgtEl>
                                          <p:spTgt spid="3">
                                            <p:txEl>
                                              <p:pRg st="3" end="3"/>
                                            </p:txEl>
                                          </p:spTgt>
                                        </p:tgtEl>
                                      </p:cBhvr>
                                    </p:animEffect>
                                  </p:childTnLst>
                                </p:cTn>
                              </p:par>
                            </p:childTnLst>
                          </p:cTn>
                        </p:par>
                        <p:par>
                          <p:cTn id="19" fill="hold">
                            <p:stCondLst>
                              <p:cond delay="750"/>
                            </p:stCondLst>
                            <p:childTnLst>
                              <p:par>
                                <p:cTn id="20" presetID="1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5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3" dur="250"/>
                                        <p:tgtEl>
                                          <p:spTgt spid="3">
                                            <p:txEl>
                                              <p:pRg st="4" end="4"/>
                                            </p:txEl>
                                          </p:spTgt>
                                        </p:tgtEl>
                                      </p:cBhvr>
                                    </p:animEffect>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5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250"/>
                                        <p:tgtEl>
                                          <p:spTgt spid="3">
                                            <p:txEl>
                                              <p:pRg st="5" end="5"/>
                                            </p:txEl>
                                          </p:spTgt>
                                        </p:tgtEl>
                                      </p:cBhvr>
                                    </p:animEffect>
                                  </p:childTnLst>
                                </p:cTn>
                              </p:par>
                            </p:childTnLst>
                          </p:cTn>
                        </p:par>
                        <p:par>
                          <p:cTn id="29" fill="hold">
                            <p:stCondLst>
                              <p:cond delay="1250"/>
                            </p:stCondLst>
                            <p:childTnLst>
                              <p:par>
                                <p:cTn id="30" presetID="1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5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3" dur="250"/>
                                        <p:tgtEl>
                                          <p:spTgt spid="3">
                                            <p:txEl>
                                              <p:pRg st="6" end="6"/>
                                            </p:txEl>
                                          </p:spTgt>
                                        </p:tgtEl>
                                      </p:cBhvr>
                                    </p:animEffect>
                                  </p:childTnLst>
                                </p:cTn>
                              </p:par>
                            </p:childTnLst>
                          </p:cTn>
                        </p:par>
                        <p:par>
                          <p:cTn id="34" fill="hold">
                            <p:stCondLst>
                              <p:cond delay="1500"/>
                            </p:stCondLst>
                            <p:childTnLst>
                              <p:par>
                                <p:cTn id="35" presetID="12" presetClass="entr" presetSubtype="4"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5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8"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400" dirty="0" smtClean="0">
              <a:solidFill>
                <a:schemeClr val="tx1"/>
              </a:solidFill>
              <a:latin typeface="Georgia" pitchFamily="18" charset="0"/>
            </a:endParaRPr>
          </a:p>
          <a:p>
            <a:pPr marL="0" indent="0" algn="ctr">
              <a:buNone/>
            </a:pPr>
            <a:r>
              <a:rPr lang="en-US" sz="2400" dirty="0" smtClean="0">
                <a:solidFill>
                  <a:schemeClr val="tx1"/>
                </a:solidFill>
                <a:latin typeface="Georgia" pitchFamily="18" charset="0"/>
              </a:rPr>
              <a:t>Presentation of Head of Sales on strategies to achieve Key Performance Indicators (KPIs)</a:t>
            </a:r>
            <a:endParaRPr lang="en-US" sz="2400" dirty="0">
              <a:solidFill>
                <a:schemeClr val="tx1"/>
              </a:solidFill>
              <a:latin typeface="Georgia" pitchFamily="18" charset="0"/>
            </a:endParaRPr>
          </a:p>
        </p:txBody>
      </p:sp>
      <p:sp>
        <p:nvSpPr>
          <p:cNvPr id="6" name="Title 1"/>
          <p:cNvSpPr>
            <a:spLocks noGrp="1"/>
          </p:cNvSpPr>
          <p:nvPr>
            <p:ph type="title"/>
          </p:nvPr>
        </p:nvSpPr>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Tree>
    <p:extLst>
      <p:ext uri="{BB962C8B-B14F-4D97-AF65-F5344CB8AC3E}">
        <p14:creationId xmlns:p14="http://schemas.microsoft.com/office/powerpoint/2010/main" val="219681236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Engine – how does it work</a:t>
            </a:r>
          </a:p>
        </p:txBody>
      </p:sp>
      <p:sp>
        <p:nvSpPr>
          <p:cNvPr id="3" name="Content Placeholder 2"/>
          <p:cNvSpPr>
            <a:spLocks noGrp="1"/>
          </p:cNvSpPr>
          <p:nvPr>
            <p:ph idx="1"/>
          </p:nvPr>
        </p:nvSpPr>
        <p:spPr>
          <a:xfrm>
            <a:off x="838200" y="1356347"/>
            <a:ext cx="3071327" cy="4820616"/>
          </a:xfrm>
        </p:spPr>
        <p:txBody>
          <a:bodyPr>
            <a:normAutofit/>
          </a:bodyPr>
          <a:lstStyle/>
          <a:p>
            <a:r>
              <a:rPr lang="en-US" sz="1400" dirty="0"/>
              <a:t>The engine is capable of devising journeys for a particular segment of customers</a:t>
            </a:r>
          </a:p>
          <a:p>
            <a:r>
              <a:rPr lang="en-US" sz="1400" dirty="0"/>
              <a:t>Each journey will be based on a particular “goal” – The goal defines what we want the customer to do</a:t>
            </a:r>
          </a:p>
          <a:p>
            <a:r>
              <a:rPr lang="en-US" sz="1400" dirty="0"/>
              <a:t>A journey consists of series of push content that will be sent to the customer at a defined frequency</a:t>
            </a:r>
          </a:p>
          <a:p>
            <a:r>
              <a:rPr lang="en-US" sz="1400" dirty="0"/>
              <a:t>The pushes will be in form of emails, Push Notifications and SMS</a:t>
            </a:r>
          </a:p>
          <a:p>
            <a:r>
              <a:rPr lang="en-US" sz="1400" dirty="0"/>
              <a:t>The journey stops as soon as the customer fulfills the goal</a:t>
            </a:r>
          </a:p>
          <a:p>
            <a:r>
              <a:rPr lang="en-US" sz="1400" dirty="0"/>
              <a:t>If the goal is fulfilled, the customer’s profile changes to another segment</a:t>
            </a:r>
          </a:p>
          <a:p>
            <a:r>
              <a:rPr lang="en-US" sz="1400" dirty="0"/>
              <a:t>If the goal is not fulfilled, the customer is set on another journey after a defined time period</a:t>
            </a:r>
          </a:p>
          <a:p>
            <a:endParaRPr lang="en-US" sz="1400" dirty="0"/>
          </a:p>
        </p:txBody>
      </p:sp>
      <p:grpSp>
        <p:nvGrpSpPr>
          <p:cNvPr id="4" name="Group 3"/>
          <p:cNvGrpSpPr/>
          <p:nvPr/>
        </p:nvGrpSpPr>
        <p:grpSpPr>
          <a:xfrm>
            <a:off x="4530357" y="1356347"/>
            <a:ext cx="7363095" cy="4608477"/>
            <a:chOff x="4772953" y="1681412"/>
            <a:chExt cx="7363095" cy="4608477"/>
          </a:xfrm>
        </p:grpSpPr>
        <p:sp>
          <p:nvSpPr>
            <p:cNvPr id="5" name="Rounded Rectangle 4"/>
            <p:cNvSpPr/>
            <p:nvPr/>
          </p:nvSpPr>
          <p:spPr>
            <a:xfrm>
              <a:off x="4772955" y="1690688"/>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Customer Segment</a:t>
              </a:r>
            </a:p>
            <a:p>
              <a:pPr algn="ctr"/>
              <a:r>
                <a:rPr lang="en-US" sz="1300" dirty="0" smtClean="0"/>
                <a:t>Not Funded</a:t>
              </a:r>
              <a:endParaRPr lang="en-US" sz="1300" dirty="0"/>
            </a:p>
          </p:txBody>
        </p:sp>
        <p:sp>
          <p:nvSpPr>
            <p:cNvPr id="6" name="Rounded Rectangle 5"/>
            <p:cNvSpPr/>
            <p:nvPr/>
          </p:nvSpPr>
          <p:spPr>
            <a:xfrm>
              <a:off x="4772954" y="2417854"/>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Goal</a:t>
              </a:r>
            </a:p>
            <a:p>
              <a:pPr algn="ctr"/>
              <a:r>
                <a:rPr lang="en-US" sz="1300" dirty="0" smtClean="0"/>
                <a:t>Make investment</a:t>
              </a:r>
              <a:endParaRPr lang="en-US" sz="1300" dirty="0"/>
            </a:p>
          </p:txBody>
        </p:sp>
        <p:sp>
          <p:nvSpPr>
            <p:cNvPr id="7" name="Rounded Rectangle 6"/>
            <p:cNvSpPr/>
            <p:nvPr/>
          </p:nvSpPr>
          <p:spPr>
            <a:xfrm>
              <a:off x="4772953" y="3145020"/>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Customer Journey</a:t>
              </a:r>
            </a:p>
            <a:p>
              <a:pPr algn="ctr"/>
              <a:r>
                <a:rPr lang="en-US" sz="1300" dirty="0" smtClean="0"/>
                <a:t>Emails and SMS - Funds</a:t>
              </a:r>
              <a:endParaRPr lang="en-US" sz="1300" dirty="0"/>
            </a:p>
          </p:txBody>
        </p:sp>
        <p:sp>
          <p:nvSpPr>
            <p:cNvPr id="8" name="Rounded Rectangle 7"/>
            <p:cNvSpPr/>
            <p:nvPr/>
          </p:nvSpPr>
          <p:spPr>
            <a:xfrm>
              <a:off x="4772953" y="3872186"/>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1</a:t>
              </a:r>
              <a:r>
                <a:rPr lang="en-US" sz="1300" baseline="30000" dirty="0" smtClean="0"/>
                <a:t>st</a:t>
              </a:r>
              <a:r>
                <a:rPr lang="en-US" sz="1300" dirty="0" smtClean="0"/>
                <a:t> Push</a:t>
              </a:r>
            </a:p>
            <a:p>
              <a:pPr algn="ctr"/>
              <a:r>
                <a:rPr lang="en-US" sz="1300" dirty="0" smtClean="0"/>
                <a:t>Email @ 7</a:t>
              </a:r>
              <a:r>
                <a:rPr lang="en-US" sz="1300" baseline="30000" dirty="0" smtClean="0"/>
                <a:t>th</a:t>
              </a:r>
              <a:r>
                <a:rPr lang="en-US" sz="1300" dirty="0" smtClean="0"/>
                <a:t> Day</a:t>
              </a:r>
              <a:endParaRPr lang="en-US" sz="1300" dirty="0"/>
            </a:p>
          </p:txBody>
        </p:sp>
        <p:cxnSp>
          <p:nvCxnSpPr>
            <p:cNvPr id="9" name="Straight Arrow Connector 8"/>
            <p:cNvCxnSpPr>
              <a:stCxn id="5" idx="2"/>
              <a:endCxn id="6" idx="0"/>
            </p:cNvCxnSpPr>
            <p:nvPr/>
          </p:nvCxnSpPr>
          <p:spPr>
            <a:xfrm flipH="1">
              <a:off x="5787137" y="2181649"/>
              <a:ext cx="1" cy="23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7" idx="0"/>
            </p:cNvCxnSpPr>
            <p:nvPr/>
          </p:nvCxnSpPr>
          <p:spPr>
            <a:xfrm flipH="1">
              <a:off x="5787136" y="2908815"/>
              <a:ext cx="1" cy="23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a:endCxn id="8" idx="0"/>
            </p:cNvCxnSpPr>
            <p:nvPr/>
          </p:nvCxnSpPr>
          <p:spPr>
            <a:xfrm>
              <a:off x="5787136" y="3635981"/>
              <a:ext cx="0" cy="23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772953" y="4835557"/>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2</a:t>
              </a:r>
              <a:r>
                <a:rPr lang="en-US" sz="1300" baseline="30000" dirty="0" smtClean="0"/>
                <a:t>nd</a:t>
              </a:r>
              <a:r>
                <a:rPr lang="en-US" sz="1300" dirty="0" smtClean="0"/>
                <a:t> Push</a:t>
              </a:r>
            </a:p>
            <a:p>
              <a:pPr algn="ctr"/>
              <a:r>
                <a:rPr lang="en-US" sz="1300" dirty="0" smtClean="0"/>
                <a:t>Email @ 14</a:t>
              </a:r>
              <a:r>
                <a:rPr lang="en-US" sz="1300" baseline="30000" dirty="0" smtClean="0"/>
                <a:t>th</a:t>
              </a:r>
              <a:r>
                <a:rPr lang="en-US" sz="1300" dirty="0" smtClean="0"/>
                <a:t> Day</a:t>
              </a:r>
              <a:endParaRPr lang="en-US" sz="1300" dirty="0"/>
            </a:p>
          </p:txBody>
        </p:sp>
        <p:sp>
          <p:nvSpPr>
            <p:cNvPr id="13" name="Rounded Rectangle 12"/>
            <p:cNvSpPr/>
            <p:nvPr/>
          </p:nvSpPr>
          <p:spPr>
            <a:xfrm>
              <a:off x="4772953" y="5798928"/>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3</a:t>
              </a:r>
              <a:r>
                <a:rPr lang="en-US" sz="1300" baseline="30000" dirty="0" smtClean="0"/>
                <a:t>rd</a:t>
              </a:r>
              <a:r>
                <a:rPr lang="en-US" sz="1300" dirty="0" smtClean="0"/>
                <a:t> Push</a:t>
              </a:r>
            </a:p>
            <a:p>
              <a:pPr algn="ctr"/>
              <a:r>
                <a:rPr lang="en-US" sz="1300" dirty="0" smtClean="0"/>
                <a:t>Email @ 30</a:t>
              </a:r>
              <a:r>
                <a:rPr lang="en-US" sz="1300" baseline="30000" dirty="0" smtClean="0"/>
                <a:t>th</a:t>
              </a:r>
              <a:r>
                <a:rPr lang="en-US" sz="1300" dirty="0" smtClean="0"/>
                <a:t> Day</a:t>
              </a:r>
              <a:endParaRPr lang="en-US" sz="1300" dirty="0"/>
            </a:p>
          </p:txBody>
        </p:sp>
        <p:cxnSp>
          <p:nvCxnSpPr>
            <p:cNvPr id="14" name="Straight Arrow Connector 13"/>
            <p:cNvCxnSpPr>
              <a:stCxn id="8" idx="2"/>
              <a:endCxn id="12" idx="0"/>
            </p:cNvCxnSpPr>
            <p:nvPr/>
          </p:nvCxnSpPr>
          <p:spPr>
            <a:xfrm>
              <a:off x="5787136" y="4363147"/>
              <a:ext cx="0" cy="472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3" idx="0"/>
            </p:cNvCxnSpPr>
            <p:nvPr/>
          </p:nvCxnSpPr>
          <p:spPr>
            <a:xfrm>
              <a:off x="5787136" y="5326518"/>
              <a:ext cx="0" cy="472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17" idx="1"/>
            </p:cNvCxnSpPr>
            <p:nvPr/>
          </p:nvCxnSpPr>
          <p:spPr>
            <a:xfrm flipV="1">
              <a:off x="6801318" y="1926893"/>
              <a:ext cx="943817" cy="2190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745135" y="1681412"/>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Customer Segment</a:t>
              </a:r>
            </a:p>
            <a:p>
              <a:pPr algn="ctr"/>
              <a:r>
                <a:rPr lang="en-US" sz="1300" dirty="0" smtClean="0"/>
                <a:t>Funded</a:t>
              </a:r>
              <a:endParaRPr lang="en-US" sz="1300" dirty="0"/>
            </a:p>
          </p:txBody>
        </p:sp>
        <p:sp>
          <p:nvSpPr>
            <p:cNvPr id="18" name="Rounded Rectangle 17"/>
            <p:cNvSpPr/>
            <p:nvPr/>
          </p:nvSpPr>
          <p:spPr>
            <a:xfrm>
              <a:off x="7745132" y="2417854"/>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Goal</a:t>
              </a:r>
            </a:p>
            <a:p>
              <a:pPr algn="ctr"/>
              <a:r>
                <a:rPr lang="en-US" sz="1300" dirty="0" smtClean="0"/>
                <a:t>Avail Debit Card</a:t>
              </a:r>
              <a:endParaRPr lang="en-US" sz="1300" dirty="0"/>
            </a:p>
          </p:txBody>
        </p:sp>
        <p:cxnSp>
          <p:nvCxnSpPr>
            <p:cNvPr id="19" name="Straight Arrow Connector 18"/>
            <p:cNvCxnSpPr>
              <a:stCxn id="17" idx="2"/>
              <a:endCxn id="18" idx="0"/>
            </p:cNvCxnSpPr>
            <p:nvPr/>
          </p:nvCxnSpPr>
          <p:spPr>
            <a:xfrm flipH="1">
              <a:off x="8759315" y="2172373"/>
              <a:ext cx="3" cy="245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12704" y="4460852"/>
              <a:ext cx="948864" cy="276999"/>
            </a:xfrm>
            <a:prstGeom prst="rect">
              <a:avLst/>
            </a:prstGeom>
            <a:solidFill>
              <a:schemeClr val="bg1">
                <a:lumMod val="95000"/>
              </a:schemeClr>
            </a:solidFill>
          </p:spPr>
          <p:txBody>
            <a:bodyPr wrap="square" rtlCol="0">
              <a:spAutoFit/>
            </a:bodyPr>
            <a:lstStyle/>
            <a:p>
              <a:r>
                <a:rPr lang="en-US" sz="1200" dirty="0" smtClean="0"/>
                <a:t>Not  Funded</a:t>
              </a:r>
              <a:endParaRPr lang="en-US" sz="1200" dirty="0"/>
            </a:p>
          </p:txBody>
        </p:sp>
        <p:sp>
          <p:nvSpPr>
            <p:cNvPr id="21" name="TextBox 20"/>
            <p:cNvSpPr txBox="1"/>
            <p:nvPr/>
          </p:nvSpPr>
          <p:spPr>
            <a:xfrm>
              <a:off x="5312703" y="5414948"/>
              <a:ext cx="948864" cy="276999"/>
            </a:xfrm>
            <a:prstGeom prst="rect">
              <a:avLst/>
            </a:prstGeom>
            <a:solidFill>
              <a:schemeClr val="bg1">
                <a:lumMod val="95000"/>
              </a:schemeClr>
            </a:solidFill>
          </p:spPr>
          <p:txBody>
            <a:bodyPr wrap="square" rtlCol="0">
              <a:spAutoFit/>
            </a:bodyPr>
            <a:lstStyle/>
            <a:p>
              <a:r>
                <a:rPr lang="en-US" sz="1200" dirty="0" smtClean="0"/>
                <a:t>Not  Funded</a:t>
              </a:r>
              <a:endParaRPr lang="en-US" sz="1200" dirty="0"/>
            </a:p>
          </p:txBody>
        </p:sp>
        <p:cxnSp>
          <p:nvCxnSpPr>
            <p:cNvPr id="22" name="Straight Arrow Connector 21"/>
            <p:cNvCxnSpPr>
              <a:stCxn id="12" idx="3"/>
              <a:endCxn id="17" idx="1"/>
            </p:cNvCxnSpPr>
            <p:nvPr/>
          </p:nvCxnSpPr>
          <p:spPr>
            <a:xfrm flipV="1">
              <a:off x="6801318" y="1926893"/>
              <a:ext cx="943817" cy="3154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a:endCxn id="17" idx="1"/>
            </p:cNvCxnSpPr>
            <p:nvPr/>
          </p:nvCxnSpPr>
          <p:spPr>
            <a:xfrm flipV="1">
              <a:off x="6801318" y="1926893"/>
              <a:ext cx="943817" cy="4117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85927" y="2986123"/>
              <a:ext cx="689446" cy="276999"/>
            </a:xfrm>
            <a:prstGeom prst="rect">
              <a:avLst/>
            </a:prstGeom>
            <a:solidFill>
              <a:schemeClr val="bg1">
                <a:lumMod val="95000"/>
              </a:schemeClr>
            </a:solidFill>
          </p:spPr>
          <p:txBody>
            <a:bodyPr wrap="square" rtlCol="0">
              <a:spAutoFit/>
            </a:bodyPr>
            <a:lstStyle/>
            <a:p>
              <a:r>
                <a:rPr lang="en-US" sz="1200" dirty="0" smtClean="0"/>
                <a:t>Funded</a:t>
              </a:r>
              <a:endParaRPr lang="en-US" sz="1200" dirty="0"/>
            </a:p>
          </p:txBody>
        </p:sp>
        <p:cxnSp>
          <p:nvCxnSpPr>
            <p:cNvPr id="25" name="Straight Arrow Connector 24"/>
            <p:cNvCxnSpPr>
              <a:stCxn id="13" idx="3"/>
              <a:endCxn id="27" idx="1"/>
            </p:cNvCxnSpPr>
            <p:nvPr/>
          </p:nvCxnSpPr>
          <p:spPr>
            <a:xfrm flipV="1">
              <a:off x="6801318" y="1936169"/>
              <a:ext cx="3306365" cy="410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727807" y="4255063"/>
              <a:ext cx="930403" cy="276999"/>
            </a:xfrm>
            <a:prstGeom prst="rect">
              <a:avLst/>
            </a:prstGeom>
            <a:solidFill>
              <a:schemeClr val="bg1">
                <a:lumMod val="95000"/>
              </a:schemeClr>
            </a:solidFill>
          </p:spPr>
          <p:txBody>
            <a:bodyPr wrap="square" rtlCol="0">
              <a:spAutoFit/>
            </a:bodyPr>
            <a:lstStyle/>
            <a:p>
              <a:r>
                <a:rPr lang="en-US" sz="1200" dirty="0" smtClean="0"/>
                <a:t>Not Funded</a:t>
              </a:r>
              <a:endParaRPr lang="en-US" sz="1200" dirty="0"/>
            </a:p>
          </p:txBody>
        </p:sp>
        <p:sp>
          <p:nvSpPr>
            <p:cNvPr id="27" name="Rounded Rectangle 26"/>
            <p:cNvSpPr/>
            <p:nvPr/>
          </p:nvSpPr>
          <p:spPr>
            <a:xfrm>
              <a:off x="10107683" y="1690688"/>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Customer Segment</a:t>
              </a:r>
            </a:p>
            <a:p>
              <a:pPr algn="ctr"/>
              <a:r>
                <a:rPr lang="en-US" sz="1300" dirty="0" smtClean="0"/>
                <a:t>Not Funded</a:t>
              </a:r>
              <a:endParaRPr lang="en-US" sz="1300" dirty="0"/>
            </a:p>
          </p:txBody>
        </p:sp>
        <p:sp>
          <p:nvSpPr>
            <p:cNvPr id="28" name="Rounded Rectangle 27"/>
            <p:cNvSpPr/>
            <p:nvPr/>
          </p:nvSpPr>
          <p:spPr>
            <a:xfrm>
              <a:off x="10107680" y="2427130"/>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Goal</a:t>
              </a:r>
            </a:p>
            <a:p>
              <a:pPr algn="ctr"/>
              <a:r>
                <a:rPr lang="en-US" sz="1300" dirty="0" smtClean="0"/>
                <a:t>Make investment </a:t>
              </a:r>
              <a:endParaRPr lang="en-US" sz="1300" dirty="0"/>
            </a:p>
          </p:txBody>
        </p:sp>
        <p:cxnSp>
          <p:nvCxnSpPr>
            <p:cNvPr id="29" name="Straight Arrow Connector 28"/>
            <p:cNvCxnSpPr>
              <a:stCxn id="27" idx="2"/>
              <a:endCxn id="28" idx="0"/>
            </p:cNvCxnSpPr>
            <p:nvPr/>
          </p:nvCxnSpPr>
          <p:spPr>
            <a:xfrm flipH="1">
              <a:off x="11121863" y="2181649"/>
              <a:ext cx="3" cy="245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745132" y="3145020"/>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Customer Journey</a:t>
              </a:r>
            </a:p>
            <a:p>
              <a:pPr algn="ctr"/>
              <a:r>
                <a:rPr lang="en-US" sz="1300" dirty="0" smtClean="0"/>
                <a:t>Emails and SMS - Benefits</a:t>
              </a:r>
              <a:endParaRPr lang="en-US" sz="1300" dirty="0"/>
            </a:p>
          </p:txBody>
        </p:sp>
        <p:sp>
          <p:nvSpPr>
            <p:cNvPr id="31" name="Rounded Rectangle 30"/>
            <p:cNvSpPr/>
            <p:nvPr/>
          </p:nvSpPr>
          <p:spPr>
            <a:xfrm>
              <a:off x="10107679" y="3163572"/>
              <a:ext cx="2028365" cy="4909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smtClean="0"/>
                <a:t>Customer Journey</a:t>
              </a:r>
            </a:p>
            <a:p>
              <a:pPr algn="ctr"/>
              <a:r>
                <a:rPr lang="en-US" sz="1300" dirty="0" smtClean="0"/>
                <a:t>Emails and SMS – Benefits</a:t>
              </a:r>
              <a:endParaRPr lang="en-US" sz="1300" dirty="0"/>
            </a:p>
          </p:txBody>
        </p:sp>
        <p:cxnSp>
          <p:nvCxnSpPr>
            <p:cNvPr id="32" name="Straight Arrow Connector 31"/>
            <p:cNvCxnSpPr>
              <a:stCxn id="18" idx="2"/>
              <a:endCxn id="30" idx="0"/>
            </p:cNvCxnSpPr>
            <p:nvPr/>
          </p:nvCxnSpPr>
          <p:spPr>
            <a:xfrm>
              <a:off x="8759315" y="2908815"/>
              <a:ext cx="0" cy="23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2"/>
              <a:endCxn id="31" idx="0"/>
            </p:cNvCxnSpPr>
            <p:nvPr/>
          </p:nvCxnSpPr>
          <p:spPr>
            <a:xfrm flipH="1">
              <a:off x="11121862" y="2918091"/>
              <a:ext cx="1" cy="245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092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250"/>
                                        <p:tgtEl>
                                          <p:spTgt spid="3">
                                            <p:txEl>
                                              <p:pRg st="0" end="0"/>
                                            </p:txEl>
                                          </p:spTgt>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5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250"/>
                                        <p:tgtEl>
                                          <p:spTgt spid="3">
                                            <p:txEl>
                                              <p:pRg st="1" end="1"/>
                                            </p:txEl>
                                          </p:spTgt>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5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250"/>
                                        <p:tgtEl>
                                          <p:spTgt spid="3">
                                            <p:txEl>
                                              <p:pRg st="2" end="2"/>
                                            </p:txEl>
                                          </p:spTgt>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5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250"/>
                                        <p:tgtEl>
                                          <p:spTgt spid="3">
                                            <p:txEl>
                                              <p:pRg st="3" end="3"/>
                                            </p:txEl>
                                          </p:spTgt>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5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250"/>
                                        <p:tgtEl>
                                          <p:spTgt spid="3">
                                            <p:txEl>
                                              <p:pRg st="4" end="4"/>
                                            </p:txEl>
                                          </p:spTgt>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5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250"/>
                                        <p:tgtEl>
                                          <p:spTgt spid="3">
                                            <p:txEl>
                                              <p:pRg st="5" end="5"/>
                                            </p:txEl>
                                          </p:spTgt>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5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250"/>
                                        <p:tgtEl>
                                          <p:spTgt spid="3">
                                            <p:txEl>
                                              <p:pRg st="6" end="6"/>
                                            </p:txEl>
                                          </p:spTgt>
                                        </p:tgtEl>
                                      </p:cBhvr>
                                    </p:animEffect>
                                  </p:childTnLst>
                                </p:cTn>
                              </p:par>
                            </p:childTnLst>
                          </p:cTn>
                        </p:par>
                        <p:par>
                          <p:cTn id="39" fill="hold">
                            <p:stCondLst>
                              <p:cond delay="1750"/>
                            </p:stCondLst>
                            <p:childTnLst>
                              <p:par>
                                <p:cTn id="40" presetID="22" presetClass="entr" presetSubtype="1"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Manual Operation 9"/>
          <p:cNvSpPr/>
          <p:nvPr/>
        </p:nvSpPr>
        <p:spPr>
          <a:xfrm rot="10800000">
            <a:off x="1917174" y="5594350"/>
            <a:ext cx="9208025" cy="1042719"/>
          </a:xfrm>
          <a:prstGeom prst="flowChartManualOperati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31</a:t>
            </a:fld>
            <a:endParaRPr lang="en-US"/>
          </a:p>
        </p:txBody>
      </p:sp>
      <p:sp>
        <p:nvSpPr>
          <p:cNvPr id="5" name="Rectangle 4"/>
          <p:cNvSpPr/>
          <p:nvPr/>
        </p:nvSpPr>
        <p:spPr>
          <a:xfrm>
            <a:off x="612459" y="316602"/>
            <a:ext cx="11220032" cy="522948"/>
          </a:xfrm>
          <a:prstGeom prst="rect">
            <a:avLst/>
          </a:prstGeom>
        </p:spPr>
        <p:txBody>
          <a:bodyPr wrap="square">
            <a:spAutoFit/>
          </a:bodyPr>
          <a:lstStyle/>
          <a:p>
            <a:pPr algn="ctr">
              <a:defRPr/>
            </a:pPr>
            <a:r>
              <a:rPr lang="en-US" sz="2798" b="1" dirty="0">
                <a:solidFill>
                  <a:srgbClr val="002060"/>
                </a:solidFill>
                <a:ea typeface="+mj-ea"/>
                <a:cs typeface="+mj-cs"/>
              </a:rPr>
              <a:t>Retail </a:t>
            </a:r>
            <a:r>
              <a:rPr lang="en-US" sz="2798" b="1" dirty="0" smtClean="0">
                <a:solidFill>
                  <a:srgbClr val="002060"/>
                </a:solidFill>
                <a:ea typeface="+mj-ea"/>
                <a:cs typeface="+mj-cs"/>
              </a:rPr>
              <a:t>Team</a:t>
            </a:r>
            <a:endParaRPr lang="en-US" sz="2798" b="1" dirty="0">
              <a:solidFill>
                <a:srgbClr val="002060"/>
              </a:solidFill>
              <a:ea typeface="+mj-ea"/>
              <a:cs typeface="+mj-cs"/>
            </a:endParaRPr>
          </a:p>
        </p:txBody>
      </p:sp>
      <p:graphicFrame>
        <p:nvGraphicFramePr>
          <p:cNvPr id="7" name="Diagram 6"/>
          <p:cNvGraphicFramePr/>
          <p:nvPr>
            <p:extLst/>
          </p:nvPr>
        </p:nvGraphicFramePr>
        <p:xfrm>
          <a:off x="384077" y="1043361"/>
          <a:ext cx="10690458" cy="4366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044629" y="5682963"/>
            <a:ext cx="7136875" cy="954107"/>
          </a:xfrm>
          <a:prstGeom prst="rect">
            <a:avLst/>
          </a:prstGeom>
          <a:noFill/>
        </p:spPr>
        <p:txBody>
          <a:bodyPr wrap="square" rtlCol="0">
            <a:spAutoFit/>
          </a:bodyPr>
          <a:lstStyle/>
          <a:p>
            <a:pPr algn="ctr"/>
            <a:r>
              <a:rPr lang="en-US" sz="1400" b="1" dirty="0"/>
              <a:t>Corporate / Retail mix AUM to be increased from 30% to 35%</a:t>
            </a:r>
          </a:p>
          <a:p>
            <a:pPr algn="ctr"/>
            <a:r>
              <a:rPr lang="en-US" sz="1400" b="1" dirty="0"/>
              <a:t>Retail AUM outside 5 Metropolitan Cities to be increased from 7.5% to 15%</a:t>
            </a:r>
          </a:p>
          <a:p>
            <a:pPr algn="ctr"/>
            <a:r>
              <a:rPr lang="en-US" sz="1400" b="1" dirty="0"/>
              <a:t>Equity funds proportion as well as </a:t>
            </a:r>
            <a:r>
              <a:rPr lang="en-US" sz="1400" b="1" dirty="0" err="1"/>
              <a:t>Shariah</a:t>
            </a:r>
            <a:r>
              <a:rPr lang="en-US" sz="1400" b="1" dirty="0"/>
              <a:t> based funds to be increased</a:t>
            </a:r>
          </a:p>
          <a:p>
            <a:pPr algn="ctr"/>
            <a:r>
              <a:rPr lang="en-US" sz="1400" b="1" dirty="0"/>
              <a:t>VPS Market Share to be increased to 12%</a:t>
            </a:r>
          </a:p>
        </p:txBody>
      </p:sp>
      <p:sp>
        <p:nvSpPr>
          <p:cNvPr id="11" name="Curved Right Arrow 10"/>
          <p:cNvSpPr/>
          <p:nvPr/>
        </p:nvSpPr>
        <p:spPr>
          <a:xfrm>
            <a:off x="1143000" y="5410200"/>
            <a:ext cx="774174" cy="762001"/>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2" name="Curved Left Arrow 11"/>
          <p:cNvSpPr/>
          <p:nvPr/>
        </p:nvSpPr>
        <p:spPr>
          <a:xfrm>
            <a:off x="11166712" y="5505737"/>
            <a:ext cx="685800" cy="762001"/>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86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11189" y="1143001"/>
          <a:ext cx="10969625"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32</a:t>
            </a:fld>
            <a:endParaRPr lang="en-US"/>
          </a:p>
        </p:txBody>
      </p:sp>
      <p:sp>
        <p:nvSpPr>
          <p:cNvPr id="5" name="Rectangle 4"/>
          <p:cNvSpPr/>
          <p:nvPr/>
        </p:nvSpPr>
        <p:spPr>
          <a:xfrm>
            <a:off x="612459" y="316602"/>
            <a:ext cx="11220032" cy="522948"/>
          </a:xfrm>
          <a:prstGeom prst="rect">
            <a:avLst/>
          </a:prstGeom>
        </p:spPr>
        <p:txBody>
          <a:bodyPr wrap="square">
            <a:spAutoFit/>
          </a:bodyPr>
          <a:lstStyle/>
          <a:p>
            <a:pPr algn="ctr">
              <a:defRPr/>
            </a:pPr>
            <a:r>
              <a:rPr lang="en-US" sz="2798" b="1" dirty="0">
                <a:solidFill>
                  <a:srgbClr val="002060"/>
                </a:solidFill>
                <a:ea typeface="+mj-ea"/>
                <a:cs typeface="+mj-cs"/>
              </a:rPr>
              <a:t>Retail </a:t>
            </a:r>
            <a:r>
              <a:rPr lang="en-US" sz="2798" b="1" dirty="0" smtClean="0">
                <a:solidFill>
                  <a:srgbClr val="002060"/>
                </a:solidFill>
                <a:ea typeface="+mj-ea"/>
                <a:cs typeface="+mj-cs"/>
              </a:rPr>
              <a:t>Team</a:t>
            </a:r>
            <a:endParaRPr lang="en-US" sz="2798" b="1" dirty="0">
              <a:solidFill>
                <a:srgbClr val="002060"/>
              </a:solidFill>
              <a:ea typeface="+mj-ea"/>
              <a:cs typeface="+mj-cs"/>
            </a:endParaRPr>
          </a:p>
        </p:txBody>
      </p:sp>
    </p:spTree>
    <p:extLst>
      <p:ext uri="{BB962C8B-B14F-4D97-AF65-F5344CB8AC3E}">
        <p14:creationId xmlns:p14="http://schemas.microsoft.com/office/powerpoint/2010/main" val="169481037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459" y="316602"/>
            <a:ext cx="11220032" cy="522948"/>
          </a:xfrm>
          <a:prstGeom prst="rect">
            <a:avLst/>
          </a:prstGeom>
        </p:spPr>
        <p:txBody>
          <a:bodyPr wrap="square">
            <a:spAutoFit/>
          </a:bodyPr>
          <a:lstStyle/>
          <a:p>
            <a:pPr algn="ctr">
              <a:defRPr/>
            </a:pPr>
            <a:r>
              <a:rPr lang="en-US" sz="2798" b="1" dirty="0">
                <a:solidFill>
                  <a:srgbClr val="002060"/>
                </a:solidFill>
                <a:ea typeface="+mj-ea"/>
                <a:cs typeface="+mj-cs"/>
              </a:rPr>
              <a:t>Retail Strategy – Voluntary Pension Scheme</a:t>
            </a:r>
          </a:p>
        </p:txBody>
      </p:sp>
      <p:graphicFrame>
        <p:nvGraphicFramePr>
          <p:cNvPr id="3" name="Diagram 2"/>
          <p:cNvGraphicFramePr/>
          <p:nvPr>
            <p:extLst/>
          </p:nvPr>
        </p:nvGraphicFramePr>
        <p:xfrm>
          <a:off x="457200" y="1524000"/>
          <a:ext cx="11201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Left-Right-Up Arrow 1"/>
          <p:cNvSpPr/>
          <p:nvPr/>
        </p:nvSpPr>
        <p:spPr>
          <a:xfrm>
            <a:off x="914400" y="5486400"/>
            <a:ext cx="10744200" cy="990600"/>
          </a:xfrm>
          <a:prstGeom prst="leftRightUpArrow">
            <a:avLst>
              <a:gd name="adj1" fmla="val 51373"/>
              <a:gd name="adj2" fmla="val 26465"/>
              <a:gd name="adj3" fmla="val 1620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a:t>VPS Market Share to be increased from 9% to 12%</a:t>
            </a:r>
          </a:p>
        </p:txBody>
      </p:sp>
    </p:spTree>
    <p:extLst>
      <p:ext uri="{BB962C8B-B14F-4D97-AF65-F5344CB8AC3E}">
        <p14:creationId xmlns:p14="http://schemas.microsoft.com/office/powerpoint/2010/main" val="154233648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34</a:t>
            </a:fld>
            <a:endParaRPr lang="en-US"/>
          </a:p>
        </p:txBody>
      </p:sp>
      <p:sp>
        <p:nvSpPr>
          <p:cNvPr id="5" name="Title 1"/>
          <p:cNvSpPr txBox="1">
            <a:spLocks/>
          </p:cNvSpPr>
          <p:nvPr/>
        </p:nvSpPr>
        <p:spPr bwMode="auto">
          <a:xfrm>
            <a:off x="458670" y="305615"/>
            <a:ext cx="10966768" cy="6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799" b="1" dirty="0">
                <a:solidFill>
                  <a:srgbClr val="002060"/>
                </a:solidFill>
              </a:rPr>
              <a:t>Alhamra Strategy </a:t>
            </a:r>
            <a:endParaRPr lang="en-US" sz="14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54" y="-283375"/>
            <a:ext cx="3428107" cy="1447423"/>
          </a:xfrm>
          <a:prstGeom prst="rect">
            <a:avLst/>
          </a:prstGeom>
        </p:spPr>
      </p:pic>
      <p:sp>
        <p:nvSpPr>
          <p:cNvPr id="17" name="Freeform 16"/>
          <p:cNvSpPr/>
          <p:nvPr/>
        </p:nvSpPr>
        <p:spPr>
          <a:xfrm>
            <a:off x="7830074" y="9680406"/>
            <a:ext cx="2882049" cy="872360"/>
          </a:xfrm>
          <a:custGeom>
            <a:avLst/>
            <a:gdLst>
              <a:gd name="connsiteX0" fmla="*/ 0 w 2882800"/>
              <a:gd name="connsiteY0" fmla="*/ 77408 h 774080"/>
              <a:gd name="connsiteX1" fmla="*/ 77408 w 2882800"/>
              <a:gd name="connsiteY1" fmla="*/ 0 h 774080"/>
              <a:gd name="connsiteX2" fmla="*/ 2805392 w 2882800"/>
              <a:gd name="connsiteY2" fmla="*/ 0 h 774080"/>
              <a:gd name="connsiteX3" fmla="*/ 2882800 w 2882800"/>
              <a:gd name="connsiteY3" fmla="*/ 77408 h 774080"/>
              <a:gd name="connsiteX4" fmla="*/ 2882800 w 2882800"/>
              <a:gd name="connsiteY4" fmla="*/ 696672 h 774080"/>
              <a:gd name="connsiteX5" fmla="*/ 2805392 w 2882800"/>
              <a:gd name="connsiteY5" fmla="*/ 774080 h 774080"/>
              <a:gd name="connsiteX6" fmla="*/ 77408 w 2882800"/>
              <a:gd name="connsiteY6" fmla="*/ 774080 h 774080"/>
              <a:gd name="connsiteX7" fmla="*/ 0 w 2882800"/>
              <a:gd name="connsiteY7" fmla="*/ 696672 h 774080"/>
              <a:gd name="connsiteX8" fmla="*/ 0 w 2882800"/>
              <a:gd name="connsiteY8" fmla="*/ 77408 h 77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800" h="774080">
                <a:moveTo>
                  <a:pt x="0" y="77408"/>
                </a:moveTo>
                <a:cubicBezTo>
                  <a:pt x="0" y="34657"/>
                  <a:pt x="34657" y="0"/>
                  <a:pt x="77408" y="0"/>
                </a:cubicBezTo>
                <a:lnTo>
                  <a:pt x="2805392" y="0"/>
                </a:lnTo>
                <a:cubicBezTo>
                  <a:pt x="2848143" y="0"/>
                  <a:pt x="2882800" y="34657"/>
                  <a:pt x="2882800" y="77408"/>
                </a:cubicBezTo>
                <a:lnTo>
                  <a:pt x="2882800" y="696672"/>
                </a:lnTo>
                <a:cubicBezTo>
                  <a:pt x="2882800" y="739423"/>
                  <a:pt x="2848143" y="774080"/>
                  <a:pt x="2805392" y="774080"/>
                </a:cubicBezTo>
                <a:lnTo>
                  <a:pt x="77408" y="774080"/>
                </a:lnTo>
                <a:cubicBezTo>
                  <a:pt x="34657" y="774080"/>
                  <a:pt x="0" y="739423"/>
                  <a:pt x="0" y="696672"/>
                </a:cubicBezTo>
                <a:lnTo>
                  <a:pt x="0" y="77408"/>
                </a:lnTo>
                <a:close/>
              </a:path>
            </a:pathLst>
          </a:custGeom>
          <a:effectLst>
            <a:outerShdw blurRad="63500" sx="102000" sy="102000" algn="ctr" rotWithShape="0">
              <a:prstClr val="black">
                <a:alpha val="40000"/>
              </a:prstClr>
            </a:outerShdw>
          </a:effectLst>
          <a:scene3d>
            <a:camera prst="orthographicFront"/>
            <a:lightRig rig="flat" dir="t"/>
          </a:scene3d>
          <a:sp3d prstMaterial="dkEdge">
            <a:bevelT w="8200" h="38100"/>
          </a:sp3d>
        </p:spPr>
        <p:style>
          <a:lnRef idx="2">
            <a:schemeClr val="accent6"/>
          </a:lnRef>
          <a:fillRef idx="1">
            <a:schemeClr val="lt1"/>
          </a:fillRef>
          <a:effectRef idx="0">
            <a:schemeClr val="accent6"/>
          </a:effectRef>
          <a:fontRef idx="minor">
            <a:schemeClr val="dk1"/>
          </a:fontRef>
        </p:style>
        <p:txBody>
          <a:bodyPr spcFirstLastPara="0" vert="horz" wrap="square" lIns="50599" tIns="43616" rIns="50599" bIns="43616" numCol="1" spcCol="1270" anchor="ctr" anchorCtr="0">
            <a:noAutofit/>
          </a:bodyPr>
          <a:lstStyle/>
          <a:p>
            <a:pPr algn="just" defTabSz="488803">
              <a:lnSpc>
                <a:spcPct val="90000"/>
              </a:lnSpc>
              <a:spcAft>
                <a:spcPct val="35000"/>
              </a:spcAft>
            </a:pPr>
            <a:r>
              <a:rPr lang="en-US" sz="1100" dirty="0"/>
              <a:t>Road Shows, Flyer Distribution, SMS Service to all clients regarding Branch Opening.</a:t>
            </a:r>
          </a:p>
        </p:txBody>
      </p:sp>
      <p:sp>
        <p:nvSpPr>
          <p:cNvPr id="19" name="Freeform 18"/>
          <p:cNvSpPr/>
          <p:nvPr/>
        </p:nvSpPr>
        <p:spPr>
          <a:xfrm>
            <a:off x="7756426" y="7732660"/>
            <a:ext cx="2882049" cy="849215"/>
          </a:xfrm>
          <a:custGeom>
            <a:avLst/>
            <a:gdLst>
              <a:gd name="connsiteX0" fmla="*/ 0 w 2882800"/>
              <a:gd name="connsiteY0" fmla="*/ 77408 h 774080"/>
              <a:gd name="connsiteX1" fmla="*/ 77408 w 2882800"/>
              <a:gd name="connsiteY1" fmla="*/ 0 h 774080"/>
              <a:gd name="connsiteX2" fmla="*/ 2805392 w 2882800"/>
              <a:gd name="connsiteY2" fmla="*/ 0 h 774080"/>
              <a:gd name="connsiteX3" fmla="*/ 2882800 w 2882800"/>
              <a:gd name="connsiteY3" fmla="*/ 77408 h 774080"/>
              <a:gd name="connsiteX4" fmla="*/ 2882800 w 2882800"/>
              <a:gd name="connsiteY4" fmla="*/ 696672 h 774080"/>
              <a:gd name="connsiteX5" fmla="*/ 2805392 w 2882800"/>
              <a:gd name="connsiteY5" fmla="*/ 774080 h 774080"/>
              <a:gd name="connsiteX6" fmla="*/ 77408 w 2882800"/>
              <a:gd name="connsiteY6" fmla="*/ 774080 h 774080"/>
              <a:gd name="connsiteX7" fmla="*/ 0 w 2882800"/>
              <a:gd name="connsiteY7" fmla="*/ 696672 h 774080"/>
              <a:gd name="connsiteX8" fmla="*/ 0 w 2882800"/>
              <a:gd name="connsiteY8" fmla="*/ 77408 h 77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800" h="774080">
                <a:moveTo>
                  <a:pt x="0" y="77408"/>
                </a:moveTo>
                <a:cubicBezTo>
                  <a:pt x="0" y="34657"/>
                  <a:pt x="34657" y="0"/>
                  <a:pt x="77408" y="0"/>
                </a:cubicBezTo>
                <a:lnTo>
                  <a:pt x="2805392" y="0"/>
                </a:lnTo>
                <a:cubicBezTo>
                  <a:pt x="2848143" y="0"/>
                  <a:pt x="2882800" y="34657"/>
                  <a:pt x="2882800" y="77408"/>
                </a:cubicBezTo>
                <a:lnTo>
                  <a:pt x="2882800" y="696672"/>
                </a:lnTo>
                <a:cubicBezTo>
                  <a:pt x="2882800" y="739423"/>
                  <a:pt x="2848143" y="774080"/>
                  <a:pt x="2805392" y="774080"/>
                </a:cubicBezTo>
                <a:lnTo>
                  <a:pt x="77408" y="774080"/>
                </a:lnTo>
                <a:cubicBezTo>
                  <a:pt x="34657" y="774080"/>
                  <a:pt x="0" y="739423"/>
                  <a:pt x="0" y="696672"/>
                </a:cubicBezTo>
                <a:lnTo>
                  <a:pt x="0" y="77408"/>
                </a:lnTo>
                <a:close/>
              </a:path>
            </a:pathLst>
          </a:custGeom>
          <a:effectLst>
            <a:outerShdw blurRad="63500" sx="102000" sy="102000" algn="ctr" rotWithShape="0">
              <a:prstClr val="black">
                <a:alpha val="40000"/>
              </a:prstClr>
            </a:outerShdw>
          </a:effectLst>
          <a:scene3d>
            <a:camera prst="orthographicFront"/>
            <a:lightRig rig="flat" dir="t"/>
          </a:scene3d>
          <a:sp3d prstMaterial="dkEdge">
            <a:bevelT w="8200" h="38100"/>
          </a:sp3d>
        </p:spPr>
        <p:style>
          <a:lnRef idx="2">
            <a:schemeClr val="accent6"/>
          </a:lnRef>
          <a:fillRef idx="1">
            <a:schemeClr val="lt1"/>
          </a:fillRef>
          <a:effectRef idx="0">
            <a:schemeClr val="accent6"/>
          </a:effectRef>
          <a:fontRef idx="minor">
            <a:schemeClr val="dk1"/>
          </a:fontRef>
        </p:style>
        <p:txBody>
          <a:bodyPr spcFirstLastPara="0" vert="horz" wrap="square" lIns="50599" tIns="43616" rIns="50599" bIns="43616" numCol="1" spcCol="1270" anchor="ctr" anchorCtr="0">
            <a:noAutofit/>
          </a:bodyPr>
          <a:lstStyle/>
          <a:p>
            <a:pPr algn="just" defTabSz="488803">
              <a:lnSpc>
                <a:spcPct val="90000"/>
              </a:lnSpc>
              <a:spcAft>
                <a:spcPct val="35000"/>
              </a:spcAft>
            </a:pPr>
            <a:r>
              <a:rPr lang="en-US" sz="1100" dirty="0"/>
              <a:t>Effective and Efficient handling of leads and customers in the vicinity </a:t>
            </a:r>
          </a:p>
        </p:txBody>
      </p:sp>
      <p:sp>
        <p:nvSpPr>
          <p:cNvPr id="20" name="Freeform 19"/>
          <p:cNvSpPr/>
          <p:nvPr/>
        </p:nvSpPr>
        <p:spPr>
          <a:xfrm>
            <a:off x="7928309" y="8669090"/>
            <a:ext cx="2882049" cy="688384"/>
          </a:xfrm>
          <a:custGeom>
            <a:avLst/>
            <a:gdLst>
              <a:gd name="connsiteX0" fmla="*/ 0 w 2882800"/>
              <a:gd name="connsiteY0" fmla="*/ 77408 h 774080"/>
              <a:gd name="connsiteX1" fmla="*/ 77408 w 2882800"/>
              <a:gd name="connsiteY1" fmla="*/ 0 h 774080"/>
              <a:gd name="connsiteX2" fmla="*/ 2805392 w 2882800"/>
              <a:gd name="connsiteY2" fmla="*/ 0 h 774080"/>
              <a:gd name="connsiteX3" fmla="*/ 2882800 w 2882800"/>
              <a:gd name="connsiteY3" fmla="*/ 77408 h 774080"/>
              <a:gd name="connsiteX4" fmla="*/ 2882800 w 2882800"/>
              <a:gd name="connsiteY4" fmla="*/ 696672 h 774080"/>
              <a:gd name="connsiteX5" fmla="*/ 2805392 w 2882800"/>
              <a:gd name="connsiteY5" fmla="*/ 774080 h 774080"/>
              <a:gd name="connsiteX6" fmla="*/ 77408 w 2882800"/>
              <a:gd name="connsiteY6" fmla="*/ 774080 h 774080"/>
              <a:gd name="connsiteX7" fmla="*/ 0 w 2882800"/>
              <a:gd name="connsiteY7" fmla="*/ 696672 h 774080"/>
              <a:gd name="connsiteX8" fmla="*/ 0 w 2882800"/>
              <a:gd name="connsiteY8" fmla="*/ 77408 h 77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800" h="774080">
                <a:moveTo>
                  <a:pt x="0" y="77408"/>
                </a:moveTo>
                <a:cubicBezTo>
                  <a:pt x="0" y="34657"/>
                  <a:pt x="34657" y="0"/>
                  <a:pt x="77408" y="0"/>
                </a:cubicBezTo>
                <a:lnTo>
                  <a:pt x="2805392" y="0"/>
                </a:lnTo>
                <a:cubicBezTo>
                  <a:pt x="2848143" y="0"/>
                  <a:pt x="2882800" y="34657"/>
                  <a:pt x="2882800" y="77408"/>
                </a:cubicBezTo>
                <a:lnTo>
                  <a:pt x="2882800" y="696672"/>
                </a:lnTo>
                <a:cubicBezTo>
                  <a:pt x="2882800" y="739423"/>
                  <a:pt x="2848143" y="774080"/>
                  <a:pt x="2805392" y="774080"/>
                </a:cubicBezTo>
                <a:lnTo>
                  <a:pt x="77408" y="774080"/>
                </a:lnTo>
                <a:cubicBezTo>
                  <a:pt x="34657" y="774080"/>
                  <a:pt x="0" y="739423"/>
                  <a:pt x="0" y="696672"/>
                </a:cubicBezTo>
                <a:lnTo>
                  <a:pt x="0" y="77408"/>
                </a:lnTo>
                <a:close/>
              </a:path>
            </a:pathLst>
          </a:custGeom>
          <a:effectLst>
            <a:outerShdw blurRad="63500" sx="102000" sy="102000" algn="ctr" rotWithShape="0">
              <a:prstClr val="black">
                <a:alpha val="40000"/>
              </a:prstClr>
            </a:outerShdw>
          </a:effectLst>
          <a:scene3d>
            <a:camera prst="orthographicFront"/>
            <a:lightRig rig="flat" dir="t"/>
          </a:scene3d>
          <a:sp3d prstMaterial="dkEdge">
            <a:bevelT w="8200" h="38100"/>
          </a:sp3d>
        </p:spPr>
        <p:style>
          <a:lnRef idx="2">
            <a:schemeClr val="accent6"/>
          </a:lnRef>
          <a:fillRef idx="1">
            <a:schemeClr val="lt1"/>
          </a:fillRef>
          <a:effectRef idx="0">
            <a:schemeClr val="accent6"/>
          </a:effectRef>
          <a:fontRef idx="minor">
            <a:schemeClr val="dk1"/>
          </a:fontRef>
        </p:style>
        <p:txBody>
          <a:bodyPr spcFirstLastPara="0" vert="horz" wrap="square" lIns="50599" tIns="43616" rIns="50599" bIns="43616" numCol="1" spcCol="1270" anchor="ctr" anchorCtr="0">
            <a:noAutofit/>
          </a:bodyPr>
          <a:lstStyle/>
          <a:p>
            <a:pPr algn="just" defTabSz="488803">
              <a:lnSpc>
                <a:spcPct val="90000"/>
              </a:lnSpc>
              <a:spcAft>
                <a:spcPct val="35000"/>
              </a:spcAft>
            </a:pPr>
            <a:r>
              <a:rPr lang="en-US" sz="1100" dirty="0"/>
              <a:t>In depth monitoring of sales staff in the IC by using the Sales App.</a:t>
            </a:r>
          </a:p>
        </p:txBody>
      </p:sp>
      <p:graphicFrame>
        <p:nvGraphicFramePr>
          <p:cNvPr id="2" name="Diagram 1"/>
          <p:cNvGraphicFramePr/>
          <p:nvPr>
            <p:extLst/>
          </p:nvPr>
        </p:nvGraphicFramePr>
        <p:xfrm>
          <a:off x="304800" y="1066802"/>
          <a:ext cx="11582400" cy="4571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rame 2"/>
          <p:cNvSpPr/>
          <p:nvPr/>
        </p:nvSpPr>
        <p:spPr>
          <a:xfrm>
            <a:off x="2362200" y="5867400"/>
            <a:ext cx="7772400" cy="685800"/>
          </a:xfrm>
          <a:prstGeom prst="fram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err="1">
                <a:solidFill>
                  <a:schemeClr val="tx1"/>
                </a:solidFill>
              </a:rPr>
              <a:t>Shariah</a:t>
            </a:r>
            <a:r>
              <a:rPr lang="en-US" sz="1400" b="1" dirty="0">
                <a:solidFill>
                  <a:schemeClr val="tx1"/>
                </a:solidFill>
              </a:rPr>
              <a:t> Compliant Market Share to be increased from 8.5% to 16%</a:t>
            </a:r>
          </a:p>
          <a:p>
            <a:pPr algn="ctr"/>
            <a:r>
              <a:rPr lang="en-US" sz="1400" b="1" dirty="0" err="1">
                <a:solidFill>
                  <a:schemeClr val="tx1"/>
                </a:solidFill>
              </a:rPr>
              <a:t>Shariah</a:t>
            </a:r>
            <a:r>
              <a:rPr lang="en-US" sz="1400" b="1" dirty="0">
                <a:solidFill>
                  <a:schemeClr val="tx1"/>
                </a:solidFill>
              </a:rPr>
              <a:t> based Equity Funds AUM proportion to be increased </a:t>
            </a:r>
          </a:p>
        </p:txBody>
      </p:sp>
    </p:spTree>
    <p:extLst>
      <p:ext uri="{BB962C8B-B14F-4D97-AF65-F5344CB8AC3E}">
        <p14:creationId xmlns:p14="http://schemas.microsoft.com/office/powerpoint/2010/main" val="238372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11189" y="1143001"/>
          <a:ext cx="10969625" cy="403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35</a:t>
            </a:fld>
            <a:endParaRPr lang="en-US"/>
          </a:p>
        </p:txBody>
      </p:sp>
      <p:sp>
        <p:nvSpPr>
          <p:cNvPr id="5" name="Title 1"/>
          <p:cNvSpPr txBox="1">
            <a:spLocks noGrp="1"/>
          </p:cNvSpPr>
          <p:nvPr>
            <p:ph type="title"/>
          </p:nvPr>
        </p:nvSpPr>
        <p:spPr bwMode="auto">
          <a:xfrm>
            <a:off x="611189" y="274638"/>
            <a:ext cx="109696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799" b="1" dirty="0">
                <a:solidFill>
                  <a:srgbClr val="002060"/>
                </a:solidFill>
              </a:rPr>
              <a:t>Alhamra Strategy </a:t>
            </a:r>
            <a:endParaRPr lang="en-US" sz="1400" dirty="0">
              <a:solidFill>
                <a:srgbClr val="002060"/>
              </a:solidFill>
            </a:endParaRPr>
          </a:p>
        </p:txBody>
      </p:sp>
    </p:spTree>
    <p:extLst>
      <p:ext uri="{BB962C8B-B14F-4D97-AF65-F5344CB8AC3E}">
        <p14:creationId xmlns:p14="http://schemas.microsoft.com/office/powerpoint/2010/main" val="196946294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36</a:t>
            </a:fld>
            <a:endParaRPr lang="en-US"/>
          </a:p>
        </p:txBody>
      </p:sp>
      <p:sp>
        <p:nvSpPr>
          <p:cNvPr id="5" name="Title 11"/>
          <p:cNvSpPr>
            <a:spLocks noGrp="1"/>
          </p:cNvSpPr>
          <p:nvPr>
            <p:ph type="title"/>
          </p:nvPr>
        </p:nvSpPr>
        <p:spPr>
          <a:xfrm>
            <a:off x="458671" y="229433"/>
            <a:ext cx="11425437" cy="715776"/>
          </a:xfrm>
        </p:spPr>
        <p:txBody>
          <a:bodyPr/>
          <a:lstStyle/>
          <a:p>
            <a:r>
              <a:rPr lang="en-US" sz="2799" b="1" dirty="0">
                <a:solidFill>
                  <a:srgbClr val="002060"/>
                </a:solidFill>
              </a:rPr>
              <a:t>Distribution – MCB Bank</a:t>
            </a:r>
            <a:endParaRPr lang="en-US" sz="1400" b="1" dirty="0">
              <a:solidFill>
                <a:srgbClr val="002060"/>
              </a:solidFill>
            </a:endParaRPr>
          </a:p>
        </p:txBody>
      </p:sp>
      <p:graphicFrame>
        <p:nvGraphicFramePr>
          <p:cNvPr id="6" name="Diagram 5"/>
          <p:cNvGraphicFramePr/>
          <p:nvPr>
            <p:extLst/>
          </p:nvPr>
        </p:nvGraphicFramePr>
        <p:xfrm>
          <a:off x="687210" y="1164048"/>
          <a:ext cx="11046123" cy="519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86645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37</a:t>
            </a:fld>
            <a:endParaRPr lang="en-US"/>
          </a:p>
        </p:txBody>
      </p:sp>
      <p:sp>
        <p:nvSpPr>
          <p:cNvPr id="5" name="Title 11"/>
          <p:cNvSpPr>
            <a:spLocks noGrp="1"/>
          </p:cNvSpPr>
          <p:nvPr>
            <p:ph type="title"/>
          </p:nvPr>
        </p:nvSpPr>
        <p:spPr>
          <a:xfrm>
            <a:off x="458671" y="229433"/>
            <a:ext cx="11425437" cy="715776"/>
          </a:xfrm>
        </p:spPr>
        <p:txBody>
          <a:bodyPr/>
          <a:lstStyle/>
          <a:p>
            <a:r>
              <a:rPr lang="en-US" sz="2799" b="1" dirty="0">
                <a:solidFill>
                  <a:srgbClr val="002060"/>
                </a:solidFill>
              </a:rPr>
              <a:t>Distribution – MCB Bank</a:t>
            </a:r>
            <a:endParaRPr lang="en-US" sz="1400" b="1" dirty="0">
              <a:solidFill>
                <a:srgbClr val="002060"/>
              </a:solidFill>
            </a:endParaRPr>
          </a:p>
        </p:txBody>
      </p:sp>
      <p:graphicFrame>
        <p:nvGraphicFramePr>
          <p:cNvPr id="6" name="Diagram 5"/>
          <p:cNvGraphicFramePr/>
          <p:nvPr>
            <p:extLst/>
          </p:nvPr>
        </p:nvGraphicFramePr>
        <p:xfrm>
          <a:off x="1143000" y="1219200"/>
          <a:ext cx="9753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77104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04801"/>
            <a:ext cx="5180012" cy="645823"/>
          </a:xfrm>
        </p:spPr>
        <p:txBody>
          <a:bodyPr/>
          <a:lstStyle/>
          <a:p>
            <a:r>
              <a:rPr lang="en-US" sz="2800" b="1" dirty="0">
                <a:solidFill>
                  <a:srgbClr val="002060"/>
                </a:solidFill>
              </a:rPr>
              <a:t>Human Resource Development</a:t>
            </a:r>
          </a:p>
        </p:txBody>
      </p:sp>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38</a:t>
            </a:fld>
            <a:endParaRPr lang="en-US"/>
          </a:p>
        </p:txBody>
      </p:sp>
      <p:sp>
        <p:nvSpPr>
          <p:cNvPr id="8" name="Content Placeholder 7"/>
          <p:cNvSpPr>
            <a:spLocks noGrp="1"/>
          </p:cNvSpPr>
          <p:nvPr>
            <p:ph idx="1"/>
          </p:nvPr>
        </p:nvSpPr>
        <p:spPr>
          <a:xfrm>
            <a:off x="762001" y="1085224"/>
            <a:ext cx="10210800" cy="49393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1400" dirty="0"/>
              <a:t>Head of Trainings and Development is working on enhancing knowledge base and personality development of Sales Team. The trainings are concentrated on the following main core areas:</a:t>
            </a:r>
          </a:p>
          <a:p>
            <a:pPr marL="0" indent="0">
              <a:buNone/>
            </a:pPr>
            <a:endParaRPr lang="en-US" dirty="0"/>
          </a:p>
        </p:txBody>
      </p:sp>
      <p:graphicFrame>
        <p:nvGraphicFramePr>
          <p:cNvPr id="9" name="Diagram 8"/>
          <p:cNvGraphicFramePr/>
          <p:nvPr>
            <p:extLst/>
          </p:nvPr>
        </p:nvGraphicFramePr>
        <p:xfrm>
          <a:off x="1066801" y="1905000"/>
          <a:ext cx="9906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18359" y="2530045"/>
            <a:ext cx="806888" cy="461665"/>
          </a:xfrm>
          <a:prstGeom prst="rect">
            <a:avLst/>
          </a:prstGeom>
          <a:noFill/>
        </p:spPr>
        <p:txBody>
          <a:bodyPr wrap="none" rtlCol="0">
            <a:spAutoFit/>
          </a:bodyPr>
          <a:lstStyle/>
          <a:p>
            <a:r>
              <a:rPr lang="en-US" sz="1200" b="1" dirty="0"/>
              <a:t>Technical </a:t>
            </a:r>
          </a:p>
          <a:p>
            <a:r>
              <a:rPr lang="en-US" sz="1200" b="1" dirty="0"/>
              <a:t>Trainings </a:t>
            </a:r>
          </a:p>
        </p:txBody>
      </p:sp>
      <p:sp>
        <p:nvSpPr>
          <p:cNvPr id="11" name="TextBox 10"/>
          <p:cNvSpPr txBox="1"/>
          <p:nvPr/>
        </p:nvSpPr>
        <p:spPr>
          <a:xfrm>
            <a:off x="1600201" y="3723809"/>
            <a:ext cx="910521" cy="646331"/>
          </a:xfrm>
          <a:prstGeom prst="rect">
            <a:avLst/>
          </a:prstGeom>
          <a:noFill/>
        </p:spPr>
        <p:txBody>
          <a:bodyPr wrap="square" rtlCol="0">
            <a:spAutoFit/>
          </a:bodyPr>
          <a:lstStyle/>
          <a:p>
            <a:r>
              <a:rPr lang="en-US" sz="1200" b="1" dirty="0"/>
              <a:t>Non Technical Training </a:t>
            </a:r>
          </a:p>
        </p:txBody>
      </p:sp>
      <p:sp>
        <p:nvSpPr>
          <p:cNvPr id="12" name="TextBox 11"/>
          <p:cNvSpPr txBox="1"/>
          <p:nvPr/>
        </p:nvSpPr>
        <p:spPr>
          <a:xfrm>
            <a:off x="1137957" y="5111100"/>
            <a:ext cx="1167692" cy="461665"/>
          </a:xfrm>
          <a:prstGeom prst="rect">
            <a:avLst/>
          </a:prstGeom>
          <a:noFill/>
        </p:spPr>
        <p:txBody>
          <a:bodyPr wrap="none" rtlCol="0">
            <a:spAutoFit/>
          </a:bodyPr>
          <a:lstStyle/>
          <a:p>
            <a:r>
              <a:rPr lang="en-US" sz="1200" b="1" dirty="0"/>
              <a:t>Evaluation and </a:t>
            </a:r>
          </a:p>
          <a:p>
            <a:r>
              <a:rPr lang="en-US" sz="1200" b="1" dirty="0"/>
              <a:t>Assessment </a:t>
            </a:r>
          </a:p>
        </p:txBody>
      </p:sp>
    </p:spTree>
    <p:extLst>
      <p:ext uri="{BB962C8B-B14F-4D97-AF65-F5344CB8AC3E}">
        <p14:creationId xmlns:p14="http://schemas.microsoft.com/office/powerpoint/2010/main" val="365790017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3</a:t>
            </a:r>
            <a:endParaRPr lang="en-US" sz="2500" dirty="0">
              <a:solidFill>
                <a:schemeClr val="tx1">
                  <a:tint val="75000"/>
                </a:schemeClr>
              </a:solidFill>
              <a:latin typeface="Georgia" pitchFamily="18" charset="0"/>
              <a:ea typeface="+mn-ea"/>
              <a:cs typeface="+mn-cs"/>
            </a:endParaRPr>
          </a:p>
        </p:txBody>
      </p:sp>
      <p:sp>
        <p:nvSpPr>
          <p:cNvPr id="5" name="TextBox 15"/>
          <p:cNvSpPr txBox="1">
            <a:spLocks noGrp="1" noChangeArrowheads="1"/>
          </p:cNvSpPr>
          <p:nvPr>
            <p:ph idx="1"/>
          </p:nvPr>
        </p:nvSpPr>
        <p:spPr bwMode="auto">
          <a:xfrm>
            <a:off x="838200" y="1356347"/>
            <a:ext cx="10515600" cy="1217769"/>
          </a:xfrm>
          <a:prstGeom prst="rect">
            <a:avLst/>
          </a:prstGeom>
          <a:noFill/>
          <a:ln w="9525">
            <a:noFill/>
            <a:miter lim="800000"/>
            <a:headEnd/>
            <a:tailEnd/>
          </a:ln>
        </p:spPr>
        <p:txBody>
          <a:bodyPr wrap="square">
            <a:spAutoFit/>
          </a:bodyPr>
          <a:lstStyle/>
          <a:p>
            <a:pPr marL="0" lvl="0" indent="0" algn="ctr">
              <a:buNone/>
            </a:pPr>
            <a:endParaRPr lang="en-US" sz="2400" dirty="0" smtClean="0">
              <a:solidFill>
                <a:schemeClr val="tx1"/>
              </a:solidFill>
              <a:latin typeface="Georgia" pitchFamily="18" charset="0"/>
            </a:endParaRPr>
          </a:p>
          <a:p>
            <a:pPr marL="0" lvl="0" indent="0" algn="ctr">
              <a:buNone/>
            </a:pPr>
            <a:r>
              <a:rPr lang="en-US" sz="2400" dirty="0" smtClean="0">
                <a:solidFill>
                  <a:schemeClr val="tx1"/>
                </a:solidFill>
                <a:latin typeface="Georgia" pitchFamily="18" charset="0"/>
              </a:rPr>
              <a:t>To </a:t>
            </a:r>
            <a:r>
              <a:rPr lang="en-US" sz="2400" dirty="0">
                <a:solidFill>
                  <a:schemeClr val="tx1"/>
                </a:solidFill>
                <a:latin typeface="Georgia" pitchFamily="18" charset="0"/>
              </a:rPr>
              <a:t>ratify the resolutions approved through circulations by the Board of Directors from the date of last Board Meeting</a:t>
            </a:r>
          </a:p>
        </p:txBody>
      </p:sp>
      <p:sp>
        <p:nvSpPr>
          <p:cNvPr id="7" name="Rectangle 6"/>
          <p:cNvSpPr>
            <a:spLocks noChangeArrowheads="1"/>
          </p:cNvSpPr>
          <p:nvPr/>
        </p:nvSpPr>
        <p:spPr bwMode="auto">
          <a:xfrm>
            <a:off x="2209278" y="3313068"/>
            <a:ext cx="7773443" cy="2078330"/>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lnSpc>
                <a:spcPct val="80000"/>
              </a:lnSpc>
              <a:spcBef>
                <a:spcPts val="800"/>
              </a:spcBef>
              <a:buClr>
                <a:srgbClr val="000000"/>
              </a:buClr>
              <a:buSzPct val="100000"/>
            </a:pPr>
            <a:r>
              <a:rPr lang="en-US" sz="1600" i="1" dirty="0">
                <a:solidFill>
                  <a:srgbClr val="002060"/>
                </a:solidFill>
                <a:latin typeface="Georgia" pitchFamily="18" charset="0"/>
              </a:rPr>
              <a:t>The  transactions  executed on behalf of Collective Investment Schemes and Management Company with Connected Persons from </a:t>
            </a:r>
            <a:r>
              <a:rPr lang="en-US" sz="1600" i="1" dirty="0" smtClean="0">
                <a:solidFill>
                  <a:srgbClr val="002060"/>
                </a:solidFill>
                <a:latin typeface="Georgia" pitchFamily="18" charset="0"/>
              </a:rPr>
              <a:t>August 09, 2021 </a:t>
            </a:r>
            <a:r>
              <a:rPr lang="en-US" sz="1600" i="1" dirty="0">
                <a:solidFill>
                  <a:srgbClr val="002060"/>
                </a:solidFill>
                <a:latin typeface="Georgia" pitchFamily="18" charset="0"/>
              </a:rPr>
              <a:t>to </a:t>
            </a:r>
            <a:r>
              <a:rPr lang="en-US" sz="1600" i="1" dirty="0" smtClean="0">
                <a:solidFill>
                  <a:srgbClr val="002060"/>
                </a:solidFill>
                <a:latin typeface="Georgia" pitchFamily="18" charset="0"/>
              </a:rPr>
              <a:t>September 15, </a:t>
            </a:r>
            <a:r>
              <a:rPr lang="en-US" sz="1600" i="1" dirty="0">
                <a:solidFill>
                  <a:srgbClr val="002060"/>
                </a:solidFill>
                <a:latin typeface="Georgia" pitchFamily="18" charset="0"/>
              </a:rPr>
              <a:t>2021 be and are hereby approved.</a:t>
            </a:r>
            <a:r>
              <a:rPr lang="en-GB" sz="1600" i="1" dirty="0">
                <a:solidFill>
                  <a:srgbClr val="002060"/>
                </a:solidFill>
                <a:latin typeface="Georgia" pitchFamily="18" charset="0"/>
              </a:rPr>
              <a:t>”</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161312725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524000" y="1066800"/>
          <a:ext cx="8686800" cy="528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4</a:t>
            </a:fld>
            <a:endParaRPr lang="en-US"/>
          </a:p>
        </p:txBody>
      </p:sp>
      <p:sp>
        <p:nvSpPr>
          <p:cNvPr id="5" name="Rectangle 4"/>
          <p:cNvSpPr/>
          <p:nvPr/>
        </p:nvSpPr>
        <p:spPr>
          <a:xfrm>
            <a:off x="612459" y="316602"/>
            <a:ext cx="11220032" cy="522900"/>
          </a:xfrm>
          <a:prstGeom prst="rect">
            <a:avLst/>
          </a:prstGeom>
        </p:spPr>
        <p:txBody>
          <a:bodyPr wrap="square">
            <a:spAutoFit/>
          </a:bodyPr>
          <a:lstStyle/>
          <a:p>
            <a:pPr algn="ctr">
              <a:defRPr/>
            </a:pPr>
            <a:r>
              <a:rPr lang="en-US" sz="2798" b="1" dirty="0">
                <a:solidFill>
                  <a:srgbClr val="002060"/>
                </a:solidFill>
                <a:ea typeface="+mj-ea"/>
                <a:cs typeface="+mj-cs"/>
              </a:rPr>
              <a:t>Strategic Road Map Projection FY 22 – </a:t>
            </a:r>
            <a:r>
              <a:rPr lang="en-US" sz="2798" b="1" dirty="0" smtClean="0">
                <a:solidFill>
                  <a:srgbClr val="002060"/>
                </a:solidFill>
                <a:ea typeface="+mj-ea"/>
                <a:cs typeface="+mj-cs"/>
              </a:rPr>
              <a:t>26</a:t>
            </a:r>
            <a:endParaRPr lang="en-US" sz="2798" b="1" dirty="0">
              <a:solidFill>
                <a:srgbClr val="002060"/>
              </a:solidFill>
              <a:ea typeface="+mj-ea"/>
              <a:cs typeface="+mj-cs"/>
            </a:endParaRPr>
          </a:p>
        </p:txBody>
      </p:sp>
    </p:spTree>
    <p:extLst>
      <p:ext uri="{BB962C8B-B14F-4D97-AF65-F5344CB8AC3E}">
        <p14:creationId xmlns:p14="http://schemas.microsoft.com/office/powerpoint/2010/main" val="269811393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a:t>
            </a:r>
            <a:r>
              <a:rPr lang="en-US" sz="2500" dirty="0" smtClean="0">
                <a:solidFill>
                  <a:schemeClr val="tx1">
                    <a:tint val="75000"/>
                  </a:schemeClr>
                </a:solidFill>
                <a:latin typeface="Georgia" pitchFamily="18" charset="0"/>
                <a:ea typeface="+mn-ea"/>
                <a:cs typeface="+mn-cs"/>
              </a:rPr>
              <a:t>No. 4</a:t>
            </a:r>
            <a:endParaRPr lang="en-US" sz="2500" dirty="0">
              <a:solidFill>
                <a:schemeClr val="tx1">
                  <a:tint val="75000"/>
                </a:schemeClr>
              </a:solidFill>
              <a:latin typeface="Georgia" pitchFamily="18" charset="0"/>
              <a:ea typeface="+mn-ea"/>
              <a:cs typeface="+mn-cs"/>
            </a:endParaRPr>
          </a:p>
        </p:txBody>
      </p:sp>
      <p:sp>
        <p:nvSpPr>
          <p:cNvPr id="5" name="TextBox 15"/>
          <p:cNvSpPr txBox="1">
            <a:spLocks noGrp="1" noChangeArrowheads="1"/>
          </p:cNvSpPr>
          <p:nvPr>
            <p:ph idx="1"/>
          </p:nvPr>
        </p:nvSpPr>
        <p:spPr bwMode="auto">
          <a:xfrm>
            <a:off x="838200" y="1356347"/>
            <a:ext cx="10515600" cy="1089529"/>
          </a:xfrm>
          <a:prstGeom prst="rect">
            <a:avLst/>
          </a:prstGeom>
          <a:noFill/>
          <a:ln w="9525">
            <a:noFill/>
            <a:miter lim="800000"/>
            <a:headEnd/>
            <a:tailEnd/>
          </a:ln>
        </p:spPr>
        <p:txBody>
          <a:bodyPr wrap="square">
            <a:spAutoFit/>
          </a:bodyPr>
          <a:lstStyle/>
          <a:p>
            <a:pPr marL="0" lvl="0" indent="0" algn="ctr">
              <a:buNone/>
            </a:pPr>
            <a:r>
              <a:rPr lang="en-US" sz="2400" dirty="0">
                <a:solidFill>
                  <a:schemeClr val="tx1"/>
                </a:solidFill>
                <a:latin typeface="Georgia" pitchFamily="18" charset="0"/>
              </a:rPr>
              <a:t>To ratify decisions made by the Investment Committees of various funds to apply mark-up/mark-down in the valuation of debt securities in </a:t>
            </a:r>
            <a:r>
              <a:rPr lang="en-US" sz="2400" dirty="0" smtClean="0">
                <a:solidFill>
                  <a:schemeClr val="tx1"/>
                </a:solidFill>
                <a:latin typeface="Georgia" pitchFamily="18" charset="0"/>
              </a:rPr>
              <a:t>accordance with </a:t>
            </a:r>
            <a:r>
              <a:rPr lang="en-US" sz="2400" dirty="0">
                <a:solidFill>
                  <a:schemeClr val="tx1"/>
                </a:solidFill>
                <a:latin typeface="Georgia" pitchFamily="18" charset="0"/>
              </a:rPr>
              <a:t>the SECP Circular No. 001 of 2009</a:t>
            </a:r>
          </a:p>
        </p:txBody>
      </p:sp>
      <p:sp>
        <p:nvSpPr>
          <p:cNvPr id="8" name="Rectangle 7"/>
          <p:cNvSpPr/>
          <p:nvPr/>
        </p:nvSpPr>
        <p:spPr>
          <a:xfrm>
            <a:off x="2667000" y="3166793"/>
            <a:ext cx="6858000" cy="1873333"/>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r>
              <a:rPr lang="en-US" sz="1600" i="1" dirty="0">
                <a:solidFill>
                  <a:srgbClr val="002060"/>
                </a:solidFill>
                <a:latin typeface="Georgia" pitchFamily="18" charset="0"/>
              </a:rPr>
              <a:t>Decisions made by the Investment Committees of various funds to apply mark-up/mark-down in the valuation of debt securities in accordance with the SECP Circular No. 001 of 2009 for the period from </a:t>
            </a:r>
            <a:r>
              <a:rPr lang="en-US" sz="1600" i="1" dirty="0" smtClean="0">
                <a:solidFill>
                  <a:srgbClr val="002060"/>
                </a:solidFill>
                <a:latin typeface="Georgia" pitchFamily="18" charset="0"/>
              </a:rPr>
              <a:t>August 09, 2021 </a:t>
            </a:r>
            <a:r>
              <a:rPr lang="en-US" sz="1600" i="1" dirty="0">
                <a:solidFill>
                  <a:srgbClr val="002060"/>
                </a:solidFill>
                <a:latin typeface="Georgia" pitchFamily="18" charset="0"/>
              </a:rPr>
              <a:t>to </a:t>
            </a:r>
            <a:r>
              <a:rPr lang="en-US" sz="1600" i="1" smtClean="0">
                <a:solidFill>
                  <a:srgbClr val="002060"/>
                </a:solidFill>
                <a:latin typeface="Georgia" pitchFamily="18" charset="0"/>
              </a:rPr>
              <a:t>September 15, </a:t>
            </a:r>
            <a:r>
              <a:rPr lang="en-US" sz="1600" i="1" dirty="0" smtClean="0">
                <a:solidFill>
                  <a:srgbClr val="002060"/>
                </a:solidFill>
                <a:latin typeface="Georgia" pitchFamily="18" charset="0"/>
              </a:rPr>
              <a:t>2021  </a:t>
            </a:r>
            <a:r>
              <a:rPr lang="en-US" sz="1600" i="1" dirty="0">
                <a:solidFill>
                  <a:srgbClr val="002060"/>
                </a:solidFill>
                <a:latin typeface="Georgia" pitchFamily="18" charset="0"/>
              </a:rPr>
              <a:t>be and are hereby approved.”</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396364383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5370" y="388561"/>
            <a:ext cx="10515600" cy="816971"/>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a:t>
            </a:r>
            <a:r>
              <a:rPr lang="en-US" sz="2500" dirty="0" smtClean="0">
                <a:solidFill>
                  <a:schemeClr val="tx1">
                    <a:tint val="75000"/>
                  </a:schemeClr>
                </a:solidFill>
                <a:latin typeface="Georgia" pitchFamily="18" charset="0"/>
                <a:ea typeface="+mn-ea"/>
                <a:cs typeface="+mn-cs"/>
              </a:rPr>
              <a:t>No. 5</a:t>
            </a:r>
            <a:endParaRPr lang="en-US" sz="2500" dirty="0">
              <a:solidFill>
                <a:schemeClr val="tx1">
                  <a:tint val="75000"/>
                </a:schemeClr>
              </a:solidFill>
              <a:latin typeface="Georgia" pitchFamily="18" charset="0"/>
              <a:ea typeface="+mn-ea"/>
              <a:cs typeface="+mn-cs"/>
            </a:endParaRPr>
          </a:p>
        </p:txBody>
      </p:sp>
      <p:sp>
        <p:nvSpPr>
          <p:cNvPr id="5" name="TextBox 15"/>
          <p:cNvSpPr txBox="1">
            <a:spLocks noGrp="1" noChangeArrowheads="1"/>
          </p:cNvSpPr>
          <p:nvPr>
            <p:ph idx="1"/>
          </p:nvPr>
        </p:nvSpPr>
        <p:spPr bwMode="auto">
          <a:xfrm>
            <a:off x="838199" y="1736554"/>
            <a:ext cx="10515600" cy="424732"/>
          </a:xfrm>
          <a:prstGeom prst="rect">
            <a:avLst/>
          </a:prstGeom>
          <a:noFill/>
          <a:ln w="9525">
            <a:noFill/>
            <a:miter lim="800000"/>
            <a:headEnd/>
            <a:tailEnd/>
          </a:ln>
        </p:spPr>
        <p:txBody>
          <a:bodyPr wrap="square">
            <a:spAutoFit/>
          </a:bodyPr>
          <a:lstStyle/>
          <a:p>
            <a:pPr marL="0" indent="0" algn="ctr">
              <a:buNone/>
            </a:pPr>
            <a:r>
              <a:rPr lang="en-US" sz="2400" dirty="0">
                <a:solidFill>
                  <a:schemeClr val="tx1"/>
                </a:solidFill>
                <a:latin typeface="Georgia" pitchFamily="18" charset="0"/>
              </a:rPr>
              <a:t>Any other matter with the permission of the chair</a:t>
            </a:r>
          </a:p>
        </p:txBody>
      </p:sp>
      <p:sp>
        <p:nvSpPr>
          <p:cNvPr id="9" name="Rectangle 8"/>
          <p:cNvSpPr/>
          <p:nvPr/>
        </p:nvSpPr>
        <p:spPr>
          <a:xfrm>
            <a:off x="1094471" y="2692309"/>
            <a:ext cx="10003059" cy="521297"/>
          </a:xfrm>
          <a:prstGeom prst="rect">
            <a:avLst/>
          </a:prstGeom>
        </p:spPr>
        <p:txBody>
          <a:bodyPr wrap="none">
            <a:spAutoFit/>
          </a:bodyPr>
          <a:lstStyle/>
          <a:p>
            <a:pPr algn="ctr">
              <a:lnSpc>
                <a:spcPct val="107000"/>
              </a:lnSpc>
              <a:spcAft>
                <a:spcPts val="800"/>
              </a:spcAft>
            </a:pPr>
            <a:r>
              <a:rPr lang="en-US" sz="2800" dirty="0">
                <a:solidFill>
                  <a:srgbClr val="002060"/>
                </a:solidFill>
                <a:latin typeface="Georgia" panose="02040502050405020303" pitchFamily="18" charset="0"/>
              </a:rPr>
              <a:t>REVERSAL OF SINDH WORKER WELFARE FUND (SWWF</a:t>
            </a:r>
            <a:r>
              <a:rPr lang="en-US" sz="2800" dirty="0">
                <a:solidFill>
                  <a:srgbClr val="002060"/>
                </a:solidFill>
                <a:latin typeface="Georgia" panose="02040502050405020303" pitchFamily="18" charset="0"/>
              </a:rPr>
              <a:t>)</a:t>
            </a:r>
            <a:endParaRPr lang="en-US" sz="28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421126656"/>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5370" y="388561"/>
            <a:ext cx="10515600" cy="816971"/>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a:t>
            </a:r>
            <a:r>
              <a:rPr lang="en-US" sz="2500" dirty="0" smtClean="0">
                <a:solidFill>
                  <a:schemeClr val="tx1">
                    <a:tint val="75000"/>
                  </a:schemeClr>
                </a:solidFill>
                <a:latin typeface="Georgia" pitchFamily="18" charset="0"/>
                <a:ea typeface="+mn-ea"/>
                <a:cs typeface="+mn-cs"/>
              </a:rPr>
              <a:t>No. 5</a:t>
            </a:r>
            <a:endParaRPr lang="en-US" sz="2500" dirty="0">
              <a:solidFill>
                <a:schemeClr val="tx1">
                  <a:tint val="75000"/>
                </a:schemeClr>
              </a:solidFill>
              <a:latin typeface="Georgia" pitchFamily="18" charset="0"/>
              <a:ea typeface="+mn-ea"/>
              <a:cs typeface="+mn-cs"/>
            </a:endParaRPr>
          </a:p>
        </p:txBody>
      </p:sp>
      <p:sp>
        <p:nvSpPr>
          <p:cNvPr id="5" name="TextBox 15"/>
          <p:cNvSpPr txBox="1">
            <a:spLocks noGrp="1" noChangeArrowheads="1"/>
          </p:cNvSpPr>
          <p:nvPr>
            <p:ph idx="1"/>
          </p:nvPr>
        </p:nvSpPr>
        <p:spPr bwMode="auto">
          <a:xfrm>
            <a:off x="715370" y="1205532"/>
            <a:ext cx="10515600" cy="424732"/>
          </a:xfrm>
          <a:prstGeom prst="rect">
            <a:avLst/>
          </a:prstGeom>
          <a:noFill/>
          <a:ln w="9525">
            <a:noFill/>
            <a:miter lim="800000"/>
            <a:headEnd/>
            <a:tailEnd/>
          </a:ln>
        </p:spPr>
        <p:txBody>
          <a:bodyPr wrap="square">
            <a:spAutoFit/>
          </a:bodyPr>
          <a:lstStyle/>
          <a:p>
            <a:pPr marL="0" indent="0" algn="ctr">
              <a:buNone/>
            </a:pPr>
            <a:r>
              <a:rPr lang="en-US" sz="2400" dirty="0">
                <a:solidFill>
                  <a:schemeClr val="tx1"/>
                </a:solidFill>
                <a:latin typeface="Georgia" pitchFamily="18" charset="0"/>
              </a:rPr>
              <a:t>REVERSAL OF SINDH WORKER WELFARE FUND (SWWF</a:t>
            </a:r>
            <a:r>
              <a:rPr lang="en-US" sz="2400" dirty="0" smtClean="0">
                <a:solidFill>
                  <a:schemeClr val="tx1"/>
                </a:solidFill>
                <a:latin typeface="Georgia" pitchFamily="18" charset="0"/>
              </a:rPr>
              <a:t>)</a:t>
            </a:r>
            <a:endParaRPr lang="en-US" sz="2400" dirty="0">
              <a:solidFill>
                <a:schemeClr val="tx1"/>
              </a:solidFill>
              <a:latin typeface="Georgia" pitchFamily="18" charset="0"/>
            </a:endParaRPr>
          </a:p>
        </p:txBody>
      </p:sp>
      <p:sp>
        <p:nvSpPr>
          <p:cNvPr id="7" name="Rectangle 6"/>
          <p:cNvSpPr>
            <a:spLocks noChangeArrowheads="1"/>
          </p:cNvSpPr>
          <p:nvPr/>
        </p:nvSpPr>
        <p:spPr bwMode="auto">
          <a:xfrm>
            <a:off x="2086448" y="1887089"/>
            <a:ext cx="7773443" cy="4377233"/>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600" dirty="0">
                <a:solidFill>
                  <a:srgbClr val="002060"/>
                </a:solidFill>
                <a:latin typeface="Georgia" pitchFamily="18" charset="0"/>
              </a:rPr>
              <a:t>On August 13, 2021 the management in consultation with MUFAP after obtaining concurrence for prospective reversal of provision of SWWF from SECP, reversed the cumulative provision for SWWF recognized in the fund for the period from May 21, 2015 to August 12, 2021. Moreover, going forward, no provision for SWWF would be recognized in the Fund. This reversal of provision had contributed towards an unusual increase in NAV of the Fund on August 13, 2021. </a:t>
            </a:r>
          </a:p>
          <a:p>
            <a:pPr algn="just">
              <a:lnSpc>
                <a:spcPct val="80000"/>
              </a:lnSpc>
              <a:spcBef>
                <a:spcPts val="800"/>
              </a:spcBef>
              <a:buClr>
                <a:srgbClr val="000000"/>
              </a:buClr>
              <a:buSzPct val="100000"/>
            </a:pPr>
            <a:endParaRPr lang="en-US" sz="1600" dirty="0">
              <a:solidFill>
                <a:srgbClr val="002060"/>
              </a:solidFill>
              <a:latin typeface="Georgia" pitchFamily="18" charset="0"/>
            </a:endParaRPr>
          </a:p>
          <a:p>
            <a:pPr algn="just">
              <a:lnSpc>
                <a:spcPct val="80000"/>
              </a:lnSpc>
              <a:spcBef>
                <a:spcPts val="800"/>
              </a:spcBef>
              <a:buClr>
                <a:srgbClr val="000000"/>
              </a:buClr>
              <a:buSzPct val="100000"/>
            </a:pPr>
            <a:r>
              <a:rPr lang="en-US" sz="1600" dirty="0">
                <a:solidFill>
                  <a:srgbClr val="002060"/>
                </a:solidFill>
                <a:latin typeface="Georgia" pitchFamily="18" charset="0"/>
              </a:rPr>
              <a:t>To disclose reversal of provisioning of SWWF on the basis of SRB letter, SECP instructed AMCs to disclose impact of reversal of SWWF in Financial Statements of both CIS and VPS. </a:t>
            </a:r>
          </a:p>
          <a:p>
            <a:pPr algn="just">
              <a:lnSpc>
                <a:spcPct val="80000"/>
              </a:lnSpc>
              <a:spcBef>
                <a:spcPts val="800"/>
              </a:spcBef>
              <a:buClr>
                <a:srgbClr val="000000"/>
              </a:buClr>
              <a:buSzPct val="100000"/>
            </a:pPr>
            <a:endParaRPr lang="en-US" sz="1600" dirty="0">
              <a:solidFill>
                <a:srgbClr val="002060"/>
              </a:solidFill>
              <a:latin typeface="Georgia" pitchFamily="18" charset="0"/>
            </a:endParaRPr>
          </a:p>
          <a:p>
            <a:pPr algn="just">
              <a:lnSpc>
                <a:spcPct val="80000"/>
              </a:lnSpc>
              <a:spcBef>
                <a:spcPts val="800"/>
              </a:spcBef>
              <a:buClr>
                <a:srgbClr val="000000"/>
              </a:buClr>
              <a:buSzPct val="100000"/>
            </a:pPr>
            <a:r>
              <a:rPr lang="en-US" sz="1600" dirty="0">
                <a:solidFill>
                  <a:srgbClr val="002060"/>
                </a:solidFill>
                <a:latin typeface="Georgia" pitchFamily="18" charset="0"/>
              </a:rPr>
              <a:t>Since this event occurred before signing of Audit Report by the External Auditors in compliance of ‘ISA 560- Subsequent Event’ the event needs retrospective adjustment. However, considering unit holder activities including investments and redemptions are carried out on daily basis, retrospective impact cannot be incorporated; therefore, SECP gave waiver and allowed CIS and VPS to incorporate adjustment prospectively. </a:t>
            </a:r>
          </a:p>
          <a:p>
            <a:pPr algn="just"/>
            <a:endParaRPr lang="en-US" dirty="0"/>
          </a:p>
        </p:txBody>
      </p:sp>
    </p:spTree>
    <p:extLst>
      <p:ext uri="{BB962C8B-B14F-4D97-AF65-F5344CB8AC3E}">
        <p14:creationId xmlns:p14="http://schemas.microsoft.com/office/powerpoint/2010/main" val="2378853147"/>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5370" y="211140"/>
            <a:ext cx="10515600" cy="816971"/>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a:t>
            </a:r>
            <a:r>
              <a:rPr lang="en-US" sz="2500" dirty="0" smtClean="0">
                <a:solidFill>
                  <a:schemeClr val="tx1">
                    <a:tint val="75000"/>
                  </a:schemeClr>
                </a:solidFill>
                <a:latin typeface="Georgia" pitchFamily="18" charset="0"/>
                <a:ea typeface="+mn-ea"/>
                <a:cs typeface="+mn-cs"/>
              </a:rPr>
              <a:t>No. 5</a:t>
            </a:r>
            <a:endParaRPr lang="en-US" sz="2500" dirty="0">
              <a:solidFill>
                <a:schemeClr val="tx1">
                  <a:tint val="75000"/>
                </a:schemeClr>
              </a:solidFill>
              <a:latin typeface="Georgia" pitchFamily="18" charset="0"/>
              <a:ea typeface="+mn-ea"/>
              <a:cs typeface="+mn-cs"/>
            </a:endParaRPr>
          </a:p>
        </p:txBody>
      </p:sp>
      <p:sp>
        <p:nvSpPr>
          <p:cNvPr id="5" name="TextBox 15"/>
          <p:cNvSpPr txBox="1">
            <a:spLocks noGrp="1" noChangeArrowheads="1"/>
          </p:cNvSpPr>
          <p:nvPr>
            <p:ph idx="1"/>
          </p:nvPr>
        </p:nvSpPr>
        <p:spPr bwMode="auto">
          <a:xfrm>
            <a:off x="715369" y="1054217"/>
            <a:ext cx="10515600" cy="369332"/>
          </a:xfrm>
          <a:prstGeom prst="rect">
            <a:avLst/>
          </a:prstGeom>
          <a:noFill/>
          <a:ln w="9525">
            <a:noFill/>
            <a:miter lim="800000"/>
            <a:headEnd/>
            <a:tailEnd/>
          </a:ln>
        </p:spPr>
        <p:txBody>
          <a:bodyPr wrap="square">
            <a:spAutoFit/>
          </a:bodyPr>
          <a:lstStyle/>
          <a:p>
            <a:pPr marL="0" indent="0" algn="ctr">
              <a:buNone/>
            </a:pPr>
            <a:r>
              <a:rPr lang="en-US" sz="2000" dirty="0" smtClean="0">
                <a:solidFill>
                  <a:schemeClr val="tx1"/>
                </a:solidFill>
                <a:latin typeface="Georgia" pitchFamily="18" charset="0"/>
              </a:rPr>
              <a:t>Details of amount of SWWF on </a:t>
            </a:r>
            <a:r>
              <a:rPr lang="en-US" sz="2000" dirty="0">
                <a:solidFill>
                  <a:schemeClr val="tx1"/>
                </a:solidFill>
                <a:latin typeface="Georgia" pitchFamily="18" charset="0"/>
              </a:rPr>
              <a:t>J</a:t>
            </a:r>
            <a:r>
              <a:rPr lang="en-US" sz="2000" dirty="0" smtClean="0">
                <a:solidFill>
                  <a:schemeClr val="tx1"/>
                </a:solidFill>
                <a:latin typeface="Georgia" pitchFamily="18" charset="0"/>
              </a:rPr>
              <a:t>une 30, 2021 and on August 12, 2021 are as follow:</a:t>
            </a:r>
            <a:endParaRPr lang="en-US" sz="2000" dirty="0">
              <a:solidFill>
                <a:schemeClr val="tx1"/>
              </a:solidFill>
              <a:latin typeface="Georgia"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54466481"/>
              </p:ext>
            </p:extLst>
          </p:nvPr>
        </p:nvGraphicFramePr>
        <p:xfrm>
          <a:off x="600499" y="1700548"/>
          <a:ext cx="10958669" cy="4422653"/>
        </p:xfrm>
        <a:graphic>
          <a:graphicData uri="http://schemas.openxmlformats.org/drawingml/2006/table">
            <a:tbl>
              <a:tblPr firstRow="1" bandRow="1">
                <a:tableStyleId>{5C22544A-7EE6-4342-B048-85BDC9FD1C3A}</a:tableStyleId>
              </a:tblPr>
              <a:tblGrid>
                <a:gridCol w="1119119">
                  <a:extLst>
                    <a:ext uri="{9D8B030D-6E8A-4147-A177-3AD203B41FA5}">
                      <a16:colId xmlns:a16="http://schemas.microsoft.com/office/drawing/2014/main" xmlns="" val="20000"/>
                    </a:ext>
                  </a:extLst>
                </a:gridCol>
                <a:gridCol w="245660">
                  <a:extLst>
                    <a:ext uri="{9D8B030D-6E8A-4147-A177-3AD203B41FA5}">
                      <a16:colId xmlns:a16="http://schemas.microsoft.com/office/drawing/2014/main" xmlns="" val="20001"/>
                    </a:ext>
                  </a:extLst>
                </a:gridCol>
                <a:gridCol w="1296537">
                  <a:extLst>
                    <a:ext uri="{9D8B030D-6E8A-4147-A177-3AD203B41FA5}">
                      <a16:colId xmlns:a16="http://schemas.microsoft.com/office/drawing/2014/main" xmlns="" val="20002"/>
                    </a:ext>
                  </a:extLst>
                </a:gridCol>
                <a:gridCol w="272955">
                  <a:extLst>
                    <a:ext uri="{9D8B030D-6E8A-4147-A177-3AD203B41FA5}">
                      <a16:colId xmlns:a16="http://schemas.microsoft.com/office/drawing/2014/main" xmlns="" val="20003"/>
                    </a:ext>
                  </a:extLst>
                </a:gridCol>
                <a:gridCol w="1310185">
                  <a:extLst>
                    <a:ext uri="{9D8B030D-6E8A-4147-A177-3AD203B41FA5}">
                      <a16:colId xmlns:a16="http://schemas.microsoft.com/office/drawing/2014/main" xmlns="" val="20004"/>
                    </a:ext>
                  </a:extLst>
                </a:gridCol>
                <a:gridCol w="327546">
                  <a:extLst>
                    <a:ext uri="{9D8B030D-6E8A-4147-A177-3AD203B41FA5}">
                      <a16:colId xmlns:a16="http://schemas.microsoft.com/office/drawing/2014/main" xmlns="" val="20005"/>
                    </a:ext>
                  </a:extLst>
                </a:gridCol>
                <a:gridCol w="1241947">
                  <a:extLst>
                    <a:ext uri="{9D8B030D-6E8A-4147-A177-3AD203B41FA5}">
                      <a16:colId xmlns:a16="http://schemas.microsoft.com/office/drawing/2014/main" xmlns="" val="20006"/>
                    </a:ext>
                  </a:extLst>
                </a:gridCol>
                <a:gridCol w="208280">
                  <a:extLst>
                    <a:ext uri="{9D8B030D-6E8A-4147-A177-3AD203B41FA5}">
                      <a16:colId xmlns:a16="http://schemas.microsoft.com/office/drawing/2014/main" xmlns="" val="20007"/>
                    </a:ext>
                  </a:extLst>
                </a:gridCol>
                <a:gridCol w="1443099">
                  <a:extLst>
                    <a:ext uri="{9D8B030D-6E8A-4147-A177-3AD203B41FA5}">
                      <a16:colId xmlns:a16="http://schemas.microsoft.com/office/drawing/2014/main" xmlns="" val="20008"/>
                    </a:ext>
                  </a:extLst>
                </a:gridCol>
                <a:gridCol w="382137">
                  <a:extLst>
                    <a:ext uri="{9D8B030D-6E8A-4147-A177-3AD203B41FA5}">
                      <a16:colId xmlns:a16="http://schemas.microsoft.com/office/drawing/2014/main" xmlns="" val="4233902955"/>
                    </a:ext>
                  </a:extLst>
                </a:gridCol>
                <a:gridCol w="1291881">
                  <a:extLst>
                    <a:ext uri="{9D8B030D-6E8A-4147-A177-3AD203B41FA5}">
                      <a16:colId xmlns:a16="http://schemas.microsoft.com/office/drawing/2014/main" xmlns="" val="2312385486"/>
                    </a:ext>
                  </a:extLst>
                </a:gridCol>
                <a:gridCol w="274419">
                  <a:extLst>
                    <a:ext uri="{9D8B030D-6E8A-4147-A177-3AD203B41FA5}">
                      <a16:colId xmlns:a16="http://schemas.microsoft.com/office/drawing/2014/main" xmlns="" val="4274038168"/>
                    </a:ext>
                  </a:extLst>
                </a:gridCol>
                <a:gridCol w="1544904">
                  <a:extLst>
                    <a:ext uri="{9D8B030D-6E8A-4147-A177-3AD203B41FA5}">
                      <a16:colId xmlns:a16="http://schemas.microsoft.com/office/drawing/2014/main" xmlns="" val="2741986353"/>
                    </a:ext>
                  </a:extLst>
                </a:gridCol>
              </a:tblGrid>
              <a:tr h="428503">
                <a:tc gridSpan="7">
                  <a:txBody>
                    <a:bodyPr/>
                    <a:lstStyle/>
                    <a:p>
                      <a:pPr marL="0" algn="ctr" defTabSz="914400" rtl="0" eaLnBrk="1" latinLnBrk="0" hangingPunct="1"/>
                      <a:r>
                        <a:rPr lang="en-US" sz="1400" b="1" kern="1200" dirty="0" smtClean="0">
                          <a:solidFill>
                            <a:srgbClr val="002060"/>
                          </a:solidFill>
                          <a:latin typeface="Georgia" panose="02040502050405020303" pitchFamily="18" charset="0"/>
                          <a:ea typeface="+mn-ea"/>
                          <a:cs typeface="+mn-cs"/>
                        </a:rPr>
                        <a:t>As at 30 June 2021 </a:t>
                      </a:r>
                      <a:endParaRPr lang="en-US" sz="1400" b="1" kern="1200" dirty="0">
                        <a:solidFill>
                          <a:srgbClr val="002060"/>
                        </a:solidFill>
                        <a:latin typeface="Georgia" panose="0204050205040502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endParaRPr lang="en-US" sz="1400" b="1" dirty="0" smtClean="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a:txBody>
                    <a:bodyPr/>
                    <a:lstStyle/>
                    <a:p>
                      <a:pPr marL="0" algn="ctr" defTabSz="914400" rtl="0" eaLnBrk="1" latinLnBrk="0" hangingPunct="1"/>
                      <a:endParaRPr lang="en-US" sz="1400" b="1" kern="1200" dirty="0">
                        <a:solidFill>
                          <a:srgbClr val="002060"/>
                        </a:solidFill>
                        <a:latin typeface="Georgia" panose="02040502050405020303" pitchFamily="18" charset="0"/>
                        <a:ea typeface="+mn-ea"/>
                        <a:cs typeface="+mn-cs"/>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algn="ctr" defTabSz="914400" rtl="0" eaLnBrk="1" latinLnBrk="0" hangingPunct="1"/>
                      <a:r>
                        <a:rPr lang="en-US" sz="1400" b="1" kern="1200" dirty="0" smtClean="0">
                          <a:solidFill>
                            <a:srgbClr val="002060"/>
                          </a:solidFill>
                          <a:latin typeface="Georgia" panose="02040502050405020303" pitchFamily="18" charset="0"/>
                          <a:ea typeface="+mn-ea"/>
                          <a:cs typeface="+mn-cs"/>
                        </a:rPr>
                        <a:t>As at </a:t>
                      </a:r>
                      <a:r>
                        <a:rPr lang="en-US" sz="1400" b="1" kern="1200" dirty="0" smtClean="0">
                          <a:solidFill>
                            <a:srgbClr val="002060"/>
                          </a:solidFill>
                          <a:latin typeface="Georgia" panose="02040502050405020303" pitchFamily="18" charset="0"/>
                          <a:ea typeface="+mn-ea"/>
                          <a:cs typeface="+mn-cs"/>
                        </a:rPr>
                        <a:t>12 </a:t>
                      </a:r>
                      <a:r>
                        <a:rPr lang="en-US" sz="1400" b="1" kern="1200" dirty="0" smtClean="0">
                          <a:solidFill>
                            <a:srgbClr val="002060"/>
                          </a:solidFill>
                          <a:latin typeface="Georgia" panose="02040502050405020303" pitchFamily="18" charset="0"/>
                          <a:ea typeface="+mn-ea"/>
                          <a:cs typeface="+mn-cs"/>
                        </a:rPr>
                        <a:t>August 2021 </a:t>
                      </a:r>
                      <a:endParaRPr lang="en-US" sz="1400" b="1" kern="1200" dirty="0">
                        <a:solidFill>
                          <a:srgbClr val="002060"/>
                        </a:solidFill>
                        <a:latin typeface="Georgia" panose="02040502050405020303" pitchFamily="18"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94799763"/>
                  </a:ext>
                </a:extLst>
              </a:tr>
              <a:tr h="709683">
                <a:tc>
                  <a:txBody>
                    <a:bodyPr/>
                    <a:lstStyle/>
                    <a:p>
                      <a:pPr marL="0" algn="ctr" defTabSz="914400" rtl="0" eaLnBrk="1" latinLnBrk="0" hangingPunct="1"/>
                      <a:r>
                        <a:rPr lang="en-US" sz="1400" b="1" kern="1200" dirty="0" smtClean="0">
                          <a:solidFill>
                            <a:srgbClr val="002060"/>
                          </a:solidFill>
                          <a:latin typeface="Georgia" panose="02040502050405020303" pitchFamily="18" charset="0"/>
                          <a:ea typeface="+mn-ea"/>
                          <a:cs typeface="+mn-cs"/>
                        </a:rPr>
                        <a:t>Funds</a:t>
                      </a:r>
                      <a:endParaRPr lang="en-US" sz="1400" b="1"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r>
                        <a:rPr lang="en-US" sz="1400" b="1" kern="1200" dirty="0" smtClean="0">
                          <a:solidFill>
                            <a:srgbClr val="002060"/>
                          </a:solidFill>
                          <a:latin typeface="Georgia" panose="02040502050405020303" pitchFamily="18" charset="0"/>
                          <a:ea typeface="+mn-ea"/>
                          <a:cs typeface="+mn-cs"/>
                        </a:rPr>
                        <a:t>AUMS </a:t>
                      </a:r>
                    </a:p>
                    <a:p>
                      <a:pPr marL="0" algn="ctr" defTabSz="914400" rtl="0" eaLnBrk="1" latinLnBrk="0" hangingPunct="1"/>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2060"/>
                          </a:solidFill>
                          <a:latin typeface="Georgia" panose="02040502050405020303" pitchFamily="18" charset="0"/>
                          <a:ea typeface="+mn-ea"/>
                          <a:cs typeface="+mn-cs"/>
                        </a:rPr>
                        <a:t>SWWF (Liability) </a:t>
                      </a: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r>
                        <a:rPr lang="en-US" sz="1400" b="1" kern="1200" dirty="0" smtClean="0">
                          <a:solidFill>
                            <a:srgbClr val="002060"/>
                          </a:solidFill>
                          <a:latin typeface="Georgia" panose="02040502050405020303" pitchFamily="18" charset="0"/>
                          <a:ea typeface="+mn-ea"/>
                          <a:cs typeface="+mn-cs"/>
                        </a:rPr>
                        <a:t>Per unit Impact</a:t>
                      </a:r>
                      <a:endParaRPr lang="en-US" sz="1400" b="1"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b="1"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r>
                        <a:rPr lang="en-US" sz="1400" b="1" kern="1200" dirty="0" smtClean="0">
                          <a:solidFill>
                            <a:srgbClr val="002060"/>
                          </a:solidFill>
                          <a:latin typeface="Georgia" panose="02040502050405020303" pitchFamily="18" charset="0"/>
                          <a:ea typeface="+mn-ea"/>
                          <a:cs typeface="+mn-cs"/>
                        </a:rPr>
                        <a:t>AUMS</a:t>
                      </a:r>
                    </a:p>
                    <a:p>
                      <a:pPr marL="0" algn="ctr" defTabSz="914400" rtl="0" eaLnBrk="1" latinLnBrk="0" hangingPunct="1"/>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b="1" kern="1200" dirty="0" smtClean="0">
                          <a:solidFill>
                            <a:srgbClr val="002060"/>
                          </a:solidFill>
                          <a:latin typeface="Georgia" panose="02040502050405020303" pitchFamily="18" charset="0"/>
                          <a:ea typeface="+mn-ea"/>
                          <a:cs typeface="+mn-cs"/>
                        </a:rPr>
                        <a:t>SWWF (Liability) </a:t>
                      </a: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b="1" kern="1200" dirty="0" smtClean="0">
                          <a:solidFill>
                            <a:srgbClr val="002060"/>
                          </a:solidFill>
                          <a:latin typeface="Georgia" panose="02040502050405020303" pitchFamily="18" charset="0"/>
                          <a:ea typeface="+mn-ea"/>
                          <a:cs typeface="+mn-cs"/>
                        </a:rPr>
                        <a:t>Per unit Impact</a:t>
                      </a:r>
                      <a:endParaRPr lang="en-US" sz="1400" b="1" kern="1200" dirty="0">
                        <a:solidFill>
                          <a:srgbClr val="002060"/>
                        </a:solidFill>
                        <a:latin typeface="Georgia" panose="02040502050405020303" pitchFamily="18" charset="0"/>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5708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PCF</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3,118,616 </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12,614 </a:t>
                      </a:r>
                      <a:endParaRPr lang="en-US" sz="1400" kern="1200" dirty="0">
                        <a:solidFill>
                          <a:srgbClr val="002060"/>
                        </a:solidFill>
                        <a:latin typeface="Georgia" panose="02040502050405020303" pitchFamily="18" charset="0"/>
                        <a:ea typeface="+mn-ea"/>
                        <a:cs typeface="+mn-cs"/>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0.2041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2,598,226 </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lnT w="12700" cmpd="sng">
                      <a:noFill/>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13,120 </a:t>
                      </a:r>
                    </a:p>
                  </a:txBody>
                  <a:tcPr marL="9525" marR="9525" marT="9525" marB="0" anchor="b">
                    <a:lnR w="12700" cmpd="sng">
                      <a:noFill/>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latinLnBrk="0" hangingPunct="1"/>
                      <a:endParaRPr lang="en-US" sz="1400" kern="120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0.2571 </a:t>
                      </a: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6"/>
                  </a:ext>
                </a:extLst>
              </a:tr>
              <a:tr h="35708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MCBPAAF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912,063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15,700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1.4916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1,015,544 </a:t>
                      </a:r>
                    </a:p>
                  </a:txBody>
                  <a:tcPr marL="9525" marR="9525" marT="9525" marB="0" anchor="b">
                    <a:solidFill>
                      <a:schemeClr val="bg1"/>
                    </a:solidFill>
                  </a:tcPr>
                </a:tc>
                <a:tc>
                  <a:txBody>
                    <a:bodyPr/>
                    <a:lstStyle/>
                    <a:p>
                      <a:pPr marL="0" algn="ctr" defTabSz="914400" rtl="0" eaLnBrk="1" latinLnBrk="0" hangingPunct="1"/>
                      <a:endParaRPr lang="en-US" sz="1400" kern="120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15,700 </a:t>
                      </a:r>
                    </a:p>
                  </a:txBody>
                  <a:tcPr marL="9525" marR="9525" marT="9525" marB="0" anchor="b">
                    <a:lnR w="12700" cmpd="sng">
                      <a:noFill/>
                    </a:lnR>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1.3292 </a:t>
                      </a:r>
                    </a:p>
                  </a:txBody>
                  <a:tcPr marL="9525" marR="9525" marT="9525" marB="0" anchor="b">
                    <a:lnL w="12700" cmpd="sng">
                      <a:noFill/>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7"/>
                  </a:ext>
                </a:extLst>
              </a:tr>
              <a:tr h="357082">
                <a:tc>
                  <a:txBody>
                    <a:bodyPr/>
                    <a:lstStyle/>
                    <a:p>
                      <a:pPr marL="0" marR="0" algn="ctr" defTabSz="914400" rtl="0" eaLnBrk="1" latinLnBrk="0" hangingPunct="1">
                        <a:lnSpc>
                          <a:spcPct val="107000"/>
                        </a:lnSpc>
                        <a:spcBef>
                          <a:spcPts val="0"/>
                        </a:spcBef>
                        <a:spcAft>
                          <a:spcPts val="800"/>
                        </a:spcAft>
                      </a:pPr>
                      <a:r>
                        <a:rPr lang="en-US" sz="1400" b="1" kern="1200">
                          <a:solidFill>
                            <a:srgbClr val="002060"/>
                          </a:solidFill>
                          <a:latin typeface="Georgia" panose="02040502050405020303" pitchFamily="18" charset="0"/>
                          <a:ea typeface="+mn-ea"/>
                          <a:cs typeface="+mn-cs"/>
                        </a:rPr>
                        <a:t>PIF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9,595,355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18,571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0.1051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11,302,883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20,680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lnT w="12700" cmpd="sng">
                      <a:noFill/>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0.1003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8"/>
                  </a:ext>
                </a:extLst>
              </a:tr>
              <a:tr h="357082">
                <a:tc>
                  <a:txBody>
                    <a:bodyPr/>
                    <a:lstStyle/>
                    <a:p>
                      <a:pPr marL="0" marR="0" algn="ctr" defTabSz="914400" rtl="0" eaLnBrk="1" latinLnBrk="0" hangingPunct="1">
                        <a:lnSpc>
                          <a:spcPct val="107000"/>
                        </a:lnSpc>
                        <a:spcBef>
                          <a:spcPts val="0"/>
                        </a:spcBef>
                        <a:spcAft>
                          <a:spcPts val="800"/>
                        </a:spcAft>
                      </a:pPr>
                      <a:r>
                        <a:rPr lang="en-US" sz="1400" b="1" kern="1200">
                          <a:solidFill>
                            <a:srgbClr val="002060"/>
                          </a:solidFill>
                          <a:latin typeface="Georgia" panose="02040502050405020303" pitchFamily="18" charset="0"/>
                          <a:ea typeface="+mn-ea"/>
                          <a:cs typeface="+mn-cs"/>
                        </a:rPr>
                        <a:t>MCBPSF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737,930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13,419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0.9697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739,261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13,570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0.9887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9"/>
                  </a:ext>
                </a:extLst>
              </a:tr>
              <a:tr h="357082">
                <a:tc>
                  <a:txBody>
                    <a:bodyPr/>
                    <a:lstStyle/>
                    <a:p>
                      <a:pPr marL="0" marR="0" algn="ctr" defTabSz="914400" rtl="0" eaLnBrk="1" latinLnBrk="0" hangingPunct="1">
                        <a:lnSpc>
                          <a:spcPct val="107000"/>
                        </a:lnSpc>
                        <a:spcBef>
                          <a:spcPts val="0"/>
                        </a:spcBef>
                        <a:spcAft>
                          <a:spcPts val="800"/>
                        </a:spcAft>
                      </a:pPr>
                      <a:r>
                        <a:rPr lang="en-US" sz="1400" b="1" kern="1200">
                          <a:solidFill>
                            <a:srgbClr val="002060"/>
                          </a:solidFill>
                          <a:latin typeface="Georgia" panose="02040502050405020303" pitchFamily="18" charset="0"/>
                          <a:ea typeface="+mn-ea"/>
                          <a:cs typeface="+mn-cs"/>
                        </a:rPr>
                        <a:t>PIEF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629,596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9,434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0.8077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793,326 </a:t>
                      </a:r>
                    </a:p>
                  </a:txBody>
                  <a:tcPr marL="9525" marR="9525" marT="9525" marB="0" anchor="b">
                    <a:solidFill>
                      <a:schemeClr val="bg1"/>
                    </a:solidFill>
                  </a:tcPr>
                </a:tc>
                <a:tc>
                  <a:txBody>
                    <a:bodyPr/>
                    <a:lstStyle/>
                    <a:p>
                      <a:pPr marL="0" algn="ctr" defTabSz="914400" rtl="0" eaLnBrk="1" latinLnBrk="0" hangingPunct="1"/>
                      <a:endParaRPr lang="en-US" sz="1400" kern="120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9,567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0.6567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0"/>
                  </a:ext>
                </a:extLst>
              </a:tr>
              <a:tr h="357082">
                <a:tc>
                  <a:txBody>
                    <a:bodyPr/>
                    <a:lstStyle/>
                    <a:p>
                      <a:pPr marL="0" marR="0" algn="ctr" defTabSz="914400" rtl="0" eaLnBrk="1" latinLnBrk="0" hangingPunct="1">
                        <a:lnSpc>
                          <a:spcPct val="107000"/>
                        </a:lnSpc>
                        <a:spcBef>
                          <a:spcPts val="0"/>
                        </a:spcBef>
                        <a:spcAft>
                          <a:spcPts val="800"/>
                        </a:spcAft>
                      </a:pPr>
                      <a:r>
                        <a:rPr lang="en-US" sz="1400" b="1" kern="1200">
                          <a:solidFill>
                            <a:srgbClr val="002060"/>
                          </a:solidFill>
                          <a:latin typeface="Georgia" panose="02040502050405020303" pitchFamily="18" charset="0"/>
                          <a:ea typeface="+mn-ea"/>
                          <a:cs typeface="+mn-cs"/>
                        </a:rPr>
                        <a:t>PCMF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466,663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6,269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0.1612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463,146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6,269 </a:t>
                      </a:r>
                    </a:p>
                  </a:txBody>
                  <a:tcPr marL="9525" marR="9525" marT="9525" marB="0" anchor="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0.1621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1"/>
                  </a:ext>
                </a:extLst>
              </a:tr>
              <a:tr h="35708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MCBCMO</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34,029,663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134,276 </a:t>
                      </a:r>
                      <a:endParaRPr lang="en-US" sz="1400" kern="1200" dirty="0">
                        <a:solidFill>
                          <a:srgbClr val="002060"/>
                        </a:solidFill>
                        <a:latin typeface="Georgia" panose="02040502050405020303" pitchFamily="18" charset="0"/>
                        <a:ea typeface="+mn-ea"/>
                        <a:cs typeface="+mn-cs"/>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0.3985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32,583,601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140,078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0.4345 </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384896885"/>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5369" y="6424"/>
            <a:ext cx="10515600" cy="816971"/>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a:t>
            </a:r>
            <a:r>
              <a:rPr lang="en-US" sz="2500" dirty="0" smtClean="0">
                <a:solidFill>
                  <a:schemeClr val="tx1">
                    <a:tint val="75000"/>
                  </a:schemeClr>
                </a:solidFill>
                <a:latin typeface="Georgia" pitchFamily="18" charset="0"/>
                <a:ea typeface="+mn-ea"/>
                <a:cs typeface="+mn-cs"/>
              </a:rPr>
              <a:t>No. 5</a:t>
            </a:r>
            <a:endParaRPr lang="en-US" sz="2500" dirty="0">
              <a:solidFill>
                <a:schemeClr val="tx1">
                  <a:tint val="75000"/>
                </a:schemeClr>
              </a:solidFill>
              <a:latin typeface="Georgia" pitchFamily="18"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2624876789"/>
              </p:ext>
            </p:extLst>
          </p:nvPr>
        </p:nvGraphicFramePr>
        <p:xfrm>
          <a:off x="603016" y="918930"/>
          <a:ext cx="10958669" cy="5257504"/>
        </p:xfrm>
        <a:graphic>
          <a:graphicData uri="http://schemas.openxmlformats.org/drawingml/2006/table">
            <a:tbl>
              <a:tblPr firstRow="1" bandRow="1">
                <a:tableStyleId>{5C22544A-7EE6-4342-B048-85BDC9FD1C3A}</a:tableStyleId>
              </a:tblPr>
              <a:tblGrid>
                <a:gridCol w="1119119">
                  <a:extLst>
                    <a:ext uri="{9D8B030D-6E8A-4147-A177-3AD203B41FA5}">
                      <a16:colId xmlns:a16="http://schemas.microsoft.com/office/drawing/2014/main" xmlns="" val="20000"/>
                    </a:ext>
                  </a:extLst>
                </a:gridCol>
                <a:gridCol w="245660">
                  <a:extLst>
                    <a:ext uri="{9D8B030D-6E8A-4147-A177-3AD203B41FA5}">
                      <a16:colId xmlns:a16="http://schemas.microsoft.com/office/drawing/2014/main" xmlns="" val="20001"/>
                    </a:ext>
                  </a:extLst>
                </a:gridCol>
                <a:gridCol w="1037229">
                  <a:extLst>
                    <a:ext uri="{9D8B030D-6E8A-4147-A177-3AD203B41FA5}">
                      <a16:colId xmlns:a16="http://schemas.microsoft.com/office/drawing/2014/main" xmlns="" val="20002"/>
                    </a:ext>
                  </a:extLst>
                </a:gridCol>
                <a:gridCol w="300251">
                  <a:extLst>
                    <a:ext uri="{9D8B030D-6E8A-4147-A177-3AD203B41FA5}">
                      <a16:colId xmlns:a16="http://schemas.microsoft.com/office/drawing/2014/main" xmlns="" val="20003"/>
                    </a:ext>
                  </a:extLst>
                </a:gridCol>
                <a:gridCol w="1269242">
                  <a:extLst>
                    <a:ext uri="{9D8B030D-6E8A-4147-A177-3AD203B41FA5}">
                      <a16:colId xmlns:a16="http://schemas.microsoft.com/office/drawing/2014/main" xmlns="" val="20004"/>
                    </a:ext>
                  </a:extLst>
                </a:gridCol>
                <a:gridCol w="300251">
                  <a:extLst>
                    <a:ext uri="{9D8B030D-6E8A-4147-A177-3AD203B41FA5}">
                      <a16:colId xmlns:a16="http://schemas.microsoft.com/office/drawing/2014/main" xmlns="" val="20005"/>
                    </a:ext>
                  </a:extLst>
                </a:gridCol>
                <a:gridCol w="1282889">
                  <a:extLst>
                    <a:ext uri="{9D8B030D-6E8A-4147-A177-3AD203B41FA5}">
                      <a16:colId xmlns:a16="http://schemas.microsoft.com/office/drawing/2014/main" xmlns="" val="20006"/>
                    </a:ext>
                  </a:extLst>
                </a:gridCol>
                <a:gridCol w="245660">
                  <a:extLst>
                    <a:ext uri="{9D8B030D-6E8A-4147-A177-3AD203B41FA5}">
                      <a16:colId xmlns:a16="http://schemas.microsoft.com/office/drawing/2014/main" xmlns="" val="20007"/>
                    </a:ext>
                  </a:extLst>
                </a:gridCol>
                <a:gridCol w="1378424">
                  <a:extLst>
                    <a:ext uri="{9D8B030D-6E8A-4147-A177-3AD203B41FA5}">
                      <a16:colId xmlns:a16="http://schemas.microsoft.com/office/drawing/2014/main" xmlns="" val="20008"/>
                    </a:ext>
                  </a:extLst>
                </a:gridCol>
                <a:gridCol w="272955">
                  <a:extLst>
                    <a:ext uri="{9D8B030D-6E8A-4147-A177-3AD203B41FA5}">
                      <a16:colId xmlns:a16="http://schemas.microsoft.com/office/drawing/2014/main" xmlns="" val="4233902955"/>
                    </a:ext>
                  </a:extLst>
                </a:gridCol>
                <a:gridCol w="1687666">
                  <a:extLst>
                    <a:ext uri="{9D8B030D-6E8A-4147-A177-3AD203B41FA5}">
                      <a16:colId xmlns:a16="http://schemas.microsoft.com/office/drawing/2014/main" xmlns="" val="2312385486"/>
                    </a:ext>
                  </a:extLst>
                </a:gridCol>
                <a:gridCol w="274419">
                  <a:extLst>
                    <a:ext uri="{9D8B030D-6E8A-4147-A177-3AD203B41FA5}">
                      <a16:colId xmlns:a16="http://schemas.microsoft.com/office/drawing/2014/main" xmlns="" val="4274038168"/>
                    </a:ext>
                  </a:extLst>
                </a:gridCol>
                <a:gridCol w="1544904">
                  <a:extLst>
                    <a:ext uri="{9D8B030D-6E8A-4147-A177-3AD203B41FA5}">
                      <a16:colId xmlns:a16="http://schemas.microsoft.com/office/drawing/2014/main" xmlns="" val="2741986353"/>
                    </a:ext>
                  </a:extLst>
                </a:gridCol>
              </a:tblGrid>
              <a:tr h="578118">
                <a:tc gridSpan="7">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As at 30 June 2021 </a:t>
                      </a:r>
                      <a:endParaRPr lang="en-US" sz="1400" kern="1200" dirty="0">
                        <a:solidFill>
                          <a:srgbClr val="002060"/>
                        </a:solidFill>
                        <a:latin typeface="Georgia" panose="02040502050405020303" pitchFamily="18" charset="0"/>
                        <a:ea typeface="+mn-ea"/>
                        <a:cs typeface="+mn-cs"/>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endParaRPr lang="en-US" sz="1400" b="1" dirty="0" smtClean="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As at </a:t>
                      </a:r>
                      <a:r>
                        <a:rPr lang="en-US" sz="1400" kern="1200" dirty="0" smtClean="0">
                          <a:solidFill>
                            <a:srgbClr val="002060"/>
                          </a:solidFill>
                          <a:latin typeface="Georgia" panose="02040502050405020303" pitchFamily="18" charset="0"/>
                          <a:ea typeface="+mn-ea"/>
                          <a:cs typeface="+mn-cs"/>
                        </a:rPr>
                        <a:t>12 </a:t>
                      </a:r>
                      <a:r>
                        <a:rPr lang="en-US" sz="1400" kern="1200" dirty="0" smtClean="0">
                          <a:solidFill>
                            <a:srgbClr val="002060"/>
                          </a:solidFill>
                          <a:latin typeface="Georgia" panose="02040502050405020303" pitchFamily="18" charset="0"/>
                          <a:ea typeface="+mn-ea"/>
                          <a:cs typeface="+mn-cs"/>
                        </a:rPr>
                        <a:t>August 2021 </a:t>
                      </a:r>
                      <a:endParaRPr lang="en-US" sz="1400" kern="1200" dirty="0">
                        <a:solidFill>
                          <a:srgbClr val="002060"/>
                        </a:solidFill>
                        <a:latin typeface="Georgia" panose="0204050205040502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94799763"/>
                  </a:ext>
                </a:extLst>
              </a:tr>
              <a:tr h="878315">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Funds</a:t>
                      </a:r>
                      <a:endParaRPr lang="en-US" sz="1400" b="1"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AUMS </a:t>
                      </a:r>
                    </a:p>
                    <a:p>
                      <a:pPr marL="0" marR="0" algn="ctr" defTabSz="914400" rtl="0" eaLnBrk="1" latinLnBrk="0" hangingPunct="1">
                        <a:lnSpc>
                          <a:spcPct val="107000"/>
                        </a:lnSpc>
                        <a:spcBef>
                          <a:spcPts val="0"/>
                        </a:spcBef>
                        <a:spcAft>
                          <a:spcPts val="800"/>
                        </a:spcAft>
                      </a:pP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400" b="1" kern="1200" dirty="0" smtClean="0">
                          <a:solidFill>
                            <a:srgbClr val="002060"/>
                          </a:solidFill>
                          <a:latin typeface="Georgia" panose="02040502050405020303" pitchFamily="18" charset="0"/>
                          <a:ea typeface="+mn-ea"/>
                          <a:cs typeface="+mn-cs"/>
                        </a:rPr>
                        <a:t>SWWF (Liability) </a:t>
                      </a: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Per unit Impact</a:t>
                      </a: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AUMS</a:t>
                      </a:r>
                    </a:p>
                    <a:p>
                      <a:pPr marL="0" marR="0" algn="ctr" defTabSz="914400" rtl="0" eaLnBrk="1" latinLnBrk="0" hangingPunct="1">
                        <a:lnSpc>
                          <a:spcPct val="107000"/>
                        </a:lnSpc>
                        <a:spcBef>
                          <a:spcPts val="0"/>
                        </a:spcBef>
                        <a:spcAft>
                          <a:spcPts val="800"/>
                        </a:spcAft>
                      </a:pP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SWWF (Liability) </a:t>
                      </a: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Per unit Impact</a:t>
                      </a:r>
                      <a:endParaRPr lang="en-US" sz="1400" b="1" kern="1200" dirty="0">
                        <a:solidFill>
                          <a:srgbClr val="002060"/>
                        </a:solidFill>
                        <a:latin typeface="Georgia" panose="02040502050405020303" pitchFamily="18" charset="0"/>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ALHISF</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3,410,180 </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27,763 </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0.0919 </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3,927,915 </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T w="12700" cmpd="sng">
                      <a:noFill/>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27,985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mpd="sng">
                      <a:noFill/>
                    </a:lnR>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0.0808 </a:t>
                      </a: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6"/>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MCBPSM</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12,397,183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120,605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1.0081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12,660,135 </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121,876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mpd="sng">
                      <a:noFill/>
                    </a:lnR>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1.0026 </a:t>
                      </a:r>
                    </a:p>
                  </a:txBody>
                  <a:tcPr marL="9525" marR="9525" marT="9525" marB="0" anchor="b">
                    <a:lnL w="12700" cmpd="sng">
                      <a:noFill/>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7"/>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MCBDCFIF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3,645,950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42,902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1.2597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4,139,063 </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43,552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T w="12700" cmpd="sng">
                      <a:noFill/>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1.1353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8"/>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ALHAA</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2,334,888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18,922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0.6304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2,349,317 </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18,983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0.6293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9"/>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ALHIIF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5,575,116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24,787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0.4533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7,816,667 </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25,854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0.3399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0"/>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ALHDDF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2,278,570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7,516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0.3299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1,354,269 </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7,767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0.5735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1"/>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ALHIMMF</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15,257,630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10,909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0.0711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17,288,024 </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13,473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0.0776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2"/>
                  </a:ext>
                </a:extLst>
              </a:tr>
              <a:tr h="383167">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ALHSP</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123,059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191,746 </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17 </a:t>
                      </a:r>
                      <a:endParaRPr lang="en-US" sz="1400" kern="1200" dirty="0">
                        <a:solidFill>
                          <a:srgbClr val="002060"/>
                        </a:solidFill>
                        <a:latin typeface="Georgia" panose="02040502050405020303" pitchFamily="18" charset="0"/>
                        <a:ea typeface="+mn-ea"/>
                        <a:cs typeface="+mn-cs"/>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0.0089 </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315269384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5369" y="6424"/>
            <a:ext cx="10515600" cy="816971"/>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a:t>
            </a:r>
            <a:r>
              <a:rPr lang="en-US" sz="2500" dirty="0" smtClean="0">
                <a:solidFill>
                  <a:schemeClr val="tx1">
                    <a:tint val="75000"/>
                  </a:schemeClr>
                </a:solidFill>
                <a:latin typeface="Georgia" pitchFamily="18" charset="0"/>
                <a:ea typeface="+mn-ea"/>
                <a:cs typeface="+mn-cs"/>
              </a:rPr>
              <a:t>No. 5</a:t>
            </a:r>
            <a:endParaRPr lang="en-US" sz="2500" dirty="0">
              <a:solidFill>
                <a:schemeClr val="tx1">
                  <a:tint val="75000"/>
                </a:schemeClr>
              </a:solidFill>
              <a:latin typeface="Georgia" pitchFamily="18"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2214889118"/>
              </p:ext>
            </p:extLst>
          </p:nvPr>
        </p:nvGraphicFramePr>
        <p:xfrm>
          <a:off x="493834" y="632327"/>
          <a:ext cx="10958669" cy="4386065"/>
        </p:xfrm>
        <a:graphic>
          <a:graphicData uri="http://schemas.openxmlformats.org/drawingml/2006/table">
            <a:tbl>
              <a:tblPr firstRow="1" bandRow="1">
                <a:tableStyleId>{5C22544A-7EE6-4342-B048-85BDC9FD1C3A}</a:tableStyleId>
              </a:tblPr>
              <a:tblGrid>
                <a:gridCol w="1156499">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gridCol w="1037229">
                  <a:extLst>
                    <a:ext uri="{9D8B030D-6E8A-4147-A177-3AD203B41FA5}">
                      <a16:colId xmlns:a16="http://schemas.microsoft.com/office/drawing/2014/main" xmlns="" val="20002"/>
                    </a:ext>
                  </a:extLst>
                </a:gridCol>
                <a:gridCol w="300251">
                  <a:extLst>
                    <a:ext uri="{9D8B030D-6E8A-4147-A177-3AD203B41FA5}">
                      <a16:colId xmlns:a16="http://schemas.microsoft.com/office/drawing/2014/main" xmlns="" val="20003"/>
                    </a:ext>
                  </a:extLst>
                </a:gridCol>
                <a:gridCol w="1269242">
                  <a:extLst>
                    <a:ext uri="{9D8B030D-6E8A-4147-A177-3AD203B41FA5}">
                      <a16:colId xmlns:a16="http://schemas.microsoft.com/office/drawing/2014/main" xmlns="" val="20004"/>
                    </a:ext>
                  </a:extLst>
                </a:gridCol>
                <a:gridCol w="300251">
                  <a:extLst>
                    <a:ext uri="{9D8B030D-6E8A-4147-A177-3AD203B41FA5}">
                      <a16:colId xmlns:a16="http://schemas.microsoft.com/office/drawing/2014/main" xmlns="" val="20005"/>
                    </a:ext>
                  </a:extLst>
                </a:gridCol>
                <a:gridCol w="1282889">
                  <a:extLst>
                    <a:ext uri="{9D8B030D-6E8A-4147-A177-3AD203B41FA5}">
                      <a16:colId xmlns:a16="http://schemas.microsoft.com/office/drawing/2014/main" xmlns="" val="20006"/>
                    </a:ext>
                  </a:extLst>
                </a:gridCol>
                <a:gridCol w="245660">
                  <a:extLst>
                    <a:ext uri="{9D8B030D-6E8A-4147-A177-3AD203B41FA5}">
                      <a16:colId xmlns:a16="http://schemas.microsoft.com/office/drawing/2014/main" xmlns="" val="20007"/>
                    </a:ext>
                  </a:extLst>
                </a:gridCol>
                <a:gridCol w="1378424">
                  <a:extLst>
                    <a:ext uri="{9D8B030D-6E8A-4147-A177-3AD203B41FA5}">
                      <a16:colId xmlns:a16="http://schemas.microsoft.com/office/drawing/2014/main" xmlns="" val="20008"/>
                    </a:ext>
                  </a:extLst>
                </a:gridCol>
                <a:gridCol w="272955">
                  <a:extLst>
                    <a:ext uri="{9D8B030D-6E8A-4147-A177-3AD203B41FA5}">
                      <a16:colId xmlns:a16="http://schemas.microsoft.com/office/drawing/2014/main" xmlns="" val="4233902955"/>
                    </a:ext>
                  </a:extLst>
                </a:gridCol>
                <a:gridCol w="1687666">
                  <a:extLst>
                    <a:ext uri="{9D8B030D-6E8A-4147-A177-3AD203B41FA5}">
                      <a16:colId xmlns:a16="http://schemas.microsoft.com/office/drawing/2014/main" xmlns="" val="2312385486"/>
                    </a:ext>
                  </a:extLst>
                </a:gridCol>
                <a:gridCol w="274419">
                  <a:extLst>
                    <a:ext uri="{9D8B030D-6E8A-4147-A177-3AD203B41FA5}">
                      <a16:colId xmlns:a16="http://schemas.microsoft.com/office/drawing/2014/main" xmlns="" val="4274038168"/>
                    </a:ext>
                  </a:extLst>
                </a:gridCol>
                <a:gridCol w="1544904">
                  <a:extLst>
                    <a:ext uri="{9D8B030D-6E8A-4147-A177-3AD203B41FA5}">
                      <a16:colId xmlns:a16="http://schemas.microsoft.com/office/drawing/2014/main" xmlns="" val="2741986353"/>
                    </a:ext>
                  </a:extLst>
                </a:gridCol>
              </a:tblGrid>
              <a:tr h="578118">
                <a:tc gridSpan="7">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As at 30 June 2021 </a:t>
                      </a:r>
                      <a:endParaRPr lang="en-US" sz="1400" kern="1200" dirty="0">
                        <a:solidFill>
                          <a:srgbClr val="002060"/>
                        </a:solidFill>
                        <a:latin typeface="Georgia" panose="0204050205040502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endParaRPr lang="en-US" sz="1400" b="1" dirty="0" smtClean="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hMerge="1">
                  <a:txBody>
                    <a:bodyPr/>
                    <a:lstStyle/>
                    <a:p>
                      <a:pPr algn="ctr"/>
                      <a:endParaRPr lang="en-US" sz="1400" b="1" dirty="0">
                        <a:solidFill>
                          <a:srgbClr val="002060"/>
                        </a:solidFill>
                        <a:latin typeface="Georgia" panose="02040502050405020303" pitchFamily="18" charset="0"/>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As at </a:t>
                      </a:r>
                      <a:r>
                        <a:rPr lang="en-US" sz="1400" kern="1200" dirty="0" smtClean="0">
                          <a:solidFill>
                            <a:srgbClr val="002060"/>
                          </a:solidFill>
                          <a:latin typeface="Georgia" panose="02040502050405020303" pitchFamily="18" charset="0"/>
                          <a:ea typeface="+mn-ea"/>
                          <a:cs typeface="+mn-cs"/>
                        </a:rPr>
                        <a:t>12 </a:t>
                      </a:r>
                      <a:r>
                        <a:rPr lang="en-US" sz="1400" kern="1200" dirty="0" smtClean="0">
                          <a:solidFill>
                            <a:srgbClr val="002060"/>
                          </a:solidFill>
                          <a:latin typeface="Georgia" panose="02040502050405020303" pitchFamily="18" charset="0"/>
                          <a:ea typeface="+mn-ea"/>
                          <a:cs typeface="+mn-cs"/>
                        </a:rPr>
                        <a:t>August 2021 </a:t>
                      </a:r>
                      <a:endParaRPr lang="en-US" sz="1400" kern="1200" dirty="0">
                        <a:solidFill>
                          <a:srgbClr val="002060"/>
                        </a:solidFill>
                        <a:latin typeface="Georgia" panose="02040502050405020303" pitchFamily="18"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94799763"/>
                  </a:ext>
                </a:extLst>
              </a:tr>
              <a:tr h="878315">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Funds</a:t>
                      </a:r>
                      <a:endParaRPr lang="en-US" sz="1400" b="1"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AUMS </a:t>
                      </a:r>
                    </a:p>
                    <a:p>
                      <a:pPr marL="0" marR="0" algn="ctr" defTabSz="914400" rtl="0" eaLnBrk="1" latinLnBrk="0" hangingPunct="1">
                        <a:lnSpc>
                          <a:spcPct val="107000"/>
                        </a:lnSpc>
                        <a:spcBef>
                          <a:spcPts val="0"/>
                        </a:spcBef>
                        <a:spcAft>
                          <a:spcPts val="800"/>
                        </a:spcAft>
                      </a:pP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400" b="1" kern="1200" dirty="0" smtClean="0">
                          <a:solidFill>
                            <a:srgbClr val="002060"/>
                          </a:solidFill>
                          <a:latin typeface="Georgia" panose="02040502050405020303" pitchFamily="18" charset="0"/>
                          <a:ea typeface="+mn-ea"/>
                          <a:cs typeface="+mn-cs"/>
                        </a:rPr>
                        <a:t>SWWF (Liability) </a:t>
                      </a: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Per unit Impact</a:t>
                      </a:r>
                      <a:endParaRPr lang="en-US" sz="1400" b="1" kern="1200" dirty="0">
                        <a:solidFill>
                          <a:srgbClr val="002060"/>
                        </a:solidFill>
                        <a:latin typeface="Georgia" panose="02040502050405020303" pitchFamily="18" charset="0"/>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AUMS</a:t>
                      </a:r>
                    </a:p>
                    <a:p>
                      <a:pPr marL="0" marR="0" algn="ctr" defTabSz="914400" rtl="0" eaLnBrk="1" latinLnBrk="0" hangingPunct="1">
                        <a:lnSpc>
                          <a:spcPct val="107000"/>
                        </a:lnSpc>
                        <a:spcBef>
                          <a:spcPts val="0"/>
                        </a:spcBef>
                        <a:spcAft>
                          <a:spcPts val="800"/>
                        </a:spcAft>
                      </a:pP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SWWF (Liability) </a:t>
                      </a:r>
                      <a:r>
                        <a:rPr lang="en-US" sz="1400" b="1" kern="1200" dirty="0" err="1" smtClean="0">
                          <a:solidFill>
                            <a:srgbClr val="002060"/>
                          </a:solidFill>
                          <a:latin typeface="Georgia" panose="02040502050405020303" pitchFamily="18" charset="0"/>
                          <a:ea typeface="+mn-ea"/>
                          <a:cs typeface="+mn-cs"/>
                        </a:rPr>
                        <a:t>Rs</a:t>
                      </a:r>
                      <a:r>
                        <a:rPr lang="en-US" sz="1400" b="1" kern="1200" dirty="0" smtClean="0">
                          <a:solidFill>
                            <a:srgbClr val="002060"/>
                          </a:solidFill>
                          <a:latin typeface="Georgia" panose="02040502050405020303" pitchFamily="18" charset="0"/>
                          <a:ea typeface="+mn-ea"/>
                          <a:cs typeface="+mn-cs"/>
                        </a:rPr>
                        <a:t>. In '000’</a:t>
                      </a:r>
                      <a:endParaRPr lang="en-US" sz="1400" b="1" kern="1200" dirty="0">
                        <a:solidFill>
                          <a:srgbClr val="002060"/>
                        </a:solidFill>
                        <a:latin typeface="Georgia" panose="02040502050405020303" pitchFamily="18" charset="0"/>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b="1" kern="1200" dirty="0">
                        <a:solidFill>
                          <a:srgbClr val="002060"/>
                        </a:solidFill>
                        <a:latin typeface="Georgia" panose="02040502050405020303" pitchFamily="18" charset="0"/>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b="1" kern="1200" dirty="0" smtClean="0">
                          <a:solidFill>
                            <a:srgbClr val="002060"/>
                          </a:solidFill>
                          <a:latin typeface="Georgia" panose="02040502050405020303" pitchFamily="18" charset="0"/>
                          <a:ea typeface="+mn-ea"/>
                          <a:cs typeface="+mn-cs"/>
                        </a:rPr>
                        <a:t>Per unit Impact</a:t>
                      </a:r>
                      <a:endParaRPr lang="en-US" sz="1400" b="1" kern="1200" dirty="0">
                        <a:solidFill>
                          <a:srgbClr val="002060"/>
                        </a:solidFill>
                        <a:latin typeface="Georgia" panose="02040502050405020303" pitchFamily="18" charset="0"/>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PPFEQ</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904,780 </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8,551 </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5.5293 </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963,075 </a:t>
                      </a: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T w="12700" cmpd="sng">
                      <a:noFill/>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8,697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mpd="sng">
                      <a:noFill/>
                    </a:lnR>
                    <a:lnT w="12700" cap="flat" cmpd="sng" algn="ctr">
                      <a:solidFill>
                        <a:schemeClr val="tx1"/>
                      </a:solidFill>
                      <a:prstDash val="solid"/>
                      <a:round/>
                      <a:headEnd type="none" w="med" len="med"/>
                      <a:tailEnd type="none" w="med" len="med"/>
                    </a:lnT>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5.3115 </a:t>
                      </a: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6"/>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PPFDT</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495,006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4,532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2.9051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521,564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4,646 </a:t>
                      </a:r>
                      <a:endParaRPr lang="en-US" sz="1400" kern="1200" dirty="0">
                        <a:solidFill>
                          <a:srgbClr val="002060"/>
                        </a:solidFill>
                        <a:latin typeface="Georgia" panose="02040502050405020303" pitchFamily="18" charset="0"/>
                        <a:ea typeface="+mn-ea"/>
                        <a:cs typeface="+mn-cs"/>
                      </a:endParaRPr>
                    </a:p>
                  </a:txBody>
                  <a:tcPr marL="9525" marR="9525" marT="9525" marB="0" anchor="b">
                    <a:lnR w="12700" cmpd="sng">
                      <a:noFill/>
                    </a:lnR>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2.8563 </a:t>
                      </a:r>
                    </a:p>
                  </a:txBody>
                  <a:tcPr marL="9525" marR="9525" marT="9525" marB="0" anchor="b">
                    <a:lnL w="12700" cmpd="sng">
                      <a:noFill/>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7"/>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PPFMM</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533,359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2,234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1.1727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548,335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2,317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T w="12700" cmpd="sng">
                      <a:noFill/>
                    </a:lnT>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1.1921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8"/>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ALHIPFEQ</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721,872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7,516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6.6558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745,135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7,730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6.7108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9"/>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ALHIPFDT</a:t>
                      </a: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348,890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1,638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a:solidFill>
                            <a:srgbClr val="002060"/>
                          </a:solidFill>
                          <a:latin typeface="Georgia" panose="02040502050405020303" pitchFamily="18" charset="0"/>
                          <a:ea typeface="+mn-ea"/>
                          <a:cs typeface="+mn-cs"/>
                        </a:rPr>
                        <a:t>         1.1389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351,998 </a:t>
                      </a: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1,686 </a:t>
                      </a:r>
                      <a:endParaRPr lang="en-US" sz="14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1.1694 </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0"/>
                  </a:ext>
                </a:extLst>
              </a:tr>
              <a:tr h="488272">
                <a:tc>
                  <a:txBody>
                    <a:bodyPr/>
                    <a:lstStyle/>
                    <a:p>
                      <a:pPr marL="0" marR="0" algn="ctr" defTabSz="914400" rtl="0" eaLnBrk="1" latinLnBrk="0" hangingPunct="1">
                        <a:lnSpc>
                          <a:spcPct val="107000"/>
                        </a:lnSpc>
                        <a:spcBef>
                          <a:spcPts val="0"/>
                        </a:spcBef>
                        <a:spcAft>
                          <a:spcPts val="800"/>
                        </a:spcAft>
                      </a:pPr>
                      <a:r>
                        <a:rPr lang="en-US" sz="1400" b="1" kern="1200" dirty="0">
                          <a:solidFill>
                            <a:srgbClr val="002060"/>
                          </a:solidFill>
                          <a:latin typeface="Georgia" panose="02040502050405020303" pitchFamily="18" charset="0"/>
                          <a:ea typeface="+mn-ea"/>
                          <a:cs typeface="+mn-cs"/>
                        </a:rPr>
                        <a:t>ALHIPFMM</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283,374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943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0.7264 </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288,605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smtClean="0">
                          <a:solidFill>
                            <a:srgbClr val="002060"/>
                          </a:solidFill>
                          <a:latin typeface="Georgia" panose="02040502050405020303" pitchFamily="18" charset="0"/>
                          <a:ea typeface="+mn-ea"/>
                          <a:cs typeface="+mn-cs"/>
                        </a:rPr>
                        <a:t>978 </a:t>
                      </a:r>
                      <a:endParaRPr lang="en-US" sz="1400" kern="1200" dirty="0">
                        <a:solidFill>
                          <a:srgbClr val="002060"/>
                        </a:solidFill>
                        <a:latin typeface="Georgia" panose="02040502050405020303" pitchFamily="18" charset="0"/>
                        <a:ea typeface="+mn-ea"/>
                        <a:cs typeface="+mn-cs"/>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endParaRPr lang="en-US" sz="1400" kern="1200" dirty="0">
                        <a:solidFill>
                          <a:srgbClr val="002060"/>
                        </a:solidFill>
                        <a:latin typeface="Georgia" panose="02040502050405020303" pitchFamily="18" charset="0"/>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2060"/>
                          </a:solidFill>
                          <a:latin typeface="Georgia" panose="02040502050405020303" pitchFamily="18" charset="0"/>
                          <a:ea typeface="+mn-ea"/>
                          <a:cs typeface="+mn-cs"/>
                        </a:rPr>
                        <a:t>          0.7445 </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sp>
        <p:nvSpPr>
          <p:cNvPr id="4" name="Rectangle 3"/>
          <p:cNvSpPr>
            <a:spLocks noChangeArrowheads="1"/>
          </p:cNvSpPr>
          <p:nvPr/>
        </p:nvSpPr>
        <p:spPr bwMode="auto">
          <a:xfrm>
            <a:off x="1501253" y="5449154"/>
            <a:ext cx="9157648" cy="842463"/>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600" dirty="0" smtClean="0">
                <a:solidFill>
                  <a:srgbClr val="002060"/>
                </a:solidFill>
                <a:latin typeface="Georgia" pitchFamily="18" charset="0"/>
              </a:rPr>
              <a:t>Moreover</a:t>
            </a:r>
            <a:r>
              <a:rPr lang="en-US" sz="1600" dirty="0">
                <a:solidFill>
                  <a:srgbClr val="002060"/>
                </a:solidFill>
                <a:latin typeface="Georgia" pitchFamily="18" charset="0"/>
              </a:rPr>
              <a:t>, for all those Funds/ Plans which have been closed out and any SWWF has been accrued, unitholders existing on last day of the Funds/ Plans would be paid off.</a:t>
            </a:r>
          </a:p>
          <a:p>
            <a:pPr algn="just">
              <a:lnSpc>
                <a:spcPct val="80000"/>
              </a:lnSpc>
              <a:spcBef>
                <a:spcPts val="800"/>
              </a:spcBef>
              <a:buClr>
                <a:srgbClr val="000000"/>
              </a:buClr>
              <a:buSzPct val="100000"/>
            </a:pPr>
            <a:endParaRPr lang="en-US" dirty="0"/>
          </a:p>
        </p:txBody>
      </p:sp>
    </p:spTree>
    <p:extLst>
      <p:ext uri="{BB962C8B-B14F-4D97-AF65-F5344CB8AC3E}">
        <p14:creationId xmlns:p14="http://schemas.microsoft.com/office/powerpoint/2010/main" val="276582214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a:t>
            </a:r>
            <a:r>
              <a:rPr lang="en-US" sz="2500" dirty="0" smtClean="0">
                <a:solidFill>
                  <a:schemeClr val="tx1">
                    <a:tint val="75000"/>
                  </a:schemeClr>
                </a:solidFill>
                <a:latin typeface="Georgia" pitchFamily="18" charset="0"/>
                <a:ea typeface="+mn-ea"/>
                <a:cs typeface="+mn-cs"/>
              </a:rPr>
              <a:t>No. 5</a:t>
            </a:r>
            <a:endParaRPr lang="en-US" sz="2500" dirty="0">
              <a:solidFill>
                <a:schemeClr val="tx1">
                  <a:tint val="75000"/>
                </a:schemeClr>
              </a:solidFill>
              <a:latin typeface="Georgia" pitchFamily="18" charset="0"/>
              <a:ea typeface="+mn-ea"/>
              <a:cs typeface="+mn-cs"/>
            </a:endParaRPr>
          </a:p>
        </p:txBody>
      </p:sp>
      <p:sp>
        <p:nvSpPr>
          <p:cNvPr id="8" name="Rectangle 7"/>
          <p:cNvSpPr/>
          <p:nvPr/>
        </p:nvSpPr>
        <p:spPr>
          <a:xfrm>
            <a:off x="1842449" y="1624596"/>
            <a:ext cx="8625384" cy="2919774"/>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r>
              <a:rPr lang="en-US" sz="1600" i="1" dirty="0" smtClean="0">
                <a:solidFill>
                  <a:srgbClr val="002060"/>
                </a:solidFill>
                <a:latin typeface="Georgia" pitchFamily="18" charset="0"/>
              </a:rPr>
              <a:t>Amendment </a:t>
            </a:r>
            <a:r>
              <a:rPr lang="en-US" sz="1600" i="1" dirty="0">
                <a:solidFill>
                  <a:srgbClr val="002060"/>
                </a:solidFill>
                <a:latin typeface="Georgia" pitchFamily="18" charset="0"/>
              </a:rPr>
              <a:t>in Directors’ Report and disclosure in the Financial Statements of all the Funds under management of MCB-Arif Habib Savings and Investments Limited for the year ended June 30, 2021 on account of reversal of Sindh Workers’ Welfare Fund liability subsequent to year-end, be and are hereby approved;</a:t>
            </a:r>
          </a:p>
          <a:p>
            <a:pPr algn="just"/>
            <a:endParaRPr lang="en-US" sz="1600" i="1" dirty="0">
              <a:solidFill>
                <a:srgbClr val="002060"/>
              </a:solidFill>
              <a:latin typeface="Georgia" pitchFamily="18" charset="0"/>
            </a:endParaRPr>
          </a:p>
          <a:p>
            <a:pPr algn="just"/>
            <a:r>
              <a:rPr lang="en-US" sz="1600" b="1" i="1" dirty="0" smtClean="0">
                <a:solidFill>
                  <a:srgbClr val="002060"/>
                </a:solidFill>
                <a:latin typeface="Georgia" pitchFamily="18" charset="0"/>
              </a:rPr>
              <a:t>“Further Resolved that</a:t>
            </a:r>
            <a:endParaRPr lang="en-US" sz="1600" i="1" dirty="0" smtClean="0">
              <a:solidFill>
                <a:srgbClr val="002060"/>
              </a:solidFill>
              <a:latin typeface="Georgia" pitchFamily="18" charset="0"/>
            </a:endParaRPr>
          </a:p>
          <a:p>
            <a:pPr algn="just"/>
            <a:r>
              <a:rPr lang="en-US" sz="1600" i="1" dirty="0">
                <a:solidFill>
                  <a:srgbClr val="002060"/>
                </a:solidFill>
                <a:latin typeface="Georgia" pitchFamily="18" charset="0"/>
              </a:rPr>
              <a:t>Additional authorizations for the approval of the Financial Statements of all the Funds for the </a:t>
            </a:r>
            <a:r>
              <a:rPr lang="en-US" sz="1600" i="1" dirty="0" smtClean="0">
                <a:solidFill>
                  <a:srgbClr val="002060"/>
                </a:solidFill>
                <a:latin typeface="Georgia" pitchFamily="18" charset="0"/>
              </a:rPr>
              <a:t>year </a:t>
            </a:r>
            <a:r>
              <a:rPr lang="en-US" sz="1600" i="1" dirty="0">
                <a:solidFill>
                  <a:srgbClr val="002060"/>
                </a:solidFill>
                <a:latin typeface="Georgia" pitchFamily="18" charset="0"/>
              </a:rPr>
              <a:t>ended June 30, 2021 and Directors’ Report be and are hereby granted.”</a:t>
            </a:r>
          </a:p>
        </p:txBody>
      </p:sp>
    </p:spTree>
    <p:extLst>
      <p:ext uri="{BB962C8B-B14F-4D97-AF65-F5344CB8AC3E}">
        <p14:creationId xmlns:p14="http://schemas.microsoft.com/office/powerpoint/2010/main" val="1139485873"/>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30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5</a:t>
            </a:fld>
            <a:endParaRPr lang="en-US"/>
          </a:p>
        </p:txBody>
      </p:sp>
      <p:sp>
        <p:nvSpPr>
          <p:cNvPr id="5" name="Rectangle 4"/>
          <p:cNvSpPr/>
          <p:nvPr/>
        </p:nvSpPr>
        <p:spPr>
          <a:xfrm>
            <a:off x="612459" y="316602"/>
            <a:ext cx="11220032" cy="522948"/>
          </a:xfrm>
          <a:prstGeom prst="rect">
            <a:avLst/>
          </a:prstGeom>
        </p:spPr>
        <p:txBody>
          <a:bodyPr wrap="square">
            <a:spAutoFit/>
          </a:bodyPr>
          <a:lstStyle/>
          <a:p>
            <a:pPr algn="ctr">
              <a:defRPr/>
            </a:pPr>
            <a:r>
              <a:rPr lang="en-US" sz="2798" b="1" dirty="0">
                <a:solidFill>
                  <a:srgbClr val="002060"/>
                </a:solidFill>
                <a:ea typeface="+mj-ea"/>
                <a:cs typeface="+mj-cs"/>
              </a:rPr>
              <a:t>MCBAH AUM Growth with Industry FY 22 - 26</a:t>
            </a:r>
          </a:p>
        </p:txBody>
      </p:sp>
      <p:graphicFrame>
        <p:nvGraphicFramePr>
          <p:cNvPr id="7" name="Chart 6"/>
          <p:cNvGraphicFramePr>
            <a:graphicFrameLocks/>
          </p:cNvGraphicFramePr>
          <p:nvPr>
            <p:extLst/>
          </p:nvPr>
        </p:nvGraphicFramePr>
        <p:xfrm>
          <a:off x="1524000" y="1524000"/>
          <a:ext cx="8915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44001" y="6290589"/>
            <a:ext cx="2235199" cy="430887"/>
          </a:xfrm>
          <a:prstGeom prst="rect">
            <a:avLst/>
          </a:prstGeom>
          <a:noFill/>
        </p:spPr>
        <p:txBody>
          <a:bodyPr wrap="square" rtlCol="0">
            <a:spAutoFit/>
          </a:bodyPr>
          <a:lstStyle/>
          <a:p>
            <a:r>
              <a:rPr lang="en-US" sz="1050" dirty="0"/>
              <a:t>In Billions</a:t>
            </a:r>
          </a:p>
          <a:p>
            <a:r>
              <a:rPr lang="en-US" sz="1050" dirty="0"/>
              <a:t>With SMA numbers</a:t>
            </a:r>
          </a:p>
        </p:txBody>
      </p:sp>
    </p:spTree>
    <p:extLst>
      <p:ext uri="{BB962C8B-B14F-4D97-AF65-F5344CB8AC3E}">
        <p14:creationId xmlns:p14="http://schemas.microsoft.com/office/powerpoint/2010/main" val="327166884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6</a:t>
            </a:fld>
            <a:endParaRPr lang="en-US"/>
          </a:p>
        </p:txBody>
      </p:sp>
      <p:graphicFrame>
        <p:nvGraphicFramePr>
          <p:cNvPr id="5" name="Chart 4"/>
          <p:cNvGraphicFramePr>
            <a:graphicFrameLocks/>
          </p:cNvGraphicFramePr>
          <p:nvPr>
            <p:extLst/>
          </p:nvPr>
        </p:nvGraphicFramePr>
        <p:xfrm>
          <a:off x="609601" y="1143000"/>
          <a:ext cx="10969625" cy="505936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09600" y="381000"/>
            <a:ext cx="10134600" cy="523220"/>
          </a:xfrm>
          <a:prstGeom prst="rect">
            <a:avLst/>
          </a:prstGeom>
        </p:spPr>
        <p:txBody>
          <a:bodyPr wrap="square">
            <a:spAutoFit/>
          </a:bodyPr>
          <a:lstStyle/>
          <a:p>
            <a:pPr algn="ctr">
              <a:defRPr/>
            </a:pPr>
            <a:r>
              <a:rPr lang="en-US" sz="2800" b="1" dirty="0">
                <a:solidFill>
                  <a:srgbClr val="002060"/>
                </a:solidFill>
              </a:rPr>
              <a:t>MCBAH Corporate / Retail AUM Growth FY 22 - 26</a:t>
            </a:r>
          </a:p>
        </p:txBody>
      </p:sp>
      <p:sp>
        <p:nvSpPr>
          <p:cNvPr id="7" name="TextBox 6"/>
          <p:cNvSpPr txBox="1"/>
          <p:nvPr/>
        </p:nvSpPr>
        <p:spPr>
          <a:xfrm>
            <a:off x="9144001" y="6290589"/>
            <a:ext cx="2235199" cy="430887"/>
          </a:xfrm>
          <a:prstGeom prst="rect">
            <a:avLst/>
          </a:prstGeom>
          <a:noFill/>
        </p:spPr>
        <p:txBody>
          <a:bodyPr wrap="square" rtlCol="0">
            <a:spAutoFit/>
          </a:bodyPr>
          <a:lstStyle/>
          <a:p>
            <a:r>
              <a:rPr lang="en-US" sz="1050" dirty="0"/>
              <a:t>In Billions</a:t>
            </a:r>
          </a:p>
          <a:p>
            <a:r>
              <a:rPr lang="en-US" sz="1050" dirty="0"/>
              <a:t>With separate SMA numbers</a:t>
            </a:r>
          </a:p>
        </p:txBody>
      </p:sp>
    </p:spTree>
    <p:extLst>
      <p:ext uri="{BB962C8B-B14F-4D97-AF65-F5344CB8AC3E}">
        <p14:creationId xmlns:p14="http://schemas.microsoft.com/office/powerpoint/2010/main" val="225042481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7</a:t>
            </a:fld>
            <a:endParaRPr lang="en-US"/>
          </a:p>
        </p:txBody>
      </p:sp>
      <p:sp>
        <p:nvSpPr>
          <p:cNvPr id="5" name="Rectangle 4"/>
          <p:cNvSpPr/>
          <p:nvPr/>
        </p:nvSpPr>
        <p:spPr>
          <a:xfrm>
            <a:off x="612459" y="316602"/>
            <a:ext cx="11220032" cy="522948"/>
          </a:xfrm>
          <a:prstGeom prst="rect">
            <a:avLst/>
          </a:prstGeom>
        </p:spPr>
        <p:txBody>
          <a:bodyPr wrap="square">
            <a:spAutoFit/>
          </a:bodyPr>
          <a:lstStyle/>
          <a:p>
            <a:pPr algn="ctr">
              <a:defRPr/>
            </a:pPr>
            <a:r>
              <a:rPr lang="en-US" sz="2798" b="1" dirty="0">
                <a:solidFill>
                  <a:srgbClr val="002060"/>
                </a:solidFill>
                <a:ea typeface="+mj-ea"/>
                <a:cs typeface="+mj-cs"/>
              </a:rPr>
              <a:t>Asset Class Wise AUM Growth FY 22 - 26</a:t>
            </a:r>
          </a:p>
        </p:txBody>
      </p:sp>
      <p:graphicFrame>
        <p:nvGraphicFramePr>
          <p:cNvPr id="7" name="Chart 6"/>
          <p:cNvGraphicFramePr>
            <a:graphicFrameLocks/>
          </p:cNvGraphicFramePr>
          <p:nvPr>
            <p:extLst/>
          </p:nvPr>
        </p:nvGraphicFramePr>
        <p:xfrm>
          <a:off x="990600" y="1143000"/>
          <a:ext cx="10210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345615" y="6305977"/>
            <a:ext cx="2235199" cy="415498"/>
          </a:xfrm>
          <a:prstGeom prst="rect">
            <a:avLst/>
          </a:prstGeom>
          <a:noFill/>
        </p:spPr>
        <p:txBody>
          <a:bodyPr wrap="square" rtlCol="0">
            <a:spAutoFit/>
          </a:bodyPr>
          <a:lstStyle/>
          <a:p>
            <a:r>
              <a:rPr lang="en-US" sz="1050" dirty="0"/>
              <a:t>In Billions</a:t>
            </a:r>
          </a:p>
          <a:p>
            <a:r>
              <a:rPr lang="en-US" sz="1050" dirty="0"/>
              <a:t>Without SMA</a:t>
            </a:r>
          </a:p>
        </p:txBody>
      </p:sp>
    </p:spTree>
    <p:extLst>
      <p:ext uri="{BB962C8B-B14F-4D97-AF65-F5344CB8AC3E}">
        <p14:creationId xmlns:p14="http://schemas.microsoft.com/office/powerpoint/2010/main" val="145050854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8</a:t>
            </a:fld>
            <a:endParaRPr lang="en-US"/>
          </a:p>
        </p:txBody>
      </p:sp>
      <p:sp>
        <p:nvSpPr>
          <p:cNvPr id="5" name="Rectangle 4"/>
          <p:cNvSpPr/>
          <p:nvPr/>
        </p:nvSpPr>
        <p:spPr>
          <a:xfrm>
            <a:off x="612459" y="316602"/>
            <a:ext cx="11220032" cy="522948"/>
          </a:xfrm>
          <a:prstGeom prst="rect">
            <a:avLst/>
          </a:prstGeom>
        </p:spPr>
        <p:txBody>
          <a:bodyPr wrap="square">
            <a:spAutoFit/>
          </a:bodyPr>
          <a:lstStyle/>
          <a:p>
            <a:pPr algn="ctr">
              <a:defRPr/>
            </a:pPr>
            <a:r>
              <a:rPr lang="en-US" sz="2798" b="1" dirty="0">
                <a:solidFill>
                  <a:srgbClr val="002060"/>
                </a:solidFill>
                <a:ea typeface="+mj-ea"/>
                <a:cs typeface="+mj-cs"/>
              </a:rPr>
              <a:t>Asset Class Wise AUM Growth FY 22 - 26</a:t>
            </a:r>
          </a:p>
        </p:txBody>
      </p:sp>
      <p:graphicFrame>
        <p:nvGraphicFramePr>
          <p:cNvPr id="7" name="Chart 6"/>
          <p:cNvGraphicFramePr>
            <a:graphicFrameLocks/>
          </p:cNvGraphicFramePr>
          <p:nvPr>
            <p:extLst/>
          </p:nvPr>
        </p:nvGraphicFramePr>
        <p:xfrm>
          <a:off x="228600" y="1143000"/>
          <a:ext cx="59436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096000" y="1066800"/>
          <a:ext cx="58674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0253036" y="6442502"/>
            <a:ext cx="2235199" cy="415498"/>
          </a:xfrm>
          <a:prstGeom prst="rect">
            <a:avLst/>
          </a:prstGeom>
          <a:noFill/>
        </p:spPr>
        <p:txBody>
          <a:bodyPr wrap="square" rtlCol="0">
            <a:spAutoFit/>
          </a:bodyPr>
          <a:lstStyle/>
          <a:p>
            <a:r>
              <a:rPr lang="en-US" sz="1050" dirty="0"/>
              <a:t>In Billions</a:t>
            </a:r>
          </a:p>
          <a:p>
            <a:r>
              <a:rPr lang="en-US" sz="1050" dirty="0"/>
              <a:t>Without SMA</a:t>
            </a:r>
          </a:p>
        </p:txBody>
      </p:sp>
      <p:graphicFrame>
        <p:nvGraphicFramePr>
          <p:cNvPr id="3" name="Table 2"/>
          <p:cNvGraphicFramePr>
            <a:graphicFrameLocks noGrp="1"/>
          </p:cNvGraphicFramePr>
          <p:nvPr>
            <p:extLst/>
          </p:nvPr>
        </p:nvGraphicFramePr>
        <p:xfrm>
          <a:off x="612460" y="5344362"/>
          <a:ext cx="5102540" cy="1219200"/>
        </p:xfrm>
        <a:graphic>
          <a:graphicData uri="http://schemas.openxmlformats.org/drawingml/2006/table">
            <a:tbl>
              <a:tblPr>
                <a:tableStyleId>{3C2FFA5D-87B4-456A-9821-1D502468CF0F}</a:tableStyleId>
              </a:tblPr>
              <a:tblGrid>
                <a:gridCol w="1275635">
                  <a:extLst>
                    <a:ext uri="{9D8B030D-6E8A-4147-A177-3AD203B41FA5}">
                      <a16:colId xmlns:a16="http://schemas.microsoft.com/office/drawing/2014/main" xmlns="" val="20000"/>
                    </a:ext>
                  </a:extLst>
                </a:gridCol>
                <a:gridCol w="1275635">
                  <a:extLst>
                    <a:ext uri="{9D8B030D-6E8A-4147-A177-3AD203B41FA5}">
                      <a16:colId xmlns:a16="http://schemas.microsoft.com/office/drawing/2014/main" xmlns="" val="20001"/>
                    </a:ext>
                  </a:extLst>
                </a:gridCol>
                <a:gridCol w="1275635">
                  <a:extLst>
                    <a:ext uri="{9D8B030D-6E8A-4147-A177-3AD203B41FA5}">
                      <a16:colId xmlns:a16="http://schemas.microsoft.com/office/drawing/2014/main" xmlns="" val="20002"/>
                    </a:ext>
                  </a:extLst>
                </a:gridCol>
                <a:gridCol w="1275635">
                  <a:extLst>
                    <a:ext uri="{9D8B030D-6E8A-4147-A177-3AD203B41FA5}">
                      <a16:colId xmlns:a16="http://schemas.microsoft.com/office/drawing/2014/main" xmlns="" val="20003"/>
                    </a:ext>
                  </a:extLst>
                </a:gridCol>
              </a:tblGrid>
              <a:tr h="20320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MM </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Income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Equity</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03200">
                <a:tc>
                  <a:txBody>
                    <a:bodyPr/>
                    <a:lstStyle/>
                    <a:p>
                      <a:pPr algn="ctr" fontAlgn="b"/>
                      <a:r>
                        <a:rPr lang="en-US" sz="1100" u="none" strike="noStrike">
                          <a:effectLst/>
                        </a:rPr>
                        <a:t> FY22E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203200">
                <a:tc>
                  <a:txBody>
                    <a:bodyPr/>
                    <a:lstStyle/>
                    <a:p>
                      <a:pPr algn="ctr" fontAlgn="b"/>
                      <a:r>
                        <a:rPr lang="en-US" sz="1100" u="none" strike="noStrike">
                          <a:effectLst/>
                        </a:rPr>
                        <a:t> FY23E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203200">
                <a:tc>
                  <a:txBody>
                    <a:bodyPr/>
                    <a:lstStyle/>
                    <a:p>
                      <a:pPr algn="ctr" fontAlgn="b"/>
                      <a:r>
                        <a:rPr lang="en-US" sz="1100" u="none" strike="noStrike">
                          <a:effectLst/>
                        </a:rPr>
                        <a:t> FY24E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203200">
                <a:tc>
                  <a:txBody>
                    <a:bodyPr/>
                    <a:lstStyle/>
                    <a:p>
                      <a:pPr algn="ctr" fontAlgn="b"/>
                      <a:r>
                        <a:rPr lang="en-US" sz="1100" u="none" strike="noStrike">
                          <a:effectLst/>
                        </a:rPr>
                        <a:t> FY25E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203200">
                <a:tc>
                  <a:txBody>
                    <a:bodyPr/>
                    <a:lstStyle/>
                    <a:p>
                      <a:pPr algn="ctr" fontAlgn="b"/>
                      <a:r>
                        <a:rPr lang="en-US" sz="1100" u="none" strike="noStrike">
                          <a:effectLst/>
                        </a:rPr>
                        <a:t> FY26E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bl>
          </a:graphicData>
        </a:graphic>
      </p:graphicFrame>
      <p:graphicFrame>
        <p:nvGraphicFramePr>
          <p:cNvPr id="10" name="Table 9"/>
          <p:cNvGraphicFramePr>
            <a:graphicFrameLocks noGrp="1"/>
          </p:cNvGraphicFramePr>
          <p:nvPr>
            <p:extLst/>
          </p:nvPr>
        </p:nvGraphicFramePr>
        <p:xfrm>
          <a:off x="6553200" y="5306199"/>
          <a:ext cx="5027612" cy="1255926"/>
        </p:xfrm>
        <a:graphic>
          <a:graphicData uri="http://schemas.openxmlformats.org/drawingml/2006/table">
            <a:tbl>
              <a:tblPr>
                <a:tableStyleId>{3C2FFA5D-87B4-456A-9821-1D502468CF0F}</a:tableStyleId>
              </a:tblPr>
              <a:tblGrid>
                <a:gridCol w="1256903">
                  <a:extLst>
                    <a:ext uri="{9D8B030D-6E8A-4147-A177-3AD203B41FA5}">
                      <a16:colId xmlns:a16="http://schemas.microsoft.com/office/drawing/2014/main" xmlns="" val="20000"/>
                    </a:ext>
                  </a:extLst>
                </a:gridCol>
                <a:gridCol w="1256903">
                  <a:extLst>
                    <a:ext uri="{9D8B030D-6E8A-4147-A177-3AD203B41FA5}">
                      <a16:colId xmlns:a16="http://schemas.microsoft.com/office/drawing/2014/main" xmlns="" val="20001"/>
                    </a:ext>
                  </a:extLst>
                </a:gridCol>
                <a:gridCol w="1256903">
                  <a:extLst>
                    <a:ext uri="{9D8B030D-6E8A-4147-A177-3AD203B41FA5}">
                      <a16:colId xmlns:a16="http://schemas.microsoft.com/office/drawing/2014/main" xmlns="" val="20002"/>
                    </a:ext>
                  </a:extLst>
                </a:gridCol>
                <a:gridCol w="1256903">
                  <a:extLst>
                    <a:ext uri="{9D8B030D-6E8A-4147-A177-3AD203B41FA5}">
                      <a16:colId xmlns:a16="http://schemas.microsoft.com/office/drawing/2014/main" xmlns="" val="20003"/>
                    </a:ext>
                  </a:extLst>
                </a:gridCol>
              </a:tblGrid>
              <a:tr h="209321">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MM </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Income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Equity</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09321">
                <a:tc>
                  <a:txBody>
                    <a:bodyPr/>
                    <a:lstStyle/>
                    <a:p>
                      <a:pPr algn="ctr" fontAlgn="b"/>
                      <a:r>
                        <a:rPr lang="en-US" sz="1100" u="none" strike="noStrike">
                          <a:effectLst/>
                        </a:rPr>
                        <a:t> FY22E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54%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209321">
                <a:tc>
                  <a:txBody>
                    <a:bodyPr/>
                    <a:lstStyle/>
                    <a:p>
                      <a:pPr algn="ctr" fontAlgn="b"/>
                      <a:r>
                        <a:rPr lang="en-US" sz="1100" u="none" strike="noStrike">
                          <a:effectLst/>
                        </a:rPr>
                        <a:t> FY23E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209321">
                <a:tc>
                  <a:txBody>
                    <a:bodyPr/>
                    <a:lstStyle/>
                    <a:p>
                      <a:pPr algn="ctr" fontAlgn="b"/>
                      <a:r>
                        <a:rPr lang="en-US" sz="1100" u="none" strike="noStrike">
                          <a:effectLst/>
                        </a:rPr>
                        <a:t> FY24E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209321">
                <a:tc>
                  <a:txBody>
                    <a:bodyPr/>
                    <a:lstStyle/>
                    <a:p>
                      <a:pPr algn="ctr" fontAlgn="b"/>
                      <a:r>
                        <a:rPr lang="en-US" sz="1100" u="none" strike="noStrike">
                          <a:effectLst/>
                        </a:rPr>
                        <a:t> FY25E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209321">
                <a:tc>
                  <a:txBody>
                    <a:bodyPr/>
                    <a:lstStyle/>
                    <a:p>
                      <a:pPr algn="ctr" fontAlgn="b"/>
                      <a:r>
                        <a:rPr lang="en-US" sz="1100" u="none" strike="noStrike">
                          <a:effectLst/>
                        </a:rPr>
                        <a:t> FY26E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bl>
          </a:graphicData>
        </a:graphic>
      </p:graphicFrame>
      <p:sp>
        <p:nvSpPr>
          <p:cNvPr id="11" name="Rectangle 10"/>
          <p:cNvSpPr/>
          <p:nvPr/>
        </p:nvSpPr>
        <p:spPr>
          <a:xfrm>
            <a:off x="612460" y="5029202"/>
            <a:ext cx="5102541"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solidFill>
                  <a:srgbClr val="000000"/>
                </a:solidFill>
              </a:rPr>
              <a:t> </a:t>
            </a:r>
            <a:r>
              <a:rPr lang="en-US" sz="1000" dirty="0">
                <a:solidFill>
                  <a:srgbClr val="000000"/>
                </a:solidFill>
              </a:rPr>
              <a:t>35.02       	         43.23                                    52.21                            67.76                         89.96 </a:t>
            </a:r>
            <a:endParaRPr lang="en-US" sz="1200" dirty="0"/>
          </a:p>
        </p:txBody>
      </p:sp>
      <p:sp>
        <p:nvSpPr>
          <p:cNvPr id="12" name="Rectangle 11"/>
          <p:cNvSpPr/>
          <p:nvPr/>
        </p:nvSpPr>
        <p:spPr>
          <a:xfrm>
            <a:off x="6553200" y="4983708"/>
            <a:ext cx="5027613"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solidFill>
                  <a:srgbClr val="000000"/>
                </a:solidFill>
              </a:rPr>
              <a:t> </a:t>
            </a:r>
            <a:r>
              <a:rPr lang="en-US" sz="1000" dirty="0">
                <a:solidFill>
                  <a:srgbClr val="000000"/>
                </a:solidFill>
              </a:rPr>
              <a:t>78.63       	      93.63             	             113.45      	                  137.88                            164.24 </a:t>
            </a:r>
            <a:endParaRPr lang="en-US" sz="1200" dirty="0"/>
          </a:p>
        </p:txBody>
      </p:sp>
    </p:spTree>
    <p:extLst>
      <p:ext uri="{BB962C8B-B14F-4D97-AF65-F5344CB8AC3E}">
        <p14:creationId xmlns:p14="http://schemas.microsoft.com/office/powerpoint/2010/main" val="43435005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59" y="316602"/>
            <a:ext cx="11220032" cy="522948"/>
          </a:xfrm>
          <a:prstGeom prst="rect">
            <a:avLst/>
          </a:prstGeom>
        </p:spPr>
        <p:txBody>
          <a:bodyPr wrap="square">
            <a:spAutoFit/>
          </a:bodyPr>
          <a:lstStyle/>
          <a:p>
            <a:pPr algn="ctr">
              <a:defRPr/>
            </a:pPr>
            <a:r>
              <a:rPr lang="en-US" sz="2798" b="1" dirty="0">
                <a:solidFill>
                  <a:srgbClr val="002060"/>
                </a:solidFill>
                <a:ea typeface="+mj-ea"/>
                <a:cs typeface="+mj-cs"/>
              </a:rPr>
              <a:t>Strategic Road Map FY 22 - 26</a:t>
            </a:r>
          </a:p>
        </p:txBody>
      </p:sp>
      <p:graphicFrame>
        <p:nvGraphicFramePr>
          <p:cNvPr id="2" name="Diagram 1"/>
          <p:cNvGraphicFramePr/>
          <p:nvPr>
            <p:extLst/>
          </p:nvPr>
        </p:nvGraphicFramePr>
        <p:xfrm>
          <a:off x="605184" y="1676400"/>
          <a:ext cx="1122003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9790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5394954-8372-41CA-B7D6-DCD5F50C19E0}" vid="{BDF0DFB2-9903-4D2D-AA8E-06BB08BF38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331</TotalTime>
  <Words>4827</Words>
  <Application>Microsoft Office PowerPoint</Application>
  <PresentationFormat>Widescreen</PresentationFormat>
  <Paragraphs>1173</Paragraphs>
  <Slides>47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Georgia</vt:lpstr>
      <vt:lpstr>Segoe UI</vt:lpstr>
      <vt:lpstr>Times New Roman</vt:lpstr>
      <vt:lpstr>Office Theme</vt:lpstr>
      <vt:lpstr>PowerPoint Presentation</vt:lpstr>
      <vt:lpstr>Agenda Item No. 1</vt:lpstr>
      <vt:lpstr>Agenda Item No. 2</vt:lpstr>
      <vt:lpstr>PowerPoint Presentation</vt:lpstr>
      <vt:lpstr>PowerPoint Presentation</vt:lpstr>
      <vt:lpstr>PowerPoint Presentation</vt:lpstr>
      <vt:lpstr>PowerPoint Presentation</vt:lpstr>
      <vt:lpstr>PowerPoint Presentation</vt:lpstr>
      <vt:lpstr>PowerPoint Presentation</vt:lpstr>
      <vt:lpstr>Corporate Strategy</vt:lpstr>
      <vt:lpstr>Corporate Strategy </vt:lpstr>
      <vt:lpstr>PowerPoint Presentation</vt:lpstr>
      <vt:lpstr>High Net Worth ( HNW ) Strategy</vt:lpstr>
      <vt:lpstr>High Net Worth ( HNW ) Strategy</vt:lpstr>
      <vt:lpstr>Retail Strategy</vt:lpstr>
      <vt:lpstr>Brand Marketing – MCB-AH</vt:lpstr>
      <vt:lpstr>Alhamra – Shariah Savings Redefined</vt:lpstr>
      <vt:lpstr>PowerPoint Presentation</vt:lpstr>
      <vt:lpstr>PowerPoint Presentation</vt:lpstr>
      <vt:lpstr>Alhamra Website Revamp</vt:lpstr>
      <vt:lpstr>LinkedIn Revamp Strategy</vt:lpstr>
      <vt:lpstr>Customer Segmentation</vt:lpstr>
      <vt:lpstr>PowerPoint Presentation</vt:lpstr>
      <vt:lpstr>Sales Funnel</vt:lpstr>
      <vt:lpstr>Sales Funnel</vt:lpstr>
      <vt:lpstr>Customer Acquisition</vt:lpstr>
      <vt:lpstr>Projections</vt:lpstr>
      <vt:lpstr>Customer Enrichment Department</vt:lpstr>
      <vt:lpstr>Growth Engine - CRM</vt:lpstr>
      <vt:lpstr>Growth Engine – how does it work</vt:lpstr>
      <vt:lpstr>PowerPoint Presentation</vt:lpstr>
      <vt:lpstr>PowerPoint Presentation</vt:lpstr>
      <vt:lpstr>PowerPoint Presentation</vt:lpstr>
      <vt:lpstr>PowerPoint Presentation</vt:lpstr>
      <vt:lpstr>Alhamra Strategy </vt:lpstr>
      <vt:lpstr>Distribution – MCB Bank</vt:lpstr>
      <vt:lpstr>Distribution – MCB Bank</vt:lpstr>
      <vt:lpstr>Human Resource Development</vt:lpstr>
      <vt:lpstr>Agenda Item No. 3</vt:lpstr>
      <vt:lpstr>Agenda Item No. 4</vt:lpstr>
      <vt:lpstr>Agenda Item No. 5</vt:lpstr>
      <vt:lpstr>Agenda Item No. 5</vt:lpstr>
      <vt:lpstr>Agenda Item No. 5</vt:lpstr>
      <vt:lpstr>Agenda Item No. 5</vt:lpstr>
      <vt:lpstr>Agenda Item No. 5</vt:lpstr>
      <vt:lpstr>Agenda Item No. 5</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Hamza Saleem</dc:creator>
  <cp:lastModifiedBy>Syed Babar Ali</cp:lastModifiedBy>
  <cp:revision>28</cp:revision>
  <dcterms:created xsi:type="dcterms:W3CDTF">2021-09-08T09:56:36Z</dcterms:created>
  <dcterms:modified xsi:type="dcterms:W3CDTF">2021-09-15T06:36:29Z</dcterms:modified>
</cp:coreProperties>
</file>