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561" r:id="rId2"/>
    <p:sldId id="562" r:id="rId3"/>
    <p:sldId id="560" r:id="rId4"/>
    <p:sldId id="555" r:id="rId5"/>
    <p:sldId id="565" r:id="rId6"/>
    <p:sldId id="551" r:id="rId7"/>
    <p:sldId id="553" r:id="rId8"/>
    <p:sldId id="552" r:id="rId9"/>
    <p:sldId id="564" r:id="rId10"/>
    <p:sldId id="557" r:id="rId11"/>
    <p:sldId id="519" r:id="rId12"/>
    <p:sldId id="558" r:id="rId13"/>
    <p:sldId id="499" r:id="rId14"/>
    <p:sldId id="283" r:id="rId15"/>
  </p:sldIdLst>
  <p:sldSz cx="109728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3456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sif Mehdi" initials="AM" lastIdx="1" clrIdx="0">
    <p:extLst>
      <p:ext uri="{19B8F6BF-5375-455C-9EA6-DF929625EA0E}">
        <p15:presenceInfo xmlns:p15="http://schemas.microsoft.com/office/powerpoint/2012/main" userId="S-1-5-21-796845957-2145958837-839522115-1299" providerId="AD"/>
      </p:ext>
    </p:extLst>
  </p:cmAuthor>
  <p:cmAuthor id="2" name="Shazaib Anwar" initials="SA" lastIdx="1" clrIdx="1">
    <p:extLst>
      <p:ext uri="{19B8F6BF-5375-455C-9EA6-DF929625EA0E}">
        <p15:presenceInfo xmlns:p15="http://schemas.microsoft.com/office/powerpoint/2012/main" userId="S-1-5-21-796845957-2145958837-839522115-1143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F8CBAD"/>
    <a:srgbClr val="E6B9B8"/>
    <a:srgbClr val="C9C9C9"/>
    <a:srgbClr val="FFE699"/>
    <a:srgbClr val="A9D18E"/>
    <a:srgbClr val="8FAADC"/>
    <a:srgbClr val="FF9999"/>
    <a:srgbClr val="008000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434" autoAdjust="0"/>
  </p:normalViewPr>
  <p:slideViewPr>
    <p:cSldViewPr snapToGrid="0">
      <p:cViewPr varScale="1">
        <p:scale>
          <a:sx n="83" d="100"/>
          <a:sy n="83" d="100"/>
        </p:scale>
        <p:origin x="1003" y="62"/>
      </p:cViewPr>
      <p:guideLst>
        <p:guide orient="horz" pos="2160"/>
        <p:guide pos="3840"/>
        <p:guide pos="34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file-srv\Departments\Taxation\Corporate%20Affairs\Corporate%20Briefing%20Session\2020-2021\CBS\Industry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file-srv\Departments\Taxation\Corporate%20Affairs\Corporate%20Briefing%20Session\2020-2021\CBS\Industry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sad.alavi\Desktop\iSave%20accounts%20-%20isl%20vs%20con%20city%20wise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file-srv\Departments\Taxation\Corporate%20Affairs\Corporate%20Briefing%20Session\2020-2021\CBS\Industry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en-US" sz="1100" b="1" i="0" baseline="0" dirty="0">
                <a:effectLst/>
              </a:rPr>
              <a:t>Market Share June 2020 - Industry AUM PKR 908 Billion</a:t>
            </a:r>
            <a:endParaRPr lang="en-US" sz="1100" b="1" dirty="0">
              <a:effectLst/>
            </a:endParaRPr>
          </a:p>
        </c:rich>
      </c:tx>
      <c:layout>
        <c:manualLayout>
          <c:xMode val="edge"/>
          <c:yMode val="edge"/>
          <c:x val="0.11135411198600176"/>
          <c:y val="3.364857495755992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1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spPr>
            <a:solidFill>
              <a:schemeClr val="accent5">
                <a:lumMod val="60000"/>
                <a:lumOff val="40000"/>
              </a:schemeClr>
            </a:solidFill>
          </c:spPr>
          <c:dPt>
            <c:idx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1DD-4C92-9245-432BD0DC9D34}"/>
              </c:ext>
            </c:extLst>
          </c:dPt>
          <c:dPt>
            <c:idx val="1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1DD-4C92-9245-432BD0DC9D34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b="1" dirty="0"/>
                      <a:t>MCBAH</a:t>
                    </a:r>
                    <a:r>
                      <a:rPr lang="en-US" b="1" dirty="0" smtClean="0"/>
                      <a:t>,</a:t>
                    </a:r>
                    <a:r>
                      <a:rPr lang="en-US" b="1" baseline="0" dirty="0" smtClean="0"/>
                      <a:t> 12.0%</a:t>
                    </a:r>
                    <a:endParaRPr lang="en-US" b="1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1DD-4C92-9245-432BD0DC9D34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5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OTHERS, </a:t>
                    </a:r>
                    <a:r>
                      <a:rPr lang="en-US" dirty="0" smtClean="0"/>
                      <a:t>88.0%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1DD-4C92-9245-432BD0DC9D3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Sheet1!$B$17:$B$18</c:f>
              <c:strCache>
                <c:ptCount val="2"/>
                <c:pt idx="0">
                  <c:v>MCBAH</c:v>
                </c:pt>
                <c:pt idx="1">
                  <c:v>OTHERS</c:v>
                </c:pt>
              </c:strCache>
            </c:strRef>
          </c:cat>
          <c:val>
            <c:numRef>
              <c:f>Sheet1!$C$17:$C$18</c:f>
              <c:numCache>
                <c:formatCode>0%</c:formatCode>
                <c:ptCount val="2"/>
                <c:pt idx="0">
                  <c:v>0.12</c:v>
                </c:pt>
                <c:pt idx="1">
                  <c:v>0.88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1DD-4C92-9245-432BD0DC9D34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300" b="1" dirty="0"/>
              <a:t>Market</a:t>
            </a:r>
            <a:r>
              <a:rPr lang="en-US" sz="1300" b="1" baseline="0" dirty="0"/>
              <a:t> Share June 2021 - Industry AUM PKR </a:t>
            </a:r>
            <a:r>
              <a:rPr lang="en-US" sz="1300" b="1" baseline="0" dirty="0" smtClean="0"/>
              <a:t>1,273 Billion</a:t>
            </a:r>
            <a:endParaRPr lang="en-US" sz="1300" b="1" dirty="0"/>
          </a:p>
        </c:rich>
      </c:tx>
      <c:layout>
        <c:manualLayout>
          <c:xMode val="edge"/>
          <c:yMode val="edge"/>
          <c:x val="0.19689411590957936"/>
          <c:y val="5.20023431162289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spPr>
            <a:solidFill>
              <a:schemeClr val="accent6">
                <a:lumMod val="60000"/>
                <a:lumOff val="40000"/>
              </a:schemeClr>
            </a:solidFill>
          </c:spPr>
          <c:dPt>
            <c:idx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649-4D91-AEA6-20A062FFA39C}"/>
              </c:ext>
            </c:extLst>
          </c:dPt>
          <c:dPt>
            <c:idx val="1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649-4D91-AEA6-20A062FFA39C}"/>
              </c:ext>
            </c:extLst>
          </c:dPt>
          <c:dLbls>
            <c:dLbl>
              <c:idx val="0"/>
              <c:layout>
                <c:manualLayout>
                  <c:x val="-0.11964401329247118"/>
                  <c:y val="0.10951370703724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5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050" b="1" dirty="0"/>
                      <a:t>MCBAH</a:t>
                    </a:r>
                    <a:r>
                      <a:rPr lang="en-US" sz="1050" dirty="0"/>
                      <a:t>, </a:t>
                    </a:r>
                    <a:r>
                      <a:rPr lang="en-US" sz="1050" dirty="0" smtClean="0"/>
                      <a:t>12.2%</a:t>
                    </a:r>
                    <a:endParaRPr lang="en-US" sz="105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291319374392607"/>
                      <c:h val="4.968620355436858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B649-4D91-AEA6-20A062FFA39C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5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050" b="1" dirty="0"/>
                      <a:t>OTHERS </a:t>
                    </a:r>
                    <a:r>
                      <a:rPr lang="en-US" sz="1050" b="1" dirty="0" smtClean="0"/>
                      <a:t>87.8%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649-4D91-AEA6-20A062FFA39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(Sheet1!$B$13,Sheet1!$B$14)</c:f>
              <c:strCache>
                <c:ptCount val="2"/>
                <c:pt idx="0">
                  <c:v>MCBAH</c:v>
                </c:pt>
                <c:pt idx="1">
                  <c:v>OTHERS</c:v>
                </c:pt>
              </c:strCache>
            </c:strRef>
          </c:cat>
          <c:val>
            <c:numRef>
              <c:f>(Sheet1!$D$13,Sheet1!$D$14)</c:f>
              <c:numCache>
                <c:formatCode>0%</c:formatCode>
                <c:ptCount val="2"/>
                <c:pt idx="0">
                  <c:v>0.12203799844487555</c:v>
                </c:pt>
                <c:pt idx="1">
                  <c:v>0.87796200155512438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649-4D91-AEA6-20A062FFA3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Sheet1!$B$5</c:f>
              <c:strCache>
                <c:ptCount val="1"/>
                <c:pt idx="0">
                  <c:v>ISLAMIC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Sheet1!$D$3:$G$3</c:f>
              <c:strCache>
                <c:ptCount val="4"/>
                <c:pt idx="0">
                  <c:v>FY 19</c:v>
                </c:pt>
                <c:pt idx="1">
                  <c:v>FY 20</c:v>
                </c:pt>
                <c:pt idx="2">
                  <c:v>FY 21</c:v>
                </c:pt>
                <c:pt idx="3">
                  <c:v>1QFY 21-22</c:v>
                </c:pt>
              </c:strCache>
            </c:strRef>
          </c:cat>
          <c:val>
            <c:numRef>
              <c:f>Sheet1!$D$5:$G$5</c:f>
              <c:numCache>
                <c:formatCode>General</c:formatCode>
                <c:ptCount val="4"/>
                <c:pt idx="0">
                  <c:v>0</c:v>
                </c:pt>
                <c:pt idx="1">
                  <c:v>13356.73</c:v>
                </c:pt>
                <c:pt idx="2">
                  <c:v>30332.410715898324</c:v>
                </c:pt>
                <c:pt idx="3">
                  <c:v>30069.11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15-493A-985A-41449FC547BE}"/>
            </c:ext>
          </c:extLst>
        </c:ser>
        <c:ser>
          <c:idx val="1"/>
          <c:order val="1"/>
          <c:tx>
            <c:strRef>
              <c:f>Sheet1!$B$6</c:f>
              <c:strCache>
                <c:ptCount val="1"/>
                <c:pt idx="0">
                  <c:v>CONVENTIONAL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Sheet1!$D$3:$G$3</c:f>
              <c:strCache>
                <c:ptCount val="4"/>
                <c:pt idx="0">
                  <c:v>FY 19</c:v>
                </c:pt>
                <c:pt idx="1">
                  <c:v>FY 20</c:v>
                </c:pt>
                <c:pt idx="2">
                  <c:v>FY 21</c:v>
                </c:pt>
                <c:pt idx="3">
                  <c:v>1QFY 21-22</c:v>
                </c:pt>
              </c:strCache>
            </c:strRef>
          </c:cat>
          <c:val>
            <c:numRef>
              <c:f>Sheet1!$D$6:$G$6</c:f>
              <c:numCache>
                <c:formatCode>General</c:formatCode>
                <c:ptCount val="4"/>
                <c:pt idx="0">
                  <c:v>34664.400000000001</c:v>
                </c:pt>
                <c:pt idx="1">
                  <c:v>52853.61</c:v>
                </c:pt>
                <c:pt idx="2">
                  <c:v>67456.505233476579</c:v>
                </c:pt>
                <c:pt idx="3">
                  <c:v>73614.86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C15-493A-985A-41449FC547BE}"/>
            </c:ext>
          </c:extLst>
        </c:ser>
        <c:ser>
          <c:idx val="2"/>
          <c:order val="2"/>
          <c:tx>
            <c:strRef>
              <c:f>Sheet1!$B$7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50800" dist="482600" dir="8160000" algn="ctr" rotWithShape="0">
                <a:srgbClr val="000000">
                  <a:alpha val="43000"/>
                </a:srgbClr>
              </a:outerShdw>
            </a:effectLst>
            <a:sp3d/>
          </c:spPr>
          <c:invertIfNegative val="0"/>
          <c:cat>
            <c:strRef>
              <c:f>Sheet1!$D$3:$G$3</c:f>
              <c:strCache>
                <c:ptCount val="4"/>
                <c:pt idx="0">
                  <c:v>FY 19</c:v>
                </c:pt>
                <c:pt idx="1">
                  <c:v>FY 20</c:v>
                </c:pt>
                <c:pt idx="2">
                  <c:v>FY 21</c:v>
                </c:pt>
                <c:pt idx="3">
                  <c:v>1QFY 21-22</c:v>
                </c:pt>
              </c:strCache>
            </c:strRef>
          </c:cat>
          <c:val>
            <c:numRef>
              <c:f>Sheet1!$D$7:$G$7</c:f>
              <c:numCache>
                <c:formatCode>General</c:formatCode>
                <c:ptCount val="4"/>
                <c:pt idx="0">
                  <c:v>44315.83</c:v>
                </c:pt>
                <c:pt idx="1">
                  <c:v>66210.34</c:v>
                </c:pt>
                <c:pt idx="2">
                  <c:v>97788.915949374903</c:v>
                </c:pt>
                <c:pt idx="3">
                  <c:v>103683.97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C15-493A-985A-41449FC547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899252255"/>
        <c:axId val="1899257247"/>
        <c:axId val="0"/>
      </c:bar3DChart>
      <c:catAx>
        <c:axId val="18992522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99257247"/>
        <c:crosses val="autoZero"/>
        <c:auto val="1"/>
        <c:lblAlgn val="ctr"/>
        <c:lblOffset val="100"/>
        <c:noMultiLvlLbl val="0"/>
      </c:catAx>
      <c:valAx>
        <c:axId val="189925724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9925225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0BB0F390-798E-403C-A27E-A2267C437B0B}" type="datetimeFigureOut">
              <a:rPr lang="en-US" smtClean="0"/>
              <a:pPr/>
              <a:t>11/17/2021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241425"/>
            <a:ext cx="53594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31" tIns="45715" rIns="91431" bIns="4571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5"/>
            <a:ext cx="2945659" cy="498055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D2994F3D-B37A-4386-9D2F-D78FF75796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5443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Updated June</a:t>
            </a:r>
            <a:r>
              <a:rPr lang="en-US" baseline="0" dirty="0" smtClean="0"/>
              <a:t> 2020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FAB62C-5711-424D-8F34-51676074596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8006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Updated June</a:t>
            </a:r>
            <a:r>
              <a:rPr lang="en-US" baseline="0" dirty="0" smtClean="0"/>
              <a:t> 2020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FAB62C-5711-424D-8F34-51676074596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0502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Updated June</a:t>
            </a:r>
            <a:r>
              <a:rPr lang="en-US" baseline="0" dirty="0" smtClean="0"/>
              <a:t> 2020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FAB62C-5711-424D-8F34-51676074596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3820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Can we have</a:t>
            </a:r>
            <a:r>
              <a:rPr lang="en-US" baseline="0" dirty="0" smtClean="0"/>
              <a:t> market share over last 3 years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9621D-C22E-4420-9967-AC5108F8EA8D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4416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94F3D-B37A-4386-9D2F-D78FF75796C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9167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122363"/>
            <a:ext cx="82296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2038"/>
            <a:ext cx="82296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4380" y="6356351"/>
            <a:ext cx="2468880" cy="365125"/>
          </a:xfrm>
          <a:prstGeom prst="rect">
            <a:avLst/>
          </a:prstGeom>
        </p:spPr>
        <p:txBody>
          <a:bodyPr/>
          <a:lstStyle/>
          <a:p>
            <a:fld id="{16164D92-FC1E-44DE-86FC-11D9CB74AE78}" type="datetimeFigureOut">
              <a:rPr lang="en-US" smtClean="0"/>
              <a:pPr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34740" y="6356351"/>
            <a:ext cx="37033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49540" y="6356351"/>
            <a:ext cx="2468880" cy="365125"/>
          </a:xfrm>
          <a:prstGeom prst="rect">
            <a:avLst/>
          </a:prstGeom>
        </p:spPr>
        <p:txBody>
          <a:bodyPr/>
          <a:lstStyle/>
          <a:p>
            <a:fld id="{57C1DDA5-ECDC-45DD-8834-5B1FD9AED8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164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4380" y="6356351"/>
            <a:ext cx="2468880" cy="365125"/>
          </a:xfrm>
          <a:prstGeom prst="rect">
            <a:avLst/>
          </a:prstGeom>
        </p:spPr>
        <p:txBody>
          <a:bodyPr/>
          <a:lstStyle/>
          <a:p>
            <a:fld id="{16164D92-FC1E-44DE-86FC-11D9CB74AE78}" type="datetimeFigureOut">
              <a:rPr lang="en-US" smtClean="0"/>
              <a:pPr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34740" y="6356351"/>
            <a:ext cx="37033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49540" y="6356351"/>
            <a:ext cx="2468880" cy="365125"/>
          </a:xfrm>
          <a:prstGeom prst="rect">
            <a:avLst/>
          </a:prstGeom>
        </p:spPr>
        <p:txBody>
          <a:bodyPr/>
          <a:lstStyle/>
          <a:p>
            <a:fld id="{57C1DDA5-ECDC-45DD-8834-5B1FD9AED8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625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52410" y="365125"/>
            <a:ext cx="236601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4380" y="365125"/>
            <a:ext cx="696087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4380" y="6356351"/>
            <a:ext cx="2468880" cy="365125"/>
          </a:xfrm>
          <a:prstGeom prst="rect">
            <a:avLst/>
          </a:prstGeom>
        </p:spPr>
        <p:txBody>
          <a:bodyPr/>
          <a:lstStyle/>
          <a:p>
            <a:fld id="{16164D92-FC1E-44DE-86FC-11D9CB74AE78}" type="datetimeFigureOut">
              <a:rPr lang="en-US" smtClean="0"/>
              <a:pPr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34740" y="6356351"/>
            <a:ext cx="37033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49540" y="6356351"/>
            <a:ext cx="2468880" cy="365125"/>
          </a:xfrm>
          <a:prstGeom prst="rect">
            <a:avLst/>
          </a:prstGeom>
        </p:spPr>
        <p:txBody>
          <a:bodyPr/>
          <a:lstStyle/>
          <a:p>
            <a:fld id="{57C1DDA5-ECDC-45DD-8834-5B1FD9AED8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174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4380" y="6356351"/>
            <a:ext cx="2468880" cy="365125"/>
          </a:xfrm>
          <a:prstGeom prst="rect">
            <a:avLst/>
          </a:prstGeom>
        </p:spPr>
        <p:txBody>
          <a:bodyPr/>
          <a:lstStyle/>
          <a:p>
            <a:fld id="{16164D92-FC1E-44DE-86FC-11D9CB74AE78}" type="datetimeFigureOut">
              <a:rPr lang="en-US" smtClean="0"/>
              <a:pPr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34740" y="6356351"/>
            <a:ext cx="37033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49540" y="6356351"/>
            <a:ext cx="2468880" cy="365125"/>
          </a:xfrm>
          <a:prstGeom prst="rect">
            <a:avLst/>
          </a:prstGeom>
        </p:spPr>
        <p:txBody>
          <a:bodyPr/>
          <a:lstStyle/>
          <a:p>
            <a:fld id="{57C1DDA5-ECDC-45DD-8834-5B1FD9AED8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64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665" y="1709738"/>
            <a:ext cx="946404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665" y="4589464"/>
            <a:ext cx="946404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4380" y="6356351"/>
            <a:ext cx="2468880" cy="365125"/>
          </a:xfrm>
          <a:prstGeom prst="rect">
            <a:avLst/>
          </a:prstGeom>
        </p:spPr>
        <p:txBody>
          <a:bodyPr/>
          <a:lstStyle/>
          <a:p>
            <a:fld id="{16164D92-FC1E-44DE-86FC-11D9CB74AE78}" type="datetimeFigureOut">
              <a:rPr lang="en-US" smtClean="0"/>
              <a:pPr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34740" y="6356351"/>
            <a:ext cx="37033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49540" y="6356351"/>
            <a:ext cx="2468880" cy="365125"/>
          </a:xfrm>
          <a:prstGeom prst="rect">
            <a:avLst/>
          </a:prstGeom>
        </p:spPr>
        <p:txBody>
          <a:bodyPr/>
          <a:lstStyle/>
          <a:p>
            <a:fld id="{57C1DDA5-ECDC-45DD-8834-5B1FD9AED8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297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4380" y="1825625"/>
            <a:ext cx="466344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54980" y="1825625"/>
            <a:ext cx="466344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54380" y="6356351"/>
            <a:ext cx="2468880" cy="365125"/>
          </a:xfrm>
          <a:prstGeom prst="rect">
            <a:avLst/>
          </a:prstGeom>
        </p:spPr>
        <p:txBody>
          <a:bodyPr/>
          <a:lstStyle/>
          <a:p>
            <a:fld id="{16164D92-FC1E-44DE-86FC-11D9CB74AE78}" type="datetimeFigureOut">
              <a:rPr lang="en-US" smtClean="0"/>
              <a:pPr/>
              <a:t>11/17/2021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34740" y="6356351"/>
            <a:ext cx="37033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49540" y="6356351"/>
            <a:ext cx="2468880" cy="365125"/>
          </a:xfrm>
          <a:prstGeom prst="rect">
            <a:avLst/>
          </a:prstGeom>
        </p:spPr>
        <p:txBody>
          <a:bodyPr/>
          <a:lstStyle/>
          <a:p>
            <a:fld id="{57C1DDA5-ECDC-45DD-8834-5B1FD9AED8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127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809" y="365126"/>
            <a:ext cx="946404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5810" y="1681163"/>
            <a:ext cx="464200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5810" y="2505075"/>
            <a:ext cx="464200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4980" y="1681163"/>
            <a:ext cx="4664869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4980" y="2505075"/>
            <a:ext cx="4664869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54380" y="6356351"/>
            <a:ext cx="2468880" cy="365125"/>
          </a:xfrm>
          <a:prstGeom prst="rect">
            <a:avLst/>
          </a:prstGeom>
        </p:spPr>
        <p:txBody>
          <a:bodyPr/>
          <a:lstStyle/>
          <a:p>
            <a:fld id="{16164D92-FC1E-44DE-86FC-11D9CB74AE78}" type="datetimeFigureOut">
              <a:rPr lang="en-US" smtClean="0"/>
              <a:pPr/>
              <a:t>11/17/2021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634740" y="6356351"/>
            <a:ext cx="37033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749540" y="6356351"/>
            <a:ext cx="2468880" cy="365125"/>
          </a:xfrm>
          <a:prstGeom prst="rect">
            <a:avLst/>
          </a:prstGeom>
        </p:spPr>
        <p:txBody>
          <a:bodyPr/>
          <a:lstStyle/>
          <a:p>
            <a:fld id="{57C1DDA5-ECDC-45DD-8834-5B1FD9AED8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917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54380" y="6356351"/>
            <a:ext cx="2468880" cy="365125"/>
          </a:xfrm>
          <a:prstGeom prst="rect">
            <a:avLst/>
          </a:prstGeom>
        </p:spPr>
        <p:txBody>
          <a:bodyPr/>
          <a:lstStyle/>
          <a:p>
            <a:fld id="{16164D92-FC1E-44DE-86FC-11D9CB74AE78}" type="datetimeFigureOut">
              <a:rPr lang="en-US" smtClean="0"/>
              <a:pPr/>
              <a:t>11/17/2021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634740" y="6356351"/>
            <a:ext cx="37033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749540" y="6356351"/>
            <a:ext cx="2468880" cy="365125"/>
          </a:xfrm>
          <a:prstGeom prst="rect">
            <a:avLst/>
          </a:prstGeom>
        </p:spPr>
        <p:txBody>
          <a:bodyPr/>
          <a:lstStyle/>
          <a:p>
            <a:fld id="{57C1DDA5-ECDC-45DD-8834-5B1FD9AED8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931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54380" y="6356351"/>
            <a:ext cx="2468880" cy="365125"/>
          </a:xfrm>
          <a:prstGeom prst="rect">
            <a:avLst/>
          </a:prstGeom>
        </p:spPr>
        <p:txBody>
          <a:bodyPr/>
          <a:lstStyle/>
          <a:p>
            <a:fld id="{16164D92-FC1E-44DE-86FC-11D9CB74AE78}" type="datetimeFigureOut">
              <a:rPr lang="en-US" smtClean="0"/>
              <a:pPr/>
              <a:t>11/17/2021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634740" y="6356351"/>
            <a:ext cx="37033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749540" y="6356351"/>
            <a:ext cx="2468880" cy="365125"/>
          </a:xfrm>
          <a:prstGeom prst="rect">
            <a:avLst/>
          </a:prstGeom>
        </p:spPr>
        <p:txBody>
          <a:bodyPr/>
          <a:lstStyle/>
          <a:p>
            <a:fld id="{57C1DDA5-ECDC-45DD-8834-5B1FD9AED8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689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810" y="457200"/>
            <a:ext cx="353901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4869" y="987426"/>
            <a:ext cx="555498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5810" y="2057400"/>
            <a:ext cx="35390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54380" y="6356351"/>
            <a:ext cx="2468880" cy="365125"/>
          </a:xfrm>
          <a:prstGeom prst="rect">
            <a:avLst/>
          </a:prstGeom>
        </p:spPr>
        <p:txBody>
          <a:bodyPr/>
          <a:lstStyle/>
          <a:p>
            <a:fld id="{16164D92-FC1E-44DE-86FC-11D9CB74AE78}" type="datetimeFigureOut">
              <a:rPr lang="en-US" smtClean="0"/>
              <a:pPr/>
              <a:t>11/17/2021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34740" y="6356351"/>
            <a:ext cx="37033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49540" y="6356351"/>
            <a:ext cx="2468880" cy="365125"/>
          </a:xfrm>
          <a:prstGeom prst="rect">
            <a:avLst/>
          </a:prstGeom>
        </p:spPr>
        <p:txBody>
          <a:bodyPr/>
          <a:lstStyle/>
          <a:p>
            <a:fld id="{57C1DDA5-ECDC-45DD-8834-5B1FD9AED8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141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810" y="457200"/>
            <a:ext cx="353901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64869" y="987426"/>
            <a:ext cx="555498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5810" y="2057400"/>
            <a:ext cx="35390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54380" y="6356351"/>
            <a:ext cx="2468880" cy="365125"/>
          </a:xfrm>
          <a:prstGeom prst="rect">
            <a:avLst/>
          </a:prstGeom>
        </p:spPr>
        <p:txBody>
          <a:bodyPr/>
          <a:lstStyle/>
          <a:p>
            <a:fld id="{16164D92-FC1E-44DE-86FC-11D9CB74AE78}" type="datetimeFigureOut">
              <a:rPr lang="en-US" smtClean="0"/>
              <a:pPr/>
              <a:t>11/17/2021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34740" y="6356351"/>
            <a:ext cx="37033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49540" y="6356351"/>
            <a:ext cx="2468880" cy="365125"/>
          </a:xfrm>
          <a:prstGeom prst="rect">
            <a:avLst/>
          </a:prstGeom>
        </p:spPr>
        <p:txBody>
          <a:bodyPr/>
          <a:lstStyle/>
          <a:p>
            <a:fld id="{57C1DDA5-ECDC-45DD-8834-5B1FD9AED8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991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4380" y="365126"/>
            <a:ext cx="946404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4380" y="1825625"/>
            <a:ext cx="946404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944" y="29993"/>
            <a:ext cx="1177474" cy="4557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413" y="6442074"/>
            <a:ext cx="2888006" cy="36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318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2.png">
            <a:extLst>
              <a:ext uri="{FF2B5EF4-FFF2-40B4-BE49-F238E27FC236}">
                <a16:creationId xmlns:a16="http://schemas.microsoft.com/office/drawing/2014/main" id="{F4CA145E-AE07-429C-87A6-10396E3EAC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33120"/>
            <a:ext cx="10963656" cy="7701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 txBox="1">
            <a:spLocks/>
          </p:cNvSpPr>
          <p:nvPr/>
        </p:nvSpPr>
        <p:spPr>
          <a:xfrm>
            <a:off x="2301937" y="3655432"/>
            <a:ext cx="6359782" cy="14994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Segoe UI Symbol" panose="020B0502040204020203" pitchFamily="34" charset="0"/>
                <a:cs typeface="Calibri" panose="020F0502020204030204" pitchFamily="34" charset="0"/>
              </a:rPr>
              <a:t>Corporate Briefing Session </a:t>
            </a: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Segoe UI Symbol" panose="020B0502040204020203" pitchFamily="34" charset="0"/>
                <a:cs typeface="Calibri" panose="020F0502020204030204" pitchFamily="34" charset="0"/>
              </a:rPr>
              <a:t>FY 2021-22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Segoe UI Symbol" panose="020B0502040204020203" pitchFamily="34" charset="0"/>
              <a:cs typeface="Calibri" panose="020F0502020204030204" pitchFamily="34" charset="0"/>
            </a:endParaRPr>
          </a:p>
          <a:p>
            <a:pPr marL="228600" lvl="0" indent="-22860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3600" b="1" dirty="0" smtClean="0">
                <a:latin typeface="Calibri" panose="020F0502020204030204" pitchFamily="34" charset="0"/>
                <a:ea typeface="Segoe UI Symbol" panose="020B0502040204020203" pitchFamily="34" charset="0"/>
                <a:cs typeface="Calibri" panose="020F0502020204030204" pitchFamily="34" charset="0"/>
              </a:rPr>
              <a:t>November </a:t>
            </a:r>
            <a:r>
              <a:rPr lang="en-US" sz="3600" b="1" dirty="0" smtClean="0">
                <a:latin typeface="Calibri" panose="020F0502020204030204" pitchFamily="34" charset="0"/>
                <a:ea typeface="Segoe UI Symbol" panose="020B0502040204020203" pitchFamily="34" charset="0"/>
                <a:cs typeface="Calibri" panose="020F0502020204030204" pitchFamily="34" charset="0"/>
              </a:rPr>
              <a:t>17, 2021</a:t>
            </a:r>
            <a:endParaRPr lang="en-US" sz="2000" b="1" dirty="0" smtClean="0">
              <a:latin typeface="Calibri" panose="020F0502020204030204" pitchFamily="34" charset="0"/>
              <a:ea typeface="Segoe UI Symbol" panose="020B0502040204020203" pitchFamily="34" charset="0"/>
              <a:cs typeface="Calibri" panose="020F0502020204030204" pitchFamily="34" charset="0"/>
            </a:endParaRPr>
          </a:p>
          <a:p>
            <a:pPr marL="228600" lvl="0" indent="-228600" algn="ctr">
              <a:lnSpc>
                <a:spcPct val="90000"/>
              </a:lnSpc>
              <a:spcBef>
                <a:spcPts val="1000"/>
              </a:spcBef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Segoe UI Symbol" panose="020B0502040204020203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0315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 txBox="1">
            <a:spLocks/>
          </p:cNvSpPr>
          <p:nvPr/>
        </p:nvSpPr>
        <p:spPr>
          <a:xfrm>
            <a:off x="177800" y="228600"/>
            <a:ext cx="10115550" cy="544513"/>
          </a:xfrm>
          <a:prstGeom prst="rect">
            <a:avLst/>
          </a:prstGeom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500" b="1" dirty="0">
                <a:solidFill>
                  <a:schemeClr val="tx1">
                    <a:tint val="75000"/>
                  </a:schemeClr>
                </a:solidFill>
                <a:latin typeface="+mn-lt"/>
              </a:rPr>
              <a:t>Dashboard – </a:t>
            </a:r>
            <a:r>
              <a:rPr lang="en-US" sz="2500" b="1" dirty="0" smtClean="0">
                <a:solidFill>
                  <a:schemeClr val="tx1">
                    <a:tint val="75000"/>
                  </a:schemeClr>
                </a:solidFill>
              </a:rPr>
              <a:t>June 2021</a:t>
            </a:r>
            <a:r>
              <a:rPr lang="en-US" sz="2500" b="1" dirty="0" smtClean="0">
                <a:solidFill>
                  <a:schemeClr val="tx1">
                    <a:tint val="75000"/>
                  </a:schemeClr>
                </a:solidFill>
                <a:latin typeface="+mn-lt"/>
              </a:rPr>
              <a:t>   </a:t>
            </a:r>
            <a:r>
              <a:rPr lang="en-US" sz="2500" b="1" dirty="0">
                <a:solidFill>
                  <a:schemeClr val="tx1">
                    <a:tint val="75000"/>
                  </a:schemeClr>
                </a:solidFill>
                <a:latin typeface="+mn-lt"/>
              </a:rPr>
              <a:t>… Cont’d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225" y="1419215"/>
            <a:ext cx="5162550" cy="40524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0050" y="1419215"/>
            <a:ext cx="5083175" cy="4052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905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-4671" y="4760"/>
            <a:ext cx="5715298" cy="563563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sz="2800" dirty="0" smtClean="0">
                <a:solidFill>
                  <a:schemeClr val="tx1">
                    <a:tint val="75000"/>
                  </a:schemeClr>
                </a:solidFill>
                <a:latin typeface="Georgia" pitchFamily="18" charset="0"/>
              </a:rPr>
              <a:t>Financial Details</a:t>
            </a:r>
            <a:endParaRPr lang="en-US" sz="2500" dirty="0">
              <a:solidFill>
                <a:schemeClr val="tx1">
                  <a:tint val="75000"/>
                </a:schemeClr>
              </a:solidFill>
              <a:latin typeface="Georgia" pitchFamily="18" charset="0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186" t="39819" r="30050" b="14616"/>
          <a:stretch/>
        </p:blipFill>
        <p:spPr>
          <a:xfrm>
            <a:off x="516194" y="678778"/>
            <a:ext cx="9542206" cy="36613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3866" t="54941" r="32317" b="28729"/>
          <a:stretch/>
        </p:blipFill>
        <p:spPr>
          <a:xfrm>
            <a:off x="634180" y="4450589"/>
            <a:ext cx="9094869" cy="1308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125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1850517"/>
              </p:ext>
            </p:extLst>
          </p:nvPr>
        </p:nvGraphicFramePr>
        <p:xfrm>
          <a:off x="344193" y="694307"/>
          <a:ext cx="10215652" cy="48068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37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62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09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00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364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258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67793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8259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84429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52847">
                  <a:extLst>
                    <a:ext uri="{9D8B030D-6E8A-4147-A177-3AD203B41FA5}">
                      <a16:colId xmlns:a16="http://schemas.microsoft.com/office/drawing/2014/main" val="2398029424"/>
                    </a:ext>
                  </a:extLst>
                </a:gridCol>
                <a:gridCol w="1814545">
                  <a:extLst>
                    <a:ext uri="{9D8B030D-6E8A-4147-A177-3AD203B41FA5}">
                      <a16:colId xmlns:a16="http://schemas.microsoft.com/office/drawing/2014/main" val="3264764724"/>
                    </a:ext>
                  </a:extLst>
                </a:gridCol>
              </a:tblGrid>
              <a:tr h="765647">
                <a:tc gridSpan="9"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                                    Dividend History</a:t>
                      </a:r>
                    </a:p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lnB w="381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64262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002060"/>
                          </a:solidFill>
                          <a:latin typeface="Georgia" panose="02040502050405020303" pitchFamily="18" charset="0"/>
                        </a:rPr>
                        <a:t>Year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rgbClr val="002060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2060"/>
                          </a:solidFill>
                          <a:latin typeface="Georgia" panose="02040502050405020303" pitchFamily="18" charset="0"/>
                        </a:rPr>
                        <a:t>Net Profit for the Year</a:t>
                      </a:r>
                    </a:p>
                    <a:p>
                      <a:pPr algn="ctr"/>
                      <a:r>
                        <a:rPr lang="en-US" sz="1400" b="1" dirty="0" smtClean="0">
                          <a:solidFill>
                            <a:srgbClr val="002060"/>
                          </a:solidFill>
                          <a:latin typeface="Georgia" panose="02040502050405020303" pitchFamily="18" charset="0"/>
                        </a:rPr>
                        <a:t>Rs. In millions</a:t>
                      </a:r>
                      <a:endParaRPr lang="en-US" sz="1400" b="1" dirty="0">
                        <a:solidFill>
                          <a:srgbClr val="002060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rgbClr val="002060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2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002060"/>
                          </a:solidFill>
                          <a:latin typeface="Georgia" panose="02040502050405020303" pitchFamily="18" charset="0"/>
                        </a:rPr>
                        <a:t>Earnings Per Share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rgbClr val="002060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002060"/>
                          </a:solidFill>
                          <a:latin typeface="Georgia" panose="02040502050405020303" pitchFamily="18" charset="0"/>
                        </a:rPr>
                        <a:t>Total Dividend </a:t>
                      </a:r>
                    </a:p>
                    <a:p>
                      <a:pPr algn="ctr"/>
                      <a:r>
                        <a:rPr lang="en-US" sz="1400" b="1" dirty="0">
                          <a:solidFill>
                            <a:srgbClr val="002060"/>
                          </a:solidFill>
                          <a:latin typeface="Georgia" panose="02040502050405020303" pitchFamily="18" charset="0"/>
                        </a:rPr>
                        <a:t>Declared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rgbClr val="002060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002060"/>
                          </a:solidFill>
                          <a:latin typeface="Georgia" panose="02040502050405020303" pitchFamily="18" charset="0"/>
                        </a:rPr>
                        <a:t>Interim Dividend</a:t>
                      </a:r>
                    </a:p>
                  </a:txBody>
                  <a:tcPr>
                    <a:lnR w="12700" cmpd="sng">
                      <a:noFill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rgbClr val="002060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002060"/>
                          </a:solidFill>
                          <a:latin typeface="Georgia" panose="02040502050405020303" pitchFamily="18" charset="0"/>
                        </a:rPr>
                        <a:t>Final </a:t>
                      </a:r>
                    </a:p>
                    <a:p>
                      <a:pPr algn="ctr"/>
                      <a:r>
                        <a:rPr lang="en-US" sz="1400" b="1" dirty="0">
                          <a:solidFill>
                            <a:srgbClr val="002060"/>
                          </a:solidFill>
                          <a:latin typeface="Georgia" panose="02040502050405020303" pitchFamily="18" charset="0"/>
                        </a:rPr>
                        <a:t>Dividend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6306"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solidFill>
                          <a:srgbClr val="002060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500" dirty="0">
                        <a:solidFill>
                          <a:srgbClr val="002060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500" dirty="0">
                        <a:solidFill>
                          <a:srgbClr val="002060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500" dirty="0">
                        <a:solidFill>
                          <a:srgbClr val="002060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500" dirty="0">
                        <a:solidFill>
                          <a:srgbClr val="002060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500" dirty="0">
                        <a:solidFill>
                          <a:srgbClr val="002060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500" dirty="0">
                        <a:solidFill>
                          <a:srgbClr val="002060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500" dirty="0">
                        <a:solidFill>
                          <a:srgbClr val="002060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500" dirty="0">
                        <a:solidFill>
                          <a:srgbClr val="002060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500" dirty="0">
                        <a:solidFill>
                          <a:srgbClr val="002060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500" dirty="0">
                        <a:solidFill>
                          <a:srgbClr val="002060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068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2060"/>
                          </a:solidFill>
                          <a:latin typeface="Georgia" panose="02040502050405020303" pitchFamily="18" charset="0"/>
                        </a:rPr>
                        <a:t>2016-17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002060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002060"/>
                          </a:solidFill>
                          <a:latin typeface="Georgia" panose="02040502050405020303" pitchFamily="18" charset="0"/>
                        </a:rPr>
                        <a:t>202</a:t>
                      </a:r>
                      <a:endParaRPr lang="en-US" sz="1800" dirty="0">
                        <a:solidFill>
                          <a:srgbClr val="002060"/>
                        </a:solidFill>
                        <a:latin typeface="Georgia" panose="02040502050405020303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002060"/>
                        </a:solidFill>
                        <a:latin typeface="Georgia" panose="02040502050405020303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002060"/>
                          </a:solidFill>
                          <a:latin typeface="Georgia" panose="02040502050405020303" pitchFamily="18" charset="0"/>
                        </a:rPr>
                        <a:t>2.81</a:t>
                      </a:r>
                      <a:endParaRPr lang="en-US" sz="1800" dirty="0">
                        <a:solidFill>
                          <a:srgbClr val="002060"/>
                        </a:solidFill>
                        <a:latin typeface="Georgia" panose="02040502050405020303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002060"/>
                        </a:solidFill>
                        <a:latin typeface="Georgia" panose="02040502050405020303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2060"/>
                          </a:solidFill>
                          <a:latin typeface="Georgia" panose="02040502050405020303" pitchFamily="18" charset="0"/>
                        </a:rPr>
                        <a:t>32.5 </a:t>
                      </a:r>
                      <a:r>
                        <a:rPr lang="en-US" sz="1800" dirty="0" smtClean="0">
                          <a:solidFill>
                            <a:srgbClr val="002060"/>
                          </a:solidFill>
                          <a:latin typeface="Georgia" panose="02040502050405020303" pitchFamily="18" charset="0"/>
                        </a:rPr>
                        <a:t>%</a:t>
                      </a:r>
                      <a:endParaRPr lang="en-US" sz="1800" dirty="0">
                        <a:solidFill>
                          <a:srgbClr val="002060"/>
                        </a:solidFill>
                        <a:latin typeface="Georgia" panose="02040502050405020303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002060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2060"/>
                          </a:solidFill>
                          <a:latin typeface="Georgia" panose="02040502050405020303" pitchFamily="18" charset="0"/>
                        </a:rPr>
                        <a:t>15 </a:t>
                      </a:r>
                      <a:r>
                        <a:rPr lang="en-US" sz="2000" dirty="0" smtClean="0">
                          <a:solidFill>
                            <a:srgbClr val="002060"/>
                          </a:solidFill>
                          <a:latin typeface="Georgia" panose="02040502050405020303" pitchFamily="18" charset="0"/>
                        </a:rPr>
                        <a:t>%</a:t>
                      </a:r>
                      <a:endParaRPr lang="en-US" sz="1800" dirty="0">
                        <a:solidFill>
                          <a:srgbClr val="002060"/>
                        </a:solidFill>
                        <a:latin typeface="Georgia" panose="02040502050405020303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solidFill>
                          <a:srgbClr val="002060"/>
                        </a:solidFill>
                        <a:latin typeface="Georgia" panose="02040502050405020303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2060"/>
                          </a:solidFill>
                          <a:latin typeface="Georgia" panose="02040502050405020303" pitchFamily="18" charset="0"/>
                        </a:rPr>
                        <a:t>17.5 </a:t>
                      </a:r>
                      <a:r>
                        <a:rPr lang="en-US" sz="1800" dirty="0" smtClean="0">
                          <a:solidFill>
                            <a:srgbClr val="002060"/>
                          </a:solidFill>
                          <a:latin typeface="Georgia" panose="02040502050405020303" pitchFamily="18" charset="0"/>
                        </a:rPr>
                        <a:t>%</a:t>
                      </a:r>
                      <a:endParaRPr lang="en-US" sz="1800" dirty="0">
                        <a:solidFill>
                          <a:srgbClr val="002060"/>
                        </a:solidFill>
                        <a:latin typeface="Georgia" panose="02040502050405020303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3998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2060"/>
                          </a:solidFill>
                          <a:latin typeface="Georgia" panose="02040502050405020303" pitchFamily="18" charset="0"/>
                        </a:rPr>
                        <a:t>2017-18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002060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2060"/>
                          </a:solidFill>
                          <a:latin typeface="Georgia" panose="02040502050405020303" pitchFamily="18" charset="0"/>
                        </a:rPr>
                        <a:t>124</a:t>
                      </a:r>
                      <a:endParaRPr lang="en-US" sz="1800" dirty="0">
                        <a:solidFill>
                          <a:srgbClr val="002060"/>
                        </a:solidFill>
                        <a:latin typeface="Georgia" panose="02040502050405020303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002060"/>
                        </a:solidFill>
                        <a:latin typeface="Georgia" panose="02040502050405020303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2060"/>
                          </a:solidFill>
                          <a:latin typeface="Georgia" panose="02040502050405020303" pitchFamily="18" charset="0"/>
                        </a:rPr>
                        <a:t>1.72</a:t>
                      </a:r>
                      <a:endParaRPr lang="en-US" sz="1800" dirty="0">
                        <a:solidFill>
                          <a:srgbClr val="002060"/>
                        </a:solidFill>
                        <a:latin typeface="Georgia" panose="02040502050405020303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002060"/>
                        </a:solidFill>
                        <a:latin typeface="Georgia" panose="02040502050405020303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2060"/>
                          </a:solidFill>
                          <a:latin typeface="Georgia" panose="02040502050405020303" pitchFamily="18" charset="0"/>
                        </a:rPr>
                        <a:t>17.5 </a:t>
                      </a:r>
                      <a:r>
                        <a:rPr lang="en-US" sz="1800" dirty="0" smtClean="0">
                          <a:solidFill>
                            <a:srgbClr val="002060"/>
                          </a:solidFill>
                          <a:latin typeface="Georgia" panose="02040502050405020303" pitchFamily="18" charset="0"/>
                        </a:rPr>
                        <a:t>%</a:t>
                      </a:r>
                      <a:endParaRPr lang="en-US" sz="1800" dirty="0">
                        <a:solidFill>
                          <a:srgbClr val="002060"/>
                        </a:solidFill>
                        <a:latin typeface="Georgia" panose="02040502050405020303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002060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2060"/>
                          </a:solidFill>
                          <a:latin typeface="Georgia" panose="02040502050405020303" pitchFamily="18" charset="0"/>
                        </a:rPr>
                        <a:t>-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002060"/>
                        </a:solidFill>
                        <a:latin typeface="Georgia" panose="02040502050405020303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2060"/>
                          </a:solidFill>
                          <a:latin typeface="Georgia" panose="02040502050405020303" pitchFamily="18" charset="0"/>
                        </a:rPr>
                        <a:t>17.5 </a:t>
                      </a:r>
                      <a:r>
                        <a:rPr lang="en-US" sz="1800" dirty="0" smtClean="0">
                          <a:solidFill>
                            <a:srgbClr val="002060"/>
                          </a:solidFill>
                          <a:latin typeface="Georgia" panose="02040502050405020303" pitchFamily="18" charset="0"/>
                        </a:rPr>
                        <a:t>%</a:t>
                      </a:r>
                      <a:endParaRPr lang="en-US" sz="1800" dirty="0">
                        <a:solidFill>
                          <a:srgbClr val="002060"/>
                        </a:solidFill>
                        <a:latin typeface="Georgia" panose="02040502050405020303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3998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2060"/>
                          </a:solidFill>
                          <a:latin typeface="Georgia" panose="02040502050405020303" pitchFamily="18" charset="0"/>
                        </a:rPr>
                        <a:t>2018-19</a:t>
                      </a:r>
                      <a:endParaRPr lang="en-US" sz="1800" dirty="0">
                        <a:solidFill>
                          <a:srgbClr val="002060"/>
                        </a:solidFill>
                        <a:latin typeface="Georgia" panose="02040502050405020303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002060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2060"/>
                          </a:solidFill>
                          <a:latin typeface="Georgia" panose="02040502050405020303" pitchFamily="18" charset="0"/>
                        </a:rPr>
                        <a:t>24</a:t>
                      </a:r>
                      <a:endParaRPr lang="en-US" sz="1800" dirty="0">
                        <a:solidFill>
                          <a:srgbClr val="002060"/>
                        </a:solidFill>
                        <a:latin typeface="Georgia" panose="02040502050405020303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002060"/>
                        </a:solidFill>
                        <a:latin typeface="Georgia" panose="02040502050405020303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2060"/>
                          </a:solidFill>
                          <a:latin typeface="Georgia" panose="02040502050405020303" pitchFamily="18" charset="0"/>
                        </a:rPr>
                        <a:t>0.34</a:t>
                      </a:r>
                      <a:endParaRPr lang="en-US" sz="1800" dirty="0">
                        <a:solidFill>
                          <a:srgbClr val="002060"/>
                        </a:solidFill>
                        <a:latin typeface="Georgia" panose="02040502050405020303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002060"/>
                        </a:solidFill>
                        <a:latin typeface="Georgia" panose="02040502050405020303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2060"/>
                          </a:solidFill>
                          <a:latin typeface="Georgia" panose="02040502050405020303" pitchFamily="18" charset="0"/>
                        </a:rPr>
                        <a:t>13.5 %</a:t>
                      </a:r>
                      <a:endParaRPr lang="en-US" sz="1800" dirty="0">
                        <a:solidFill>
                          <a:srgbClr val="002060"/>
                        </a:solidFill>
                        <a:latin typeface="Georgia" panose="02040502050405020303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002060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2060"/>
                          </a:solidFill>
                          <a:latin typeface="Georgia" panose="02040502050405020303" pitchFamily="18" charset="0"/>
                        </a:rPr>
                        <a:t>-</a:t>
                      </a:r>
                      <a:endParaRPr lang="en-US" sz="1800" dirty="0">
                        <a:solidFill>
                          <a:srgbClr val="002060"/>
                        </a:solidFill>
                        <a:latin typeface="Georgia" panose="02040502050405020303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002060"/>
                        </a:solidFill>
                        <a:latin typeface="Georgia" panose="02040502050405020303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2060"/>
                          </a:solidFill>
                          <a:latin typeface="Georgia" panose="02040502050405020303" pitchFamily="18" charset="0"/>
                        </a:rPr>
                        <a:t>13.5 %</a:t>
                      </a:r>
                      <a:endParaRPr lang="en-US" sz="1800" dirty="0">
                        <a:solidFill>
                          <a:srgbClr val="002060"/>
                        </a:solidFill>
                        <a:latin typeface="Georgia" panose="02040502050405020303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43998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2060"/>
                          </a:solidFill>
                          <a:latin typeface="Georgia" panose="02040502050405020303" pitchFamily="18" charset="0"/>
                        </a:rPr>
                        <a:t>2019-20</a:t>
                      </a:r>
                      <a:endParaRPr lang="en-US" sz="1800" dirty="0">
                        <a:solidFill>
                          <a:srgbClr val="002060"/>
                        </a:solidFill>
                        <a:latin typeface="Georgia" panose="02040502050405020303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002060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2060"/>
                          </a:solidFill>
                          <a:latin typeface="Georgia" panose="02040502050405020303" pitchFamily="18" charset="0"/>
                        </a:rPr>
                        <a:t>258</a:t>
                      </a:r>
                      <a:endParaRPr lang="en-US" sz="1800" dirty="0">
                        <a:solidFill>
                          <a:srgbClr val="002060"/>
                        </a:solidFill>
                        <a:latin typeface="Georgia" panose="02040502050405020303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002060"/>
                        </a:solidFill>
                        <a:latin typeface="Georgia" panose="02040502050405020303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2060"/>
                          </a:solidFill>
                          <a:latin typeface="Georgia" panose="02040502050405020303" pitchFamily="18" charset="0"/>
                        </a:rPr>
                        <a:t>3.58</a:t>
                      </a:r>
                      <a:endParaRPr lang="en-US" sz="1800" dirty="0">
                        <a:solidFill>
                          <a:srgbClr val="002060"/>
                        </a:solidFill>
                        <a:latin typeface="Georgia" panose="02040502050405020303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002060"/>
                        </a:solidFill>
                        <a:latin typeface="Georgia" panose="02040502050405020303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2060"/>
                          </a:solidFill>
                          <a:latin typeface="Georgia" panose="02040502050405020303" pitchFamily="18" charset="0"/>
                        </a:rPr>
                        <a:t>32.5 %</a:t>
                      </a:r>
                      <a:endParaRPr lang="en-US" sz="1800" dirty="0">
                        <a:solidFill>
                          <a:srgbClr val="002060"/>
                        </a:solidFill>
                        <a:latin typeface="Georgia" panose="02040502050405020303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002060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2060"/>
                          </a:solidFill>
                          <a:latin typeface="Georgia" panose="02040502050405020303" pitchFamily="18" charset="0"/>
                        </a:rPr>
                        <a:t>10 %</a:t>
                      </a:r>
                      <a:endParaRPr lang="en-US" sz="1800" dirty="0">
                        <a:solidFill>
                          <a:srgbClr val="002060"/>
                        </a:solidFill>
                        <a:latin typeface="Georgia" panose="02040502050405020303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002060"/>
                        </a:solidFill>
                        <a:latin typeface="Georgia" panose="02040502050405020303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2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002060"/>
                          </a:solidFill>
                          <a:latin typeface="Georgia" panose="02040502050405020303" pitchFamily="18" charset="0"/>
                        </a:rPr>
                        <a:t>22.5 %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43998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2060"/>
                          </a:solidFill>
                          <a:latin typeface="Georgia" panose="02040502050405020303" pitchFamily="18" charset="0"/>
                        </a:rPr>
                        <a:t>2020-21</a:t>
                      </a:r>
                      <a:endParaRPr lang="en-US" sz="1800" dirty="0">
                        <a:solidFill>
                          <a:srgbClr val="002060"/>
                        </a:solidFill>
                        <a:latin typeface="Georgia" panose="02040502050405020303" pitchFamily="18" charset="0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002060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2060"/>
                          </a:solidFill>
                          <a:latin typeface="Georgia" panose="02040502050405020303" pitchFamily="18" charset="0"/>
                        </a:rPr>
                        <a:t>376</a:t>
                      </a:r>
                      <a:endParaRPr lang="en-US" sz="1800" dirty="0">
                        <a:solidFill>
                          <a:srgbClr val="002060"/>
                        </a:solidFill>
                        <a:latin typeface="Georgia" panose="02040502050405020303" pitchFamily="18" charset="0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002060"/>
                        </a:solidFill>
                        <a:latin typeface="Georgia" panose="02040502050405020303" pitchFamily="18" charset="0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2060"/>
                          </a:solidFill>
                          <a:latin typeface="Georgia" panose="02040502050405020303" pitchFamily="18" charset="0"/>
                        </a:rPr>
                        <a:t>5.23</a:t>
                      </a:r>
                      <a:endParaRPr lang="en-US" sz="1800" dirty="0">
                        <a:solidFill>
                          <a:srgbClr val="002060"/>
                        </a:solidFill>
                        <a:latin typeface="Georgia" panose="02040502050405020303" pitchFamily="18" charset="0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002060"/>
                        </a:solidFill>
                        <a:latin typeface="Georgia" panose="02040502050405020303" pitchFamily="18" charset="0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2060"/>
                          </a:solidFill>
                          <a:latin typeface="Georgia" panose="02040502050405020303" pitchFamily="18" charset="0"/>
                        </a:rPr>
                        <a:t>50.0%</a:t>
                      </a:r>
                      <a:endParaRPr lang="en-US" sz="1800" dirty="0">
                        <a:solidFill>
                          <a:srgbClr val="002060"/>
                        </a:solidFill>
                        <a:latin typeface="Georgia" panose="02040502050405020303" pitchFamily="18" charset="0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002060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2060"/>
                          </a:solidFill>
                          <a:latin typeface="Georgia" panose="02040502050405020303" pitchFamily="18" charset="0"/>
                        </a:rPr>
                        <a:t>22.5 %</a:t>
                      </a:r>
                      <a:endParaRPr lang="en-US" sz="1800" dirty="0">
                        <a:solidFill>
                          <a:srgbClr val="002060"/>
                        </a:solidFill>
                        <a:latin typeface="Georgia" panose="02040502050405020303" pitchFamily="18" charset="0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002060"/>
                        </a:solidFill>
                        <a:latin typeface="Georgia" panose="02040502050405020303" pitchFamily="18" charset="0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2060"/>
                          </a:solidFill>
                          <a:latin typeface="Georgia" panose="02040502050405020303" pitchFamily="18" charset="0"/>
                        </a:rPr>
                        <a:t>27.5%</a:t>
                      </a:r>
                      <a:endParaRPr lang="en-US" sz="1800" dirty="0">
                        <a:solidFill>
                          <a:srgbClr val="002060"/>
                        </a:solidFill>
                        <a:latin typeface="Georgia" panose="02040502050405020303" pitchFamily="18" charset="0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9268383"/>
                  </a:ext>
                </a:extLst>
              </a:tr>
              <a:tr h="439989">
                <a:tc gridSpan="7">
                  <a:txBody>
                    <a:bodyPr/>
                    <a:lstStyle/>
                    <a:p>
                      <a:pPr algn="l"/>
                      <a:endParaRPr lang="en-US" sz="1400" dirty="0">
                        <a:solidFill>
                          <a:srgbClr val="002060"/>
                        </a:solidFill>
                        <a:latin typeface="Georgia" panose="02040502050405020303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rgbClr val="002060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rgbClr val="002060"/>
                        </a:solidFill>
                        <a:latin typeface="Georgia" panose="02040502050405020303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rgbClr val="002060"/>
                        </a:solidFill>
                        <a:latin typeface="Georgia" panose="02040502050405020303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rgbClr val="002060"/>
                        </a:solidFill>
                        <a:latin typeface="Georgia" panose="02040502050405020303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rgbClr val="002060"/>
                        </a:solidFill>
                        <a:latin typeface="Georgia" panose="02040502050405020303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rgbClr val="002060"/>
                        </a:solidFill>
                        <a:latin typeface="Georgia" panose="02040502050405020303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rgbClr val="002060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rgbClr val="002060"/>
                        </a:solidFill>
                        <a:latin typeface="Georgia" panose="02040502050405020303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rgbClr val="002060"/>
                        </a:solidFill>
                        <a:latin typeface="Georgia" panose="02040502050405020303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rgbClr val="002060"/>
                        </a:solidFill>
                        <a:latin typeface="Georgia" panose="02040502050405020303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47464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2058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277851" y="1312949"/>
            <a:ext cx="8503920" cy="4800600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b="1" dirty="0" smtClean="0">
                <a:latin typeface="+mn-lt"/>
                <a:ea typeface="+mn-ea"/>
                <a:cs typeface="+mn-cs"/>
              </a:rPr>
              <a:t>Question &amp; Answers</a:t>
            </a:r>
            <a:endParaRPr lang="en-US" b="1" dirty="0"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5706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4380" y="2766220"/>
            <a:ext cx="9464040" cy="1325563"/>
          </a:xfrm>
        </p:spPr>
        <p:txBody>
          <a:bodyPr/>
          <a:lstStyle/>
          <a:p>
            <a:pPr algn="ctr"/>
            <a:r>
              <a:rPr lang="en-US" b="1" dirty="0" smtClean="0"/>
              <a:t>Thank You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51630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660" y="439811"/>
            <a:ext cx="10195560" cy="415066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1800" b="1" dirty="0" smtClean="0">
                <a:solidFill>
                  <a:srgbClr val="002060"/>
                </a:solidFill>
              </a:rPr>
              <a:t>Company Profile</a:t>
            </a:r>
          </a:p>
          <a:p>
            <a:pPr algn="just"/>
            <a:r>
              <a:rPr lang="en-US" sz="1600" dirty="0" smtClean="0">
                <a:solidFill>
                  <a:srgbClr val="002060"/>
                </a:solidFill>
              </a:rPr>
              <a:t>MCB-Arif </a:t>
            </a:r>
            <a:r>
              <a:rPr lang="en-US" sz="1600" dirty="0">
                <a:solidFill>
                  <a:srgbClr val="002060"/>
                </a:solidFill>
              </a:rPr>
              <a:t>Habib Savings and Investments Limited </a:t>
            </a:r>
            <a:r>
              <a:rPr lang="en-US" sz="1600" dirty="0" smtClean="0">
                <a:solidFill>
                  <a:srgbClr val="002060"/>
                </a:solidFill>
              </a:rPr>
              <a:t>(MCBAH) </a:t>
            </a:r>
            <a:r>
              <a:rPr lang="en-US" sz="1600" dirty="0">
                <a:solidFill>
                  <a:srgbClr val="002060"/>
                </a:solidFill>
              </a:rPr>
              <a:t>was </a:t>
            </a:r>
            <a:r>
              <a:rPr lang="en-US" sz="1600" dirty="0" smtClean="0">
                <a:solidFill>
                  <a:srgbClr val="002060"/>
                </a:solidFill>
              </a:rPr>
              <a:t>incorporated on </a:t>
            </a:r>
            <a:r>
              <a:rPr lang="en-US" sz="1600" dirty="0">
                <a:solidFill>
                  <a:srgbClr val="002060"/>
                </a:solidFill>
              </a:rPr>
              <a:t>August </a:t>
            </a:r>
            <a:r>
              <a:rPr lang="en-US" sz="1600" dirty="0" smtClean="0">
                <a:solidFill>
                  <a:srgbClr val="002060"/>
                </a:solidFill>
              </a:rPr>
              <a:t>30</a:t>
            </a:r>
            <a:r>
              <a:rPr lang="en-US" sz="1600" baseline="30000" dirty="0" smtClean="0">
                <a:solidFill>
                  <a:srgbClr val="002060"/>
                </a:solidFill>
              </a:rPr>
              <a:t>th</a:t>
            </a:r>
            <a:r>
              <a:rPr lang="en-US" sz="1600" dirty="0" smtClean="0">
                <a:solidFill>
                  <a:srgbClr val="002060"/>
                </a:solidFill>
              </a:rPr>
              <a:t>, </a:t>
            </a:r>
            <a:r>
              <a:rPr lang="en-US" sz="1600" dirty="0">
                <a:solidFill>
                  <a:srgbClr val="002060"/>
                </a:solidFill>
              </a:rPr>
              <a:t>2000, as an unquoted public limited </a:t>
            </a:r>
            <a:r>
              <a:rPr lang="en-US" sz="1600" dirty="0" smtClean="0">
                <a:solidFill>
                  <a:srgbClr val="002060"/>
                </a:solidFill>
              </a:rPr>
              <a:t>company;</a:t>
            </a:r>
            <a:endParaRPr lang="en-US" sz="100" dirty="0" smtClean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endParaRPr lang="en-US" sz="100" dirty="0" smtClean="0">
              <a:solidFill>
                <a:srgbClr val="002060"/>
              </a:solidFill>
            </a:endParaRPr>
          </a:p>
          <a:p>
            <a:pPr algn="just"/>
            <a:r>
              <a:rPr lang="en-US" sz="1600" dirty="0" smtClean="0">
                <a:solidFill>
                  <a:srgbClr val="002060"/>
                </a:solidFill>
              </a:rPr>
              <a:t>In 2008</a:t>
            </a:r>
            <a:r>
              <a:rPr lang="en-US" sz="1600" dirty="0">
                <a:solidFill>
                  <a:srgbClr val="002060"/>
                </a:solidFill>
              </a:rPr>
              <a:t>, </a:t>
            </a:r>
            <a:r>
              <a:rPr lang="en-US" sz="1600" dirty="0" smtClean="0">
                <a:solidFill>
                  <a:srgbClr val="002060"/>
                </a:solidFill>
              </a:rPr>
              <a:t>MCBAH </a:t>
            </a:r>
            <a:r>
              <a:rPr lang="en-US" sz="1600" dirty="0">
                <a:solidFill>
                  <a:srgbClr val="002060"/>
                </a:solidFill>
              </a:rPr>
              <a:t>was listed </a:t>
            </a:r>
            <a:r>
              <a:rPr lang="en-US" sz="1600" dirty="0" smtClean="0">
                <a:solidFill>
                  <a:srgbClr val="002060"/>
                </a:solidFill>
              </a:rPr>
              <a:t>by </a:t>
            </a:r>
            <a:r>
              <a:rPr lang="en-US" sz="1600" dirty="0">
                <a:solidFill>
                  <a:srgbClr val="002060"/>
                </a:solidFill>
              </a:rPr>
              <a:t>way of offer for sale of </a:t>
            </a:r>
            <a:r>
              <a:rPr lang="en-US" sz="1600" dirty="0" smtClean="0">
                <a:solidFill>
                  <a:srgbClr val="002060"/>
                </a:solidFill>
              </a:rPr>
              <a:t>shares;</a:t>
            </a:r>
            <a:endParaRPr lang="en-US" sz="100" dirty="0" smtClean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endParaRPr lang="en-US" sz="100" dirty="0" smtClean="0">
              <a:solidFill>
                <a:srgbClr val="002060"/>
              </a:solidFill>
            </a:endParaRPr>
          </a:p>
          <a:p>
            <a:pPr algn="just"/>
            <a:r>
              <a:rPr lang="en-US" sz="1600" dirty="0">
                <a:solidFill>
                  <a:srgbClr val="002060"/>
                </a:solidFill>
              </a:rPr>
              <a:t>On January 19, 2011, </a:t>
            </a:r>
            <a:r>
              <a:rPr lang="en-US" sz="1600" dirty="0" smtClean="0">
                <a:solidFill>
                  <a:srgbClr val="002060"/>
                </a:solidFill>
              </a:rPr>
              <a:t>a </a:t>
            </a:r>
            <a:r>
              <a:rPr lang="en-US" sz="1600" dirty="0">
                <a:solidFill>
                  <a:srgbClr val="002060"/>
                </a:solidFill>
              </a:rPr>
              <a:t>transfer agreement was signed </a:t>
            </a:r>
            <a:r>
              <a:rPr lang="en-US" sz="1600" dirty="0" smtClean="0">
                <a:solidFill>
                  <a:srgbClr val="002060"/>
                </a:solidFill>
              </a:rPr>
              <a:t>between </a:t>
            </a:r>
            <a:r>
              <a:rPr lang="en-US" sz="1600" dirty="0">
                <a:solidFill>
                  <a:srgbClr val="002060"/>
                </a:solidFill>
              </a:rPr>
              <a:t>Arif Habib Corporation Limited (AHCL) [the then parent of the Company] and MCB Bank Limited (MCB Bank) [the then parent of MCB Asset Management Company Limited (MCB AMC)] for transfer of the entire business of MCB </a:t>
            </a:r>
            <a:r>
              <a:rPr lang="en-US" sz="1600" dirty="0" smtClean="0">
                <a:solidFill>
                  <a:srgbClr val="002060"/>
                </a:solidFill>
              </a:rPr>
              <a:t>AMC to the Company; and</a:t>
            </a:r>
            <a:endParaRPr lang="en-US" sz="100" dirty="0" smtClean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endParaRPr lang="en-US" sz="100" dirty="0" smtClean="0">
              <a:solidFill>
                <a:srgbClr val="002060"/>
              </a:solidFill>
            </a:endParaRPr>
          </a:p>
          <a:p>
            <a:pPr algn="just"/>
            <a:r>
              <a:rPr lang="en-US" sz="1600" dirty="0" smtClean="0">
                <a:solidFill>
                  <a:srgbClr val="002060"/>
                </a:solidFill>
              </a:rPr>
              <a:t>On </a:t>
            </a:r>
            <a:r>
              <a:rPr lang="en-US" sz="1600" dirty="0">
                <a:solidFill>
                  <a:srgbClr val="002060"/>
                </a:solidFill>
              </a:rPr>
              <a:t>June 27, </a:t>
            </a:r>
            <a:r>
              <a:rPr lang="en-US" sz="1600" dirty="0" smtClean="0">
                <a:solidFill>
                  <a:srgbClr val="002060"/>
                </a:solidFill>
              </a:rPr>
              <a:t>2011, the </a:t>
            </a:r>
            <a:r>
              <a:rPr lang="en-US" sz="1600" dirty="0">
                <a:solidFill>
                  <a:srgbClr val="002060"/>
                </a:solidFill>
              </a:rPr>
              <a:t>scheme of amalgamation ("the Scheme") was approved by the shareholders of the respective Companies in their extraordinary general </a:t>
            </a:r>
            <a:r>
              <a:rPr lang="en-US" sz="1600" dirty="0" smtClean="0">
                <a:solidFill>
                  <a:srgbClr val="002060"/>
                </a:solidFill>
              </a:rPr>
              <a:t>meetings.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0121564"/>
              </p:ext>
            </p:extLst>
          </p:nvPr>
        </p:nvGraphicFramePr>
        <p:xfrm>
          <a:off x="472440" y="3518500"/>
          <a:ext cx="9144002" cy="33099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70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569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1657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rgbClr val="002060"/>
                          </a:solidFill>
                          <a:latin typeface="+mn-lt"/>
                        </a:rPr>
                        <a:t>Commencement</a:t>
                      </a:r>
                      <a:r>
                        <a:rPr lang="en-US" sz="1600" b="0" baseline="0" dirty="0" smtClean="0">
                          <a:solidFill>
                            <a:srgbClr val="002060"/>
                          </a:solidFill>
                          <a:latin typeface="+mn-lt"/>
                        </a:rPr>
                        <a:t> of Operations</a:t>
                      </a:r>
                      <a:endParaRPr lang="en-US" sz="1600" b="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rgbClr val="002060"/>
                          </a:solidFill>
                          <a:latin typeface="+mn-lt"/>
                        </a:rPr>
                        <a:t>2000</a:t>
                      </a:r>
                      <a:endParaRPr lang="en-US" sz="1600" b="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1657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rgbClr val="002060"/>
                          </a:solidFill>
                          <a:latin typeface="+mn-lt"/>
                        </a:rPr>
                        <a:t>Head Office</a:t>
                      </a:r>
                      <a:endParaRPr lang="en-US" sz="1600" b="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rgbClr val="002060"/>
                          </a:solidFill>
                          <a:latin typeface="+mn-lt"/>
                        </a:rPr>
                        <a:t>Karachi</a:t>
                      </a:r>
                      <a:endParaRPr lang="en-US" sz="1600" b="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1657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rgbClr val="002060"/>
                          </a:solidFill>
                          <a:latin typeface="+mn-lt"/>
                        </a:rPr>
                        <a:t>Major Sponsors</a:t>
                      </a:r>
                      <a:endParaRPr lang="en-US" sz="1600" b="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rgbClr val="002060"/>
                          </a:solidFill>
                          <a:latin typeface="+mn-lt"/>
                        </a:rPr>
                        <a:t>MCB Bank Limited (51.33 per cent)</a:t>
                      </a:r>
                      <a:endParaRPr lang="en-US" sz="1600" b="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1657"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rgbClr val="002060"/>
                          </a:solidFill>
                          <a:latin typeface="+mn-lt"/>
                        </a:rPr>
                        <a:t>Arif Habib Corporation (30.09 per cent)</a:t>
                      </a:r>
                      <a:endParaRPr lang="en-US" sz="1600" b="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1657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rgbClr val="002060"/>
                          </a:solidFill>
                          <a:latin typeface="+mn-lt"/>
                        </a:rPr>
                        <a:t>Management Quality Rating</a:t>
                      </a:r>
                      <a:endParaRPr lang="en-US" sz="1600" b="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rgbClr val="002060"/>
                          </a:solidFill>
                          <a:latin typeface="+mn-lt"/>
                        </a:rPr>
                        <a:t>AM1</a:t>
                      </a:r>
                      <a:endParaRPr lang="en-US" sz="1600" b="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1657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rgbClr val="002060"/>
                          </a:solidFill>
                          <a:latin typeface="+mn-lt"/>
                        </a:rPr>
                        <a:t>Presence across</a:t>
                      </a:r>
                      <a:r>
                        <a:rPr lang="en-US" sz="1600" b="0" baseline="0" dirty="0" smtClean="0">
                          <a:solidFill>
                            <a:srgbClr val="002060"/>
                          </a:solidFill>
                          <a:latin typeface="+mn-lt"/>
                        </a:rPr>
                        <a:t> Pakistan</a:t>
                      </a:r>
                      <a:endParaRPr lang="en-US" sz="1600" b="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rgbClr val="002060"/>
                          </a:solidFill>
                          <a:latin typeface="+mn-lt"/>
                        </a:rPr>
                        <a:t>14 cities</a:t>
                      </a:r>
                      <a:endParaRPr lang="en-US" sz="1600" b="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381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 txBox="1">
            <a:spLocks/>
          </p:cNvSpPr>
          <p:nvPr/>
        </p:nvSpPr>
        <p:spPr>
          <a:xfrm>
            <a:off x="708660" y="548641"/>
            <a:ext cx="8229600" cy="490062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en-US" sz="2250" b="1">
                <a:solidFill>
                  <a:schemeClr val="tx1">
                    <a:tint val="75000"/>
                  </a:schemeClr>
                </a:solidFill>
              </a:rPr>
              <a:t>Executive Summary</a:t>
            </a:r>
            <a:endParaRPr lang="en-US" sz="2250" b="1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15817" y="1038703"/>
            <a:ext cx="9815238" cy="59082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8610" indent="-308610" algn="just">
              <a:spcBef>
                <a:spcPts val="540"/>
              </a:spcBef>
              <a:buFont typeface="Wingdings" panose="05000000000000000000" pitchFamily="2" charset="2"/>
              <a:buChar char="§"/>
              <a:defRPr/>
            </a:pPr>
            <a:r>
              <a:rPr lang="en-US" sz="1850" dirty="0"/>
              <a:t>MCBAH posted highest </a:t>
            </a:r>
            <a:r>
              <a:rPr lang="en-US" sz="1850" dirty="0" smtClean="0"/>
              <a:t>Profit After Taxation </a:t>
            </a:r>
            <a:r>
              <a:rPr lang="en-US" sz="1850" dirty="0"/>
              <a:t>since inception of </a:t>
            </a:r>
            <a:r>
              <a:rPr lang="en-US" sz="1850" b="1" dirty="0"/>
              <a:t>PKR 376 </a:t>
            </a:r>
            <a:r>
              <a:rPr lang="en-US" sz="1850" b="1" dirty="0" smtClean="0"/>
              <a:t>million</a:t>
            </a:r>
            <a:r>
              <a:rPr lang="en-US" sz="1850" dirty="0" smtClean="0"/>
              <a:t>. Post merger previously </a:t>
            </a:r>
            <a:r>
              <a:rPr lang="en-US" sz="1850" dirty="0"/>
              <a:t>the highest profit was in Financial Year 2014-2015 </a:t>
            </a:r>
            <a:r>
              <a:rPr lang="en-US" sz="1850" dirty="0" smtClean="0"/>
              <a:t>when the </a:t>
            </a:r>
            <a:r>
              <a:rPr lang="en-US" sz="1850" dirty="0"/>
              <a:t>Company had earned </a:t>
            </a:r>
            <a:r>
              <a:rPr lang="en-US" sz="1850" dirty="0" smtClean="0"/>
              <a:t>Profit After Taxation </a:t>
            </a:r>
            <a:r>
              <a:rPr lang="en-US" sz="1850" dirty="0"/>
              <a:t>of PKR 279 million. </a:t>
            </a:r>
          </a:p>
          <a:p>
            <a:pPr marL="308610" indent="-308610" algn="just">
              <a:spcBef>
                <a:spcPts val="540"/>
              </a:spcBef>
              <a:buFont typeface="Wingdings" panose="05000000000000000000" pitchFamily="2" charset="2"/>
              <a:buChar char="§"/>
              <a:defRPr/>
            </a:pPr>
            <a:r>
              <a:rPr lang="en-US" sz="1850" dirty="0"/>
              <a:t>During the FY 2020-2021 MCBAH has achieved highest Asset Manager Rating of </a:t>
            </a:r>
            <a:r>
              <a:rPr lang="en-US" sz="1850" b="1" dirty="0"/>
              <a:t>AM1</a:t>
            </a:r>
            <a:r>
              <a:rPr lang="en-US" sz="1850" dirty="0"/>
              <a:t>;</a:t>
            </a:r>
          </a:p>
          <a:p>
            <a:pPr marL="308610" indent="-308610" algn="just">
              <a:spcBef>
                <a:spcPts val="540"/>
              </a:spcBef>
              <a:buFont typeface="Wingdings" panose="05000000000000000000" pitchFamily="2" charset="2"/>
              <a:buChar char="§"/>
              <a:defRPr/>
            </a:pPr>
            <a:r>
              <a:rPr lang="en-US" sz="1850" dirty="0"/>
              <a:t>As on June 30, 2021 MCBAH AUMs </a:t>
            </a:r>
            <a:r>
              <a:rPr lang="en-US" sz="1850" b="1" dirty="0"/>
              <a:t>grew by 43%</a:t>
            </a:r>
            <a:r>
              <a:rPr lang="en-US" sz="1850" dirty="0"/>
              <a:t> from </a:t>
            </a:r>
            <a:r>
              <a:rPr lang="en-US" sz="1850" b="1" dirty="0"/>
              <a:t>PKR 109.3 billion </a:t>
            </a:r>
            <a:r>
              <a:rPr lang="en-US" sz="1850" dirty="0"/>
              <a:t>to </a:t>
            </a:r>
            <a:r>
              <a:rPr lang="en-US" sz="1850" b="1" dirty="0"/>
              <a:t>155.4 billion</a:t>
            </a:r>
            <a:r>
              <a:rPr lang="en-US" sz="1850" dirty="0"/>
              <a:t> on YTD basis (Jul’20 – Jun’21);</a:t>
            </a:r>
          </a:p>
          <a:p>
            <a:pPr marL="257175" indent="-257175" algn="just">
              <a:spcBef>
                <a:spcPts val="540"/>
              </a:spcBef>
              <a:buFont typeface="Wingdings" panose="05000000000000000000" pitchFamily="2" charset="2"/>
              <a:buChar char="§"/>
              <a:defRPr/>
            </a:pPr>
            <a:r>
              <a:rPr lang="en-US" sz="1850" dirty="0"/>
              <a:t>The Company earned </a:t>
            </a:r>
            <a:r>
              <a:rPr lang="en-US" sz="1850" b="1" dirty="0"/>
              <a:t>Management Fee </a:t>
            </a:r>
            <a:r>
              <a:rPr lang="en-US" sz="1850" dirty="0"/>
              <a:t>of </a:t>
            </a:r>
            <a:r>
              <a:rPr lang="en-US" sz="1850" b="1" dirty="0"/>
              <a:t>PKR </a:t>
            </a:r>
            <a:r>
              <a:rPr lang="en-US" sz="1850" b="1" dirty="0" smtClean="0"/>
              <a:t>804.13 million</a:t>
            </a:r>
            <a:r>
              <a:rPr lang="en-US" sz="1850" dirty="0" smtClean="0"/>
              <a:t> </a:t>
            </a:r>
            <a:r>
              <a:rPr lang="en-US" sz="1850" dirty="0"/>
              <a:t>vs last year of PKR </a:t>
            </a:r>
            <a:r>
              <a:rPr lang="en-US" sz="1850" dirty="0" smtClean="0"/>
              <a:t>705.64 million;</a:t>
            </a:r>
          </a:p>
          <a:p>
            <a:pPr marL="257175" indent="-257175" algn="just">
              <a:spcBef>
                <a:spcPts val="540"/>
              </a:spcBef>
              <a:buFont typeface="Wingdings" panose="05000000000000000000" pitchFamily="2" charset="2"/>
              <a:buChar char="§"/>
              <a:defRPr/>
            </a:pPr>
            <a:r>
              <a:rPr lang="en-US" sz="1850" dirty="0" smtClean="0"/>
              <a:t>During the year the Company earned </a:t>
            </a:r>
            <a:r>
              <a:rPr lang="en-US" sz="1850" b="1" dirty="0" smtClean="0"/>
              <a:t>Operating Profit </a:t>
            </a:r>
            <a:r>
              <a:rPr lang="en-US" sz="1850" dirty="0" smtClean="0"/>
              <a:t>of </a:t>
            </a:r>
            <a:r>
              <a:rPr lang="en-US" sz="1850" b="1" dirty="0" smtClean="0"/>
              <a:t>PKR. 291.705 million </a:t>
            </a:r>
            <a:r>
              <a:rPr lang="en-US" sz="1850" dirty="0" smtClean="0"/>
              <a:t>compared to last year Operating Profit of PKR. 210.40 million;</a:t>
            </a:r>
            <a:endParaRPr lang="en-US" sz="1850" dirty="0"/>
          </a:p>
          <a:p>
            <a:pPr marL="257175" indent="-257175" algn="just">
              <a:spcBef>
                <a:spcPts val="540"/>
              </a:spcBef>
              <a:buFont typeface="Wingdings" panose="05000000000000000000" pitchFamily="2" charset="2"/>
              <a:buChar char="§"/>
              <a:defRPr/>
            </a:pPr>
            <a:r>
              <a:rPr lang="en-US" sz="1850" b="1" dirty="0"/>
              <a:t>YTD (Jul – Jun) PSX </a:t>
            </a:r>
            <a:r>
              <a:rPr lang="en-US" sz="1850" dirty="0"/>
              <a:t>was </a:t>
            </a:r>
            <a:r>
              <a:rPr lang="en-US" sz="1850" b="1" dirty="0"/>
              <a:t>up by ~33.58%</a:t>
            </a:r>
            <a:r>
              <a:rPr lang="en-US" sz="1850" dirty="0"/>
              <a:t> (last period 1.53%), YTD Investment income is PKR </a:t>
            </a:r>
            <a:r>
              <a:rPr lang="en-US" sz="1850" dirty="0" smtClean="0"/>
              <a:t>189.6 million</a:t>
            </a:r>
            <a:r>
              <a:rPr lang="en-US" sz="1850" dirty="0"/>
              <a:t>, out of which PKR </a:t>
            </a:r>
            <a:r>
              <a:rPr lang="en-US" sz="1850" dirty="0" smtClean="0"/>
              <a:t>119 </a:t>
            </a:r>
            <a:r>
              <a:rPr lang="en-US" sz="1850" dirty="0"/>
              <a:t>million is unrealized gain while PKR 50 million is realized </a:t>
            </a:r>
            <a:r>
              <a:rPr lang="en-US" sz="1850" dirty="0" smtClean="0"/>
              <a:t>gain</a:t>
            </a:r>
            <a:endParaRPr lang="en-US" sz="1850" dirty="0"/>
          </a:p>
          <a:p>
            <a:pPr marL="257175" indent="-257175" algn="just">
              <a:spcBef>
                <a:spcPts val="540"/>
              </a:spcBef>
              <a:buFont typeface="Wingdings" panose="05000000000000000000" pitchFamily="2" charset="2"/>
              <a:buChar char="§"/>
              <a:defRPr/>
            </a:pPr>
            <a:r>
              <a:rPr lang="en-US" sz="1850" b="1" dirty="0"/>
              <a:t>Net profit after tax </a:t>
            </a:r>
            <a:r>
              <a:rPr lang="en-US" sz="1850" dirty="0"/>
              <a:t>YTD – Jun’21 is </a:t>
            </a:r>
            <a:r>
              <a:rPr lang="en-US" sz="1850" b="1" dirty="0"/>
              <a:t>PKR 376.43 million </a:t>
            </a:r>
            <a:r>
              <a:rPr lang="en-US" sz="1850" dirty="0"/>
              <a:t>while the Company has posted Net profit of PKR 257.67 million last year.</a:t>
            </a:r>
          </a:p>
          <a:p>
            <a:pPr marL="257175" indent="-257175" algn="just">
              <a:spcBef>
                <a:spcPts val="540"/>
              </a:spcBef>
              <a:buFont typeface="Wingdings" panose="05000000000000000000" pitchFamily="2" charset="2"/>
              <a:buChar char="§"/>
              <a:defRPr/>
            </a:pPr>
            <a:r>
              <a:rPr lang="en-US" sz="1850" b="1" dirty="0"/>
              <a:t>EPS</a:t>
            </a:r>
            <a:r>
              <a:rPr lang="en-US" sz="1850" dirty="0"/>
              <a:t> for the current year is </a:t>
            </a:r>
            <a:r>
              <a:rPr lang="en-US" sz="1850" b="1" dirty="0"/>
              <a:t>Rs. 5.23 </a:t>
            </a:r>
            <a:r>
              <a:rPr lang="en-US" sz="1850" dirty="0"/>
              <a:t>whereas the Company earned EPS of 3.58 in FY 2019-2020;</a:t>
            </a:r>
          </a:p>
          <a:p>
            <a:pPr marL="257175" indent="-257175" algn="just">
              <a:spcBef>
                <a:spcPts val="540"/>
              </a:spcBef>
              <a:buFont typeface="Wingdings" panose="05000000000000000000" pitchFamily="2" charset="2"/>
              <a:buChar char="§"/>
              <a:defRPr/>
            </a:pPr>
            <a:r>
              <a:rPr lang="en-US" sz="1850" dirty="0"/>
              <a:t>The Company announced </a:t>
            </a:r>
            <a:r>
              <a:rPr lang="en-US" sz="1850" b="1" dirty="0"/>
              <a:t>cash dividend </a:t>
            </a:r>
            <a:r>
              <a:rPr lang="en-US" sz="1850" dirty="0"/>
              <a:t>of </a:t>
            </a:r>
            <a:r>
              <a:rPr lang="en-US" sz="1850" b="1" dirty="0"/>
              <a:t>Rs. 5 including interim of Rs. 2.25</a:t>
            </a:r>
            <a:r>
              <a:rPr lang="en-US" sz="1850" dirty="0"/>
              <a:t>. Last year the Company announced dividend of Rs. 3.25 including interim dividend of Re. 1.</a:t>
            </a:r>
          </a:p>
          <a:p>
            <a:pPr marL="257175" indent="-257175">
              <a:buFont typeface="Wingdings" panose="05000000000000000000" pitchFamily="2" charset="2"/>
              <a:buChar char="§"/>
              <a:defRPr/>
            </a:pPr>
            <a:endParaRPr lang="en-US" sz="1620" dirty="0"/>
          </a:p>
          <a:p>
            <a:pPr>
              <a:defRPr/>
            </a:pPr>
            <a:endParaRPr lang="en-US" sz="1620" dirty="0"/>
          </a:p>
          <a:p>
            <a:pPr>
              <a:defRPr/>
            </a:pPr>
            <a:endParaRPr lang="en-US" sz="1620" dirty="0"/>
          </a:p>
        </p:txBody>
      </p:sp>
    </p:spTree>
    <p:extLst>
      <p:ext uri="{BB962C8B-B14F-4D97-AF65-F5344CB8AC3E}">
        <p14:creationId xmlns:p14="http://schemas.microsoft.com/office/powerpoint/2010/main" val="1595244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80"/>
    </mc:Choice>
    <mc:Fallback xmlns="">
      <p:transition spd="slow" advTm="418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 txBox="1">
            <a:spLocks/>
          </p:cNvSpPr>
          <p:nvPr/>
        </p:nvSpPr>
        <p:spPr>
          <a:xfrm>
            <a:off x="177800" y="228600"/>
            <a:ext cx="9144000" cy="544513"/>
          </a:xfrm>
          <a:prstGeom prst="rect">
            <a:avLst/>
          </a:prstGeom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500" b="1" dirty="0">
                <a:solidFill>
                  <a:schemeClr val="tx1">
                    <a:tint val="75000"/>
                  </a:schemeClr>
                </a:solidFill>
                <a:latin typeface="+mn-lt"/>
              </a:rPr>
              <a:t>Dashboard – </a:t>
            </a:r>
            <a:r>
              <a:rPr lang="en-US" sz="2500" b="1" dirty="0" smtClean="0">
                <a:solidFill>
                  <a:schemeClr val="tx1">
                    <a:tint val="75000"/>
                  </a:schemeClr>
                </a:solidFill>
                <a:latin typeface="+mn-lt"/>
              </a:rPr>
              <a:t>June 2021</a:t>
            </a:r>
            <a:endParaRPr lang="en-US" sz="2500" b="1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21507" name="TextBox 1"/>
          <p:cNvSpPr txBox="1">
            <a:spLocks noChangeArrowheads="1"/>
          </p:cNvSpPr>
          <p:nvPr/>
        </p:nvSpPr>
        <p:spPr bwMode="auto">
          <a:xfrm>
            <a:off x="153765" y="703263"/>
            <a:ext cx="103854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b="1" dirty="0"/>
              <a:t>  |AUMs </a:t>
            </a:r>
            <a:r>
              <a:rPr lang="en-US" altLang="en-US" b="1" dirty="0" err="1" smtClean="0"/>
              <a:t>Rs</a:t>
            </a:r>
            <a:r>
              <a:rPr lang="en-US" altLang="en-US" b="1" dirty="0" smtClean="0"/>
              <a:t> 155b     |</a:t>
            </a:r>
            <a:r>
              <a:rPr lang="en-US" altLang="en-US" b="1" dirty="0"/>
              <a:t>Net Profit (YTD) Rs </a:t>
            </a:r>
            <a:r>
              <a:rPr lang="en-US" altLang="en-US" b="1" dirty="0" smtClean="0"/>
              <a:t>376m   |</a:t>
            </a:r>
            <a:r>
              <a:rPr lang="en-US" altLang="en-US" b="1" dirty="0"/>
              <a:t>PSX </a:t>
            </a:r>
            <a:r>
              <a:rPr lang="en-US" altLang="en-US" b="1" dirty="0" smtClean="0"/>
              <a:t>47,515(YTD 33.58%  )|</a:t>
            </a:r>
            <a:r>
              <a:rPr lang="en-US" altLang="en-US" b="1" dirty="0"/>
              <a:t>3M KIBOR </a:t>
            </a:r>
            <a:r>
              <a:rPr lang="en-US" altLang="en-US" b="1" dirty="0" smtClean="0"/>
              <a:t>7% </a:t>
            </a:r>
            <a:r>
              <a:rPr lang="en-US" altLang="en-US" b="1" dirty="0"/>
              <a:t>(YTD </a:t>
            </a:r>
            <a:r>
              <a:rPr lang="en-US" altLang="en-US" b="1" dirty="0" smtClean="0"/>
              <a:t>3.bps  )|</a:t>
            </a:r>
            <a:endParaRPr lang="en-US" altLang="en-US" b="1" dirty="0"/>
          </a:p>
        </p:txBody>
      </p:sp>
      <p:sp>
        <p:nvSpPr>
          <p:cNvPr id="17" name="Up Arrow 16"/>
          <p:cNvSpPr/>
          <p:nvPr/>
        </p:nvSpPr>
        <p:spPr>
          <a:xfrm>
            <a:off x="1869444" y="803275"/>
            <a:ext cx="77788" cy="142875"/>
          </a:xfrm>
          <a:prstGeom prst="up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Up Arrow 17"/>
          <p:cNvSpPr/>
          <p:nvPr/>
        </p:nvSpPr>
        <p:spPr>
          <a:xfrm>
            <a:off x="4582340" y="808038"/>
            <a:ext cx="79375" cy="141287"/>
          </a:xfrm>
          <a:prstGeom prst="up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" name="Up Arrow 18"/>
          <p:cNvSpPr/>
          <p:nvPr/>
        </p:nvSpPr>
        <p:spPr>
          <a:xfrm>
            <a:off x="7042973" y="819106"/>
            <a:ext cx="77788" cy="141287"/>
          </a:xfrm>
          <a:prstGeom prst="up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  </a:t>
            </a:r>
          </a:p>
        </p:txBody>
      </p:sp>
      <p:sp>
        <p:nvSpPr>
          <p:cNvPr id="12" name="Up Arrow 11"/>
          <p:cNvSpPr/>
          <p:nvPr/>
        </p:nvSpPr>
        <p:spPr>
          <a:xfrm>
            <a:off x="9714504" y="815697"/>
            <a:ext cx="77788" cy="141287"/>
          </a:xfrm>
          <a:prstGeom prst="up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 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4704" y="1069417"/>
            <a:ext cx="4752256" cy="25263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2233" y="3715853"/>
            <a:ext cx="4729861" cy="2670661"/>
          </a:xfrm>
          <a:prstGeom prst="rect">
            <a:avLst/>
          </a:prstGeom>
        </p:spPr>
      </p:pic>
      <p:pic>
        <p:nvPicPr>
          <p:cNvPr id="1026" name="Chart 2" descr="image0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211" y="1069418"/>
            <a:ext cx="4743953" cy="2526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8566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920" y="388235"/>
            <a:ext cx="9875234" cy="644534"/>
          </a:xfrm>
        </p:spPr>
        <p:txBody>
          <a:bodyPr/>
          <a:lstStyle/>
          <a:p>
            <a:r>
              <a:rPr lang="en-US" sz="2521" b="1" dirty="0">
                <a:solidFill>
                  <a:srgbClr val="002060"/>
                </a:solidFill>
                <a:latin typeface="+mn-lt"/>
              </a:rPr>
              <a:t>MCBAH Market Share </a:t>
            </a:r>
            <a:endParaRPr lang="en-US" sz="126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0615" y="6229740"/>
            <a:ext cx="8966200" cy="2308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dirty="0" smtClean="0">
                <a:latin typeface="+mn-lt"/>
              </a:rPr>
              <a:t>Source: MUFAP </a:t>
            </a:r>
            <a:r>
              <a:rPr lang="en-US" sz="900" b="1" dirty="0">
                <a:latin typeface="+mn-lt"/>
              </a:rPr>
              <a:t>&amp; SECP data </a:t>
            </a:r>
            <a:r>
              <a:rPr lang="en-US" sz="900" b="1" dirty="0" smtClean="0">
                <a:latin typeface="+mn-lt"/>
              </a:rPr>
              <a:t>used </a:t>
            </a:r>
            <a:r>
              <a:rPr lang="en-US" sz="900" b="1" dirty="0">
                <a:latin typeface="+mn-lt"/>
              </a:rPr>
              <a:t>for Industry AUM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0875873"/>
              </p:ext>
            </p:extLst>
          </p:nvPr>
        </p:nvGraphicFramePr>
        <p:xfrm>
          <a:off x="5308569" y="1331595"/>
          <a:ext cx="4572000" cy="41517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1689123"/>
              </p:ext>
            </p:extLst>
          </p:nvPr>
        </p:nvGraphicFramePr>
        <p:xfrm>
          <a:off x="0" y="1331595"/>
          <a:ext cx="5308569" cy="41517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291925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/>
          <p:cNvSpPr txBox="1">
            <a:spLocks/>
          </p:cNvSpPr>
          <p:nvPr/>
        </p:nvSpPr>
        <p:spPr>
          <a:xfrm>
            <a:off x="474086" y="256308"/>
            <a:ext cx="9144000" cy="544331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>
              <a:defRPr sz="1400" b="1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 smtClean="0"/>
              <a:t>YoY </a:t>
            </a:r>
            <a:r>
              <a:rPr lang="en-US" sz="2400" dirty="0"/>
              <a:t>AUM </a:t>
            </a:r>
            <a:r>
              <a:rPr lang="en-US" sz="2400" dirty="0" smtClean="0"/>
              <a:t>&amp; Market Share with </a:t>
            </a:r>
            <a:r>
              <a:rPr lang="en-US" sz="2400" dirty="0"/>
              <a:t>Growth Rate - Industry vs </a:t>
            </a:r>
            <a:r>
              <a:rPr lang="en-US" sz="2400" dirty="0" smtClean="0"/>
              <a:t>MCBAH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515647" y="6113638"/>
            <a:ext cx="76809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i="1" dirty="0" smtClean="0"/>
              <a:t>Source: </a:t>
            </a:r>
          </a:p>
          <a:p>
            <a:r>
              <a:rPr lang="en-US" sz="1000" b="1" i="1" dirty="0" smtClean="0"/>
              <a:t>Industry data from Year 2010 – 2020 is from MUFAP year book 2020</a:t>
            </a:r>
          </a:p>
          <a:p>
            <a:r>
              <a:rPr lang="en-US" sz="1000" b="1" i="1" dirty="0" smtClean="0"/>
              <a:t>Industry </a:t>
            </a:r>
            <a:r>
              <a:rPr lang="en-US" sz="1000" b="1" i="1" dirty="0"/>
              <a:t>data of </a:t>
            </a:r>
            <a:r>
              <a:rPr lang="en-US" sz="1000" b="1" i="1" dirty="0" smtClean="0"/>
              <a:t>June 2021 is as </a:t>
            </a:r>
            <a:r>
              <a:rPr lang="en-US" sz="1000" b="1" i="1" dirty="0"/>
              <a:t>per </a:t>
            </a:r>
            <a:r>
              <a:rPr lang="en-US" sz="1000" b="1" i="1" dirty="0" smtClean="0"/>
              <a:t>MUFAP Website</a:t>
            </a:r>
          </a:p>
          <a:p>
            <a:r>
              <a:rPr lang="en-US" sz="1000" b="1" i="1" dirty="0" smtClean="0"/>
              <a:t>Above numbers are as of December of each year while Advisory numbers are as of June each year</a:t>
            </a:r>
            <a:endParaRPr lang="en-US" sz="1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40366" t="44260" r="15700" b="19859"/>
          <a:stretch/>
        </p:blipFill>
        <p:spPr>
          <a:xfrm>
            <a:off x="825910" y="1447800"/>
            <a:ext cx="9384889" cy="4309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911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 txBox="1">
            <a:spLocks/>
          </p:cNvSpPr>
          <p:nvPr/>
        </p:nvSpPr>
        <p:spPr>
          <a:xfrm>
            <a:off x="178525" y="228600"/>
            <a:ext cx="9144000" cy="544331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>
              <a:defRPr sz="1400" b="1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en-US" sz="2800" dirty="0"/>
              <a:t>YoY </a:t>
            </a:r>
            <a:r>
              <a:rPr lang="en-US" sz="2800" dirty="0" smtClean="0"/>
              <a:t>Number of Investor </a:t>
            </a:r>
            <a:r>
              <a:rPr lang="en-US" sz="2800" dirty="0"/>
              <a:t>- Industry vs MCBAH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4387" y="6139764"/>
            <a:ext cx="76809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i="1" dirty="0" smtClean="0"/>
              <a:t>Source: </a:t>
            </a:r>
          </a:p>
          <a:p>
            <a:r>
              <a:rPr lang="en-US" sz="1000" b="1" i="1" dirty="0" smtClean="0"/>
              <a:t>Industry data from Year 2010 – 2020 is from MUFAP year book 2020</a:t>
            </a:r>
          </a:p>
          <a:p>
            <a:r>
              <a:rPr lang="en-US" sz="1000" b="1" i="1" dirty="0" smtClean="0"/>
              <a:t>Industry </a:t>
            </a:r>
            <a:r>
              <a:rPr lang="en-US" sz="1000" b="1" i="1" dirty="0"/>
              <a:t>data of </a:t>
            </a:r>
            <a:r>
              <a:rPr lang="en-US" sz="1000" b="1" i="1" dirty="0" smtClean="0"/>
              <a:t>June 2021 is as </a:t>
            </a:r>
            <a:r>
              <a:rPr lang="en-US" sz="1000" b="1" i="1" dirty="0"/>
              <a:t>per </a:t>
            </a:r>
            <a:r>
              <a:rPr lang="en-US" sz="1000" b="1" i="1" dirty="0" smtClean="0"/>
              <a:t>MUFAP Website</a:t>
            </a:r>
          </a:p>
          <a:p>
            <a:r>
              <a:rPr lang="en-US" sz="1000" b="1" i="1" dirty="0" smtClean="0"/>
              <a:t>Above numbers are as of December of each year</a:t>
            </a:r>
            <a:endParaRPr lang="en-US" sz="1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37645" t="38208" r="17014" b="25301"/>
          <a:stretch/>
        </p:blipFill>
        <p:spPr>
          <a:xfrm>
            <a:off x="516194" y="1044626"/>
            <a:ext cx="9984658" cy="4518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023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304" y="295561"/>
            <a:ext cx="79747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sz="1440" b="1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 smtClean="0"/>
              <a:t>Break up of </a:t>
            </a:r>
            <a:r>
              <a:rPr lang="en-US" sz="2400" dirty="0"/>
              <a:t>Assets under Management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8665" t="36593" r="27216" b="26713"/>
          <a:stretch/>
        </p:blipFill>
        <p:spPr>
          <a:xfrm>
            <a:off x="1076632" y="930865"/>
            <a:ext cx="9143999" cy="5528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65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550" y="479292"/>
            <a:ext cx="9878092" cy="644534"/>
          </a:xfrm>
        </p:spPr>
        <p:txBody>
          <a:bodyPr>
            <a:normAutofit/>
          </a:bodyPr>
          <a:lstStyle/>
          <a:p>
            <a:pPr algn="ctr"/>
            <a:r>
              <a:rPr lang="en-US" sz="2791" b="1" dirty="0">
                <a:solidFill>
                  <a:srgbClr val="002060"/>
                </a:solidFill>
              </a:rPr>
              <a:t>Conventional Vs Islamic - MCBAH</a:t>
            </a:r>
            <a:r>
              <a:rPr lang="en-US" sz="2160" b="1" dirty="0">
                <a:solidFill>
                  <a:srgbClr val="002060"/>
                </a:solidFill>
              </a:rPr>
              <a:t/>
            </a:r>
            <a:br>
              <a:rPr lang="en-US" sz="2160" b="1" dirty="0">
                <a:solidFill>
                  <a:srgbClr val="002060"/>
                </a:solidFill>
              </a:rPr>
            </a:br>
            <a:r>
              <a:rPr lang="en-US" sz="1170" dirty="0">
                <a:solidFill>
                  <a:srgbClr val="002060"/>
                </a:solidFill>
              </a:rPr>
              <a:t>(Values in millions)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/>
          </p:nvPr>
        </p:nvGraphicFramePr>
        <p:xfrm>
          <a:off x="3154073" y="3429000"/>
          <a:ext cx="4115872" cy="24695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0212" y="86122"/>
            <a:ext cx="3086904" cy="1303359"/>
          </a:xfrm>
          <a:prstGeom prst="rect">
            <a:avLst/>
          </a:prstGeom>
        </p:spPr>
      </p:pic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4260273"/>
              </p:ext>
            </p:extLst>
          </p:nvPr>
        </p:nvGraphicFramePr>
        <p:xfrm>
          <a:off x="478756" y="3167488"/>
          <a:ext cx="994669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204366" y="1645456"/>
          <a:ext cx="10358276" cy="1229982"/>
        </p:xfrm>
        <a:graphic>
          <a:graphicData uri="http://schemas.openxmlformats.org/drawingml/2006/table">
            <a:tbl>
              <a:tblPr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{BC89EF96-8CEA-46FF-86C4-4CE0E7609802}</a:tableStyleId>
              </a:tblPr>
              <a:tblGrid>
                <a:gridCol w="9978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0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28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328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5905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8037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8037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0169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62301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42448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 smtClean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5" marR="8575" marT="8575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 smtClean="0">
                          <a:effectLst/>
                        </a:rPr>
                        <a:t>FY</a:t>
                      </a:r>
                      <a:r>
                        <a:rPr lang="en-US" sz="1100" b="1" u="none" strike="noStrike" baseline="0" dirty="0" smtClean="0">
                          <a:effectLst/>
                        </a:rPr>
                        <a:t> </a:t>
                      </a:r>
                      <a:r>
                        <a:rPr lang="en-US" sz="1100" b="1" u="none" strike="noStrike" dirty="0" smtClean="0">
                          <a:effectLst/>
                        </a:rPr>
                        <a:t>19</a:t>
                      </a:r>
                      <a:endParaRPr 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5" marR="8575" marT="8575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 smtClean="0">
                          <a:effectLst/>
                        </a:rPr>
                        <a:t>FY20</a:t>
                      </a:r>
                      <a:r>
                        <a:rPr lang="en-US" sz="1100" b="1" u="none" strike="noStrike" baseline="0" dirty="0" smtClean="0">
                          <a:effectLst/>
                        </a:rPr>
                        <a:t>                                 </a:t>
                      </a:r>
                    </a:p>
                  </a:txBody>
                  <a:tcPr marL="8575" marR="8575" marT="8575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u="none" strike="noStrike" baseline="0" dirty="0" smtClean="0">
                          <a:effectLst/>
                        </a:rPr>
                        <a:t>FY21</a:t>
                      </a:r>
                      <a:endParaRPr lang="en-US" sz="1100" b="1" u="none" strike="noStrike" dirty="0" smtClean="0">
                        <a:effectLst/>
                      </a:endParaRPr>
                    </a:p>
                  </a:txBody>
                  <a:tcPr marL="8575" marR="8575" marT="8575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u="none" strike="noStrike" dirty="0" smtClean="0">
                          <a:effectLst/>
                        </a:rPr>
                        <a:t>1QFY22</a:t>
                      </a:r>
                    </a:p>
                  </a:txBody>
                  <a:tcPr marL="8575" marR="8575" marT="8575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u="none" strike="noStrike" dirty="0" smtClean="0">
                          <a:effectLst/>
                        </a:rPr>
                        <a:t>FY19 Growth</a:t>
                      </a:r>
                    </a:p>
                  </a:txBody>
                  <a:tcPr marL="8575" marR="8575" marT="8575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u="none" strike="noStrike" dirty="0" smtClean="0">
                          <a:effectLst/>
                        </a:rPr>
                        <a:t>FY20 Growth</a:t>
                      </a:r>
                    </a:p>
                  </a:txBody>
                  <a:tcPr marL="8575" marR="8575" marT="8575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u="none" strike="noStrike" dirty="0" smtClean="0">
                          <a:effectLst/>
                        </a:rPr>
                        <a:t> FY 21 Growth</a:t>
                      </a:r>
                    </a:p>
                  </a:txBody>
                  <a:tcPr marL="8575" marR="8575" marT="8575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u="none" strike="noStrike" dirty="0" smtClean="0">
                          <a:effectLst/>
                        </a:rPr>
                        <a:t>1QFY22</a:t>
                      </a:r>
                      <a:r>
                        <a:rPr lang="en-US" sz="1100" b="1" u="none" strike="noStrike" baseline="0" dirty="0" smtClean="0">
                          <a:effectLst/>
                        </a:rPr>
                        <a:t> </a:t>
                      </a:r>
                      <a:r>
                        <a:rPr lang="en-US" sz="1100" b="1" u="none" strike="noStrike" dirty="0" smtClean="0">
                          <a:effectLst/>
                        </a:rPr>
                        <a:t>Growth</a:t>
                      </a:r>
                    </a:p>
                  </a:txBody>
                  <a:tcPr marL="8575" marR="8575" marT="8575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388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 smtClean="0">
                          <a:effectLst/>
                        </a:rPr>
                        <a:t>ISLAMIC</a:t>
                      </a:r>
                      <a:endParaRPr 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5" marR="8575" marT="8575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u="none" strike="noStrike" dirty="0" smtClean="0">
                          <a:effectLst/>
                        </a:rPr>
                        <a:t>  9,651.43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5" marR="8575" marT="8575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u="none" strike="noStrike" dirty="0" smtClean="0">
                          <a:effectLst/>
                        </a:rPr>
                        <a:t>13,356.73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5" marR="8575" marT="8575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30,332.41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5" marR="8575" marT="8575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30,069.11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5" marR="8575" marT="8575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-1,522.43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5" marR="8575" marT="8575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3,705.30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5" marR="8575" marT="8575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16,975.68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5" marR="8575" marT="8575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-263.30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5" marR="8575" marT="8575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080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 smtClean="0">
                          <a:effectLst/>
                        </a:rPr>
                        <a:t>CONVENTIONAL</a:t>
                      </a:r>
                      <a:endParaRPr 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5" marR="8575" marT="8575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effectLst/>
                        </a:rPr>
                        <a:t>34,664.40 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5" marR="8575" marT="8575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effectLst/>
                        </a:rPr>
                        <a:t>52,853.61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5" marR="8575" marT="8575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67,356.51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5" marR="8575" marT="8575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73,614.86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5" marR="8575" marT="8575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-2,546.06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5" marR="8575" marT="8575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18,189.21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5" marR="8575" marT="8575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14,502.90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5" marR="8575" marT="8575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6,158.36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5" marR="8575" marT="8575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080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 smtClean="0">
                          <a:effectLst/>
                        </a:rPr>
                        <a:t>TOTAL</a:t>
                      </a:r>
                      <a:endParaRPr 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5" marR="8575" marT="8575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effectLst/>
                        </a:rPr>
                        <a:t>44,315.83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5" marR="8575" marT="8575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66,210.34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5" marR="8575" marT="8575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97,688.92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5" marR="8575" marT="8575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103,683.97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5" marR="8575" marT="8575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-4,068.49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5" marR="8575" marT="8575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21,894.51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5" marR="8575" marT="8575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31,478.58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5" marR="8575" marT="8575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5,895.06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5" marR="8575" marT="8575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221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22543</TotalTime>
  <Words>764</Words>
  <Application>Microsoft Office PowerPoint</Application>
  <PresentationFormat>Custom</PresentationFormat>
  <Paragraphs>146</Paragraphs>
  <Slides>14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Georgia</vt:lpstr>
      <vt:lpstr>Segoe UI Symbol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MCBAH Market Share </vt:lpstr>
      <vt:lpstr>PowerPoint Presentation</vt:lpstr>
      <vt:lpstr>PowerPoint Presentation</vt:lpstr>
      <vt:lpstr>PowerPoint Presentation</vt:lpstr>
      <vt:lpstr>Conventional Vs Islamic - MCBAH (Values in millions)</vt:lpstr>
      <vt:lpstr>PowerPoint Presentation</vt:lpstr>
      <vt:lpstr>Financial Details</vt:lpstr>
      <vt:lpstr>PowerPoint Presentation</vt:lpstr>
      <vt:lpstr>Question &amp; Answers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saqib saleem</dc:creator>
  <cp:lastModifiedBy>Asif Mehdi</cp:lastModifiedBy>
  <cp:revision>326</cp:revision>
  <cp:lastPrinted>2021-10-25T10:09:18Z</cp:lastPrinted>
  <dcterms:created xsi:type="dcterms:W3CDTF">2019-04-18T16:52:03Z</dcterms:created>
  <dcterms:modified xsi:type="dcterms:W3CDTF">2021-11-17T06:14:39Z</dcterms:modified>
</cp:coreProperties>
</file>