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66" r:id="rId2"/>
    <p:sldId id="341" r:id="rId3"/>
    <p:sldId id="367" r:id="rId4"/>
    <p:sldId id="368" r:id="rId5"/>
    <p:sldId id="343" r:id="rId6"/>
    <p:sldId id="380" r:id="rId7"/>
    <p:sldId id="381" r:id="rId8"/>
    <p:sldId id="382" r:id="rId9"/>
    <p:sldId id="383" r:id="rId10"/>
    <p:sldId id="372" r:id="rId11"/>
    <p:sldId id="356" r:id="rId12"/>
    <p:sldId id="357" r:id="rId13"/>
    <p:sldId id="363" r:id="rId14"/>
    <p:sldId id="369" r:id="rId15"/>
    <p:sldId id="370" r:id="rId16"/>
    <p:sldId id="373" r:id="rId17"/>
    <p:sldId id="362" r:id="rId18"/>
    <p:sldId id="398" r:id="rId19"/>
    <p:sldId id="377" r:id="rId20"/>
    <p:sldId id="384" r:id="rId21"/>
    <p:sldId id="365" r:id="rId22"/>
    <p:sldId id="399"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283" r:id="rId37"/>
  </p:sldIdLst>
  <p:sldSz cx="109728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E6B9B8"/>
    <a:srgbClr val="C9C9C9"/>
    <a:srgbClr val="FFE699"/>
    <a:srgbClr val="A9D18E"/>
    <a:srgbClr val="8FAADC"/>
    <a:srgbClr val="002060"/>
    <a:srgbClr val="FF9999"/>
    <a:srgbClr val="0080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67" autoAdjust="0"/>
    <p:restoredTop sz="94364" autoAdjust="0"/>
  </p:normalViewPr>
  <p:slideViewPr>
    <p:cSldViewPr snapToGrid="0">
      <p:cViewPr varScale="1">
        <p:scale>
          <a:sx n="79" d="100"/>
          <a:sy n="79" d="100"/>
        </p:scale>
        <p:origin x="1426" y="77"/>
      </p:cViewPr>
      <p:guideLst>
        <p:guide orient="horz" pos="2160"/>
        <p:guide pos="3840"/>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BB0F390-798E-403C-A27E-A2267C437B0B}" type="datetimeFigureOut">
              <a:rPr lang="en-US" smtClean="0"/>
              <a:pPr/>
              <a:t>4/17/2022</a:t>
            </a:fld>
            <a:endParaRPr lang="en-US"/>
          </a:p>
        </p:txBody>
      </p:sp>
      <p:sp>
        <p:nvSpPr>
          <p:cNvPr id="4" name="Slide Image Placeholder 3"/>
          <p:cNvSpPr>
            <a:spLocks noGrp="1" noRot="1" noChangeAspect="1"/>
          </p:cNvSpPr>
          <p:nvPr>
            <p:ph type="sldImg" idx="2"/>
          </p:nvPr>
        </p:nvSpPr>
        <p:spPr>
          <a:xfrm>
            <a:off x="719138" y="1241425"/>
            <a:ext cx="53594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994F3D-B37A-4386-9D2F-D78FF75796C0}" type="slidenum">
              <a:rPr lang="en-US" smtClean="0"/>
              <a:pPr/>
              <a:t>‹#›</a:t>
            </a:fld>
            <a:endParaRPr lang="en-US"/>
          </a:p>
        </p:txBody>
      </p:sp>
    </p:spTree>
    <p:extLst>
      <p:ext uri="{BB962C8B-B14F-4D97-AF65-F5344CB8AC3E}">
        <p14:creationId xmlns:p14="http://schemas.microsoft.com/office/powerpoint/2010/main" val="413054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a:t>
            </a:r>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1</a:t>
            </a:fld>
            <a:endParaRPr lang="en-US"/>
          </a:p>
        </p:txBody>
      </p:sp>
    </p:spTree>
    <p:extLst>
      <p:ext uri="{BB962C8B-B14F-4D97-AF65-F5344CB8AC3E}">
        <p14:creationId xmlns:p14="http://schemas.microsoft.com/office/powerpoint/2010/main" val="252760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10</a:t>
            </a:fld>
            <a:endParaRPr lang="en-US"/>
          </a:p>
        </p:txBody>
      </p:sp>
    </p:spTree>
    <p:extLst>
      <p:ext uri="{BB962C8B-B14F-4D97-AF65-F5344CB8AC3E}">
        <p14:creationId xmlns:p14="http://schemas.microsoft.com/office/powerpoint/2010/main" val="63549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11</a:t>
            </a:fld>
            <a:endParaRPr lang="en-US"/>
          </a:p>
        </p:txBody>
      </p:sp>
    </p:spTree>
    <p:extLst>
      <p:ext uri="{BB962C8B-B14F-4D97-AF65-F5344CB8AC3E}">
        <p14:creationId xmlns:p14="http://schemas.microsoft.com/office/powerpoint/2010/main" val="190324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14</a:t>
            </a:fld>
            <a:endParaRPr lang="en-US"/>
          </a:p>
        </p:txBody>
      </p:sp>
    </p:spTree>
    <p:extLst>
      <p:ext uri="{BB962C8B-B14F-4D97-AF65-F5344CB8AC3E}">
        <p14:creationId xmlns:p14="http://schemas.microsoft.com/office/powerpoint/2010/main" val="112628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15</a:t>
            </a:fld>
            <a:endParaRPr lang="en-US"/>
          </a:p>
        </p:txBody>
      </p:sp>
    </p:spTree>
    <p:extLst>
      <p:ext uri="{BB962C8B-B14F-4D97-AF65-F5344CB8AC3E}">
        <p14:creationId xmlns:p14="http://schemas.microsoft.com/office/powerpoint/2010/main" val="122518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16</a:t>
            </a:fld>
            <a:endParaRPr lang="en-US"/>
          </a:p>
        </p:txBody>
      </p:sp>
    </p:spTree>
    <p:extLst>
      <p:ext uri="{BB962C8B-B14F-4D97-AF65-F5344CB8AC3E}">
        <p14:creationId xmlns:p14="http://schemas.microsoft.com/office/powerpoint/2010/main" val="190018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17</a:t>
            </a:fld>
            <a:endParaRPr lang="en-US"/>
          </a:p>
        </p:txBody>
      </p:sp>
    </p:spTree>
    <p:extLst>
      <p:ext uri="{BB962C8B-B14F-4D97-AF65-F5344CB8AC3E}">
        <p14:creationId xmlns:p14="http://schemas.microsoft.com/office/powerpoint/2010/main" val="339951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21</a:t>
            </a:fld>
            <a:endParaRPr lang="en-US"/>
          </a:p>
        </p:txBody>
      </p:sp>
    </p:spTree>
    <p:extLst>
      <p:ext uri="{BB962C8B-B14F-4D97-AF65-F5344CB8AC3E}">
        <p14:creationId xmlns:p14="http://schemas.microsoft.com/office/powerpoint/2010/main" val="324474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371600" y="3602038"/>
            <a:ext cx="8229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4/17/2022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92516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4/17/2022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49962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4/17/2022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35717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4/17/2022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11556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8"/>
            <a:ext cx="946404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748665" y="4589464"/>
            <a:ext cx="946404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4/17/2022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00029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4/17/2022</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59012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4/17/2022</a:t>
            </a:fld>
            <a:endParaRPr lang="en-US"/>
          </a:p>
        </p:txBody>
      </p:sp>
      <p:sp>
        <p:nvSpPr>
          <p:cNvPr id="8" name="Footer Placeholder 7"/>
          <p:cNvSpPr>
            <a:spLocks noGrp="1"/>
          </p:cNvSpPr>
          <p:nvPr>
            <p:ph type="ftr" sz="quarter" idx="11"/>
          </p:nvPr>
        </p:nvSpPr>
        <p:spPr>
          <a:xfrm>
            <a:off x="3634740" y="6356351"/>
            <a:ext cx="370332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607917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4/17/2022</a:t>
            </a:fld>
            <a:endParaRPr lang="en-US"/>
          </a:p>
        </p:txBody>
      </p:sp>
      <p:sp>
        <p:nvSpPr>
          <p:cNvPr id="4" name="Footer Placeholder 3"/>
          <p:cNvSpPr>
            <a:spLocks noGrp="1"/>
          </p:cNvSpPr>
          <p:nvPr>
            <p:ph type="ftr" sz="quarter" idx="11"/>
          </p:nvPr>
        </p:nvSpPr>
        <p:spPr>
          <a:xfrm>
            <a:off x="3634740" y="6356351"/>
            <a:ext cx="370332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187893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4/17/2022</a:t>
            </a:fld>
            <a:endParaRPr lang="en-US"/>
          </a:p>
        </p:txBody>
      </p:sp>
      <p:sp>
        <p:nvSpPr>
          <p:cNvPr id="3" name="Footer Placeholder 2"/>
          <p:cNvSpPr>
            <a:spLocks noGrp="1"/>
          </p:cNvSpPr>
          <p:nvPr>
            <p:ph type="ftr" sz="quarter" idx="11"/>
          </p:nvPr>
        </p:nvSpPr>
        <p:spPr>
          <a:xfrm>
            <a:off x="3634740" y="6356351"/>
            <a:ext cx="370332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227668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664869" y="987426"/>
            <a:ext cx="555498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4/17/2022</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70814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664869" y="987426"/>
            <a:ext cx="555498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4/17/2022</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297899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53944" y="29993"/>
            <a:ext cx="1177474" cy="455782"/>
          </a:xfrm>
          <a:prstGeom prst="rect">
            <a:avLst/>
          </a:prstGeom>
        </p:spPr>
      </p:pic>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43413" y="6442074"/>
            <a:ext cx="2888006" cy="365126"/>
          </a:xfrm>
          <a:prstGeom prst="rect">
            <a:avLst/>
          </a:prstGeom>
        </p:spPr>
      </p:pic>
    </p:spTree>
    <p:extLst>
      <p:ext uri="{BB962C8B-B14F-4D97-AF65-F5344CB8AC3E}">
        <p14:creationId xmlns:p14="http://schemas.microsoft.com/office/powerpoint/2010/main" val="1118318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2.png">
            <a:extLst>
              <a:ext uri="{FF2B5EF4-FFF2-40B4-BE49-F238E27FC236}">
                <a16:creationId xmlns:a16="http://schemas.microsoft.com/office/drawing/2014/main" id="{F4CA145E-AE07-429C-87A6-10396E3EAC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19265"/>
            <a:ext cx="10963656" cy="770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txBox="1">
            <a:spLocks/>
          </p:cNvSpPr>
          <p:nvPr/>
        </p:nvSpPr>
        <p:spPr>
          <a:xfrm>
            <a:off x="398206" y="3809999"/>
            <a:ext cx="6017342" cy="1499419"/>
          </a:xfrm>
          <a:prstGeom prst="rect">
            <a:avLst/>
          </a:prstGeom>
        </p:spPr>
        <p:txBody>
          <a:bodyPr vert="horz" lIns="91440" tIns="45720" rIns="91440" bIns="45720" rtlCol="0">
            <a:noAutofit/>
          </a:bodyPr>
          <a:lstStyle/>
          <a:p>
            <a:pPr marL="228600" lvl="0" indent="-228600" algn="ctr">
              <a:lnSpc>
                <a:spcPct val="90000"/>
              </a:lnSpc>
              <a:spcBef>
                <a:spcPts val="1000"/>
              </a:spcBef>
              <a:defRPr/>
            </a:pPr>
            <a:r>
              <a:rPr lang="en-US" sz="4000" dirty="0"/>
              <a:t>SECP AML/ CFT RISK ASSESMENT FOR REGULATED </a:t>
            </a:r>
            <a:r>
              <a:rPr lang="en-US" sz="4000" dirty="0" smtClean="0"/>
              <a:t>PERSONS</a:t>
            </a:r>
          </a:p>
          <a:p>
            <a:r>
              <a:rPr lang="en-US" sz="2000" b="1" dirty="0"/>
              <a:t>S.R.O. 245 (I)/2019  Dated </a:t>
            </a:r>
            <a:r>
              <a:rPr lang="en-US" sz="2000" dirty="0"/>
              <a:t> </a:t>
            </a:r>
            <a:r>
              <a:rPr lang="en-US" sz="2000" i="1" dirty="0" smtClean="0"/>
              <a:t>31st March, 2022 </a:t>
            </a:r>
            <a:endParaRPr lang="en-US" sz="1600" dirty="0" smtClean="0"/>
          </a:p>
          <a:p>
            <a:endParaRPr lang="en-US" sz="1600" dirty="0"/>
          </a:p>
          <a:p>
            <a:pPr marL="228600" lvl="0" indent="-228600" algn="ctr">
              <a:lnSpc>
                <a:spcPct val="90000"/>
              </a:lnSpc>
              <a:spcBef>
                <a:spcPts val="1000"/>
              </a:spcBef>
              <a:defRPr/>
            </a:pPr>
            <a:endParaRPr kumimoji="0" lang="en-US" sz="2400" i="0" u="none" strike="noStrike" kern="1200" cap="none" spc="0" normalizeH="0" baseline="0" noProof="0" dirty="0">
              <a:ln>
                <a:noFill/>
              </a:ln>
              <a:solidFill>
                <a:schemeClr val="bg2">
                  <a:lumMod val="25000"/>
                </a:schemeClr>
              </a:solidFill>
              <a:effectLst/>
              <a:uLnTx/>
              <a:uFillTx/>
              <a:latin typeface="Georgia" pitchFamily="18" charset="0"/>
              <a:ea typeface="+mn-ea"/>
              <a:cs typeface="+mn-cs"/>
            </a:endParaRPr>
          </a:p>
        </p:txBody>
      </p:sp>
    </p:spTree>
    <p:extLst>
      <p:ext uri="{BB962C8B-B14F-4D97-AF65-F5344CB8AC3E}">
        <p14:creationId xmlns:p14="http://schemas.microsoft.com/office/powerpoint/2010/main" val="9983348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62" y="273955"/>
            <a:ext cx="9464040" cy="585027"/>
          </a:xfrm>
        </p:spPr>
        <p:txBody>
          <a:bodyPr anchor="t">
            <a:noAutofit/>
          </a:bodyPr>
          <a:lstStyle/>
          <a:p>
            <a:r>
              <a:rPr lang="en-US" sz="3600" b="1" dirty="0" smtClean="0">
                <a:latin typeface="+mn-lt"/>
              </a:rPr>
              <a:t>TOP TEN LEGAL PERSONS BY AUM:</a:t>
            </a:r>
            <a:endParaRPr lang="en-US" sz="36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6938449"/>
              </p:ext>
            </p:extLst>
          </p:nvPr>
        </p:nvGraphicFramePr>
        <p:xfrm>
          <a:off x="582962" y="858985"/>
          <a:ext cx="9126616" cy="5514873"/>
        </p:xfrm>
        <a:graphic>
          <a:graphicData uri="http://schemas.openxmlformats.org/drawingml/2006/table">
            <a:tbl>
              <a:tblPr>
                <a:tableStyleId>{5C22544A-7EE6-4342-B048-85BDC9FD1C3A}</a:tableStyleId>
              </a:tblPr>
              <a:tblGrid>
                <a:gridCol w="2281654">
                  <a:extLst>
                    <a:ext uri="{9D8B030D-6E8A-4147-A177-3AD203B41FA5}">
                      <a16:colId xmlns:a16="http://schemas.microsoft.com/office/drawing/2014/main" val="4022933065"/>
                    </a:ext>
                  </a:extLst>
                </a:gridCol>
                <a:gridCol w="2281654">
                  <a:extLst>
                    <a:ext uri="{9D8B030D-6E8A-4147-A177-3AD203B41FA5}">
                      <a16:colId xmlns:a16="http://schemas.microsoft.com/office/drawing/2014/main" val="2136003365"/>
                    </a:ext>
                  </a:extLst>
                </a:gridCol>
                <a:gridCol w="2281654">
                  <a:extLst>
                    <a:ext uri="{9D8B030D-6E8A-4147-A177-3AD203B41FA5}">
                      <a16:colId xmlns:a16="http://schemas.microsoft.com/office/drawing/2014/main" val="1538023035"/>
                    </a:ext>
                  </a:extLst>
                </a:gridCol>
                <a:gridCol w="2281654">
                  <a:extLst>
                    <a:ext uri="{9D8B030D-6E8A-4147-A177-3AD203B41FA5}">
                      <a16:colId xmlns:a16="http://schemas.microsoft.com/office/drawing/2014/main" val="3574026623"/>
                    </a:ext>
                  </a:extLst>
                </a:gridCol>
              </a:tblGrid>
              <a:tr h="943672">
                <a:tc>
                  <a:txBody>
                    <a:bodyPr/>
                    <a:lstStyle/>
                    <a:p>
                      <a:pPr algn="ctr" fontAlgn="b"/>
                      <a:r>
                        <a:rPr lang="en-US" sz="1600" b="1" i="0" u="none" strike="noStrike" dirty="0">
                          <a:solidFill>
                            <a:schemeClr val="bg1"/>
                          </a:solidFill>
                          <a:effectLst/>
                          <a:latin typeface="Calibri" panose="020F0502020204030204" pitchFamily="34" charset="0"/>
                        </a:rPr>
                        <a:t>CUSTOMER</a:t>
                      </a:r>
                    </a:p>
                  </a:txBody>
                  <a:tcPr marL="9525" marR="9525" marT="9525" marB="0" anchor="ctr">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600" b="1" i="0" u="none" strike="noStrike" dirty="0" smtClean="0">
                        <a:solidFill>
                          <a:schemeClr val="bg1"/>
                        </a:solidFill>
                        <a:effectLst/>
                        <a:latin typeface="Calibri" panose="020F0502020204030204"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effectLst/>
                          <a:latin typeface="Calibri" panose="020F0502020204030204" pitchFamily="34" charset="0"/>
                        </a:rPr>
                        <a:t>AUM</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effectLst/>
                          <a:latin typeface="Calibri" panose="020F0502020204030204" pitchFamily="34" charset="0"/>
                        </a:rPr>
                        <a:t>(Rs.) </a:t>
                      </a:r>
                    </a:p>
                    <a:p>
                      <a:pPr algn="ctr" fontAlgn="b"/>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n-US" sz="1600" b="1" i="0" u="none" strike="noStrike" dirty="0">
                          <a:solidFill>
                            <a:srgbClr val="FF0000"/>
                          </a:solidFill>
                          <a:effectLst/>
                          <a:latin typeface="Calibri" panose="020F0502020204030204" pitchFamily="34" charset="0"/>
                        </a:rPr>
                        <a:t>CUSTOMER</a:t>
                      </a:r>
                    </a:p>
                  </a:txBody>
                  <a:tcPr marL="9525" marR="9525" marT="9525" marB="0" anchor="ctr">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FF0000"/>
                          </a:solidFill>
                          <a:effectLst/>
                          <a:latin typeface="Calibri" panose="020F0502020204030204" pitchFamily="34" charset="0"/>
                        </a:rPr>
                        <a:t>AUM </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FF0000"/>
                          </a:solidFill>
                          <a:effectLst/>
                          <a:latin typeface="Calibri" panose="020F0502020204030204" pitchFamily="34" charset="0"/>
                        </a:rPr>
                        <a:t>(Rs.)</a:t>
                      </a:r>
                    </a:p>
                  </a:txBody>
                  <a:tcPr marL="9525" marR="9525" marT="9525" marB="0" anchor="ctr">
                    <a:solidFill>
                      <a:schemeClr val="accent1"/>
                    </a:solidFill>
                  </a:tcPr>
                </a:tc>
                <a:extLst>
                  <a:ext uri="{0D108BD9-81ED-4DB2-BD59-A6C34878D82A}">
                    <a16:rowId xmlns:a16="http://schemas.microsoft.com/office/drawing/2014/main" val="1542322301"/>
                  </a:ext>
                </a:extLst>
              </a:tr>
              <a:tr h="271967">
                <a:tc gridSpan="2">
                  <a:txBody>
                    <a:bodyPr/>
                    <a:lstStyle/>
                    <a:p>
                      <a:pPr algn="ctr" fontAlgn="b"/>
                      <a:r>
                        <a:rPr lang="en-US" sz="1800" b="1" i="0" u="none" strike="noStrike" dirty="0" smtClean="0">
                          <a:solidFill>
                            <a:schemeClr val="bg1"/>
                          </a:solidFill>
                          <a:effectLst/>
                          <a:latin typeface="Calibri" panose="020F0502020204030204" pitchFamily="34" charset="0"/>
                        </a:rPr>
                        <a:t>As of </a:t>
                      </a:r>
                      <a:r>
                        <a:rPr lang="en-US" sz="1800" b="1" i="0" u="none" strike="noStrike" baseline="0" dirty="0" smtClean="0">
                          <a:solidFill>
                            <a:schemeClr val="bg1"/>
                          </a:solidFill>
                          <a:effectLst/>
                          <a:latin typeface="Calibri" panose="020F0502020204030204" pitchFamily="34" charset="0"/>
                        </a:rPr>
                        <a:t> March 2022</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hMerge="1">
                  <a:txBody>
                    <a:bodyPr/>
                    <a:lstStyle/>
                    <a:p>
                      <a:pPr algn="ctr" fontAlgn="b"/>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gridSpan="2">
                  <a:txBody>
                    <a:bodyPr/>
                    <a:lstStyle/>
                    <a:p>
                      <a:pPr algn="ctr" fontAlgn="b"/>
                      <a:r>
                        <a:rPr lang="en-US" sz="1800" b="1" i="0" u="none" strike="noStrike" dirty="0" smtClean="0">
                          <a:solidFill>
                            <a:srgbClr val="FF0000"/>
                          </a:solidFill>
                          <a:effectLst/>
                          <a:latin typeface="Calibri" panose="020F0502020204030204" pitchFamily="34" charset="0"/>
                        </a:rPr>
                        <a:t>As of </a:t>
                      </a:r>
                      <a:r>
                        <a:rPr lang="en-US" sz="1800" b="1" i="0" u="none" strike="noStrike" baseline="0" dirty="0" smtClean="0">
                          <a:solidFill>
                            <a:srgbClr val="FF0000"/>
                          </a:solidFill>
                          <a:effectLst/>
                          <a:latin typeface="Calibri" panose="020F0502020204030204" pitchFamily="34" charset="0"/>
                        </a:rPr>
                        <a:t> </a:t>
                      </a:r>
                      <a:r>
                        <a:rPr lang="en-US" sz="1800" b="1" i="0" u="none" strike="noStrike" baseline="0" dirty="0" smtClean="0">
                          <a:solidFill>
                            <a:srgbClr val="FF0000"/>
                          </a:solidFill>
                          <a:effectLst/>
                          <a:latin typeface="Calibri" panose="020F0502020204030204" pitchFamily="34" charset="0"/>
                        </a:rPr>
                        <a:t>March </a:t>
                      </a:r>
                      <a:r>
                        <a:rPr lang="en-US" sz="1800" b="1" i="0" u="none" strike="noStrike" baseline="0" dirty="0" smtClean="0">
                          <a:solidFill>
                            <a:srgbClr val="FF0000"/>
                          </a:solidFill>
                          <a:effectLst/>
                          <a:latin typeface="Calibri" panose="020F0502020204030204" pitchFamily="34" charset="0"/>
                        </a:rPr>
                        <a:t>2021</a:t>
                      </a:r>
                      <a:endParaRPr lang="en-US" sz="1800" b="1" i="0" u="none" strike="noStrike" dirty="0">
                        <a:solidFill>
                          <a:srgbClr val="FF0000"/>
                        </a:solidFill>
                        <a:effectLst/>
                        <a:latin typeface="Calibri" panose="020F0502020204030204" pitchFamily="34" charset="0"/>
                      </a:endParaRPr>
                    </a:p>
                  </a:txBody>
                  <a:tcPr marL="9525" marR="9525" marT="9525" marB="0" anchor="ctr">
                    <a:solidFill>
                      <a:schemeClr val="accent1"/>
                    </a:solidFill>
                  </a:tcPr>
                </a:tc>
                <a:tc hMerge="1">
                  <a:txBody>
                    <a:bodyPr/>
                    <a:lstStyle/>
                    <a:p>
                      <a:endParaRPr lang="en-US"/>
                    </a:p>
                  </a:txBody>
                  <a:tcPr/>
                </a:tc>
                <a:extLst>
                  <a:ext uri="{0D108BD9-81ED-4DB2-BD59-A6C34878D82A}">
                    <a16:rowId xmlns:a16="http://schemas.microsoft.com/office/drawing/2014/main" val="2458404789"/>
                  </a:ext>
                </a:extLst>
              </a:tr>
              <a:tr h="298107">
                <a:tc>
                  <a:txBody>
                    <a:bodyPr/>
                    <a:lstStyle/>
                    <a:p>
                      <a:pPr algn="ctr" fontAlgn="b"/>
                      <a:r>
                        <a:rPr lang="en-US" sz="1400" b="0" i="0" u="none" strike="noStrike" dirty="0">
                          <a:solidFill>
                            <a:srgbClr val="000000"/>
                          </a:solidFill>
                          <a:effectLst/>
                          <a:latin typeface="Calibri" panose="020F0502020204030204" pitchFamily="34" charset="0"/>
                        </a:rPr>
                        <a:t>FAUJI FERTILIZER CO. LTD.</a:t>
                      </a: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6,228,487,214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a:solidFill>
                            <a:srgbClr val="FF0000"/>
                          </a:solidFill>
                          <a:effectLst/>
                          <a:latin typeface="Calibri" panose="020F0502020204030204" pitchFamily="34" charset="0"/>
                        </a:rPr>
                        <a:t>FAUJI FERTILIZER CO. LTD.</a:t>
                      </a: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 10,970,708,941 </a:t>
                      </a:r>
                    </a:p>
                  </a:txBody>
                  <a:tcPr marL="9525" marR="9525" marT="9525" marB="0" anchor="ctr"/>
                </a:tc>
                <a:extLst>
                  <a:ext uri="{0D108BD9-81ED-4DB2-BD59-A6C34878D82A}">
                    <a16:rowId xmlns:a16="http://schemas.microsoft.com/office/drawing/2014/main" val="3994725755"/>
                  </a:ext>
                </a:extLst>
              </a:tr>
              <a:tr h="417990">
                <a:tc>
                  <a:txBody>
                    <a:bodyPr/>
                    <a:lstStyle/>
                    <a:p>
                      <a:pPr algn="ctr" fontAlgn="b"/>
                      <a:r>
                        <a:rPr lang="en-US" sz="1400" b="0" i="0" u="none" strike="noStrike">
                          <a:solidFill>
                            <a:srgbClr val="000000"/>
                          </a:solidFill>
                          <a:effectLst/>
                          <a:latin typeface="Calibri" panose="020F0502020204030204" pitchFamily="34" charset="0"/>
                        </a:rPr>
                        <a:t>ADAMJEE LIFE ASSURANCE CO. LTD. (IMF)</a:t>
                      </a: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5,194,335,337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a:solidFill>
                            <a:srgbClr val="FF0000"/>
                          </a:solidFill>
                          <a:effectLst/>
                          <a:latin typeface="Calibri" panose="020F0502020204030204" pitchFamily="34" charset="0"/>
                        </a:rPr>
                        <a:t>ADAMJEE LIFE ASSURANCE CO. LTD. (IMF)</a:t>
                      </a: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    4,897,710,208 </a:t>
                      </a:r>
                    </a:p>
                  </a:txBody>
                  <a:tcPr marL="9525" marR="9525" marT="9525" marB="0" anchor="ctr"/>
                </a:tc>
                <a:extLst>
                  <a:ext uri="{0D108BD9-81ED-4DB2-BD59-A6C34878D82A}">
                    <a16:rowId xmlns:a16="http://schemas.microsoft.com/office/drawing/2014/main" val="875667600"/>
                  </a:ext>
                </a:extLst>
              </a:tr>
              <a:tr h="417990">
                <a:tc>
                  <a:txBody>
                    <a:bodyPr/>
                    <a:lstStyle/>
                    <a:p>
                      <a:pPr algn="ctr" fontAlgn="b"/>
                      <a:r>
                        <a:rPr lang="en-US" sz="1400" b="0" i="0" u="none" strike="noStrike">
                          <a:solidFill>
                            <a:srgbClr val="000000"/>
                          </a:solidFill>
                          <a:effectLst/>
                          <a:latin typeface="Calibri" panose="020F0502020204030204" pitchFamily="34" charset="0"/>
                        </a:rPr>
                        <a:t>PAKISTAN DEFENCE OFFICERS HOUSING AUTHORITY</a:t>
                      </a: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4,074,264,318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YUNUS TEXTILE MILLS LIMITED</a:t>
                      </a: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    3,530,173,324 </a:t>
                      </a:r>
                    </a:p>
                  </a:txBody>
                  <a:tcPr marL="9525" marR="9525" marT="9525" marB="0" anchor="ctr"/>
                </a:tc>
                <a:extLst>
                  <a:ext uri="{0D108BD9-81ED-4DB2-BD59-A6C34878D82A}">
                    <a16:rowId xmlns:a16="http://schemas.microsoft.com/office/drawing/2014/main" val="1585739184"/>
                  </a:ext>
                </a:extLst>
              </a:tr>
              <a:tr h="417990">
                <a:tc>
                  <a:txBody>
                    <a:bodyPr/>
                    <a:lstStyle/>
                    <a:p>
                      <a:pPr algn="ctr" fontAlgn="b"/>
                      <a:r>
                        <a:rPr lang="en-US" sz="1400" b="0" i="0" u="none" strike="noStrike">
                          <a:solidFill>
                            <a:srgbClr val="000000"/>
                          </a:solidFill>
                          <a:effectLst/>
                          <a:latin typeface="Calibri" panose="020F0502020204030204" pitchFamily="34" charset="0"/>
                        </a:rPr>
                        <a:t>ENGRO CONNECT (PRIVATE) LIMITED</a:t>
                      </a: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4,022,558,443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PAKISTAN PETROLEUM LIMITED</a:t>
                      </a: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    3,454,895,905 </a:t>
                      </a:r>
                    </a:p>
                  </a:txBody>
                  <a:tcPr marL="9525" marR="9525" marT="9525" marB="0" anchor="ctr"/>
                </a:tc>
                <a:extLst>
                  <a:ext uri="{0D108BD9-81ED-4DB2-BD59-A6C34878D82A}">
                    <a16:rowId xmlns:a16="http://schemas.microsoft.com/office/drawing/2014/main" val="886377848"/>
                  </a:ext>
                </a:extLst>
              </a:tr>
              <a:tr h="298107">
                <a:tc>
                  <a:txBody>
                    <a:bodyPr/>
                    <a:lstStyle/>
                    <a:p>
                      <a:pPr algn="ctr" fontAlgn="b"/>
                      <a:r>
                        <a:rPr lang="en-US" sz="1400" b="0" i="0" u="none" strike="noStrike">
                          <a:solidFill>
                            <a:srgbClr val="000000"/>
                          </a:solidFill>
                          <a:effectLst/>
                          <a:latin typeface="Calibri" panose="020F0502020204030204" pitchFamily="34" charset="0"/>
                        </a:rPr>
                        <a:t>ENGRO FERTILIZERS LIMITED</a:t>
                      </a: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4,010,429,313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LUCKY CEMENT LIMITED</a:t>
                      </a: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    3,033,151,692 </a:t>
                      </a:r>
                    </a:p>
                  </a:txBody>
                  <a:tcPr marL="9525" marR="9525" marT="9525" marB="0" anchor="ctr"/>
                </a:tc>
                <a:extLst>
                  <a:ext uri="{0D108BD9-81ED-4DB2-BD59-A6C34878D82A}">
                    <a16:rowId xmlns:a16="http://schemas.microsoft.com/office/drawing/2014/main" val="719720921"/>
                  </a:ext>
                </a:extLst>
              </a:tr>
              <a:tr h="417990">
                <a:tc>
                  <a:txBody>
                    <a:bodyPr/>
                    <a:lstStyle/>
                    <a:p>
                      <a:pPr algn="ctr" fontAlgn="b"/>
                      <a:r>
                        <a:rPr lang="en-US" sz="1400" b="0" i="0" u="none" strike="noStrike">
                          <a:solidFill>
                            <a:srgbClr val="000000"/>
                          </a:solidFill>
                          <a:effectLst/>
                          <a:latin typeface="Calibri" panose="020F0502020204030204" pitchFamily="34" charset="0"/>
                        </a:rPr>
                        <a:t>INDUS MOTOR COMPANY LIMITED</a:t>
                      </a: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2,009,173,652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GUL AHMED ENERGY LTD</a:t>
                      </a: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    2,652,580,383 </a:t>
                      </a:r>
                    </a:p>
                  </a:txBody>
                  <a:tcPr marL="9525" marR="9525" marT="9525" marB="0" anchor="ctr"/>
                </a:tc>
                <a:extLst>
                  <a:ext uri="{0D108BD9-81ED-4DB2-BD59-A6C34878D82A}">
                    <a16:rowId xmlns:a16="http://schemas.microsoft.com/office/drawing/2014/main" val="2085585193"/>
                  </a:ext>
                </a:extLst>
              </a:tr>
              <a:tr h="417990">
                <a:tc>
                  <a:txBody>
                    <a:bodyPr/>
                    <a:lstStyle/>
                    <a:p>
                      <a:pPr algn="ctr" fontAlgn="b"/>
                      <a:r>
                        <a:rPr lang="en-US" sz="1400" b="0" i="0" u="none" strike="noStrike">
                          <a:solidFill>
                            <a:srgbClr val="000000"/>
                          </a:solidFill>
                          <a:effectLst/>
                          <a:latin typeface="Calibri" panose="020F0502020204030204" pitchFamily="34" charset="0"/>
                        </a:rPr>
                        <a:t>YUNUS TEXTILE MILLS LIMITED</a:t>
                      </a: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1,750,949,591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PAKISTAN DEFENCE OFFICERS HOUSING AUTHORITY</a:t>
                      </a: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    2,532,105,715 </a:t>
                      </a:r>
                    </a:p>
                  </a:txBody>
                  <a:tcPr marL="9525" marR="9525" marT="9525" marB="0" anchor="ctr"/>
                </a:tc>
                <a:extLst>
                  <a:ext uri="{0D108BD9-81ED-4DB2-BD59-A6C34878D82A}">
                    <a16:rowId xmlns:a16="http://schemas.microsoft.com/office/drawing/2014/main" val="184487334"/>
                  </a:ext>
                </a:extLst>
              </a:tr>
              <a:tr h="417990">
                <a:tc>
                  <a:txBody>
                    <a:bodyPr/>
                    <a:lstStyle/>
                    <a:p>
                      <a:pPr algn="ctr" fontAlgn="b"/>
                      <a:r>
                        <a:rPr lang="en-US" sz="1400" b="0" i="0" u="none" strike="noStrike">
                          <a:solidFill>
                            <a:srgbClr val="000000"/>
                          </a:solidFill>
                          <a:effectLst/>
                          <a:latin typeface="Calibri" panose="020F0502020204030204" pitchFamily="34" charset="0"/>
                        </a:rPr>
                        <a:t>PORT QASIM AUTHORITY</a:t>
                      </a: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1,709,792,840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a:solidFill>
                            <a:srgbClr val="FF0000"/>
                          </a:solidFill>
                          <a:effectLst/>
                          <a:latin typeface="Calibri" panose="020F0502020204030204" pitchFamily="34" charset="0"/>
                        </a:rPr>
                        <a:t>SKYLINE ENTERPRISES (PRIVATE) LIMITED</a:t>
                      </a: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    1,810,677,976 </a:t>
                      </a:r>
                    </a:p>
                  </a:txBody>
                  <a:tcPr marL="9525" marR="9525" marT="9525" marB="0" anchor="ctr"/>
                </a:tc>
                <a:extLst>
                  <a:ext uri="{0D108BD9-81ED-4DB2-BD59-A6C34878D82A}">
                    <a16:rowId xmlns:a16="http://schemas.microsoft.com/office/drawing/2014/main" val="2446852585"/>
                  </a:ext>
                </a:extLst>
              </a:tr>
              <a:tr h="417990">
                <a:tc>
                  <a:txBody>
                    <a:bodyPr/>
                    <a:lstStyle/>
                    <a:p>
                      <a:pPr algn="ctr" fontAlgn="b"/>
                      <a:r>
                        <a:rPr lang="en-US" sz="1400" b="0" i="0" u="none" strike="noStrike">
                          <a:solidFill>
                            <a:srgbClr val="000000"/>
                          </a:solidFill>
                          <a:effectLst/>
                          <a:latin typeface="Calibri" panose="020F0502020204030204" pitchFamily="34" charset="0"/>
                        </a:rPr>
                        <a:t>CDC-TRUSTEE-PUNJAB PENSION FUND TRUST</a:t>
                      </a: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1,614,779,751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a:solidFill>
                            <a:srgbClr val="FF0000"/>
                          </a:solidFill>
                          <a:effectLst/>
                          <a:latin typeface="Calibri" panose="020F0502020204030204" pitchFamily="34" charset="0"/>
                        </a:rPr>
                        <a:t>INDUS MOTOR COMPANY LIMITED</a:t>
                      </a: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    1,502,944,417 </a:t>
                      </a:r>
                    </a:p>
                  </a:txBody>
                  <a:tcPr marL="9525" marR="9525" marT="9525" marB="0" anchor="ctr"/>
                </a:tc>
                <a:extLst>
                  <a:ext uri="{0D108BD9-81ED-4DB2-BD59-A6C34878D82A}">
                    <a16:rowId xmlns:a16="http://schemas.microsoft.com/office/drawing/2014/main" val="3557893110"/>
                  </a:ext>
                </a:extLst>
              </a:tr>
              <a:tr h="298107">
                <a:tc>
                  <a:txBody>
                    <a:bodyPr/>
                    <a:lstStyle/>
                    <a:p>
                      <a:pPr algn="ctr" fontAlgn="b"/>
                      <a:r>
                        <a:rPr lang="en-US" sz="1400" b="0" i="0" u="none" strike="noStrike">
                          <a:solidFill>
                            <a:srgbClr val="000000"/>
                          </a:solidFill>
                          <a:effectLst/>
                          <a:latin typeface="Calibri" panose="020F0502020204030204" pitchFamily="34" charset="0"/>
                        </a:rPr>
                        <a:t>LUCKY CEMENT LIMITED</a:t>
                      </a: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1,478,908,605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MASTER MOTORS LIMITED</a:t>
                      </a: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    1,059,721,659 </a:t>
                      </a:r>
                    </a:p>
                  </a:txBody>
                  <a:tcPr marL="9525" marR="9525" marT="9525" marB="0" anchor="ctr"/>
                </a:tc>
                <a:extLst>
                  <a:ext uri="{0D108BD9-81ED-4DB2-BD59-A6C34878D82A}">
                    <a16:rowId xmlns:a16="http://schemas.microsoft.com/office/drawing/2014/main" val="3052132059"/>
                  </a:ext>
                </a:extLst>
              </a:tr>
              <a:tr h="298107">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Total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accent6">
                        <a:lumMod val="60000"/>
                        <a:lumOff val="4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32,093,679,064 </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algn="ctr" fontAlgn="b"/>
                      <a:endParaRPr lang="en-US" sz="1400" b="0" i="0" u="none" strike="noStrike" dirty="0">
                        <a:solidFill>
                          <a:srgbClr val="000000"/>
                        </a:solidFill>
                        <a:effectLst/>
                        <a:latin typeface="+mn-lt"/>
                      </a:endParaRPr>
                    </a:p>
                  </a:txBody>
                  <a:tcPr marL="0" marR="0" marT="0" marB="0" anchor="ctr">
                    <a:solidFill>
                      <a:schemeClr val="accent6">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   35,444,670,219 </a:t>
                      </a:r>
                    </a:p>
                  </a:txBody>
                  <a:tcPr marL="9525" marR="9525" marT="9525" marB="0" anchor="ctr">
                    <a:solidFill>
                      <a:schemeClr val="accent6">
                        <a:lumMod val="60000"/>
                        <a:lumOff val="40000"/>
                      </a:schemeClr>
                    </a:solidFill>
                  </a:tcPr>
                </a:tc>
                <a:extLst>
                  <a:ext uri="{0D108BD9-81ED-4DB2-BD59-A6C34878D82A}">
                    <a16:rowId xmlns:a16="http://schemas.microsoft.com/office/drawing/2014/main" val="4150216419"/>
                  </a:ext>
                </a:extLst>
              </a:tr>
            </a:tbl>
          </a:graphicData>
        </a:graphic>
      </p:graphicFrame>
    </p:spTree>
    <p:extLst>
      <p:ext uri="{BB962C8B-B14F-4D97-AF65-F5344CB8AC3E}">
        <p14:creationId xmlns:p14="http://schemas.microsoft.com/office/powerpoint/2010/main" val="3525170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43" y="808471"/>
            <a:ext cx="9464040" cy="1325563"/>
          </a:xfrm>
        </p:spPr>
        <p:txBody>
          <a:bodyPr>
            <a:normAutofit fontScale="90000"/>
          </a:bodyPr>
          <a:lstStyle/>
          <a:p>
            <a:r>
              <a:rPr lang="en-US" sz="4000" b="1" dirty="0" smtClean="0">
                <a:latin typeface="+mn-lt"/>
              </a:rPr>
              <a:t>ACCOUNTS CATEGORY:</a:t>
            </a:r>
            <a:r>
              <a:rPr lang="en-US" sz="3100" dirty="0"/>
              <a:t/>
            </a:r>
            <a:br>
              <a:rPr lang="en-US" sz="3100" dirty="0"/>
            </a:br>
            <a:r>
              <a:rPr lang="en-US" dirty="0"/>
              <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9963312"/>
              </p:ext>
            </p:extLst>
          </p:nvPr>
        </p:nvGraphicFramePr>
        <p:xfrm>
          <a:off x="523914" y="1198643"/>
          <a:ext cx="9700741" cy="5221725"/>
        </p:xfrm>
        <a:graphic>
          <a:graphicData uri="http://schemas.openxmlformats.org/drawingml/2006/table">
            <a:tbl>
              <a:tblPr firstRow="1" bandRow="1">
                <a:tableStyleId>{5C22544A-7EE6-4342-B048-85BDC9FD1C3A}</a:tableStyleId>
              </a:tblPr>
              <a:tblGrid>
                <a:gridCol w="2302413">
                  <a:extLst>
                    <a:ext uri="{9D8B030D-6E8A-4147-A177-3AD203B41FA5}">
                      <a16:colId xmlns:a16="http://schemas.microsoft.com/office/drawing/2014/main" val="163064982"/>
                    </a:ext>
                  </a:extLst>
                </a:gridCol>
                <a:gridCol w="1849582">
                  <a:extLst>
                    <a:ext uri="{9D8B030D-6E8A-4147-A177-3AD203B41FA5}">
                      <a16:colId xmlns:a16="http://schemas.microsoft.com/office/drawing/2014/main" val="295675841"/>
                    </a:ext>
                  </a:extLst>
                </a:gridCol>
                <a:gridCol w="1849582">
                  <a:extLst>
                    <a:ext uri="{9D8B030D-6E8A-4147-A177-3AD203B41FA5}">
                      <a16:colId xmlns:a16="http://schemas.microsoft.com/office/drawing/2014/main" val="779359850"/>
                    </a:ext>
                  </a:extLst>
                </a:gridCol>
                <a:gridCol w="1849582">
                  <a:extLst>
                    <a:ext uri="{9D8B030D-6E8A-4147-A177-3AD203B41FA5}">
                      <a16:colId xmlns:a16="http://schemas.microsoft.com/office/drawing/2014/main" val="504443186"/>
                    </a:ext>
                  </a:extLst>
                </a:gridCol>
                <a:gridCol w="1849582">
                  <a:extLst>
                    <a:ext uri="{9D8B030D-6E8A-4147-A177-3AD203B41FA5}">
                      <a16:colId xmlns:a16="http://schemas.microsoft.com/office/drawing/2014/main" val="2677695583"/>
                    </a:ext>
                  </a:extLst>
                </a:gridCol>
              </a:tblGrid>
              <a:tr h="1838325">
                <a:tc>
                  <a:txBody>
                    <a:bodyPr/>
                    <a:lstStyle/>
                    <a:p>
                      <a:pPr algn="ctr" fontAlgn="b"/>
                      <a:r>
                        <a:rPr lang="en-US" sz="2000" u="none" strike="noStrike" dirty="0">
                          <a:effectLst/>
                          <a:latin typeface="+mn-lt"/>
                        </a:rPr>
                        <a:t> </a:t>
                      </a:r>
                      <a:r>
                        <a:rPr lang="en-US" sz="2000" u="none" strike="noStrike" dirty="0" smtClean="0">
                          <a:effectLst/>
                          <a:latin typeface="+mn-lt"/>
                        </a:rPr>
                        <a:t>ACCOUNT</a:t>
                      </a:r>
                      <a:r>
                        <a:rPr lang="en-US" sz="2000" u="none" strike="noStrike" baseline="0" dirty="0" smtClean="0">
                          <a:effectLst/>
                          <a:latin typeface="+mn-lt"/>
                        </a:rPr>
                        <a:t> CATEGORY</a:t>
                      </a:r>
                      <a:endParaRPr lang="en-US" sz="2000" b="1" i="0" u="none" strike="noStrike" dirty="0">
                        <a:solidFill>
                          <a:srgbClr val="000000"/>
                        </a:solidFill>
                        <a:effectLst/>
                        <a:latin typeface="+mn-lt"/>
                      </a:endParaRPr>
                    </a:p>
                  </a:txBody>
                  <a:tcPr marL="9525" marR="9525" marT="9525" marB="0" anchor="ctr"/>
                </a:tc>
                <a:tc>
                  <a:txBody>
                    <a:bodyPr/>
                    <a:lstStyle/>
                    <a:p>
                      <a:pPr algn="ctr" fontAlgn="b"/>
                      <a:endParaRPr lang="en-US" sz="2000" b="1" i="0" u="none" strike="noStrike" dirty="0" smtClean="0">
                        <a:solidFill>
                          <a:schemeClr val="bg1"/>
                        </a:solidFill>
                        <a:effectLst/>
                        <a:latin typeface="+mn-lt"/>
                      </a:endParaRPr>
                    </a:p>
                    <a:p>
                      <a:pPr algn="ctr" fontAlgn="b"/>
                      <a:r>
                        <a:rPr lang="en-US" sz="2000" b="1" i="0" u="none" strike="noStrike" dirty="0" smtClean="0">
                          <a:solidFill>
                            <a:schemeClr val="bg1"/>
                          </a:solidFill>
                          <a:effectLst/>
                          <a:latin typeface="+mn-lt"/>
                        </a:rPr>
                        <a:t>NUMBER OF </a:t>
                      </a:r>
                    </a:p>
                    <a:p>
                      <a:pPr algn="ctr" fontAlgn="b"/>
                      <a:r>
                        <a:rPr lang="en-US" sz="2000" b="1" i="0" u="none" strike="noStrike" dirty="0" smtClean="0">
                          <a:solidFill>
                            <a:schemeClr val="bg1"/>
                          </a:solidFill>
                          <a:effectLst/>
                          <a:latin typeface="+mn-lt"/>
                        </a:rPr>
                        <a:t>BALANCE</a:t>
                      </a:r>
                      <a:r>
                        <a:rPr lang="en-US" sz="2000" b="1" i="0" u="none" strike="noStrike" baseline="0" dirty="0" smtClean="0">
                          <a:solidFill>
                            <a:schemeClr val="bg1"/>
                          </a:solidFill>
                          <a:effectLst/>
                          <a:latin typeface="+mn-lt"/>
                        </a:rPr>
                        <a:t> </a:t>
                      </a:r>
                      <a:r>
                        <a:rPr lang="en-US" sz="2000" b="1" i="0" u="none" strike="noStrike" dirty="0" smtClean="0">
                          <a:solidFill>
                            <a:schemeClr val="bg1"/>
                          </a:solidFill>
                          <a:effectLst/>
                          <a:latin typeface="+mn-lt"/>
                        </a:rPr>
                        <a:t>ACCOUNTS</a:t>
                      </a:r>
                    </a:p>
                    <a:p>
                      <a:pPr algn="ctr" fontAlgn="b"/>
                      <a:r>
                        <a:rPr lang="en-US" sz="2000" b="1" i="0" u="none" strike="noStrike" dirty="0" smtClean="0">
                          <a:solidFill>
                            <a:schemeClr val="bg1"/>
                          </a:solidFill>
                          <a:effectLst/>
                          <a:latin typeface="+mn-lt"/>
                        </a:rPr>
                        <a:t>Mar-22</a:t>
                      </a:r>
                    </a:p>
                    <a:p>
                      <a:pPr algn="ctr" fontAlgn="b"/>
                      <a:endParaRPr lang="en-US" sz="2000" b="1" i="0" u="none" strike="noStrike" dirty="0">
                        <a:solidFill>
                          <a:schemeClr val="bg1"/>
                        </a:solidFill>
                        <a:effectLst/>
                        <a:latin typeface="+mn-lt"/>
                      </a:endParaRPr>
                    </a:p>
                  </a:txBody>
                  <a:tcPr marL="9525" marR="9525" marT="9525" marB="0" anchor="ctr"/>
                </a:tc>
                <a:tc>
                  <a:txBody>
                    <a:bodyPr/>
                    <a:lstStyle/>
                    <a:p>
                      <a:pPr algn="ctr" fontAlgn="b"/>
                      <a:r>
                        <a:rPr lang="en-US" sz="2000" b="1" i="0" u="none" strike="noStrike" dirty="0" smtClean="0">
                          <a:solidFill>
                            <a:srgbClr val="FF0000"/>
                          </a:solidFill>
                          <a:effectLst/>
                          <a:latin typeface="+mn-lt"/>
                        </a:rPr>
                        <a:t>NUMBER OF </a:t>
                      </a:r>
                    </a:p>
                    <a:p>
                      <a:pPr algn="ctr" fontAlgn="b"/>
                      <a:r>
                        <a:rPr lang="en-US" sz="2000" b="1" i="0" u="none" strike="noStrike" dirty="0" smtClean="0">
                          <a:solidFill>
                            <a:srgbClr val="FF0000"/>
                          </a:solidFill>
                          <a:effectLst/>
                          <a:latin typeface="+mn-lt"/>
                        </a:rPr>
                        <a:t>BALANCE</a:t>
                      </a:r>
                      <a:r>
                        <a:rPr lang="en-US" sz="2000" b="1" i="0" u="none" strike="noStrike" baseline="0" dirty="0" smtClean="0">
                          <a:solidFill>
                            <a:srgbClr val="FF0000"/>
                          </a:solidFill>
                          <a:effectLst/>
                          <a:latin typeface="+mn-lt"/>
                        </a:rPr>
                        <a:t> </a:t>
                      </a:r>
                      <a:r>
                        <a:rPr lang="en-US" sz="2000" b="1" i="0" u="none" strike="noStrike" dirty="0" smtClean="0">
                          <a:solidFill>
                            <a:srgbClr val="FF0000"/>
                          </a:solidFill>
                          <a:effectLst/>
                          <a:latin typeface="+mn-lt"/>
                        </a:rPr>
                        <a:t>ACCOUNTS</a:t>
                      </a:r>
                    </a:p>
                    <a:p>
                      <a:pPr algn="ctr" fontAlgn="b"/>
                      <a:r>
                        <a:rPr lang="en-US" sz="2000" b="1" i="0" u="none" strike="noStrike" dirty="0" smtClean="0">
                          <a:solidFill>
                            <a:srgbClr val="FF0000"/>
                          </a:solidFill>
                          <a:effectLst/>
                          <a:latin typeface="+mn-lt"/>
                        </a:rPr>
                        <a:t>Mar-21</a:t>
                      </a:r>
                      <a:endParaRPr lang="en-US" sz="2000" b="1" i="0" u="none" strike="noStrike" dirty="0" smtClean="0">
                        <a:solidFill>
                          <a:srgbClr val="FF0000"/>
                        </a:solidFill>
                        <a:effectLst/>
                        <a:latin typeface="+mn-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000" b="1" i="0" u="none" strike="noStrike" dirty="0" smtClean="0">
                        <a:solidFill>
                          <a:schemeClr val="bg1"/>
                        </a:solidFill>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chemeClr val="bg1"/>
                          </a:solidFill>
                          <a:effectLst/>
                          <a:latin typeface="+mn-lt"/>
                        </a:rPr>
                        <a:t>AUM</a:t>
                      </a:r>
                      <a:r>
                        <a:rPr lang="en-US" sz="2000" b="1" i="0" u="none" strike="noStrike" baseline="0" dirty="0" smtClean="0">
                          <a:solidFill>
                            <a:schemeClr val="bg1"/>
                          </a:solidFill>
                          <a:effectLst/>
                          <a:latin typeface="+mn-lt"/>
                        </a:rPr>
                        <a:t> Mar-22</a:t>
                      </a:r>
                      <a:endParaRPr lang="en-US" sz="2000" b="1" i="0" u="none" strike="noStrike" dirty="0" smtClean="0">
                        <a:solidFill>
                          <a:schemeClr val="bg1"/>
                        </a:solidFill>
                        <a:effectLst/>
                        <a:latin typeface="+mn-lt"/>
                      </a:endParaRPr>
                    </a:p>
                    <a:p>
                      <a:pPr algn="ctr" fontAlgn="b"/>
                      <a:r>
                        <a:rPr lang="en-US" sz="2000" b="1" i="0" u="none" strike="noStrike" dirty="0" smtClean="0">
                          <a:solidFill>
                            <a:schemeClr val="bg1"/>
                          </a:solidFill>
                          <a:effectLst/>
                          <a:latin typeface="+mn-lt"/>
                        </a:rPr>
                        <a:t>(Rs.)</a:t>
                      </a:r>
                      <a:endParaRPr lang="en-US" sz="2000" b="1" i="0" u="none" strike="noStrike" dirty="0">
                        <a:solidFill>
                          <a:schemeClr val="bg1"/>
                        </a:solidFill>
                        <a:effectLst/>
                        <a:latin typeface="+mn-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000" b="1" i="0" u="none" strike="noStrike" dirty="0" smtClean="0">
                        <a:solidFill>
                          <a:srgbClr val="FF0000"/>
                        </a:solidFill>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FF0000"/>
                          </a:solidFill>
                          <a:effectLst/>
                          <a:latin typeface="+mn-lt"/>
                        </a:rPr>
                        <a:t>AUM</a:t>
                      </a:r>
                      <a:r>
                        <a:rPr lang="en-US" sz="2000" b="1" i="0" u="none" strike="noStrike" baseline="0" dirty="0" smtClean="0">
                          <a:solidFill>
                            <a:srgbClr val="FF0000"/>
                          </a:solidFill>
                          <a:effectLst/>
                          <a:latin typeface="+mn-lt"/>
                        </a:rPr>
                        <a:t> </a:t>
                      </a:r>
                      <a:r>
                        <a:rPr lang="en-US" sz="2000" b="1" i="0" u="none" strike="noStrike" baseline="0" dirty="0" smtClean="0">
                          <a:solidFill>
                            <a:srgbClr val="FF0000"/>
                          </a:solidFill>
                          <a:effectLst/>
                          <a:latin typeface="+mn-lt"/>
                        </a:rPr>
                        <a:t>Mar</a:t>
                      </a:r>
                      <a:r>
                        <a:rPr lang="en-US" sz="2000" b="1" i="0" u="none" strike="noStrike" dirty="0" smtClean="0">
                          <a:solidFill>
                            <a:srgbClr val="FF0000"/>
                          </a:solidFill>
                          <a:effectLst/>
                          <a:latin typeface="+mn-lt"/>
                        </a:rPr>
                        <a:t>-21</a:t>
                      </a:r>
                      <a:endParaRPr lang="en-US" sz="2000" b="1" i="0" u="none" strike="noStrike" dirty="0" smtClean="0">
                        <a:solidFill>
                          <a:srgbClr val="FF0000"/>
                        </a:solidFill>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FF0000"/>
                          </a:solidFill>
                          <a:effectLst/>
                          <a:latin typeface="+mn-lt"/>
                        </a:rPr>
                        <a:t>(Rs.)</a:t>
                      </a:r>
                    </a:p>
                  </a:txBody>
                  <a:tcPr marL="9525" marR="9525" marT="9525" marB="0" anchor="ctr"/>
                </a:tc>
                <a:extLst>
                  <a:ext uri="{0D108BD9-81ED-4DB2-BD59-A6C34878D82A}">
                    <a16:rowId xmlns:a16="http://schemas.microsoft.com/office/drawing/2014/main" val="4261851442"/>
                  </a:ext>
                </a:extLst>
              </a:tr>
              <a:tr h="919077">
                <a:tc>
                  <a:txBody>
                    <a:bodyPr/>
                    <a:lstStyle/>
                    <a:p>
                      <a:pPr algn="l" fontAlgn="t"/>
                      <a:r>
                        <a:rPr lang="en-US" sz="1800" u="none" strike="noStrike" dirty="0">
                          <a:effectLst/>
                          <a:latin typeface="Times New Roman" panose="02020603050405020304" pitchFamily="18" charset="0"/>
                          <a:cs typeface="Times New Roman" panose="02020603050405020304" pitchFamily="18" charset="0"/>
                        </a:rPr>
                        <a:t>Collective Investment </a:t>
                      </a:r>
                      <a:r>
                        <a:rPr lang="en-US" sz="1800" u="none" strike="noStrike" dirty="0" smtClean="0">
                          <a:effectLst/>
                          <a:latin typeface="Times New Roman" panose="02020603050405020304" pitchFamily="18" charset="0"/>
                          <a:cs typeface="Times New Roman" panose="02020603050405020304" pitchFamily="18" charset="0"/>
                        </a:rPr>
                        <a:t>Schemes</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sz="18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38,037</a:t>
                      </a:r>
                      <a:endParaRPr lang="en-US" sz="18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sz="18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37,019</a:t>
                      </a:r>
                      <a:endParaRPr lang="en-US" sz="1800" b="0"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algn="r" fontAlgn="b"/>
                      <a:r>
                        <a:rPr lang="en-US" sz="1800" b="0" i="0" u="none" strike="noStrike" dirty="0" smtClean="0">
                          <a:solidFill>
                            <a:srgbClr val="000000"/>
                          </a:solidFill>
                          <a:effectLst/>
                          <a:latin typeface="Times New Roman" panose="02020603050405020304" pitchFamily="18" charset="0"/>
                          <a:cs typeface="Times New Roman" panose="02020603050405020304" pitchFamily="18" charset="0"/>
                        </a:rPr>
                        <a:t>104,001,495,399 </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800" b="0" i="0" u="none" strike="noStrike" dirty="0" smtClean="0">
                          <a:solidFill>
                            <a:srgbClr val="FF0000"/>
                          </a:solidFill>
                          <a:effectLst/>
                          <a:latin typeface="Times New Roman" panose="02020603050405020304" pitchFamily="18" charset="0"/>
                          <a:cs typeface="Times New Roman" panose="02020603050405020304" pitchFamily="18" charset="0"/>
                        </a:rPr>
                        <a:t>91,164,689,717</a:t>
                      </a:r>
                      <a:endParaRPr lang="en-US"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25008352"/>
                  </a:ext>
                </a:extLst>
              </a:tr>
              <a:tr h="821441">
                <a:tc>
                  <a:txBody>
                    <a:bodyPr/>
                    <a:lstStyle/>
                    <a:p>
                      <a:pPr algn="l" fontAlgn="t"/>
                      <a:r>
                        <a:rPr lang="en-US" sz="1800" u="none" strike="noStrike" dirty="0">
                          <a:effectLst/>
                          <a:latin typeface="Times New Roman" panose="02020603050405020304" pitchFamily="18" charset="0"/>
                          <a:cs typeface="Times New Roman" panose="02020603050405020304" pitchFamily="18" charset="0"/>
                        </a:rPr>
                        <a:t>Voluntary Pension Schemes</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n-US" sz="1800" b="0" i="0" u="none" strike="noStrike" dirty="0" smtClean="0">
                          <a:solidFill>
                            <a:srgbClr val="000000"/>
                          </a:solidFill>
                          <a:effectLst/>
                          <a:latin typeface="Times New Roman" panose="02020603050405020304" pitchFamily="18" charset="0"/>
                          <a:cs typeface="Times New Roman" panose="02020603050405020304" pitchFamily="18" charset="0"/>
                        </a:rPr>
                        <a:t>2,656</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800" b="0" i="0" u="none" strike="noStrike" dirty="0" smtClean="0">
                          <a:solidFill>
                            <a:srgbClr val="FF0000"/>
                          </a:solidFill>
                          <a:effectLst/>
                          <a:latin typeface="Times New Roman" panose="02020603050405020304" pitchFamily="18" charset="0"/>
                          <a:cs typeface="Times New Roman" panose="02020603050405020304" pitchFamily="18" charset="0"/>
                        </a:rPr>
                        <a:t>2445</a:t>
                      </a:r>
                      <a:endParaRPr lang="en-US"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b"/>
                      <a:r>
                        <a:rPr lang="en-US" sz="1800" b="0" i="0" u="none" strike="noStrike" dirty="0" smtClean="0">
                          <a:solidFill>
                            <a:srgbClr val="000000"/>
                          </a:solidFill>
                          <a:effectLst/>
                          <a:latin typeface="Times New Roman" panose="02020603050405020304" pitchFamily="18" charset="0"/>
                          <a:cs typeface="Times New Roman" panose="02020603050405020304" pitchFamily="18" charset="0"/>
                        </a:rPr>
                        <a:t>3,553,104,601 </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800" b="0" i="0" u="none" strike="noStrike" dirty="0" smtClean="0">
                          <a:solidFill>
                            <a:srgbClr val="FF0000"/>
                          </a:solidFill>
                          <a:effectLst/>
                          <a:latin typeface="Times New Roman" panose="02020603050405020304" pitchFamily="18" charset="0"/>
                          <a:cs typeface="Times New Roman" panose="02020603050405020304" pitchFamily="18" charset="0"/>
                        </a:rPr>
                        <a:t>3,122,978,997</a:t>
                      </a:r>
                      <a:endParaRPr lang="en-US"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21344010"/>
                  </a:ext>
                </a:extLst>
              </a:tr>
              <a:tr h="821441">
                <a:tc>
                  <a:txBody>
                    <a:bodyPr/>
                    <a:lstStyle/>
                    <a:p>
                      <a:pPr algn="l" fontAlgn="t"/>
                      <a:r>
                        <a:rPr lang="en-US" sz="1800" b="0" i="0" u="none" strike="noStrike" dirty="0" smtClean="0">
                          <a:solidFill>
                            <a:srgbClr val="000000"/>
                          </a:solidFill>
                          <a:effectLst/>
                          <a:latin typeface="Times New Roman" panose="02020603050405020304" pitchFamily="18" charset="0"/>
                          <a:cs typeface="Times New Roman" panose="02020603050405020304" pitchFamily="18" charset="0"/>
                        </a:rPr>
                        <a:t>Discretionary</a:t>
                      </a:r>
                    </a:p>
                  </a:txBody>
                  <a:tcPr marL="9525" marR="9525" marT="9525" marB="0" anchor="ctr"/>
                </a:tc>
                <a:tc>
                  <a:txBody>
                    <a:bodyPr/>
                    <a:lstStyle/>
                    <a:p>
                      <a:pPr algn="r"/>
                      <a:r>
                        <a:rPr lang="en-US" sz="1800" dirty="0" smtClean="0">
                          <a:latin typeface="Times New Roman" panose="02020603050405020304" pitchFamily="18" charset="0"/>
                          <a:cs typeface="Times New Roman" panose="02020603050405020304" pitchFamily="18" charset="0"/>
                        </a:rPr>
                        <a:t>36</a:t>
                      </a:r>
                      <a:endParaRPr lang="en-US" sz="1800" dirty="0">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1800" b="0" i="0" u="none" strike="noStrike" dirty="0" smtClean="0">
                          <a:solidFill>
                            <a:srgbClr val="FF0000"/>
                          </a:solidFill>
                          <a:effectLst/>
                          <a:latin typeface="Times New Roman" panose="02020603050405020304" pitchFamily="18" charset="0"/>
                          <a:cs typeface="Times New Roman" panose="02020603050405020304" pitchFamily="18" charset="0"/>
                        </a:rPr>
                        <a:t>32</a:t>
                      </a:r>
                      <a:endParaRPr lang="en-US"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b"/>
                      <a:r>
                        <a:rPr lang="en-US" sz="1800" b="0" i="0" u="none" strike="noStrike" dirty="0" smtClean="0">
                          <a:solidFill>
                            <a:srgbClr val="000000"/>
                          </a:solidFill>
                          <a:effectLst/>
                          <a:latin typeface="Times New Roman" panose="02020603050405020304" pitchFamily="18" charset="0"/>
                          <a:cs typeface="Times New Roman" panose="02020603050405020304" pitchFamily="18" charset="0"/>
                        </a:rPr>
                        <a:t>64,782,622,062</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en-US" sz="1800" b="0" i="0" u="none" strike="noStrike" dirty="0" smtClean="0">
                          <a:solidFill>
                            <a:srgbClr val="FF0000"/>
                          </a:solidFill>
                          <a:effectLst/>
                          <a:latin typeface="Times New Roman" panose="02020603050405020304" pitchFamily="18" charset="0"/>
                          <a:cs typeface="Times New Roman" panose="02020603050405020304" pitchFamily="18" charset="0"/>
                        </a:rPr>
                        <a:t>53,615,819,498</a:t>
                      </a:r>
                      <a:endParaRPr lang="en-US"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34271855"/>
                  </a:ext>
                </a:extLst>
              </a:tr>
              <a:tr h="821441">
                <a:tc>
                  <a:txBody>
                    <a:bodyPr/>
                    <a:lstStyle/>
                    <a:p>
                      <a:pPr algn="l" fontAlgn="t"/>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ctr">
                    <a:solidFill>
                      <a:schemeClr val="accent6">
                        <a:lumMod val="60000"/>
                        <a:lumOff val="40000"/>
                      </a:schemeClr>
                    </a:solidFill>
                  </a:tcPr>
                </a:tc>
                <a:tc>
                  <a:txBody>
                    <a:bodyPr/>
                    <a:lstStyle/>
                    <a:p>
                      <a:pPr algn="r"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40,729</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60000"/>
                        <a:lumOff val="40000"/>
                      </a:schemeClr>
                    </a:solidFill>
                  </a:tcPr>
                </a:tc>
                <a:tc>
                  <a:txBody>
                    <a:bodyPr/>
                    <a:lstStyle/>
                    <a:p>
                      <a:pPr algn="r" fontAlgn="ctr"/>
                      <a:r>
                        <a:rPr lang="en-US" sz="1800" b="1" i="0" u="none" strike="noStrike" dirty="0" smtClean="0">
                          <a:solidFill>
                            <a:srgbClr val="FF0000"/>
                          </a:solidFill>
                          <a:effectLst/>
                          <a:latin typeface="Times New Roman" panose="02020603050405020304" pitchFamily="18" charset="0"/>
                          <a:cs typeface="Times New Roman" panose="02020603050405020304" pitchFamily="18" charset="0"/>
                        </a:rPr>
                        <a:t>39,496</a:t>
                      </a:r>
                      <a:endParaRPr lang="en-US"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algn="r"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172,337,222,062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60000"/>
                        <a:lumOff val="40000"/>
                      </a:schemeClr>
                    </a:solidFill>
                  </a:tcPr>
                </a:tc>
                <a:tc>
                  <a:txBody>
                    <a:bodyPr/>
                    <a:lstStyle/>
                    <a:p>
                      <a:pPr algn="r" fontAlgn="ctr"/>
                      <a:r>
                        <a:rPr lang="en-US" sz="1800" b="1" i="0" u="none" strike="noStrike" dirty="0" smtClean="0">
                          <a:solidFill>
                            <a:srgbClr val="FF0000"/>
                          </a:solidFill>
                          <a:effectLst/>
                          <a:latin typeface="Times New Roman" panose="02020603050405020304" pitchFamily="18" charset="0"/>
                          <a:cs typeface="Times New Roman" panose="02020603050405020304" pitchFamily="18" charset="0"/>
                        </a:rPr>
                        <a:t>147,903,488,212</a:t>
                      </a:r>
                      <a:endParaRPr lang="en-US"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1302626492"/>
                  </a:ext>
                </a:extLst>
              </a:tr>
            </a:tbl>
          </a:graphicData>
        </a:graphic>
      </p:graphicFrame>
    </p:spTree>
    <p:extLst>
      <p:ext uri="{BB962C8B-B14F-4D97-AF65-F5344CB8AC3E}">
        <p14:creationId xmlns:p14="http://schemas.microsoft.com/office/powerpoint/2010/main" val="4258010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448253"/>
            <a:ext cx="9464040" cy="1040887"/>
          </a:xfrm>
        </p:spPr>
        <p:txBody>
          <a:bodyPr>
            <a:normAutofit/>
          </a:bodyPr>
          <a:lstStyle/>
          <a:p>
            <a:r>
              <a:rPr lang="en-US" sz="3600" b="1" dirty="0" smtClean="0">
                <a:latin typeface="+mn-lt"/>
              </a:rPr>
              <a:t>RISK DISTRIBUTION OF ACCOUNTS:</a:t>
            </a:r>
            <a:endParaRPr lang="en-US" sz="36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2738896"/>
              </p:ext>
            </p:extLst>
          </p:nvPr>
        </p:nvGraphicFramePr>
        <p:xfrm>
          <a:off x="754380" y="1730478"/>
          <a:ext cx="9707363" cy="3175412"/>
        </p:xfrm>
        <a:graphic>
          <a:graphicData uri="http://schemas.openxmlformats.org/drawingml/2006/table">
            <a:tbl>
              <a:tblPr firstRow="1" bandRow="1">
                <a:tableStyleId>{5C22544A-7EE6-4342-B048-85BDC9FD1C3A}</a:tableStyleId>
              </a:tblPr>
              <a:tblGrid>
                <a:gridCol w="1259883">
                  <a:extLst>
                    <a:ext uri="{9D8B030D-6E8A-4147-A177-3AD203B41FA5}">
                      <a16:colId xmlns:a16="http://schemas.microsoft.com/office/drawing/2014/main" val="20000"/>
                    </a:ext>
                  </a:extLst>
                </a:gridCol>
                <a:gridCol w="1259883">
                  <a:extLst>
                    <a:ext uri="{9D8B030D-6E8A-4147-A177-3AD203B41FA5}">
                      <a16:colId xmlns:a16="http://schemas.microsoft.com/office/drawing/2014/main" val="20001"/>
                    </a:ext>
                  </a:extLst>
                </a:gridCol>
                <a:gridCol w="1259883">
                  <a:extLst>
                    <a:ext uri="{9D8B030D-6E8A-4147-A177-3AD203B41FA5}">
                      <a16:colId xmlns:a16="http://schemas.microsoft.com/office/drawing/2014/main" val="2301302695"/>
                    </a:ext>
                  </a:extLst>
                </a:gridCol>
                <a:gridCol w="1641792">
                  <a:extLst>
                    <a:ext uri="{9D8B030D-6E8A-4147-A177-3AD203B41FA5}">
                      <a16:colId xmlns:a16="http://schemas.microsoft.com/office/drawing/2014/main" val="20002"/>
                    </a:ext>
                  </a:extLst>
                </a:gridCol>
                <a:gridCol w="1736725">
                  <a:extLst>
                    <a:ext uri="{9D8B030D-6E8A-4147-A177-3AD203B41FA5}">
                      <a16:colId xmlns:a16="http://schemas.microsoft.com/office/drawing/2014/main" val="666423286"/>
                    </a:ext>
                  </a:extLst>
                </a:gridCol>
                <a:gridCol w="1289314">
                  <a:extLst>
                    <a:ext uri="{9D8B030D-6E8A-4147-A177-3AD203B41FA5}">
                      <a16:colId xmlns:a16="http://schemas.microsoft.com/office/drawing/2014/main" val="20003"/>
                    </a:ext>
                  </a:extLst>
                </a:gridCol>
                <a:gridCol w="1259883">
                  <a:extLst>
                    <a:ext uri="{9D8B030D-6E8A-4147-A177-3AD203B41FA5}">
                      <a16:colId xmlns:a16="http://schemas.microsoft.com/office/drawing/2014/main" val="2031755149"/>
                    </a:ext>
                  </a:extLst>
                </a:gridCol>
              </a:tblGrid>
              <a:tr h="1660928">
                <a:tc>
                  <a:txBody>
                    <a:bodyPr/>
                    <a:lstStyle/>
                    <a:p>
                      <a:pPr algn="ctr"/>
                      <a:endParaRPr lang="en-US" sz="1600" dirty="0"/>
                    </a:p>
                  </a:txBody>
                  <a:tcPr anchor="ctr"/>
                </a:tc>
                <a:tc>
                  <a:txBody>
                    <a:bodyPr/>
                    <a:lstStyle/>
                    <a:p>
                      <a:pPr algn="ctr"/>
                      <a:endParaRPr lang="en-US" sz="1600" dirty="0" smtClean="0">
                        <a:latin typeface="+mn-lt"/>
                      </a:endParaRPr>
                    </a:p>
                    <a:p>
                      <a:pPr algn="ctr"/>
                      <a:r>
                        <a:rPr lang="en-US" sz="1600" dirty="0" smtClean="0">
                          <a:latin typeface="+mn-lt"/>
                        </a:rPr>
                        <a:t>No. Of Accounts</a:t>
                      </a:r>
                    </a:p>
                    <a:p>
                      <a:pPr algn="ctr" fontAlgn="b"/>
                      <a:r>
                        <a:rPr lang="en-US" sz="1600" dirty="0" smtClean="0">
                          <a:latin typeface="+mn-lt"/>
                        </a:rPr>
                        <a:t>As  of       </a:t>
                      </a:r>
                      <a:r>
                        <a:rPr lang="en-US" sz="1600" b="1" i="0" u="none" strike="noStrike" dirty="0" smtClean="0">
                          <a:solidFill>
                            <a:schemeClr val="bg1"/>
                          </a:solidFill>
                          <a:effectLst/>
                          <a:latin typeface="+mn-lt"/>
                        </a:rPr>
                        <a:t>Mar-22</a:t>
                      </a:r>
                    </a:p>
                    <a:p>
                      <a:pPr algn="ctr" fontAlgn="b"/>
                      <a:endParaRPr lang="en-US" sz="1600" b="1" i="0" u="none" strike="noStrike" dirty="0" smtClean="0">
                        <a:solidFill>
                          <a:schemeClr val="bg1"/>
                        </a:solidFill>
                        <a:effectLst/>
                        <a:latin typeface="+mn-lt"/>
                      </a:endParaRPr>
                    </a:p>
                  </a:txBody>
                  <a:tcPr anchor="ctr"/>
                </a:tc>
                <a:tc>
                  <a:txBody>
                    <a:bodyPr/>
                    <a:lstStyle/>
                    <a:p>
                      <a:pPr algn="ctr"/>
                      <a:r>
                        <a:rPr lang="en-US" sz="1600" dirty="0" smtClean="0">
                          <a:solidFill>
                            <a:srgbClr val="FF0000"/>
                          </a:solidFill>
                          <a:latin typeface="+mn-lt"/>
                        </a:rPr>
                        <a:t>No. Of Accounts</a:t>
                      </a:r>
                    </a:p>
                    <a:p>
                      <a:pPr algn="ctr" fontAlgn="b"/>
                      <a:r>
                        <a:rPr lang="en-US" sz="1600" dirty="0" smtClean="0">
                          <a:solidFill>
                            <a:srgbClr val="FF0000"/>
                          </a:solidFill>
                          <a:latin typeface="+mn-lt"/>
                        </a:rPr>
                        <a:t>As of     </a:t>
                      </a:r>
                    </a:p>
                    <a:p>
                      <a:pPr algn="ctr" fontAlgn="b"/>
                      <a:r>
                        <a:rPr lang="en-US" sz="1600" b="1" i="0" u="none" strike="noStrike" dirty="0" smtClean="0">
                          <a:solidFill>
                            <a:srgbClr val="FF0000"/>
                          </a:solidFill>
                          <a:effectLst/>
                          <a:latin typeface="+mn-lt"/>
                        </a:rPr>
                        <a:t>Mar-21</a:t>
                      </a:r>
                    </a:p>
                  </a:txBody>
                  <a:tcPr anchor="ctr"/>
                </a:tc>
                <a:tc>
                  <a:txBody>
                    <a:bodyPr/>
                    <a:lstStyle/>
                    <a:p>
                      <a:pPr algn="ctr"/>
                      <a:r>
                        <a:rPr lang="en-US" sz="1600" dirty="0" smtClean="0">
                          <a:latin typeface="+mn-lt"/>
                        </a:rPr>
                        <a:t>AUM</a:t>
                      </a:r>
                    </a:p>
                    <a:p>
                      <a:pPr algn="ctr" fontAlgn="b"/>
                      <a:r>
                        <a:rPr lang="en-US" sz="1600" dirty="0" smtClean="0">
                          <a:latin typeface="+mn-lt"/>
                        </a:rPr>
                        <a:t>As of</a:t>
                      </a:r>
                      <a:r>
                        <a:rPr lang="en-US" sz="1600" baseline="0" dirty="0" smtClean="0">
                          <a:latin typeface="+mn-lt"/>
                        </a:rPr>
                        <a:t> Mar</a:t>
                      </a:r>
                      <a:r>
                        <a:rPr lang="en-US" sz="1600" b="1" i="0" u="none" strike="noStrike" dirty="0" smtClean="0">
                          <a:solidFill>
                            <a:schemeClr val="bg1"/>
                          </a:solidFill>
                          <a:effectLst/>
                          <a:latin typeface="+mn-lt"/>
                        </a:rPr>
                        <a:t>-22</a:t>
                      </a:r>
                    </a:p>
                    <a:p>
                      <a:pPr algn="ctr"/>
                      <a:r>
                        <a:rPr lang="en-US" sz="1600" dirty="0" smtClean="0">
                          <a:latin typeface="+mn-lt"/>
                        </a:rPr>
                        <a:t>(Rs.)</a:t>
                      </a:r>
                      <a:endParaRPr lang="en-US" sz="1600" dirty="0">
                        <a:latin typeface="+mn-lt"/>
                      </a:endParaRPr>
                    </a:p>
                  </a:txBody>
                  <a:tcPr anchor="ctr"/>
                </a:tc>
                <a:tc>
                  <a:txBody>
                    <a:bodyPr/>
                    <a:lstStyle/>
                    <a:p>
                      <a:pPr algn="ctr"/>
                      <a:r>
                        <a:rPr lang="en-US" sz="1600" dirty="0" smtClean="0">
                          <a:solidFill>
                            <a:srgbClr val="FF0000"/>
                          </a:solidFill>
                          <a:latin typeface="+mn-lt"/>
                        </a:rPr>
                        <a:t>AUM</a:t>
                      </a:r>
                    </a:p>
                    <a:p>
                      <a:pPr algn="ctr" fontAlgn="b"/>
                      <a:r>
                        <a:rPr lang="en-US" sz="1600" dirty="0" smtClean="0">
                          <a:solidFill>
                            <a:srgbClr val="FF0000"/>
                          </a:solidFill>
                          <a:latin typeface="+mn-lt"/>
                        </a:rPr>
                        <a:t>As of</a:t>
                      </a:r>
                      <a:r>
                        <a:rPr lang="en-US" sz="1600" baseline="0" dirty="0" smtClean="0">
                          <a:solidFill>
                            <a:srgbClr val="FF0000"/>
                          </a:solidFill>
                          <a:latin typeface="+mn-lt"/>
                        </a:rPr>
                        <a:t> Mar</a:t>
                      </a:r>
                      <a:r>
                        <a:rPr lang="en-US" sz="1600" b="1" i="0" u="none" strike="noStrike" dirty="0" smtClean="0">
                          <a:solidFill>
                            <a:srgbClr val="FF0000"/>
                          </a:solidFill>
                          <a:effectLst/>
                          <a:latin typeface="+mn-lt"/>
                        </a:rPr>
                        <a:t>-21</a:t>
                      </a:r>
                    </a:p>
                    <a:p>
                      <a:pPr algn="ctr" fontAlgn="b"/>
                      <a:r>
                        <a:rPr lang="en-US" sz="1600" dirty="0" smtClean="0">
                          <a:solidFill>
                            <a:srgbClr val="FF0000"/>
                          </a:solidFill>
                          <a:latin typeface="+mn-lt"/>
                        </a:rPr>
                        <a:t>(Rs.)</a:t>
                      </a:r>
                      <a:endParaRPr lang="en-US" sz="1600" b="1" i="0" u="none" strike="noStrike" dirty="0" smtClean="0">
                        <a:solidFill>
                          <a:srgbClr val="FF0000"/>
                        </a:solidFill>
                        <a:effectLst/>
                        <a:latin typeface="+mn-lt"/>
                      </a:endParaRPr>
                    </a:p>
                  </a:txBody>
                  <a:tcPr anchor="ctr"/>
                </a:tc>
                <a:tc>
                  <a:txBody>
                    <a:bodyPr/>
                    <a:lstStyle/>
                    <a:p>
                      <a:pPr marL="0" algn="ctr" defTabSz="914400" rtl="0" eaLnBrk="1" latinLnBrk="0" hangingPunct="1"/>
                      <a:endParaRPr lang="en-US" sz="1600" b="1" kern="1200" dirty="0" smtClean="0">
                        <a:solidFill>
                          <a:schemeClr val="lt1"/>
                        </a:solidFill>
                        <a:latin typeface="+mn-lt"/>
                        <a:ea typeface="+mn-ea"/>
                        <a:cs typeface="+mn-cs"/>
                      </a:endParaRPr>
                    </a:p>
                    <a:p>
                      <a:pPr marL="0" algn="ctr" defTabSz="914400" rtl="0" eaLnBrk="1" latinLnBrk="0" hangingPunct="1"/>
                      <a:r>
                        <a:rPr lang="en-US" sz="1600" b="1" kern="1200" dirty="0" smtClean="0">
                          <a:solidFill>
                            <a:schemeClr val="lt1"/>
                          </a:solidFill>
                          <a:latin typeface="+mn-lt"/>
                          <a:ea typeface="+mn-ea"/>
                          <a:cs typeface="+mn-cs"/>
                        </a:rPr>
                        <a:t>Percentage of  Total AUM</a:t>
                      </a:r>
                    </a:p>
                    <a:p>
                      <a:pPr algn="ctr" fontAlgn="b"/>
                      <a:r>
                        <a:rPr lang="en-US" sz="1600" b="1" i="0" u="none" strike="noStrike" dirty="0" smtClean="0">
                          <a:solidFill>
                            <a:schemeClr val="bg1"/>
                          </a:solidFill>
                          <a:effectLst/>
                          <a:latin typeface="+mn-lt"/>
                        </a:rPr>
                        <a:t>Mar-22</a:t>
                      </a:r>
                    </a:p>
                    <a:p>
                      <a:pPr marL="0" algn="ctr" defTabSz="914400" rtl="0" eaLnBrk="1" latinLnBrk="0" hangingPunct="1"/>
                      <a:endParaRPr lang="en-US" sz="1600" b="1" kern="1200" dirty="0">
                        <a:solidFill>
                          <a:schemeClr val="lt1"/>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FF0000"/>
                          </a:solidFill>
                          <a:latin typeface="+mn-lt"/>
                          <a:ea typeface="+mn-ea"/>
                          <a:cs typeface="+mn-cs"/>
                        </a:rPr>
                        <a:t>Percentage of  Total AUM</a:t>
                      </a:r>
                    </a:p>
                    <a:p>
                      <a:pPr algn="ctr" fontAlgn="b"/>
                      <a:r>
                        <a:rPr lang="en-US" sz="1600" b="1" i="0" u="none" strike="noStrike" dirty="0" smtClean="0">
                          <a:solidFill>
                            <a:srgbClr val="FF0000"/>
                          </a:solidFill>
                          <a:effectLst/>
                          <a:latin typeface="+mn-lt"/>
                        </a:rPr>
                        <a:t>Mar-21</a:t>
                      </a:r>
                    </a:p>
                  </a:txBody>
                  <a:tcPr anchor="ctr"/>
                </a:tc>
                <a:extLst>
                  <a:ext uri="{0D108BD9-81ED-4DB2-BD59-A6C34878D82A}">
                    <a16:rowId xmlns:a16="http://schemas.microsoft.com/office/drawing/2014/main" val="10000"/>
                  </a:ext>
                </a:extLst>
              </a:tr>
              <a:tr h="708646">
                <a:tc>
                  <a:txBody>
                    <a:bodyPr/>
                    <a:lstStyle/>
                    <a:p>
                      <a:pPr algn="l"/>
                      <a:r>
                        <a:rPr lang="en-US" sz="1800" dirty="0" smtClean="0"/>
                        <a:t>High Risk</a:t>
                      </a:r>
                      <a:endParaRPr lang="en-US" sz="1800" dirty="0"/>
                    </a:p>
                  </a:txBody>
                  <a:tcPr anchor="ctr"/>
                </a:tc>
                <a:tc>
                  <a:txBody>
                    <a:bodyPr/>
                    <a:lstStyle/>
                    <a:p>
                      <a:pPr algn="r" fontAlgn="b"/>
                      <a:r>
                        <a:rPr lang="en-US" sz="2000" b="0" i="0" u="none" strike="noStrike" dirty="0" smtClean="0">
                          <a:solidFill>
                            <a:srgbClr val="000000"/>
                          </a:solidFill>
                          <a:effectLst/>
                          <a:latin typeface="+mn-lt"/>
                        </a:rPr>
                        <a:t>540</a:t>
                      </a:r>
                      <a:endParaRPr lang="en-US" sz="2000" b="0" i="0" u="none" strike="noStrike" dirty="0">
                        <a:solidFill>
                          <a:srgbClr val="000000"/>
                        </a:solidFill>
                        <a:effectLst/>
                        <a:latin typeface="+mn-lt"/>
                      </a:endParaRPr>
                    </a:p>
                  </a:txBody>
                  <a:tcPr marL="9525" marR="9525" marT="9525" marB="0" anchor="ctr"/>
                </a:tc>
                <a:tc>
                  <a:txBody>
                    <a:bodyPr/>
                    <a:lstStyle/>
                    <a:p>
                      <a:pPr algn="r"/>
                      <a:r>
                        <a:rPr lang="en-US" sz="2000" dirty="0" smtClean="0">
                          <a:solidFill>
                            <a:srgbClr val="FF0000"/>
                          </a:solidFill>
                          <a:latin typeface="+mn-lt"/>
                        </a:rPr>
                        <a:t>557</a:t>
                      </a:r>
                      <a:endParaRPr lang="en-US" sz="2000" dirty="0">
                        <a:solidFill>
                          <a:srgbClr val="FF0000"/>
                        </a:solidFill>
                        <a:latin typeface="+mn-lt"/>
                      </a:endParaRPr>
                    </a:p>
                  </a:txBody>
                  <a:tcPr marL="6350" marR="6350" marT="6350" marB="0" anchor="ctr"/>
                </a:tc>
                <a:tc>
                  <a:txBody>
                    <a:bodyPr/>
                    <a:lstStyle/>
                    <a:p>
                      <a:pPr algn="r" fontAlgn="b"/>
                      <a:r>
                        <a:rPr lang="en-US" sz="2000" b="0" i="0" u="none" strike="noStrike" dirty="0" smtClean="0">
                          <a:solidFill>
                            <a:srgbClr val="000000"/>
                          </a:solidFill>
                          <a:effectLst/>
                          <a:latin typeface="+mn-lt"/>
                          <a:cs typeface="Times New Roman" panose="02020603050405020304" pitchFamily="18" charset="0"/>
                        </a:rPr>
                        <a:t>3,877,428,898 </a:t>
                      </a:r>
                      <a:endParaRPr lang="en-US"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sz="2000" b="0" i="0" u="none" strike="noStrike" kern="1200" dirty="0" smtClean="0">
                          <a:solidFill>
                            <a:srgbClr val="FF0000"/>
                          </a:solidFill>
                          <a:effectLst/>
                          <a:latin typeface="+mn-lt"/>
                          <a:ea typeface="+mn-ea"/>
                          <a:cs typeface="+mn-cs"/>
                        </a:rPr>
                        <a:t>3,325,417,721 </a:t>
                      </a:r>
                      <a:endParaRPr lang="en-US" sz="2000" b="0" i="0" u="none" strike="noStrike" kern="1200" dirty="0">
                        <a:solidFill>
                          <a:srgbClr val="FF0000"/>
                        </a:solidFill>
                        <a:effectLst/>
                        <a:latin typeface="+mn-lt"/>
                        <a:ea typeface="+mn-ea"/>
                        <a:cs typeface="+mn-cs"/>
                      </a:endParaRPr>
                    </a:p>
                  </a:txBody>
                  <a:tcPr marL="0" marR="0" marT="0" marB="0" anchor="ctr"/>
                </a:tc>
                <a:tc>
                  <a:txBody>
                    <a:bodyPr/>
                    <a:lstStyle/>
                    <a:p>
                      <a:pPr algn="r" fontAlgn="b"/>
                      <a:r>
                        <a:rPr lang="en-US" sz="2000" b="0" i="0" u="none" strike="noStrike" dirty="0" smtClean="0">
                          <a:solidFill>
                            <a:srgbClr val="000000"/>
                          </a:solidFill>
                          <a:effectLst/>
                          <a:latin typeface="+mn-lt"/>
                        </a:rPr>
                        <a:t>2.25%</a:t>
                      </a:r>
                      <a:endParaRPr lang="en-US" sz="2000" b="0" i="0" u="none" strike="noStrike" dirty="0">
                        <a:solidFill>
                          <a:srgbClr val="000000"/>
                        </a:solidFill>
                        <a:effectLst/>
                        <a:latin typeface="+mn-lt"/>
                      </a:endParaRPr>
                    </a:p>
                  </a:txBody>
                  <a:tcPr marL="9525" marR="9525" marT="9525" marB="0" anchor="ctr"/>
                </a:tc>
                <a:tc>
                  <a:txBody>
                    <a:bodyPr/>
                    <a:lstStyle/>
                    <a:p>
                      <a:pPr marL="0" algn="r" defTabSz="914400" rtl="0" eaLnBrk="1" fontAlgn="ctr" latinLnBrk="0" hangingPunct="1"/>
                      <a:r>
                        <a:rPr lang="en-US" sz="2000" b="0" i="0" u="none" strike="noStrike" kern="1200" dirty="0" smtClean="0">
                          <a:solidFill>
                            <a:srgbClr val="FF0000"/>
                          </a:solidFill>
                          <a:effectLst/>
                          <a:latin typeface="+mn-lt"/>
                          <a:ea typeface="+mn-ea"/>
                          <a:cs typeface="+mn-cs"/>
                        </a:rPr>
                        <a:t>2.3%</a:t>
                      </a:r>
                      <a:endParaRPr lang="en-US" sz="2000" b="0" i="0" u="none" strike="noStrike" kern="1200" dirty="0">
                        <a:solidFill>
                          <a:srgbClr val="FF0000"/>
                        </a:solidFill>
                        <a:effectLst/>
                        <a:latin typeface="+mn-lt"/>
                        <a:ea typeface="+mn-ea"/>
                        <a:cs typeface="+mn-cs"/>
                      </a:endParaRPr>
                    </a:p>
                  </a:txBody>
                  <a:tcPr marL="0" marR="0" marT="0" marB="0" anchor="ctr"/>
                </a:tc>
                <a:extLst>
                  <a:ext uri="{0D108BD9-81ED-4DB2-BD59-A6C34878D82A}">
                    <a16:rowId xmlns:a16="http://schemas.microsoft.com/office/drawing/2014/main" val="10001"/>
                  </a:ext>
                </a:extLst>
              </a:tr>
              <a:tr h="805838">
                <a:tc>
                  <a:txBody>
                    <a:bodyPr/>
                    <a:lstStyle/>
                    <a:p>
                      <a:pPr algn="l"/>
                      <a:r>
                        <a:rPr lang="en-US" sz="1800" dirty="0" smtClean="0"/>
                        <a:t>PEP</a:t>
                      </a:r>
                      <a:endParaRPr lang="en-US" sz="1800" dirty="0"/>
                    </a:p>
                  </a:txBody>
                  <a:tcPr anchor="ctr"/>
                </a:tc>
                <a:tc>
                  <a:txBody>
                    <a:bodyPr/>
                    <a:lstStyle/>
                    <a:p>
                      <a:pPr algn="r" fontAlgn="b"/>
                      <a:r>
                        <a:rPr lang="en-US" sz="2000" b="0" i="0" u="none" strike="noStrike" dirty="0" smtClean="0">
                          <a:solidFill>
                            <a:srgbClr val="000000"/>
                          </a:solidFill>
                          <a:effectLst/>
                          <a:latin typeface="+mn-lt"/>
                        </a:rPr>
                        <a:t>186</a:t>
                      </a:r>
                      <a:endParaRPr lang="en-US" sz="2000" b="0" i="0" u="none" strike="noStrike" dirty="0">
                        <a:solidFill>
                          <a:srgbClr val="000000"/>
                        </a:solidFill>
                        <a:effectLst/>
                        <a:latin typeface="+mn-lt"/>
                      </a:endParaRPr>
                    </a:p>
                  </a:txBody>
                  <a:tcPr marL="9525" marR="9525" marT="9525" marB="0" anchor="ctr"/>
                </a:tc>
                <a:tc>
                  <a:txBody>
                    <a:bodyPr/>
                    <a:lstStyle/>
                    <a:p>
                      <a:pPr algn="r"/>
                      <a:r>
                        <a:rPr lang="en-US" sz="2000" dirty="0" smtClean="0">
                          <a:solidFill>
                            <a:srgbClr val="FF0000"/>
                          </a:solidFill>
                          <a:latin typeface="+mn-lt"/>
                        </a:rPr>
                        <a:t>103</a:t>
                      </a:r>
                      <a:endParaRPr lang="en-US" sz="2000" dirty="0">
                        <a:solidFill>
                          <a:srgbClr val="FF0000"/>
                        </a:solidFill>
                        <a:latin typeface="+mn-lt"/>
                      </a:endParaRPr>
                    </a:p>
                  </a:txBody>
                  <a:tcPr marL="6350" marR="6350" marT="6350" marB="0" anchor="ctr"/>
                </a:tc>
                <a:tc>
                  <a:txBody>
                    <a:bodyPr/>
                    <a:lstStyle/>
                    <a:p>
                      <a:pPr algn="r" fontAlgn="b"/>
                      <a:r>
                        <a:rPr lang="en-US" sz="2000" b="0" i="0" u="none" strike="noStrike" dirty="0" smtClean="0">
                          <a:solidFill>
                            <a:srgbClr val="000000"/>
                          </a:solidFill>
                          <a:effectLst/>
                          <a:latin typeface="Calibri" panose="020F0502020204030204" pitchFamily="34" charset="0"/>
                        </a:rPr>
                        <a:t>2,638,590,617</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r>
                        <a:rPr lang="en-US" sz="2000" b="0" i="0" u="none" strike="noStrike" kern="1200" dirty="0" smtClean="0">
                          <a:solidFill>
                            <a:srgbClr val="FF0000"/>
                          </a:solidFill>
                          <a:effectLst/>
                          <a:latin typeface="+mn-lt"/>
                          <a:ea typeface="+mn-ea"/>
                          <a:cs typeface="+mn-cs"/>
                        </a:rPr>
                        <a:t>1,654,384,843 </a:t>
                      </a:r>
                      <a:endParaRPr lang="en-US" sz="2000" b="0" i="0" u="none" strike="noStrike" kern="1200" dirty="0">
                        <a:solidFill>
                          <a:srgbClr val="FF0000"/>
                        </a:solidFill>
                        <a:effectLst/>
                        <a:latin typeface="+mn-lt"/>
                        <a:ea typeface="+mn-ea"/>
                        <a:cs typeface="+mn-cs"/>
                      </a:endParaRPr>
                    </a:p>
                  </a:txBody>
                  <a:tcPr marL="0" marR="0" marT="0" marB="0" anchor="ctr"/>
                </a:tc>
                <a:tc>
                  <a:txBody>
                    <a:bodyPr/>
                    <a:lstStyle/>
                    <a:p>
                      <a:pPr algn="r" fontAlgn="b"/>
                      <a:r>
                        <a:rPr lang="en-US" sz="2000" b="0" i="0" u="none" strike="noStrike" dirty="0" smtClean="0">
                          <a:solidFill>
                            <a:srgbClr val="000000"/>
                          </a:solidFill>
                          <a:effectLst/>
                          <a:latin typeface="+mn-lt"/>
                        </a:rPr>
                        <a:t>1.53%</a:t>
                      </a:r>
                      <a:endParaRPr lang="en-US" sz="2000" b="0" i="0" u="none" strike="noStrike" dirty="0">
                        <a:solidFill>
                          <a:srgbClr val="000000"/>
                        </a:solidFill>
                        <a:effectLst/>
                        <a:latin typeface="+mn-lt"/>
                      </a:endParaRPr>
                    </a:p>
                  </a:txBody>
                  <a:tcPr marL="9525" marR="9525" marT="9525" marB="0" anchor="ctr"/>
                </a:tc>
                <a:tc>
                  <a:txBody>
                    <a:bodyPr/>
                    <a:lstStyle/>
                    <a:p>
                      <a:pPr marL="0" algn="r" defTabSz="914400" rtl="0" eaLnBrk="1" fontAlgn="ctr" latinLnBrk="0" hangingPunct="1"/>
                      <a:r>
                        <a:rPr lang="en-US" sz="2000" b="0" i="0" u="none" strike="noStrike" kern="1200" dirty="0" smtClean="0">
                          <a:solidFill>
                            <a:srgbClr val="FF0000"/>
                          </a:solidFill>
                          <a:effectLst/>
                          <a:latin typeface="+mn-lt"/>
                          <a:ea typeface="+mn-ea"/>
                          <a:cs typeface="+mn-cs"/>
                        </a:rPr>
                        <a:t>1.1%</a:t>
                      </a:r>
                      <a:endParaRPr lang="en-US" sz="2000" b="0" i="0" u="none" strike="noStrike" kern="1200" dirty="0">
                        <a:solidFill>
                          <a:srgbClr val="FF0000"/>
                        </a:solidFill>
                        <a:effectLst/>
                        <a:latin typeface="+mn-lt"/>
                        <a:ea typeface="+mn-ea"/>
                        <a:cs typeface="+mn-cs"/>
                      </a:endParaRPr>
                    </a:p>
                  </a:txBody>
                  <a:tcPr marL="0" marR="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24062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66" y="471058"/>
            <a:ext cx="9464040" cy="1325563"/>
          </a:xfrm>
        </p:spPr>
        <p:txBody>
          <a:bodyPr>
            <a:normAutofit/>
          </a:bodyPr>
          <a:lstStyle/>
          <a:p>
            <a:r>
              <a:rPr lang="en-US" sz="3600" b="1" dirty="0">
                <a:latin typeface="+mn-lt"/>
              </a:rPr>
              <a:t>REGION WISE DISTRIBUTION OF PEP </a:t>
            </a:r>
            <a:r>
              <a:rPr lang="en-US" sz="3600" b="1" dirty="0" smtClean="0">
                <a:latin typeface="+mn-lt"/>
              </a:rPr>
              <a:t>CLIENTS:</a:t>
            </a:r>
            <a:r>
              <a:rPr lang="en-US" sz="3600" dirty="0" smtClean="0">
                <a:latin typeface="+mn-lt"/>
              </a:rPr>
              <a:t> </a:t>
            </a:r>
            <a:endParaRPr lang="en-US" sz="36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3173734"/>
              </p:ext>
            </p:extLst>
          </p:nvPr>
        </p:nvGraphicFramePr>
        <p:xfrm>
          <a:off x="429021" y="1738399"/>
          <a:ext cx="10294398" cy="4324256"/>
        </p:xfrm>
        <a:graphic>
          <a:graphicData uri="http://schemas.openxmlformats.org/drawingml/2006/table">
            <a:tbl>
              <a:tblPr>
                <a:tableStyleId>{5C22544A-7EE6-4342-B048-85BDC9FD1C3A}</a:tableStyleId>
              </a:tblPr>
              <a:tblGrid>
                <a:gridCol w="1625449">
                  <a:extLst>
                    <a:ext uri="{9D8B030D-6E8A-4147-A177-3AD203B41FA5}">
                      <a16:colId xmlns:a16="http://schemas.microsoft.com/office/drawing/2014/main" val="579754818"/>
                    </a:ext>
                  </a:extLst>
                </a:gridCol>
                <a:gridCol w="1047438">
                  <a:extLst>
                    <a:ext uri="{9D8B030D-6E8A-4147-A177-3AD203B41FA5}">
                      <a16:colId xmlns:a16="http://schemas.microsoft.com/office/drawing/2014/main" val="1574596323"/>
                    </a:ext>
                  </a:extLst>
                </a:gridCol>
                <a:gridCol w="1052299">
                  <a:extLst>
                    <a:ext uri="{9D8B030D-6E8A-4147-A177-3AD203B41FA5}">
                      <a16:colId xmlns:a16="http://schemas.microsoft.com/office/drawing/2014/main" val="479981724"/>
                    </a:ext>
                  </a:extLst>
                </a:gridCol>
                <a:gridCol w="1290735">
                  <a:extLst>
                    <a:ext uri="{9D8B030D-6E8A-4147-A177-3AD203B41FA5}">
                      <a16:colId xmlns:a16="http://schemas.microsoft.com/office/drawing/2014/main" val="1754070088"/>
                    </a:ext>
                  </a:extLst>
                </a:gridCol>
                <a:gridCol w="1422668">
                  <a:extLst>
                    <a:ext uri="{9D8B030D-6E8A-4147-A177-3AD203B41FA5}">
                      <a16:colId xmlns:a16="http://schemas.microsoft.com/office/drawing/2014/main" val="4075139"/>
                    </a:ext>
                  </a:extLst>
                </a:gridCol>
                <a:gridCol w="1207304">
                  <a:extLst>
                    <a:ext uri="{9D8B030D-6E8A-4147-A177-3AD203B41FA5}">
                      <a16:colId xmlns:a16="http://schemas.microsoft.com/office/drawing/2014/main" val="3518158287"/>
                    </a:ext>
                  </a:extLst>
                </a:gridCol>
                <a:gridCol w="882835">
                  <a:extLst>
                    <a:ext uri="{9D8B030D-6E8A-4147-A177-3AD203B41FA5}">
                      <a16:colId xmlns:a16="http://schemas.microsoft.com/office/drawing/2014/main" val="2611360529"/>
                    </a:ext>
                  </a:extLst>
                </a:gridCol>
                <a:gridCol w="865019">
                  <a:extLst>
                    <a:ext uri="{9D8B030D-6E8A-4147-A177-3AD203B41FA5}">
                      <a16:colId xmlns:a16="http://schemas.microsoft.com/office/drawing/2014/main" val="426083416"/>
                    </a:ext>
                  </a:extLst>
                </a:gridCol>
                <a:gridCol w="900651">
                  <a:extLst>
                    <a:ext uri="{9D8B030D-6E8A-4147-A177-3AD203B41FA5}">
                      <a16:colId xmlns:a16="http://schemas.microsoft.com/office/drawing/2014/main" val="713432579"/>
                    </a:ext>
                  </a:extLst>
                </a:gridCol>
              </a:tblGrid>
              <a:tr h="1174060">
                <a:tc>
                  <a:txBody>
                    <a:bodyPr/>
                    <a:lstStyle/>
                    <a:p>
                      <a:pPr algn="ctr" rtl="0" fontAlgn="b"/>
                      <a:r>
                        <a:rPr lang="en-US" sz="1600" b="1" i="0" u="none" strike="noStrike" kern="1200" dirty="0">
                          <a:solidFill>
                            <a:schemeClr val="bg1"/>
                          </a:solidFill>
                          <a:effectLst/>
                          <a:latin typeface="Calibri" panose="020F0502020204030204" pitchFamily="34" charset="0"/>
                          <a:ea typeface="+mn-ea"/>
                          <a:cs typeface="+mn-cs"/>
                        </a:rPr>
                        <a:t>REGION</a:t>
                      </a:r>
                    </a:p>
                  </a:txBody>
                  <a:tcPr marL="6350" marR="6350" marT="6350" marB="0" anchor="ctr">
                    <a:solidFill>
                      <a:schemeClr val="accent1"/>
                    </a:solidFill>
                  </a:tcPr>
                </a:tc>
                <a:tc>
                  <a:txBody>
                    <a:bodyPr/>
                    <a:lstStyle/>
                    <a:p>
                      <a:pPr algn="ctr" rtl="0" fontAlgn="b"/>
                      <a:endParaRPr lang="en-US" sz="1600" b="1" i="0" u="none" strike="noStrike" kern="1200" dirty="0" smtClean="0">
                        <a:solidFill>
                          <a:schemeClr val="bg1"/>
                        </a:solidFill>
                        <a:effectLst/>
                        <a:latin typeface="Calibri" panose="020F0502020204030204" pitchFamily="34" charset="0"/>
                        <a:ea typeface="+mn-ea"/>
                        <a:cs typeface="+mn-cs"/>
                      </a:endParaRPr>
                    </a:p>
                    <a:p>
                      <a:pPr algn="ctr" rtl="0" fontAlgn="b"/>
                      <a:r>
                        <a:rPr lang="en-US" sz="1600" b="1" i="0" u="none" strike="noStrike" kern="1200" dirty="0" smtClean="0">
                          <a:solidFill>
                            <a:schemeClr val="bg1"/>
                          </a:solidFill>
                          <a:effectLst/>
                          <a:latin typeface="Calibri" panose="020F0502020204030204" pitchFamily="34" charset="0"/>
                          <a:ea typeface="+mn-ea"/>
                          <a:cs typeface="+mn-cs"/>
                        </a:rPr>
                        <a:t>ACCOUNTS</a:t>
                      </a:r>
                      <a:endParaRPr lang="en-US" sz="1600" b="1" i="0" u="none" strike="noStrike" kern="1200" dirty="0">
                        <a:solidFill>
                          <a:schemeClr val="bg1"/>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panose="020F0502020204030204" pitchFamily="34" charset="0"/>
                          <a:ea typeface="+mn-ea"/>
                          <a:cs typeface="+mn-cs"/>
                        </a:rPr>
                        <a:t>As of</a:t>
                      </a:r>
                      <a:r>
                        <a:rPr lang="en-US" sz="1600" b="1" i="0" u="none" strike="noStrike" kern="1200" baseline="0" dirty="0" smtClean="0">
                          <a:solidFill>
                            <a:schemeClr val="bg1"/>
                          </a:solidFill>
                          <a:effectLst/>
                          <a:latin typeface="Calibri" panose="020F0502020204030204" pitchFamily="34" charset="0"/>
                          <a:ea typeface="+mn-ea"/>
                          <a:cs typeface="+mn-cs"/>
                        </a:rPr>
                        <a:t> Mar</a:t>
                      </a:r>
                      <a:r>
                        <a:rPr lang="en-US" sz="1600" b="1" i="0" u="none" strike="noStrike" kern="1200" dirty="0" smtClean="0">
                          <a:solidFill>
                            <a:schemeClr val="bg1"/>
                          </a:solidFill>
                          <a:effectLst/>
                          <a:latin typeface="Calibri" panose="020F0502020204030204" pitchFamily="34" charset="0"/>
                          <a:ea typeface="+mn-ea"/>
                          <a:cs typeface="+mn-cs"/>
                        </a:rPr>
                        <a:t>-22</a:t>
                      </a:r>
                    </a:p>
                    <a:p>
                      <a:pPr algn="ctr" rtl="0" fontAlgn="b"/>
                      <a:endParaRPr lang="en-US" sz="16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algn="ctr" rtl="0" fontAlgn="b"/>
                      <a:r>
                        <a:rPr lang="en-US" sz="1600" b="1" i="0" u="none" strike="noStrike" kern="1200" dirty="0" smtClean="0">
                          <a:solidFill>
                            <a:srgbClr val="FF0000"/>
                          </a:solidFill>
                          <a:effectLst/>
                          <a:latin typeface="Calibri" panose="020F0502020204030204" pitchFamily="34" charset="0"/>
                          <a:ea typeface="+mn-ea"/>
                          <a:cs typeface="+mn-cs"/>
                        </a:rPr>
                        <a:t>ACCOUNTS</a:t>
                      </a:r>
                      <a:endParaRPr lang="en-US" sz="1600" b="1" i="0" u="none" strike="noStrike" kern="1200" dirty="0">
                        <a:solidFill>
                          <a:srgbClr val="FF0000"/>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rgbClr val="FF0000"/>
                          </a:solidFill>
                          <a:effectLst/>
                          <a:latin typeface="Calibri" panose="020F0502020204030204" pitchFamily="34" charset="0"/>
                          <a:ea typeface="+mn-ea"/>
                          <a:cs typeface="+mn-cs"/>
                        </a:rPr>
                        <a:t>As of</a:t>
                      </a:r>
                      <a:r>
                        <a:rPr lang="en-US" sz="1600" b="1" i="0" u="none" strike="noStrike" kern="1200" baseline="0" dirty="0" smtClean="0">
                          <a:solidFill>
                            <a:srgbClr val="FF0000"/>
                          </a:solidFill>
                          <a:effectLst/>
                          <a:latin typeface="Calibri" panose="020F0502020204030204" pitchFamily="34" charset="0"/>
                          <a:ea typeface="+mn-ea"/>
                          <a:cs typeface="+mn-cs"/>
                        </a:rPr>
                        <a:t> Mar-</a:t>
                      </a:r>
                      <a:r>
                        <a:rPr lang="en-US" sz="1600" b="1" i="0" u="none" strike="noStrike" kern="1200" dirty="0" smtClean="0">
                          <a:solidFill>
                            <a:srgbClr val="FF0000"/>
                          </a:solidFill>
                          <a:effectLst/>
                          <a:latin typeface="Calibri" panose="020F0502020204030204" pitchFamily="34" charset="0"/>
                          <a:ea typeface="+mn-ea"/>
                          <a:cs typeface="+mn-cs"/>
                        </a:rPr>
                        <a:t>21</a:t>
                      </a:r>
                    </a:p>
                  </a:txBody>
                  <a:tcPr marL="6350" marR="6350" marT="6350" marB="0" anchor="ctr">
                    <a:solidFill>
                      <a:schemeClr val="accent1"/>
                    </a:solidFill>
                  </a:tcPr>
                </a:tc>
                <a:tc>
                  <a:txBody>
                    <a:bodyPr/>
                    <a:lstStyle/>
                    <a:p>
                      <a:pPr algn="ctr" rtl="0" fontAlgn="b"/>
                      <a:endParaRPr lang="en-US" sz="1600" b="1" i="0" u="none" strike="noStrike" kern="1200" dirty="0" smtClean="0">
                        <a:solidFill>
                          <a:schemeClr val="bg1"/>
                        </a:solidFill>
                        <a:effectLst/>
                        <a:latin typeface="Calibri" panose="020F0502020204030204" pitchFamily="34" charset="0"/>
                        <a:ea typeface="+mn-ea"/>
                        <a:cs typeface="+mn-cs"/>
                      </a:endParaRPr>
                    </a:p>
                    <a:p>
                      <a:pPr algn="ctr" rtl="0" fontAlgn="b"/>
                      <a:r>
                        <a:rPr lang="en-US" sz="1600" b="1" i="0" u="none" strike="noStrike" kern="1200" dirty="0" smtClean="0">
                          <a:solidFill>
                            <a:schemeClr val="bg1"/>
                          </a:solidFill>
                          <a:effectLst/>
                          <a:latin typeface="Calibri" panose="020F0502020204030204" pitchFamily="34" charset="0"/>
                          <a:ea typeface="+mn-ea"/>
                          <a:cs typeface="+mn-cs"/>
                        </a:rPr>
                        <a:t>AUM</a:t>
                      </a:r>
                      <a:endParaRPr lang="en-US" sz="1600" b="1" i="0" u="none" strike="noStrike" kern="1200" dirty="0">
                        <a:solidFill>
                          <a:schemeClr val="bg1"/>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panose="020F0502020204030204" pitchFamily="34" charset="0"/>
                          <a:ea typeface="+mn-ea"/>
                          <a:cs typeface="+mn-cs"/>
                        </a:rPr>
                        <a:t>As of Mar</a:t>
                      </a:r>
                      <a:r>
                        <a:rPr lang="en-US" sz="1600" b="1" i="0" u="none" strike="noStrike" kern="1200" baseline="0" dirty="0" smtClean="0">
                          <a:solidFill>
                            <a:schemeClr val="bg1"/>
                          </a:solidFill>
                          <a:effectLst/>
                          <a:latin typeface="Calibri" panose="020F0502020204030204" pitchFamily="34" charset="0"/>
                          <a:ea typeface="+mn-ea"/>
                          <a:cs typeface="+mn-cs"/>
                        </a:rPr>
                        <a:t> 22</a:t>
                      </a:r>
                      <a:endParaRPr lang="en-US" sz="1600" b="1" i="0" u="none" strike="noStrike" kern="1200" dirty="0" smtClean="0">
                        <a:solidFill>
                          <a:schemeClr val="bg1"/>
                        </a:solidFill>
                        <a:effectLst/>
                        <a:latin typeface="Calibri" panose="020F0502020204030204" pitchFamily="34" charset="0"/>
                        <a:ea typeface="+mn-ea"/>
                        <a:cs typeface="+mn-cs"/>
                      </a:endParaRPr>
                    </a:p>
                    <a:p>
                      <a:pPr algn="ctr" rtl="0" fontAlgn="b"/>
                      <a:r>
                        <a:rPr lang="en-US" sz="1600" b="1" i="0" u="none" strike="noStrike" kern="1200" dirty="0" smtClean="0">
                          <a:solidFill>
                            <a:schemeClr val="bg1"/>
                          </a:solidFill>
                          <a:effectLst/>
                          <a:latin typeface="Calibri" panose="020F0502020204030204" pitchFamily="34" charset="0"/>
                          <a:ea typeface="+mn-ea"/>
                          <a:cs typeface="+mn-cs"/>
                        </a:rPr>
                        <a:t>(Rs.)</a:t>
                      </a:r>
                    </a:p>
                    <a:p>
                      <a:pPr algn="ctr" rtl="0" fontAlgn="b"/>
                      <a:endParaRPr lang="en-US" sz="16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algn="ctr" rtl="0" fontAlgn="b"/>
                      <a:r>
                        <a:rPr lang="en-US" sz="1600" b="1" i="0" u="none" strike="noStrike" kern="1200" dirty="0" smtClean="0">
                          <a:solidFill>
                            <a:srgbClr val="FF0000"/>
                          </a:solidFill>
                          <a:effectLst/>
                          <a:latin typeface="Calibri" panose="020F0502020204030204" pitchFamily="34" charset="0"/>
                          <a:ea typeface="+mn-ea"/>
                          <a:cs typeface="+mn-cs"/>
                        </a:rPr>
                        <a:t>AUM</a:t>
                      </a:r>
                      <a:endParaRPr lang="en-US" sz="1600" b="1" i="0" u="none" strike="noStrike" kern="1200" dirty="0">
                        <a:solidFill>
                          <a:srgbClr val="FF0000"/>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rgbClr val="FF0000"/>
                          </a:solidFill>
                          <a:effectLst/>
                          <a:latin typeface="Calibri" panose="020F0502020204030204" pitchFamily="34" charset="0"/>
                          <a:ea typeface="+mn-ea"/>
                          <a:cs typeface="+mn-cs"/>
                        </a:rPr>
                        <a:t>As of Mar-21</a:t>
                      </a:r>
                    </a:p>
                    <a:p>
                      <a:pPr algn="ctr" rtl="0" fontAlgn="b"/>
                      <a:r>
                        <a:rPr lang="en-US" sz="1600" b="1" i="0" u="none" strike="noStrike" kern="1200" dirty="0" smtClean="0">
                          <a:solidFill>
                            <a:srgbClr val="FF0000"/>
                          </a:solidFill>
                          <a:effectLst/>
                          <a:latin typeface="Calibri" panose="020F0502020204030204" pitchFamily="34" charset="0"/>
                          <a:ea typeface="+mn-ea"/>
                          <a:cs typeface="+mn-cs"/>
                        </a:rPr>
                        <a:t>(Rs.)</a:t>
                      </a:r>
                    </a:p>
                  </a:txBody>
                  <a:tcPr marL="6350" marR="6350" marT="6350" marB="0" anchor="ctr">
                    <a:solidFill>
                      <a:schemeClr val="accent1"/>
                    </a:solidFill>
                  </a:tcPr>
                </a:tc>
                <a:tc>
                  <a:txBody>
                    <a:bodyPr/>
                    <a:lstStyle/>
                    <a:p>
                      <a:pPr algn="ctr" rtl="0" fontAlgn="b"/>
                      <a:endParaRPr lang="en-US" sz="1600" b="1" i="0" u="none" strike="noStrike" kern="1200" dirty="0" smtClean="0">
                        <a:solidFill>
                          <a:schemeClr val="bg1"/>
                        </a:solidFill>
                        <a:effectLst/>
                        <a:latin typeface="Calibri" panose="020F0502020204030204" pitchFamily="34" charset="0"/>
                        <a:ea typeface="+mn-ea"/>
                        <a:cs typeface="+mn-cs"/>
                      </a:endParaRPr>
                    </a:p>
                    <a:p>
                      <a:pPr algn="ctr" rtl="0" fontAlgn="b"/>
                      <a:r>
                        <a:rPr lang="en-US" sz="1600" b="1" i="0" u="none" strike="noStrike" kern="1200" dirty="0" smtClean="0">
                          <a:solidFill>
                            <a:schemeClr val="bg1"/>
                          </a:solidFill>
                          <a:effectLst/>
                          <a:latin typeface="Calibri" panose="020F0502020204030204" pitchFamily="34" charset="0"/>
                          <a:ea typeface="+mn-ea"/>
                          <a:cs typeface="+mn-cs"/>
                        </a:rPr>
                        <a:t>% OF PEP AUM</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panose="020F0502020204030204" pitchFamily="34" charset="0"/>
                          <a:ea typeface="+mn-ea"/>
                          <a:cs typeface="+mn-cs"/>
                        </a:rPr>
                        <a:t>Mar-22</a:t>
                      </a:r>
                    </a:p>
                    <a:p>
                      <a:pPr algn="ctr" rtl="0" fontAlgn="b"/>
                      <a:endParaRPr lang="en-US" sz="16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algn="ctr" rtl="0" fontAlgn="b"/>
                      <a:r>
                        <a:rPr lang="en-US" sz="1600" b="1" i="0" u="none" strike="noStrike" kern="1200" dirty="0" smtClean="0">
                          <a:solidFill>
                            <a:srgbClr val="FF0000"/>
                          </a:solidFill>
                          <a:effectLst/>
                          <a:latin typeface="Calibri" panose="020F0502020204030204" pitchFamily="34" charset="0"/>
                          <a:ea typeface="+mn-ea"/>
                          <a:cs typeface="+mn-cs"/>
                        </a:rPr>
                        <a:t>% OF PEP AUM</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rgbClr val="FF0000"/>
                          </a:solidFill>
                          <a:effectLst/>
                          <a:latin typeface="Calibri" panose="020F0502020204030204" pitchFamily="34" charset="0"/>
                          <a:ea typeface="+mn-ea"/>
                          <a:cs typeface="+mn-cs"/>
                        </a:rPr>
                        <a:t>Mar-21</a:t>
                      </a:r>
                    </a:p>
                  </a:txBody>
                  <a:tcPr marL="6350" marR="6350" marT="6350" marB="0" anchor="ctr">
                    <a:solidFill>
                      <a:schemeClr val="accent1"/>
                    </a:solidFill>
                  </a:tcPr>
                </a:tc>
                <a:tc>
                  <a:txBody>
                    <a:bodyPr/>
                    <a:lstStyle/>
                    <a:p>
                      <a:pPr algn="ctr" rtl="0" fontAlgn="b"/>
                      <a:endParaRPr lang="en-US" sz="1600" b="1" i="0" u="none" strike="noStrike" kern="1200" dirty="0" smtClean="0">
                        <a:solidFill>
                          <a:schemeClr val="bg1"/>
                        </a:solidFill>
                        <a:effectLst/>
                        <a:latin typeface="Calibri" panose="020F0502020204030204" pitchFamily="34" charset="0"/>
                        <a:ea typeface="+mn-ea"/>
                        <a:cs typeface="+mn-cs"/>
                      </a:endParaRPr>
                    </a:p>
                    <a:p>
                      <a:pPr algn="ctr" rtl="0" fontAlgn="b"/>
                      <a:r>
                        <a:rPr lang="en-US" sz="1600" b="1" i="0" u="none" strike="noStrike" kern="1200" dirty="0" smtClean="0">
                          <a:solidFill>
                            <a:schemeClr val="bg1"/>
                          </a:solidFill>
                          <a:effectLst/>
                          <a:latin typeface="Calibri" panose="020F0502020204030204" pitchFamily="34" charset="0"/>
                          <a:ea typeface="+mn-ea"/>
                          <a:cs typeface="+mn-cs"/>
                        </a:rPr>
                        <a:t>% OF TOTAL AUM</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panose="020F0502020204030204" pitchFamily="34" charset="0"/>
                          <a:ea typeface="+mn-ea"/>
                          <a:cs typeface="+mn-cs"/>
                        </a:rPr>
                        <a:t>Mar-22</a:t>
                      </a:r>
                    </a:p>
                    <a:p>
                      <a:pPr algn="ctr" rtl="0" fontAlgn="b"/>
                      <a:endParaRPr lang="en-US" sz="16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algn="ctr" rtl="0" fontAlgn="b"/>
                      <a:r>
                        <a:rPr lang="en-US" sz="1600" b="1" i="0" u="none" strike="noStrike" kern="1200" dirty="0" smtClean="0">
                          <a:solidFill>
                            <a:srgbClr val="FF0000"/>
                          </a:solidFill>
                          <a:effectLst/>
                          <a:latin typeface="Calibri" panose="020F0502020204030204" pitchFamily="34" charset="0"/>
                          <a:ea typeface="+mn-ea"/>
                          <a:cs typeface="+mn-cs"/>
                        </a:rPr>
                        <a:t>% OF TOTAL AUM</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rgbClr val="FF0000"/>
                          </a:solidFill>
                          <a:effectLst/>
                          <a:latin typeface="Calibri" panose="020F0502020204030204" pitchFamily="34" charset="0"/>
                          <a:ea typeface="+mn-ea"/>
                          <a:cs typeface="+mn-cs"/>
                        </a:rPr>
                        <a:t>Mar-21</a:t>
                      </a:r>
                    </a:p>
                  </a:txBody>
                  <a:tcPr marL="6350" marR="6350" marT="6350" marB="0" anchor="ctr">
                    <a:solidFill>
                      <a:schemeClr val="accent1"/>
                    </a:solidFill>
                  </a:tcPr>
                </a:tc>
                <a:extLst>
                  <a:ext uri="{0D108BD9-81ED-4DB2-BD59-A6C34878D82A}">
                    <a16:rowId xmlns:a16="http://schemas.microsoft.com/office/drawing/2014/main" val="1205876126"/>
                  </a:ext>
                </a:extLst>
              </a:tr>
              <a:tr h="570818">
                <a:tc>
                  <a:txBody>
                    <a:bodyPr/>
                    <a:lstStyle/>
                    <a:p>
                      <a:pPr marL="0" algn="ctr" defTabSz="914400" rtl="0" eaLnBrk="1" fontAlgn="b" latinLnBrk="0" hangingPunct="1"/>
                      <a:r>
                        <a:rPr lang="en-US" sz="1600" kern="1200" dirty="0">
                          <a:solidFill>
                            <a:schemeClr val="dk1"/>
                          </a:solidFill>
                          <a:latin typeface="Times New Roman" panose="02020603050405020304" pitchFamily="18" charset="0"/>
                          <a:ea typeface="+mn-ea"/>
                          <a:cs typeface="Times New Roman" panose="02020603050405020304" pitchFamily="18" charset="0"/>
                        </a:rPr>
                        <a:t>SINDH</a:t>
                      </a:r>
                    </a:p>
                  </a:txBody>
                  <a:tcPr marL="6350" marR="6350" marT="6350" marB="0" anchor="ctr"/>
                </a:tc>
                <a:tc>
                  <a:txBody>
                    <a:bodyPr/>
                    <a:lstStyle/>
                    <a:p>
                      <a:pPr algn="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69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31</a:t>
                      </a:r>
                    </a:p>
                  </a:txBody>
                  <a:tcPr marL="0" marR="0" marT="0" marB="0" anchor="ctr"/>
                </a:tc>
                <a:tc>
                  <a:txBody>
                    <a:bodyPr/>
                    <a:lstStyle/>
                    <a:p>
                      <a:pPr algn="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1,070,669,493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                  485,173,138 </a:t>
                      </a:r>
                    </a:p>
                  </a:txBody>
                  <a:tcPr marL="0" marR="0" marT="0" marB="0" anchor="ctr"/>
                </a:tc>
                <a:tc>
                  <a:txBody>
                    <a:bodyPr/>
                    <a:lstStyle/>
                    <a:p>
                      <a:pPr algn="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40.6%</a:t>
                      </a: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29.33%</a:t>
                      </a:r>
                    </a:p>
                  </a:txBody>
                  <a:tcPr marL="0" marR="0" marT="0" marB="0" anchor="ctr"/>
                </a:tc>
                <a:tc>
                  <a:txBody>
                    <a:bodyPr/>
                    <a:lstStyle/>
                    <a:p>
                      <a:pPr algn="r" fontAlgn="b"/>
                      <a:r>
                        <a:rPr lang="en-US" sz="1600" b="0" i="0" u="none" strike="noStrike">
                          <a:solidFill>
                            <a:srgbClr val="000000"/>
                          </a:solidFill>
                          <a:effectLst/>
                          <a:latin typeface="Times New Roman" panose="02020603050405020304" pitchFamily="18" charset="0"/>
                          <a:cs typeface="Times New Roman" panose="02020603050405020304" pitchFamily="18" charset="0"/>
                        </a:rPr>
                        <a:t>0.62%</a:t>
                      </a: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0.328%</a:t>
                      </a:r>
                    </a:p>
                  </a:txBody>
                  <a:tcPr marL="0" marR="0" marT="0" marB="0" anchor="ctr"/>
                </a:tc>
                <a:extLst>
                  <a:ext uri="{0D108BD9-81ED-4DB2-BD59-A6C34878D82A}">
                    <a16:rowId xmlns:a16="http://schemas.microsoft.com/office/drawing/2014/main" val="170955069"/>
                  </a:ext>
                </a:extLst>
              </a:tr>
              <a:tr h="408118">
                <a:tc>
                  <a:txBody>
                    <a:bodyPr/>
                    <a:lstStyle/>
                    <a:p>
                      <a:pPr marL="0" algn="ctr" defTabSz="914400" rtl="0" eaLnBrk="1" fontAlgn="b" latinLnBrk="0" hangingPunct="1"/>
                      <a:r>
                        <a:rPr lang="en-US" sz="1600" kern="1200" dirty="0">
                          <a:solidFill>
                            <a:schemeClr val="dk1"/>
                          </a:solidFill>
                          <a:latin typeface="Times New Roman" panose="02020603050405020304" pitchFamily="18" charset="0"/>
                          <a:ea typeface="+mn-ea"/>
                          <a:cs typeface="Times New Roman" panose="02020603050405020304" pitchFamily="18" charset="0"/>
                        </a:rPr>
                        <a:t>PUNJAB</a:t>
                      </a:r>
                    </a:p>
                  </a:txBody>
                  <a:tcPr marL="6350" marR="6350" marT="6350" marB="0" anchor="ctr"/>
                </a:tc>
                <a:tc>
                  <a:txBody>
                    <a:bodyPr/>
                    <a:lstStyle/>
                    <a:p>
                      <a:pPr algn="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75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44</a:t>
                      </a:r>
                    </a:p>
                  </a:txBody>
                  <a:tcPr marL="0" marR="0" marT="0" marB="0" anchor="ctr"/>
                </a:tc>
                <a:tc>
                  <a:txBody>
                    <a:bodyPr/>
                    <a:lstStyle/>
                    <a:p>
                      <a:pPr algn="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1,277,317,934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                  948,390,995 </a:t>
                      </a:r>
                    </a:p>
                  </a:txBody>
                  <a:tcPr marL="0" marR="0" marT="0" marB="0" anchor="ctr"/>
                </a:tc>
                <a:tc>
                  <a:txBody>
                    <a:bodyPr/>
                    <a:lstStyle/>
                    <a:p>
                      <a:pPr algn="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48.4%</a:t>
                      </a: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57.33%</a:t>
                      </a:r>
                    </a:p>
                  </a:txBody>
                  <a:tcPr marL="0" marR="0" marT="0" marB="0" anchor="ctr"/>
                </a:tc>
                <a:tc>
                  <a:txBody>
                    <a:bodyPr/>
                    <a:lstStyle/>
                    <a:p>
                      <a:pPr algn="r" fontAlgn="b"/>
                      <a:r>
                        <a:rPr lang="en-US" sz="1600" b="0" i="0" u="none" strike="noStrike">
                          <a:solidFill>
                            <a:srgbClr val="000000"/>
                          </a:solidFill>
                          <a:effectLst/>
                          <a:latin typeface="Times New Roman" panose="02020603050405020304" pitchFamily="18" charset="0"/>
                          <a:cs typeface="Times New Roman" panose="02020603050405020304" pitchFamily="18" charset="0"/>
                        </a:rPr>
                        <a:t>0.74%</a:t>
                      </a: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0.641%</a:t>
                      </a:r>
                    </a:p>
                  </a:txBody>
                  <a:tcPr marL="0" marR="0" marT="0" marB="0" anchor="ctr"/>
                </a:tc>
                <a:extLst>
                  <a:ext uri="{0D108BD9-81ED-4DB2-BD59-A6C34878D82A}">
                    <a16:rowId xmlns:a16="http://schemas.microsoft.com/office/drawing/2014/main" val="3030608755"/>
                  </a:ext>
                </a:extLst>
              </a:tr>
              <a:tr h="360219">
                <a:tc>
                  <a:txBody>
                    <a:bodyPr/>
                    <a:lstStyle/>
                    <a:p>
                      <a:pPr marL="0" algn="ctr" defTabSz="914400" rtl="0" eaLnBrk="1" fontAlgn="b" latinLnBrk="0" hangingPunct="1"/>
                      <a:r>
                        <a:rPr lang="en-US" sz="1600" kern="1200" dirty="0">
                          <a:solidFill>
                            <a:schemeClr val="dk1"/>
                          </a:solidFill>
                          <a:latin typeface="Times New Roman" panose="02020603050405020304" pitchFamily="18" charset="0"/>
                          <a:ea typeface="+mn-ea"/>
                          <a:cs typeface="Times New Roman" panose="02020603050405020304" pitchFamily="18" charset="0"/>
                        </a:rPr>
                        <a:t>CAPITAL</a:t>
                      </a:r>
                    </a:p>
                  </a:txBody>
                  <a:tcPr marL="6350" marR="6350" marT="6350" marB="0" anchor="ctr"/>
                </a:tc>
                <a:tc>
                  <a:txBody>
                    <a:bodyPr/>
                    <a:lstStyle/>
                    <a:p>
                      <a:pPr algn="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32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19</a:t>
                      </a:r>
                    </a:p>
                  </a:txBody>
                  <a:tcPr marL="0" marR="0" marT="0" marB="0" anchor="ctr"/>
                </a:tc>
                <a:tc>
                  <a:txBody>
                    <a:bodyPr/>
                    <a:lstStyle/>
                    <a:p>
                      <a:pPr algn="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246,974,581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                  181,081,388 </a:t>
                      </a:r>
                    </a:p>
                  </a:txBody>
                  <a:tcPr marL="0" marR="0" marT="0" marB="0" anchor="ctr"/>
                </a:tc>
                <a:tc>
                  <a:txBody>
                    <a:bodyPr/>
                    <a:lstStyle/>
                    <a:p>
                      <a:pPr algn="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9.4%</a:t>
                      </a: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10.95%</a:t>
                      </a:r>
                    </a:p>
                  </a:txBody>
                  <a:tcPr marL="0" marR="0" marT="0" marB="0" anchor="ctr"/>
                </a:tc>
                <a:tc>
                  <a:txBody>
                    <a:bodyPr/>
                    <a:lstStyle/>
                    <a:p>
                      <a:pPr algn="r" fontAlgn="b"/>
                      <a:r>
                        <a:rPr lang="en-US" sz="1600" b="0" i="0" u="none" strike="noStrike">
                          <a:solidFill>
                            <a:srgbClr val="000000"/>
                          </a:solidFill>
                          <a:effectLst/>
                          <a:latin typeface="Times New Roman" panose="02020603050405020304" pitchFamily="18" charset="0"/>
                          <a:cs typeface="Times New Roman" panose="02020603050405020304" pitchFamily="18" charset="0"/>
                        </a:rPr>
                        <a:t>0.14%</a:t>
                      </a: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0.122%</a:t>
                      </a:r>
                    </a:p>
                  </a:txBody>
                  <a:tcPr marL="0" marR="0" marT="0" marB="0" anchor="ctr"/>
                </a:tc>
                <a:extLst>
                  <a:ext uri="{0D108BD9-81ED-4DB2-BD59-A6C34878D82A}">
                    <a16:rowId xmlns:a16="http://schemas.microsoft.com/office/drawing/2014/main" val="849213700"/>
                  </a:ext>
                </a:extLst>
              </a:tr>
              <a:tr h="714895">
                <a:tc>
                  <a:txBody>
                    <a:bodyPr/>
                    <a:lstStyle/>
                    <a:p>
                      <a:pPr marL="0" algn="ctr" defTabSz="914400" rtl="0" eaLnBrk="1" fontAlgn="b" latinLnBrk="0" hangingPunct="1"/>
                      <a:r>
                        <a:rPr lang="en-US" sz="1600" kern="1200" dirty="0">
                          <a:solidFill>
                            <a:schemeClr val="dk1"/>
                          </a:solidFill>
                          <a:latin typeface="Times New Roman" panose="02020603050405020304" pitchFamily="18" charset="0"/>
                          <a:ea typeface="+mn-ea"/>
                          <a:cs typeface="Times New Roman" panose="02020603050405020304" pitchFamily="18" charset="0"/>
                        </a:rPr>
                        <a:t>KHYBER </a:t>
                      </a:r>
                      <a:r>
                        <a:rPr lang="en-US" sz="1600" kern="1200" dirty="0" smtClean="0">
                          <a:solidFill>
                            <a:schemeClr val="dk1"/>
                          </a:solidFill>
                          <a:latin typeface="Times New Roman" panose="02020603050405020304" pitchFamily="18" charset="0"/>
                          <a:ea typeface="+mn-ea"/>
                          <a:cs typeface="Times New Roman" panose="02020603050405020304" pitchFamily="18" charset="0"/>
                        </a:rPr>
                        <a:t>PAKHTOON</a:t>
                      </a:r>
                    </a:p>
                    <a:p>
                      <a:pPr marL="0" algn="ctr" defTabSz="914400" rtl="0" eaLnBrk="1" fontAlgn="b" latinLnBrk="0" hangingPunct="1"/>
                      <a:r>
                        <a:rPr lang="en-US" sz="1600" kern="1200" dirty="0" smtClean="0">
                          <a:solidFill>
                            <a:schemeClr val="dk1"/>
                          </a:solidFill>
                          <a:latin typeface="Times New Roman" panose="02020603050405020304" pitchFamily="18" charset="0"/>
                          <a:ea typeface="+mn-ea"/>
                          <a:cs typeface="Times New Roman" panose="02020603050405020304" pitchFamily="18" charset="0"/>
                        </a:rPr>
                        <a:t>KHWA</a:t>
                      </a:r>
                      <a:endParaRPr lang="en-US" sz="1600" kern="1200" dirty="0">
                        <a:solidFill>
                          <a:schemeClr val="dk1"/>
                        </a:solidFill>
                        <a:latin typeface="Times New Roman" panose="02020603050405020304" pitchFamily="18" charset="0"/>
                        <a:ea typeface="+mn-ea"/>
                        <a:cs typeface="Times New Roman" panose="02020603050405020304" pitchFamily="18" charset="0"/>
                      </a:endParaRPr>
                    </a:p>
                  </a:txBody>
                  <a:tcPr marL="6350" marR="6350" marT="6350" marB="0" anchor="ctr"/>
                </a:tc>
                <a:tc>
                  <a:txBody>
                    <a:bodyPr/>
                    <a:lstStyle/>
                    <a:p>
                      <a:pPr algn="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10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9</a:t>
                      </a:r>
                    </a:p>
                  </a:txBody>
                  <a:tcPr marL="0" marR="0" marT="0" marB="0" anchor="ctr"/>
                </a:tc>
                <a:tc>
                  <a:txBody>
                    <a:bodyPr/>
                    <a:lstStyle/>
                    <a:p>
                      <a:pPr algn="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43,628,608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                    39,739,322 </a:t>
                      </a:r>
                    </a:p>
                  </a:txBody>
                  <a:tcPr marL="0" marR="0" marT="0" marB="0" anchor="ctr"/>
                </a:tc>
                <a:tc>
                  <a:txBody>
                    <a:bodyPr/>
                    <a:lstStyle/>
                    <a:p>
                      <a:pPr algn="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1.7%</a:t>
                      </a: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2.40%</a:t>
                      </a:r>
                    </a:p>
                  </a:txBody>
                  <a:tcPr marL="0" marR="0" marT="0" marB="0" anchor="ctr"/>
                </a:tc>
                <a:tc>
                  <a:txBody>
                    <a:bodyPr/>
                    <a:lstStyle/>
                    <a:p>
                      <a:pPr algn="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0.03%</a:t>
                      </a:r>
                    </a:p>
                  </a:txBody>
                  <a:tcPr marL="9525" marR="9525" marT="9525" marB="0" anchor="ctr"/>
                </a:tc>
                <a:tc>
                  <a:txBody>
                    <a:bodyPr/>
                    <a:lstStyle/>
                    <a:p>
                      <a:pPr marL="0" algn="r" defTabSz="914400" rtl="0" eaLnBrk="1" fontAlgn="ctr" latinLnBrk="0" hangingPunct="1"/>
                      <a:r>
                        <a:rPr lang="en-US" sz="16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0.027%</a:t>
                      </a:r>
                    </a:p>
                  </a:txBody>
                  <a:tcPr marL="0" marR="0" marT="0" marB="0" anchor="ctr"/>
                </a:tc>
                <a:extLst>
                  <a:ext uri="{0D108BD9-81ED-4DB2-BD59-A6C34878D82A}">
                    <a16:rowId xmlns:a16="http://schemas.microsoft.com/office/drawing/2014/main" val="3579218927"/>
                  </a:ext>
                </a:extLst>
              </a:tr>
              <a:tr h="570818">
                <a:tc>
                  <a:txBody>
                    <a:bodyPr/>
                    <a:lstStyle/>
                    <a:p>
                      <a:pPr marL="0" algn="ctr" defTabSz="914400" rtl="0" eaLnBrk="1" fontAlgn="b" latinLnBrk="0" hangingPunct="1"/>
                      <a:r>
                        <a:rPr lang="en-US" sz="1600" b="1" kern="1200" dirty="0">
                          <a:solidFill>
                            <a:schemeClr val="dk1"/>
                          </a:solidFill>
                          <a:latin typeface="Times New Roman" panose="02020603050405020304" pitchFamily="18" charset="0"/>
                          <a:ea typeface="+mn-ea"/>
                          <a:cs typeface="Times New Roman" panose="02020603050405020304" pitchFamily="18" charset="0"/>
                        </a:rPr>
                        <a:t>TOTAL</a:t>
                      </a:r>
                    </a:p>
                  </a:txBody>
                  <a:tcPr marL="6350" marR="6350" marT="6350" marB="0" anchor="ctr">
                    <a:solidFill>
                      <a:schemeClr val="accent6">
                        <a:lumMod val="60000"/>
                        <a:lumOff val="40000"/>
                      </a:schemeClr>
                    </a:solidFill>
                  </a:tcPr>
                </a:tc>
                <a:tc>
                  <a:txBody>
                    <a:bodyPr/>
                    <a:lstStyle/>
                    <a:p>
                      <a:pPr algn="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186 </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60000"/>
                        <a:lumOff val="40000"/>
                      </a:schemeClr>
                    </a:solidFill>
                  </a:tcPr>
                </a:tc>
                <a:tc>
                  <a:txBody>
                    <a:bodyPr/>
                    <a:lstStyle/>
                    <a:p>
                      <a:pPr algn="r" fontAlgn="b"/>
                      <a:r>
                        <a:rPr lang="en-US" sz="16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103 </a:t>
                      </a:r>
                      <a:endParaRPr lang="en-US" sz="1600" b="1"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0" marR="0" marT="0" marB="0" anchor="ctr">
                    <a:solidFill>
                      <a:schemeClr val="accent6">
                        <a:lumMod val="60000"/>
                        <a:lumOff val="40000"/>
                      </a:schemeClr>
                    </a:solidFill>
                  </a:tcPr>
                </a:tc>
                <a:tc>
                  <a:txBody>
                    <a:bodyPr/>
                    <a:lstStyle/>
                    <a:p>
                      <a:pPr algn="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2,638,590,617 </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60000"/>
                        <a:lumOff val="40000"/>
                      </a:schemeClr>
                    </a:solidFill>
                  </a:tcPr>
                </a:tc>
                <a:tc>
                  <a:txBody>
                    <a:bodyPr/>
                    <a:lstStyle/>
                    <a:p>
                      <a:pPr algn="r" fontAlgn="b"/>
                      <a:r>
                        <a:rPr lang="en-US" sz="16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1,654,384,843 </a:t>
                      </a:r>
                      <a:endParaRPr lang="en-US" sz="1600" b="1"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0" algn="r" defTabSz="914400" rtl="0" eaLnBrk="1" fontAlgn="b" latinLnBrk="0" hangingPunct="1"/>
                      <a:endParaRPr lang="en-US"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solidFill>
                      <a:schemeClr val="accent6">
                        <a:lumMod val="60000"/>
                        <a:lumOff val="40000"/>
                      </a:schemeClr>
                    </a:solidFill>
                  </a:tcPr>
                </a:tc>
                <a:tc>
                  <a:txBody>
                    <a:bodyPr/>
                    <a:lstStyle/>
                    <a:p>
                      <a:pPr algn="r" fontAlgn="ct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accent6">
                        <a:lumMod val="60000"/>
                        <a:lumOff val="40000"/>
                      </a:schemeClr>
                    </a:solidFill>
                  </a:tcPr>
                </a:tc>
                <a:tc>
                  <a:txBody>
                    <a:bodyPr/>
                    <a:lstStyle/>
                    <a:p>
                      <a:pPr marL="0" algn="r" defTabSz="914400" rtl="0" eaLnBrk="1" fontAlgn="b" latinLnBrk="0" hangingPunct="1"/>
                      <a:endParaRPr lang="en-US"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solidFill>
                      <a:schemeClr val="accent6">
                        <a:lumMod val="60000"/>
                        <a:lumOff val="40000"/>
                      </a:schemeClr>
                    </a:solidFill>
                  </a:tcPr>
                </a:tc>
                <a:tc>
                  <a:txBody>
                    <a:bodyPr/>
                    <a:lstStyle/>
                    <a:p>
                      <a:pPr algn="r" rtl="0"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accent6">
                        <a:lumMod val="60000"/>
                        <a:lumOff val="40000"/>
                      </a:schemeClr>
                    </a:solidFill>
                  </a:tcPr>
                </a:tc>
                <a:extLst>
                  <a:ext uri="{0D108BD9-81ED-4DB2-BD59-A6C34878D82A}">
                    <a16:rowId xmlns:a16="http://schemas.microsoft.com/office/drawing/2014/main" val="570743222"/>
                  </a:ext>
                </a:extLst>
              </a:tr>
            </a:tbl>
          </a:graphicData>
        </a:graphic>
      </p:graphicFrame>
    </p:spTree>
    <p:extLst>
      <p:ext uri="{BB962C8B-B14F-4D97-AF65-F5344CB8AC3E}">
        <p14:creationId xmlns:p14="http://schemas.microsoft.com/office/powerpoint/2010/main" val="2200374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676" y="384791"/>
            <a:ext cx="9464040" cy="1325563"/>
          </a:xfrm>
        </p:spPr>
        <p:txBody>
          <a:bodyPr>
            <a:normAutofit/>
          </a:bodyPr>
          <a:lstStyle/>
          <a:p>
            <a:r>
              <a:rPr lang="en-US" sz="2800" b="1" dirty="0" smtClean="0">
                <a:latin typeface="+mn-lt"/>
              </a:rPr>
              <a:t>TOP TEN NEW PEPs ADDED DURING MAR-21 – MAR 22:</a:t>
            </a:r>
            <a:endParaRPr lang="en-US" sz="2800" dirty="0">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34209870"/>
              </p:ext>
            </p:extLst>
          </p:nvPr>
        </p:nvGraphicFramePr>
        <p:xfrm>
          <a:off x="754063" y="1825625"/>
          <a:ext cx="9464676" cy="4079240"/>
        </p:xfrm>
        <a:graphic>
          <a:graphicData uri="http://schemas.openxmlformats.org/drawingml/2006/table">
            <a:tbl>
              <a:tblPr firstRow="1" bandRow="1">
                <a:tableStyleId>{5C22544A-7EE6-4342-B048-85BDC9FD1C3A}</a:tableStyleId>
              </a:tblPr>
              <a:tblGrid>
                <a:gridCol w="3154892">
                  <a:extLst>
                    <a:ext uri="{9D8B030D-6E8A-4147-A177-3AD203B41FA5}">
                      <a16:colId xmlns:a16="http://schemas.microsoft.com/office/drawing/2014/main" val="961499323"/>
                    </a:ext>
                  </a:extLst>
                </a:gridCol>
                <a:gridCol w="3154892">
                  <a:extLst>
                    <a:ext uri="{9D8B030D-6E8A-4147-A177-3AD203B41FA5}">
                      <a16:colId xmlns:a16="http://schemas.microsoft.com/office/drawing/2014/main" val="2972115712"/>
                    </a:ext>
                  </a:extLst>
                </a:gridCol>
                <a:gridCol w="3154892">
                  <a:extLst>
                    <a:ext uri="{9D8B030D-6E8A-4147-A177-3AD203B41FA5}">
                      <a16:colId xmlns:a16="http://schemas.microsoft.com/office/drawing/2014/main" val="3840743996"/>
                    </a:ext>
                  </a:extLst>
                </a:gridCol>
              </a:tblGrid>
              <a:tr h="370840">
                <a:tc>
                  <a:txBody>
                    <a:bodyPr/>
                    <a:lstStyle/>
                    <a:p>
                      <a:pPr algn="ctr"/>
                      <a:r>
                        <a:rPr lang="en-US" dirty="0" smtClean="0"/>
                        <a:t>Customer</a:t>
                      </a:r>
                      <a:endParaRPr lang="en-US" dirty="0"/>
                    </a:p>
                  </a:txBody>
                  <a:tcPr anchor="ctr"/>
                </a:tc>
                <a:tc>
                  <a:txBody>
                    <a:bodyPr/>
                    <a:lstStyle/>
                    <a:p>
                      <a:pPr algn="ctr"/>
                      <a:r>
                        <a:rPr lang="en-US" dirty="0" smtClean="0"/>
                        <a:t>Province</a:t>
                      </a:r>
                      <a:endParaRPr lang="en-US" dirty="0"/>
                    </a:p>
                  </a:txBody>
                  <a:tcPr anchor="ctr"/>
                </a:tc>
                <a:tc>
                  <a:txBody>
                    <a:bodyPr/>
                    <a:lstStyle/>
                    <a:p>
                      <a:pPr algn="ctr"/>
                      <a:r>
                        <a:rPr lang="en-US" dirty="0" smtClean="0"/>
                        <a:t>AUM</a:t>
                      </a:r>
                      <a:endParaRPr lang="en-US" dirty="0"/>
                    </a:p>
                  </a:txBody>
                  <a:tcPr anchor="ctr"/>
                </a:tc>
                <a:extLst>
                  <a:ext uri="{0D108BD9-81ED-4DB2-BD59-A6C34878D82A}">
                    <a16:rowId xmlns:a16="http://schemas.microsoft.com/office/drawing/2014/main" val="3876471458"/>
                  </a:ext>
                </a:extLst>
              </a:tr>
              <a:tr h="370840">
                <a:tc>
                  <a:txBody>
                    <a:bodyPr/>
                    <a:lstStyle/>
                    <a:p>
                      <a:pPr algn="ctr" fontAlgn="b"/>
                      <a:r>
                        <a:rPr lang="en-US" sz="1600" b="0" i="0" u="none" strike="noStrike" dirty="0">
                          <a:solidFill>
                            <a:srgbClr val="000000"/>
                          </a:solidFill>
                          <a:effectLst/>
                          <a:latin typeface="Calibri" panose="020F0502020204030204" pitchFamily="34" charset="0"/>
                        </a:rPr>
                        <a:t>MUHAMMAD YOUNUS TABBA</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SINDH</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201,432,276</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06156476"/>
                  </a:ext>
                </a:extLst>
              </a:tr>
              <a:tr h="370840">
                <a:tc>
                  <a:txBody>
                    <a:bodyPr/>
                    <a:lstStyle/>
                    <a:p>
                      <a:pPr algn="ctr" fontAlgn="b"/>
                      <a:r>
                        <a:rPr lang="en-US" sz="1600" b="0" i="0" u="none" strike="noStrike">
                          <a:solidFill>
                            <a:srgbClr val="000000"/>
                          </a:solidFill>
                          <a:effectLst/>
                          <a:latin typeface="Calibri" panose="020F0502020204030204" pitchFamily="34" charset="0"/>
                        </a:rPr>
                        <a:t>KHAIRUN NISA</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SINDH</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100,716,141</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95904653"/>
                  </a:ext>
                </a:extLst>
              </a:tr>
              <a:tr h="370840">
                <a:tc>
                  <a:txBody>
                    <a:bodyPr/>
                    <a:lstStyle/>
                    <a:p>
                      <a:pPr algn="ctr" fontAlgn="b"/>
                      <a:r>
                        <a:rPr lang="en-US" sz="1600" b="0" i="0" u="none" strike="noStrike">
                          <a:solidFill>
                            <a:srgbClr val="000000"/>
                          </a:solidFill>
                          <a:effectLst/>
                          <a:latin typeface="Calibri" panose="020F0502020204030204" pitchFamily="34" charset="0"/>
                        </a:rPr>
                        <a:t>MAKHDUM HASHIM JAWAN BAKHT</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PUNJAB</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50,846,573</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30683826"/>
                  </a:ext>
                </a:extLst>
              </a:tr>
              <a:tr h="370840">
                <a:tc>
                  <a:txBody>
                    <a:bodyPr/>
                    <a:lstStyle/>
                    <a:p>
                      <a:pPr algn="ctr" fontAlgn="b"/>
                      <a:r>
                        <a:rPr lang="en-US" sz="1600" b="0" i="0" u="none" strike="noStrike" dirty="0">
                          <a:solidFill>
                            <a:srgbClr val="000000"/>
                          </a:solidFill>
                          <a:effectLst/>
                          <a:latin typeface="Calibri" panose="020F0502020204030204" pitchFamily="34" charset="0"/>
                        </a:rPr>
                        <a:t>MAKHDUM KHUSRO BAKHTYAR</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PUNJAB</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30,507,943</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70872987"/>
                  </a:ext>
                </a:extLst>
              </a:tr>
              <a:tr h="370840">
                <a:tc>
                  <a:txBody>
                    <a:bodyPr/>
                    <a:lstStyle/>
                    <a:p>
                      <a:pPr algn="ctr" fontAlgn="b"/>
                      <a:r>
                        <a:rPr lang="en-US" sz="1600" b="0" i="0" u="none" strike="noStrike" dirty="0">
                          <a:solidFill>
                            <a:srgbClr val="000000"/>
                          </a:solidFill>
                          <a:effectLst/>
                          <a:latin typeface="Calibri" panose="020F0502020204030204" pitchFamily="34" charset="0"/>
                        </a:rPr>
                        <a:t>ATTIYA INAYATULLAH</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PUNJAB</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19,739,553</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24862046"/>
                  </a:ext>
                </a:extLst>
              </a:tr>
              <a:tr h="370840">
                <a:tc>
                  <a:txBody>
                    <a:bodyPr/>
                    <a:lstStyle/>
                    <a:p>
                      <a:pPr algn="ctr" fontAlgn="b"/>
                      <a:r>
                        <a:rPr lang="en-US" sz="1600" b="0" i="0" u="none" strike="noStrike">
                          <a:solidFill>
                            <a:srgbClr val="000000"/>
                          </a:solidFill>
                          <a:effectLst/>
                          <a:latin typeface="Calibri" panose="020F0502020204030204" pitchFamily="34" charset="0"/>
                        </a:rPr>
                        <a:t>MUNIR AHMAD CHEEMA</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PUNJAB</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12,915,069</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13364013"/>
                  </a:ext>
                </a:extLst>
              </a:tr>
              <a:tr h="370840">
                <a:tc>
                  <a:txBody>
                    <a:bodyPr/>
                    <a:lstStyle/>
                    <a:p>
                      <a:pPr algn="ctr" fontAlgn="b"/>
                      <a:r>
                        <a:rPr lang="en-US" sz="1600" b="0" i="0" u="none" strike="noStrike">
                          <a:solidFill>
                            <a:srgbClr val="000000"/>
                          </a:solidFill>
                          <a:effectLst/>
                          <a:latin typeface="Calibri" panose="020F0502020204030204" pitchFamily="34" charset="0"/>
                        </a:rPr>
                        <a:t>SHABNAM JABBAR</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SINDH</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11,860,456</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07730414"/>
                  </a:ext>
                </a:extLst>
              </a:tr>
              <a:tr h="370840">
                <a:tc>
                  <a:txBody>
                    <a:bodyPr/>
                    <a:lstStyle/>
                    <a:p>
                      <a:pPr algn="ctr" fontAlgn="b"/>
                      <a:r>
                        <a:rPr lang="en-US" sz="1600" b="0" i="0" u="none" strike="noStrike">
                          <a:solidFill>
                            <a:srgbClr val="000000"/>
                          </a:solidFill>
                          <a:effectLst/>
                          <a:latin typeface="Calibri" panose="020F0502020204030204" pitchFamily="34" charset="0"/>
                        </a:rPr>
                        <a:t>MUHAMMAD SALIM</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PUNJAB</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10,789,173</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48463876"/>
                  </a:ext>
                </a:extLst>
              </a:tr>
              <a:tr h="370840">
                <a:tc>
                  <a:txBody>
                    <a:bodyPr/>
                    <a:lstStyle/>
                    <a:p>
                      <a:pPr algn="ctr" fontAlgn="b"/>
                      <a:r>
                        <a:rPr lang="en-US" sz="1600" b="0" i="0" u="none" strike="noStrike">
                          <a:solidFill>
                            <a:srgbClr val="000000"/>
                          </a:solidFill>
                          <a:effectLst/>
                          <a:latin typeface="Calibri" panose="020F0502020204030204" pitchFamily="34" charset="0"/>
                        </a:rPr>
                        <a:t>JAWAD SAJID KHAN</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PUNJAB</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10,733,037</a:t>
                      </a:r>
                    </a:p>
                  </a:txBody>
                  <a:tcPr marL="9525" marR="9525" marT="9525" marB="0" anchor="ctr"/>
                </a:tc>
                <a:extLst>
                  <a:ext uri="{0D108BD9-81ED-4DB2-BD59-A6C34878D82A}">
                    <a16:rowId xmlns:a16="http://schemas.microsoft.com/office/drawing/2014/main" val="982760810"/>
                  </a:ext>
                </a:extLst>
              </a:tr>
              <a:tr h="370840">
                <a:tc>
                  <a:txBody>
                    <a:bodyPr/>
                    <a:lstStyle/>
                    <a:p>
                      <a:pPr algn="ctr" fontAlgn="b"/>
                      <a:r>
                        <a:rPr lang="en-US" sz="1600" b="0" i="0" u="none" strike="noStrike" dirty="0">
                          <a:solidFill>
                            <a:srgbClr val="000000"/>
                          </a:solidFill>
                          <a:effectLst/>
                          <a:latin typeface="Calibri" panose="020F0502020204030204" pitchFamily="34" charset="0"/>
                        </a:rPr>
                        <a:t>ADIL RAFI SIDDIQUI</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SINDH</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9,934,103</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06194724"/>
                  </a:ext>
                </a:extLst>
              </a:tr>
            </a:tbl>
          </a:graphicData>
        </a:graphic>
      </p:graphicFrame>
    </p:spTree>
    <p:extLst>
      <p:ext uri="{BB962C8B-B14F-4D97-AF65-F5344CB8AC3E}">
        <p14:creationId xmlns:p14="http://schemas.microsoft.com/office/powerpoint/2010/main" val="712798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676" y="384791"/>
            <a:ext cx="9464040" cy="1325563"/>
          </a:xfrm>
        </p:spPr>
        <p:txBody>
          <a:bodyPr>
            <a:normAutofit/>
          </a:bodyPr>
          <a:lstStyle/>
          <a:p>
            <a:r>
              <a:rPr lang="en-US" sz="3600" b="1" dirty="0" smtClean="0">
                <a:latin typeface="+mn-lt"/>
              </a:rPr>
              <a:t>TOP TEN PEPs BY AUM:</a:t>
            </a:r>
            <a:endParaRPr lang="en-US" sz="36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3513744"/>
              </p:ext>
            </p:extLst>
          </p:nvPr>
        </p:nvGraphicFramePr>
        <p:xfrm>
          <a:off x="751676" y="1454731"/>
          <a:ext cx="9134368" cy="4884429"/>
        </p:xfrm>
        <a:graphic>
          <a:graphicData uri="http://schemas.openxmlformats.org/drawingml/2006/table">
            <a:tbl>
              <a:tblPr>
                <a:tableStyleId>{5C22544A-7EE6-4342-B048-85BDC9FD1C3A}</a:tableStyleId>
              </a:tblPr>
              <a:tblGrid>
                <a:gridCol w="2185488">
                  <a:extLst>
                    <a:ext uri="{9D8B030D-6E8A-4147-A177-3AD203B41FA5}">
                      <a16:colId xmlns:a16="http://schemas.microsoft.com/office/drawing/2014/main" val="4022933065"/>
                    </a:ext>
                  </a:extLst>
                </a:gridCol>
                <a:gridCol w="1080654">
                  <a:extLst>
                    <a:ext uri="{9D8B030D-6E8A-4147-A177-3AD203B41FA5}">
                      <a16:colId xmlns:a16="http://schemas.microsoft.com/office/drawing/2014/main" val="3695416442"/>
                    </a:ext>
                  </a:extLst>
                </a:gridCol>
                <a:gridCol w="1282372">
                  <a:extLst>
                    <a:ext uri="{9D8B030D-6E8A-4147-A177-3AD203B41FA5}">
                      <a16:colId xmlns:a16="http://schemas.microsoft.com/office/drawing/2014/main" val="1106769685"/>
                    </a:ext>
                  </a:extLst>
                </a:gridCol>
                <a:gridCol w="2057025">
                  <a:extLst>
                    <a:ext uri="{9D8B030D-6E8A-4147-A177-3AD203B41FA5}">
                      <a16:colId xmlns:a16="http://schemas.microsoft.com/office/drawing/2014/main" val="3011022805"/>
                    </a:ext>
                  </a:extLst>
                </a:gridCol>
                <a:gridCol w="1038640">
                  <a:extLst>
                    <a:ext uri="{9D8B030D-6E8A-4147-A177-3AD203B41FA5}">
                      <a16:colId xmlns:a16="http://schemas.microsoft.com/office/drawing/2014/main" val="3129343636"/>
                    </a:ext>
                  </a:extLst>
                </a:gridCol>
                <a:gridCol w="1490189">
                  <a:extLst>
                    <a:ext uri="{9D8B030D-6E8A-4147-A177-3AD203B41FA5}">
                      <a16:colId xmlns:a16="http://schemas.microsoft.com/office/drawing/2014/main" val="3631051432"/>
                    </a:ext>
                  </a:extLst>
                </a:gridCol>
              </a:tblGrid>
              <a:tr h="542934">
                <a:tc>
                  <a:txBody>
                    <a:bodyPr/>
                    <a:lstStyle/>
                    <a:p>
                      <a:pPr algn="ctr" fontAlgn="b"/>
                      <a:r>
                        <a:rPr lang="en-US" sz="1800" b="1" i="0" u="none" strike="noStrike" dirty="0">
                          <a:solidFill>
                            <a:schemeClr val="bg1"/>
                          </a:solidFill>
                          <a:effectLst/>
                          <a:latin typeface="Calibri" panose="020F0502020204030204" pitchFamily="34" charset="0"/>
                        </a:rPr>
                        <a:t>CUSTOMER</a:t>
                      </a:r>
                    </a:p>
                  </a:txBody>
                  <a:tcPr marL="9525" marR="9525" marT="9525" marB="0" anchor="ctr">
                    <a:solidFill>
                      <a:schemeClr val="accent1"/>
                    </a:solidFill>
                  </a:tcPr>
                </a:tc>
                <a:tc>
                  <a:txBody>
                    <a:bodyPr/>
                    <a:lstStyle/>
                    <a:p>
                      <a:pPr algn="ctr" fontAlgn="b"/>
                      <a:r>
                        <a:rPr lang="en-US" sz="1800" b="1" i="0" u="none" strike="noStrike" dirty="0" smtClean="0">
                          <a:solidFill>
                            <a:schemeClr val="bg1"/>
                          </a:solidFill>
                          <a:effectLst/>
                          <a:latin typeface="Calibri" panose="020F0502020204030204" pitchFamily="34" charset="0"/>
                        </a:rPr>
                        <a:t>PROVINCE</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n-US" sz="1800" b="1" i="0" u="none" strike="noStrike" dirty="0" smtClean="0">
                          <a:solidFill>
                            <a:schemeClr val="bg1"/>
                          </a:solidFill>
                          <a:effectLst/>
                          <a:latin typeface="Calibri" panose="020F0502020204030204" pitchFamily="34" charset="0"/>
                        </a:rPr>
                        <a:t>AUM (Rs.)</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n-US" sz="1800" b="1" i="0" u="none" strike="noStrike" dirty="0">
                          <a:solidFill>
                            <a:schemeClr val="bg1"/>
                          </a:solidFill>
                          <a:effectLst/>
                          <a:latin typeface="Calibri" panose="020F0502020204030204" pitchFamily="34" charset="0"/>
                        </a:rPr>
                        <a:t>CUSTOMER</a:t>
                      </a:r>
                    </a:p>
                  </a:txBody>
                  <a:tcPr marL="9525" marR="9525" marT="9525" marB="0" anchor="ctr">
                    <a:solidFill>
                      <a:schemeClr val="accent1"/>
                    </a:solidFill>
                  </a:tcPr>
                </a:tc>
                <a:tc>
                  <a:txBody>
                    <a:bodyPr/>
                    <a:lstStyle/>
                    <a:p>
                      <a:pPr algn="ctr" fontAlgn="b"/>
                      <a:r>
                        <a:rPr lang="en-US" sz="1800" b="1" i="0" u="none" strike="noStrike" dirty="0" smtClean="0">
                          <a:solidFill>
                            <a:schemeClr val="bg1"/>
                          </a:solidFill>
                          <a:effectLst/>
                          <a:latin typeface="Calibri" panose="020F0502020204030204" pitchFamily="34" charset="0"/>
                        </a:rPr>
                        <a:t>PROVINCE</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n-US" sz="1800" b="1" i="0" u="none" strike="noStrike" dirty="0" smtClean="0">
                          <a:solidFill>
                            <a:schemeClr val="bg1"/>
                          </a:solidFill>
                          <a:effectLst/>
                          <a:latin typeface="Calibri" panose="020F0502020204030204" pitchFamily="34" charset="0"/>
                        </a:rPr>
                        <a:t>AUM (Rs.)</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val="1542322301"/>
                  </a:ext>
                </a:extLst>
              </a:tr>
              <a:tr h="276100">
                <a:tc gridSpan="3">
                  <a:txBody>
                    <a:bodyPr/>
                    <a:lstStyle/>
                    <a:p>
                      <a:pPr algn="ctr" fontAlgn="b"/>
                      <a:r>
                        <a:rPr lang="en-US" sz="1800" b="1" i="0" u="none" strike="noStrike" dirty="0" smtClean="0">
                          <a:solidFill>
                            <a:schemeClr val="bg1"/>
                          </a:solidFill>
                          <a:effectLst/>
                          <a:latin typeface="Calibri" panose="020F0502020204030204" pitchFamily="34" charset="0"/>
                        </a:rPr>
                        <a:t>As</a:t>
                      </a:r>
                      <a:r>
                        <a:rPr lang="en-US" sz="1800" b="1" i="0" u="none" strike="noStrike" baseline="0" dirty="0" smtClean="0">
                          <a:solidFill>
                            <a:schemeClr val="bg1"/>
                          </a:solidFill>
                          <a:effectLst/>
                          <a:latin typeface="Calibri" panose="020F0502020204030204" pitchFamily="34" charset="0"/>
                        </a:rPr>
                        <a:t> of March 2022</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hMerge="1">
                  <a:txBody>
                    <a:bodyPr/>
                    <a:lstStyle/>
                    <a:p>
                      <a:endParaRPr lang="en-US"/>
                    </a:p>
                  </a:txBody>
                  <a:tcPr/>
                </a:tc>
                <a:tc hMerge="1">
                  <a:txBody>
                    <a:bodyPr/>
                    <a:lstStyle/>
                    <a:p>
                      <a:endParaRPr lang="en-US"/>
                    </a:p>
                  </a:txBody>
                  <a:tcPr/>
                </a:tc>
                <a:tc gridSpan="3">
                  <a:txBody>
                    <a:bodyPr/>
                    <a:lstStyle/>
                    <a:p>
                      <a:pPr algn="ctr" fontAlgn="b"/>
                      <a:r>
                        <a:rPr lang="en-US" sz="1800" b="1" i="0" u="none" strike="noStrike" dirty="0" smtClean="0">
                          <a:solidFill>
                            <a:schemeClr val="bg1"/>
                          </a:solidFill>
                          <a:effectLst/>
                          <a:latin typeface="Calibri" panose="020F0502020204030204" pitchFamily="34" charset="0"/>
                        </a:rPr>
                        <a:t>As</a:t>
                      </a:r>
                      <a:r>
                        <a:rPr lang="en-US" sz="1800" b="1" i="0" u="none" strike="noStrike" baseline="0" dirty="0" smtClean="0">
                          <a:solidFill>
                            <a:schemeClr val="bg1"/>
                          </a:solidFill>
                          <a:effectLst/>
                          <a:latin typeface="Calibri" panose="020F0502020204030204" pitchFamily="34" charset="0"/>
                        </a:rPr>
                        <a:t> of </a:t>
                      </a:r>
                      <a:r>
                        <a:rPr lang="en-US" sz="1800" b="1" i="0" u="none" strike="noStrike" baseline="0" dirty="0" smtClean="0">
                          <a:solidFill>
                            <a:schemeClr val="bg1"/>
                          </a:solidFill>
                          <a:effectLst/>
                          <a:latin typeface="Calibri" panose="020F0502020204030204" pitchFamily="34" charset="0"/>
                        </a:rPr>
                        <a:t>March 2021</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5575056"/>
                  </a:ext>
                </a:extLst>
              </a:tr>
              <a:tr h="394693">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ASMA ASAD</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PUNJAB</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                       203,780,396 </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ASMA ASAD</a:t>
                      </a:r>
                    </a:p>
                  </a:txBody>
                  <a:tcPr marL="9525" marR="9525" marT="9525" marB="0" anchor="ctr"/>
                </a:tc>
                <a:tc>
                  <a:txBody>
                    <a:bodyPr/>
                    <a:lstStyle/>
                    <a:p>
                      <a:pPr algn="ctr" fontAlgn="b"/>
                      <a:r>
                        <a:rPr lang="en-US" sz="1300" b="0" i="0" u="none" strike="noStrike">
                          <a:solidFill>
                            <a:srgbClr val="000000"/>
                          </a:solidFill>
                          <a:effectLst/>
                          <a:latin typeface="Calibri" panose="020F0502020204030204" pitchFamily="34" charset="0"/>
                        </a:rPr>
                        <a:t>PUNJAB</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 180,228,379 </a:t>
                      </a:r>
                    </a:p>
                  </a:txBody>
                  <a:tcPr marL="9525" marR="9525" marT="9525" marB="0" anchor="ctr"/>
                </a:tc>
                <a:extLst>
                  <a:ext uri="{0D108BD9-81ED-4DB2-BD59-A6C34878D82A}">
                    <a16:rowId xmlns:a16="http://schemas.microsoft.com/office/drawing/2014/main" val="3994725755"/>
                  </a:ext>
                </a:extLst>
              </a:tr>
              <a:tr h="394693">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MUHAMMAD YOUNUS TABBA</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SINDH</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                       201,432,276 </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BILQUIS DAWOOD</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PUNJAB</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 179,957,371 </a:t>
                      </a:r>
                    </a:p>
                  </a:txBody>
                  <a:tcPr marL="9525" marR="9525" marT="9525" marB="0" anchor="ctr"/>
                </a:tc>
                <a:extLst>
                  <a:ext uri="{0D108BD9-81ED-4DB2-BD59-A6C34878D82A}">
                    <a16:rowId xmlns:a16="http://schemas.microsoft.com/office/drawing/2014/main" val="1585739184"/>
                  </a:ext>
                </a:extLst>
              </a:tr>
              <a:tr h="394693">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FAISAL DAWOOD</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PUNJAB</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                       180,897,216 </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FAISAL DAWOOD</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PUNJAB</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 167,682,795 </a:t>
                      </a:r>
                    </a:p>
                  </a:txBody>
                  <a:tcPr marL="9525" marR="9525" marT="9525" marB="0" anchor="ctr"/>
                </a:tc>
                <a:extLst>
                  <a:ext uri="{0D108BD9-81ED-4DB2-BD59-A6C34878D82A}">
                    <a16:rowId xmlns:a16="http://schemas.microsoft.com/office/drawing/2014/main" val="886377848"/>
                  </a:ext>
                </a:extLst>
              </a:tr>
              <a:tr h="394693">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BILQUIS DAWOOD</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PUNJAB</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                       176,560,689 </a:t>
                      </a:r>
                    </a:p>
                  </a:txBody>
                  <a:tcPr marL="9525" marR="9525" marT="9525" marB="0" anchor="ctr"/>
                </a:tc>
                <a:tc>
                  <a:txBody>
                    <a:bodyPr/>
                    <a:lstStyle/>
                    <a:p>
                      <a:pPr algn="ctr" fontAlgn="b"/>
                      <a:r>
                        <a:rPr lang="en-US" sz="1300" b="0" i="0" u="none" strike="noStrike">
                          <a:solidFill>
                            <a:srgbClr val="000000"/>
                          </a:solidFill>
                          <a:effectLst/>
                          <a:latin typeface="Calibri" panose="020F0502020204030204" pitchFamily="34" charset="0"/>
                        </a:rPr>
                        <a:t>CAPT  HALEEM A  SIDDIQUI</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SINDH</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 106,934,052 </a:t>
                      </a:r>
                    </a:p>
                  </a:txBody>
                  <a:tcPr marL="9525" marR="9525" marT="9525" marB="0" anchor="ctr"/>
                </a:tc>
                <a:extLst>
                  <a:ext uri="{0D108BD9-81ED-4DB2-BD59-A6C34878D82A}">
                    <a16:rowId xmlns:a16="http://schemas.microsoft.com/office/drawing/2014/main" val="719720921"/>
                  </a:ext>
                </a:extLst>
              </a:tr>
              <a:tr h="394693">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SYED KHALID SIRAJ SUBHANI</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SINDH</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                       156,192,352 </a:t>
                      </a:r>
                    </a:p>
                  </a:txBody>
                  <a:tcPr marL="9525" marR="9525" marT="9525" marB="0" anchor="ctr"/>
                </a:tc>
                <a:tc>
                  <a:txBody>
                    <a:bodyPr/>
                    <a:lstStyle/>
                    <a:p>
                      <a:pPr algn="ctr" fontAlgn="b"/>
                      <a:r>
                        <a:rPr lang="en-US" sz="1300" b="0" i="0" u="none" strike="noStrike">
                          <a:solidFill>
                            <a:srgbClr val="000000"/>
                          </a:solidFill>
                          <a:effectLst/>
                          <a:latin typeface="Calibri" panose="020F0502020204030204" pitchFamily="34" charset="0"/>
                        </a:rPr>
                        <a:t>MEHREEN DAWOOD</a:t>
                      </a:r>
                    </a:p>
                  </a:txBody>
                  <a:tcPr marL="9525" marR="9525" marT="9525" marB="0" anchor="ctr"/>
                </a:tc>
                <a:tc>
                  <a:txBody>
                    <a:bodyPr/>
                    <a:lstStyle/>
                    <a:p>
                      <a:pPr algn="ctr" fontAlgn="b"/>
                      <a:r>
                        <a:rPr lang="en-US" sz="1300" b="0" i="0" u="none" strike="noStrike">
                          <a:solidFill>
                            <a:srgbClr val="000000"/>
                          </a:solidFill>
                          <a:effectLst/>
                          <a:latin typeface="Calibri" panose="020F0502020204030204" pitchFamily="34" charset="0"/>
                        </a:rPr>
                        <a:t>PUNJAB</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 101,854,999 </a:t>
                      </a:r>
                    </a:p>
                  </a:txBody>
                  <a:tcPr marL="9525" marR="9525" marT="9525" marB="0" anchor="ctr"/>
                </a:tc>
                <a:extLst>
                  <a:ext uri="{0D108BD9-81ED-4DB2-BD59-A6C34878D82A}">
                    <a16:rowId xmlns:a16="http://schemas.microsoft.com/office/drawing/2014/main" val="2085585193"/>
                  </a:ext>
                </a:extLst>
              </a:tr>
              <a:tr h="394693">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CAPT  HALEEM A  SIDDIQUI</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SINDH</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                       114,516,941 </a:t>
                      </a:r>
                    </a:p>
                  </a:txBody>
                  <a:tcPr marL="9525" marR="9525" marT="9525" marB="0" anchor="ctr"/>
                </a:tc>
                <a:tc>
                  <a:txBody>
                    <a:bodyPr/>
                    <a:lstStyle/>
                    <a:p>
                      <a:pPr algn="ctr" fontAlgn="b"/>
                      <a:r>
                        <a:rPr lang="en-US" sz="1300" b="0" i="0" u="none" strike="noStrike">
                          <a:solidFill>
                            <a:srgbClr val="000000"/>
                          </a:solidFill>
                          <a:effectLst/>
                          <a:latin typeface="Calibri" panose="020F0502020204030204" pitchFamily="34" charset="0"/>
                        </a:rPr>
                        <a:t>IQBAL ALI MOHAMED</a:t>
                      </a:r>
                    </a:p>
                  </a:txBody>
                  <a:tcPr marL="9525" marR="9525" marT="9525" marB="0" anchor="ctr"/>
                </a:tc>
                <a:tc>
                  <a:txBody>
                    <a:bodyPr/>
                    <a:lstStyle/>
                    <a:p>
                      <a:pPr algn="ctr" fontAlgn="b"/>
                      <a:r>
                        <a:rPr lang="en-US" sz="1300" b="0" i="0" u="none" strike="noStrike">
                          <a:solidFill>
                            <a:srgbClr val="000000"/>
                          </a:solidFill>
                          <a:effectLst/>
                          <a:latin typeface="Calibri" panose="020F0502020204030204" pitchFamily="34" charset="0"/>
                        </a:rPr>
                        <a:t>SINDH</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    85,453,003 </a:t>
                      </a:r>
                    </a:p>
                  </a:txBody>
                  <a:tcPr marL="9525" marR="9525" marT="9525" marB="0" anchor="ctr"/>
                </a:tc>
                <a:extLst>
                  <a:ext uri="{0D108BD9-81ED-4DB2-BD59-A6C34878D82A}">
                    <a16:rowId xmlns:a16="http://schemas.microsoft.com/office/drawing/2014/main" val="184487334"/>
                  </a:ext>
                </a:extLst>
              </a:tr>
              <a:tr h="394693">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MEHREEN DAWOOD</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PUNJAB</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                       109,956,212 </a:t>
                      </a:r>
                    </a:p>
                  </a:txBody>
                  <a:tcPr marL="9525" marR="9525" marT="9525" marB="0" anchor="ctr"/>
                </a:tc>
                <a:tc>
                  <a:txBody>
                    <a:bodyPr/>
                    <a:lstStyle/>
                    <a:p>
                      <a:pPr algn="ctr" fontAlgn="b"/>
                      <a:r>
                        <a:rPr lang="en-US" sz="1300" b="0" i="0" u="none" strike="noStrike">
                          <a:solidFill>
                            <a:srgbClr val="000000"/>
                          </a:solidFill>
                          <a:effectLst/>
                          <a:latin typeface="Calibri" panose="020F0502020204030204" pitchFamily="34" charset="0"/>
                        </a:rPr>
                        <a:t>TAIMUR DAWOOD</a:t>
                      </a:r>
                    </a:p>
                  </a:txBody>
                  <a:tcPr marL="9525" marR="9525" marT="9525" marB="0" anchor="ctr"/>
                </a:tc>
                <a:tc>
                  <a:txBody>
                    <a:bodyPr/>
                    <a:lstStyle/>
                    <a:p>
                      <a:pPr algn="ctr" fontAlgn="b"/>
                      <a:r>
                        <a:rPr lang="en-US" sz="1300" b="0" i="0" u="none" strike="noStrike">
                          <a:solidFill>
                            <a:srgbClr val="000000"/>
                          </a:solidFill>
                          <a:effectLst/>
                          <a:latin typeface="Calibri" panose="020F0502020204030204" pitchFamily="34" charset="0"/>
                        </a:rPr>
                        <a:t>PUNJAB</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    84,388,144 </a:t>
                      </a:r>
                    </a:p>
                  </a:txBody>
                  <a:tcPr marL="9525" marR="9525" marT="9525" marB="0" anchor="ctr"/>
                </a:tc>
                <a:extLst>
                  <a:ext uri="{0D108BD9-81ED-4DB2-BD59-A6C34878D82A}">
                    <a16:rowId xmlns:a16="http://schemas.microsoft.com/office/drawing/2014/main" val="2446852585"/>
                  </a:ext>
                </a:extLst>
              </a:tr>
              <a:tr h="394693">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KHAIRUN NISA</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SINDH</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                       100,716,142 </a:t>
                      </a:r>
                    </a:p>
                  </a:txBody>
                  <a:tcPr marL="9525" marR="9525" marT="9525" marB="0" anchor="ctr"/>
                </a:tc>
                <a:tc>
                  <a:txBody>
                    <a:bodyPr/>
                    <a:lstStyle/>
                    <a:p>
                      <a:pPr algn="ctr" fontAlgn="b"/>
                      <a:r>
                        <a:rPr lang="en-US" sz="1300" b="0" i="0" u="none" strike="noStrike">
                          <a:solidFill>
                            <a:srgbClr val="000000"/>
                          </a:solidFill>
                          <a:effectLst/>
                          <a:latin typeface="Calibri" panose="020F0502020204030204" pitchFamily="34" charset="0"/>
                        </a:rPr>
                        <a:t>JEHANGIR KARAMAT</a:t>
                      </a:r>
                    </a:p>
                  </a:txBody>
                  <a:tcPr marL="9525" marR="9525" marT="9525" marB="0" anchor="ctr"/>
                </a:tc>
                <a:tc>
                  <a:txBody>
                    <a:bodyPr/>
                    <a:lstStyle/>
                    <a:p>
                      <a:pPr algn="ctr" fontAlgn="b"/>
                      <a:r>
                        <a:rPr lang="en-US" sz="1300" b="0" i="0" u="none" strike="noStrike">
                          <a:solidFill>
                            <a:srgbClr val="000000"/>
                          </a:solidFill>
                          <a:effectLst/>
                          <a:latin typeface="Calibri" panose="020F0502020204030204" pitchFamily="34" charset="0"/>
                        </a:rPr>
                        <a:t>PUNJAB</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    57,560,258 </a:t>
                      </a:r>
                    </a:p>
                  </a:txBody>
                  <a:tcPr marL="9525" marR="9525" marT="9525" marB="0" anchor="ctr"/>
                </a:tc>
                <a:extLst>
                  <a:ext uri="{0D108BD9-81ED-4DB2-BD59-A6C34878D82A}">
                    <a16:rowId xmlns:a16="http://schemas.microsoft.com/office/drawing/2014/main" val="3557893110"/>
                  </a:ext>
                </a:extLst>
              </a:tr>
              <a:tr h="394693">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JEHANGIR KARAMAT</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PUNJAB</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                         97,012,957 </a:t>
                      </a:r>
                    </a:p>
                  </a:txBody>
                  <a:tcPr marL="9525" marR="9525" marT="9525" marB="0" anchor="ctr"/>
                </a:tc>
                <a:tc>
                  <a:txBody>
                    <a:bodyPr/>
                    <a:lstStyle/>
                    <a:p>
                      <a:pPr algn="ctr" fontAlgn="b"/>
                      <a:r>
                        <a:rPr lang="en-US" sz="1300" b="0" i="0" u="none" strike="noStrike">
                          <a:solidFill>
                            <a:srgbClr val="000000"/>
                          </a:solidFill>
                          <a:effectLst/>
                          <a:latin typeface="Calibri" panose="020F0502020204030204" pitchFamily="34" charset="0"/>
                        </a:rPr>
                        <a:t>ZAFFAR A KHAN</a:t>
                      </a:r>
                    </a:p>
                  </a:txBody>
                  <a:tcPr marL="9525" marR="9525" marT="9525" marB="0" anchor="ctr"/>
                </a:tc>
                <a:tc>
                  <a:txBody>
                    <a:bodyPr/>
                    <a:lstStyle/>
                    <a:p>
                      <a:pPr algn="ctr" fontAlgn="b"/>
                      <a:r>
                        <a:rPr lang="en-US" sz="1300" b="0" i="0" u="none" strike="noStrike">
                          <a:solidFill>
                            <a:srgbClr val="000000"/>
                          </a:solidFill>
                          <a:effectLst/>
                          <a:latin typeface="Calibri" panose="020F0502020204030204" pitchFamily="34" charset="0"/>
                        </a:rPr>
                        <a:t>SINDH</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    47,801,979 </a:t>
                      </a:r>
                    </a:p>
                  </a:txBody>
                  <a:tcPr marL="9525" marR="9525" marT="9525" marB="0" anchor="ctr"/>
                </a:tc>
                <a:extLst>
                  <a:ext uri="{0D108BD9-81ED-4DB2-BD59-A6C34878D82A}">
                    <a16:rowId xmlns:a16="http://schemas.microsoft.com/office/drawing/2014/main" val="3052132059"/>
                  </a:ext>
                </a:extLst>
              </a:tr>
              <a:tr h="394693">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TAIMUR DAWOOD</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PUNJAB</a:t>
                      </a:r>
                    </a:p>
                  </a:txBody>
                  <a:tcPr marL="9525" marR="9525" marT="9525" marB="0" anchor="ctr"/>
                </a:tc>
                <a:tc>
                  <a:txBody>
                    <a:bodyPr/>
                    <a:lstStyle/>
                    <a:p>
                      <a:pPr marL="0" algn="ctr" defTabSz="914400" rtl="0" eaLnBrk="1" fontAlgn="b" latinLnBrk="0" hangingPunct="1"/>
                      <a:r>
                        <a:rPr lang="en-US" sz="1300" b="0" i="0" u="none" strike="noStrike" kern="1200" dirty="0">
                          <a:solidFill>
                            <a:srgbClr val="000000"/>
                          </a:solidFill>
                          <a:effectLst/>
                          <a:latin typeface="+mn-lt"/>
                          <a:ea typeface="+mn-ea"/>
                          <a:cs typeface="+mn-cs"/>
                        </a:rPr>
                        <a:t>                         87,071,226 </a:t>
                      </a:r>
                    </a:p>
                  </a:txBody>
                  <a:tcPr marL="9525" marR="9525" marT="9525" marB="0" anchor="ctr"/>
                </a:tc>
                <a:tc>
                  <a:txBody>
                    <a:bodyPr/>
                    <a:lstStyle/>
                    <a:p>
                      <a:pPr algn="ctr" fontAlgn="b"/>
                      <a:r>
                        <a:rPr lang="en-US" sz="1300" b="0" i="0" u="none" strike="noStrike">
                          <a:solidFill>
                            <a:srgbClr val="000000"/>
                          </a:solidFill>
                          <a:effectLst/>
                          <a:latin typeface="Calibri" panose="020F0502020204030204" pitchFamily="34" charset="0"/>
                        </a:rPr>
                        <a:t>PROF FARID AHMAD KHAN</a:t>
                      </a:r>
                    </a:p>
                  </a:txBody>
                  <a:tcPr marL="9525" marR="9525" marT="9525" marB="0" anchor="ctr"/>
                </a:tc>
                <a:tc>
                  <a:txBody>
                    <a:bodyPr/>
                    <a:lstStyle/>
                    <a:p>
                      <a:pPr algn="ctr" fontAlgn="b"/>
                      <a:r>
                        <a:rPr lang="en-US" sz="1300" b="0" i="0" u="none" strike="noStrike">
                          <a:solidFill>
                            <a:srgbClr val="000000"/>
                          </a:solidFill>
                          <a:effectLst/>
                          <a:latin typeface="Calibri" panose="020F0502020204030204" pitchFamily="34" charset="0"/>
                        </a:rPr>
                        <a:t>PUNJAB</a:t>
                      </a:r>
                    </a:p>
                  </a:txBody>
                  <a:tcPr marL="9525" marR="9525" marT="9525" marB="0" anchor="ctr"/>
                </a:tc>
                <a:tc>
                  <a:txBody>
                    <a:bodyPr/>
                    <a:lstStyle/>
                    <a:p>
                      <a:pPr algn="ctr" fontAlgn="b"/>
                      <a:r>
                        <a:rPr lang="en-US" sz="1300" b="0" i="0" u="none" strike="noStrike" dirty="0">
                          <a:solidFill>
                            <a:srgbClr val="000000"/>
                          </a:solidFill>
                          <a:effectLst/>
                          <a:latin typeface="Calibri" panose="020F0502020204030204" pitchFamily="34" charset="0"/>
                        </a:rPr>
                        <a:t>    41,936,579 </a:t>
                      </a:r>
                    </a:p>
                  </a:txBody>
                  <a:tcPr marL="9525" marR="9525" marT="9525" marB="0" anchor="ctr"/>
                </a:tc>
                <a:extLst>
                  <a:ext uri="{0D108BD9-81ED-4DB2-BD59-A6C34878D82A}">
                    <a16:rowId xmlns:a16="http://schemas.microsoft.com/office/drawing/2014/main" val="4150216419"/>
                  </a:ext>
                </a:extLst>
              </a:tr>
            </a:tbl>
          </a:graphicData>
        </a:graphic>
      </p:graphicFrame>
    </p:spTree>
    <p:extLst>
      <p:ext uri="{BB962C8B-B14F-4D97-AF65-F5344CB8AC3E}">
        <p14:creationId xmlns:p14="http://schemas.microsoft.com/office/powerpoint/2010/main" val="3312844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24" y="297557"/>
            <a:ext cx="9464040" cy="1325563"/>
          </a:xfrm>
        </p:spPr>
        <p:txBody>
          <a:bodyPr>
            <a:normAutofit/>
          </a:bodyPr>
          <a:lstStyle/>
          <a:p>
            <a:r>
              <a:rPr lang="en-US" sz="3600" b="1" dirty="0" smtClean="0">
                <a:latin typeface="+mn-lt"/>
              </a:rPr>
              <a:t>REGION WISE DISTRIBUTION OF HIGH RISK CLIENTS:</a:t>
            </a:r>
            <a:endParaRPr lang="en-US" sz="36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6070244"/>
              </p:ext>
            </p:extLst>
          </p:nvPr>
        </p:nvGraphicFramePr>
        <p:xfrm>
          <a:off x="471053" y="1397974"/>
          <a:ext cx="9938511" cy="5023041"/>
        </p:xfrm>
        <a:graphic>
          <a:graphicData uri="http://schemas.openxmlformats.org/drawingml/2006/table">
            <a:tbl>
              <a:tblPr>
                <a:tableStyleId>{5C22544A-7EE6-4342-B048-85BDC9FD1C3A}</a:tableStyleId>
              </a:tblPr>
              <a:tblGrid>
                <a:gridCol w="1566864">
                  <a:extLst>
                    <a:ext uri="{9D8B030D-6E8A-4147-A177-3AD203B41FA5}">
                      <a16:colId xmlns:a16="http://schemas.microsoft.com/office/drawing/2014/main" val="2953013853"/>
                    </a:ext>
                  </a:extLst>
                </a:gridCol>
                <a:gridCol w="1266858">
                  <a:extLst>
                    <a:ext uri="{9D8B030D-6E8A-4147-A177-3AD203B41FA5}">
                      <a16:colId xmlns:a16="http://schemas.microsoft.com/office/drawing/2014/main" val="346732235"/>
                    </a:ext>
                  </a:extLst>
                </a:gridCol>
                <a:gridCol w="1250256">
                  <a:extLst>
                    <a:ext uri="{9D8B030D-6E8A-4147-A177-3AD203B41FA5}">
                      <a16:colId xmlns:a16="http://schemas.microsoft.com/office/drawing/2014/main" val="3017977725"/>
                    </a:ext>
                  </a:extLst>
                </a:gridCol>
                <a:gridCol w="1291587">
                  <a:extLst>
                    <a:ext uri="{9D8B030D-6E8A-4147-A177-3AD203B41FA5}">
                      <a16:colId xmlns:a16="http://schemas.microsoft.com/office/drawing/2014/main" val="4053224032"/>
                    </a:ext>
                  </a:extLst>
                </a:gridCol>
                <a:gridCol w="1185522">
                  <a:extLst>
                    <a:ext uri="{9D8B030D-6E8A-4147-A177-3AD203B41FA5}">
                      <a16:colId xmlns:a16="http://schemas.microsoft.com/office/drawing/2014/main" val="4284263107"/>
                    </a:ext>
                  </a:extLst>
                </a:gridCol>
                <a:gridCol w="844356">
                  <a:extLst>
                    <a:ext uri="{9D8B030D-6E8A-4147-A177-3AD203B41FA5}">
                      <a16:colId xmlns:a16="http://schemas.microsoft.com/office/drawing/2014/main" val="3988419357"/>
                    </a:ext>
                  </a:extLst>
                </a:gridCol>
                <a:gridCol w="844356">
                  <a:extLst>
                    <a:ext uri="{9D8B030D-6E8A-4147-A177-3AD203B41FA5}">
                      <a16:colId xmlns:a16="http://schemas.microsoft.com/office/drawing/2014/main" val="330060177"/>
                    </a:ext>
                  </a:extLst>
                </a:gridCol>
                <a:gridCol w="844356">
                  <a:extLst>
                    <a:ext uri="{9D8B030D-6E8A-4147-A177-3AD203B41FA5}">
                      <a16:colId xmlns:a16="http://schemas.microsoft.com/office/drawing/2014/main" val="3263118998"/>
                    </a:ext>
                  </a:extLst>
                </a:gridCol>
                <a:gridCol w="844356">
                  <a:extLst>
                    <a:ext uri="{9D8B030D-6E8A-4147-A177-3AD203B41FA5}">
                      <a16:colId xmlns:a16="http://schemas.microsoft.com/office/drawing/2014/main" val="4013391475"/>
                    </a:ext>
                  </a:extLst>
                </a:gridCol>
              </a:tblGrid>
              <a:tr h="1453585">
                <a:tc>
                  <a:txBody>
                    <a:bodyPr/>
                    <a:lstStyle/>
                    <a:p>
                      <a:pPr marL="0" algn="ctr" defTabSz="914400" rtl="0" eaLnBrk="1" fontAlgn="b" latinLnBrk="0" hangingPunct="1">
                        <a:lnSpc>
                          <a:spcPct val="100000"/>
                        </a:lnSpc>
                      </a:pPr>
                      <a:r>
                        <a:rPr lang="en-US" sz="1400" b="1" i="0" u="none" strike="noStrike" kern="1200" dirty="0">
                          <a:solidFill>
                            <a:schemeClr val="bg1"/>
                          </a:solidFill>
                          <a:effectLst/>
                          <a:latin typeface="Calibri" panose="020F0502020204030204" pitchFamily="34" charset="0"/>
                          <a:ea typeface="+mn-ea"/>
                          <a:cs typeface="+mn-cs"/>
                        </a:rPr>
                        <a:t>REGION</a:t>
                      </a:r>
                    </a:p>
                  </a:txBody>
                  <a:tcPr marL="6350" marR="6350" marT="6350" marB="0" anchor="ctr">
                    <a:solidFill>
                      <a:schemeClr val="accent1"/>
                    </a:solidFill>
                  </a:tcPr>
                </a:tc>
                <a:tc>
                  <a:txBody>
                    <a:bodyPr/>
                    <a:lstStyle/>
                    <a:p>
                      <a:pPr marL="0" algn="ctr" defTabSz="914400" rtl="0" eaLnBrk="1" fontAlgn="b" latinLnBrk="0" hangingPunct="1">
                        <a:lnSpc>
                          <a:spcPct val="100000"/>
                        </a:lnSpc>
                      </a:pPr>
                      <a:endParaRPr lang="en-US" sz="1400" b="1" i="0" u="none" strike="noStrike" kern="1200" dirty="0" smtClean="0">
                        <a:solidFill>
                          <a:schemeClr val="bg1"/>
                        </a:solidFill>
                        <a:effectLst/>
                        <a:latin typeface="Calibri" panose="020F0502020204030204" pitchFamily="34" charset="0"/>
                        <a:ea typeface="+mn-ea"/>
                        <a:cs typeface="+mn-cs"/>
                      </a:endParaRPr>
                    </a:p>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ACCOUNTS</a:t>
                      </a:r>
                      <a:endParaRPr lang="en-US" sz="1400" b="1" i="0" u="none" strike="noStrike" kern="1200" dirty="0">
                        <a:solidFill>
                          <a:schemeClr val="bg1"/>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panose="020F0502020204030204" pitchFamily="34" charset="0"/>
                          <a:ea typeface="+mn-ea"/>
                          <a:cs typeface="+mn-cs"/>
                        </a:rPr>
                        <a:t>As of March 2022</a:t>
                      </a:r>
                    </a:p>
                    <a:p>
                      <a:pPr marL="0" algn="ctr" defTabSz="914400" rtl="0" eaLnBrk="1" fontAlgn="b" latinLnBrk="0" hangingPunct="1">
                        <a:lnSpc>
                          <a:spcPct val="100000"/>
                        </a:lnSpc>
                      </a:pPr>
                      <a:endParaRPr lang="en-US" sz="14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marL="0" algn="ctr" defTabSz="914400" rtl="0" eaLnBrk="1" fontAlgn="b" latinLnBrk="0" hangingPunct="1">
                        <a:lnSpc>
                          <a:spcPct val="100000"/>
                        </a:lnSpc>
                      </a:pPr>
                      <a:r>
                        <a:rPr lang="en-US" sz="1400" b="1" i="0" u="none" strike="noStrike" kern="1200" dirty="0" smtClean="0">
                          <a:solidFill>
                            <a:srgbClr val="FF0000"/>
                          </a:solidFill>
                          <a:effectLst/>
                          <a:latin typeface="Calibri" panose="020F0502020204030204" pitchFamily="34" charset="0"/>
                          <a:ea typeface="+mn-ea"/>
                          <a:cs typeface="+mn-cs"/>
                        </a:rPr>
                        <a:t>ACCOUNTS</a:t>
                      </a:r>
                      <a:endParaRPr lang="en-US" sz="1400" b="1" i="0" u="none" strike="noStrike" kern="1200" dirty="0">
                        <a:solidFill>
                          <a:srgbClr val="FF0000"/>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rgbClr val="FF0000"/>
                          </a:solidFill>
                          <a:effectLst/>
                          <a:latin typeface="Calibri" panose="020F0502020204030204" pitchFamily="34" charset="0"/>
                          <a:ea typeface="+mn-ea"/>
                          <a:cs typeface="+mn-cs"/>
                        </a:rPr>
                        <a:t>As of</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rgbClr val="FF0000"/>
                          </a:solidFill>
                          <a:effectLst/>
                          <a:latin typeface="Calibri" panose="020F0502020204030204" pitchFamily="34" charset="0"/>
                          <a:ea typeface="+mn-ea"/>
                          <a:cs typeface="+mn-cs"/>
                        </a:rPr>
                        <a:t> Mar-2021</a:t>
                      </a:r>
                    </a:p>
                  </a:txBody>
                  <a:tcPr marL="6350" marR="6350" marT="6350" marB="0" anchor="ctr">
                    <a:solidFill>
                      <a:schemeClr val="accent1"/>
                    </a:solidFill>
                  </a:tcPr>
                </a:tc>
                <a:tc>
                  <a:txBody>
                    <a:bodyPr/>
                    <a:lstStyle/>
                    <a:p>
                      <a:pPr marL="0" algn="ctr" defTabSz="914400" rtl="0" eaLnBrk="1" fontAlgn="b" latinLnBrk="0" hangingPunct="1">
                        <a:lnSpc>
                          <a:spcPct val="100000"/>
                        </a:lnSpc>
                      </a:pPr>
                      <a:endParaRPr lang="en-US" sz="1400" b="1" i="0" u="none" strike="noStrike" kern="1200" dirty="0" smtClean="0">
                        <a:solidFill>
                          <a:schemeClr val="bg1"/>
                        </a:solidFill>
                        <a:effectLst/>
                        <a:latin typeface="Calibri" panose="020F0502020204030204" pitchFamily="34" charset="0"/>
                        <a:ea typeface="+mn-ea"/>
                        <a:cs typeface="+mn-cs"/>
                      </a:endParaRPr>
                    </a:p>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AUM</a:t>
                      </a:r>
                      <a:endParaRPr lang="en-US" sz="1400" b="1" i="0" u="none" strike="noStrike" kern="1200" dirty="0">
                        <a:solidFill>
                          <a:schemeClr val="bg1"/>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panose="020F0502020204030204" pitchFamily="34" charset="0"/>
                          <a:ea typeface="+mn-ea"/>
                          <a:cs typeface="+mn-cs"/>
                        </a:rPr>
                        <a:t>As of Mar-</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panose="020F0502020204030204" pitchFamily="34" charset="0"/>
                          <a:ea typeface="+mn-ea"/>
                          <a:cs typeface="+mn-cs"/>
                        </a:rPr>
                        <a:t>2022</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panose="020F0502020204030204" pitchFamily="34" charset="0"/>
                          <a:ea typeface="+mn-ea"/>
                          <a:cs typeface="+mn-cs"/>
                        </a:rPr>
                        <a:t>(Rs.)</a:t>
                      </a:r>
                    </a:p>
                    <a:p>
                      <a:pPr marL="0" algn="ctr" defTabSz="914400" rtl="0" eaLnBrk="1" fontAlgn="b" latinLnBrk="0" hangingPunct="1">
                        <a:lnSpc>
                          <a:spcPct val="100000"/>
                        </a:lnSpc>
                      </a:pPr>
                      <a:endParaRPr lang="en-US" sz="14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marL="0" algn="ctr" defTabSz="914400" rtl="0" eaLnBrk="1" fontAlgn="b" latinLnBrk="0" hangingPunct="1">
                        <a:lnSpc>
                          <a:spcPct val="100000"/>
                        </a:lnSpc>
                      </a:pPr>
                      <a:r>
                        <a:rPr lang="en-US" sz="1400" b="1" i="0" u="none" strike="noStrike" kern="1200" dirty="0" smtClean="0">
                          <a:solidFill>
                            <a:srgbClr val="FF0000"/>
                          </a:solidFill>
                          <a:effectLst/>
                          <a:latin typeface="Calibri" panose="020F0502020204030204" pitchFamily="34" charset="0"/>
                          <a:ea typeface="+mn-ea"/>
                          <a:cs typeface="+mn-cs"/>
                        </a:rPr>
                        <a:t>AUM</a:t>
                      </a:r>
                      <a:endParaRPr lang="en-US" sz="1400" b="1" i="0" u="none" strike="noStrike" kern="1200" dirty="0">
                        <a:solidFill>
                          <a:srgbClr val="FF0000"/>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rgbClr val="FF0000"/>
                          </a:solidFill>
                          <a:effectLst/>
                          <a:latin typeface="Calibri" panose="020F0502020204030204" pitchFamily="34" charset="0"/>
                          <a:ea typeface="+mn-ea"/>
                          <a:cs typeface="+mn-cs"/>
                        </a:rPr>
                        <a:t>As of Mar-</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rgbClr val="FF0000"/>
                          </a:solidFill>
                          <a:effectLst/>
                          <a:latin typeface="Calibri" panose="020F0502020204030204" pitchFamily="34" charset="0"/>
                          <a:ea typeface="+mn-ea"/>
                          <a:cs typeface="+mn-cs"/>
                        </a:rPr>
                        <a:t>2021</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rgbClr val="FF0000"/>
                          </a:solidFill>
                          <a:effectLst/>
                          <a:latin typeface="Calibri" panose="020F0502020204030204" pitchFamily="34" charset="0"/>
                          <a:ea typeface="+mn-ea"/>
                          <a:cs typeface="+mn-cs"/>
                        </a:rPr>
                        <a:t>(Rs.)</a:t>
                      </a:r>
                    </a:p>
                  </a:txBody>
                  <a:tcPr marL="6350" marR="6350" marT="6350" marB="0" anchor="ctr">
                    <a:solidFill>
                      <a:schemeClr val="accent1"/>
                    </a:solidFill>
                  </a:tcPr>
                </a:tc>
                <a:tc>
                  <a:txBody>
                    <a:bodyPr/>
                    <a:lstStyle/>
                    <a:p>
                      <a:pPr marL="0" algn="ctr" defTabSz="914400" rtl="0" eaLnBrk="1" fontAlgn="b" latinLnBrk="0" hangingPunct="1">
                        <a:lnSpc>
                          <a:spcPct val="100000"/>
                        </a:lnSpc>
                      </a:pPr>
                      <a:endParaRPr lang="en-US" sz="1400" b="1" i="0" u="none" strike="noStrike" kern="1200" dirty="0" smtClean="0">
                        <a:solidFill>
                          <a:schemeClr val="bg1"/>
                        </a:solidFill>
                        <a:effectLst/>
                        <a:latin typeface="Calibri" panose="020F0502020204030204" pitchFamily="34" charset="0"/>
                        <a:ea typeface="+mn-ea"/>
                        <a:cs typeface="+mn-cs"/>
                      </a:endParaRPr>
                    </a:p>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 OF HIGH AUM</a:t>
                      </a:r>
                    </a:p>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Mar-2022</a:t>
                      </a:r>
                    </a:p>
                    <a:p>
                      <a:pPr marL="0" algn="ctr" defTabSz="914400" rtl="0" eaLnBrk="1" fontAlgn="b" latinLnBrk="0" hangingPunct="1">
                        <a:lnSpc>
                          <a:spcPct val="100000"/>
                        </a:lnSpc>
                      </a:pPr>
                      <a:endParaRPr lang="en-US" sz="14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marL="0" algn="ctr" defTabSz="914400" rtl="0" eaLnBrk="1" fontAlgn="b" latinLnBrk="0" hangingPunct="1">
                        <a:lnSpc>
                          <a:spcPct val="100000"/>
                        </a:lnSpc>
                      </a:pPr>
                      <a:r>
                        <a:rPr lang="en-US" sz="1400" b="1" i="0" u="none" strike="noStrike" kern="1200" dirty="0" smtClean="0">
                          <a:solidFill>
                            <a:srgbClr val="FF0000"/>
                          </a:solidFill>
                          <a:effectLst/>
                          <a:latin typeface="Calibri" panose="020F0502020204030204" pitchFamily="34" charset="0"/>
                          <a:ea typeface="+mn-ea"/>
                          <a:cs typeface="+mn-cs"/>
                        </a:rPr>
                        <a:t>% OF HIGH AUM</a:t>
                      </a:r>
                    </a:p>
                    <a:p>
                      <a:pPr marL="0" algn="ctr" defTabSz="914400" rtl="0" eaLnBrk="1" fontAlgn="b" latinLnBrk="0" hangingPunct="1">
                        <a:lnSpc>
                          <a:spcPct val="100000"/>
                        </a:lnSpc>
                      </a:pPr>
                      <a:r>
                        <a:rPr lang="en-US" sz="1400" b="1" i="0" u="none" strike="noStrike" kern="1200" dirty="0" smtClean="0">
                          <a:solidFill>
                            <a:srgbClr val="FF0000"/>
                          </a:solidFill>
                          <a:effectLst/>
                          <a:latin typeface="Calibri" panose="020F0502020204030204" pitchFamily="34" charset="0"/>
                          <a:ea typeface="+mn-ea"/>
                          <a:cs typeface="+mn-cs"/>
                        </a:rPr>
                        <a:t>Mar-2021</a:t>
                      </a:r>
                    </a:p>
                  </a:txBody>
                  <a:tcPr marL="6350" marR="6350" marT="6350" marB="0" anchor="ctr">
                    <a:solidFill>
                      <a:schemeClr val="accent1"/>
                    </a:solidFill>
                  </a:tcPr>
                </a:tc>
                <a:tc>
                  <a:txBody>
                    <a:bodyPr/>
                    <a:lstStyle/>
                    <a:p>
                      <a:pPr marL="0" algn="ctr" defTabSz="914400" rtl="0" eaLnBrk="1" fontAlgn="b" latinLnBrk="0" hangingPunct="1">
                        <a:lnSpc>
                          <a:spcPct val="100000"/>
                        </a:lnSpc>
                      </a:pPr>
                      <a:endParaRPr lang="en-US" sz="1400" b="1" i="0" u="none" strike="noStrike" kern="1200" dirty="0" smtClean="0">
                        <a:solidFill>
                          <a:schemeClr val="bg1"/>
                        </a:solidFill>
                        <a:effectLst/>
                        <a:latin typeface="Calibri" panose="020F0502020204030204" pitchFamily="34" charset="0"/>
                        <a:ea typeface="+mn-ea"/>
                        <a:cs typeface="+mn-cs"/>
                      </a:endParaRPr>
                    </a:p>
                    <a:p>
                      <a:pPr marL="0" algn="ctr" defTabSz="914400" rtl="0" eaLnBrk="1" fontAlgn="b" latinLnBrk="0" hangingPunct="1">
                        <a:lnSpc>
                          <a:spcPct val="100000"/>
                        </a:lnSpc>
                      </a:pPr>
                      <a:endParaRPr lang="en-US" sz="1400" b="1" i="0" u="none" strike="noStrike" kern="1200" dirty="0" smtClean="0">
                        <a:solidFill>
                          <a:schemeClr val="bg1"/>
                        </a:solidFill>
                        <a:effectLst/>
                        <a:latin typeface="Calibri" panose="020F0502020204030204" pitchFamily="34" charset="0"/>
                        <a:ea typeface="+mn-ea"/>
                        <a:cs typeface="+mn-cs"/>
                      </a:endParaRPr>
                    </a:p>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 OF TOTAL</a:t>
                      </a:r>
                      <a:r>
                        <a:rPr lang="en-US" sz="1400" b="1" i="0" u="none" strike="noStrike" kern="1200" baseline="0" dirty="0" smtClean="0">
                          <a:solidFill>
                            <a:schemeClr val="bg1"/>
                          </a:solidFill>
                          <a:effectLst/>
                          <a:latin typeface="Calibri" panose="020F0502020204030204" pitchFamily="34" charset="0"/>
                          <a:ea typeface="+mn-ea"/>
                          <a:cs typeface="+mn-cs"/>
                        </a:rPr>
                        <a:t> </a:t>
                      </a:r>
                      <a:r>
                        <a:rPr lang="en-US" sz="1400" b="1" i="0" u="none" strike="noStrike" kern="1200" dirty="0" smtClean="0">
                          <a:solidFill>
                            <a:schemeClr val="bg1"/>
                          </a:solidFill>
                          <a:effectLst/>
                          <a:latin typeface="Calibri" panose="020F0502020204030204" pitchFamily="34" charset="0"/>
                          <a:ea typeface="+mn-ea"/>
                          <a:cs typeface="+mn-cs"/>
                        </a:rPr>
                        <a:t>AUM</a:t>
                      </a:r>
                    </a:p>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Mar-2022</a:t>
                      </a:r>
                    </a:p>
                    <a:p>
                      <a:pPr marL="0" algn="ctr" defTabSz="914400" rtl="0" eaLnBrk="1" fontAlgn="b" latinLnBrk="0" hangingPunct="1">
                        <a:lnSpc>
                          <a:spcPct val="100000"/>
                        </a:lnSpc>
                      </a:pPr>
                      <a:endParaRPr lang="en-US" sz="1400" b="1" i="0" u="none" strike="noStrike" kern="1200" dirty="0" smtClean="0">
                        <a:solidFill>
                          <a:schemeClr val="bg1"/>
                        </a:solidFill>
                        <a:effectLst/>
                        <a:latin typeface="Calibri" panose="020F0502020204030204" pitchFamily="34" charset="0"/>
                        <a:ea typeface="+mn-ea"/>
                        <a:cs typeface="+mn-cs"/>
                      </a:endParaRPr>
                    </a:p>
                    <a:p>
                      <a:pPr marL="0" algn="ctr" defTabSz="914400" rtl="0" eaLnBrk="1" fontAlgn="b" latinLnBrk="0" hangingPunct="1">
                        <a:lnSpc>
                          <a:spcPct val="100000"/>
                        </a:lnSpc>
                      </a:pPr>
                      <a:endParaRPr lang="en-US" sz="14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marL="0" algn="ctr" defTabSz="914400" rtl="0" eaLnBrk="1" fontAlgn="b" latinLnBrk="0" hangingPunct="1">
                        <a:lnSpc>
                          <a:spcPct val="100000"/>
                        </a:lnSpc>
                      </a:pPr>
                      <a:endParaRPr lang="en-US" sz="1400" b="1" i="0" u="none" strike="noStrike" kern="1200" dirty="0" smtClean="0">
                        <a:solidFill>
                          <a:srgbClr val="FF0000"/>
                        </a:solidFill>
                        <a:effectLst/>
                        <a:latin typeface="Calibri" panose="020F0502020204030204" pitchFamily="34" charset="0"/>
                        <a:ea typeface="+mn-ea"/>
                        <a:cs typeface="+mn-cs"/>
                      </a:endParaRPr>
                    </a:p>
                    <a:p>
                      <a:pPr marL="0" algn="ctr" defTabSz="914400" rtl="0" eaLnBrk="1" fontAlgn="b" latinLnBrk="0" hangingPunct="1">
                        <a:lnSpc>
                          <a:spcPct val="100000"/>
                        </a:lnSpc>
                      </a:pPr>
                      <a:r>
                        <a:rPr lang="en-US" sz="1400" b="1" i="0" u="none" strike="noStrike" kern="1200" dirty="0" smtClean="0">
                          <a:solidFill>
                            <a:srgbClr val="FF0000"/>
                          </a:solidFill>
                          <a:effectLst/>
                          <a:latin typeface="Calibri" panose="020F0502020204030204" pitchFamily="34" charset="0"/>
                          <a:ea typeface="+mn-ea"/>
                          <a:cs typeface="+mn-cs"/>
                        </a:rPr>
                        <a:t>% OF TOTAL</a:t>
                      </a:r>
                      <a:r>
                        <a:rPr lang="en-US" sz="1400" b="1" i="0" u="none" strike="noStrike" kern="1200" baseline="0" dirty="0" smtClean="0">
                          <a:solidFill>
                            <a:srgbClr val="FF0000"/>
                          </a:solidFill>
                          <a:effectLst/>
                          <a:latin typeface="Calibri" panose="020F0502020204030204" pitchFamily="34" charset="0"/>
                          <a:ea typeface="+mn-ea"/>
                          <a:cs typeface="+mn-cs"/>
                        </a:rPr>
                        <a:t> </a:t>
                      </a:r>
                      <a:r>
                        <a:rPr lang="en-US" sz="1400" b="1" i="0" u="none" strike="noStrike" kern="1200" dirty="0" smtClean="0">
                          <a:solidFill>
                            <a:srgbClr val="FF0000"/>
                          </a:solidFill>
                          <a:effectLst/>
                          <a:latin typeface="Calibri" panose="020F0502020204030204" pitchFamily="34" charset="0"/>
                          <a:ea typeface="+mn-ea"/>
                          <a:cs typeface="+mn-cs"/>
                        </a:rPr>
                        <a:t>AUM</a:t>
                      </a:r>
                    </a:p>
                    <a:p>
                      <a:pPr marL="0" algn="ctr" defTabSz="914400" rtl="0" eaLnBrk="1" fontAlgn="b" latinLnBrk="0" hangingPunct="1">
                        <a:lnSpc>
                          <a:spcPct val="100000"/>
                        </a:lnSpc>
                      </a:pPr>
                      <a:r>
                        <a:rPr lang="en-US" sz="1400" b="1" i="0" u="none" strike="noStrike" kern="1200" dirty="0" smtClean="0">
                          <a:solidFill>
                            <a:srgbClr val="FF0000"/>
                          </a:solidFill>
                          <a:effectLst/>
                          <a:latin typeface="Calibri" panose="020F0502020204030204" pitchFamily="34" charset="0"/>
                          <a:ea typeface="+mn-ea"/>
                          <a:cs typeface="+mn-cs"/>
                        </a:rPr>
                        <a:t>Mar-2021</a:t>
                      </a:r>
                    </a:p>
                    <a:p>
                      <a:pPr marL="0" algn="ctr" defTabSz="914400" rtl="0" eaLnBrk="1" fontAlgn="b" latinLnBrk="0" hangingPunct="1">
                        <a:lnSpc>
                          <a:spcPct val="100000"/>
                        </a:lnSpc>
                      </a:pPr>
                      <a:endParaRPr lang="en-US" sz="1400" b="1" i="0" u="none" strike="noStrike" kern="1200" dirty="0" smtClean="0">
                        <a:solidFill>
                          <a:srgbClr val="FF0000"/>
                        </a:solidFill>
                        <a:effectLst/>
                        <a:latin typeface="Calibri" panose="020F0502020204030204" pitchFamily="34" charset="0"/>
                        <a:ea typeface="+mn-ea"/>
                        <a:cs typeface="+mn-cs"/>
                      </a:endParaRPr>
                    </a:p>
                  </a:txBody>
                  <a:tcPr marL="6350" marR="6350" marT="6350" marB="0" anchor="ctr">
                    <a:solidFill>
                      <a:schemeClr val="accent1"/>
                    </a:solidFill>
                  </a:tcPr>
                </a:tc>
                <a:extLst>
                  <a:ext uri="{0D108BD9-81ED-4DB2-BD59-A6C34878D82A}">
                    <a16:rowId xmlns:a16="http://schemas.microsoft.com/office/drawing/2014/main" val="1032817816"/>
                  </a:ext>
                </a:extLst>
              </a:tr>
              <a:tr h="370131">
                <a:tc>
                  <a:txBody>
                    <a:bodyPr/>
                    <a:lstStyle/>
                    <a:p>
                      <a:pPr marL="0" algn="ctr" defTabSz="914400" rtl="0" eaLnBrk="1" fontAlgn="b" latinLnBrk="0" hangingPunct="1"/>
                      <a:r>
                        <a:rPr lang="en-US" sz="1400" kern="1200" dirty="0">
                          <a:solidFill>
                            <a:schemeClr val="dk1"/>
                          </a:solidFill>
                          <a:latin typeface="+mn-lt"/>
                          <a:ea typeface="+mn-ea"/>
                          <a:cs typeface="+mn-cs"/>
                        </a:rPr>
                        <a:t>SINDH</a:t>
                      </a:r>
                    </a:p>
                  </a:txBody>
                  <a:tcPr marL="6350" marR="6350" marT="635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146</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166</a:t>
                      </a:r>
                    </a:p>
                  </a:txBody>
                  <a:tcPr marL="0" marR="0" marT="0" marB="0" anchor="ctr"/>
                </a:tc>
                <a:tc>
                  <a:txBody>
                    <a:bodyPr/>
                    <a:lstStyle/>
                    <a:p>
                      <a:pPr marL="0" algn="ctr" defTabSz="914400" rtl="0" eaLnBrk="1" fontAlgn="b" latinLnBrk="0" hangingPunct="1"/>
                      <a:r>
                        <a:rPr lang="en-US" sz="1400" b="0" i="0" u="none" strike="noStrike" kern="1200" dirty="0" smtClean="0">
                          <a:solidFill>
                            <a:srgbClr val="000000"/>
                          </a:solidFill>
                          <a:effectLst/>
                          <a:latin typeface="+mn-lt"/>
                          <a:ea typeface="+mn-ea"/>
                          <a:cs typeface="+mn-cs"/>
                        </a:rPr>
                        <a:t>2,207,336,290 </a:t>
                      </a:r>
                      <a:endParaRPr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1,590,667,125</a:t>
                      </a:r>
                    </a:p>
                  </a:txBody>
                  <a:tcPr marL="6350" marR="6350" marT="635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56.93%</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57.68%</a:t>
                      </a:r>
                    </a:p>
                  </a:txBody>
                  <a:tcPr marL="0" marR="0" marT="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1.28%</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1.30%</a:t>
                      </a:r>
                    </a:p>
                  </a:txBody>
                  <a:tcPr marL="0" marR="0" marT="0" marB="0" anchor="ctr"/>
                </a:tc>
                <a:extLst>
                  <a:ext uri="{0D108BD9-81ED-4DB2-BD59-A6C34878D82A}">
                    <a16:rowId xmlns:a16="http://schemas.microsoft.com/office/drawing/2014/main" val="2476857132"/>
                  </a:ext>
                </a:extLst>
              </a:tr>
              <a:tr h="370131">
                <a:tc>
                  <a:txBody>
                    <a:bodyPr/>
                    <a:lstStyle/>
                    <a:p>
                      <a:pPr marL="0" algn="ctr" defTabSz="914400" rtl="0" eaLnBrk="1" fontAlgn="b" latinLnBrk="0" hangingPunct="1"/>
                      <a:r>
                        <a:rPr lang="en-US" sz="1400" kern="1200" dirty="0">
                          <a:solidFill>
                            <a:schemeClr val="dk1"/>
                          </a:solidFill>
                          <a:latin typeface="+mn-lt"/>
                          <a:ea typeface="+mn-ea"/>
                          <a:cs typeface="+mn-cs"/>
                        </a:rPr>
                        <a:t>PUNJAB</a:t>
                      </a:r>
                    </a:p>
                  </a:txBody>
                  <a:tcPr marL="6350" marR="6350" marT="635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192</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188</a:t>
                      </a:r>
                    </a:p>
                  </a:txBody>
                  <a:tcPr marL="0" marR="0" marT="0" marB="0" anchor="ctr"/>
                </a:tc>
                <a:tc>
                  <a:txBody>
                    <a:bodyPr/>
                    <a:lstStyle/>
                    <a:p>
                      <a:pPr marL="0" algn="ctr" defTabSz="914400" rtl="0" eaLnBrk="1" fontAlgn="b" latinLnBrk="0" hangingPunct="1"/>
                      <a:r>
                        <a:rPr lang="en-US" sz="1400" b="0" i="0" u="none" strike="noStrike" kern="1200" dirty="0" smtClean="0">
                          <a:solidFill>
                            <a:srgbClr val="000000"/>
                          </a:solidFill>
                          <a:effectLst/>
                          <a:latin typeface="+mn-lt"/>
                          <a:ea typeface="+mn-ea"/>
                          <a:cs typeface="+mn-cs"/>
                        </a:rPr>
                        <a:t>1,309,806,034 </a:t>
                      </a:r>
                      <a:endParaRPr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631,711,732</a:t>
                      </a:r>
                    </a:p>
                  </a:txBody>
                  <a:tcPr marL="6350" marR="6350" marT="635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33.78%</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27.78%</a:t>
                      </a:r>
                    </a:p>
                  </a:txBody>
                  <a:tcPr marL="0" marR="0" marT="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0.76%</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0.62%</a:t>
                      </a:r>
                    </a:p>
                  </a:txBody>
                  <a:tcPr marL="0" marR="0" marT="0" marB="0" anchor="ctr"/>
                </a:tc>
                <a:extLst>
                  <a:ext uri="{0D108BD9-81ED-4DB2-BD59-A6C34878D82A}">
                    <a16:rowId xmlns:a16="http://schemas.microsoft.com/office/drawing/2014/main" val="239789288"/>
                  </a:ext>
                </a:extLst>
              </a:tr>
              <a:tr h="370131">
                <a:tc>
                  <a:txBody>
                    <a:bodyPr/>
                    <a:lstStyle/>
                    <a:p>
                      <a:pPr marL="0" algn="ctr" defTabSz="914400" rtl="0" eaLnBrk="1" fontAlgn="b" latinLnBrk="0" hangingPunct="1"/>
                      <a:r>
                        <a:rPr lang="en-US" sz="1400" kern="1200" dirty="0">
                          <a:solidFill>
                            <a:schemeClr val="dk1"/>
                          </a:solidFill>
                          <a:latin typeface="+mn-lt"/>
                          <a:ea typeface="+mn-ea"/>
                          <a:cs typeface="+mn-cs"/>
                        </a:rPr>
                        <a:t>CAPITAL</a:t>
                      </a:r>
                    </a:p>
                  </a:txBody>
                  <a:tcPr marL="6350" marR="6350" marT="635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34</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37</a:t>
                      </a:r>
                    </a:p>
                  </a:txBody>
                  <a:tcPr marL="0" marR="0" marT="0" marB="0" anchor="ctr"/>
                </a:tc>
                <a:tc>
                  <a:txBody>
                    <a:bodyPr/>
                    <a:lstStyle/>
                    <a:p>
                      <a:pPr marL="0" algn="ctr" defTabSz="914400" rtl="0" eaLnBrk="1" fontAlgn="b" latinLnBrk="0" hangingPunct="1"/>
                      <a:r>
                        <a:rPr lang="en-US" sz="1400" b="0" i="0" u="none" strike="noStrike" kern="1200" dirty="0" smtClean="0">
                          <a:solidFill>
                            <a:srgbClr val="000000"/>
                          </a:solidFill>
                          <a:effectLst/>
                          <a:latin typeface="+mn-lt"/>
                          <a:ea typeface="+mn-ea"/>
                          <a:cs typeface="+mn-cs"/>
                        </a:rPr>
                        <a:t>221,789,495 </a:t>
                      </a:r>
                      <a:endParaRPr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203,319,806</a:t>
                      </a:r>
                    </a:p>
                  </a:txBody>
                  <a:tcPr marL="6350" marR="6350" marT="635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5.72%</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6.09%</a:t>
                      </a:r>
                    </a:p>
                  </a:txBody>
                  <a:tcPr marL="0" marR="0" marT="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0.13%</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0.14%</a:t>
                      </a:r>
                    </a:p>
                  </a:txBody>
                  <a:tcPr marL="0" marR="0" marT="0" marB="0" anchor="ctr"/>
                </a:tc>
                <a:extLst>
                  <a:ext uri="{0D108BD9-81ED-4DB2-BD59-A6C34878D82A}">
                    <a16:rowId xmlns:a16="http://schemas.microsoft.com/office/drawing/2014/main" val="2602067887"/>
                  </a:ext>
                </a:extLst>
              </a:tr>
              <a:tr h="370131">
                <a:tc>
                  <a:txBody>
                    <a:bodyPr/>
                    <a:lstStyle/>
                    <a:p>
                      <a:pPr marL="0" algn="ctr" defTabSz="914400" rtl="0" eaLnBrk="1" fontAlgn="b" latinLnBrk="0" hangingPunct="1"/>
                      <a:r>
                        <a:rPr lang="en-US" sz="1400" kern="1200" dirty="0">
                          <a:solidFill>
                            <a:schemeClr val="dk1"/>
                          </a:solidFill>
                          <a:latin typeface="+mn-lt"/>
                          <a:ea typeface="+mn-ea"/>
                          <a:cs typeface="+mn-cs"/>
                        </a:rPr>
                        <a:t>KHYBER PAKHTOONKHWA</a:t>
                      </a:r>
                    </a:p>
                  </a:txBody>
                  <a:tcPr marL="6350" marR="6350" marT="6350" marB="0" anchor="ctr"/>
                </a:tc>
                <a:tc>
                  <a:txBody>
                    <a:bodyPr/>
                    <a:lstStyle/>
                    <a:p>
                      <a:pPr marL="0" algn="ctr" defTabSz="914400" rtl="0" eaLnBrk="1" fontAlgn="b" latinLnBrk="0" hangingPunct="1"/>
                      <a:r>
                        <a:rPr lang="en-US" sz="1400" b="0" i="0" u="none" strike="noStrike" kern="1200">
                          <a:solidFill>
                            <a:srgbClr val="000000"/>
                          </a:solidFill>
                          <a:effectLst/>
                          <a:latin typeface="+mn-lt"/>
                          <a:ea typeface="+mn-ea"/>
                          <a:cs typeface="+mn-cs"/>
                        </a:rPr>
                        <a:t>30</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22</a:t>
                      </a:r>
                    </a:p>
                  </a:txBody>
                  <a:tcPr marL="0" marR="0" marT="0" marB="0" anchor="ctr"/>
                </a:tc>
                <a:tc>
                  <a:txBody>
                    <a:bodyPr/>
                    <a:lstStyle/>
                    <a:p>
                      <a:pPr marL="0" algn="ctr" defTabSz="914400" rtl="0" eaLnBrk="1" fontAlgn="b" latinLnBrk="0" hangingPunct="1"/>
                      <a:r>
                        <a:rPr lang="en-US" sz="1400" b="0" i="0" u="none" strike="noStrike" kern="1200" dirty="0" smtClean="0">
                          <a:solidFill>
                            <a:srgbClr val="000000"/>
                          </a:solidFill>
                          <a:effectLst/>
                          <a:latin typeface="+mn-lt"/>
                          <a:ea typeface="+mn-ea"/>
                          <a:cs typeface="+mn-cs"/>
                        </a:rPr>
                        <a:t>21,277,115 </a:t>
                      </a:r>
                      <a:endParaRPr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57,507,722</a:t>
                      </a:r>
                    </a:p>
                  </a:txBody>
                  <a:tcPr marL="6350" marR="6350" marT="635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0.55%</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1.38%</a:t>
                      </a:r>
                    </a:p>
                  </a:txBody>
                  <a:tcPr marL="0" marR="0" marT="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0.01%</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0.03%</a:t>
                      </a:r>
                    </a:p>
                  </a:txBody>
                  <a:tcPr marL="0" marR="0" marT="0" marB="0" anchor="ctr"/>
                </a:tc>
                <a:extLst>
                  <a:ext uri="{0D108BD9-81ED-4DB2-BD59-A6C34878D82A}">
                    <a16:rowId xmlns:a16="http://schemas.microsoft.com/office/drawing/2014/main" val="4104805487"/>
                  </a:ext>
                </a:extLst>
              </a:tr>
              <a:tr h="370131">
                <a:tc>
                  <a:txBody>
                    <a:bodyPr/>
                    <a:lstStyle/>
                    <a:p>
                      <a:pPr marL="0" algn="ctr" defTabSz="914400" rtl="0" eaLnBrk="1" fontAlgn="b" latinLnBrk="0" hangingPunct="1"/>
                      <a:r>
                        <a:rPr lang="en-US" sz="1400" kern="1200" dirty="0">
                          <a:solidFill>
                            <a:schemeClr val="dk1"/>
                          </a:solidFill>
                          <a:latin typeface="+mn-lt"/>
                          <a:ea typeface="+mn-ea"/>
                          <a:cs typeface="+mn-cs"/>
                        </a:rPr>
                        <a:t>BALOUCHISTAN</a:t>
                      </a:r>
                    </a:p>
                  </a:txBody>
                  <a:tcPr marL="6350" marR="6350" marT="6350" marB="0" anchor="ctr"/>
                </a:tc>
                <a:tc>
                  <a:txBody>
                    <a:bodyPr/>
                    <a:lstStyle/>
                    <a:p>
                      <a:pPr marL="0" algn="ctr" defTabSz="914400" rtl="0" eaLnBrk="1" fontAlgn="b" latinLnBrk="0" hangingPunct="1"/>
                      <a:r>
                        <a:rPr lang="en-US" sz="1400" b="0" i="0" u="none" strike="noStrike" kern="1200">
                          <a:solidFill>
                            <a:srgbClr val="000000"/>
                          </a:solidFill>
                          <a:effectLst/>
                          <a:latin typeface="+mn-lt"/>
                          <a:ea typeface="+mn-ea"/>
                          <a:cs typeface="+mn-cs"/>
                        </a:rPr>
                        <a:t>2</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2</a:t>
                      </a:r>
                    </a:p>
                  </a:txBody>
                  <a:tcPr marL="0" marR="0" marT="0" marB="0" anchor="ctr"/>
                </a:tc>
                <a:tc>
                  <a:txBody>
                    <a:bodyPr/>
                    <a:lstStyle/>
                    <a:p>
                      <a:pPr marL="0" algn="ctr" defTabSz="914400" rtl="0" eaLnBrk="1" fontAlgn="b" latinLnBrk="0" hangingPunct="1"/>
                      <a:r>
                        <a:rPr lang="en-US" sz="1400" b="0" i="0" u="none" strike="noStrike" kern="1200" dirty="0" smtClean="0">
                          <a:solidFill>
                            <a:srgbClr val="000000"/>
                          </a:solidFill>
                          <a:effectLst/>
                          <a:latin typeface="+mn-lt"/>
                          <a:ea typeface="+mn-ea"/>
                          <a:cs typeface="+mn-cs"/>
                        </a:rPr>
                        <a:t>3,221 </a:t>
                      </a:r>
                      <a:endParaRPr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2889</a:t>
                      </a:r>
                    </a:p>
                  </a:txBody>
                  <a:tcPr marL="6350" marR="6350" marT="635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0.00%</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0.00%</a:t>
                      </a:r>
                    </a:p>
                  </a:txBody>
                  <a:tcPr marL="0" marR="0" marT="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0.00%</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0.00%</a:t>
                      </a:r>
                    </a:p>
                  </a:txBody>
                  <a:tcPr marL="0" marR="0" marT="0" marB="0" anchor="ctr"/>
                </a:tc>
                <a:extLst>
                  <a:ext uri="{0D108BD9-81ED-4DB2-BD59-A6C34878D82A}">
                    <a16:rowId xmlns:a16="http://schemas.microsoft.com/office/drawing/2014/main" val="87677822"/>
                  </a:ext>
                </a:extLst>
              </a:tr>
              <a:tr h="189106">
                <a:tc>
                  <a:txBody>
                    <a:bodyPr/>
                    <a:lstStyle/>
                    <a:p>
                      <a:pPr algn="ctr" fontAlgn="b"/>
                      <a:r>
                        <a:rPr lang="en-US" sz="1400" b="0" i="0" u="none" strike="noStrike" dirty="0">
                          <a:solidFill>
                            <a:srgbClr val="000000"/>
                          </a:solidFill>
                          <a:effectLst/>
                          <a:latin typeface="+mn-lt"/>
                        </a:rPr>
                        <a:t>GILGIT BALTISTAN</a:t>
                      </a:r>
                    </a:p>
                  </a:txBody>
                  <a:tcPr marL="6350" marR="6350" marT="6350" marB="0" anchor="ctr"/>
                </a:tc>
                <a:tc>
                  <a:txBody>
                    <a:bodyPr/>
                    <a:lstStyle/>
                    <a:p>
                      <a:pPr marL="0" algn="ctr" defTabSz="914400" rtl="0" eaLnBrk="1" fontAlgn="b" latinLnBrk="0" hangingPunct="1"/>
                      <a:r>
                        <a:rPr lang="en-US" sz="1400" b="0" i="0" u="none" strike="noStrike" kern="1200">
                          <a:solidFill>
                            <a:srgbClr val="000000"/>
                          </a:solidFill>
                          <a:effectLst/>
                          <a:latin typeface="+mn-lt"/>
                          <a:ea typeface="+mn-ea"/>
                          <a:cs typeface="+mn-cs"/>
                        </a:rPr>
                        <a:t>0</a:t>
                      </a:r>
                    </a:p>
                  </a:txBody>
                  <a:tcPr marL="9525" marR="9525" marT="9525" marB="0" anchor="ctr"/>
                </a:tc>
                <a:tc>
                  <a:txBody>
                    <a:bodyPr/>
                    <a:lstStyle/>
                    <a:p>
                      <a:pPr marL="0" algn="ctr" defTabSz="914400" rtl="0" eaLnBrk="1" fontAlgn="b" latinLnBrk="0" hangingPunct="1"/>
                      <a:r>
                        <a:rPr lang="en-US" sz="1400" b="0" i="0" u="none" strike="noStrike" kern="1200" dirty="0" smtClean="0">
                          <a:solidFill>
                            <a:srgbClr val="FF0000"/>
                          </a:solidFill>
                          <a:effectLst/>
                          <a:latin typeface="Calibri" panose="020F0502020204030204" pitchFamily="34" charset="0"/>
                          <a:ea typeface="+mn-ea"/>
                          <a:cs typeface="+mn-cs"/>
                        </a:rPr>
                        <a:t>0</a:t>
                      </a:r>
                      <a:endParaRPr lang="en-US" sz="1400" b="0" i="0" u="none" strike="noStrike" kern="1200" dirty="0">
                        <a:solidFill>
                          <a:srgbClr val="FF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0</a:t>
                      </a:r>
                    </a:p>
                  </a:txBody>
                  <a:tcPr marL="9525" marR="9525" marT="9525" marB="0" anchor="ctr"/>
                </a:tc>
                <a:tc>
                  <a:txBody>
                    <a:bodyPr/>
                    <a:lstStyle/>
                    <a:p>
                      <a:pPr marL="0" algn="ctr" defTabSz="914400" rtl="0" eaLnBrk="1" fontAlgn="b" latinLnBrk="0" hangingPunct="1"/>
                      <a:r>
                        <a:rPr lang="en-US" sz="1400" b="0" i="0" u="none" strike="noStrike" kern="1200" dirty="0" smtClean="0">
                          <a:solidFill>
                            <a:srgbClr val="FF0000"/>
                          </a:solidFill>
                          <a:effectLst/>
                          <a:latin typeface="+mn-lt"/>
                          <a:ea typeface="+mn-ea"/>
                          <a:cs typeface="+mn-cs"/>
                        </a:rPr>
                        <a:t>0</a:t>
                      </a:r>
                      <a:endParaRPr lang="en-US" sz="1400" b="0" i="0" u="none" strike="noStrike" kern="1200" dirty="0">
                        <a:solidFill>
                          <a:srgbClr val="FF0000"/>
                        </a:solidFill>
                        <a:effectLst/>
                        <a:latin typeface="+mn-lt"/>
                        <a:ea typeface="+mn-ea"/>
                        <a:cs typeface="+mn-cs"/>
                      </a:endParaRPr>
                    </a:p>
                  </a:txBody>
                  <a:tcPr marL="0" marR="0" marT="0" marB="0" anchor="ctr"/>
                </a:tc>
                <a:tc>
                  <a:txBody>
                    <a:bodyPr/>
                    <a:lstStyle/>
                    <a:p>
                      <a:pPr marL="0" algn="ctr" defTabSz="914400" rtl="0" eaLnBrk="1" fontAlgn="b" latinLnBrk="0" hangingPunct="1"/>
                      <a:r>
                        <a:rPr lang="en-US" sz="1400" b="0" i="0" u="none" strike="noStrike" kern="1200">
                          <a:solidFill>
                            <a:srgbClr val="000000"/>
                          </a:solidFill>
                          <a:effectLst/>
                          <a:latin typeface="+mn-lt"/>
                          <a:ea typeface="+mn-ea"/>
                          <a:cs typeface="+mn-cs"/>
                        </a:rPr>
                        <a:t>0.00%</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mn-lt"/>
                          <a:ea typeface="+mn-ea"/>
                          <a:cs typeface="+mn-cs"/>
                        </a:rPr>
                        <a:t>0.00%</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0.00%</a:t>
                      </a:r>
                    </a:p>
                  </a:txBody>
                  <a:tcPr marL="9525" marR="9525" marT="9525" marB="0" anchor="ctr"/>
                </a:tc>
                <a:tc>
                  <a:txBody>
                    <a:bodyPr/>
                    <a:lstStyle/>
                    <a:p>
                      <a:pPr marL="0" algn="ctr" defTabSz="914400" rtl="0" eaLnBrk="1" fontAlgn="b" latinLnBrk="0" hangingPunct="1"/>
                      <a:r>
                        <a:rPr lang="en-US" sz="1400" b="0" i="0" u="none" strike="noStrike" kern="1200" dirty="0" smtClean="0">
                          <a:solidFill>
                            <a:srgbClr val="FF0000"/>
                          </a:solidFill>
                          <a:effectLst/>
                          <a:latin typeface="+mn-lt"/>
                          <a:ea typeface="+mn-ea"/>
                          <a:cs typeface="+mn-cs"/>
                        </a:rPr>
                        <a:t>0.000%</a:t>
                      </a:r>
                      <a:endParaRPr lang="en-US" sz="1400" b="0" i="0" u="none" strike="noStrike" kern="1200" dirty="0">
                        <a:solidFill>
                          <a:srgbClr val="FF0000"/>
                        </a:solidFill>
                        <a:effectLst/>
                        <a:latin typeface="+mn-lt"/>
                        <a:ea typeface="+mn-ea"/>
                        <a:cs typeface="+mn-cs"/>
                      </a:endParaRPr>
                    </a:p>
                  </a:txBody>
                  <a:tcPr marL="0" marR="0" marT="0" marB="0" anchor="ctr"/>
                </a:tc>
                <a:extLst>
                  <a:ext uri="{0D108BD9-81ED-4DB2-BD59-A6C34878D82A}">
                    <a16:rowId xmlns:a16="http://schemas.microsoft.com/office/drawing/2014/main" val="3144286134"/>
                  </a:ext>
                </a:extLst>
              </a:tr>
              <a:tr h="367437">
                <a:tc>
                  <a:txBody>
                    <a:bodyPr/>
                    <a:lstStyle/>
                    <a:p>
                      <a:pPr marL="0" algn="ctr" defTabSz="914400" rtl="0" eaLnBrk="1" fontAlgn="b" latinLnBrk="0" hangingPunct="1"/>
                      <a:r>
                        <a:rPr lang="en-US" sz="1400" kern="1200" dirty="0">
                          <a:solidFill>
                            <a:schemeClr val="dk1"/>
                          </a:solidFill>
                          <a:latin typeface="+mn-lt"/>
                          <a:ea typeface="+mn-ea"/>
                          <a:cs typeface="+mn-cs"/>
                        </a:rPr>
                        <a:t>AZAD JAMMU KASHMIR</a:t>
                      </a:r>
                    </a:p>
                  </a:txBody>
                  <a:tcPr marL="6350" marR="6350" marT="6350" marB="0" anchor="ctr"/>
                </a:tc>
                <a:tc>
                  <a:txBody>
                    <a:bodyPr/>
                    <a:lstStyle/>
                    <a:p>
                      <a:pPr marL="0" algn="ctr" defTabSz="914400" rtl="0" eaLnBrk="1" fontAlgn="b" latinLnBrk="0" hangingPunct="1"/>
                      <a:r>
                        <a:rPr lang="en-US" sz="1400" b="0" i="0" u="none" strike="noStrike" kern="1200">
                          <a:solidFill>
                            <a:srgbClr val="000000"/>
                          </a:solidFill>
                          <a:effectLst/>
                          <a:latin typeface="+mn-lt"/>
                          <a:ea typeface="+mn-ea"/>
                          <a:cs typeface="+mn-cs"/>
                        </a:rPr>
                        <a:t>0</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3</a:t>
                      </a:r>
                    </a:p>
                  </a:txBody>
                  <a:tcPr marL="0" marR="0" marT="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0</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2,442,423</a:t>
                      </a:r>
                    </a:p>
                  </a:txBody>
                  <a:tcPr marL="6350" marR="6350" marT="6350" marB="0" anchor="ctr"/>
                </a:tc>
                <a:tc>
                  <a:txBody>
                    <a:bodyPr/>
                    <a:lstStyle/>
                    <a:p>
                      <a:pPr marL="0" algn="ctr" defTabSz="914400" rtl="0" eaLnBrk="1" fontAlgn="b" latinLnBrk="0" hangingPunct="1"/>
                      <a:r>
                        <a:rPr lang="en-US" sz="1400" b="0" i="0" u="none" strike="noStrike" kern="1200">
                          <a:solidFill>
                            <a:srgbClr val="000000"/>
                          </a:solidFill>
                          <a:effectLst/>
                          <a:latin typeface="+mn-lt"/>
                          <a:ea typeface="+mn-ea"/>
                          <a:cs typeface="+mn-cs"/>
                        </a:rPr>
                        <a:t>0.00%</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0.39%</a:t>
                      </a:r>
                    </a:p>
                  </a:txBody>
                  <a:tcPr marL="0" marR="0" marT="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0.00%</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0.01%</a:t>
                      </a:r>
                    </a:p>
                  </a:txBody>
                  <a:tcPr marL="0" marR="0" marT="0" marB="0" anchor="ctr"/>
                </a:tc>
                <a:extLst>
                  <a:ext uri="{0D108BD9-81ED-4DB2-BD59-A6C34878D82A}">
                    <a16:rowId xmlns:a16="http://schemas.microsoft.com/office/drawing/2014/main" val="2507993386"/>
                  </a:ext>
                </a:extLst>
              </a:tr>
              <a:tr h="370131">
                <a:tc>
                  <a:txBody>
                    <a:bodyPr/>
                    <a:lstStyle/>
                    <a:p>
                      <a:pPr marL="0" algn="ctr" defTabSz="914400" rtl="0" eaLnBrk="1" fontAlgn="b" latinLnBrk="0" hangingPunct="1"/>
                      <a:r>
                        <a:rPr lang="en-US" sz="1400" kern="1200" dirty="0">
                          <a:solidFill>
                            <a:schemeClr val="dk1"/>
                          </a:solidFill>
                          <a:latin typeface="+mn-lt"/>
                          <a:ea typeface="+mn-ea"/>
                          <a:cs typeface="+mn-cs"/>
                        </a:rPr>
                        <a:t>OVERSEAS</a:t>
                      </a:r>
                    </a:p>
                  </a:txBody>
                  <a:tcPr marL="6350" marR="6350" marT="6350" marB="0" anchor="ctr"/>
                </a:tc>
                <a:tc>
                  <a:txBody>
                    <a:bodyPr/>
                    <a:lstStyle/>
                    <a:p>
                      <a:pPr marL="0" algn="ctr" defTabSz="914400" rtl="0" eaLnBrk="1" fontAlgn="b" latinLnBrk="0" hangingPunct="1"/>
                      <a:r>
                        <a:rPr lang="en-US" sz="1400" b="0" i="0" u="none" strike="noStrike" kern="1200">
                          <a:solidFill>
                            <a:srgbClr val="000000"/>
                          </a:solidFill>
                          <a:effectLst/>
                          <a:latin typeface="+mn-lt"/>
                          <a:ea typeface="+mn-ea"/>
                          <a:cs typeface="+mn-cs"/>
                        </a:rPr>
                        <a:t>136</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159</a:t>
                      </a:r>
                    </a:p>
                  </a:txBody>
                  <a:tcPr marL="0" marR="0" marT="0" marB="0" anchor="ctr"/>
                </a:tc>
                <a:tc>
                  <a:txBody>
                    <a:bodyPr/>
                    <a:lstStyle/>
                    <a:p>
                      <a:pPr marL="0" algn="ctr" defTabSz="914400" rtl="0" eaLnBrk="1" fontAlgn="b" latinLnBrk="0" hangingPunct="1"/>
                      <a:r>
                        <a:rPr lang="en-US" sz="1400" b="0" i="0" u="none" strike="noStrike" kern="1200" dirty="0" smtClean="0">
                          <a:solidFill>
                            <a:srgbClr val="000000"/>
                          </a:solidFill>
                          <a:effectLst/>
                          <a:latin typeface="+mn-lt"/>
                          <a:ea typeface="+mn-ea"/>
                          <a:cs typeface="+mn-cs"/>
                        </a:rPr>
                        <a:t>117,216,743 </a:t>
                      </a:r>
                      <a:endParaRPr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168,567,166</a:t>
                      </a:r>
                    </a:p>
                  </a:txBody>
                  <a:tcPr marL="6350" marR="6350" marT="635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3.02%</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6.68%</a:t>
                      </a:r>
                    </a:p>
                  </a:txBody>
                  <a:tcPr marL="0" marR="0" marT="0" marB="0" anchor="ct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0.07%</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0.15%</a:t>
                      </a:r>
                    </a:p>
                  </a:txBody>
                  <a:tcPr marL="0" marR="0" marT="0" marB="0" anchor="ctr"/>
                </a:tc>
                <a:extLst>
                  <a:ext uri="{0D108BD9-81ED-4DB2-BD59-A6C34878D82A}">
                    <a16:rowId xmlns:a16="http://schemas.microsoft.com/office/drawing/2014/main" val="3502468336"/>
                  </a:ext>
                </a:extLst>
              </a:tr>
              <a:tr h="370131">
                <a:tc>
                  <a:txBody>
                    <a:bodyPr/>
                    <a:lstStyle/>
                    <a:p>
                      <a:pPr marL="0" algn="ctr" defTabSz="914400" rtl="0" eaLnBrk="1" fontAlgn="b" latinLnBrk="0" hangingPunct="1"/>
                      <a:r>
                        <a:rPr lang="en-US" sz="1400" b="1" kern="1200" dirty="0">
                          <a:solidFill>
                            <a:schemeClr val="dk1"/>
                          </a:solidFill>
                          <a:latin typeface="+mn-lt"/>
                          <a:ea typeface="+mn-ea"/>
                          <a:cs typeface="+mn-cs"/>
                        </a:rPr>
                        <a:t>Total</a:t>
                      </a:r>
                    </a:p>
                  </a:txBody>
                  <a:tcPr marL="6350" marR="6350" marT="6350" marB="0" anchor="ctr">
                    <a:solidFill>
                      <a:schemeClr val="accent6">
                        <a:lumMod val="60000"/>
                        <a:lumOff val="40000"/>
                      </a:schemeClr>
                    </a:solidFill>
                  </a:tcP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540</a:t>
                      </a:r>
                    </a:p>
                  </a:txBody>
                  <a:tcPr marL="9525" marR="9525" marT="9525" marB="0" anchor="ctr">
                    <a:solidFill>
                      <a:schemeClr val="accent6">
                        <a:lumMod val="60000"/>
                        <a:lumOff val="40000"/>
                      </a:schemeClr>
                    </a:solidFill>
                  </a:tcPr>
                </a:tc>
                <a:tc>
                  <a:txBody>
                    <a:bodyPr/>
                    <a:lstStyle/>
                    <a:p>
                      <a:pPr algn="ctr" fontAlgn="b"/>
                      <a:r>
                        <a:rPr lang="en-US" sz="1400" b="0" i="0" u="none" strike="noStrike" dirty="0">
                          <a:solidFill>
                            <a:srgbClr val="FF0000"/>
                          </a:solidFill>
                          <a:effectLst/>
                          <a:latin typeface="Segoe UI" panose="020B0502040204020203" pitchFamily="34" charset="0"/>
                        </a:rPr>
                        <a:t>577</a:t>
                      </a:r>
                    </a:p>
                  </a:txBody>
                  <a:tcPr marL="0" marR="0" marT="0" marB="0" anchor="ctr">
                    <a:solidFill>
                      <a:schemeClr val="accent6">
                        <a:lumMod val="60000"/>
                        <a:lumOff val="40000"/>
                      </a:schemeClr>
                    </a:solidFill>
                  </a:tcPr>
                </a:tc>
                <a:tc>
                  <a:txBody>
                    <a:bodyPr/>
                    <a:lstStyle/>
                    <a:p>
                      <a:pPr marL="0" algn="ctr" defTabSz="914400" rtl="0" eaLnBrk="1" fontAlgn="b" latinLnBrk="0" hangingPunct="1"/>
                      <a:r>
                        <a:rPr lang="en-US" sz="1400" b="0" i="0" u="none" strike="noStrike" kern="1200" dirty="0" smtClean="0">
                          <a:solidFill>
                            <a:srgbClr val="000000"/>
                          </a:solidFill>
                          <a:effectLst/>
                          <a:latin typeface="+mn-lt"/>
                          <a:ea typeface="+mn-ea"/>
                          <a:cs typeface="+mn-cs"/>
                        </a:rPr>
                        <a:t>3,877,428,898 </a:t>
                      </a:r>
                      <a:endParaRPr lang="en-US" sz="1400" b="0" i="0" u="none" strike="noStrike" kern="1200" dirty="0">
                        <a:solidFill>
                          <a:srgbClr val="000000"/>
                        </a:solidFill>
                        <a:effectLst/>
                        <a:latin typeface="+mn-lt"/>
                        <a:ea typeface="+mn-ea"/>
                        <a:cs typeface="+mn-cs"/>
                      </a:endParaRPr>
                    </a:p>
                  </a:txBody>
                  <a:tcPr marL="9525" marR="9525" marT="9525" marB="0" anchor="ctr">
                    <a:solidFill>
                      <a:schemeClr val="accent6">
                        <a:lumMod val="60000"/>
                        <a:lumOff val="40000"/>
                      </a:schemeClr>
                    </a:solidFill>
                  </a:tcPr>
                </a:tc>
                <a:tc>
                  <a:txBody>
                    <a:bodyPr/>
                    <a:lstStyle/>
                    <a:p>
                      <a:pPr algn="ctr" rtl="0" fontAlgn="b"/>
                      <a:r>
                        <a:rPr lang="en-US" sz="1400" b="0" i="0" u="none" strike="noStrike" dirty="0">
                          <a:solidFill>
                            <a:srgbClr val="FF0000"/>
                          </a:solidFill>
                          <a:effectLst/>
                          <a:latin typeface="Calibri" panose="020F0502020204030204" pitchFamily="34" charset="0"/>
                        </a:rPr>
                        <a:t>2,654,218,863</a:t>
                      </a:r>
                    </a:p>
                  </a:txBody>
                  <a:tcPr marL="6350" marR="6350" marT="6350" marB="0" anchor="ctr">
                    <a:solidFill>
                      <a:schemeClr val="accent6">
                        <a:lumMod val="60000"/>
                        <a:lumOff val="40000"/>
                      </a:schemeClr>
                    </a:solidFill>
                  </a:tcPr>
                </a:tc>
                <a:tc>
                  <a:txBody>
                    <a:bodyPr/>
                    <a:lstStyle/>
                    <a:p>
                      <a:pPr marL="0" algn="ctr" defTabSz="914400" rtl="0" eaLnBrk="1" fontAlgn="b" latinLnBrk="0" hangingPunct="1"/>
                      <a:endParaRPr lang="en-US" sz="1400" b="0" i="0" u="none" strike="noStrike" kern="1200" dirty="0">
                        <a:solidFill>
                          <a:srgbClr val="000000"/>
                        </a:solidFill>
                        <a:effectLst/>
                        <a:latin typeface="+mn-lt"/>
                        <a:ea typeface="+mn-ea"/>
                        <a:cs typeface="+mn-cs"/>
                      </a:endParaRPr>
                    </a:p>
                  </a:txBody>
                  <a:tcPr marL="0" marR="0" marT="0" marB="0" anchor="ctr">
                    <a:solidFill>
                      <a:schemeClr val="accent6">
                        <a:lumMod val="60000"/>
                        <a:lumOff val="40000"/>
                      </a:schemeClr>
                    </a:solidFill>
                  </a:tcPr>
                </a:tc>
                <a:tc>
                  <a:txBody>
                    <a:bodyPr/>
                    <a:lstStyle/>
                    <a:p>
                      <a:pPr marL="0" algn="ctr" defTabSz="914400" rtl="0" eaLnBrk="1" fontAlgn="b" latinLnBrk="0" hangingPunct="1"/>
                      <a:endParaRPr lang="en-US" sz="1400" b="0" i="0" u="none" strike="noStrike" kern="1200" dirty="0">
                        <a:solidFill>
                          <a:srgbClr val="000000"/>
                        </a:solidFill>
                        <a:effectLst/>
                        <a:latin typeface="+mn-lt"/>
                        <a:ea typeface="+mn-ea"/>
                        <a:cs typeface="+mn-cs"/>
                      </a:endParaRPr>
                    </a:p>
                  </a:txBody>
                  <a:tcPr marL="0" marR="0" marT="0" marB="0" anchor="ctr">
                    <a:solidFill>
                      <a:schemeClr val="accent6">
                        <a:lumMod val="60000"/>
                        <a:lumOff val="40000"/>
                      </a:schemeClr>
                    </a:solidFill>
                  </a:tcPr>
                </a:tc>
                <a:tc>
                  <a:txBody>
                    <a:bodyPr/>
                    <a:lstStyle/>
                    <a:p>
                      <a:pPr marL="0" algn="ctr" defTabSz="914400" rtl="0" eaLnBrk="1" fontAlgn="b" latinLnBrk="0" hangingPunct="1"/>
                      <a:endParaRPr lang="en-US" sz="1400" b="0" i="0" u="none" strike="noStrike" kern="1200" dirty="0">
                        <a:solidFill>
                          <a:srgbClr val="000000"/>
                        </a:solidFill>
                        <a:effectLst/>
                        <a:latin typeface="+mn-lt"/>
                        <a:ea typeface="+mn-ea"/>
                        <a:cs typeface="+mn-cs"/>
                      </a:endParaRPr>
                    </a:p>
                  </a:txBody>
                  <a:tcPr marL="0" marR="0" marT="0" marB="0" anchor="ctr">
                    <a:solidFill>
                      <a:schemeClr val="accent6">
                        <a:lumMod val="60000"/>
                        <a:lumOff val="40000"/>
                      </a:schemeClr>
                    </a:solidFill>
                  </a:tcPr>
                </a:tc>
                <a:tc>
                  <a:txBody>
                    <a:bodyPr/>
                    <a:lstStyle/>
                    <a:p>
                      <a:pPr marL="0" algn="ctr" defTabSz="914400" rtl="0" eaLnBrk="1" fontAlgn="b" latinLnBrk="0" hangingPunct="1"/>
                      <a:endParaRPr lang="en-US"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6">
                        <a:lumMod val="60000"/>
                        <a:lumOff val="40000"/>
                      </a:schemeClr>
                    </a:solidFill>
                  </a:tcPr>
                </a:tc>
                <a:extLst>
                  <a:ext uri="{0D108BD9-81ED-4DB2-BD59-A6C34878D82A}">
                    <a16:rowId xmlns:a16="http://schemas.microsoft.com/office/drawing/2014/main" val="1219745572"/>
                  </a:ext>
                </a:extLst>
              </a:tr>
            </a:tbl>
          </a:graphicData>
        </a:graphic>
      </p:graphicFrame>
    </p:spTree>
    <p:extLst>
      <p:ext uri="{BB962C8B-B14F-4D97-AF65-F5344CB8AC3E}">
        <p14:creationId xmlns:p14="http://schemas.microsoft.com/office/powerpoint/2010/main" val="2390987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31" y="218538"/>
            <a:ext cx="9464040" cy="543463"/>
          </a:xfrm>
        </p:spPr>
        <p:txBody>
          <a:bodyPr anchor="t">
            <a:normAutofit/>
          </a:bodyPr>
          <a:lstStyle/>
          <a:p>
            <a:r>
              <a:rPr lang="en-US" sz="2800" b="1" dirty="0" smtClean="0">
                <a:latin typeface="+mn-lt"/>
              </a:rPr>
              <a:t>SECTOR WISE DISTRIBUTION OF HIGH RISK CLIENTS: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1129040"/>
              </p:ext>
            </p:extLst>
          </p:nvPr>
        </p:nvGraphicFramePr>
        <p:xfrm>
          <a:off x="613131" y="762001"/>
          <a:ext cx="10112486" cy="5658578"/>
        </p:xfrm>
        <a:graphic>
          <a:graphicData uri="http://schemas.openxmlformats.org/drawingml/2006/table">
            <a:tbl>
              <a:tblPr>
                <a:tableStyleId>{5C22544A-7EE6-4342-B048-85BDC9FD1C3A}</a:tableStyleId>
              </a:tblPr>
              <a:tblGrid>
                <a:gridCol w="1820105">
                  <a:extLst>
                    <a:ext uri="{9D8B030D-6E8A-4147-A177-3AD203B41FA5}">
                      <a16:colId xmlns:a16="http://schemas.microsoft.com/office/drawing/2014/main" val="4022933065"/>
                    </a:ext>
                  </a:extLst>
                </a:gridCol>
                <a:gridCol w="1132951">
                  <a:extLst>
                    <a:ext uri="{9D8B030D-6E8A-4147-A177-3AD203B41FA5}">
                      <a16:colId xmlns:a16="http://schemas.microsoft.com/office/drawing/2014/main" val="249053188"/>
                    </a:ext>
                  </a:extLst>
                </a:gridCol>
                <a:gridCol w="1214988">
                  <a:extLst>
                    <a:ext uri="{9D8B030D-6E8A-4147-A177-3AD203B41FA5}">
                      <a16:colId xmlns:a16="http://schemas.microsoft.com/office/drawing/2014/main" val="701041125"/>
                    </a:ext>
                  </a:extLst>
                </a:gridCol>
                <a:gridCol w="1140285">
                  <a:extLst>
                    <a:ext uri="{9D8B030D-6E8A-4147-A177-3AD203B41FA5}">
                      <a16:colId xmlns:a16="http://schemas.microsoft.com/office/drawing/2014/main" val="1538023035"/>
                    </a:ext>
                  </a:extLst>
                </a:gridCol>
                <a:gridCol w="1088940">
                  <a:extLst>
                    <a:ext uri="{9D8B030D-6E8A-4147-A177-3AD203B41FA5}">
                      <a16:colId xmlns:a16="http://schemas.microsoft.com/office/drawing/2014/main" val="565142042"/>
                    </a:ext>
                  </a:extLst>
                </a:gridCol>
                <a:gridCol w="969819">
                  <a:extLst>
                    <a:ext uri="{9D8B030D-6E8A-4147-A177-3AD203B41FA5}">
                      <a16:colId xmlns:a16="http://schemas.microsoft.com/office/drawing/2014/main" val="674210185"/>
                    </a:ext>
                  </a:extLst>
                </a:gridCol>
                <a:gridCol w="1058514">
                  <a:extLst>
                    <a:ext uri="{9D8B030D-6E8A-4147-A177-3AD203B41FA5}">
                      <a16:colId xmlns:a16="http://schemas.microsoft.com/office/drawing/2014/main" val="404214795"/>
                    </a:ext>
                  </a:extLst>
                </a:gridCol>
                <a:gridCol w="804383">
                  <a:extLst>
                    <a:ext uri="{9D8B030D-6E8A-4147-A177-3AD203B41FA5}">
                      <a16:colId xmlns:a16="http://schemas.microsoft.com/office/drawing/2014/main" val="2758557617"/>
                    </a:ext>
                  </a:extLst>
                </a:gridCol>
                <a:gridCol w="882501">
                  <a:extLst>
                    <a:ext uri="{9D8B030D-6E8A-4147-A177-3AD203B41FA5}">
                      <a16:colId xmlns:a16="http://schemas.microsoft.com/office/drawing/2014/main" val="67787518"/>
                    </a:ext>
                  </a:extLst>
                </a:gridCol>
              </a:tblGrid>
              <a:tr h="1005877">
                <a:tc>
                  <a:txBody>
                    <a:bodyPr/>
                    <a:lstStyle/>
                    <a:p>
                      <a:pPr marL="0" algn="ctr" defTabSz="914400" rtl="0" eaLnBrk="1" fontAlgn="b" latinLnBrk="0" hangingPunct="1"/>
                      <a:r>
                        <a:rPr lang="en-US" sz="1100" b="1" i="0" u="none" strike="noStrike" kern="1200" dirty="0">
                          <a:solidFill>
                            <a:schemeClr val="bg1"/>
                          </a:solidFill>
                          <a:effectLst/>
                          <a:latin typeface="+mn-lt"/>
                          <a:ea typeface="+mn-ea"/>
                          <a:cs typeface="+mn-cs"/>
                        </a:rPr>
                        <a:t>SECTOR</a:t>
                      </a:r>
                    </a:p>
                  </a:txBody>
                  <a:tcPr marL="5738" marR="5738" marT="5738" marB="0" anchor="ctr">
                    <a:solidFill>
                      <a:schemeClr val="accent1"/>
                    </a:solidFill>
                  </a:tcPr>
                </a:tc>
                <a:tc>
                  <a:txBody>
                    <a:bodyPr/>
                    <a:lstStyle/>
                    <a:p>
                      <a:pPr marL="0" algn="ctr" defTabSz="914400" rtl="0" eaLnBrk="1" fontAlgn="b" latinLnBrk="0" hangingPunct="1"/>
                      <a:r>
                        <a:rPr lang="en-US" sz="1100" b="1" i="0" u="none" strike="noStrike" kern="1200" dirty="0">
                          <a:solidFill>
                            <a:schemeClr val="bg1"/>
                          </a:solidFill>
                          <a:effectLst/>
                          <a:latin typeface="+mn-lt"/>
                          <a:ea typeface="+mn-ea"/>
                          <a:cs typeface="+mn-cs"/>
                        </a:rPr>
                        <a:t>ACCOUNTS</a:t>
                      </a:r>
                    </a:p>
                    <a:p>
                      <a:pPr marL="0" marR="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smtClean="0">
                          <a:solidFill>
                            <a:schemeClr val="bg1"/>
                          </a:solidFill>
                          <a:effectLst/>
                          <a:latin typeface="+mn-lt"/>
                          <a:ea typeface="+mn-ea"/>
                          <a:cs typeface="+mn-cs"/>
                        </a:rPr>
                        <a:t>As of Mar-2022</a:t>
                      </a:r>
                      <a:endParaRPr lang="en-US" sz="1100" b="1" i="0" u="none" strike="noStrike" kern="1200" dirty="0">
                        <a:solidFill>
                          <a:schemeClr val="bg1"/>
                        </a:solidFill>
                        <a:effectLst/>
                        <a:latin typeface="+mn-lt"/>
                        <a:ea typeface="+mn-ea"/>
                        <a:cs typeface="+mn-cs"/>
                      </a:endParaRPr>
                    </a:p>
                  </a:txBody>
                  <a:tcPr marL="5738" marR="5738" marT="5738" marB="0" anchor="ctr">
                    <a:solidFill>
                      <a:schemeClr val="accent1"/>
                    </a:solidFill>
                  </a:tcPr>
                </a:tc>
                <a:tc>
                  <a:txBody>
                    <a:bodyPr/>
                    <a:lstStyle/>
                    <a:p>
                      <a:pPr marL="0" algn="ctr" defTabSz="914400" rtl="0" eaLnBrk="1" fontAlgn="b" latinLnBrk="0" hangingPunct="1"/>
                      <a:r>
                        <a:rPr lang="en-US" sz="1100" b="1" i="0" u="none" strike="noStrike" kern="1200" dirty="0">
                          <a:solidFill>
                            <a:srgbClr val="FF0000"/>
                          </a:solidFill>
                          <a:effectLst/>
                          <a:latin typeface="+mn-lt"/>
                          <a:ea typeface="+mn-ea"/>
                          <a:cs typeface="+mn-cs"/>
                        </a:rPr>
                        <a:t>ACCOUNTS</a:t>
                      </a:r>
                    </a:p>
                    <a:p>
                      <a:pPr marL="0" marR="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smtClean="0">
                          <a:solidFill>
                            <a:srgbClr val="FF0000"/>
                          </a:solidFill>
                          <a:effectLst/>
                          <a:latin typeface="+mn-lt"/>
                          <a:ea typeface="+mn-ea"/>
                          <a:cs typeface="+mn-cs"/>
                        </a:rPr>
                        <a:t>As of Mar-2021</a:t>
                      </a:r>
                      <a:endParaRPr lang="en-US" sz="1100" b="1" i="0" u="none" strike="noStrike" kern="1200" dirty="0">
                        <a:solidFill>
                          <a:srgbClr val="FF0000"/>
                        </a:solidFill>
                        <a:effectLst/>
                        <a:latin typeface="+mn-lt"/>
                        <a:ea typeface="+mn-ea"/>
                        <a:cs typeface="+mn-cs"/>
                      </a:endParaRPr>
                    </a:p>
                  </a:txBody>
                  <a:tcPr marL="5738" marR="5738" marT="5738" marB="0" anchor="ctr">
                    <a:solidFill>
                      <a:schemeClr val="accent1"/>
                    </a:solidFill>
                  </a:tcPr>
                </a:tc>
                <a:tc>
                  <a:txBody>
                    <a:bodyPr/>
                    <a:lstStyle/>
                    <a:p>
                      <a:pPr marL="0" algn="ctr" defTabSz="914400" rtl="0" eaLnBrk="1" fontAlgn="b" latinLnBrk="0" hangingPunct="1"/>
                      <a:r>
                        <a:rPr lang="en-US" sz="1100" b="1" i="0" u="none" strike="noStrike" kern="1200" dirty="0">
                          <a:solidFill>
                            <a:schemeClr val="bg1"/>
                          </a:solidFill>
                          <a:effectLst/>
                          <a:latin typeface="+mn-lt"/>
                          <a:ea typeface="+mn-ea"/>
                          <a:cs typeface="+mn-cs"/>
                        </a:rPr>
                        <a:t>AUM</a:t>
                      </a:r>
                    </a:p>
                    <a:p>
                      <a:pPr marL="0" marR="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smtClean="0">
                          <a:solidFill>
                            <a:schemeClr val="bg1"/>
                          </a:solidFill>
                          <a:effectLst/>
                          <a:latin typeface="+mn-lt"/>
                          <a:ea typeface="+mn-ea"/>
                          <a:cs typeface="+mn-cs"/>
                        </a:rPr>
                        <a:t>As of Mar-2022</a:t>
                      </a:r>
                      <a:endParaRPr lang="en-US" sz="1100" b="1" i="0" u="none" strike="noStrike" kern="1200" dirty="0">
                        <a:solidFill>
                          <a:schemeClr val="bg1"/>
                        </a:solidFill>
                        <a:effectLst/>
                        <a:latin typeface="+mn-lt"/>
                        <a:ea typeface="+mn-ea"/>
                        <a:cs typeface="+mn-cs"/>
                      </a:endParaRPr>
                    </a:p>
                  </a:txBody>
                  <a:tcPr marL="5738" marR="5738" marT="5738" marB="0" anchor="ctr">
                    <a:solidFill>
                      <a:schemeClr val="accent1"/>
                    </a:solidFill>
                  </a:tcPr>
                </a:tc>
                <a:tc>
                  <a:txBody>
                    <a:bodyPr/>
                    <a:lstStyle/>
                    <a:p>
                      <a:pPr marL="0" algn="ctr" defTabSz="914400" rtl="0" eaLnBrk="1" fontAlgn="b" latinLnBrk="0" hangingPunct="1"/>
                      <a:r>
                        <a:rPr lang="en-US" sz="1100" b="1" i="0" u="none" strike="noStrike" kern="1200" dirty="0">
                          <a:solidFill>
                            <a:srgbClr val="FF0000"/>
                          </a:solidFill>
                          <a:effectLst/>
                          <a:latin typeface="+mn-lt"/>
                          <a:ea typeface="+mn-ea"/>
                          <a:cs typeface="+mn-cs"/>
                        </a:rPr>
                        <a:t>AUM</a:t>
                      </a:r>
                    </a:p>
                    <a:p>
                      <a:pPr marL="0" marR="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smtClean="0">
                          <a:solidFill>
                            <a:srgbClr val="FF0000"/>
                          </a:solidFill>
                          <a:effectLst/>
                          <a:latin typeface="+mn-lt"/>
                          <a:ea typeface="+mn-ea"/>
                          <a:cs typeface="+mn-cs"/>
                        </a:rPr>
                        <a:t>As of Mar-2021</a:t>
                      </a:r>
                      <a:endParaRPr lang="en-US" sz="1100" b="1" i="0" u="none" strike="noStrike" kern="1200" dirty="0">
                        <a:solidFill>
                          <a:srgbClr val="FF0000"/>
                        </a:solidFill>
                        <a:effectLst/>
                        <a:latin typeface="+mn-lt"/>
                        <a:ea typeface="+mn-ea"/>
                        <a:cs typeface="+mn-cs"/>
                      </a:endParaRPr>
                    </a:p>
                  </a:txBody>
                  <a:tcPr marL="5738" marR="5738" marT="5738" marB="0" anchor="ctr">
                    <a:solidFill>
                      <a:schemeClr val="accent1"/>
                    </a:solidFill>
                  </a:tcPr>
                </a:tc>
                <a:tc>
                  <a:txBody>
                    <a:bodyPr/>
                    <a:lstStyle/>
                    <a:p>
                      <a:pPr marL="0" algn="ctr" defTabSz="914400" rtl="0" eaLnBrk="1" fontAlgn="b" latinLnBrk="0" hangingPunct="1"/>
                      <a:r>
                        <a:rPr lang="en-US" sz="1100" b="1" i="0" u="none" strike="noStrike" kern="1200" dirty="0" smtClean="0">
                          <a:solidFill>
                            <a:schemeClr val="bg1"/>
                          </a:solidFill>
                          <a:effectLst/>
                          <a:latin typeface="+mn-lt"/>
                          <a:ea typeface="+mn-ea"/>
                          <a:cs typeface="+mn-cs"/>
                        </a:rPr>
                        <a:t>% OF HIGH AUM</a:t>
                      </a:r>
                    </a:p>
                    <a:p>
                      <a:pPr marL="0" algn="ctr" defTabSz="914400" rtl="0" eaLnBrk="1" fontAlgn="b" latinLnBrk="0" hangingPunct="1"/>
                      <a:r>
                        <a:rPr lang="en-US" sz="1100" b="1" i="0" u="none" strike="noStrike" kern="1200" dirty="0" smtClean="0">
                          <a:solidFill>
                            <a:schemeClr val="bg1"/>
                          </a:solidFill>
                          <a:effectLst/>
                          <a:latin typeface="+mn-lt"/>
                          <a:ea typeface="+mn-ea"/>
                          <a:cs typeface="+mn-cs"/>
                        </a:rPr>
                        <a:t>Mar-2022</a:t>
                      </a:r>
                      <a:endParaRPr lang="en-US" sz="1100" b="1" i="0" u="none" strike="noStrike" kern="1200" dirty="0">
                        <a:solidFill>
                          <a:schemeClr val="bg1"/>
                        </a:solidFill>
                        <a:effectLst/>
                        <a:latin typeface="+mn-lt"/>
                        <a:ea typeface="+mn-ea"/>
                        <a:cs typeface="+mn-cs"/>
                      </a:endParaRPr>
                    </a:p>
                  </a:txBody>
                  <a:tcPr marL="5738" marR="5738" marT="5738" marB="0" anchor="ctr">
                    <a:solidFill>
                      <a:schemeClr val="accent1"/>
                    </a:solidFill>
                  </a:tcPr>
                </a:tc>
                <a:tc>
                  <a:txBody>
                    <a:bodyPr/>
                    <a:lstStyle/>
                    <a:p>
                      <a:pPr marL="0" algn="ctr" defTabSz="914400" rtl="0" eaLnBrk="1" fontAlgn="b" latinLnBrk="0" hangingPunct="1"/>
                      <a:r>
                        <a:rPr lang="en-US" sz="1100" b="1" i="0" u="none" strike="noStrike" kern="1200" dirty="0" smtClean="0">
                          <a:solidFill>
                            <a:schemeClr val="bg1"/>
                          </a:solidFill>
                          <a:effectLst/>
                          <a:latin typeface="+mn-lt"/>
                          <a:ea typeface="+mn-ea"/>
                          <a:cs typeface="+mn-cs"/>
                        </a:rPr>
                        <a:t>% OF HIGH AUM</a:t>
                      </a:r>
                    </a:p>
                    <a:p>
                      <a:pPr marL="0" algn="ctr" defTabSz="914400" rtl="0" eaLnBrk="1" fontAlgn="b" latinLnBrk="0" hangingPunct="1"/>
                      <a:r>
                        <a:rPr lang="en-US" sz="1100" b="1" i="0" u="none" strike="noStrike" kern="1200" dirty="0" smtClean="0">
                          <a:solidFill>
                            <a:schemeClr val="bg1"/>
                          </a:solidFill>
                          <a:effectLst/>
                          <a:latin typeface="+mn-lt"/>
                          <a:ea typeface="+mn-ea"/>
                          <a:cs typeface="+mn-cs"/>
                        </a:rPr>
                        <a:t>Mar-2021</a:t>
                      </a:r>
                      <a:endParaRPr lang="en-US" sz="1100" b="1" i="0" u="none" strike="noStrike" kern="1200" dirty="0">
                        <a:solidFill>
                          <a:schemeClr val="bg1"/>
                        </a:solidFill>
                        <a:effectLst/>
                        <a:latin typeface="+mn-lt"/>
                        <a:ea typeface="+mn-ea"/>
                        <a:cs typeface="+mn-cs"/>
                      </a:endParaRPr>
                    </a:p>
                  </a:txBody>
                  <a:tcPr marL="5738" marR="5738" marT="5738" marB="0" anchor="ctr">
                    <a:solidFill>
                      <a:schemeClr val="accent1"/>
                    </a:solidFill>
                  </a:tcPr>
                </a:tc>
                <a:tc>
                  <a:txBody>
                    <a:bodyPr/>
                    <a:lstStyle/>
                    <a:p>
                      <a:pPr marL="0" algn="ctr" defTabSz="914400" rtl="0" eaLnBrk="1" fontAlgn="b" latinLnBrk="0" hangingPunct="1"/>
                      <a:r>
                        <a:rPr lang="en-US" sz="1100" b="1" i="0" u="none" strike="noStrike" kern="1200" dirty="0" smtClean="0">
                          <a:solidFill>
                            <a:schemeClr val="bg1"/>
                          </a:solidFill>
                          <a:effectLst/>
                          <a:latin typeface="+mn-lt"/>
                          <a:ea typeface="+mn-ea"/>
                          <a:cs typeface="+mn-cs"/>
                        </a:rPr>
                        <a:t>% OF TOTAL AUM</a:t>
                      </a:r>
                    </a:p>
                    <a:p>
                      <a:pPr marL="0" algn="ctr" defTabSz="914400" rtl="0" eaLnBrk="1" fontAlgn="b" latinLnBrk="0" hangingPunct="1"/>
                      <a:r>
                        <a:rPr lang="en-US" sz="1100" b="1" i="0" u="none" strike="noStrike" kern="1200" dirty="0" smtClean="0">
                          <a:solidFill>
                            <a:schemeClr val="bg1"/>
                          </a:solidFill>
                          <a:effectLst/>
                          <a:latin typeface="+mn-lt"/>
                          <a:ea typeface="+mn-ea"/>
                          <a:cs typeface="+mn-cs"/>
                        </a:rPr>
                        <a:t>Mar</a:t>
                      </a:r>
                      <a:r>
                        <a:rPr lang="en-US" sz="1100" b="1" i="0" u="none" strike="noStrike" kern="1200" baseline="0" dirty="0" smtClean="0">
                          <a:solidFill>
                            <a:schemeClr val="bg1"/>
                          </a:solidFill>
                          <a:effectLst/>
                          <a:latin typeface="+mn-lt"/>
                          <a:ea typeface="+mn-ea"/>
                          <a:cs typeface="+mn-cs"/>
                        </a:rPr>
                        <a:t> - 2022</a:t>
                      </a:r>
                      <a:endParaRPr lang="en-US" sz="1100" b="1" i="0" u="none" strike="noStrike" kern="1200" dirty="0">
                        <a:solidFill>
                          <a:schemeClr val="bg1"/>
                        </a:solidFill>
                        <a:effectLst/>
                        <a:latin typeface="+mn-lt"/>
                        <a:ea typeface="+mn-ea"/>
                        <a:cs typeface="+mn-cs"/>
                      </a:endParaRPr>
                    </a:p>
                  </a:txBody>
                  <a:tcPr marL="6350" marR="6350" marT="6350" marB="0" anchor="ctr">
                    <a:solidFill>
                      <a:schemeClr val="accent1"/>
                    </a:solidFill>
                  </a:tcPr>
                </a:tc>
                <a:tc>
                  <a:txBody>
                    <a:bodyPr/>
                    <a:lstStyle/>
                    <a:p>
                      <a:pPr marL="0" algn="ctr" defTabSz="914400" rtl="0" eaLnBrk="1" fontAlgn="b" latinLnBrk="0" hangingPunct="1"/>
                      <a:r>
                        <a:rPr lang="en-US" sz="1100" b="1" i="0" u="none" strike="noStrike" kern="1200" dirty="0" smtClean="0">
                          <a:solidFill>
                            <a:schemeClr val="bg1"/>
                          </a:solidFill>
                          <a:effectLst/>
                          <a:latin typeface="+mn-lt"/>
                          <a:ea typeface="+mn-ea"/>
                          <a:cs typeface="+mn-cs"/>
                        </a:rPr>
                        <a:t>% OF TOTAL AUM</a:t>
                      </a:r>
                    </a:p>
                    <a:p>
                      <a:pPr marL="0" algn="ctr" defTabSz="914400" rtl="0" eaLnBrk="1" fontAlgn="b" latinLnBrk="0" hangingPunct="1"/>
                      <a:r>
                        <a:rPr lang="en-US" sz="1100" b="1" i="0" u="none" strike="noStrike" kern="1200" dirty="0" smtClean="0">
                          <a:solidFill>
                            <a:schemeClr val="bg1"/>
                          </a:solidFill>
                          <a:effectLst/>
                          <a:latin typeface="+mn-lt"/>
                          <a:ea typeface="+mn-ea"/>
                          <a:cs typeface="+mn-cs"/>
                        </a:rPr>
                        <a:t>Mar-2021</a:t>
                      </a:r>
                      <a:endParaRPr lang="en-US" sz="1100" b="1" i="0" u="none" strike="noStrike" kern="1200" dirty="0">
                        <a:solidFill>
                          <a:schemeClr val="bg1"/>
                        </a:solidFill>
                        <a:effectLst/>
                        <a:latin typeface="+mn-lt"/>
                        <a:ea typeface="+mn-ea"/>
                        <a:cs typeface="+mn-cs"/>
                      </a:endParaRPr>
                    </a:p>
                  </a:txBody>
                  <a:tcPr marL="6350" marR="6350" marT="6350" marB="0" anchor="ctr">
                    <a:solidFill>
                      <a:schemeClr val="accent1"/>
                    </a:solidFill>
                  </a:tcPr>
                </a:tc>
                <a:extLst>
                  <a:ext uri="{0D108BD9-81ED-4DB2-BD59-A6C34878D82A}">
                    <a16:rowId xmlns:a16="http://schemas.microsoft.com/office/drawing/2014/main" val="1542322301"/>
                  </a:ext>
                </a:extLst>
              </a:tr>
              <a:tr h="32321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Association</a:t>
                      </a:r>
                    </a:p>
                  </a:txBody>
                  <a:tcPr marL="6350" marR="6350" marT="6350"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7</a:t>
                      </a:r>
                    </a:p>
                  </a:txBody>
                  <a:tcPr marL="0" marR="0" marT="0"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32,047,802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42,699,717 </a:t>
                      </a:r>
                    </a:p>
                  </a:txBody>
                  <a:tcPr marL="0" marR="0" marT="0"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0.8%</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1.28%</a:t>
                      </a:r>
                    </a:p>
                  </a:txBody>
                  <a:tcPr marL="0" marR="0" marT="0"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0.0289%</a:t>
                      </a:r>
                    </a:p>
                  </a:txBody>
                  <a:tcPr marL="0" marR="0" marT="0" marB="0" anchor="ctr"/>
                </a:tc>
                <a:extLst>
                  <a:ext uri="{0D108BD9-81ED-4DB2-BD59-A6C34878D82A}">
                    <a16:rowId xmlns:a16="http://schemas.microsoft.com/office/drawing/2014/main" val="1902744426"/>
                  </a:ext>
                </a:extLst>
              </a:tr>
              <a:tr h="161607">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Educational Institute</a:t>
                      </a:r>
                    </a:p>
                  </a:txBody>
                  <a:tcPr marL="6350" marR="6350" marT="6350"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3</a:t>
                      </a:r>
                    </a:p>
                  </a:txBody>
                  <a:tcPr marL="0" marR="0" marT="0"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62,226,761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83,019,984 </a:t>
                      </a:r>
                      <a:endPar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1.6%</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2.50%</a:t>
                      </a:r>
                    </a:p>
                  </a:txBody>
                  <a:tcPr marL="0" marR="0" marT="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0.0561%</a:t>
                      </a:r>
                    </a:p>
                  </a:txBody>
                  <a:tcPr marL="0" marR="0" marT="0" marB="0" anchor="ctr"/>
                </a:tc>
                <a:extLst>
                  <a:ext uri="{0D108BD9-81ED-4DB2-BD59-A6C34878D82A}">
                    <a16:rowId xmlns:a16="http://schemas.microsoft.com/office/drawing/2014/main" val="1585739184"/>
                  </a:ext>
                </a:extLst>
              </a:tr>
              <a:tr h="161607">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Foreign-Individual</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10</a:t>
                      </a:r>
                    </a:p>
                  </a:txBody>
                  <a:tcPr marL="0" marR="0" marT="0"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9,419,827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49,720,341 </a:t>
                      </a:r>
                    </a:p>
                  </a:txBody>
                  <a:tcPr marL="0" marR="0" marT="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0.2%</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1.50%</a:t>
                      </a:r>
                    </a:p>
                  </a:txBody>
                  <a:tcPr marL="0" marR="0" marT="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0.0336%</a:t>
                      </a:r>
                    </a:p>
                  </a:txBody>
                  <a:tcPr marL="0" marR="0" marT="0" marB="0" anchor="ctr"/>
                </a:tc>
                <a:extLst>
                  <a:ext uri="{0D108BD9-81ED-4DB2-BD59-A6C34878D82A}">
                    <a16:rowId xmlns:a16="http://schemas.microsoft.com/office/drawing/2014/main" val="1675209203"/>
                  </a:ext>
                </a:extLst>
              </a:tr>
              <a:tr h="323214">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Gratuity Fund</a:t>
                      </a:r>
                    </a:p>
                  </a:txBody>
                  <a:tcPr marL="6350" marR="6350" marT="635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2</a:t>
                      </a:r>
                    </a:p>
                  </a:txBody>
                  <a:tcPr marL="0" marR="0" marT="0"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1,783,691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1,646,729 </a:t>
                      </a:r>
                      <a:endPar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0.05%</a:t>
                      </a:r>
                    </a:p>
                  </a:txBody>
                  <a:tcPr marL="0" marR="0" marT="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0.0011%</a:t>
                      </a:r>
                    </a:p>
                  </a:txBody>
                  <a:tcPr marL="0" marR="0" marT="0" marB="0" anchor="ctr"/>
                </a:tc>
                <a:extLst>
                  <a:ext uri="{0D108BD9-81ED-4DB2-BD59-A6C34878D82A}">
                    <a16:rowId xmlns:a16="http://schemas.microsoft.com/office/drawing/2014/main" val="719720921"/>
                  </a:ext>
                </a:extLst>
              </a:tr>
              <a:tr h="323214">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Individual</a:t>
                      </a:r>
                    </a:p>
                  </a:txBody>
                  <a:tcPr marL="6350" marR="6350" marT="6350"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436</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477</a:t>
                      </a:r>
                    </a:p>
                  </a:txBody>
                  <a:tcPr marL="0" marR="0" marT="0"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1,194,684,517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1,714,141,547 </a:t>
                      </a:r>
                      <a:endPar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30.8%</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51.55%</a:t>
                      </a:r>
                    </a:p>
                  </a:txBody>
                  <a:tcPr marL="0" marR="0" marT="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0.7%</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1.1590%</a:t>
                      </a:r>
                    </a:p>
                  </a:txBody>
                  <a:tcPr marL="0" marR="0" marT="0" marB="0" anchor="ctr"/>
                </a:tc>
                <a:extLst>
                  <a:ext uri="{0D108BD9-81ED-4DB2-BD59-A6C34878D82A}">
                    <a16:rowId xmlns:a16="http://schemas.microsoft.com/office/drawing/2014/main" val="2085585193"/>
                  </a:ext>
                </a:extLst>
              </a:tr>
              <a:tr h="323214">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Insurance Company</a:t>
                      </a:r>
                    </a:p>
                  </a:txBody>
                  <a:tcPr marL="6350" marR="6350" marT="635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2</a:t>
                      </a:r>
                    </a:p>
                  </a:txBody>
                  <a:tcPr marL="0" marR="0" marT="0"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20,793,118 </a:t>
                      </a:r>
                      <a:endPar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0.63%</a:t>
                      </a:r>
                    </a:p>
                  </a:txBody>
                  <a:tcPr marL="0" marR="0" marT="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0.0141%</a:t>
                      </a:r>
                    </a:p>
                  </a:txBody>
                  <a:tcPr marL="0" marR="0" marT="0" marB="0" anchor="ctr"/>
                </a:tc>
                <a:extLst>
                  <a:ext uri="{0D108BD9-81ED-4DB2-BD59-A6C34878D82A}">
                    <a16:rowId xmlns:a16="http://schemas.microsoft.com/office/drawing/2014/main" val="184487334"/>
                  </a:ext>
                </a:extLst>
              </a:tr>
              <a:tr h="323214">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Microfinance Bank</a:t>
                      </a:r>
                    </a:p>
                  </a:txBody>
                  <a:tcPr marL="0" marR="0" marT="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2,918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0.0%</a:t>
                      </a:r>
                    </a:p>
                  </a:txBody>
                  <a:tcPr marL="9525" marR="9525" marT="9525"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0.0%</a:t>
                      </a:r>
                    </a:p>
                  </a:txBody>
                  <a:tcPr marL="9525" marR="9525" marT="9525" marB="0" anchor="ctr"/>
                </a:tc>
                <a:extLst>
                  <a:ext uri="{0D108BD9-81ED-4DB2-BD59-A6C34878D82A}">
                    <a16:rowId xmlns:a16="http://schemas.microsoft.com/office/drawing/2014/main" val="2152345987"/>
                  </a:ext>
                </a:extLst>
              </a:tr>
              <a:tr h="368609">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NGO/NPO/Charitable Institutions</a:t>
                      </a:r>
                    </a:p>
                  </a:txBody>
                  <a:tcPr marL="6350" marR="6350" marT="635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66</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62</a:t>
                      </a:r>
                    </a:p>
                  </a:txBody>
                  <a:tcPr marL="0" marR="0" marT="0"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1,368,387,378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1,061,714,444 </a:t>
                      </a:r>
                      <a:endPar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35.3%</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31.93%</a:t>
                      </a:r>
                    </a:p>
                  </a:txBody>
                  <a:tcPr marL="0" marR="0" marT="0"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0.8%</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0.7178%</a:t>
                      </a:r>
                    </a:p>
                  </a:txBody>
                  <a:tcPr marL="0" marR="0" marT="0" marB="0" anchor="ctr"/>
                </a:tc>
                <a:extLst>
                  <a:ext uri="{0D108BD9-81ED-4DB2-BD59-A6C34878D82A}">
                    <a16:rowId xmlns:a16="http://schemas.microsoft.com/office/drawing/2014/main" val="2446852585"/>
                  </a:ext>
                </a:extLst>
              </a:tr>
              <a:tr h="323214">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Partnership</a:t>
                      </a:r>
                    </a:p>
                  </a:txBody>
                  <a:tcPr marL="6350" marR="6350" marT="635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2</a:t>
                      </a:r>
                    </a:p>
                  </a:txBody>
                  <a:tcPr marL="0" marR="0" marT="0"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32,479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5,729,009 </a:t>
                      </a:r>
                      <a:endPar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0.17%</a:t>
                      </a:r>
                    </a:p>
                  </a:txBody>
                  <a:tcPr marL="0" marR="0" marT="0"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0.0039%</a:t>
                      </a:r>
                    </a:p>
                  </a:txBody>
                  <a:tcPr marL="0" marR="0" marT="0" marB="0" anchor="ctr"/>
                </a:tc>
                <a:extLst>
                  <a:ext uri="{0D108BD9-81ED-4DB2-BD59-A6C34878D82A}">
                    <a16:rowId xmlns:a16="http://schemas.microsoft.com/office/drawing/2014/main" val="3557893110"/>
                  </a:ext>
                </a:extLst>
              </a:tr>
              <a:tr h="323214">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Private Limited Company</a:t>
                      </a:r>
                    </a:p>
                  </a:txBody>
                  <a:tcPr marL="6350" marR="6350" marT="635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9</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6</a:t>
                      </a:r>
                    </a:p>
                  </a:txBody>
                  <a:tcPr marL="0" marR="0" marT="0"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1,194,781,002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331,850,855 </a:t>
                      </a:r>
                      <a:endPar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30.8%</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9.98%</a:t>
                      </a:r>
                    </a:p>
                  </a:txBody>
                  <a:tcPr marL="0" marR="0" marT="0"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0.7%</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0.2244%</a:t>
                      </a:r>
                    </a:p>
                  </a:txBody>
                  <a:tcPr marL="0" marR="0" marT="0" marB="0" anchor="ctr"/>
                </a:tc>
                <a:extLst>
                  <a:ext uri="{0D108BD9-81ED-4DB2-BD59-A6C34878D82A}">
                    <a16:rowId xmlns:a16="http://schemas.microsoft.com/office/drawing/2014/main" val="3052132059"/>
                  </a:ext>
                </a:extLst>
              </a:tr>
              <a:tr h="323214">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Provident Fund</a:t>
                      </a:r>
                    </a:p>
                  </a:txBody>
                  <a:tcPr marL="6350" marR="6350" marT="635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2</a:t>
                      </a:r>
                    </a:p>
                  </a:txBody>
                  <a:tcPr marL="0" marR="0" marT="0"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765,992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707,175 </a:t>
                      </a:r>
                      <a:endPar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0.02%</a:t>
                      </a:r>
                    </a:p>
                  </a:txBody>
                  <a:tcPr marL="0" marR="0" marT="0"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0.0005%</a:t>
                      </a:r>
                    </a:p>
                  </a:txBody>
                  <a:tcPr marL="0" marR="0" marT="0" marB="0" anchor="ctr"/>
                </a:tc>
                <a:extLst>
                  <a:ext uri="{0D108BD9-81ED-4DB2-BD59-A6C34878D82A}">
                    <a16:rowId xmlns:a16="http://schemas.microsoft.com/office/drawing/2014/main" val="4150216419"/>
                  </a:ext>
                </a:extLst>
              </a:tr>
              <a:tr h="323214">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Residential Society</a:t>
                      </a:r>
                    </a:p>
                  </a:txBody>
                  <a:tcPr marL="6350" marR="6350" marT="635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tc>
                <a:tc>
                  <a:txBody>
                    <a:bodyPr/>
                    <a:lstStyle/>
                    <a:p>
                      <a:pPr marL="0" algn="ctr" defTabSz="914400" rtl="0" eaLnBrk="1" fontAlgn="b" latinLnBrk="0" hangingPunct="1"/>
                      <a:r>
                        <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3</a:t>
                      </a:r>
                    </a:p>
                  </a:txBody>
                  <a:tcPr marL="0" marR="0" marT="0"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13,231,335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13,334,279 </a:t>
                      </a:r>
                      <a:endPar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0.3%</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0.40%</a:t>
                      </a:r>
                    </a:p>
                  </a:txBody>
                  <a:tcPr marL="0" marR="0" marT="0"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0.0090%</a:t>
                      </a:r>
                    </a:p>
                  </a:txBody>
                  <a:tcPr marL="0" marR="0" marT="0" marB="0" anchor="ctr"/>
                </a:tc>
                <a:extLst>
                  <a:ext uri="{0D108BD9-81ED-4DB2-BD59-A6C34878D82A}">
                    <a16:rowId xmlns:a16="http://schemas.microsoft.com/office/drawing/2014/main" val="4064003972"/>
                  </a:ext>
                </a:extLst>
              </a:tr>
              <a:tr h="383045">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Sole Proprietorship</a:t>
                      </a:r>
                    </a:p>
                  </a:txBody>
                  <a:tcPr marL="6350" marR="6350" marT="6350" marB="0" anchor="ct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1</a:t>
                      </a: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65,195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1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60,522 </a:t>
                      </a:r>
                    </a:p>
                  </a:txBody>
                  <a:tcPr marL="0" marR="0" marT="0"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0.00%</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0.0%</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0.00%</a:t>
                      </a:r>
                    </a:p>
                  </a:txBody>
                  <a:tcPr marL="9525" marR="9525" marT="9525" marB="0" anchor="ctr"/>
                </a:tc>
                <a:extLst>
                  <a:ext uri="{0D108BD9-81ED-4DB2-BD59-A6C34878D82A}">
                    <a16:rowId xmlns:a16="http://schemas.microsoft.com/office/drawing/2014/main" val="1490814143"/>
                  </a:ext>
                </a:extLst>
              </a:tr>
              <a:tr h="372034">
                <a:tc>
                  <a:txBody>
                    <a:bodyPr/>
                    <a:lstStyle/>
                    <a:p>
                      <a:pPr marL="0" algn="ctr" defTabSz="914400" rtl="0" eaLnBrk="1" fontAlgn="b" latinLnBrk="0" hangingPunct="1"/>
                      <a:r>
                        <a:rPr lang="en-US" sz="1400" b="1" kern="1200" dirty="0">
                          <a:solidFill>
                            <a:schemeClr val="dk1"/>
                          </a:solidFill>
                          <a:latin typeface="Times New Roman" panose="02020603050405020304" pitchFamily="18" charset="0"/>
                          <a:ea typeface="+mn-ea"/>
                          <a:cs typeface="Times New Roman" panose="02020603050405020304" pitchFamily="18" charset="0"/>
                        </a:rPr>
                        <a:t>Grand Total</a:t>
                      </a:r>
                    </a:p>
                  </a:txBody>
                  <a:tcPr marL="5738" marR="5738" marT="5738" marB="0" anchor="ctr">
                    <a:solidFill>
                      <a:schemeClr val="accent6">
                        <a:lumMod val="60000"/>
                        <a:lumOff val="40000"/>
                      </a:schemeClr>
                    </a:solidFill>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540</a:t>
                      </a:r>
                    </a:p>
                  </a:txBody>
                  <a:tcPr marL="9525" marR="9525" marT="9525" marB="0" anchor="ctr">
                    <a:solidFill>
                      <a:schemeClr val="accent6">
                        <a:lumMod val="60000"/>
                        <a:lumOff val="40000"/>
                      </a:schemeClr>
                    </a:solidFill>
                  </a:tcPr>
                </a:tc>
                <a:tc>
                  <a:txBody>
                    <a:bodyPr/>
                    <a:lstStyle/>
                    <a:p>
                      <a:pPr algn="ct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60000"/>
                        <a:lumOff val="40000"/>
                      </a:schemeClr>
                    </a:solidFill>
                  </a:tcP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3,877,428,898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3,325,417,721</a:t>
                      </a:r>
                    </a:p>
                  </a:txBody>
                  <a:tcPr marL="0" marR="0" marT="0" marB="0" anchor="ctr">
                    <a:solidFill>
                      <a:schemeClr val="accent6">
                        <a:lumMod val="60000"/>
                        <a:lumOff val="40000"/>
                      </a:schemeClr>
                    </a:solidFill>
                  </a:tcPr>
                </a:tc>
                <a:tc>
                  <a:txBody>
                    <a:bodyPr/>
                    <a:lstStyle/>
                    <a:p>
                      <a:pPr marL="0" lvl="0" algn="ctr" defTabSz="914400" rtl="0" eaLnBrk="1" fontAlgn="b" latinLnBrk="0" hangingPunct="1"/>
                      <a:endParaRPr lang="en-US" sz="14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solidFill>
                      <a:schemeClr val="accent6">
                        <a:lumMod val="60000"/>
                        <a:lumOff val="40000"/>
                      </a:schemeClr>
                    </a:solidFill>
                  </a:tcPr>
                </a:tc>
                <a:tc>
                  <a:txBody>
                    <a:bodyPr/>
                    <a:lstStyle/>
                    <a:p>
                      <a:pPr marL="0" lvl="0" algn="ctr" defTabSz="914400" rtl="0" eaLnBrk="1" fontAlgn="b" latinLnBrk="0" hangingPunct="1"/>
                      <a:endParaRPr lang="en-US" sz="14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solidFill>
                      <a:schemeClr val="accent6">
                        <a:lumMod val="60000"/>
                        <a:lumOff val="40000"/>
                      </a:schemeClr>
                    </a:solidFill>
                  </a:tcPr>
                </a:tc>
                <a:tc>
                  <a:txBody>
                    <a:bodyPr/>
                    <a:lstStyle/>
                    <a:p>
                      <a:pPr marL="0" lvl="0" algn="ctr" defTabSz="914400" rtl="0" eaLnBrk="1" fontAlgn="b" latinLnBrk="0" hangingPunct="1"/>
                      <a:endParaRPr lang="en-US"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solidFill>
                      <a:schemeClr val="accent6">
                        <a:lumMod val="60000"/>
                        <a:lumOff val="40000"/>
                      </a:schemeClr>
                    </a:solidFill>
                  </a:tcPr>
                </a:tc>
                <a:tc>
                  <a:txBody>
                    <a:bodyPr/>
                    <a:lstStyle/>
                    <a:p>
                      <a:pPr marL="0" lvl="0" algn="ctr" defTabSz="914400" rtl="0" eaLnBrk="1" fontAlgn="b" latinLnBrk="0" hangingPunct="1"/>
                      <a:endParaRPr lang="en-US"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solidFill>
                      <a:schemeClr val="accent6">
                        <a:lumMod val="60000"/>
                        <a:lumOff val="40000"/>
                      </a:schemeClr>
                    </a:solidFill>
                  </a:tcPr>
                </a:tc>
                <a:extLst>
                  <a:ext uri="{0D108BD9-81ED-4DB2-BD59-A6C34878D82A}">
                    <a16:rowId xmlns:a16="http://schemas.microsoft.com/office/drawing/2014/main" val="3772729918"/>
                  </a:ext>
                </a:extLst>
              </a:tr>
            </a:tbl>
          </a:graphicData>
        </a:graphic>
      </p:graphicFrame>
    </p:spTree>
    <p:extLst>
      <p:ext uri="{BB962C8B-B14F-4D97-AF65-F5344CB8AC3E}">
        <p14:creationId xmlns:p14="http://schemas.microsoft.com/office/powerpoint/2010/main" val="1425755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373" y="117989"/>
            <a:ext cx="9828150" cy="1225902"/>
          </a:xfrm>
        </p:spPr>
        <p:txBody>
          <a:bodyPr>
            <a:normAutofit/>
          </a:bodyPr>
          <a:lstStyle/>
          <a:p>
            <a:r>
              <a:rPr lang="en-US" sz="1800" b="1" dirty="0">
                <a:latin typeface="+mn-lt"/>
              </a:rPr>
              <a:t>PROMINENT CHANGES IN </a:t>
            </a:r>
            <a:r>
              <a:rPr lang="en-US" sz="1800" b="1" dirty="0" smtClean="0">
                <a:latin typeface="+mn-lt"/>
              </a:rPr>
              <a:t>AUM IN </a:t>
            </a:r>
            <a:r>
              <a:rPr lang="en-US" sz="1800" b="1" dirty="0">
                <a:latin typeface="+mn-lt"/>
              </a:rPr>
              <a:t>HIGH RISK SECTORS DURING </a:t>
            </a:r>
            <a:r>
              <a:rPr lang="en-US" sz="1800" b="1" dirty="0" smtClean="0">
                <a:latin typeface="+mn-lt"/>
              </a:rPr>
              <a:t>MAR-2021 </a:t>
            </a:r>
            <a:r>
              <a:rPr lang="en-US" sz="1800" b="1" dirty="0">
                <a:latin typeface="+mn-lt"/>
              </a:rPr>
              <a:t>TO </a:t>
            </a:r>
            <a:r>
              <a:rPr lang="en-US" sz="1800" b="1" dirty="0" smtClean="0">
                <a:latin typeface="+mn-lt"/>
              </a:rPr>
              <a:t>MAR-2022</a:t>
            </a:r>
            <a:r>
              <a:rPr lang="en-US" sz="1800" b="1" dirty="0" smtClean="0">
                <a:latin typeface="+mn-lt"/>
              </a:rPr>
              <a:t>: </a:t>
            </a:r>
            <a:br>
              <a:rPr lang="en-US" sz="1800" b="1" dirty="0" smtClean="0">
                <a:latin typeface="+mn-lt"/>
              </a:rPr>
            </a:br>
            <a:r>
              <a:rPr lang="en-US" sz="1800" b="1" dirty="0" smtClean="0">
                <a:latin typeface="+mn-lt"/>
              </a:rPr>
              <a:t>PRIVATE LIMITED COMPANIES</a:t>
            </a:r>
            <a:endParaRPr lang="en-US" sz="18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7770655"/>
              </p:ext>
            </p:extLst>
          </p:nvPr>
        </p:nvGraphicFramePr>
        <p:xfrm>
          <a:off x="510297" y="1500621"/>
          <a:ext cx="9992314" cy="4908803"/>
        </p:xfrm>
        <a:graphic>
          <a:graphicData uri="http://schemas.openxmlformats.org/drawingml/2006/table">
            <a:tbl>
              <a:tblPr/>
              <a:tblGrid>
                <a:gridCol w="3036467">
                  <a:extLst>
                    <a:ext uri="{9D8B030D-6E8A-4147-A177-3AD203B41FA5}">
                      <a16:colId xmlns:a16="http://schemas.microsoft.com/office/drawing/2014/main" val="3550031223"/>
                    </a:ext>
                  </a:extLst>
                </a:gridCol>
                <a:gridCol w="1316181">
                  <a:extLst>
                    <a:ext uri="{9D8B030D-6E8A-4147-A177-3AD203B41FA5}">
                      <a16:colId xmlns:a16="http://schemas.microsoft.com/office/drawing/2014/main" val="1900996542"/>
                    </a:ext>
                  </a:extLst>
                </a:gridCol>
                <a:gridCol w="3048000">
                  <a:extLst>
                    <a:ext uri="{9D8B030D-6E8A-4147-A177-3AD203B41FA5}">
                      <a16:colId xmlns:a16="http://schemas.microsoft.com/office/drawing/2014/main" val="2970117619"/>
                    </a:ext>
                  </a:extLst>
                </a:gridCol>
                <a:gridCol w="1040939">
                  <a:extLst>
                    <a:ext uri="{9D8B030D-6E8A-4147-A177-3AD203B41FA5}">
                      <a16:colId xmlns:a16="http://schemas.microsoft.com/office/drawing/2014/main" val="3080593757"/>
                    </a:ext>
                  </a:extLst>
                </a:gridCol>
                <a:gridCol w="1550727">
                  <a:extLst>
                    <a:ext uri="{9D8B030D-6E8A-4147-A177-3AD203B41FA5}">
                      <a16:colId xmlns:a16="http://schemas.microsoft.com/office/drawing/2014/main" val="53217740"/>
                    </a:ext>
                  </a:extLst>
                </a:gridCol>
              </a:tblGrid>
              <a:tr h="500494">
                <a:tc>
                  <a:txBody>
                    <a:bodyPr/>
                    <a:lstStyle/>
                    <a:p>
                      <a:pPr algn="ctr" rtl="0" fontAlgn="b"/>
                      <a:r>
                        <a:rPr lang="en-US" sz="1600" b="1" i="0" u="none" strike="noStrike" dirty="0" smtClean="0">
                          <a:solidFill>
                            <a:srgbClr val="FFFFFF"/>
                          </a:solidFill>
                          <a:effectLst/>
                          <a:latin typeface="Calibri" panose="020F0502020204030204" pitchFamily="34" charset="0"/>
                        </a:rPr>
                        <a:t>Private</a:t>
                      </a:r>
                      <a:r>
                        <a:rPr lang="en-US" sz="1600" b="1" i="0" u="none" strike="noStrike" baseline="0" dirty="0" smtClean="0">
                          <a:solidFill>
                            <a:srgbClr val="FFFFFF"/>
                          </a:solidFill>
                          <a:effectLst/>
                          <a:latin typeface="Calibri" panose="020F0502020204030204" pitchFamily="34" charset="0"/>
                        </a:rPr>
                        <a:t> Limited Company</a:t>
                      </a:r>
                      <a:endParaRPr lang="en-US" sz="16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 AUM (Rs.)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dirty="0" smtClean="0">
                          <a:solidFill>
                            <a:srgbClr val="FFFFFF"/>
                          </a:solidFill>
                          <a:effectLst/>
                          <a:latin typeface="Calibri" panose="020F0502020204030204" pitchFamily="34" charset="0"/>
                        </a:rPr>
                        <a:t>Private</a:t>
                      </a:r>
                      <a:r>
                        <a:rPr lang="en-US" sz="1600" b="1" i="0" u="none" strike="noStrike" baseline="0" dirty="0" smtClean="0">
                          <a:solidFill>
                            <a:srgbClr val="FFFFFF"/>
                          </a:solidFill>
                          <a:effectLst/>
                          <a:latin typeface="Calibri" panose="020F0502020204030204" pitchFamily="34" charset="0"/>
                        </a:rPr>
                        <a:t> Limited Company</a:t>
                      </a:r>
                      <a:endParaRPr lang="en-US" sz="16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 AUM (Rs.)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dirty="0">
                          <a:solidFill>
                            <a:srgbClr val="FFFFFF"/>
                          </a:solidFill>
                          <a:effectLst/>
                          <a:latin typeface="Calibri" panose="020F0502020204030204" pitchFamily="34" charset="0"/>
                        </a:rPr>
                        <a:t>DIFFERENCE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4195379359"/>
                  </a:ext>
                </a:extLst>
              </a:tr>
              <a:tr h="263052">
                <a:tc gridSpan="2">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As of </a:t>
                      </a:r>
                      <a:r>
                        <a:rPr lang="en-US" sz="1600" b="1" i="0" u="none" strike="noStrike" kern="1200" dirty="0" smtClean="0">
                          <a:solidFill>
                            <a:schemeClr val="bg1"/>
                          </a:solidFill>
                          <a:effectLst/>
                          <a:latin typeface="Calibri" panose="020F0502020204030204" pitchFamily="34" charset="0"/>
                          <a:ea typeface="+mn-ea"/>
                          <a:cs typeface="+mn-cs"/>
                        </a:rPr>
                        <a:t>March</a:t>
                      </a:r>
                      <a:r>
                        <a:rPr lang="en-US" sz="1600" b="1" i="0" u="none" strike="noStrike" kern="1200" baseline="0" dirty="0" smtClean="0">
                          <a:solidFill>
                            <a:schemeClr val="bg1"/>
                          </a:solidFill>
                          <a:effectLst/>
                          <a:latin typeface="Calibri" panose="020F0502020204030204" pitchFamily="34" charset="0"/>
                          <a:ea typeface="+mn-ea"/>
                          <a:cs typeface="+mn-cs"/>
                        </a:rPr>
                        <a:t> 2022</a:t>
                      </a:r>
                      <a:endParaRPr lang="en-US"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gridSpan="2">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As of </a:t>
                      </a:r>
                      <a:r>
                        <a:rPr lang="en-US" sz="1600" b="1" i="0" u="none" strike="noStrike" kern="1200" dirty="0" smtClean="0">
                          <a:solidFill>
                            <a:schemeClr val="bg1"/>
                          </a:solidFill>
                          <a:effectLst/>
                          <a:latin typeface="Calibri" panose="020F0502020204030204" pitchFamily="34" charset="0"/>
                          <a:ea typeface="+mn-ea"/>
                          <a:cs typeface="+mn-cs"/>
                        </a:rPr>
                        <a:t>March 2021</a:t>
                      </a:r>
                      <a:endParaRPr lang="en-US"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a:txBody>
                    <a:bodyPr/>
                    <a:lstStyle/>
                    <a:p>
                      <a:pPr algn="ctr" rtl="0" fontAlgn="b"/>
                      <a:r>
                        <a:rPr lang="en-US" sz="1600" b="1" i="0" u="none" strike="noStrike" dirty="0">
                          <a:solidFill>
                            <a:srgbClr val="FFFFFF"/>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717323767"/>
                  </a:ext>
                </a:extLst>
              </a:tr>
              <a:tr h="398001">
                <a:tc>
                  <a:txBody>
                    <a:bodyPr/>
                    <a:lstStyle/>
                    <a:p>
                      <a:pPr algn="ct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KHYBER INTERNATIONAL PAK PRIVATE LIMITED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39,118,974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a:solidFill>
                            <a:srgbClr val="FF0000"/>
                          </a:solidFill>
                          <a:effectLst/>
                          <a:latin typeface="Times New Roman" panose="02020603050405020304" pitchFamily="18" charset="0"/>
                          <a:cs typeface="Times New Roman" panose="02020603050405020304" pitchFamily="18" charset="0"/>
                        </a:rPr>
                        <a:t>KHYBER INTERNATIONAL PAK PRIVATE LIMITED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55,760,212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(16,641,238)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590420260"/>
                  </a:ext>
                </a:extLst>
              </a:tr>
              <a:tr h="398001">
                <a:tc>
                  <a:txBody>
                    <a:bodyPr/>
                    <a:lstStyle/>
                    <a:p>
                      <a:pPr algn="ct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PAKISTAN TESTING SERVICE (PRIVATE) LIMITED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16,753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PAKISTAN TESTING SERVICE (PRIVATE) LIMITED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a:solidFill>
                            <a:srgbClr val="FF0000"/>
                          </a:solidFill>
                          <a:effectLst/>
                          <a:latin typeface="Times New Roman" panose="02020603050405020304" pitchFamily="18" charset="0"/>
                          <a:cs typeface="Times New Roman" panose="02020603050405020304" pitchFamily="18" charset="0"/>
                        </a:rPr>
                        <a:t>9,642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7,111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625914953"/>
                  </a:ext>
                </a:extLst>
              </a:tr>
              <a:tr h="398001">
                <a:tc>
                  <a:txBody>
                    <a:bodyPr/>
                    <a:lstStyle/>
                    <a:p>
                      <a:pPr algn="ct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HABIB METRO PAKISTAN PRIVATE LIMITED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740,513,920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HABIB METRO PAKISTAN PRIVATE LIMITED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141,449,848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599,064,072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82537947"/>
                  </a:ext>
                </a:extLst>
              </a:tr>
              <a:tr h="203346">
                <a:tc>
                  <a:txBody>
                    <a:bodyPr/>
                    <a:lstStyle/>
                    <a:p>
                      <a:pPr algn="ct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SEFAM PVT LTD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169,075,454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SEFAM PVT LTD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100,594,824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68,480,630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864717307"/>
                  </a:ext>
                </a:extLst>
              </a:tr>
              <a:tr h="203346">
                <a:tc>
                  <a:txBody>
                    <a:bodyPr/>
                    <a:lstStyle/>
                    <a:p>
                      <a:pPr algn="ct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MARINE SERVICES (PVT.) LTD.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8,231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MARINE SERVICES (PVT.) LTD.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7,590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                          641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243416056"/>
                  </a:ext>
                </a:extLst>
              </a:tr>
              <a:tr h="295767">
                <a:tc>
                  <a:txBody>
                    <a:bodyPr/>
                    <a:lstStyle/>
                    <a:p>
                      <a:pPr algn="ct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DIN LEATHER (PVT.) LTD.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DIN LEATHER (PVT.) LTD.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34,028,736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(34,028,736)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417273822"/>
                  </a:ext>
                </a:extLst>
              </a:tr>
              <a:tr h="398001">
                <a:tc>
                  <a:txBody>
                    <a:bodyPr/>
                    <a:lstStyle/>
                    <a:p>
                      <a:pPr algn="ct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DEL ENGINEERING DOMESTIC (PVT) LIMITED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235,732,629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DEL ENGINEERING DOMESTIC (PVT) LIMITED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235,732,629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621830465"/>
                  </a:ext>
                </a:extLst>
              </a:tr>
              <a:tr h="398001">
                <a:tc>
                  <a:txBody>
                    <a:bodyPr/>
                    <a:lstStyle/>
                    <a:p>
                      <a:pPr algn="ct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FATEH HOMES PRIVATE LIMITED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7,877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FATEH HOMES PRIVATE LIMITED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7,877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771138040"/>
                  </a:ext>
                </a:extLst>
              </a:tr>
              <a:tr h="398001">
                <a:tc>
                  <a:txBody>
                    <a:bodyPr/>
                    <a:lstStyle/>
                    <a:p>
                      <a:pPr algn="ct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GENIX PHARMA (PRIVATE) LIMITED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5,000,000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GENIX PHARMA (PRIVATE) LIMITED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5,000,000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886277281"/>
                  </a:ext>
                </a:extLst>
              </a:tr>
              <a:tr h="398001">
                <a:tc>
                  <a:txBody>
                    <a:bodyPr/>
                    <a:lstStyle/>
                    <a:p>
                      <a:pPr algn="ctr" rtl="0"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SINACO ENGINEERS (PRIVATE) LIMITED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5,307,164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a:solidFill>
                            <a:srgbClr val="FF0000"/>
                          </a:solidFill>
                          <a:effectLst/>
                          <a:latin typeface="Times New Roman" panose="02020603050405020304" pitchFamily="18" charset="0"/>
                          <a:cs typeface="Times New Roman" panose="02020603050405020304" pitchFamily="18" charset="0"/>
                        </a:rPr>
                        <a:t>SINACO ENGINEERS (PRIVATE) LIMITED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5,307,164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548141427"/>
                  </a:ext>
                </a:extLst>
              </a:tr>
              <a:tr h="426493">
                <a:tc>
                  <a:txBody>
                    <a:bodyPr/>
                    <a:lstStyle/>
                    <a:p>
                      <a:pPr algn="ctr" fontAlgn="b"/>
                      <a:r>
                        <a:rPr lang="en-US" sz="1600" b="1" i="0" u="none" strike="noStrike" dirty="0" smtClean="0">
                          <a:solidFill>
                            <a:schemeClr val="bg1"/>
                          </a:solidFill>
                          <a:effectLst/>
                          <a:latin typeface="+mj-lt"/>
                          <a:cs typeface="Times New Roman" panose="02020603050405020304" pitchFamily="18" charset="0"/>
                        </a:rPr>
                        <a:t>Total</a:t>
                      </a:r>
                      <a:endParaRPr lang="en-US" sz="1600" b="1" i="0" u="none" strike="noStrike" dirty="0">
                        <a:solidFill>
                          <a:schemeClr val="bg1"/>
                        </a:solidFill>
                        <a:effectLst/>
                        <a:latin typeface="+mj-lt"/>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chemeClr val="bg1"/>
                          </a:solidFill>
                          <a:effectLst/>
                          <a:latin typeface="+mj-lt"/>
                          <a:cs typeface="Times New Roman" panose="02020603050405020304" pitchFamily="18" charset="0"/>
                        </a:rPr>
                        <a:t>1,194,781,002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fontAlgn="b"/>
                      <a:endParaRPr lang="en-US" sz="1600" b="1" i="0" u="none" strike="noStrike" dirty="0">
                        <a:solidFill>
                          <a:schemeClr val="bg1"/>
                        </a:solidFill>
                        <a:effectLst/>
                        <a:latin typeface="+mj-lt"/>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chemeClr val="bg1"/>
                          </a:solidFill>
                          <a:effectLst/>
                          <a:latin typeface="+mj-lt"/>
                          <a:cs typeface="Times New Roman" panose="02020603050405020304" pitchFamily="18" charset="0"/>
                        </a:rPr>
                        <a:t>331,850,852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chemeClr val="bg1"/>
                          </a:solidFill>
                          <a:effectLst/>
                          <a:latin typeface="+mj-lt"/>
                          <a:cs typeface="Times New Roman" panose="02020603050405020304" pitchFamily="18" charset="0"/>
                        </a:rPr>
                        <a:t>862,930,150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261273550"/>
                  </a:ext>
                </a:extLst>
              </a:tr>
            </a:tbl>
          </a:graphicData>
        </a:graphic>
      </p:graphicFrame>
    </p:spTree>
    <p:extLst>
      <p:ext uri="{BB962C8B-B14F-4D97-AF65-F5344CB8AC3E}">
        <p14:creationId xmlns:p14="http://schemas.microsoft.com/office/powerpoint/2010/main" val="2657020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373" y="117989"/>
            <a:ext cx="9828150" cy="1225902"/>
          </a:xfrm>
        </p:spPr>
        <p:txBody>
          <a:bodyPr>
            <a:normAutofit/>
          </a:bodyPr>
          <a:lstStyle/>
          <a:p>
            <a:r>
              <a:rPr lang="en-US" sz="1800" b="1" dirty="0"/>
              <a:t>PROMINENT CHANGES IN AUM (PKR 25m) IN HIGH RISK SECTORS DURING MAR-2021 TO MAR-2022 : NGO/NPO/CHARITABLE INSTITUTIONS</a:t>
            </a:r>
            <a:endParaRPr lang="en-US" sz="1800"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2352872439"/>
              </p:ext>
            </p:extLst>
          </p:nvPr>
        </p:nvGraphicFramePr>
        <p:xfrm>
          <a:off x="416191" y="1343891"/>
          <a:ext cx="10124561" cy="482063"/>
        </p:xfrm>
        <a:graphic>
          <a:graphicData uri="http://schemas.openxmlformats.org/drawingml/2006/table">
            <a:tbl>
              <a:tblPr/>
              <a:tblGrid>
                <a:gridCol w="2957946">
                  <a:extLst>
                    <a:ext uri="{9D8B030D-6E8A-4147-A177-3AD203B41FA5}">
                      <a16:colId xmlns:a16="http://schemas.microsoft.com/office/drawing/2014/main" val="3550031223"/>
                    </a:ext>
                  </a:extLst>
                </a:gridCol>
                <a:gridCol w="1233055">
                  <a:extLst>
                    <a:ext uri="{9D8B030D-6E8A-4147-A177-3AD203B41FA5}">
                      <a16:colId xmlns:a16="http://schemas.microsoft.com/office/drawing/2014/main" val="3890556038"/>
                    </a:ext>
                  </a:extLst>
                </a:gridCol>
                <a:gridCol w="2962656">
                  <a:extLst>
                    <a:ext uri="{9D8B030D-6E8A-4147-A177-3AD203B41FA5}">
                      <a16:colId xmlns:a16="http://schemas.microsoft.com/office/drawing/2014/main" val="2970117619"/>
                    </a:ext>
                  </a:extLst>
                </a:gridCol>
                <a:gridCol w="1234440">
                  <a:extLst>
                    <a:ext uri="{9D8B030D-6E8A-4147-A177-3AD203B41FA5}">
                      <a16:colId xmlns:a16="http://schemas.microsoft.com/office/drawing/2014/main" val="1014267441"/>
                    </a:ext>
                  </a:extLst>
                </a:gridCol>
                <a:gridCol w="1736464">
                  <a:extLst>
                    <a:ext uri="{9D8B030D-6E8A-4147-A177-3AD203B41FA5}">
                      <a16:colId xmlns:a16="http://schemas.microsoft.com/office/drawing/2014/main" val="53217740"/>
                    </a:ext>
                  </a:extLst>
                </a:gridCol>
              </a:tblGrid>
              <a:tr h="482063">
                <a:tc>
                  <a:txBody>
                    <a:bodyPr/>
                    <a:lstStyle/>
                    <a:p>
                      <a:pPr algn="ctr" rtl="0" fontAlgn="b"/>
                      <a:r>
                        <a:rPr lang="en-US" sz="1600" b="1" i="0" u="none" strike="noStrike" dirty="0">
                          <a:solidFill>
                            <a:srgbClr val="FFFFFF"/>
                          </a:solidFill>
                          <a:effectLst/>
                          <a:latin typeface="Calibri" panose="020F0502020204030204" pitchFamily="34" charset="0"/>
                        </a:rPr>
                        <a:t>NGO/NPO/Charitable Institutions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 AUM (Rs.)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dirty="0">
                          <a:solidFill>
                            <a:srgbClr val="FF0000"/>
                          </a:solidFill>
                          <a:effectLst/>
                          <a:latin typeface="Calibri" panose="020F0502020204030204" pitchFamily="34" charset="0"/>
                        </a:rPr>
                        <a:t>NGO/NPO/Charitable Institutions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0000"/>
                          </a:solidFill>
                          <a:effectLst/>
                          <a:latin typeface="Calibri" panose="020F0502020204030204" pitchFamily="34" charset="0"/>
                        </a:rPr>
                        <a:t> AUM (Rs.)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dirty="0">
                          <a:solidFill>
                            <a:srgbClr val="FF0000"/>
                          </a:solidFill>
                          <a:effectLst/>
                          <a:latin typeface="Calibri" panose="020F0502020204030204" pitchFamily="34" charset="0"/>
                        </a:rPr>
                        <a:t>DIFFERENCE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419537935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489872399"/>
              </p:ext>
            </p:extLst>
          </p:nvPr>
        </p:nvGraphicFramePr>
        <p:xfrm>
          <a:off x="416189" y="1825954"/>
          <a:ext cx="10124564" cy="370840"/>
        </p:xfrm>
        <a:graphic>
          <a:graphicData uri="http://schemas.openxmlformats.org/drawingml/2006/table">
            <a:tbl>
              <a:tblPr firstRow="1" bandRow="1">
                <a:tableStyleId>{5C22544A-7EE6-4342-B048-85BDC9FD1C3A}</a:tableStyleId>
              </a:tblPr>
              <a:tblGrid>
                <a:gridCol w="5062282">
                  <a:extLst>
                    <a:ext uri="{9D8B030D-6E8A-4147-A177-3AD203B41FA5}">
                      <a16:colId xmlns:a16="http://schemas.microsoft.com/office/drawing/2014/main" val="4230425270"/>
                    </a:ext>
                  </a:extLst>
                </a:gridCol>
                <a:gridCol w="5062282">
                  <a:extLst>
                    <a:ext uri="{9D8B030D-6E8A-4147-A177-3AD203B41FA5}">
                      <a16:colId xmlns:a16="http://schemas.microsoft.com/office/drawing/2014/main" val="29837365"/>
                    </a:ext>
                  </a:extLst>
                </a:gridCol>
              </a:tblGrid>
              <a:tr h="370840">
                <a:tc>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As of </a:t>
                      </a:r>
                      <a:r>
                        <a:rPr lang="en-US" sz="1600" b="1" i="0" u="none" strike="noStrike" kern="1200" dirty="0" smtClean="0">
                          <a:solidFill>
                            <a:schemeClr val="bg1"/>
                          </a:solidFill>
                          <a:effectLst/>
                          <a:latin typeface="Calibri" panose="020F0502020204030204" pitchFamily="34" charset="0"/>
                          <a:ea typeface="+mn-ea"/>
                          <a:cs typeface="+mn-cs"/>
                        </a:rPr>
                        <a:t>March</a:t>
                      </a:r>
                      <a:r>
                        <a:rPr lang="en-US" sz="1600" b="1" i="0" u="none" strike="noStrike" kern="1200" baseline="0" dirty="0" smtClean="0">
                          <a:solidFill>
                            <a:schemeClr val="bg1"/>
                          </a:solidFill>
                          <a:effectLst/>
                          <a:latin typeface="Calibri" panose="020F0502020204030204" pitchFamily="34" charset="0"/>
                          <a:ea typeface="+mn-ea"/>
                          <a:cs typeface="+mn-cs"/>
                        </a:rPr>
                        <a:t> 2022</a:t>
                      </a:r>
                      <a:endParaRPr lang="en-US"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tc>
                <a:tc>
                  <a:txBody>
                    <a:bodyPr/>
                    <a:lstStyle/>
                    <a:p>
                      <a:pPr marL="0" algn="ctr" defTabSz="914400" rtl="0" eaLnBrk="1" fontAlgn="b" latinLnBrk="0" hangingPunct="1"/>
                      <a:r>
                        <a:rPr lang="en-US" sz="1600" b="1" i="0" u="none" strike="noStrike" kern="1200" dirty="0">
                          <a:solidFill>
                            <a:srgbClr val="FF0000"/>
                          </a:solidFill>
                          <a:effectLst/>
                          <a:latin typeface="Calibri" panose="020F0502020204030204" pitchFamily="34" charset="0"/>
                          <a:ea typeface="+mn-ea"/>
                          <a:cs typeface="+mn-cs"/>
                        </a:rPr>
                        <a:t>As of </a:t>
                      </a:r>
                      <a:r>
                        <a:rPr lang="en-US" sz="1600" b="1" i="0" u="none" strike="noStrike" kern="1200" dirty="0" smtClean="0">
                          <a:solidFill>
                            <a:srgbClr val="FF0000"/>
                          </a:solidFill>
                          <a:effectLst/>
                          <a:latin typeface="Calibri" panose="020F0502020204030204" pitchFamily="34" charset="0"/>
                          <a:ea typeface="+mn-ea"/>
                          <a:cs typeface="+mn-cs"/>
                        </a:rPr>
                        <a:t>March 2021</a:t>
                      </a:r>
                      <a:endParaRPr lang="en-US" sz="1600" b="1" i="0" u="none" strike="noStrike" kern="1200" dirty="0">
                        <a:solidFill>
                          <a:srgbClr val="FF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81036227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78796906"/>
              </p:ext>
            </p:extLst>
          </p:nvPr>
        </p:nvGraphicFramePr>
        <p:xfrm>
          <a:off x="416186" y="2196790"/>
          <a:ext cx="10124565" cy="4573647"/>
        </p:xfrm>
        <a:graphic>
          <a:graphicData uri="http://schemas.openxmlformats.org/drawingml/2006/table">
            <a:tbl>
              <a:tblPr firstRow="1" bandRow="1">
                <a:tableStyleId>{69CF1AB2-1976-4502-BF36-3FF5EA218861}</a:tableStyleId>
              </a:tblPr>
              <a:tblGrid>
                <a:gridCol w="2964323">
                  <a:extLst>
                    <a:ext uri="{9D8B030D-6E8A-4147-A177-3AD203B41FA5}">
                      <a16:colId xmlns:a16="http://schemas.microsoft.com/office/drawing/2014/main" val="3205944531"/>
                    </a:ext>
                  </a:extLst>
                </a:gridCol>
                <a:gridCol w="1343891">
                  <a:extLst>
                    <a:ext uri="{9D8B030D-6E8A-4147-A177-3AD203B41FA5}">
                      <a16:colId xmlns:a16="http://schemas.microsoft.com/office/drawing/2014/main" val="2356801795"/>
                    </a:ext>
                  </a:extLst>
                </a:gridCol>
                <a:gridCol w="2840182">
                  <a:extLst>
                    <a:ext uri="{9D8B030D-6E8A-4147-A177-3AD203B41FA5}">
                      <a16:colId xmlns:a16="http://schemas.microsoft.com/office/drawing/2014/main" val="1534467892"/>
                    </a:ext>
                  </a:extLst>
                </a:gridCol>
                <a:gridCol w="1551709">
                  <a:extLst>
                    <a:ext uri="{9D8B030D-6E8A-4147-A177-3AD203B41FA5}">
                      <a16:colId xmlns:a16="http://schemas.microsoft.com/office/drawing/2014/main" val="516051458"/>
                    </a:ext>
                  </a:extLst>
                </a:gridCol>
                <a:gridCol w="1424460">
                  <a:extLst>
                    <a:ext uri="{9D8B030D-6E8A-4147-A177-3AD203B41FA5}">
                      <a16:colId xmlns:a16="http://schemas.microsoft.com/office/drawing/2014/main" val="3100185913"/>
                    </a:ext>
                  </a:extLst>
                </a:gridCol>
              </a:tblGrid>
              <a:tr h="508183">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THE LAYTON RAHMATULLA BENEVOLENT TRUST</a:t>
                      </a: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119,281,493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THE LAYTON RAHMATULLA BENEVOLENT TRUST</a:t>
                      </a: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14,862,776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104,418,717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88651834"/>
                  </a:ext>
                </a:extLst>
              </a:tr>
              <a:tr h="508183">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THE CITIZENS FOUNDATION</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101,109,940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THE CITIZENS FOUNDATION</a:t>
                      </a: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110,178,307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9,068,367</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45211644"/>
                  </a:ext>
                </a:extLst>
              </a:tr>
              <a:tr h="50818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THE NAGHAT RASHEED TRUST</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29,936,731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THE NAGHAT RASHEED TRUST</a:t>
                      </a: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18,062,045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11,874,686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51806221"/>
                  </a:ext>
                </a:extLst>
              </a:tr>
              <a:tr h="50818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BUSINESSMEN HOSPITAL TRUST</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884,837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BUSINESSMEN HOSPITAL TRUST</a:t>
                      </a: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150,889,497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150,004,659</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57166785"/>
                  </a:ext>
                </a:extLst>
              </a:tr>
              <a:tr h="50818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DAR UL ULOOM KARACHI</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87,583,798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DAR UL ULOOM KARACHI</a:t>
                      </a: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110,508,365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22,924,566.64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23823538"/>
                  </a:ext>
                </a:extLst>
              </a:tr>
              <a:tr h="50818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HELPING HAND FOR RELIEF AND DEVELOPMENT</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36,155,680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HELPING HAND FOR RELIEF AND DEVELOPMENT</a:t>
                      </a: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20,827,632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15,328,048.17 </a:t>
                      </a:r>
                    </a:p>
                  </a:txBody>
                  <a:tcPr marL="9525" marR="9525" marT="9525" marB="0" anchor="ctr"/>
                </a:tc>
                <a:extLst>
                  <a:ext uri="{0D108BD9-81ED-4DB2-BD59-A6C34878D82A}">
                    <a16:rowId xmlns:a16="http://schemas.microsoft.com/office/drawing/2014/main" val="355748595"/>
                  </a:ext>
                </a:extLst>
              </a:tr>
              <a:tr h="508183">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THE COLLEGE OF FAMILY MEDICINE PAKISTAN</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5,392,149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a:endParaRPr lang="en-US" sz="14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4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304829447"/>
                  </a:ext>
                </a:extLst>
              </a:tr>
              <a:tr h="508183">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PTA SZ ENVIRONMENTAL SOCIETY</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4,958,753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a:endParaRPr lang="en-US" sz="14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4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74691332"/>
                  </a:ext>
                </a:extLst>
              </a:tr>
              <a:tr h="508183">
                <a:tc>
                  <a:txBody>
                    <a:bodyPr/>
                    <a:lstStyle/>
                    <a:p>
                      <a:pPr algn="ctr" rtl="0" fontAlgn="b"/>
                      <a:r>
                        <a:rPr lang="en-US" sz="1600" b="1" i="0" u="none" strike="noStrike" dirty="0">
                          <a:solidFill>
                            <a:srgbClr val="FFFFFF"/>
                          </a:solidFill>
                          <a:effectLst/>
                          <a:latin typeface="Calibri" panose="020F0502020204030204" pitchFamily="34" charset="0"/>
                        </a:rPr>
                        <a:t>TOTAL</a:t>
                      </a:r>
                    </a:p>
                  </a:txBody>
                  <a:tcPr marL="9525" marR="9525" marT="9525" marB="0" anchor="ctr">
                    <a:solidFill>
                      <a:schemeClr val="accent1">
                        <a:lumMod val="75000"/>
                      </a:schemeClr>
                    </a:solidFill>
                  </a:tcPr>
                </a:tc>
                <a:tc>
                  <a:txBody>
                    <a:bodyPr/>
                    <a:lstStyle/>
                    <a:p>
                      <a:pPr algn="ctr" fontAlgn="b"/>
                      <a:r>
                        <a:rPr lang="en-US" sz="1400" b="1" i="0" u="none" strike="noStrike" dirty="0">
                          <a:solidFill>
                            <a:schemeClr val="bg1"/>
                          </a:solidFill>
                          <a:effectLst/>
                          <a:latin typeface="Times New Roman" panose="02020603050405020304" pitchFamily="18" charset="0"/>
                          <a:cs typeface="Times New Roman" panose="02020603050405020304" pitchFamily="18" charset="0"/>
                        </a:rPr>
                        <a:t> </a:t>
                      </a:r>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385,303,386 </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75000"/>
                      </a:schemeClr>
                    </a:solidFill>
                  </a:tcPr>
                </a:tc>
                <a:tc>
                  <a:txBody>
                    <a:bodyPr/>
                    <a:lstStyle/>
                    <a:p>
                      <a:pPr marL="0" algn="ctr" defTabSz="914400" rtl="0" eaLnBrk="1" fontAlgn="b" latinLnBrk="0" hangingPunct="1"/>
                      <a:r>
                        <a:rPr lang="en-US" sz="1600" b="1" i="0" u="none" strike="noStrike" kern="1200" dirty="0">
                          <a:solidFill>
                            <a:srgbClr val="FF0000"/>
                          </a:solidFill>
                          <a:effectLst/>
                          <a:latin typeface="Calibri" panose="020F0502020204030204" pitchFamily="34" charset="0"/>
                          <a:ea typeface="+mn-ea"/>
                          <a:cs typeface="+mn-cs"/>
                        </a:rPr>
                        <a:t> </a:t>
                      </a:r>
                    </a:p>
                  </a:txBody>
                  <a:tcPr marL="9525" marR="9525" marT="9525" marB="0" anchor="ctr">
                    <a:solidFill>
                      <a:schemeClr val="accent1">
                        <a:lumMod val="75000"/>
                      </a:schemeClr>
                    </a:solidFill>
                  </a:tcP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  </a:t>
                      </a:r>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 425,328,624</a:t>
                      </a: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75000"/>
                      </a:schemeClr>
                    </a:solidFill>
                  </a:tcPr>
                </a:tc>
                <a:tc>
                  <a:txBody>
                    <a:bodyPr/>
                    <a:lstStyle/>
                    <a:p>
                      <a:pPr marL="0" algn="ctr" defTabSz="914400" rtl="0" eaLnBrk="1" fontAlgn="b" latinLnBrk="0" hangingPunct="1"/>
                      <a:r>
                        <a:rPr lang="en-US" sz="1600" b="1" i="0" u="none" strike="noStrike" kern="1200" dirty="0" smtClean="0">
                          <a:solidFill>
                            <a:srgbClr val="FFFFFF"/>
                          </a:solidFill>
                          <a:effectLst/>
                          <a:latin typeface="Calibri" panose="020F0502020204030204" pitchFamily="34" charset="0"/>
                          <a:ea typeface="+mn-ea"/>
                          <a:cs typeface="+mn-cs"/>
                        </a:rPr>
                        <a:t>862,930,146</a:t>
                      </a:r>
                      <a:endParaRPr lang="en-US" sz="1600" b="1" i="0" u="none" strike="noStrike" kern="1200" dirty="0">
                        <a:solidFill>
                          <a:srgbClr val="FFFFFF"/>
                        </a:solidFill>
                        <a:effectLst/>
                        <a:latin typeface="Calibri" panose="020F0502020204030204" pitchFamily="34" charset="0"/>
                        <a:ea typeface="+mn-ea"/>
                        <a:cs typeface="+mn-cs"/>
                      </a:endParaRPr>
                    </a:p>
                  </a:txBody>
                  <a:tcPr marL="9525" marR="9525" marT="9525" marB="0" anchor="ctr">
                    <a:solidFill>
                      <a:schemeClr val="accent1">
                        <a:lumMod val="75000"/>
                      </a:schemeClr>
                    </a:solidFill>
                  </a:tcPr>
                </a:tc>
                <a:extLst>
                  <a:ext uri="{0D108BD9-81ED-4DB2-BD59-A6C34878D82A}">
                    <a16:rowId xmlns:a16="http://schemas.microsoft.com/office/drawing/2014/main" val="2358677300"/>
                  </a:ext>
                </a:extLst>
              </a:tr>
            </a:tbl>
          </a:graphicData>
        </a:graphic>
      </p:graphicFrame>
    </p:spTree>
    <p:extLst>
      <p:ext uri="{BB962C8B-B14F-4D97-AF65-F5344CB8AC3E}">
        <p14:creationId xmlns:p14="http://schemas.microsoft.com/office/powerpoint/2010/main" val="4024825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4945" y="2244436"/>
            <a:ext cx="8063346" cy="2677656"/>
          </a:xfrm>
          <a:prstGeom prst="rect">
            <a:avLst/>
          </a:prstGeom>
        </p:spPr>
        <p:txBody>
          <a:bodyPr wrap="square">
            <a:spAutoFit/>
          </a:bodyPr>
          <a:lstStyle/>
          <a:p>
            <a:r>
              <a:rPr lang="en-US" sz="2800" dirty="0"/>
              <a:t>SECP through its No. S.R.O. 245 (I)2019 directed that a Regulated Persons should submit their annual risk assessment report which should cover the risk emanating from customers, products, geography and delivery channels. SECP also provided a template that can be used to present the data of its investors</a:t>
            </a:r>
          </a:p>
        </p:txBody>
      </p:sp>
    </p:spTree>
    <p:extLst>
      <p:ext uri="{BB962C8B-B14F-4D97-AF65-F5344CB8AC3E}">
        <p14:creationId xmlns:p14="http://schemas.microsoft.com/office/powerpoint/2010/main" val="40952267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373" y="117989"/>
            <a:ext cx="9828150" cy="1225902"/>
          </a:xfrm>
        </p:spPr>
        <p:txBody>
          <a:bodyPr>
            <a:normAutofit/>
          </a:bodyPr>
          <a:lstStyle/>
          <a:p>
            <a:r>
              <a:rPr lang="en-US" sz="1800" b="1" dirty="0"/>
              <a:t>PROMINENT CHANGES IN AUM (PKR 25m) IN HIGH RISK SECTORS DURING MAR-2021 TO MAR-2022 </a:t>
            </a:r>
            <a:r>
              <a:rPr lang="en-US" sz="1800" b="1" dirty="0" smtClean="0"/>
              <a:t>: NGO/NPO/CHARITABLE INSTITUTIONS</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3566590840"/>
              </p:ext>
            </p:extLst>
          </p:nvPr>
        </p:nvGraphicFramePr>
        <p:xfrm>
          <a:off x="416191" y="1343891"/>
          <a:ext cx="10124561" cy="482063"/>
        </p:xfrm>
        <a:graphic>
          <a:graphicData uri="http://schemas.openxmlformats.org/drawingml/2006/table">
            <a:tbl>
              <a:tblPr/>
              <a:tblGrid>
                <a:gridCol w="2957946">
                  <a:extLst>
                    <a:ext uri="{9D8B030D-6E8A-4147-A177-3AD203B41FA5}">
                      <a16:colId xmlns:a16="http://schemas.microsoft.com/office/drawing/2014/main" val="3550031223"/>
                    </a:ext>
                  </a:extLst>
                </a:gridCol>
                <a:gridCol w="1233055">
                  <a:extLst>
                    <a:ext uri="{9D8B030D-6E8A-4147-A177-3AD203B41FA5}">
                      <a16:colId xmlns:a16="http://schemas.microsoft.com/office/drawing/2014/main" val="3890556038"/>
                    </a:ext>
                  </a:extLst>
                </a:gridCol>
                <a:gridCol w="2962656">
                  <a:extLst>
                    <a:ext uri="{9D8B030D-6E8A-4147-A177-3AD203B41FA5}">
                      <a16:colId xmlns:a16="http://schemas.microsoft.com/office/drawing/2014/main" val="2970117619"/>
                    </a:ext>
                  </a:extLst>
                </a:gridCol>
                <a:gridCol w="1234440">
                  <a:extLst>
                    <a:ext uri="{9D8B030D-6E8A-4147-A177-3AD203B41FA5}">
                      <a16:colId xmlns:a16="http://schemas.microsoft.com/office/drawing/2014/main" val="1014267441"/>
                    </a:ext>
                  </a:extLst>
                </a:gridCol>
                <a:gridCol w="1736464">
                  <a:extLst>
                    <a:ext uri="{9D8B030D-6E8A-4147-A177-3AD203B41FA5}">
                      <a16:colId xmlns:a16="http://schemas.microsoft.com/office/drawing/2014/main" val="53217740"/>
                    </a:ext>
                  </a:extLst>
                </a:gridCol>
              </a:tblGrid>
              <a:tr h="482063">
                <a:tc>
                  <a:txBody>
                    <a:bodyPr/>
                    <a:lstStyle/>
                    <a:p>
                      <a:pPr algn="ctr" rtl="0" fontAlgn="b"/>
                      <a:r>
                        <a:rPr lang="en-US" sz="1600" b="1" i="0" u="none" strike="noStrike" dirty="0">
                          <a:solidFill>
                            <a:srgbClr val="FFFFFF"/>
                          </a:solidFill>
                          <a:effectLst/>
                          <a:latin typeface="Calibri" panose="020F0502020204030204" pitchFamily="34" charset="0"/>
                        </a:rPr>
                        <a:t>NGO/NPO/Charitable Institutions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 AUM (Rs.)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dirty="0">
                          <a:solidFill>
                            <a:srgbClr val="FF0000"/>
                          </a:solidFill>
                          <a:effectLst/>
                          <a:latin typeface="Calibri" panose="020F0502020204030204" pitchFamily="34" charset="0"/>
                        </a:rPr>
                        <a:t>NGO/NPO/Charitable Institutions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0000"/>
                          </a:solidFill>
                          <a:effectLst/>
                          <a:latin typeface="Calibri" panose="020F0502020204030204" pitchFamily="34" charset="0"/>
                        </a:rPr>
                        <a:t> AUM (Rs.)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dirty="0">
                          <a:solidFill>
                            <a:srgbClr val="FFFFFF"/>
                          </a:solidFill>
                          <a:effectLst/>
                          <a:latin typeface="Calibri" panose="020F0502020204030204" pitchFamily="34" charset="0"/>
                        </a:rPr>
                        <a:t>DIFFERENCE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419537935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193568587"/>
              </p:ext>
            </p:extLst>
          </p:nvPr>
        </p:nvGraphicFramePr>
        <p:xfrm>
          <a:off x="416189" y="1825954"/>
          <a:ext cx="10124564" cy="370840"/>
        </p:xfrm>
        <a:graphic>
          <a:graphicData uri="http://schemas.openxmlformats.org/drawingml/2006/table">
            <a:tbl>
              <a:tblPr firstRow="1" bandRow="1">
                <a:tableStyleId>{5C22544A-7EE6-4342-B048-85BDC9FD1C3A}</a:tableStyleId>
              </a:tblPr>
              <a:tblGrid>
                <a:gridCol w="5062282">
                  <a:extLst>
                    <a:ext uri="{9D8B030D-6E8A-4147-A177-3AD203B41FA5}">
                      <a16:colId xmlns:a16="http://schemas.microsoft.com/office/drawing/2014/main" val="4230425270"/>
                    </a:ext>
                  </a:extLst>
                </a:gridCol>
                <a:gridCol w="5062282">
                  <a:extLst>
                    <a:ext uri="{9D8B030D-6E8A-4147-A177-3AD203B41FA5}">
                      <a16:colId xmlns:a16="http://schemas.microsoft.com/office/drawing/2014/main" val="29837365"/>
                    </a:ext>
                  </a:extLst>
                </a:gridCol>
              </a:tblGrid>
              <a:tr h="370840">
                <a:tc>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As of </a:t>
                      </a:r>
                      <a:r>
                        <a:rPr lang="en-US" sz="1600" b="1" i="0" u="none" strike="noStrike" kern="1200" dirty="0" smtClean="0">
                          <a:solidFill>
                            <a:schemeClr val="bg1"/>
                          </a:solidFill>
                          <a:effectLst/>
                          <a:latin typeface="Calibri" panose="020F0502020204030204" pitchFamily="34" charset="0"/>
                          <a:ea typeface="+mn-ea"/>
                          <a:cs typeface="+mn-cs"/>
                        </a:rPr>
                        <a:t>March</a:t>
                      </a:r>
                      <a:r>
                        <a:rPr lang="en-US" sz="1600" b="1" i="0" u="none" strike="noStrike" kern="1200" baseline="0" dirty="0" smtClean="0">
                          <a:solidFill>
                            <a:schemeClr val="bg1"/>
                          </a:solidFill>
                          <a:effectLst/>
                          <a:latin typeface="Calibri" panose="020F0502020204030204" pitchFamily="34" charset="0"/>
                          <a:ea typeface="+mn-ea"/>
                          <a:cs typeface="+mn-cs"/>
                        </a:rPr>
                        <a:t> 2022</a:t>
                      </a:r>
                      <a:endParaRPr lang="en-US"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tc>
                <a:tc>
                  <a:txBody>
                    <a:bodyPr/>
                    <a:lstStyle/>
                    <a:p>
                      <a:pPr marL="0" algn="ctr" defTabSz="914400" rtl="0" eaLnBrk="1" fontAlgn="b" latinLnBrk="0" hangingPunct="1"/>
                      <a:r>
                        <a:rPr lang="en-US" sz="1600" b="1" i="0" u="none" strike="noStrike" kern="1200" dirty="0">
                          <a:solidFill>
                            <a:srgbClr val="FF0000"/>
                          </a:solidFill>
                          <a:effectLst/>
                          <a:latin typeface="Calibri" panose="020F0502020204030204" pitchFamily="34" charset="0"/>
                          <a:ea typeface="+mn-ea"/>
                          <a:cs typeface="+mn-cs"/>
                        </a:rPr>
                        <a:t>As of </a:t>
                      </a:r>
                      <a:r>
                        <a:rPr lang="en-US" sz="1600" b="1" i="0" u="none" strike="noStrike" kern="1200" dirty="0" smtClean="0">
                          <a:solidFill>
                            <a:srgbClr val="FF0000"/>
                          </a:solidFill>
                          <a:effectLst/>
                          <a:latin typeface="Calibri" panose="020F0502020204030204" pitchFamily="34" charset="0"/>
                          <a:ea typeface="+mn-ea"/>
                          <a:cs typeface="+mn-cs"/>
                        </a:rPr>
                        <a:t>March 2021</a:t>
                      </a:r>
                      <a:endParaRPr lang="en-US" sz="1600" b="1" i="0" u="none" strike="noStrike" kern="1200" dirty="0">
                        <a:solidFill>
                          <a:srgbClr val="FF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81036227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89213864"/>
              </p:ext>
            </p:extLst>
          </p:nvPr>
        </p:nvGraphicFramePr>
        <p:xfrm>
          <a:off x="416186" y="2196790"/>
          <a:ext cx="10124565" cy="4573647"/>
        </p:xfrm>
        <a:graphic>
          <a:graphicData uri="http://schemas.openxmlformats.org/drawingml/2006/table">
            <a:tbl>
              <a:tblPr firstRow="1" bandRow="1">
                <a:tableStyleId>{69CF1AB2-1976-4502-BF36-3FF5EA218861}</a:tableStyleId>
              </a:tblPr>
              <a:tblGrid>
                <a:gridCol w="2964323">
                  <a:extLst>
                    <a:ext uri="{9D8B030D-6E8A-4147-A177-3AD203B41FA5}">
                      <a16:colId xmlns:a16="http://schemas.microsoft.com/office/drawing/2014/main" val="3205944531"/>
                    </a:ext>
                  </a:extLst>
                </a:gridCol>
                <a:gridCol w="1259585">
                  <a:extLst>
                    <a:ext uri="{9D8B030D-6E8A-4147-A177-3AD203B41FA5}">
                      <a16:colId xmlns:a16="http://schemas.microsoft.com/office/drawing/2014/main" val="2356801795"/>
                    </a:ext>
                  </a:extLst>
                </a:gridCol>
                <a:gridCol w="2924488">
                  <a:extLst>
                    <a:ext uri="{9D8B030D-6E8A-4147-A177-3AD203B41FA5}">
                      <a16:colId xmlns:a16="http://schemas.microsoft.com/office/drawing/2014/main" val="1534467892"/>
                    </a:ext>
                  </a:extLst>
                </a:gridCol>
                <a:gridCol w="1287588">
                  <a:extLst>
                    <a:ext uri="{9D8B030D-6E8A-4147-A177-3AD203B41FA5}">
                      <a16:colId xmlns:a16="http://schemas.microsoft.com/office/drawing/2014/main" val="516051458"/>
                    </a:ext>
                  </a:extLst>
                </a:gridCol>
                <a:gridCol w="1688581">
                  <a:extLst>
                    <a:ext uri="{9D8B030D-6E8A-4147-A177-3AD203B41FA5}">
                      <a16:colId xmlns:a16="http://schemas.microsoft.com/office/drawing/2014/main" val="3100185913"/>
                    </a:ext>
                  </a:extLst>
                </a:gridCol>
              </a:tblGrid>
              <a:tr h="508183">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FORMAN CHRISTIAN COLLEGE</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3,589,378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FORMAN CHRISTIAN COLLEGE</a:t>
                      </a: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3,589,378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88651834"/>
                  </a:ext>
                </a:extLst>
              </a:tr>
              <a:tr h="508183">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ANJUMAN MADRISSA TUL BANAAT</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3,149,922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ANJUMAN MADRISSA TUL BANAAT</a:t>
                      </a: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3,149,922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45211644"/>
                  </a:ext>
                </a:extLst>
              </a:tr>
              <a:tr h="508183">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DAR UL AMAAN EDUCATIONAL FOUNDATION</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11,459,593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DAR UL AMAAN EDUCATIONAL FOUNDATION</a:t>
                      </a: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11,459,593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51806221"/>
                  </a:ext>
                </a:extLst>
              </a:tr>
              <a:tr h="508183">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OKARA FREE WELFARE TRUST</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16,533,047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OKARA FREE WELFARE TRUST</a:t>
                      </a: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16,533,047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57166785"/>
                  </a:ext>
                </a:extLst>
              </a:tr>
              <a:tr h="508183">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WORLD MEMON FOUNDATION COMMUNITY CENTRE TRUST</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15,318,472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WORLD MEMON FOUNDATION COMMUNITY CENTRE TRUST</a:t>
                      </a: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15,318,472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23823538"/>
                  </a:ext>
                </a:extLst>
              </a:tr>
              <a:tr h="508183">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ROSHAN AAJ - AKHTER HAMEED KHAN FOUNDATION</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76,905,387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ROSHAN AAJ - AKHTER HAMEED KHAN FOUNDATION</a:t>
                      </a: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76,905,387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5748595"/>
                  </a:ext>
                </a:extLst>
              </a:tr>
              <a:tr h="508183">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AIMS</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5,151,386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a:solidFill>
                            <a:srgbClr val="FF0000"/>
                          </a:solidFill>
                          <a:effectLst/>
                          <a:latin typeface="Times New Roman" panose="02020603050405020304" pitchFamily="18" charset="0"/>
                          <a:cs typeface="Times New Roman" panose="02020603050405020304" pitchFamily="18" charset="0"/>
                        </a:rPr>
                        <a:t>AIMS</a:t>
                      </a:r>
                    </a:p>
                  </a:txBody>
                  <a:tcPr marL="9525" marR="9525" marT="9525" marB="0" anchor="ctr"/>
                </a:tc>
                <a:tc>
                  <a:txBody>
                    <a:bodyPr/>
                    <a:lstStyle/>
                    <a:p>
                      <a:pPr algn="ctr"/>
                      <a:r>
                        <a:rPr lang="en-US" sz="1400" dirty="0" smtClean="0">
                          <a:solidFill>
                            <a:srgbClr val="FF0000"/>
                          </a:solidFill>
                          <a:latin typeface="Times New Roman" panose="02020603050405020304" pitchFamily="18" charset="0"/>
                          <a:cs typeface="Times New Roman" panose="02020603050405020304" pitchFamily="18" charset="0"/>
                        </a:rPr>
                        <a:t>0</a:t>
                      </a:r>
                      <a:endParaRPr lang="en-US" sz="14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5,151,386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04829447"/>
                  </a:ext>
                </a:extLst>
              </a:tr>
              <a:tr h="508183">
                <a:tc>
                  <a:txBody>
                    <a:bodyPr/>
                    <a:lstStyle/>
                    <a:p>
                      <a:pPr algn="ctr" fontAlgn="b"/>
                      <a:r>
                        <a:rPr lang="pt-BR" sz="1400" b="0" i="0" u="none" strike="noStrike" dirty="0">
                          <a:solidFill>
                            <a:srgbClr val="000000"/>
                          </a:solidFill>
                          <a:effectLst/>
                          <a:latin typeface="Times New Roman" panose="02020603050405020304" pitchFamily="18" charset="0"/>
                          <a:cs typeface="Times New Roman" panose="02020603050405020304" pitchFamily="18" charset="0"/>
                        </a:rPr>
                        <a:t>IDARA DAR US SALAM CHARITABLE SOCIETY</a:t>
                      </a:r>
                    </a:p>
                  </a:txBody>
                  <a:tcPr marL="9525" marR="9525" marT="9525" marB="0"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10,209,110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pt-BR" sz="1400" b="0" i="0" u="none" strike="noStrike" dirty="0">
                          <a:solidFill>
                            <a:srgbClr val="FF0000"/>
                          </a:solidFill>
                          <a:effectLst/>
                          <a:latin typeface="Times New Roman" panose="02020603050405020304" pitchFamily="18" charset="0"/>
                          <a:cs typeface="Times New Roman" panose="02020603050405020304" pitchFamily="18" charset="0"/>
                        </a:rPr>
                        <a:t>IDARA DAR US SALAM CHARITABLE SOCIETY</a:t>
                      </a:r>
                    </a:p>
                  </a:txBody>
                  <a:tcPr marL="9525" marR="9525" marT="9525" marB="0" anchor="ctr"/>
                </a:tc>
                <a:tc>
                  <a:txBody>
                    <a:bodyPr/>
                    <a:lstStyle/>
                    <a:p>
                      <a:pPr algn="ctr"/>
                      <a:r>
                        <a:rPr lang="en-US" sz="1400" dirty="0" smtClean="0">
                          <a:solidFill>
                            <a:srgbClr val="FF0000"/>
                          </a:solidFill>
                          <a:latin typeface="Times New Roman" panose="02020603050405020304" pitchFamily="18" charset="0"/>
                          <a:cs typeface="Times New Roman" panose="02020603050405020304" pitchFamily="18" charset="0"/>
                        </a:rPr>
                        <a:t>0</a:t>
                      </a:r>
                      <a:endParaRPr lang="en-US" sz="14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10,209,110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74691332"/>
                  </a:ext>
                </a:extLst>
              </a:tr>
              <a:tr h="508183">
                <a:tc>
                  <a:txBody>
                    <a:bodyPr/>
                    <a:lstStyle/>
                    <a:p>
                      <a:pPr algn="ctr" rtl="0" fontAlgn="b"/>
                      <a:r>
                        <a:rPr lang="en-US" sz="1600" b="1" i="0" u="none" strike="noStrike" dirty="0">
                          <a:solidFill>
                            <a:srgbClr val="FFFFFF"/>
                          </a:solidFill>
                          <a:effectLst/>
                          <a:latin typeface="Calibri" panose="020F0502020204030204" pitchFamily="34" charset="0"/>
                        </a:rPr>
                        <a:t>TOTAL</a:t>
                      </a:r>
                    </a:p>
                  </a:txBody>
                  <a:tcPr marL="9525" marR="9525" marT="9525" marB="0" anchor="ctr">
                    <a:solidFill>
                      <a:schemeClr val="accent1">
                        <a:lumMod val="75000"/>
                      </a:schemeClr>
                    </a:solidFill>
                  </a:tcPr>
                </a:tc>
                <a:tc>
                  <a:txBody>
                    <a:bodyPr/>
                    <a:lstStyle/>
                    <a:p>
                      <a:pPr algn="ctr" fontAlgn="b"/>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142,316,299 </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75000"/>
                      </a:schemeClr>
                    </a:solidFill>
                  </a:tcPr>
                </a:tc>
                <a:tc>
                  <a:txBody>
                    <a:bodyPr/>
                    <a:lstStyle/>
                    <a:p>
                      <a:pPr marL="0" algn="ctr" defTabSz="914400" rtl="0" eaLnBrk="1" fontAlgn="b" latinLnBrk="0" hangingPunct="1"/>
                      <a:r>
                        <a:rPr lang="en-US" sz="1600" b="1" i="0" u="none" strike="noStrike" kern="1200" dirty="0">
                          <a:solidFill>
                            <a:srgbClr val="FFFFFF"/>
                          </a:solidFill>
                          <a:effectLst/>
                          <a:latin typeface="Calibri" panose="020F0502020204030204" pitchFamily="34" charset="0"/>
                          <a:ea typeface="+mn-ea"/>
                          <a:cs typeface="+mn-cs"/>
                        </a:rPr>
                        <a:t> </a:t>
                      </a:r>
                    </a:p>
                  </a:txBody>
                  <a:tcPr marL="9525" marR="9525" marT="9525" marB="0" anchor="ctr">
                    <a:solidFill>
                      <a:schemeClr val="accent1">
                        <a:lumMod val="75000"/>
                      </a:schemeClr>
                    </a:solidFill>
                  </a:tcPr>
                </a:tc>
                <a:tc>
                  <a:txBody>
                    <a:bodyPr/>
                    <a:lstStyle/>
                    <a:p>
                      <a:pPr algn="ctr" fontAlgn="b"/>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0</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solidFill>
                      <a:schemeClr val="accent1">
                        <a:lumMod val="75000"/>
                      </a:schemeClr>
                    </a:solidFill>
                  </a:tcPr>
                </a:tc>
                <a:tc>
                  <a:txBody>
                    <a:bodyPr/>
                    <a:lstStyle/>
                    <a:p>
                      <a:pPr algn="ctr" fontAlgn="b"/>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142,316,299 </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75000"/>
                      </a:schemeClr>
                    </a:solidFill>
                  </a:tcPr>
                </a:tc>
                <a:extLst>
                  <a:ext uri="{0D108BD9-81ED-4DB2-BD59-A6C34878D82A}">
                    <a16:rowId xmlns:a16="http://schemas.microsoft.com/office/drawing/2014/main" val="3650755617"/>
                  </a:ext>
                </a:extLst>
              </a:tr>
            </a:tbl>
          </a:graphicData>
        </a:graphic>
      </p:graphicFrame>
    </p:spTree>
    <p:extLst>
      <p:ext uri="{BB962C8B-B14F-4D97-AF65-F5344CB8AC3E}">
        <p14:creationId xmlns:p14="http://schemas.microsoft.com/office/powerpoint/2010/main" val="2071341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TRANSACTIONS BY VARIOUS RISK CATEGORIES-CIS:</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4260504"/>
              </p:ext>
            </p:extLst>
          </p:nvPr>
        </p:nvGraphicFramePr>
        <p:xfrm>
          <a:off x="1025923" y="1552143"/>
          <a:ext cx="8920954" cy="4503634"/>
        </p:xfrm>
        <a:graphic>
          <a:graphicData uri="http://schemas.openxmlformats.org/drawingml/2006/table">
            <a:tbl>
              <a:tblPr firstRow="1" bandRow="1">
                <a:tableStyleId>{5C22544A-7EE6-4342-B048-85BDC9FD1C3A}</a:tableStyleId>
              </a:tblPr>
              <a:tblGrid>
                <a:gridCol w="2034168">
                  <a:extLst>
                    <a:ext uri="{9D8B030D-6E8A-4147-A177-3AD203B41FA5}">
                      <a16:colId xmlns:a16="http://schemas.microsoft.com/office/drawing/2014/main" val="20000"/>
                    </a:ext>
                  </a:extLst>
                </a:gridCol>
                <a:gridCol w="3443393">
                  <a:extLst>
                    <a:ext uri="{9D8B030D-6E8A-4147-A177-3AD203B41FA5}">
                      <a16:colId xmlns:a16="http://schemas.microsoft.com/office/drawing/2014/main" val="62901182"/>
                    </a:ext>
                  </a:extLst>
                </a:gridCol>
                <a:gridCol w="3443393">
                  <a:extLst>
                    <a:ext uri="{9D8B030D-6E8A-4147-A177-3AD203B41FA5}">
                      <a16:colId xmlns:a16="http://schemas.microsoft.com/office/drawing/2014/main" val="2237619878"/>
                    </a:ext>
                  </a:extLst>
                </a:gridCol>
              </a:tblGrid>
              <a:tr h="1383057">
                <a:tc>
                  <a:txBody>
                    <a:bodyPr/>
                    <a:lstStyle/>
                    <a:p>
                      <a:pPr algn="ctr"/>
                      <a:endParaRPr lang="en-US" dirty="0"/>
                    </a:p>
                  </a:txBody>
                  <a:tcPr anchor="ctr"/>
                </a:tc>
                <a:tc>
                  <a:txBody>
                    <a:bodyPr/>
                    <a:lstStyle/>
                    <a:p>
                      <a:pPr algn="ctr"/>
                      <a:r>
                        <a:rPr lang="en-US" sz="1600" dirty="0" smtClean="0"/>
                        <a:t>Investment</a:t>
                      </a:r>
                    </a:p>
                    <a:p>
                      <a:pPr algn="ctr"/>
                      <a:r>
                        <a:rPr lang="en-US" sz="1600" dirty="0" smtClean="0"/>
                        <a:t>from April</a:t>
                      </a:r>
                      <a:r>
                        <a:rPr lang="en-US" sz="1600" baseline="0" dirty="0" smtClean="0"/>
                        <a:t> 1, 2021 to March 31, </a:t>
                      </a:r>
                      <a:r>
                        <a:rPr lang="en-US" sz="1600" baseline="0" dirty="0" smtClean="0"/>
                        <a:t>2022</a:t>
                      </a:r>
                    </a:p>
                    <a:p>
                      <a:pPr algn="ctr"/>
                      <a:r>
                        <a:rPr lang="en-US" sz="1600" baseline="0" dirty="0" smtClean="0"/>
                        <a:t>Rupees</a:t>
                      </a:r>
                      <a:endParaRPr lang="en-US" sz="1600" dirty="0" smtClean="0"/>
                    </a:p>
                  </a:txBody>
                  <a:tcPr anchor="ctr"/>
                </a:tc>
                <a:tc>
                  <a:txBody>
                    <a:bodyPr/>
                    <a:lstStyle/>
                    <a:p>
                      <a:pPr algn="ctr"/>
                      <a:r>
                        <a:rPr lang="en-US" sz="1600" dirty="0" smtClean="0"/>
                        <a:t>Redemption</a:t>
                      </a:r>
                    </a:p>
                    <a:p>
                      <a:pPr algn="ctr"/>
                      <a:r>
                        <a:rPr lang="en-US" sz="1600" dirty="0" smtClean="0"/>
                        <a:t>from April</a:t>
                      </a:r>
                      <a:r>
                        <a:rPr lang="en-US" sz="1600" baseline="0" dirty="0" smtClean="0"/>
                        <a:t> 1, 2021 to March 31, </a:t>
                      </a:r>
                      <a:r>
                        <a:rPr lang="en-US" sz="1600" baseline="0" dirty="0" smtClean="0"/>
                        <a:t>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Rupees</a:t>
                      </a:r>
                      <a:endParaRPr lang="en-US" sz="1600" dirty="0" smtClean="0"/>
                    </a:p>
                  </a:txBody>
                  <a:tcPr anchor="ctr"/>
                </a:tc>
                <a:extLst>
                  <a:ext uri="{0D108BD9-81ED-4DB2-BD59-A6C34878D82A}">
                    <a16:rowId xmlns:a16="http://schemas.microsoft.com/office/drawing/2014/main" val="10000"/>
                  </a:ext>
                </a:extLst>
              </a:tr>
              <a:tr h="766381">
                <a:tc>
                  <a:txBody>
                    <a:bodyPr/>
                    <a:lstStyle/>
                    <a:p>
                      <a:pPr algn="l"/>
                      <a:r>
                        <a:rPr lang="en-US" sz="1800" dirty="0" smtClean="0">
                          <a:latin typeface="+mn-lt"/>
                        </a:rPr>
                        <a:t>High Risk</a:t>
                      </a:r>
                      <a:endParaRPr lang="en-US" sz="1800" dirty="0">
                        <a:latin typeface="+mn-lt"/>
                      </a:endParaRPr>
                    </a:p>
                  </a:txBody>
                  <a:tcPr anchor="ctr"/>
                </a:tc>
                <a:tc>
                  <a:txBody>
                    <a:bodyPr/>
                    <a:lstStyle/>
                    <a:p>
                      <a:pPr algn="ctr" fontAlgn="b"/>
                      <a:r>
                        <a:rPr lang="en-US" sz="1400" b="0" i="0" u="none" strike="noStrike" dirty="0">
                          <a:solidFill>
                            <a:schemeClr val="tx1"/>
                          </a:solidFill>
                          <a:effectLst/>
                          <a:latin typeface="Times New Roman" panose="02020603050405020304" pitchFamily="18" charset="0"/>
                          <a:cs typeface="Times New Roman" panose="02020603050405020304" pitchFamily="18" charset="0"/>
                        </a:rPr>
                        <a:t>                          6,153,166,332 </a:t>
                      </a:r>
                    </a:p>
                  </a:txBody>
                  <a:tcPr marL="9525" marR="9525" marT="9525" marB="0" anchor="ctr"/>
                </a:tc>
                <a:tc>
                  <a:txBody>
                    <a:bodyPr/>
                    <a:lstStyle/>
                    <a:p>
                      <a:pPr algn="ctr" fontAlgn="b"/>
                      <a:r>
                        <a:rPr lang="en-US" sz="1400" b="0" i="0" u="none" strike="noStrike" dirty="0">
                          <a:solidFill>
                            <a:schemeClr val="tx1"/>
                          </a:solidFill>
                          <a:effectLst/>
                          <a:latin typeface="Times New Roman" panose="02020603050405020304" pitchFamily="18" charset="0"/>
                          <a:cs typeface="Times New Roman" panose="02020603050405020304" pitchFamily="18" charset="0"/>
                        </a:rPr>
                        <a:t>                           5,397,831,278 </a:t>
                      </a:r>
                    </a:p>
                  </a:txBody>
                  <a:tcPr marL="9525" marR="9525" marT="9525" marB="0" anchor="ctr"/>
                </a:tc>
                <a:extLst>
                  <a:ext uri="{0D108BD9-81ED-4DB2-BD59-A6C34878D82A}">
                    <a16:rowId xmlns:a16="http://schemas.microsoft.com/office/drawing/2014/main" val="10001"/>
                  </a:ext>
                </a:extLst>
              </a:tr>
              <a:tr h="766381">
                <a:tc>
                  <a:txBody>
                    <a:bodyPr/>
                    <a:lstStyle/>
                    <a:p>
                      <a:pPr algn="l"/>
                      <a:r>
                        <a:rPr lang="en-US" sz="1800" dirty="0" smtClean="0">
                          <a:latin typeface="+mn-lt"/>
                        </a:rPr>
                        <a:t>PEP</a:t>
                      </a:r>
                      <a:endParaRPr lang="en-US" sz="1800" dirty="0">
                        <a:latin typeface="+mn-lt"/>
                      </a:endParaRPr>
                    </a:p>
                  </a:txBody>
                  <a:tcPr anchor="ctr"/>
                </a:tc>
                <a:tc>
                  <a:txBody>
                    <a:bodyPr/>
                    <a:lstStyle/>
                    <a:p>
                      <a:pPr algn="ctr" fontAlgn="b"/>
                      <a:r>
                        <a:rPr lang="en-US" sz="1400" b="0" i="0" u="none" strike="noStrike" dirty="0">
                          <a:solidFill>
                            <a:schemeClr val="tx1"/>
                          </a:solidFill>
                          <a:effectLst/>
                          <a:latin typeface="Times New Roman" panose="02020603050405020304" pitchFamily="18" charset="0"/>
                          <a:cs typeface="Times New Roman" panose="02020603050405020304" pitchFamily="18" charset="0"/>
                        </a:rPr>
                        <a:t>                          4,347,984,284 </a:t>
                      </a:r>
                    </a:p>
                  </a:txBody>
                  <a:tcPr marL="9525" marR="9525" marT="9525" marB="0" anchor="ctr"/>
                </a:tc>
                <a:tc>
                  <a:txBody>
                    <a:bodyPr/>
                    <a:lstStyle/>
                    <a:p>
                      <a:pPr algn="ctr" fontAlgn="b"/>
                      <a:r>
                        <a:rPr lang="en-US" sz="1400" b="0" i="0" u="none" strike="noStrike" dirty="0">
                          <a:solidFill>
                            <a:schemeClr val="tx1"/>
                          </a:solidFill>
                          <a:effectLst/>
                          <a:latin typeface="Times New Roman" panose="02020603050405020304" pitchFamily="18" charset="0"/>
                          <a:cs typeface="Times New Roman" panose="02020603050405020304" pitchFamily="18" charset="0"/>
                        </a:rPr>
                        <a:t>                           3,798,897,132 </a:t>
                      </a:r>
                    </a:p>
                  </a:txBody>
                  <a:tcPr marL="9525" marR="9525" marT="9525" marB="0" anchor="ctr"/>
                </a:tc>
                <a:extLst>
                  <a:ext uri="{0D108BD9-81ED-4DB2-BD59-A6C34878D82A}">
                    <a16:rowId xmlns:a16="http://schemas.microsoft.com/office/drawing/2014/main" val="10002"/>
                  </a:ext>
                </a:extLst>
              </a:tr>
              <a:tr h="765331">
                <a:tc>
                  <a:txBody>
                    <a:bodyPr/>
                    <a:lstStyle/>
                    <a:p>
                      <a:pPr algn="l"/>
                      <a:r>
                        <a:rPr lang="en-US" sz="1800" dirty="0" smtClean="0">
                          <a:latin typeface="+mn-lt"/>
                        </a:rPr>
                        <a:t>Low</a:t>
                      </a:r>
                      <a:r>
                        <a:rPr lang="en-US" sz="1800" dirty="0" smtClean="0">
                          <a:latin typeface="+mn-lt"/>
                        </a:rPr>
                        <a:t>/ Medium</a:t>
                      </a:r>
                      <a:endParaRPr lang="en-US" sz="1800" dirty="0">
                        <a:latin typeface="+mn-lt"/>
                      </a:endParaRPr>
                    </a:p>
                  </a:txBody>
                  <a:tcPr anchor="ctr"/>
                </a:tc>
                <a:tc>
                  <a:txBody>
                    <a:bodyPr/>
                    <a:lstStyle/>
                    <a:p>
                      <a:pPr algn="ctr" fontAlgn="b"/>
                      <a:r>
                        <a:rPr lang="en-US" sz="1400" b="0" i="0" u="none" strike="noStrike">
                          <a:solidFill>
                            <a:schemeClr val="tx1"/>
                          </a:solidFill>
                          <a:effectLst/>
                          <a:latin typeface="Times New Roman" panose="02020603050405020304" pitchFamily="18" charset="0"/>
                          <a:cs typeface="Times New Roman" panose="02020603050405020304" pitchFamily="18" charset="0"/>
                        </a:rPr>
                        <a:t>                      246,233,908,746 </a:t>
                      </a:r>
                    </a:p>
                  </a:txBody>
                  <a:tcPr marL="9525" marR="9525" marT="9525" marB="0" anchor="ctr"/>
                </a:tc>
                <a:tc>
                  <a:txBody>
                    <a:bodyPr/>
                    <a:lstStyle/>
                    <a:p>
                      <a:pPr algn="ctr" fontAlgn="b"/>
                      <a:r>
                        <a:rPr lang="en-US" sz="1400" b="0" i="0" u="none" strike="noStrike" dirty="0">
                          <a:solidFill>
                            <a:schemeClr val="tx1"/>
                          </a:solidFill>
                          <a:effectLst/>
                          <a:latin typeface="Times New Roman" panose="02020603050405020304" pitchFamily="18" charset="0"/>
                          <a:cs typeface="Times New Roman" panose="02020603050405020304" pitchFamily="18" charset="0"/>
                        </a:rPr>
                        <a:t>                       239,540,637,815 </a:t>
                      </a:r>
                    </a:p>
                  </a:txBody>
                  <a:tcPr marL="9525" marR="9525" marT="9525" marB="0" anchor="ctr"/>
                </a:tc>
                <a:extLst>
                  <a:ext uri="{0D108BD9-81ED-4DB2-BD59-A6C34878D82A}">
                    <a16:rowId xmlns:a16="http://schemas.microsoft.com/office/drawing/2014/main" val="10003"/>
                  </a:ext>
                </a:extLst>
              </a:tr>
              <a:tr h="822484">
                <a:tc>
                  <a:txBody>
                    <a:bodyPr/>
                    <a:lstStyle/>
                    <a:p>
                      <a:pPr algn="l"/>
                      <a:r>
                        <a:rPr lang="en-US" sz="1800" b="1" dirty="0" smtClean="0">
                          <a:latin typeface="+mn-lt"/>
                        </a:rPr>
                        <a:t>Total</a:t>
                      </a:r>
                      <a:endParaRPr lang="en-US" sz="1800" b="1" dirty="0">
                        <a:latin typeface="+mn-lt"/>
                      </a:endParaRPr>
                    </a:p>
                  </a:txBody>
                  <a:tcPr anchor="ctr">
                    <a:solidFill>
                      <a:schemeClr val="accent6">
                        <a:lumMod val="60000"/>
                        <a:lumOff val="40000"/>
                      </a:schemeClr>
                    </a:solidFill>
                  </a:tcPr>
                </a:tc>
                <a:tc>
                  <a:txBody>
                    <a:bodyPr/>
                    <a:lstStyle/>
                    <a:p>
                      <a:pPr algn="ctr" fontAlgn="b"/>
                      <a:r>
                        <a:rPr lang="en-US" sz="1400" b="0" i="0" u="none" strike="noStrike">
                          <a:solidFill>
                            <a:schemeClr val="tx1"/>
                          </a:solidFill>
                          <a:effectLst/>
                          <a:latin typeface="Times New Roman" panose="02020603050405020304" pitchFamily="18" charset="0"/>
                          <a:cs typeface="Times New Roman" panose="02020603050405020304" pitchFamily="18" charset="0"/>
                        </a:rPr>
                        <a:t>                      256,735,059,362 </a:t>
                      </a:r>
                    </a:p>
                  </a:txBody>
                  <a:tcPr marL="9525" marR="9525" marT="9525" marB="0" anchor="ctr">
                    <a:solidFill>
                      <a:schemeClr val="accent6">
                        <a:lumMod val="60000"/>
                        <a:lumOff val="40000"/>
                      </a:schemeClr>
                    </a:solidFill>
                  </a:tcPr>
                </a:tc>
                <a:tc>
                  <a:txBody>
                    <a:bodyPr/>
                    <a:lstStyle/>
                    <a:p>
                      <a:pPr algn="ctr" fontAlgn="b"/>
                      <a:r>
                        <a:rPr lang="en-US" sz="1400" b="0" i="0" u="none" strike="noStrike" dirty="0">
                          <a:solidFill>
                            <a:schemeClr val="tx1"/>
                          </a:solidFill>
                          <a:effectLst/>
                          <a:latin typeface="Times New Roman" panose="02020603050405020304" pitchFamily="18" charset="0"/>
                          <a:cs typeface="Times New Roman" panose="02020603050405020304" pitchFamily="18" charset="0"/>
                        </a:rPr>
                        <a:t>                       248,737,366,225 </a:t>
                      </a:r>
                    </a:p>
                  </a:txBody>
                  <a:tcPr marL="9525" marR="9525" marT="9525" marB="0" anchor="ct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61621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766220"/>
            <a:ext cx="9464040" cy="1325563"/>
          </a:xfrm>
        </p:spPr>
        <p:txBody>
          <a:bodyPr/>
          <a:lstStyle/>
          <a:p>
            <a:pPr algn="ctr"/>
            <a:r>
              <a:rPr lang="en-US" dirty="0" smtClean="0">
                <a:solidFill>
                  <a:srgbClr val="00B050"/>
                </a:solidFill>
              </a:rPr>
              <a:t>Conclusion</a:t>
            </a:r>
            <a:endParaRPr lang="en-US" dirty="0">
              <a:solidFill>
                <a:srgbClr val="00B050"/>
              </a:solidFill>
            </a:endParaRPr>
          </a:p>
        </p:txBody>
      </p:sp>
    </p:spTree>
    <p:extLst>
      <p:ext uri="{BB962C8B-B14F-4D97-AF65-F5344CB8AC3E}">
        <p14:creationId xmlns:p14="http://schemas.microsoft.com/office/powerpoint/2010/main" val="7040624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Customer Risk Likelihood Table: </a:t>
            </a:r>
            <a:r>
              <a:rPr lang="en-US" sz="4000" dirty="0" smtClean="0"/>
              <a:t/>
            </a:r>
            <a:br>
              <a:rPr lang="en-US" sz="4000" dirty="0" smtClean="0"/>
            </a:br>
            <a:r>
              <a:rPr lang="en-US" sz="4000" dirty="0" smtClean="0"/>
              <a:t>Natural </a:t>
            </a:r>
            <a:r>
              <a:rPr lang="en-US" sz="4000" dirty="0" smtClean="0"/>
              <a:t>Persons</a:t>
            </a:r>
            <a:endParaRPr lang="en-US" sz="4000" dirty="0"/>
          </a:p>
        </p:txBody>
      </p:sp>
      <p:graphicFrame>
        <p:nvGraphicFramePr>
          <p:cNvPr id="4" name="Content Placeholder 3"/>
          <p:cNvGraphicFramePr>
            <a:graphicFrameLocks noGrp="1"/>
          </p:cNvGraphicFramePr>
          <p:nvPr>
            <p:ph idx="1"/>
            <p:extLst/>
          </p:nvPr>
        </p:nvGraphicFramePr>
        <p:xfrm>
          <a:off x="754062" y="2130425"/>
          <a:ext cx="9464675" cy="3296920"/>
        </p:xfrm>
        <a:graphic>
          <a:graphicData uri="http://schemas.openxmlformats.org/drawingml/2006/table">
            <a:tbl>
              <a:tblPr firstRow="1" bandRow="1">
                <a:tableStyleId>{5C22544A-7EE6-4342-B048-85BDC9FD1C3A}</a:tableStyleId>
              </a:tblPr>
              <a:tblGrid>
                <a:gridCol w="2058411">
                  <a:extLst>
                    <a:ext uri="{9D8B030D-6E8A-4147-A177-3AD203B41FA5}">
                      <a16:colId xmlns:a16="http://schemas.microsoft.com/office/drawing/2014/main" val="2267372642"/>
                    </a:ext>
                  </a:extLst>
                </a:gridCol>
                <a:gridCol w="1094509">
                  <a:extLst>
                    <a:ext uri="{9D8B030D-6E8A-4147-A177-3AD203B41FA5}">
                      <a16:colId xmlns:a16="http://schemas.microsoft.com/office/drawing/2014/main" val="3473112281"/>
                    </a:ext>
                  </a:extLst>
                </a:gridCol>
                <a:gridCol w="1371600">
                  <a:extLst>
                    <a:ext uri="{9D8B030D-6E8A-4147-A177-3AD203B41FA5}">
                      <a16:colId xmlns:a16="http://schemas.microsoft.com/office/drawing/2014/main" val="1116052133"/>
                    </a:ext>
                  </a:extLst>
                </a:gridCol>
                <a:gridCol w="1233054">
                  <a:extLst>
                    <a:ext uri="{9D8B030D-6E8A-4147-A177-3AD203B41FA5}">
                      <a16:colId xmlns:a16="http://schemas.microsoft.com/office/drawing/2014/main" val="873419557"/>
                    </a:ext>
                  </a:extLst>
                </a:gridCol>
                <a:gridCol w="3707101">
                  <a:extLst>
                    <a:ext uri="{9D8B030D-6E8A-4147-A177-3AD203B41FA5}">
                      <a16:colId xmlns:a16="http://schemas.microsoft.com/office/drawing/2014/main" val="1659012356"/>
                    </a:ext>
                  </a:extLst>
                </a:gridCol>
              </a:tblGrid>
              <a:tr h="370840">
                <a:tc>
                  <a:txBody>
                    <a:bodyPr/>
                    <a:lstStyle/>
                    <a:p>
                      <a:r>
                        <a:rPr lang="en-US" dirty="0" smtClean="0"/>
                        <a:t>Type of Customer</a:t>
                      </a:r>
                      <a:endParaRPr lang="en-US" dirty="0"/>
                    </a:p>
                  </a:txBody>
                  <a:tcPr/>
                </a:tc>
                <a:tc>
                  <a:txBody>
                    <a:bodyPr/>
                    <a:lstStyle/>
                    <a:p>
                      <a:r>
                        <a:rPr lang="en-US" dirty="0" smtClean="0"/>
                        <a:t>Customer </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700472486"/>
                  </a:ext>
                </a:extLst>
              </a:tr>
              <a:tr h="370840">
                <a:tc>
                  <a:txBody>
                    <a:bodyPr/>
                    <a:lstStyle/>
                    <a:p>
                      <a:r>
                        <a:rPr lang="en-US" dirty="0" smtClean="0"/>
                        <a:t>High Risk Individual</a:t>
                      </a:r>
                      <a:endParaRPr lang="en-US" dirty="0"/>
                    </a:p>
                  </a:txBody>
                  <a:tcPr/>
                </a:tc>
                <a:tc>
                  <a:txBody>
                    <a:bodyPr/>
                    <a:lstStyle/>
                    <a:p>
                      <a:r>
                        <a:rPr lang="en-US" dirty="0" smtClean="0"/>
                        <a:t>High</a:t>
                      </a:r>
                      <a:endParaRPr lang="en-US" dirty="0"/>
                    </a:p>
                  </a:txBody>
                  <a:tcPr/>
                </a:tc>
                <a:tc>
                  <a:txBody>
                    <a:bodyPr/>
                    <a:lstStyle/>
                    <a:p>
                      <a:r>
                        <a:rPr lang="en-US" dirty="0" smtClean="0"/>
                        <a:t>Low</a:t>
                      </a:r>
                      <a:endParaRPr lang="en-US" dirty="0"/>
                    </a:p>
                  </a:txBody>
                  <a:tcPr/>
                </a:tc>
                <a:tc>
                  <a:txBody>
                    <a:bodyPr/>
                    <a:lstStyle/>
                    <a:p>
                      <a:r>
                        <a:rPr lang="en-US" dirty="0" smtClean="0"/>
                        <a:t>Low</a:t>
                      </a:r>
                      <a:endParaRPr lang="en-US" dirty="0"/>
                    </a:p>
                  </a:txBody>
                  <a:tcPr/>
                </a:tc>
                <a:tc>
                  <a:txBody>
                    <a:bodyPr/>
                    <a:lstStyle/>
                    <a:p>
                      <a:r>
                        <a:rPr lang="en-US" dirty="0" smtClean="0"/>
                        <a:t>Customers are marked High Risk as per AML/CFT and KYC/CDD Manual. However quantum of transaction is very low (around 7%) so risk is considered Low for transactions.</a:t>
                      </a:r>
                      <a:endParaRPr lang="en-US" dirty="0"/>
                    </a:p>
                  </a:txBody>
                  <a:tcPr/>
                </a:tc>
                <a:extLst>
                  <a:ext uri="{0D108BD9-81ED-4DB2-BD59-A6C34878D82A}">
                    <a16:rowId xmlns:a16="http://schemas.microsoft.com/office/drawing/2014/main" val="1982787318"/>
                  </a:ext>
                </a:extLst>
              </a:tr>
              <a:tr h="370840">
                <a:tc>
                  <a:txBody>
                    <a:bodyPr/>
                    <a:lstStyle/>
                    <a:p>
                      <a:r>
                        <a:rPr lang="en-US" dirty="0" smtClean="0"/>
                        <a:t>PEP</a:t>
                      </a:r>
                      <a:endParaRPr lang="en-US" dirty="0"/>
                    </a:p>
                  </a:txBody>
                  <a:tcPr/>
                </a:tc>
                <a:tc>
                  <a:txBody>
                    <a:bodyPr/>
                    <a:lstStyle/>
                    <a:p>
                      <a:r>
                        <a:rPr lang="en-US" dirty="0" smtClean="0"/>
                        <a:t>High</a:t>
                      </a:r>
                      <a:endParaRPr lang="en-US" dirty="0"/>
                    </a:p>
                  </a:txBody>
                  <a:tcPr/>
                </a:tc>
                <a:tc>
                  <a:txBody>
                    <a:bodyPr/>
                    <a:lstStyle/>
                    <a:p>
                      <a:r>
                        <a:rPr lang="en-US" dirty="0" smtClean="0"/>
                        <a:t>Low</a:t>
                      </a:r>
                      <a:endParaRPr lang="en-US" dirty="0"/>
                    </a:p>
                  </a:txBody>
                  <a:tcPr/>
                </a:tc>
                <a:tc>
                  <a:txBody>
                    <a:bodyPr/>
                    <a:lstStyle/>
                    <a:p>
                      <a:r>
                        <a:rPr lang="en-US" dirty="0" smtClean="0"/>
                        <a:t>Low</a:t>
                      </a:r>
                      <a:endParaRPr lang="en-US" dirty="0"/>
                    </a:p>
                  </a:txBody>
                  <a:tcPr/>
                </a:tc>
                <a:tc>
                  <a:txBody>
                    <a:bodyPr/>
                    <a:lstStyle/>
                    <a:p>
                      <a:r>
                        <a:rPr lang="en-US" dirty="0" smtClean="0"/>
                        <a:t>Customers are marked PEP as per AML/CFT and KYC/CDD Manual. However quantum of transaction is very low (around 1%) so risk is considered Low for transactions.</a:t>
                      </a:r>
                      <a:endParaRPr lang="en-US" dirty="0"/>
                    </a:p>
                  </a:txBody>
                  <a:tcPr/>
                </a:tc>
                <a:extLst>
                  <a:ext uri="{0D108BD9-81ED-4DB2-BD59-A6C34878D82A}">
                    <a16:rowId xmlns:a16="http://schemas.microsoft.com/office/drawing/2014/main" val="2832908432"/>
                  </a:ext>
                </a:extLst>
              </a:tr>
            </a:tbl>
          </a:graphicData>
        </a:graphic>
      </p:graphicFrame>
      <p:graphicFrame>
        <p:nvGraphicFramePr>
          <p:cNvPr id="5" name="Table 4"/>
          <p:cNvGraphicFramePr>
            <a:graphicFrameLocks noGrp="1"/>
          </p:cNvGraphicFramePr>
          <p:nvPr>
            <p:extLst/>
          </p:nvPr>
        </p:nvGraphicFramePr>
        <p:xfrm>
          <a:off x="2798618" y="1762256"/>
          <a:ext cx="7419801" cy="370840"/>
        </p:xfrm>
        <a:graphic>
          <a:graphicData uri="http://schemas.openxmlformats.org/drawingml/2006/table">
            <a:tbl>
              <a:tblPr firstRow="1" bandRow="1">
                <a:tableStyleId>{5C22544A-7EE6-4342-B048-85BDC9FD1C3A}</a:tableStyleId>
              </a:tblPr>
              <a:tblGrid>
                <a:gridCol w="7419801">
                  <a:extLst>
                    <a:ext uri="{9D8B030D-6E8A-4147-A177-3AD203B41FA5}">
                      <a16:colId xmlns:a16="http://schemas.microsoft.com/office/drawing/2014/main" val="3065257792"/>
                    </a:ext>
                  </a:extLst>
                </a:gridCol>
              </a:tblGrid>
              <a:tr h="370840">
                <a:tc>
                  <a:txBody>
                    <a:bodyPr/>
                    <a:lstStyle/>
                    <a:p>
                      <a:pPr algn="ctr"/>
                      <a:r>
                        <a:rPr lang="en-US" dirty="0" smtClean="0"/>
                        <a:t>Risk Rating: High/Moderate/Low</a:t>
                      </a:r>
                      <a:endParaRPr lang="en-US" dirty="0"/>
                    </a:p>
                  </a:txBody>
                  <a:tcPr/>
                </a:tc>
                <a:extLst>
                  <a:ext uri="{0D108BD9-81ED-4DB2-BD59-A6C34878D82A}">
                    <a16:rowId xmlns:a16="http://schemas.microsoft.com/office/drawing/2014/main" val="1039114787"/>
                  </a:ext>
                </a:extLst>
              </a:tr>
            </a:tbl>
          </a:graphicData>
        </a:graphic>
      </p:graphicFrame>
    </p:spTree>
    <p:extLst>
      <p:ext uri="{BB962C8B-B14F-4D97-AF65-F5344CB8AC3E}">
        <p14:creationId xmlns:p14="http://schemas.microsoft.com/office/powerpoint/2010/main" val="2392855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Risk Likelihood Table: </a:t>
            </a:r>
            <a:r>
              <a:rPr lang="en-US" dirty="0" smtClean="0"/>
              <a:t/>
            </a:r>
            <a:br>
              <a:rPr lang="en-US" dirty="0" smtClean="0"/>
            </a:br>
            <a:r>
              <a:rPr lang="en-US" dirty="0" smtClean="0"/>
              <a:t>Natural </a:t>
            </a:r>
            <a:r>
              <a:rPr lang="en-US" dirty="0"/>
              <a:t>Persons</a:t>
            </a:r>
          </a:p>
        </p:txBody>
      </p:sp>
      <p:graphicFrame>
        <p:nvGraphicFramePr>
          <p:cNvPr id="4" name="Content Placeholder 3"/>
          <p:cNvGraphicFramePr>
            <a:graphicFrameLocks noGrp="1"/>
          </p:cNvGraphicFramePr>
          <p:nvPr>
            <p:ph idx="1"/>
            <p:extLst/>
          </p:nvPr>
        </p:nvGraphicFramePr>
        <p:xfrm>
          <a:off x="754062" y="2130425"/>
          <a:ext cx="9464675" cy="4297680"/>
        </p:xfrm>
        <a:graphic>
          <a:graphicData uri="http://schemas.openxmlformats.org/drawingml/2006/table">
            <a:tbl>
              <a:tblPr firstRow="1" bandRow="1">
                <a:tableStyleId>{5C22544A-7EE6-4342-B048-85BDC9FD1C3A}</a:tableStyleId>
              </a:tblPr>
              <a:tblGrid>
                <a:gridCol w="2058411">
                  <a:extLst>
                    <a:ext uri="{9D8B030D-6E8A-4147-A177-3AD203B41FA5}">
                      <a16:colId xmlns:a16="http://schemas.microsoft.com/office/drawing/2014/main" val="2267372642"/>
                    </a:ext>
                  </a:extLst>
                </a:gridCol>
                <a:gridCol w="1094509">
                  <a:extLst>
                    <a:ext uri="{9D8B030D-6E8A-4147-A177-3AD203B41FA5}">
                      <a16:colId xmlns:a16="http://schemas.microsoft.com/office/drawing/2014/main" val="3473112281"/>
                    </a:ext>
                  </a:extLst>
                </a:gridCol>
                <a:gridCol w="1371600">
                  <a:extLst>
                    <a:ext uri="{9D8B030D-6E8A-4147-A177-3AD203B41FA5}">
                      <a16:colId xmlns:a16="http://schemas.microsoft.com/office/drawing/2014/main" val="1116052133"/>
                    </a:ext>
                  </a:extLst>
                </a:gridCol>
                <a:gridCol w="1233054">
                  <a:extLst>
                    <a:ext uri="{9D8B030D-6E8A-4147-A177-3AD203B41FA5}">
                      <a16:colId xmlns:a16="http://schemas.microsoft.com/office/drawing/2014/main" val="873419557"/>
                    </a:ext>
                  </a:extLst>
                </a:gridCol>
                <a:gridCol w="3707101">
                  <a:extLst>
                    <a:ext uri="{9D8B030D-6E8A-4147-A177-3AD203B41FA5}">
                      <a16:colId xmlns:a16="http://schemas.microsoft.com/office/drawing/2014/main" val="1659012356"/>
                    </a:ext>
                  </a:extLst>
                </a:gridCol>
              </a:tblGrid>
              <a:tr h="326884">
                <a:tc>
                  <a:txBody>
                    <a:bodyPr/>
                    <a:lstStyle/>
                    <a:p>
                      <a:r>
                        <a:rPr lang="en-US" dirty="0" smtClean="0"/>
                        <a:t>Type of Customer</a:t>
                      </a:r>
                      <a:endParaRPr lang="en-US" dirty="0"/>
                    </a:p>
                  </a:txBody>
                  <a:tcPr/>
                </a:tc>
                <a:tc>
                  <a:txBody>
                    <a:bodyPr/>
                    <a:lstStyle/>
                    <a:p>
                      <a:r>
                        <a:rPr lang="en-US" dirty="0" smtClean="0"/>
                        <a:t>Customer </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700472486"/>
                  </a:ext>
                </a:extLst>
              </a:tr>
              <a:tr h="3514000">
                <a:tc>
                  <a:txBody>
                    <a:bodyPr/>
                    <a:lstStyle/>
                    <a:p>
                      <a:r>
                        <a:rPr lang="en-US" dirty="0" smtClean="0"/>
                        <a:t>Other Individual</a:t>
                      </a:r>
                      <a:endParaRPr lang="en-US" dirty="0"/>
                    </a:p>
                  </a:txBody>
                  <a:tcPr/>
                </a:tc>
                <a:tc>
                  <a:txBody>
                    <a:bodyPr/>
                    <a:lstStyle/>
                    <a:p>
                      <a:r>
                        <a:rPr lang="en-US" dirty="0" smtClean="0"/>
                        <a:t>Low</a:t>
                      </a:r>
                      <a:endParaRPr lang="en-US" dirty="0"/>
                    </a:p>
                  </a:txBody>
                  <a:tcPr/>
                </a:tc>
                <a:tc>
                  <a:txBody>
                    <a:bodyPr/>
                    <a:lstStyle/>
                    <a:p>
                      <a:r>
                        <a:rPr lang="en-US" dirty="0" smtClean="0"/>
                        <a:t>Moderate</a:t>
                      </a:r>
                      <a:endParaRPr lang="en-US" dirty="0"/>
                    </a:p>
                  </a:txBody>
                  <a:tcPr/>
                </a:tc>
                <a:tc>
                  <a:txBody>
                    <a:bodyPr/>
                    <a:lstStyle/>
                    <a:p>
                      <a:r>
                        <a:rPr lang="en-US" dirty="0" smtClean="0"/>
                        <a:t>Low</a:t>
                      </a:r>
                      <a:endParaRPr lang="en-US" dirty="0"/>
                    </a:p>
                  </a:txBody>
                  <a:tcPr/>
                </a:tc>
                <a:tc>
                  <a:txBody>
                    <a:bodyPr/>
                    <a:lstStyle/>
                    <a:p>
                      <a:r>
                        <a:rPr lang="en-US" dirty="0" smtClean="0"/>
                        <a:t>Around 93% of the total transactions are carried out by Low Risk Individual. However, to mitigate these, all transactions of and above PKR 10 million are reviewed by KYC Committee. Moreover, Transaction Monitoring Team on behalf of KYC Committee is reviewing the transactions as per the criteria specified on KYC Manual. Considering the mitigating factors adopted, transactions performed by Low Individuals have been classified as Moderate. </a:t>
                      </a:r>
                      <a:endParaRPr lang="en-US" dirty="0"/>
                    </a:p>
                  </a:txBody>
                  <a:tcPr/>
                </a:tc>
                <a:extLst>
                  <a:ext uri="{0D108BD9-81ED-4DB2-BD59-A6C34878D82A}">
                    <a16:rowId xmlns:a16="http://schemas.microsoft.com/office/drawing/2014/main" val="1982787318"/>
                  </a:ext>
                </a:extLst>
              </a:tr>
            </a:tbl>
          </a:graphicData>
        </a:graphic>
      </p:graphicFrame>
      <p:graphicFrame>
        <p:nvGraphicFramePr>
          <p:cNvPr id="5" name="Table 4"/>
          <p:cNvGraphicFramePr>
            <a:graphicFrameLocks noGrp="1"/>
          </p:cNvGraphicFramePr>
          <p:nvPr>
            <p:extLst/>
          </p:nvPr>
        </p:nvGraphicFramePr>
        <p:xfrm>
          <a:off x="2798618" y="1762256"/>
          <a:ext cx="7419801" cy="370840"/>
        </p:xfrm>
        <a:graphic>
          <a:graphicData uri="http://schemas.openxmlformats.org/drawingml/2006/table">
            <a:tbl>
              <a:tblPr firstRow="1" bandRow="1">
                <a:tableStyleId>{5C22544A-7EE6-4342-B048-85BDC9FD1C3A}</a:tableStyleId>
              </a:tblPr>
              <a:tblGrid>
                <a:gridCol w="7419801">
                  <a:extLst>
                    <a:ext uri="{9D8B030D-6E8A-4147-A177-3AD203B41FA5}">
                      <a16:colId xmlns:a16="http://schemas.microsoft.com/office/drawing/2014/main" val="3065257792"/>
                    </a:ext>
                  </a:extLst>
                </a:gridCol>
              </a:tblGrid>
              <a:tr h="370840">
                <a:tc>
                  <a:txBody>
                    <a:bodyPr/>
                    <a:lstStyle/>
                    <a:p>
                      <a:pPr algn="ctr"/>
                      <a:r>
                        <a:rPr lang="en-US" dirty="0" smtClean="0"/>
                        <a:t>Risk Rating: High/Moderate/Low</a:t>
                      </a:r>
                      <a:endParaRPr lang="en-US" dirty="0"/>
                    </a:p>
                  </a:txBody>
                  <a:tcPr/>
                </a:tc>
                <a:extLst>
                  <a:ext uri="{0D108BD9-81ED-4DB2-BD59-A6C34878D82A}">
                    <a16:rowId xmlns:a16="http://schemas.microsoft.com/office/drawing/2014/main" val="1039114787"/>
                  </a:ext>
                </a:extLst>
              </a:tr>
            </a:tbl>
          </a:graphicData>
        </a:graphic>
      </p:graphicFrame>
    </p:spTree>
    <p:extLst>
      <p:ext uri="{BB962C8B-B14F-4D97-AF65-F5344CB8AC3E}">
        <p14:creationId xmlns:p14="http://schemas.microsoft.com/office/powerpoint/2010/main" val="3507458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Risk Likelihood </a:t>
            </a:r>
            <a:r>
              <a:rPr lang="en-US" dirty="0" smtClean="0"/>
              <a:t>Table: </a:t>
            </a:r>
            <a:r>
              <a:rPr lang="en-US" dirty="0" smtClean="0"/>
              <a:t/>
            </a:r>
            <a:br>
              <a:rPr lang="en-US" dirty="0" smtClean="0"/>
            </a:br>
            <a:r>
              <a:rPr lang="en-US" dirty="0" smtClean="0"/>
              <a:t>Legal </a:t>
            </a:r>
            <a:r>
              <a:rPr lang="en-US" dirty="0" smtClean="0"/>
              <a:t>Persons</a:t>
            </a:r>
            <a:endParaRPr lang="en-US" dirty="0"/>
          </a:p>
        </p:txBody>
      </p:sp>
      <p:graphicFrame>
        <p:nvGraphicFramePr>
          <p:cNvPr id="4" name="Content Placeholder 3"/>
          <p:cNvGraphicFramePr>
            <a:graphicFrameLocks noGrp="1"/>
          </p:cNvGraphicFramePr>
          <p:nvPr>
            <p:ph idx="1"/>
            <p:extLst/>
          </p:nvPr>
        </p:nvGraphicFramePr>
        <p:xfrm>
          <a:off x="754062" y="2130425"/>
          <a:ext cx="9464675" cy="3296920"/>
        </p:xfrm>
        <a:graphic>
          <a:graphicData uri="http://schemas.openxmlformats.org/drawingml/2006/table">
            <a:tbl>
              <a:tblPr firstRow="1" bandRow="1">
                <a:tableStyleId>{5C22544A-7EE6-4342-B048-85BDC9FD1C3A}</a:tableStyleId>
              </a:tblPr>
              <a:tblGrid>
                <a:gridCol w="2183102">
                  <a:extLst>
                    <a:ext uri="{9D8B030D-6E8A-4147-A177-3AD203B41FA5}">
                      <a16:colId xmlns:a16="http://schemas.microsoft.com/office/drawing/2014/main" val="2267372642"/>
                    </a:ext>
                  </a:extLst>
                </a:gridCol>
                <a:gridCol w="1108363">
                  <a:extLst>
                    <a:ext uri="{9D8B030D-6E8A-4147-A177-3AD203B41FA5}">
                      <a16:colId xmlns:a16="http://schemas.microsoft.com/office/drawing/2014/main" val="3473112281"/>
                    </a:ext>
                  </a:extLst>
                </a:gridCol>
                <a:gridCol w="1413164">
                  <a:extLst>
                    <a:ext uri="{9D8B030D-6E8A-4147-A177-3AD203B41FA5}">
                      <a16:colId xmlns:a16="http://schemas.microsoft.com/office/drawing/2014/main" val="1116052133"/>
                    </a:ext>
                  </a:extLst>
                </a:gridCol>
                <a:gridCol w="1288473">
                  <a:extLst>
                    <a:ext uri="{9D8B030D-6E8A-4147-A177-3AD203B41FA5}">
                      <a16:colId xmlns:a16="http://schemas.microsoft.com/office/drawing/2014/main" val="873419557"/>
                    </a:ext>
                  </a:extLst>
                </a:gridCol>
                <a:gridCol w="3471573">
                  <a:extLst>
                    <a:ext uri="{9D8B030D-6E8A-4147-A177-3AD203B41FA5}">
                      <a16:colId xmlns:a16="http://schemas.microsoft.com/office/drawing/2014/main" val="1659012356"/>
                    </a:ext>
                  </a:extLst>
                </a:gridCol>
              </a:tblGrid>
              <a:tr h="370840">
                <a:tc>
                  <a:txBody>
                    <a:bodyPr/>
                    <a:lstStyle/>
                    <a:p>
                      <a:r>
                        <a:rPr lang="en-US" dirty="0" smtClean="0"/>
                        <a:t>Type of Customer</a:t>
                      </a:r>
                      <a:endParaRPr lang="en-US" dirty="0"/>
                    </a:p>
                  </a:txBody>
                  <a:tcPr/>
                </a:tc>
                <a:tc>
                  <a:txBody>
                    <a:bodyPr/>
                    <a:lstStyle/>
                    <a:p>
                      <a:r>
                        <a:rPr lang="en-US" dirty="0" smtClean="0"/>
                        <a:t>Customer </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700472486"/>
                  </a:ext>
                </a:extLst>
              </a:tr>
              <a:tr h="370840">
                <a:tc>
                  <a:txBody>
                    <a:bodyPr/>
                    <a:lstStyle/>
                    <a:p>
                      <a:r>
                        <a:rPr lang="en-US" dirty="0" smtClean="0"/>
                        <a:t>NGO/NPO/Charitable Institution</a:t>
                      </a:r>
                      <a:endParaRPr lang="en-US" dirty="0"/>
                    </a:p>
                  </a:txBody>
                  <a:tcPr/>
                </a:tc>
                <a:tc>
                  <a:txBody>
                    <a:bodyPr/>
                    <a:lstStyle/>
                    <a:p>
                      <a:r>
                        <a:rPr lang="en-US" dirty="0" smtClean="0"/>
                        <a:t>High</a:t>
                      </a:r>
                      <a:endParaRPr lang="en-US" dirty="0"/>
                    </a:p>
                  </a:txBody>
                  <a:tcPr/>
                </a:tc>
                <a:tc>
                  <a:txBody>
                    <a:bodyPr/>
                    <a:lstStyle/>
                    <a:p>
                      <a:r>
                        <a:rPr lang="en-US" dirty="0" smtClean="0"/>
                        <a:t>Low</a:t>
                      </a:r>
                      <a:endParaRPr lang="en-US" dirty="0"/>
                    </a:p>
                  </a:txBody>
                  <a:tcPr/>
                </a:tc>
                <a:tc>
                  <a:txBody>
                    <a:bodyPr/>
                    <a:lstStyle/>
                    <a:p>
                      <a:r>
                        <a:rPr lang="en-US" dirty="0" smtClean="0"/>
                        <a:t>Low</a:t>
                      </a:r>
                      <a:endParaRPr lang="en-US" dirty="0"/>
                    </a:p>
                  </a:txBody>
                  <a:tcPr/>
                </a:tc>
                <a:tc>
                  <a:txBody>
                    <a:bodyPr/>
                    <a:lstStyle/>
                    <a:p>
                      <a:r>
                        <a:rPr lang="en-US" dirty="0" smtClean="0"/>
                        <a:t>This category marked High as per AML/CFT and KYC/CDD Manual. However quantum of transaction is very low (around 0.1%) so risk is considered Low for transactions.</a:t>
                      </a:r>
                      <a:endParaRPr lang="en-US" dirty="0"/>
                    </a:p>
                  </a:txBody>
                  <a:tcPr/>
                </a:tc>
                <a:extLst>
                  <a:ext uri="{0D108BD9-81ED-4DB2-BD59-A6C34878D82A}">
                    <a16:rowId xmlns:a16="http://schemas.microsoft.com/office/drawing/2014/main" val="1982787318"/>
                  </a:ext>
                </a:extLst>
              </a:tr>
              <a:tr h="370840">
                <a:tc>
                  <a:txBody>
                    <a:bodyPr/>
                    <a:lstStyle/>
                    <a:p>
                      <a:r>
                        <a:rPr lang="en-US" dirty="0" smtClean="0"/>
                        <a:t>Residential Society</a:t>
                      </a:r>
                      <a:endParaRPr lang="en-US" dirty="0"/>
                    </a:p>
                  </a:txBody>
                  <a:tcPr/>
                </a:tc>
                <a:tc>
                  <a:txBody>
                    <a:bodyPr/>
                    <a:lstStyle/>
                    <a:p>
                      <a:r>
                        <a:rPr lang="en-US" dirty="0" smtClean="0"/>
                        <a:t>High</a:t>
                      </a:r>
                      <a:endParaRPr lang="en-US" dirty="0"/>
                    </a:p>
                  </a:txBody>
                  <a:tcPr/>
                </a:tc>
                <a:tc>
                  <a:txBody>
                    <a:bodyPr/>
                    <a:lstStyle/>
                    <a:p>
                      <a:r>
                        <a:rPr lang="en-US" dirty="0" smtClean="0"/>
                        <a:t>Low</a:t>
                      </a:r>
                      <a:endParaRPr lang="en-US" dirty="0"/>
                    </a:p>
                  </a:txBody>
                  <a:tcPr/>
                </a:tc>
                <a:tc>
                  <a:txBody>
                    <a:bodyPr/>
                    <a:lstStyle/>
                    <a:p>
                      <a:r>
                        <a:rPr lang="en-US" dirty="0" smtClean="0"/>
                        <a:t>Low</a:t>
                      </a:r>
                      <a:endParaRPr lang="en-US" dirty="0"/>
                    </a:p>
                  </a:txBody>
                  <a:tcPr/>
                </a:tc>
                <a:tc>
                  <a:txBody>
                    <a:bodyPr/>
                    <a:lstStyle/>
                    <a:p>
                      <a:r>
                        <a:rPr lang="en-US" dirty="0" smtClean="0"/>
                        <a:t>This category is marked High as per AML/CFT and KYC/CDD Manual. However as there was no transaction in the quarter so risk is considered Low for transactions.</a:t>
                      </a:r>
                      <a:endParaRPr lang="en-US" dirty="0"/>
                    </a:p>
                  </a:txBody>
                  <a:tcPr/>
                </a:tc>
                <a:extLst>
                  <a:ext uri="{0D108BD9-81ED-4DB2-BD59-A6C34878D82A}">
                    <a16:rowId xmlns:a16="http://schemas.microsoft.com/office/drawing/2014/main" val="2832908432"/>
                  </a:ext>
                </a:extLst>
              </a:tr>
            </a:tbl>
          </a:graphicData>
        </a:graphic>
      </p:graphicFrame>
      <p:graphicFrame>
        <p:nvGraphicFramePr>
          <p:cNvPr id="5" name="Table 4"/>
          <p:cNvGraphicFramePr>
            <a:graphicFrameLocks noGrp="1"/>
          </p:cNvGraphicFramePr>
          <p:nvPr>
            <p:extLst/>
          </p:nvPr>
        </p:nvGraphicFramePr>
        <p:xfrm>
          <a:off x="2964873" y="1762256"/>
          <a:ext cx="7253546" cy="370840"/>
        </p:xfrm>
        <a:graphic>
          <a:graphicData uri="http://schemas.openxmlformats.org/drawingml/2006/table">
            <a:tbl>
              <a:tblPr firstRow="1" bandRow="1">
                <a:tableStyleId>{5C22544A-7EE6-4342-B048-85BDC9FD1C3A}</a:tableStyleId>
              </a:tblPr>
              <a:tblGrid>
                <a:gridCol w="7253546">
                  <a:extLst>
                    <a:ext uri="{9D8B030D-6E8A-4147-A177-3AD203B41FA5}">
                      <a16:colId xmlns:a16="http://schemas.microsoft.com/office/drawing/2014/main" val="3065257792"/>
                    </a:ext>
                  </a:extLst>
                </a:gridCol>
              </a:tblGrid>
              <a:tr h="370840">
                <a:tc>
                  <a:txBody>
                    <a:bodyPr/>
                    <a:lstStyle/>
                    <a:p>
                      <a:pPr algn="ctr"/>
                      <a:r>
                        <a:rPr lang="en-US" dirty="0" smtClean="0"/>
                        <a:t>Risk Rating: High/Moderate/Low</a:t>
                      </a:r>
                      <a:endParaRPr lang="en-US" dirty="0"/>
                    </a:p>
                  </a:txBody>
                  <a:tcPr/>
                </a:tc>
                <a:extLst>
                  <a:ext uri="{0D108BD9-81ED-4DB2-BD59-A6C34878D82A}">
                    <a16:rowId xmlns:a16="http://schemas.microsoft.com/office/drawing/2014/main" val="1039114787"/>
                  </a:ext>
                </a:extLst>
              </a:tr>
            </a:tbl>
          </a:graphicData>
        </a:graphic>
      </p:graphicFrame>
    </p:spTree>
    <p:extLst>
      <p:ext uri="{BB962C8B-B14F-4D97-AF65-F5344CB8AC3E}">
        <p14:creationId xmlns:p14="http://schemas.microsoft.com/office/powerpoint/2010/main" val="1703150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Risk Likelihood Table: </a:t>
            </a:r>
            <a:r>
              <a:rPr lang="en-US" dirty="0" smtClean="0"/>
              <a:t/>
            </a:r>
            <a:br>
              <a:rPr lang="en-US" dirty="0" smtClean="0"/>
            </a:br>
            <a:r>
              <a:rPr lang="en-US" dirty="0" smtClean="0"/>
              <a:t>Legal </a:t>
            </a:r>
            <a:r>
              <a:rPr lang="en-US" dirty="0"/>
              <a:t>Persons</a:t>
            </a:r>
          </a:p>
        </p:txBody>
      </p:sp>
      <p:graphicFrame>
        <p:nvGraphicFramePr>
          <p:cNvPr id="4" name="Content Placeholder 3"/>
          <p:cNvGraphicFramePr>
            <a:graphicFrameLocks noGrp="1"/>
          </p:cNvGraphicFramePr>
          <p:nvPr>
            <p:ph idx="1"/>
            <p:extLst/>
          </p:nvPr>
        </p:nvGraphicFramePr>
        <p:xfrm>
          <a:off x="753744" y="2133096"/>
          <a:ext cx="9720292" cy="4297680"/>
        </p:xfrm>
        <a:graphic>
          <a:graphicData uri="http://schemas.openxmlformats.org/drawingml/2006/table">
            <a:tbl>
              <a:tblPr firstRow="1" bandRow="1">
                <a:tableStyleId>{5C22544A-7EE6-4342-B048-85BDC9FD1C3A}</a:tableStyleId>
              </a:tblPr>
              <a:tblGrid>
                <a:gridCol w="2114003">
                  <a:extLst>
                    <a:ext uri="{9D8B030D-6E8A-4147-A177-3AD203B41FA5}">
                      <a16:colId xmlns:a16="http://schemas.microsoft.com/office/drawing/2014/main" val="2267372642"/>
                    </a:ext>
                  </a:extLst>
                </a:gridCol>
                <a:gridCol w="1152526">
                  <a:extLst>
                    <a:ext uri="{9D8B030D-6E8A-4147-A177-3AD203B41FA5}">
                      <a16:colId xmlns:a16="http://schemas.microsoft.com/office/drawing/2014/main" val="3473112281"/>
                    </a:ext>
                  </a:extLst>
                </a:gridCol>
                <a:gridCol w="1437101">
                  <a:extLst>
                    <a:ext uri="{9D8B030D-6E8A-4147-A177-3AD203B41FA5}">
                      <a16:colId xmlns:a16="http://schemas.microsoft.com/office/drawing/2014/main" val="1116052133"/>
                    </a:ext>
                  </a:extLst>
                </a:gridCol>
                <a:gridCol w="1280585">
                  <a:extLst>
                    <a:ext uri="{9D8B030D-6E8A-4147-A177-3AD203B41FA5}">
                      <a16:colId xmlns:a16="http://schemas.microsoft.com/office/drawing/2014/main" val="873419557"/>
                    </a:ext>
                  </a:extLst>
                </a:gridCol>
                <a:gridCol w="3736077">
                  <a:extLst>
                    <a:ext uri="{9D8B030D-6E8A-4147-A177-3AD203B41FA5}">
                      <a16:colId xmlns:a16="http://schemas.microsoft.com/office/drawing/2014/main" val="1659012356"/>
                    </a:ext>
                  </a:extLst>
                </a:gridCol>
              </a:tblGrid>
              <a:tr h="313667">
                <a:tc>
                  <a:txBody>
                    <a:bodyPr/>
                    <a:lstStyle/>
                    <a:p>
                      <a:r>
                        <a:rPr lang="en-US" dirty="0" smtClean="0"/>
                        <a:t>Type of Customer</a:t>
                      </a:r>
                      <a:endParaRPr lang="en-US" dirty="0"/>
                    </a:p>
                  </a:txBody>
                  <a:tcPr/>
                </a:tc>
                <a:tc>
                  <a:txBody>
                    <a:bodyPr/>
                    <a:lstStyle/>
                    <a:p>
                      <a:r>
                        <a:rPr lang="en-US" dirty="0" smtClean="0"/>
                        <a:t>Customer </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700472486"/>
                  </a:ext>
                </a:extLst>
              </a:tr>
              <a:tr h="3607170">
                <a:tc>
                  <a:txBody>
                    <a:bodyPr/>
                    <a:lstStyle/>
                    <a:p>
                      <a:r>
                        <a:rPr lang="en-US" dirty="0" smtClean="0"/>
                        <a:t>Association</a:t>
                      </a:r>
                      <a:endParaRPr lang="en-US" dirty="0"/>
                    </a:p>
                  </a:txBody>
                  <a:tcPr/>
                </a:tc>
                <a:tc>
                  <a:txBody>
                    <a:bodyPr/>
                    <a:lstStyle/>
                    <a:p>
                      <a:r>
                        <a:rPr lang="en-US" dirty="0" smtClean="0"/>
                        <a:t>Moderate</a:t>
                      </a:r>
                      <a:endParaRPr lang="en-US" dirty="0"/>
                    </a:p>
                  </a:txBody>
                  <a:tcPr/>
                </a:tc>
                <a:tc>
                  <a:txBody>
                    <a:bodyPr/>
                    <a:lstStyle/>
                    <a:p>
                      <a:r>
                        <a:rPr lang="en-US" dirty="0" smtClean="0"/>
                        <a:t>Low</a:t>
                      </a:r>
                      <a:endParaRPr lang="en-US" dirty="0"/>
                    </a:p>
                  </a:txBody>
                  <a:tcPr/>
                </a:tc>
                <a:tc>
                  <a:txBody>
                    <a:bodyPr/>
                    <a:lstStyle/>
                    <a:p>
                      <a:r>
                        <a:rPr lang="en-US" dirty="0" smtClean="0"/>
                        <a:t>Low</a:t>
                      </a:r>
                      <a:endParaRPr lang="en-US" dirty="0"/>
                    </a:p>
                  </a:txBody>
                  <a:tcPr/>
                </a:tc>
                <a:tc>
                  <a:txBody>
                    <a:bodyPr/>
                    <a:lstStyle/>
                    <a:p>
                      <a:r>
                        <a:rPr lang="en-US" dirty="0" smtClean="0"/>
                        <a:t>Body corporate, partnerships, associations and legal arrangements including non-governmental organizations or not-for-profit organizations which receive donations should be classified High. However MCB-AH has 50% associations which receives donations and 50% associations which do not receive donations, therefore this category is marked as Moderate. Moreover as there were negligible transactions from Associations in the quarter so for transactions it is considered Low.</a:t>
                      </a:r>
                      <a:endParaRPr lang="en-US" dirty="0"/>
                    </a:p>
                  </a:txBody>
                  <a:tcPr/>
                </a:tc>
                <a:extLst>
                  <a:ext uri="{0D108BD9-81ED-4DB2-BD59-A6C34878D82A}">
                    <a16:rowId xmlns:a16="http://schemas.microsoft.com/office/drawing/2014/main" val="1982787318"/>
                  </a:ext>
                </a:extLst>
              </a:tr>
            </a:tbl>
          </a:graphicData>
        </a:graphic>
      </p:graphicFrame>
      <p:graphicFrame>
        <p:nvGraphicFramePr>
          <p:cNvPr id="5" name="Table 4"/>
          <p:cNvGraphicFramePr>
            <a:graphicFrameLocks noGrp="1"/>
          </p:cNvGraphicFramePr>
          <p:nvPr>
            <p:extLst/>
          </p:nvPr>
        </p:nvGraphicFramePr>
        <p:xfrm>
          <a:off x="2840182" y="1762256"/>
          <a:ext cx="7633854" cy="370840"/>
        </p:xfrm>
        <a:graphic>
          <a:graphicData uri="http://schemas.openxmlformats.org/drawingml/2006/table">
            <a:tbl>
              <a:tblPr firstRow="1" bandRow="1">
                <a:tableStyleId>{5C22544A-7EE6-4342-B048-85BDC9FD1C3A}</a:tableStyleId>
              </a:tblPr>
              <a:tblGrid>
                <a:gridCol w="7633854">
                  <a:extLst>
                    <a:ext uri="{9D8B030D-6E8A-4147-A177-3AD203B41FA5}">
                      <a16:colId xmlns:a16="http://schemas.microsoft.com/office/drawing/2014/main" val="3065257792"/>
                    </a:ext>
                  </a:extLst>
                </a:gridCol>
              </a:tblGrid>
              <a:tr h="370840">
                <a:tc>
                  <a:txBody>
                    <a:bodyPr/>
                    <a:lstStyle/>
                    <a:p>
                      <a:pPr algn="ctr"/>
                      <a:r>
                        <a:rPr lang="en-US" dirty="0" smtClean="0"/>
                        <a:t>Risk Rating: High/Moderate/Low</a:t>
                      </a:r>
                      <a:endParaRPr lang="en-US" dirty="0"/>
                    </a:p>
                  </a:txBody>
                  <a:tcPr/>
                </a:tc>
                <a:extLst>
                  <a:ext uri="{0D108BD9-81ED-4DB2-BD59-A6C34878D82A}">
                    <a16:rowId xmlns:a16="http://schemas.microsoft.com/office/drawing/2014/main" val="1039114787"/>
                  </a:ext>
                </a:extLst>
              </a:tr>
            </a:tbl>
          </a:graphicData>
        </a:graphic>
      </p:graphicFrame>
    </p:spTree>
    <p:extLst>
      <p:ext uri="{BB962C8B-B14F-4D97-AF65-F5344CB8AC3E}">
        <p14:creationId xmlns:p14="http://schemas.microsoft.com/office/powerpoint/2010/main" val="3900449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Risk Likelihood Table: </a:t>
            </a:r>
            <a:r>
              <a:rPr lang="en-US" dirty="0" smtClean="0"/>
              <a:t/>
            </a:r>
            <a:br>
              <a:rPr lang="en-US" dirty="0" smtClean="0"/>
            </a:br>
            <a:r>
              <a:rPr lang="en-US" dirty="0" smtClean="0"/>
              <a:t>Legal </a:t>
            </a:r>
            <a:r>
              <a:rPr lang="en-US" dirty="0"/>
              <a:t>Persons</a:t>
            </a:r>
          </a:p>
        </p:txBody>
      </p:sp>
      <p:graphicFrame>
        <p:nvGraphicFramePr>
          <p:cNvPr id="4" name="Content Placeholder 3"/>
          <p:cNvGraphicFramePr>
            <a:graphicFrameLocks noGrp="1"/>
          </p:cNvGraphicFramePr>
          <p:nvPr>
            <p:ph idx="1"/>
            <p:extLst/>
          </p:nvPr>
        </p:nvGraphicFramePr>
        <p:xfrm>
          <a:off x="754062" y="2268971"/>
          <a:ext cx="9464675" cy="3899535"/>
        </p:xfrm>
        <a:graphic>
          <a:graphicData uri="http://schemas.openxmlformats.org/drawingml/2006/table">
            <a:tbl>
              <a:tblPr firstRow="1" bandRow="1">
                <a:tableStyleId>{5C22544A-7EE6-4342-B048-85BDC9FD1C3A}</a:tableStyleId>
              </a:tblPr>
              <a:tblGrid>
                <a:gridCol w="2778847">
                  <a:extLst>
                    <a:ext uri="{9D8B030D-6E8A-4147-A177-3AD203B41FA5}">
                      <a16:colId xmlns:a16="http://schemas.microsoft.com/office/drawing/2014/main" val="1917919775"/>
                    </a:ext>
                  </a:extLst>
                </a:gridCol>
                <a:gridCol w="1108364">
                  <a:extLst>
                    <a:ext uri="{9D8B030D-6E8A-4147-A177-3AD203B41FA5}">
                      <a16:colId xmlns:a16="http://schemas.microsoft.com/office/drawing/2014/main" val="3589183666"/>
                    </a:ext>
                  </a:extLst>
                </a:gridCol>
                <a:gridCol w="1413163">
                  <a:extLst>
                    <a:ext uri="{9D8B030D-6E8A-4147-A177-3AD203B41FA5}">
                      <a16:colId xmlns:a16="http://schemas.microsoft.com/office/drawing/2014/main" val="1062844147"/>
                    </a:ext>
                  </a:extLst>
                </a:gridCol>
                <a:gridCol w="1330037">
                  <a:extLst>
                    <a:ext uri="{9D8B030D-6E8A-4147-A177-3AD203B41FA5}">
                      <a16:colId xmlns:a16="http://schemas.microsoft.com/office/drawing/2014/main" val="3844212258"/>
                    </a:ext>
                  </a:extLst>
                </a:gridCol>
                <a:gridCol w="2834264">
                  <a:extLst>
                    <a:ext uri="{9D8B030D-6E8A-4147-A177-3AD203B41FA5}">
                      <a16:colId xmlns:a16="http://schemas.microsoft.com/office/drawing/2014/main" val="4098651474"/>
                    </a:ext>
                  </a:extLst>
                </a:gridCol>
              </a:tblGrid>
              <a:tr h="370840">
                <a:tc>
                  <a:txBody>
                    <a:bodyPr/>
                    <a:lstStyle/>
                    <a:p>
                      <a:r>
                        <a:rPr lang="en-US" dirty="0" smtClean="0"/>
                        <a:t>Type of Customer </a:t>
                      </a:r>
                      <a:endParaRPr lang="en-US" dirty="0"/>
                    </a:p>
                  </a:txBody>
                  <a:tcPr/>
                </a:tc>
                <a:tc>
                  <a:txBody>
                    <a:bodyPr/>
                    <a:lstStyle/>
                    <a:p>
                      <a:r>
                        <a:rPr lang="en-US" dirty="0" smtClean="0"/>
                        <a:t>Customer</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1387155217"/>
                  </a:ext>
                </a:extLst>
              </a:tr>
              <a:tr h="370840">
                <a:tc>
                  <a:txBody>
                    <a:bodyPr/>
                    <a:lstStyle/>
                    <a:p>
                      <a:pPr algn="l" fontAlgn="ctr"/>
                      <a:r>
                        <a:rPr lang="en-US" sz="1800" b="0" i="0" u="none" strike="noStrike" dirty="0">
                          <a:solidFill>
                            <a:srgbClr val="000000"/>
                          </a:solidFill>
                          <a:effectLst/>
                          <a:latin typeface="+mn-lt"/>
                          <a:cs typeface="Times New Roman" panose="02020603050405020304" pitchFamily="18" charset="0"/>
                        </a:rPr>
                        <a:t>Sole Proprietorship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1427399724"/>
                  </a:ext>
                </a:extLst>
              </a:tr>
              <a:tr h="370840">
                <a:tc>
                  <a:txBody>
                    <a:bodyPr/>
                    <a:lstStyle/>
                    <a:p>
                      <a:pPr algn="l" fontAlgn="ctr"/>
                      <a:r>
                        <a:rPr lang="en-US" sz="1800" b="0" i="0" u="none" strike="noStrike">
                          <a:solidFill>
                            <a:srgbClr val="000000"/>
                          </a:solidFill>
                          <a:effectLst/>
                          <a:latin typeface="+mn-lt"/>
                          <a:cs typeface="Times New Roman" panose="02020603050405020304" pitchFamily="18" charset="0"/>
                        </a:rPr>
                        <a:t>Associated Retirement Fund</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552426134"/>
                  </a:ext>
                </a:extLst>
              </a:tr>
              <a:tr h="370840">
                <a:tc>
                  <a:txBody>
                    <a:bodyPr/>
                    <a:lstStyle/>
                    <a:p>
                      <a:pPr algn="l" fontAlgn="ctr"/>
                      <a:r>
                        <a:rPr lang="en-US" sz="1800" b="0" i="0" u="none" strike="noStrike">
                          <a:solidFill>
                            <a:srgbClr val="000000"/>
                          </a:solidFill>
                          <a:effectLst/>
                          <a:latin typeface="+mn-lt"/>
                          <a:cs typeface="Times New Roman" panose="02020603050405020304" pitchFamily="18" charset="0"/>
                        </a:rPr>
                        <a:t>Associated Insurance Company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496468967"/>
                  </a:ext>
                </a:extLst>
              </a:tr>
              <a:tr h="370840">
                <a:tc>
                  <a:txBody>
                    <a:bodyPr/>
                    <a:lstStyle/>
                    <a:p>
                      <a:pPr algn="l" fontAlgn="ctr"/>
                      <a:r>
                        <a:rPr lang="en-US" sz="1800" b="0" i="0" u="none" strike="noStrike">
                          <a:solidFill>
                            <a:srgbClr val="000000"/>
                          </a:solidFill>
                          <a:effectLst/>
                          <a:latin typeface="+mn-lt"/>
                          <a:cs typeface="Times New Roman" panose="02020603050405020304" pitchFamily="18" charset="0"/>
                        </a:rPr>
                        <a:t>Associated Investment Fund </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415394188"/>
                  </a:ext>
                </a:extLst>
              </a:tr>
              <a:tr h="370840">
                <a:tc>
                  <a:txBody>
                    <a:bodyPr/>
                    <a:lstStyle/>
                    <a:p>
                      <a:pPr algn="l" fontAlgn="ctr"/>
                      <a:r>
                        <a:rPr lang="en-US" sz="1800" b="0" i="0" u="none" strike="noStrike">
                          <a:solidFill>
                            <a:srgbClr val="000000"/>
                          </a:solidFill>
                          <a:effectLst/>
                          <a:latin typeface="+mn-lt"/>
                          <a:cs typeface="Times New Roman" panose="02020603050405020304" pitchFamily="18" charset="0"/>
                        </a:rPr>
                        <a:t>Associated Mutual Fund </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55860843"/>
                  </a:ext>
                </a:extLst>
              </a:tr>
              <a:tr h="370840">
                <a:tc>
                  <a:txBody>
                    <a:bodyPr/>
                    <a:lstStyle/>
                    <a:p>
                      <a:pPr algn="l" fontAlgn="ctr"/>
                      <a:r>
                        <a:rPr lang="en-US" sz="1800" b="0" i="0" u="none" strike="noStrike">
                          <a:solidFill>
                            <a:srgbClr val="000000"/>
                          </a:solidFill>
                          <a:effectLst/>
                          <a:latin typeface="+mn-lt"/>
                          <a:cs typeface="Times New Roman" panose="02020603050405020304" pitchFamily="18" charset="0"/>
                        </a:rPr>
                        <a:t>Associated NBFC </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2033904593"/>
                  </a:ext>
                </a:extLst>
              </a:tr>
              <a:tr h="370840">
                <a:tc>
                  <a:txBody>
                    <a:bodyPr/>
                    <a:lstStyle/>
                    <a:p>
                      <a:pPr algn="l" fontAlgn="ctr"/>
                      <a:r>
                        <a:rPr lang="en-US" sz="1800" b="0" i="0" u="none" strike="noStrike" dirty="0">
                          <a:solidFill>
                            <a:srgbClr val="000000"/>
                          </a:solidFill>
                          <a:effectLst/>
                          <a:latin typeface="+mn-lt"/>
                          <a:cs typeface="Times New Roman" panose="02020603050405020304" pitchFamily="18" charset="0"/>
                        </a:rPr>
                        <a:t>Associated Public Listed Company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3746432368"/>
                  </a:ext>
                </a:extLst>
              </a:tr>
              <a:tr h="370840">
                <a:tc>
                  <a:txBody>
                    <a:bodyPr/>
                    <a:lstStyle/>
                    <a:p>
                      <a:pPr algn="l" fontAlgn="ctr"/>
                      <a:r>
                        <a:rPr lang="en-US" sz="1800" b="0" i="0" u="none" strike="noStrike" dirty="0" smtClean="0">
                          <a:solidFill>
                            <a:srgbClr val="000000"/>
                          </a:solidFill>
                          <a:effectLst/>
                          <a:latin typeface="+mn-lt"/>
                          <a:cs typeface="Times New Roman" panose="02020603050405020304" pitchFamily="18" charset="0"/>
                        </a:rPr>
                        <a:t>Associated Public Unlisted Company</a:t>
                      </a:r>
                      <a:endParaRPr lang="en-US" sz="18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3599381809"/>
                  </a:ext>
                </a:extLst>
              </a:tr>
            </a:tbl>
          </a:graphicData>
        </a:graphic>
      </p:graphicFrame>
      <p:graphicFrame>
        <p:nvGraphicFramePr>
          <p:cNvPr id="5" name="Table 4"/>
          <p:cNvGraphicFramePr>
            <a:graphicFrameLocks noGrp="1"/>
          </p:cNvGraphicFramePr>
          <p:nvPr>
            <p:extLst/>
          </p:nvPr>
        </p:nvGraphicFramePr>
        <p:xfrm>
          <a:off x="3519054" y="1886947"/>
          <a:ext cx="6699365" cy="370840"/>
        </p:xfrm>
        <a:graphic>
          <a:graphicData uri="http://schemas.openxmlformats.org/drawingml/2006/table">
            <a:tbl>
              <a:tblPr firstRow="1" bandRow="1">
                <a:tableStyleId>{5C22544A-7EE6-4342-B048-85BDC9FD1C3A}</a:tableStyleId>
              </a:tblPr>
              <a:tblGrid>
                <a:gridCol w="6699365">
                  <a:extLst>
                    <a:ext uri="{9D8B030D-6E8A-4147-A177-3AD203B41FA5}">
                      <a16:colId xmlns:a16="http://schemas.microsoft.com/office/drawing/2014/main" val="41207006"/>
                    </a:ext>
                  </a:extLst>
                </a:gridCol>
              </a:tblGrid>
              <a:tr h="370840">
                <a:tc>
                  <a:txBody>
                    <a:bodyPr/>
                    <a:lstStyle/>
                    <a:p>
                      <a:pPr algn="ctr"/>
                      <a:r>
                        <a:rPr lang="en-US" dirty="0" smtClean="0"/>
                        <a:t>Rating:</a:t>
                      </a:r>
                      <a:r>
                        <a:rPr lang="en-US" baseline="0" dirty="0" smtClean="0"/>
                        <a:t> High/Moderate/Low</a:t>
                      </a:r>
                      <a:endParaRPr lang="en-US" dirty="0"/>
                    </a:p>
                  </a:txBody>
                  <a:tcPr/>
                </a:tc>
                <a:extLst>
                  <a:ext uri="{0D108BD9-81ED-4DB2-BD59-A6C34878D82A}">
                    <a16:rowId xmlns:a16="http://schemas.microsoft.com/office/drawing/2014/main" val="3134206416"/>
                  </a:ext>
                </a:extLst>
              </a:tr>
            </a:tbl>
          </a:graphicData>
        </a:graphic>
      </p:graphicFrame>
    </p:spTree>
    <p:extLst>
      <p:ext uri="{BB962C8B-B14F-4D97-AF65-F5344CB8AC3E}">
        <p14:creationId xmlns:p14="http://schemas.microsoft.com/office/powerpoint/2010/main" val="4216929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Risk Likelihood Table: </a:t>
            </a:r>
            <a:r>
              <a:rPr lang="en-US" dirty="0" smtClean="0"/>
              <a:t/>
            </a:r>
            <a:br>
              <a:rPr lang="en-US" dirty="0" smtClean="0"/>
            </a:br>
            <a:r>
              <a:rPr lang="en-US" dirty="0" smtClean="0"/>
              <a:t>Legal </a:t>
            </a:r>
            <a:r>
              <a:rPr lang="en-US" dirty="0"/>
              <a:t>Persons</a:t>
            </a:r>
          </a:p>
        </p:txBody>
      </p:sp>
      <p:graphicFrame>
        <p:nvGraphicFramePr>
          <p:cNvPr id="4" name="Content Placeholder 3"/>
          <p:cNvGraphicFramePr>
            <a:graphicFrameLocks noGrp="1"/>
          </p:cNvGraphicFramePr>
          <p:nvPr>
            <p:ph idx="1"/>
            <p:extLst/>
          </p:nvPr>
        </p:nvGraphicFramePr>
        <p:xfrm>
          <a:off x="754062" y="2268971"/>
          <a:ext cx="9464675" cy="4079240"/>
        </p:xfrm>
        <a:graphic>
          <a:graphicData uri="http://schemas.openxmlformats.org/drawingml/2006/table">
            <a:tbl>
              <a:tblPr firstRow="1" bandRow="1">
                <a:tableStyleId>{5C22544A-7EE6-4342-B048-85BDC9FD1C3A}</a:tableStyleId>
              </a:tblPr>
              <a:tblGrid>
                <a:gridCol w="2778847">
                  <a:extLst>
                    <a:ext uri="{9D8B030D-6E8A-4147-A177-3AD203B41FA5}">
                      <a16:colId xmlns:a16="http://schemas.microsoft.com/office/drawing/2014/main" val="1917919775"/>
                    </a:ext>
                  </a:extLst>
                </a:gridCol>
                <a:gridCol w="1108364">
                  <a:extLst>
                    <a:ext uri="{9D8B030D-6E8A-4147-A177-3AD203B41FA5}">
                      <a16:colId xmlns:a16="http://schemas.microsoft.com/office/drawing/2014/main" val="3589183666"/>
                    </a:ext>
                  </a:extLst>
                </a:gridCol>
                <a:gridCol w="1413163">
                  <a:extLst>
                    <a:ext uri="{9D8B030D-6E8A-4147-A177-3AD203B41FA5}">
                      <a16:colId xmlns:a16="http://schemas.microsoft.com/office/drawing/2014/main" val="1062844147"/>
                    </a:ext>
                  </a:extLst>
                </a:gridCol>
                <a:gridCol w="1330037">
                  <a:extLst>
                    <a:ext uri="{9D8B030D-6E8A-4147-A177-3AD203B41FA5}">
                      <a16:colId xmlns:a16="http://schemas.microsoft.com/office/drawing/2014/main" val="3844212258"/>
                    </a:ext>
                  </a:extLst>
                </a:gridCol>
                <a:gridCol w="2834264">
                  <a:extLst>
                    <a:ext uri="{9D8B030D-6E8A-4147-A177-3AD203B41FA5}">
                      <a16:colId xmlns:a16="http://schemas.microsoft.com/office/drawing/2014/main" val="4098651474"/>
                    </a:ext>
                  </a:extLst>
                </a:gridCol>
              </a:tblGrid>
              <a:tr h="370840">
                <a:tc>
                  <a:txBody>
                    <a:bodyPr/>
                    <a:lstStyle/>
                    <a:p>
                      <a:r>
                        <a:rPr lang="en-US" dirty="0" smtClean="0"/>
                        <a:t>Type of Customer </a:t>
                      </a:r>
                      <a:endParaRPr lang="en-US" dirty="0"/>
                    </a:p>
                  </a:txBody>
                  <a:tcPr/>
                </a:tc>
                <a:tc>
                  <a:txBody>
                    <a:bodyPr/>
                    <a:lstStyle/>
                    <a:p>
                      <a:r>
                        <a:rPr lang="en-US" dirty="0" smtClean="0"/>
                        <a:t>Customer</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1387155217"/>
                  </a:ext>
                </a:extLst>
              </a:tr>
              <a:tr h="370840">
                <a:tc>
                  <a:txBody>
                    <a:bodyPr/>
                    <a:lstStyle/>
                    <a:p>
                      <a:pPr algn="l" fontAlgn="ctr"/>
                      <a:r>
                        <a:rPr lang="en-US" sz="1800" b="0" i="0" u="none" strike="noStrike">
                          <a:solidFill>
                            <a:srgbClr val="000000"/>
                          </a:solidFill>
                          <a:effectLst/>
                          <a:latin typeface="+mn-lt"/>
                        </a:rPr>
                        <a:t>Commercial Bank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1427399724"/>
                  </a:ext>
                </a:extLst>
              </a:tr>
              <a:tr h="370840">
                <a:tc>
                  <a:txBody>
                    <a:bodyPr/>
                    <a:lstStyle/>
                    <a:p>
                      <a:pPr algn="l" fontAlgn="ctr"/>
                      <a:r>
                        <a:rPr lang="en-US" sz="1800" b="0" i="0" u="none" strike="noStrike">
                          <a:solidFill>
                            <a:srgbClr val="000000"/>
                          </a:solidFill>
                          <a:effectLst/>
                          <a:latin typeface="+mn-lt"/>
                        </a:rPr>
                        <a:t>DFI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552426134"/>
                  </a:ext>
                </a:extLst>
              </a:tr>
              <a:tr h="370840">
                <a:tc>
                  <a:txBody>
                    <a:bodyPr/>
                    <a:lstStyle/>
                    <a:p>
                      <a:pPr algn="l" fontAlgn="ctr"/>
                      <a:r>
                        <a:rPr lang="en-US" sz="1800" b="0" i="0" u="none" strike="noStrike">
                          <a:solidFill>
                            <a:srgbClr val="000000"/>
                          </a:solidFill>
                          <a:effectLst/>
                          <a:latin typeface="+mn-lt"/>
                        </a:rPr>
                        <a:t>Microfinance Bank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496468967"/>
                  </a:ext>
                </a:extLst>
              </a:tr>
              <a:tr h="370840">
                <a:tc>
                  <a:txBody>
                    <a:bodyPr/>
                    <a:lstStyle/>
                    <a:p>
                      <a:pPr algn="l" fontAlgn="ctr"/>
                      <a:r>
                        <a:rPr lang="en-US" sz="1800" b="0" i="0" u="none" strike="noStrike">
                          <a:solidFill>
                            <a:srgbClr val="000000"/>
                          </a:solidFill>
                          <a:effectLst/>
                          <a:latin typeface="+mn-lt"/>
                        </a:rPr>
                        <a:t>NBFC </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415394188"/>
                  </a:ext>
                </a:extLst>
              </a:tr>
              <a:tr h="370840">
                <a:tc>
                  <a:txBody>
                    <a:bodyPr/>
                    <a:lstStyle/>
                    <a:p>
                      <a:pPr algn="l" fontAlgn="ctr"/>
                      <a:r>
                        <a:rPr lang="en-US" sz="1800" b="0" i="0" u="none" strike="noStrike">
                          <a:solidFill>
                            <a:srgbClr val="000000"/>
                          </a:solidFill>
                          <a:effectLst/>
                          <a:latin typeface="+mn-lt"/>
                        </a:rPr>
                        <a:t>Guarantee Limited Company </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55860843"/>
                  </a:ext>
                </a:extLst>
              </a:tr>
              <a:tr h="370840">
                <a:tc>
                  <a:txBody>
                    <a:bodyPr/>
                    <a:lstStyle/>
                    <a:p>
                      <a:pPr algn="l" fontAlgn="ctr"/>
                      <a:r>
                        <a:rPr lang="en-US" sz="1800" b="0" i="0" u="none" strike="noStrike">
                          <a:solidFill>
                            <a:srgbClr val="000000"/>
                          </a:solidFill>
                          <a:effectLst/>
                          <a:latin typeface="+mn-lt"/>
                        </a:rPr>
                        <a:t>Private Limited Company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2033904593"/>
                  </a:ext>
                </a:extLst>
              </a:tr>
              <a:tr h="370840">
                <a:tc>
                  <a:txBody>
                    <a:bodyPr/>
                    <a:lstStyle/>
                    <a:p>
                      <a:pPr algn="l" fontAlgn="ctr"/>
                      <a:r>
                        <a:rPr lang="en-US" sz="1800" b="0" i="0" u="none" strike="noStrike">
                          <a:solidFill>
                            <a:srgbClr val="000000"/>
                          </a:solidFill>
                          <a:effectLst/>
                          <a:latin typeface="+mn-lt"/>
                        </a:rPr>
                        <a:t>Public Listed Company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3746432368"/>
                  </a:ext>
                </a:extLst>
              </a:tr>
              <a:tr h="370840">
                <a:tc>
                  <a:txBody>
                    <a:bodyPr/>
                    <a:lstStyle/>
                    <a:p>
                      <a:pPr algn="l" fontAlgn="ctr"/>
                      <a:r>
                        <a:rPr lang="en-US" sz="1800" b="0" i="0" u="none" strike="noStrike" dirty="0">
                          <a:solidFill>
                            <a:srgbClr val="000000"/>
                          </a:solidFill>
                          <a:effectLst/>
                          <a:latin typeface="+mn-lt"/>
                        </a:rPr>
                        <a:t>Public Unlisted Company</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3599381809"/>
                  </a:ext>
                </a:extLst>
              </a:tr>
              <a:tr h="370840">
                <a:tc>
                  <a:txBody>
                    <a:bodyPr/>
                    <a:lstStyle/>
                    <a:p>
                      <a:pPr algn="l" fontAlgn="ctr"/>
                      <a:r>
                        <a:rPr lang="en-US" sz="1800" b="0" i="0" u="none" strike="noStrike" dirty="0">
                          <a:solidFill>
                            <a:srgbClr val="000000"/>
                          </a:solidFill>
                          <a:effectLst/>
                          <a:latin typeface="+mn-lt"/>
                        </a:rPr>
                        <a:t>Insurance Company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2187056211"/>
                  </a:ext>
                </a:extLst>
              </a:tr>
              <a:tr h="370840">
                <a:tc>
                  <a:txBody>
                    <a:bodyPr/>
                    <a:lstStyle/>
                    <a:p>
                      <a:pPr algn="l" fontAlgn="ctr"/>
                      <a:r>
                        <a:rPr lang="en-US" sz="1800" b="0" i="0" u="none" strike="noStrike" dirty="0">
                          <a:solidFill>
                            <a:srgbClr val="000000"/>
                          </a:solidFill>
                          <a:effectLst/>
                          <a:latin typeface="+mn-lt"/>
                        </a:rPr>
                        <a:t>Investment Fund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1669401538"/>
                  </a:ext>
                </a:extLst>
              </a:tr>
            </a:tbl>
          </a:graphicData>
        </a:graphic>
      </p:graphicFrame>
      <p:graphicFrame>
        <p:nvGraphicFramePr>
          <p:cNvPr id="5" name="Table 4"/>
          <p:cNvGraphicFramePr>
            <a:graphicFrameLocks noGrp="1"/>
          </p:cNvGraphicFramePr>
          <p:nvPr>
            <p:extLst/>
          </p:nvPr>
        </p:nvGraphicFramePr>
        <p:xfrm>
          <a:off x="3519054" y="1886947"/>
          <a:ext cx="6699365" cy="370840"/>
        </p:xfrm>
        <a:graphic>
          <a:graphicData uri="http://schemas.openxmlformats.org/drawingml/2006/table">
            <a:tbl>
              <a:tblPr firstRow="1" bandRow="1">
                <a:tableStyleId>{5C22544A-7EE6-4342-B048-85BDC9FD1C3A}</a:tableStyleId>
              </a:tblPr>
              <a:tblGrid>
                <a:gridCol w="6699365">
                  <a:extLst>
                    <a:ext uri="{9D8B030D-6E8A-4147-A177-3AD203B41FA5}">
                      <a16:colId xmlns:a16="http://schemas.microsoft.com/office/drawing/2014/main" val="41207006"/>
                    </a:ext>
                  </a:extLst>
                </a:gridCol>
              </a:tblGrid>
              <a:tr h="370840">
                <a:tc>
                  <a:txBody>
                    <a:bodyPr/>
                    <a:lstStyle/>
                    <a:p>
                      <a:pPr algn="ctr"/>
                      <a:r>
                        <a:rPr lang="en-US" dirty="0" smtClean="0"/>
                        <a:t>Rating:</a:t>
                      </a:r>
                      <a:r>
                        <a:rPr lang="en-US" baseline="0" dirty="0" smtClean="0"/>
                        <a:t> High/Moderate/Low</a:t>
                      </a:r>
                      <a:endParaRPr lang="en-US" dirty="0"/>
                    </a:p>
                  </a:txBody>
                  <a:tcPr/>
                </a:tc>
                <a:extLst>
                  <a:ext uri="{0D108BD9-81ED-4DB2-BD59-A6C34878D82A}">
                    <a16:rowId xmlns:a16="http://schemas.microsoft.com/office/drawing/2014/main" val="3134206416"/>
                  </a:ext>
                </a:extLst>
              </a:tr>
            </a:tbl>
          </a:graphicData>
        </a:graphic>
      </p:graphicFrame>
    </p:spTree>
    <p:extLst>
      <p:ext uri="{BB962C8B-B14F-4D97-AF65-F5344CB8AC3E}">
        <p14:creationId xmlns:p14="http://schemas.microsoft.com/office/powerpoint/2010/main" val="2673951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Risk Likelihood Table: </a:t>
            </a:r>
            <a:r>
              <a:rPr lang="en-US" dirty="0" smtClean="0"/>
              <a:t/>
            </a:r>
            <a:br>
              <a:rPr lang="en-US" dirty="0" smtClean="0"/>
            </a:br>
            <a:r>
              <a:rPr lang="en-US" dirty="0" smtClean="0"/>
              <a:t>Legal </a:t>
            </a:r>
            <a:r>
              <a:rPr lang="en-US" dirty="0"/>
              <a:t>Persons</a:t>
            </a:r>
          </a:p>
        </p:txBody>
      </p:sp>
      <p:graphicFrame>
        <p:nvGraphicFramePr>
          <p:cNvPr id="4" name="Content Placeholder 3"/>
          <p:cNvGraphicFramePr>
            <a:graphicFrameLocks noGrp="1"/>
          </p:cNvGraphicFramePr>
          <p:nvPr>
            <p:ph idx="1"/>
            <p:extLst/>
          </p:nvPr>
        </p:nvGraphicFramePr>
        <p:xfrm>
          <a:off x="754062" y="2268971"/>
          <a:ext cx="9464675" cy="3895725"/>
        </p:xfrm>
        <a:graphic>
          <a:graphicData uri="http://schemas.openxmlformats.org/drawingml/2006/table">
            <a:tbl>
              <a:tblPr firstRow="1" bandRow="1">
                <a:tableStyleId>{5C22544A-7EE6-4342-B048-85BDC9FD1C3A}</a:tableStyleId>
              </a:tblPr>
              <a:tblGrid>
                <a:gridCol w="2778847">
                  <a:extLst>
                    <a:ext uri="{9D8B030D-6E8A-4147-A177-3AD203B41FA5}">
                      <a16:colId xmlns:a16="http://schemas.microsoft.com/office/drawing/2014/main" val="1917919775"/>
                    </a:ext>
                  </a:extLst>
                </a:gridCol>
                <a:gridCol w="1108364">
                  <a:extLst>
                    <a:ext uri="{9D8B030D-6E8A-4147-A177-3AD203B41FA5}">
                      <a16:colId xmlns:a16="http://schemas.microsoft.com/office/drawing/2014/main" val="3589183666"/>
                    </a:ext>
                  </a:extLst>
                </a:gridCol>
                <a:gridCol w="1413163">
                  <a:extLst>
                    <a:ext uri="{9D8B030D-6E8A-4147-A177-3AD203B41FA5}">
                      <a16:colId xmlns:a16="http://schemas.microsoft.com/office/drawing/2014/main" val="1062844147"/>
                    </a:ext>
                  </a:extLst>
                </a:gridCol>
                <a:gridCol w="1330037">
                  <a:extLst>
                    <a:ext uri="{9D8B030D-6E8A-4147-A177-3AD203B41FA5}">
                      <a16:colId xmlns:a16="http://schemas.microsoft.com/office/drawing/2014/main" val="3844212258"/>
                    </a:ext>
                  </a:extLst>
                </a:gridCol>
                <a:gridCol w="2834264">
                  <a:extLst>
                    <a:ext uri="{9D8B030D-6E8A-4147-A177-3AD203B41FA5}">
                      <a16:colId xmlns:a16="http://schemas.microsoft.com/office/drawing/2014/main" val="4098651474"/>
                    </a:ext>
                  </a:extLst>
                </a:gridCol>
              </a:tblGrid>
              <a:tr h="370840">
                <a:tc>
                  <a:txBody>
                    <a:bodyPr/>
                    <a:lstStyle/>
                    <a:p>
                      <a:r>
                        <a:rPr lang="en-US" dirty="0" smtClean="0"/>
                        <a:t>Type of Customer </a:t>
                      </a:r>
                      <a:endParaRPr lang="en-US" dirty="0"/>
                    </a:p>
                  </a:txBody>
                  <a:tcPr/>
                </a:tc>
                <a:tc>
                  <a:txBody>
                    <a:bodyPr/>
                    <a:lstStyle/>
                    <a:p>
                      <a:r>
                        <a:rPr lang="en-US" dirty="0" smtClean="0"/>
                        <a:t>Customer</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1387155217"/>
                  </a:ext>
                </a:extLst>
              </a:tr>
              <a:tr h="370840">
                <a:tc>
                  <a:txBody>
                    <a:bodyPr/>
                    <a:lstStyle/>
                    <a:p>
                      <a:pPr algn="l" fontAlgn="ctr"/>
                      <a:r>
                        <a:rPr lang="en-US" sz="1800" b="0" i="0" u="none" strike="noStrike" dirty="0" err="1">
                          <a:solidFill>
                            <a:srgbClr val="000000"/>
                          </a:solidFill>
                          <a:effectLst/>
                          <a:latin typeface="+mn-lt"/>
                        </a:rPr>
                        <a:t>Modaraba</a:t>
                      </a:r>
                      <a:r>
                        <a:rPr lang="en-US" sz="1800" b="0" i="0" u="none" strike="noStrike" dirty="0">
                          <a:solidFill>
                            <a:srgbClr val="000000"/>
                          </a:solidFill>
                          <a:effectLst/>
                          <a:latin typeface="+mn-lt"/>
                        </a:rPr>
                        <a:t>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1427399724"/>
                  </a:ext>
                </a:extLst>
              </a:tr>
              <a:tr h="370840">
                <a:tc>
                  <a:txBody>
                    <a:bodyPr/>
                    <a:lstStyle/>
                    <a:p>
                      <a:pPr algn="l" fontAlgn="ctr"/>
                      <a:r>
                        <a:rPr lang="en-US" sz="1800" b="0" i="0" u="none" strike="noStrike" dirty="0">
                          <a:solidFill>
                            <a:srgbClr val="000000"/>
                          </a:solidFill>
                          <a:effectLst/>
                          <a:latin typeface="+mn-lt"/>
                        </a:rPr>
                        <a:t>Mutual Fund</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552426134"/>
                  </a:ext>
                </a:extLst>
              </a:tr>
              <a:tr h="370840">
                <a:tc>
                  <a:txBody>
                    <a:bodyPr/>
                    <a:lstStyle/>
                    <a:p>
                      <a:pPr algn="l" fontAlgn="ctr"/>
                      <a:r>
                        <a:rPr lang="en-US" sz="1800" b="0" i="0" u="none" strike="noStrike" dirty="0">
                          <a:solidFill>
                            <a:srgbClr val="000000"/>
                          </a:solidFill>
                          <a:effectLst/>
                          <a:latin typeface="+mn-lt"/>
                        </a:rPr>
                        <a:t>Armed Forces Account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496468967"/>
                  </a:ext>
                </a:extLst>
              </a:tr>
              <a:tr h="370840">
                <a:tc>
                  <a:txBody>
                    <a:bodyPr/>
                    <a:lstStyle/>
                    <a:p>
                      <a:pPr algn="l" fontAlgn="ctr"/>
                      <a:r>
                        <a:rPr lang="en-US" sz="1800" b="0" i="0" u="none" strike="noStrike" dirty="0">
                          <a:solidFill>
                            <a:srgbClr val="000000"/>
                          </a:solidFill>
                          <a:effectLst/>
                          <a:latin typeface="+mn-lt"/>
                        </a:rPr>
                        <a:t>Government Fund/Authority/Corporation </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415394188"/>
                  </a:ext>
                </a:extLst>
              </a:tr>
              <a:tr h="370840">
                <a:tc>
                  <a:txBody>
                    <a:bodyPr/>
                    <a:lstStyle/>
                    <a:p>
                      <a:pPr algn="l" fontAlgn="ctr"/>
                      <a:r>
                        <a:rPr lang="en-US" sz="1800" b="0" i="0" u="none" strike="noStrike" dirty="0">
                          <a:solidFill>
                            <a:srgbClr val="000000"/>
                          </a:solidFill>
                          <a:effectLst/>
                          <a:latin typeface="+mn-lt"/>
                        </a:rPr>
                        <a:t>Partnership </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55860843"/>
                  </a:ext>
                </a:extLst>
              </a:tr>
              <a:tr h="370840">
                <a:tc>
                  <a:txBody>
                    <a:bodyPr/>
                    <a:lstStyle/>
                    <a:p>
                      <a:pPr algn="l" fontAlgn="ctr"/>
                      <a:r>
                        <a:rPr lang="en-US" sz="1800" b="0" i="0" u="none" strike="noStrike" dirty="0">
                          <a:solidFill>
                            <a:srgbClr val="000000"/>
                          </a:solidFill>
                          <a:effectLst/>
                          <a:latin typeface="+mn-lt"/>
                        </a:rPr>
                        <a:t>Educational Institute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2033904593"/>
                  </a:ext>
                </a:extLst>
              </a:tr>
              <a:tr h="370840">
                <a:tc>
                  <a:txBody>
                    <a:bodyPr/>
                    <a:lstStyle/>
                    <a:p>
                      <a:pPr algn="l" fontAlgn="ctr"/>
                      <a:r>
                        <a:rPr lang="en-US" sz="1800" b="0" i="0" u="none" strike="noStrike" dirty="0">
                          <a:solidFill>
                            <a:srgbClr val="000000"/>
                          </a:solidFill>
                          <a:effectLst/>
                          <a:latin typeface="+mn-lt"/>
                        </a:rPr>
                        <a:t>Other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3746432368"/>
                  </a:ext>
                </a:extLst>
              </a:tr>
              <a:tr h="370840">
                <a:tc>
                  <a:txBody>
                    <a:bodyPr/>
                    <a:lstStyle/>
                    <a:p>
                      <a:pPr algn="l" fontAlgn="ctr"/>
                      <a:r>
                        <a:rPr lang="en-US" sz="1800" b="0" i="0" u="none" strike="noStrike" dirty="0">
                          <a:solidFill>
                            <a:srgbClr val="000000"/>
                          </a:solidFill>
                          <a:effectLst/>
                          <a:latin typeface="+mn-lt"/>
                        </a:rPr>
                        <a:t>Foreign Bank</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3599381809"/>
                  </a:ext>
                </a:extLst>
              </a:tr>
              <a:tr h="370840">
                <a:tc>
                  <a:txBody>
                    <a:bodyPr/>
                    <a:lstStyle/>
                    <a:p>
                      <a:pPr algn="l" fontAlgn="ctr"/>
                      <a:r>
                        <a:rPr lang="en-US" sz="1800" b="0" i="0" u="none" strike="noStrike" dirty="0">
                          <a:solidFill>
                            <a:srgbClr val="000000"/>
                          </a:solidFill>
                          <a:effectLst/>
                          <a:latin typeface="+mn-lt"/>
                        </a:rPr>
                        <a:t>Foreign Corporate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2187056211"/>
                  </a:ext>
                </a:extLst>
              </a:tr>
            </a:tbl>
          </a:graphicData>
        </a:graphic>
      </p:graphicFrame>
      <p:graphicFrame>
        <p:nvGraphicFramePr>
          <p:cNvPr id="5" name="Table 4"/>
          <p:cNvGraphicFramePr>
            <a:graphicFrameLocks noGrp="1"/>
          </p:cNvGraphicFramePr>
          <p:nvPr>
            <p:extLst/>
          </p:nvPr>
        </p:nvGraphicFramePr>
        <p:xfrm>
          <a:off x="3519054" y="1886947"/>
          <a:ext cx="6699365" cy="370840"/>
        </p:xfrm>
        <a:graphic>
          <a:graphicData uri="http://schemas.openxmlformats.org/drawingml/2006/table">
            <a:tbl>
              <a:tblPr firstRow="1" bandRow="1">
                <a:tableStyleId>{5C22544A-7EE6-4342-B048-85BDC9FD1C3A}</a:tableStyleId>
              </a:tblPr>
              <a:tblGrid>
                <a:gridCol w="6699365">
                  <a:extLst>
                    <a:ext uri="{9D8B030D-6E8A-4147-A177-3AD203B41FA5}">
                      <a16:colId xmlns:a16="http://schemas.microsoft.com/office/drawing/2014/main" val="41207006"/>
                    </a:ext>
                  </a:extLst>
                </a:gridCol>
              </a:tblGrid>
              <a:tr h="370840">
                <a:tc>
                  <a:txBody>
                    <a:bodyPr/>
                    <a:lstStyle/>
                    <a:p>
                      <a:pPr algn="ctr"/>
                      <a:r>
                        <a:rPr lang="en-US" dirty="0" smtClean="0"/>
                        <a:t>Rating:</a:t>
                      </a:r>
                      <a:r>
                        <a:rPr lang="en-US" baseline="0" dirty="0" smtClean="0"/>
                        <a:t> High/Moderate/Low</a:t>
                      </a:r>
                      <a:endParaRPr lang="en-US" dirty="0"/>
                    </a:p>
                  </a:txBody>
                  <a:tcPr/>
                </a:tc>
                <a:extLst>
                  <a:ext uri="{0D108BD9-81ED-4DB2-BD59-A6C34878D82A}">
                    <a16:rowId xmlns:a16="http://schemas.microsoft.com/office/drawing/2014/main" val="3134206416"/>
                  </a:ext>
                </a:extLst>
              </a:tr>
            </a:tbl>
          </a:graphicData>
        </a:graphic>
      </p:graphicFrame>
    </p:spTree>
    <p:extLst>
      <p:ext uri="{BB962C8B-B14F-4D97-AF65-F5344CB8AC3E}">
        <p14:creationId xmlns:p14="http://schemas.microsoft.com/office/powerpoint/2010/main" val="186912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636" y="300180"/>
            <a:ext cx="9490364" cy="5970865"/>
          </a:xfrm>
          <a:prstGeom prst="rect">
            <a:avLst/>
          </a:prstGeom>
        </p:spPr>
        <p:txBody>
          <a:bodyPr wrap="square">
            <a:spAutoFit/>
          </a:bodyPr>
          <a:lstStyle/>
          <a:p>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smtClean="0">
                <a:latin typeface="Calibri" panose="020F0502020204030204" pitchFamily="34" charset="0"/>
                <a:ea typeface="Calibri" panose="020F0502020204030204" pitchFamily="34" charset="0"/>
                <a:cs typeface="Times New Roman" panose="02020603050405020304" pitchFamily="18" charset="0"/>
              </a:rPr>
              <a:t>In S.R.O. 920 (I)/2020 Dated 28</a:t>
            </a:r>
            <a:r>
              <a:rPr lang="en-US" sz="2400"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US" sz="2400" dirty="0" smtClean="0">
                <a:latin typeface="Calibri" panose="020F0502020204030204" pitchFamily="34" charset="0"/>
                <a:ea typeface="Calibri" panose="020F0502020204030204" pitchFamily="34" charset="0"/>
                <a:cs typeface="Times New Roman" panose="02020603050405020304" pitchFamily="18" charset="0"/>
              </a:rPr>
              <a:t> September 2020, It is mentioned that:</a:t>
            </a:r>
          </a:p>
          <a:p>
            <a:endParaRPr lang="en-US" dirty="0"/>
          </a:p>
          <a:p>
            <a:r>
              <a:rPr lang="en-US" dirty="0"/>
              <a:t> </a:t>
            </a:r>
            <a:r>
              <a:rPr lang="en-US" dirty="0" smtClean="0"/>
              <a:t>“</a:t>
            </a:r>
            <a:r>
              <a:rPr lang="en-US" b="1" i="1" dirty="0" smtClean="0"/>
              <a:t>The </a:t>
            </a:r>
            <a:r>
              <a:rPr lang="en-US" b="1" i="1" dirty="0"/>
              <a:t>risk assessment report should be reviewed and approved by the board of directors of the Regulated Entities and shall be signed by the chief executive officer/ company secretary</a:t>
            </a:r>
            <a:r>
              <a:rPr lang="en-US" b="1" i="1" dirty="0" smtClean="0"/>
              <a:t>.” </a:t>
            </a:r>
            <a:endParaRPr lang="en-US" b="1" i="1" dirty="0"/>
          </a:p>
          <a:p>
            <a:pPr marL="342900" marR="0" lvl="0" indent="-342900">
              <a:spcBef>
                <a:spcPts val="0"/>
              </a:spcBef>
              <a:spcAft>
                <a:spcPts val="0"/>
              </a:spcAft>
              <a:buFont typeface="+mj-lt"/>
              <a:buAutoNum type="arabicPeriod"/>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In S.R.O. </a:t>
            </a:r>
            <a:r>
              <a:rPr lang="en-US" sz="2400" dirty="0" smtClean="0">
                <a:latin typeface="Calibri" panose="020F0502020204030204" pitchFamily="34" charset="0"/>
                <a:ea typeface="Calibri" panose="020F0502020204030204" pitchFamily="34" charset="0"/>
                <a:cs typeface="Times New Roman" panose="02020603050405020304" pitchFamily="18" charset="0"/>
              </a:rPr>
              <a:t>197 </a:t>
            </a:r>
            <a:r>
              <a:rPr lang="en-US" sz="2400" dirty="0">
                <a:latin typeface="Calibri" panose="020F0502020204030204" pitchFamily="34" charset="0"/>
                <a:ea typeface="Calibri" panose="020F0502020204030204" pitchFamily="34" charset="0"/>
                <a:cs typeface="Times New Roman" panose="02020603050405020304" pitchFamily="18" charset="0"/>
              </a:rPr>
              <a:t>(I)/</a:t>
            </a:r>
            <a:r>
              <a:rPr lang="en-US" sz="2400" dirty="0" smtClean="0">
                <a:latin typeface="Calibri" panose="020F0502020204030204" pitchFamily="34" charset="0"/>
                <a:ea typeface="Calibri" panose="020F0502020204030204" pitchFamily="34" charset="0"/>
                <a:cs typeface="Times New Roman" panose="02020603050405020304" pitchFamily="18" charset="0"/>
              </a:rPr>
              <a:t>2021 </a:t>
            </a:r>
            <a:r>
              <a:rPr lang="en-US" sz="2400" dirty="0">
                <a:latin typeface="Calibri" panose="020F0502020204030204" pitchFamily="34" charset="0"/>
                <a:ea typeface="Calibri" panose="020F0502020204030204" pitchFamily="34" charset="0"/>
                <a:cs typeface="Times New Roman" panose="02020603050405020304" pitchFamily="18" charset="0"/>
              </a:rPr>
              <a:t>Dated </a:t>
            </a:r>
            <a:r>
              <a:rPr lang="en-US" sz="2400" dirty="0" smtClean="0">
                <a:latin typeface="Calibri" panose="020F0502020204030204" pitchFamily="34" charset="0"/>
                <a:ea typeface="Calibri" panose="020F0502020204030204" pitchFamily="34" charset="0"/>
                <a:cs typeface="Times New Roman" panose="02020603050405020304" pitchFamily="18" charset="0"/>
              </a:rPr>
              <a:t>12th February 2021: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p>
          <a:p>
            <a:r>
              <a:rPr lang="en-US" dirty="0"/>
              <a:t> </a:t>
            </a:r>
            <a:r>
              <a:rPr lang="en-US" b="1" dirty="0" smtClean="0"/>
              <a:t>Reporting period for Risk Assessment Report was changed from 30</a:t>
            </a:r>
            <a:r>
              <a:rPr lang="en-US" b="1" baseline="30000" dirty="0" smtClean="0"/>
              <a:t>th</a:t>
            </a:r>
            <a:r>
              <a:rPr lang="en-US" b="1" dirty="0" smtClean="0"/>
              <a:t> June to 31</a:t>
            </a:r>
            <a:r>
              <a:rPr lang="en-US" b="1" baseline="30000" dirty="0" smtClean="0"/>
              <a:t>st</a:t>
            </a:r>
            <a:r>
              <a:rPr lang="en-US" b="1" dirty="0" smtClean="0"/>
              <a:t> March and reporting dead line was changed from 31</a:t>
            </a:r>
            <a:r>
              <a:rPr lang="en-US" b="1" baseline="30000" dirty="0" smtClean="0"/>
              <a:t>st</a:t>
            </a:r>
            <a:r>
              <a:rPr lang="en-US" b="1" dirty="0" smtClean="0"/>
              <a:t> July to 30</a:t>
            </a:r>
            <a:r>
              <a:rPr lang="en-US" b="1" baseline="30000" dirty="0" smtClean="0"/>
              <a:t>th</a:t>
            </a:r>
            <a:r>
              <a:rPr lang="en-US" b="1" dirty="0" smtClean="0"/>
              <a:t> April</a:t>
            </a:r>
            <a:endParaRPr lang="en-US" b="1" dirty="0"/>
          </a:p>
          <a:p>
            <a:pPr marL="342900" marR="0" lvl="0" indent="-342900">
              <a:spcBef>
                <a:spcPts val="0"/>
              </a:spcBef>
              <a:spcAft>
                <a:spcPts val="0"/>
              </a:spcAft>
              <a:buFont typeface="+mj-lt"/>
              <a:buAutoNum type="arabicPeriod"/>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86423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Product Risk Likelihood</a:t>
            </a:r>
            <a:endParaRPr lang="en-US" dirty="0"/>
          </a:p>
        </p:txBody>
      </p:sp>
      <p:graphicFrame>
        <p:nvGraphicFramePr>
          <p:cNvPr id="4" name="Content Placeholder 3"/>
          <p:cNvGraphicFramePr>
            <a:graphicFrameLocks noGrp="1"/>
          </p:cNvGraphicFramePr>
          <p:nvPr>
            <p:ph idx="1"/>
            <p:extLst/>
          </p:nvPr>
        </p:nvGraphicFramePr>
        <p:xfrm>
          <a:off x="754379" y="1695769"/>
          <a:ext cx="9464041" cy="4931078"/>
        </p:xfrm>
        <a:graphic>
          <a:graphicData uri="http://schemas.openxmlformats.org/drawingml/2006/table">
            <a:tbl>
              <a:tblPr firstRow="1" bandRow="1">
                <a:tableStyleId>{5C22544A-7EE6-4342-B048-85BDC9FD1C3A}</a:tableStyleId>
              </a:tblPr>
              <a:tblGrid>
                <a:gridCol w="1012655">
                  <a:extLst>
                    <a:ext uri="{9D8B030D-6E8A-4147-A177-3AD203B41FA5}">
                      <a16:colId xmlns:a16="http://schemas.microsoft.com/office/drawing/2014/main" val="3124035364"/>
                    </a:ext>
                  </a:extLst>
                </a:gridCol>
                <a:gridCol w="1155282">
                  <a:extLst>
                    <a:ext uri="{9D8B030D-6E8A-4147-A177-3AD203B41FA5}">
                      <a16:colId xmlns:a16="http://schemas.microsoft.com/office/drawing/2014/main" val="350427518"/>
                    </a:ext>
                  </a:extLst>
                </a:gridCol>
                <a:gridCol w="2471132">
                  <a:extLst>
                    <a:ext uri="{9D8B030D-6E8A-4147-A177-3AD203B41FA5}">
                      <a16:colId xmlns:a16="http://schemas.microsoft.com/office/drawing/2014/main" val="2952715032"/>
                    </a:ext>
                  </a:extLst>
                </a:gridCol>
                <a:gridCol w="1470614">
                  <a:extLst>
                    <a:ext uri="{9D8B030D-6E8A-4147-A177-3AD203B41FA5}">
                      <a16:colId xmlns:a16="http://schemas.microsoft.com/office/drawing/2014/main" val="4236212315"/>
                    </a:ext>
                  </a:extLst>
                </a:gridCol>
                <a:gridCol w="2049973">
                  <a:extLst>
                    <a:ext uri="{9D8B030D-6E8A-4147-A177-3AD203B41FA5}">
                      <a16:colId xmlns:a16="http://schemas.microsoft.com/office/drawing/2014/main" val="2537600998"/>
                    </a:ext>
                  </a:extLst>
                </a:gridCol>
                <a:gridCol w="1304385">
                  <a:extLst>
                    <a:ext uri="{9D8B030D-6E8A-4147-A177-3AD203B41FA5}">
                      <a16:colId xmlns:a16="http://schemas.microsoft.com/office/drawing/2014/main" val="2465772697"/>
                    </a:ext>
                  </a:extLst>
                </a:gridCol>
              </a:tblGrid>
              <a:tr h="317051">
                <a:tc>
                  <a:txBody>
                    <a:bodyPr/>
                    <a:lstStyle/>
                    <a:p>
                      <a:r>
                        <a:rPr lang="en-US" dirty="0" smtClean="0"/>
                        <a:t>Product Type</a:t>
                      </a:r>
                      <a:endParaRPr lang="en-US" dirty="0"/>
                    </a:p>
                  </a:txBody>
                  <a:tcPr/>
                </a:tc>
                <a:tc>
                  <a:txBody>
                    <a:bodyPr/>
                    <a:lstStyle/>
                    <a:p>
                      <a:r>
                        <a:rPr lang="en-US" dirty="0" smtClean="0"/>
                        <a:t>Customer</a:t>
                      </a:r>
                      <a:endParaRPr lang="en-US" dirty="0"/>
                    </a:p>
                  </a:txBody>
                  <a:tcPr/>
                </a:tc>
                <a:tc>
                  <a:txBody>
                    <a:bodyPr/>
                    <a:lstStyle/>
                    <a:p>
                      <a:endParaRPr lang="en-US" dirty="0"/>
                    </a:p>
                  </a:txBody>
                  <a:tcPr/>
                </a:tc>
                <a:tc>
                  <a:txBody>
                    <a:bodyPr/>
                    <a:lstStyle/>
                    <a:p>
                      <a:r>
                        <a:rPr lang="en-US" dirty="0" smtClean="0"/>
                        <a:t>Transactions</a:t>
                      </a:r>
                      <a:endParaRPr lang="en-US" dirty="0"/>
                    </a:p>
                  </a:txBody>
                  <a:tcPr/>
                </a:tc>
                <a:tc>
                  <a:txBody>
                    <a:bodyPr/>
                    <a:lstStyle/>
                    <a:p>
                      <a:endParaRPr lang="en-US" dirty="0"/>
                    </a:p>
                  </a:txBody>
                  <a:tcPr/>
                </a:tc>
                <a:tc>
                  <a:txBody>
                    <a:bodyPr/>
                    <a:lstStyle/>
                    <a:p>
                      <a:r>
                        <a:rPr lang="en-US" dirty="0" smtClean="0"/>
                        <a:t>Geography</a:t>
                      </a:r>
                      <a:endParaRPr lang="en-US" dirty="0"/>
                    </a:p>
                  </a:txBody>
                  <a:tcPr/>
                </a:tc>
                <a:extLst>
                  <a:ext uri="{0D108BD9-81ED-4DB2-BD59-A6C34878D82A}">
                    <a16:rowId xmlns:a16="http://schemas.microsoft.com/office/drawing/2014/main" val="3314606729"/>
                  </a:ext>
                </a:extLst>
              </a:tr>
              <a:tr h="4290998">
                <a:tc>
                  <a:txBody>
                    <a:bodyPr/>
                    <a:lstStyle/>
                    <a:p>
                      <a:pPr algn="l"/>
                      <a:r>
                        <a:rPr lang="en-US" sz="1200" dirty="0" smtClean="0"/>
                        <a:t>Collective Investment Schemes</a:t>
                      </a:r>
                      <a:endParaRPr lang="en-US" sz="1200" dirty="0"/>
                    </a:p>
                  </a:txBody>
                  <a:tcPr anchor="ctr"/>
                </a:tc>
                <a:tc>
                  <a:txBody>
                    <a:bodyPr/>
                    <a:lstStyle/>
                    <a:p>
                      <a:pPr algn="l"/>
                      <a:r>
                        <a:rPr lang="en-US" sz="1200" dirty="0" smtClean="0"/>
                        <a:t>Moderate</a:t>
                      </a:r>
                      <a:endParaRPr lang="en-US" sz="1200" dirty="0"/>
                    </a:p>
                  </a:txBody>
                  <a:tcPr anchor="ctr"/>
                </a:tc>
                <a:tc>
                  <a:txBody>
                    <a:bodyPr/>
                    <a:lstStyle/>
                    <a:p>
                      <a:pPr algn="l"/>
                      <a:r>
                        <a:rPr lang="en-US" sz="1200" dirty="0" smtClean="0"/>
                        <a:t>Contrary to VPS where most of the unit holders are salaried person, CIS have unit holders of different profile, business nature. At the time of opening of  accounts, all the unit holder names are screened. Moreover, on a fortnight basis detailed screening is also performed by Compliance Department. Further at the time of opening of High Risk Customer KYC Committee reviews the account. Furthermore, all transactions of and above PKR 10 million is also reviewed by KYC Committee. Moreover, Transaction Monitoring Team on behalf of KYC Committee is reviewing the transactions as per the criteria specified on KYC Manual. Considering the mitigating factors adopted, customers of CIS have been classified as Moderate.</a:t>
                      </a:r>
                      <a:endParaRPr lang="en-US" sz="1200" dirty="0"/>
                    </a:p>
                  </a:txBody>
                  <a:tcPr anchor="ctr"/>
                </a:tc>
                <a:tc>
                  <a:txBody>
                    <a:bodyPr/>
                    <a:lstStyle/>
                    <a:p>
                      <a:pPr algn="l"/>
                      <a:r>
                        <a:rPr lang="en-US" sz="1200" dirty="0" smtClean="0"/>
                        <a:t>Moderate</a:t>
                      </a:r>
                      <a:endParaRPr lang="en-US" sz="1200" dirty="0"/>
                    </a:p>
                  </a:txBody>
                  <a:tcPr anchor="ctr"/>
                </a:tc>
                <a:tc>
                  <a:txBody>
                    <a:bodyPr/>
                    <a:lstStyle/>
                    <a:p>
                      <a:pPr algn="l"/>
                      <a:r>
                        <a:rPr lang="en-US" sz="1200" dirty="0" smtClean="0"/>
                        <a:t>Over 80% of the total transactions are carried out in CIS. However, to mitigate these, all transactions of and above PKR 10 million are reviewed by KYC Committee. Moreover, Transaction Monitoring Team on behalf of KYC Committee is reviewing the transactions as per the criteria specified on KYC Manual. Considering the mitigating factors adopted, transactions in CIS have been classified as Moderate.</a:t>
                      </a:r>
                      <a:endParaRPr lang="en-US" sz="1200" dirty="0"/>
                    </a:p>
                  </a:txBody>
                  <a:tcPr anchor="ctr"/>
                </a:tc>
                <a:tc>
                  <a:txBody>
                    <a:bodyPr/>
                    <a:lstStyle/>
                    <a:p>
                      <a:pPr algn="l"/>
                      <a:r>
                        <a:rPr lang="en-US" sz="1200" dirty="0" smtClean="0"/>
                        <a:t>Low</a:t>
                      </a:r>
                      <a:endParaRPr lang="en-US" sz="1200" dirty="0"/>
                    </a:p>
                  </a:txBody>
                  <a:tcPr anchor="ctr"/>
                </a:tc>
                <a:extLst>
                  <a:ext uri="{0D108BD9-81ED-4DB2-BD59-A6C34878D82A}">
                    <a16:rowId xmlns:a16="http://schemas.microsoft.com/office/drawing/2014/main" val="985347009"/>
                  </a:ext>
                </a:extLst>
              </a:tr>
            </a:tbl>
          </a:graphicData>
        </a:graphic>
      </p:graphicFrame>
      <p:graphicFrame>
        <p:nvGraphicFramePr>
          <p:cNvPr id="5" name="Table 4"/>
          <p:cNvGraphicFramePr>
            <a:graphicFrameLocks noGrp="1"/>
          </p:cNvGraphicFramePr>
          <p:nvPr>
            <p:extLst/>
          </p:nvPr>
        </p:nvGraphicFramePr>
        <p:xfrm>
          <a:off x="2881745" y="1319849"/>
          <a:ext cx="7336675" cy="370840"/>
        </p:xfrm>
        <a:graphic>
          <a:graphicData uri="http://schemas.openxmlformats.org/drawingml/2006/table">
            <a:tbl>
              <a:tblPr firstRow="1" bandRow="1">
                <a:tableStyleId>{5C22544A-7EE6-4342-B048-85BDC9FD1C3A}</a:tableStyleId>
              </a:tblPr>
              <a:tblGrid>
                <a:gridCol w="7336675">
                  <a:extLst>
                    <a:ext uri="{9D8B030D-6E8A-4147-A177-3AD203B41FA5}">
                      <a16:colId xmlns:a16="http://schemas.microsoft.com/office/drawing/2014/main" val="3381188550"/>
                    </a:ext>
                  </a:extLst>
                </a:gridCol>
              </a:tblGrid>
              <a:tr h="370840">
                <a:tc>
                  <a:txBody>
                    <a:bodyPr/>
                    <a:lstStyle/>
                    <a:p>
                      <a:pPr algn="ctr"/>
                      <a:r>
                        <a:rPr lang="en-US" dirty="0" smtClean="0"/>
                        <a:t>Rating :High/Moderate/Low</a:t>
                      </a:r>
                      <a:endParaRPr lang="en-US" dirty="0"/>
                    </a:p>
                  </a:txBody>
                  <a:tcPr/>
                </a:tc>
                <a:extLst>
                  <a:ext uri="{0D108BD9-81ED-4DB2-BD59-A6C34878D82A}">
                    <a16:rowId xmlns:a16="http://schemas.microsoft.com/office/drawing/2014/main" val="562913741"/>
                  </a:ext>
                </a:extLst>
              </a:tr>
            </a:tbl>
          </a:graphicData>
        </a:graphic>
      </p:graphicFrame>
    </p:spTree>
    <p:extLst>
      <p:ext uri="{BB962C8B-B14F-4D97-AF65-F5344CB8AC3E}">
        <p14:creationId xmlns:p14="http://schemas.microsoft.com/office/powerpoint/2010/main" val="3517027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Product Risk Likelihood</a:t>
            </a:r>
            <a:endParaRPr lang="en-US" dirty="0"/>
          </a:p>
        </p:txBody>
      </p:sp>
      <p:graphicFrame>
        <p:nvGraphicFramePr>
          <p:cNvPr id="4" name="Content Placeholder 3"/>
          <p:cNvGraphicFramePr>
            <a:graphicFrameLocks noGrp="1"/>
          </p:cNvGraphicFramePr>
          <p:nvPr>
            <p:ph idx="1"/>
            <p:extLst/>
          </p:nvPr>
        </p:nvGraphicFramePr>
        <p:xfrm>
          <a:off x="754379" y="1695769"/>
          <a:ext cx="9464041" cy="2029593"/>
        </p:xfrm>
        <a:graphic>
          <a:graphicData uri="http://schemas.openxmlformats.org/drawingml/2006/table">
            <a:tbl>
              <a:tblPr firstRow="1" bandRow="1">
                <a:tableStyleId>{5C22544A-7EE6-4342-B048-85BDC9FD1C3A}</a:tableStyleId>
              </a:tblPr>
              <a:tblGrid>
                <a:gridCol w="3055621">
                  <a:extLst>
                    <a:ext uri="{9D8B030D-6E8A-4147-A177-3AD203B41FA5}">
                      <a16:colId xmlns:a16="http://schemas.microsoft.com/office/drawing/2014/main" val="3124035364"/>
                    </a:ext>
                  </a:extLst>
                </a:gridCol>
                <a:gridCol w="1191491">
                  <a:extLst>
                    <a:ext uri="{9D8B030D-6E8A-4147-A177-3AD203B41FA5}">
                      <a16:colId xmlns:a16="http://schemas.microsoft.com/office/drawing/2014/main" val="350427518"/>
                    </a:ext>
                  </a:extLst>
                </a:gridCol>
                <a:gridCol w="1205345">
                  <a:extLst>
                    <a:ext uri="{9D8B030D-6E8A-4147-A177-3AD203B41FA5}">
                      <a16:colId xmlns:a16="http://schemas.microsoft.com/office/drawing/2014/main" val="2952715032"/>
                    </a:ext>
                  </a:extLst>
                </a:gridCol>
                <a:gridCol w="1565564">
                  <a:extLst>
                    <a:ext uri="{9D8B030D-6E8A-4147-A177-3AD203B41FA5}">
                      <a16:colId xmlns:a16="http://schemas.microsoft.com/office/drawing/2014/main" val="4236212315"/>
                    </a:ext>
                  </a:extLst>
                </a:gridCol>
                <a:gridCol w="1219283">
                  <a:extLst>
                    <a:ext uri="{9D8B030D-6E8A-4147-A177-3AD203B41FA5}">
                      <a16:colId xmlns:a16="http://schemas.microsoft.com/office/drawing/2014/main" val="2537600998"/>
                    </a:ext>
                  </a:extLst>
                </a:gridCol>
                <a:gridCol w="1226737">
                  <a:extLst>
                    <a:ext uri="{9D8B030D-6E8A-4147-A177-3AD203B41FA5}">
                      <a16:colId xmlns:a16="http://schemas.microsoft.com/office/drawing/2014/main" val="2465772697"/>
                    </a:ext>
                  </a:extLst>
                </a:gridCol>
              </a:tblGrid>
              <a:tr h="271147">
                <a:tc>
                  <a:txBody>
                    <a:bodyPr/>
                    <a:lstStyle/>
                    <a:p>
                      <a:r>
                        <a:rPr lang="en-US" dirty="0" smtClean="0"/>
                        <a:t>Product Type</a:t>
                      </a:r>
                      <a:endParaRPr lang="en-US" dirty="0"/>
                    </a:p>
                  </a:txBody>
                  <a:tcPr/>
                </a:tc>
                <a:tc>
                  <a:txBody>
                    <a:bodyPr/>
                    <a:lstStyle/>
                    <a:p>
                      <a:r>
                        <a:rPr lang="en-US" dirty="0" smtClean="0"/>
                        <a:t>Customer</a:t>
                      </a:r>
                      <a:endParaRPr lang="en-US" dirty="0"/>
                    </a:p>
                  </a:txBody>
                  <a:tcPr/>
                </a:tc>
                <a:tc>
                  <a:txBody>
                    <a:bodyPr/>
                    <a:lstStyle/>
                    <a:p>
                      <a:endParaRPr lang="en-US" dirty="0"/>
                    </a:p>
                  </a:txBody>
                  <a:tcPr/>
                </a:tc>
                <a:tc>
                  <a:txBody>
                    <a:bodyPr/>
                    <a:lstStyle/>
                    <a:p>
                      <a:r>
                        <a:rPr lang="en-US" dirty="0" smtClean="0"/>
                        <a:t>Transactions</a:t>
                      </a:r>
                      <a:endParaRPr lang="en-US" dirty="0"/>
                    </a:p>
                  </a:txBody>
                  <a:tcPr/>
                </a:tc>
                <a:tc>
                  <a:txBody>
                    <a:bodyPr/>
                    <a:lstStyle/>
                    <a:p>
                      <a:endParaRPr lang="en-US" dirty="0"/>
                    </a:p>
                  </a:txBody>
                  <a:tcPr/>
                </a:tc>
                <a:tc>
                  <a:txBody>
                    <a:bodyPr/>
                    <a:lstStyle/>
                    <a:p>
                      <a:r>
                        <a:rPr lang="en-US" dirty="0" smtClean="0"/>
                        <a:t>Geography</a:t>
                      </a:r>
                      <a:endParaRPr lang="en-US" dirty="0"/>
                    </a:p>
                  </a:txBody>
                  <a:tcPr/>
                </a:tc>
                <a:extLst>
                  <a:ext uri="{0D108BD9-81ED-4DB2-BD59-A6C34878D82A}">
                    <a16:rowId xmlns:a16="http://schemas.microsoft.com/office/drawing/2014/main" val="3314606729"/>
                  </a:ext>
                </a:extLst>
              </a:tr>
              <a:tr h="554611">
                <a:tc>
                  <a:txBody>
                    <a:bodyPr/>
                    <a:lstStyle/>
                    <a:p>
                      <a:pPr algn="l"/>
                      <a:r>
                        <a:rPr lang="en-US" sz="1800" dirty="0" smtClean="0"/>
                        <a:t>Voluntary Pension Schemes</a:t>
                      </a:r>
                      <a:endParaRPr lang="en-US" sz="1800" dirty="0"/>
                    </a:p>
                  </a:txBody>
                  <a:tcPr anchor="ctr"/>
                </a:tc>
                <a:tc>
                  <a:txBody>
                    <a:bodyPr/>
                    <a:lstStyle/>
                    <a:p>
                      <a:pPr algn="l"/>
                      <a:r>
                        <a:rPr lang="en-US" sz="1800" dirty="0" smtClean="0"/>
                        <a:t>Low</a:t>
                      </a:r>
                      <a:endParaRPr lang="en-US" sz="1800" dirty="0"/>
                    </a:p>
                  </a:txBody>
                  <a:tcPr anchor="ctr"/>
                </a:tc>
                <a:tc>
                  <a:txBody>
                    <a:bodyPr/>
                    <a:lstStyle/>
                    <a:p>
                      <a:pPr algn="l"/>
                      <a:endParaRPr lang="en-US" sz="1800" dirty="0"/>
                    </a:p>
                  </a:txBody>
                  <a:tcPr anchor="ctr"/>
                </a:tc>
                <a:tc>
                  <a:txBody>
                    <a:bodyPr/>
                    <a:lstStyle/>
                    <a:p>
                      <a:pPr algn="l"/>
                      <a:r>
                        <a:rPr lang="en-US" sz="1800" dirty="0" smtClean="0"/>
                        <a:t>Low</a:t>
                      </a:r>
                      <a:endParaRPr lang="en-US" sz="1800" dirty="0"/>
                    </a:p>
                  </a:txBody>
                  <a:tcPr anchor="ctr"/>
                </a:tc>
                <a:tc>
                  <a:txBody>
                    <a:bodyPr/>
                    <a:lstStyle/>
                    <a:p>
                      <a:pPr algn="l"/>
                      <a:endParaRPr lang="en-US" sz="1800" dirty="0"/>
                    </a:p>
                  </a:txBody>
                  <a:tcPr anchor="ctr"/>
                </a:tc>
                <a:tc>
                  <a:txBody>
                    <a:bodyPr/>
                    <a:lstStyle/>
                    <a:p>
                      <a:pPr algn="l"/>
                      <a:r>
                        <a:rPr lang="en-US" sz="1800" dirty="0" smtClean="0"/>
                        <a:t>Low</a:t>
                      </a:r>
                      <a:endParaRPr lang="en-US" sz="1800" dirty="0"/>
                    </a:p>
                  </a:txBody>
                  <a:tcPr anchor="ctr"/>
                </a:tc>
                <a:extLst>
                  <a:ext uri="{0D108BD9-81ED-4DB2-BD59-A6C34878D82A}">
                    <a16:rowId xmlns:a16="http://schemas.microsoft.com/office/drawing/2014/main" val="985347009"/>
                  </a:ext>
                </a:extLst>
              </a:tr>
              <a:tr h="554611">
                <a:tc>
                  <a:txBody>
                    <a:bodyPr/>
                    <a:lstStyle/>
                    <a:p>
                      <a:pPr algn="l"/>
                      <a:r>
                        <a:rPr lang="en-US" sz="1800" dirty="0" smtClean="0"/>
                        <a:t>Discretionary Portfolios</a:t>
                      </a:r>
                      <a:endParaRPr lang="en-US" sz="1800" dirty="0"/>
                    </a:p>
                  </a:txBody>
                  <a:tcPr anchor="ctr"/>
                </a:tc>
                <a:tc>
                  <a:txBody>
                    <a:bodyPr/>
                    <a:lstStyle/>
                    <a:p>
                      <a:pPr algn="l"/>
                      <a:r>
                        <a:rPr lang="en-US" sz="1800" dirty="0" smtClean="0"/>
                        <a:t>Low</a:t>
                      </a:r>
                      <a:endParaRPr lang="en-US" sz="1800" dirty="0"/>
                    </a:p>
                  </a:txBody>
                  <a:tcPr anchor="ctr"/>
                </a:tc>
                <a:tc>
                  <a:txBody>
                    <a:bodyPr/>
                    <a:lstStyle/>
                    <a:p>
                      <a:pPr algn="l"/>
                      <a:endParaRPr lang="en-US" sz="1800" dirty="0"/>
                    </a:p>
                  </a:txBody>
                  <a:tcPr anchor="ctr"/>
                </a:tc>
                <a:tc>
                  <a:txBody>
                    <a:bodyPr/>
                    <a:lstStyle/>
                    <a:p>
                      <a:pPr algn="l"/>
                      <a:r>
                        <a:rPr lang="en-US" sz="1800" dirty="0" smtClean="0"/>
                        <a:t>Low</a:t>
                      </a:r>
                      <a:endParaRPr lang="en-US" sz="1800" dirty="0"/>
                    </a:p>
                  </a:txBody>
                  <a:tcPr anchor="ctr"/>
                </a:tc>
                <a:tc>
                  <a:txBody>
                    <a:bodyPr/>
                    <a:lstStyle/>
                    <a:p>
                      <a:pPr algn="l"/>
                      <a:endParaRPr lang="en-US" sz="1800" dirty="0"/>
                    </a:p>
                  </a:txBody>
                  <a:tcPr anchor="ctr"/>
                </a:tc>
                <a:tc>
                  <a:txBody>
                    <a:bodyPr/>
                    <a:lstStyle/>
                    <a:p>
                      <a:pPr algn="l"/>
                      <a:r>
                        <a:rPr lang="en-US" sz="1800" dirty="0" smtClean="0"/>
                        <a:t>Low</a:t>
                      </a:r>
                      <a:endParaRPr lang="en-US" sz="1800" dirty="0"/>
                    </a:p>
                  </a:txBody>
                  <a:tcPr anchor="ctr"/>
                </a:tc>
                <a:extLst>
                  <a:ext uri="{0D108BD9-81ED-4DB2-BD59-A6C34878D82A}">
                    <a16:rowId xmlns:a16="http://schemas.microsoft.com/office/drawing/2014/main" val="3408092724"/>
                  </a:ext>
                </a:extLst>
              </a:tr>
              <a:tr h="554611">
                <a:tc>
                  <a:txBody>
                    <a:bodyPr/>
                    <a:lstStyle/>
                    <a:p>
                      <a:pPr algn="l"/>
                      <a:r>
                        <a:rPr lang="en-US" sz="1800" dirty="0" smtClean="0"/>
                        <a:t>Non-Discretionary Portfolios</a:t>
                      </a:r>
                      <a:endParaRPr lang="en-US" sz="1800" dirty="0"/>
                    </a:p>
                  </a:txBody>
                  <a:tcPr anchor="ctr"/>
                </a:tc>
                <a:tc>
                  <a:txBody>
                    <a:bodyPr/>
                    <a:lstStyle/>
                    <a:p>
                      <a:pPr algn="l"/>
                      <a:r>
                        <a:rPr lang="en-US" sz="1800" dirty="0" smtClean="0"/>
                        <a:t>Low</a:t>
                      </a:r>
                      <a:endParaRPr lang="en-US" sz="1800" dirty="0"/>
                    </a:p>
                  </a:txBody>
                  <a:tcPr anchor="ctr"/>
                </a:tc>
                <a:tc>
                  <a:txBody>
                    <a:bodyPr/>
                    <a:lstStyle/>
                    <a:p>
                      <a:pPr algn="l"/>
                      <a:endParaRPr lang="en-US" sz="1800" dirty="0"/>
                    </a:p>
                  </a:txBody>
                  <a:tcPr anchor="ctr"/>
                </a:tc>
                <a:tc>
                  <a:txBody>
                    <a:bodyPr/>
                    <a:lstStyle/>
                    <a:p>
                      <a:pPr algn="l"/>
                      <a:r>
                        <a:rPr lang="en-US" sz="1800" dirty="0" smtClean="0"/>
                        <a:t>Low</a:t>
                      </a:r>
                      <a:endParaRPr lang="en-US" sz="1800" dirty="0"/>
                    </a:p>
                  </a:txBody>
                  <a:tcPr anchor="ctr"/>
                </a:tc>
                <a:tc>
                  <a:txBody>
                    <a:bodyPr/>
                    <a:lstStyle/>
                    <a:p>
                      <a:pPr algn="l"/>
                      <a:endParaRPr lang="en-US" sz="1800" dirty="0"/>
                    </a:p>
                  </a:txBody>
                  <a:tcPr anchor="ctr"/>
                </a:tc>
                <a:tc>
                  <a:txBody>
                    <a:bodyPr/>
                    <a:lstStyle/>
                    <a:p>
                      <a:pPr algn="l"/>
                      <a:r>
                        <a:rPr lang="en-US" sz="1800" dirty="0" smtClean="0"/>
                        <a:t>Low</a:t>
                      </a:r>
                      <a:endParaRPr lang="en-US" sz="1800" dirty="0"/>
                    </a:p>
                  </a:txBody>
                  <a:tcPr anchor="ctr"/>
                </a:tc>
                <a:extLst>
                  <a:ext uri="{0D108BD9-81ED-4DB2-BD59-A6C34878D82A}">
                    <a16:rowId xmlns:a16="http://schemas.microsoft.com/office/drawing/2014/main" val="1280130858"/>
                  </a:ext>
                </a:extLst>
              </a:tr>
            </a:tbl>
          </a:graphicData>
        </a:graphic>
      </p:graphicFrame>
      <p:graphicFrame>
        <p:nvGraphicFramePr>
          <p:cNvPr id="5" name="Table 4"/>
          <p:cNvGraphicFramePr>
            <a:graphicFrameLocks noGrp="1"/>
          </p:cNvGraphicFramePr>
          <p:nvPr>
            <p:extLst/>
          </p:nvPr>
        </p:nvGraphicFramePr>
        <p:xfrm>
          <a:off x="3796145" y="1319849"/>
          <a:ext cx="6422275" cy="370840"/>
        </p:xfrm>
        <a:graphic>
          <a:graphicData uri="http://schemas.openxmlformats.org/drawingml/2006/table">
            <a:tbl>
              <a:tblPr firstRow="1" bandRow="1">
                <a:tableStyleId>{5C22544A-7EE6-4342-B048-85BDC9FD1C3A}</a:tableStyleId>
              </a:tblPr>
              <a:tblGrid>
                <a:gridCol w="6422275">
                  <a:extLst>
                    <a:ext uri="{9D8B030D-6E8A-4147-A177-3AD203B41FA5}">
                      <a16:colId xmlns:a16="http://schemas.microsoft.com/office/drawing/2014/main" val="3381188550"/>
                    </a:ext>
                  </a:extLst>
                </a:gridCol>
              </a:tblGrid>
              <a:tr h="370840">
                <a:tc>
                  <a:txBody>
                    <a:bodyPr/>
                    <a:lstStyle/>
                    <a:p>
                      <a:pPr algn="ctr"/>
                      <a:r>
                        <a:rPr lang="en-US" dirty="0" smtClean="0"/>
                        <a:t>Rating :High/Moderate/Low</a:t>
                      </a:r>
                      <a:endParaRPr lang="en-US" dirty="0"/>
                    </a:p>
                  </a:txBody>
                  <a:tcPr/>
                </a:tc>
                <a:extLst>
                  <a:ext uri="{0D108BD9-81ED-4DB2-BD59-A6C34878D82A}">
                    <a16:rowId xmlns:a16="http://schemas.microsoft.com/office/drawing/2014/main" val="562913741"/>
                  </a:ext>
                </a:extLst>
              </a:tr>
            </a:tbl>
          </a:graphicData>
        </a:graphic>
      </p:graphicFrame>
    </p:spTree>
    <p:extLst>
      <p:ext uri="{BB962C8B-B14F-4D97-AF65-F5344CB8AC3E}">
        <p14:creationId xmlns:p14="http://schemas.microsoft.com/office/powerpoint/2010/main" val="522274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Delivery Channels Risk Likelihood Table</a:t>
            </a:r>
          </a:p>
        </p:txBody>
      </p:sp>
      <p:graphicFrame>
        <p:nvGraphicFramePr>
          <p:cNvPr id="4" name="Content Placeholder 3"/>
          <p:cNvGraphicFramePr>
            <a:graphicFrameLocks noGrp="1"/>
          </p:cNvGraphicFramePr>
          <p:nvPr>
            <p:ph idx="1"/>
            <p:extLst/>
          </p:nvPr>
        </p:nvGraphicFramePr>
        <p:xfrm>
          <a:off x="754062" y="2268971"/>
          <a:ext cx="9464675" cy="3163570"/>
        </p:xfrm>
        <a:graphic>
          <a:graphicData uri="http://schemas.openxmlformats.org/drawingml/2006/table">
            <a:tbl>
              <a:tblPr firstRow="1" bandRow="1">
                <a:tableStyleId>{5C22544A-7EE6-4342-B048-85BDC9FD1C3A}</a:tableStyleId>
              </a:tblPr>
              <a:tblGrid>
                <a:gridCol w="2778847">
                  <a:extLst>
                    <a:ext uri="{9D8B030D-6E8A-4147-A177-3AD203B41FA5}">
                      <a16:colId xmlns:a16="http://schemas.microsoft.com/office/drawing/2014/main" val="1917919775"/>
                    </a:ext>
                  </a:extLst>
                </a:gridCol>
                <a:gridCol w="1108364">
                  <a:extLst>
                    <a:ext uri="{9D8B030D-6E8A-4147-A177-3AD203B41FA5}">
                      <a16:colId xmlns:a16="http://schemas.microsoft.com/office/drawing/2014/main" val="3589183666"/>
                    </a:ext>
                  </a:extLst>
                </a:gridCol>
                <a:gridCol w="1413163">
                  <a:extLst>
                    <a:ext uri="{9D8B030D-6E8A-4147-A177-3AD203B41FA5}">
                      <a16:colId xmlns:a16="http://schemas.microsoft.com/office/drawing/2014/main" val="1062844147"/>
                    </a:ext>
                  </a:extLst>
                </a:gridCol>
                <a:gridCol w="1330037">
                  <a:extLst>
                    <a:ext uri="{9D8B030D-6E8A-4147-A177-3AD203B41FA5}">
                      <a16:colId xmlns:a16="http://schemas.microsoft.com/office/drawing/2014/main" val="3844212258"/>
                    </a:ext>
                  </a:extLst>
                </a:gridCol>
                <a:gridCol w="2834264">
                  <a:extLst>
                    <a:ext uri="{9D8B030D-6E8A-4147-A177-3AD203B41FA5}">
                      <a16:colId xmlns:a16="http://schemas.microsoft.com/office/drawing/2014/main" val="4098651474"/>
                    </a:ext>
                  </a:extLst>
                </a:gridCol>
              </a:tblGrid>
              <a:tr h="370840">
                <a:tc>
                  <a:txBody>
                    <a:bodyPr/>
                    <a:lstStyle/>
                    <a:p>
                      <a:r>
                        <a:rPr lang="en-US" dirty="0" smtClean="0"/>
                        <a:t>Delivery</a:t>
                      </a:r>
                      <a:r>
                        <a:rPr lang="en-US" baseline="0" dirty="0" smtClean="0"/>
                        <a:t> Channels</a:t>
                      </a:r>
                      <a:endParaRPr lang="en-US" dirty="0"/>
                    </a:p>
                  </a:txBody>
                  <a:tcPr/>
                </a:tc>
                <a:tc>
                  <a:txBody>
                    <a:bodyPr/>
                    <a:lstStyle/>
                    <a:p>
                      <a:r>
                        <a:rPr lang="en-US" dirty="0" smtClean="0"/>
                        <a:t>Customer</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1387155217"/>
                  </a:ext>
                </a:extLst>
              </a:tr>
              <a:tr h="370840">
                <a:tc>
                  <a:txBody>
                    <a:bodyPr/>
                    <a:lstStyle/>
                    <a:p>
                      <a:pPr algn="l" fontAlgn="ctr"/>
                      <a:r>
                        <a:rPr lang="en-US" sz="1600" b="0" i="0" u="none" strike="noStrike" dirty="0" smtClean="0">
                          <a:solidFill>
                            <a:srgbClr val="000000"/>
                          </a:solidFill>
                          <a:effectLst/>
                          <a:latin typeface="+mn-lt"/>
                        </a:rPr>
                        <a:t>Amount received from the Investor through </a:t>
                      </a:r>
                      <a:r>
                        <a:rPr lang="en-US" sz="1600" b="0" i="0" u="none" strike="noStrike" dirty="0" err="1" smtClean="0">
                          <a:solidFill>
                            <a:srgbClr val="000000"/>
                          </a:solidFill>
                          <a:effectLst/>
                          <a:latin typeface="+mn-lt"/>
                        </a:rPr>
                        <a:t>Cheque</a:t>
                      </a:r>
                      <a:r>
                        <a:rPr lang="en-US" sz="1600" b="0" i="0" u="none" strike="noStrike" dirty="0" smtClean="0">
                          <a:solidFill>
                            <a:srgbClr val="000000"/>
                          </a:solidFill>
                          <a:effectLst/>
                          <a:latin typeface="+mn-lt"/>
                        </a:rPr>
                        <a:t>/ Pay-Order/ Demand Draft</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endParaRPr lang="en-US" sz="1600" dirty="0"/>
                    </a:p>
                  </a:txBody>
                  <a:tcPr/>
                </a:tc>
                <a:extLst>
                  <a:ext uri="{0D108BD9-81ED-4DB2-BD59-A6C34878D82A}">
                    <a16:rowId xmlns:a16="http://schemas.microsoft.com/office/drawing/2014/main" val="1427399724"/>
                  </a:ext>
                </a:extLst>
              </a:tr>
              <a:tr h="370840">
                <a:tc>
                  <a:txBody>
                    <a:bodyPr/>
                    <a:lstStyle/>
                    <a:p>
                      <a:pPr algn="l" fontAlgn="ctr"/>
                      <a:r>
                        <a:rPr lang="en-US" sz="1600" b="0" i="0" u="none" strike="noStrike" dirty="0" smtClean="0">
                          <a:solidFill>
                            <a:srgbClr val="000000"/>
                          </a:solidFill>
                          <a:effectLst/>
                          <a:latin typeface="+mn-lt"/>
                        </a:rPr>
                        <a:t>Amount received from the Investor through Bank Transfer/IBFT</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Moderate</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r>
                        <a:rPr lang="en-US" sz="1600" dirty="0" smtClean="0"/>
                        <a:t>With respect to number of transactions out of 281k. 141k are carried out digitally. Which is 50% of the total transactions</a:t>
                      </a:r>
                      <a:endParaRPr lang="en-US" sz="1600" dirty="0"/>
                    </a:p>
                  </a:txBody>
                  <a:tcPr/>
                </a:tc>
                <a:extLst>
                  <a:ext uri="{0D108BD9-81ED-4DB2-BD59-A6C34878D82A}">
                    <a16:rowId xmlns:a16="http://schemas.microsoft.com/office/drawing/2014/main" val="3552426134"/>
                  </a:ext>
                </a:extLst>
              </a:tr>
              <a:tr h="370840">
                <a:tc>
                  <a:txBody>
                    <a:bodyPr/>
                    <a:lstStyle/>
                    <a:p>
                      <a:pPr algn="l" fontAlgn="ctr"/>
                      <a:r>
                        <a:rPr lang="en-US" sz="1600" b="0" i="0" u="none" strike="noStrike" dirty="0" smtClean="0">
                          <a:solidFill>
                            <a:srgbClr val="000000"/>
                          </a:solidFill>
                          <a:effectLst/>
                          <a:latin typeface="+mn-lt"/>
                        </a:rPr>
                        <a:t>Amount received from third party on behalf of the Investor through </a:t>
                      </a:r>
                      <a:r>
                        <a:rPr lang="en-US" sz="1600" b="0" i="0" u="none" strike="noStrike" dirty="0" err="1" smtClean="0">
                          <a:solidFill>
                            <a:srgbClr val="000000"/>
                          </a:solidFill>
                          <a:effectLst/>
                          <a:latin typeface="+mn-lt"/>
                        </a:rPr>
                        <a:t>Cheque</a:t>
                      </a:r>
                      <a:r>
                        <a:rPr lang="en-US" sz="1600" b="0" i="0" u="none" strike="noStrike" dirty="0" smtClean="0">
                          <a:solidFill>
                            <a:srgbClr val="000000"/>
                          </a:solidFill>
                          <a:effectLst/>
                          <a:latin typeface="+mn-lt"/>
                        </a:rPr>
                        <a:t>/ Pay-Order/ Demand Draft</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endParaRPr lang="en-US" sz="1600" dirty="0"/>
                    </a:p>
                  </a:txBody>
                  <a:tcPr/>
                </a:tc>
                <a:extLst>
                  <a:ext uri="{0D108BD9-81ED-4DB2-BD59-A6C34878D82A}">
                    <a16:rowId xmlns:a16="http://schemas.microsoft.com/office/drawing/2014/main" val="3496468967"/>
                  </a:ext>
                </a:extLst>
              </a:tr>
            </a:tbl>
          </a:graphicData>
        </a:graphic>
      </p:graphicFrame>
      <p:graphicFrame>
        <p:nvGraphicFramePr>
          <p:cNvPr id="5" name="Table 4"/>
          <p:cNvGraphicFramePr>
            <a:graphicFrameLocks noGrp="1"/>
          </p:cNvGraphicFramePr>
          <p:nvPr/>
        </p:nvGraphicFramePr>
        <p:xfrm>
          <a:off x="3519054" y="1886947"/>
          <a:ext cx="6699365" cy="370840"/>
        </p:xfrm>
        <a:graphic>
          <a:graphicData uri="http://schemas.openxmlformats.org/drawingml/2006/table">
            <a:tbl>
              <a:tblPr firstRow="1" bandRow="1">
                <a:tableStyleId>{5C22544A-7EE6-4342-B048-85BDC9FD1C3A}</a:tableStyleId>
              </a:tblPr>
              <a:tblGrid>
                <a:gridCol w="6699365">
                  <a:extLst>
                    <a:ext uri="{9D8B030D-6E8A-4147-A177-3AD203B41FA5}">
                      <a16:colId xmlns:a16="http://schemas.microsoft.com/office/drawing/2014/main" val="41207006"/>
                    </a:ext>
                  </a:extLst>
                </a:gridCol>
              </a:tblGrid>
              <a:tr h="370840">
                <a:tc>
                  <a:txBody>
                    <a:bodyPr/>
                    <a:lstStyle/>
                    <a:p>
                      <a:pPr algn="ctr"/>
                      <a:r>
                        <a:rPr lang="en-US" dirty="0" smtClean="0"/>
                        <a:t>Rating:</a:t>
                      </a:r>
                      <a:r>
                        <a:rPr lang="en-US" baseline="0" dirty="0" smtClean="0"/>
                        <a:t> High/Moderate/Low</a:t>
                      </a:r>
                      <a:endParaRPr lang="en-US" dirty="0"/>
                    </a:p>
                  </a:txBody>
                  <a:tcPr/>
                </a:tc>
                <a:extLst>
                  <a:ext uri="{0D108BD9-81ED-4DB2-BD59-A6C34878D82A}">
                    <a16:rowId xmlns:a16="http://schemas.microsoft.com/office/drawing/2014/main" val="3134206416"/>
                  </a:ext>
                </a:extLst>
              </a:tr>
            </a:tbl>
          </a:graphicData>
        </a:graphic>
      </p:graphicFrame>
    </p:spTree>
    <p:extLst>
      <p:ext uri="{BB962C8B-B14F-4D97-AF65-F5344CB8AC3E}">
        <p14:creationId xmlns:p14="http://schemas.microsoft.com/office/powerpoint/2010/main" val="460175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Delivery Channels Risk Likelihood Table</a:t>
            </a:r>
          </a:p>
        </p:txBody>
      </p:sp>
      <p:graphicFrame>
        <p:nvGraphicFramePr>
          <p:cNvPr id="4" name="Content Placeholder 3"/>
          <p:cNvGraphicFramePr>
            <a:graphicFrameLocks noGrp="1"/>
          </p:cNvGraphicFramePr>
          <p:nvPr>
            <p:ph idx="1"/>
            <p:extLst/>
          </p:nvPr>
        </p:nvGraphicFramePr>
        <p:xfrm>
          <a:off x="754062" y="2268971"/>
          <a:ext cx="9464675" cy="4119880"/>
        </p:xfrm>
        <a:graphic>
          <a:graphicData uri="http://schemas.openxmlformats.org/drawingml/2006/table">
            <a:tbl>
              <a:tblPr firstRow="1" bandRow="1">
                <a:tableStyleId>{5C22544A-7EE6-4342-B048-85BDC9FD1C3A}</a:tableStyleId>
              </a:tblPr>
              <a:tblGrid>
                <a:gridCol w="2778847">
                  <a:extLst>
                    <a:ext uri="{9D8B030D-6E8A-4147-A177-3AD203B41FA5}">
                      <a16:colId xmlns:a16="http://schemas.microsoft.com/office/drawing/2014/main" val="1917919775"/>
                    </a:ext>
                  </a:extLst>
                </a:gridCol>
                <a:gridCol w="1108364">
                  <a:extLst>
                    <a:ext uri="{9D8B030D-6E8A-4147-A177-3AD203B41FA5}">
                      <a16:colId xmlns:a16="http://schemas.microsoft.com/office/drawing/2014/main" val="3589183666"/>
                    </a:ext>
                  </a:extLst>
                </a:gridCol>
                <a:gridCol w="1413163">
                  <a:extLst>
                    <a:ext uri="{9D8B030D-6E8A-4147-A177-3AD203B41FA5}">
                      <a16:colId xmlns:a16="http://schemas.microsoft.com/office/drawing/2014/main" val="1062844147"/>
                    </a:ext>
                  </a:extLst>
                </a:gridCol>
                <a:gridCol w="1330037">
                  <a:extLst>
                    <a:ext uri="{9D8B030D-6E8A-4147-A177-3AD203B41FA5}">
                      <a16:colId xmlns:a16="http://schemas.microsoft.com/office/drawing/2014/main" val="3844212258"/>
                    </a:ext>
                  </a:extLst>
                </a:gridCol>
                <a:gridCol w="2834264">
                  <a:extLst>
                    <a:ext uri="{9D8B030D-6E8A-4147-A177-3AD203B41FA5}">
                      <a16:colId xmlns:a16="http://schemas.microsoft.com/office/drawing/2014/main" val="4098651474"/>
                    </a:ext>
                  </a:extLst>
                </a:gridCol>
              </a:tblGrid>
              <a:tr h="370840">
                <a:tc>
                  <a:txBody>
                    <a:bodyPr/>
                    <a:lstStyle/>
                    <a:p>
                      <a:r>
                        <a:rPr lang="en-US" dirty="0" smtClean="0"/>
                        <a:t>Delivery</a:t>
                      </a:r>
                      <a:r>
                        <a:rPr lang="en-US" baseline="0" dirty="0" smtClean="0"/>
                        <a:t> Channels</a:t>
                      </a:r>
                      <a:endParaRPr lang="en-US" dirty="0"/>
                    </a:p>
                  </a:txBody>
                  <a:tcPr/>
                </a:tc>
                <a:tc>
                  <a:txBody>
                    <a:bodyPr/>
                    <a:lstStyle/>
                    <a:p>
                      <a:r>
                        <a:rPr lang="en-US" dirty="0" smtClean="0"/>
                        <a:t>Customer</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1387155217"/>
                  </a:ext>
                </a:extLst>
              </a:tr>
              <a:tr h="370840">
                <a:tc>
                  <a:txBody>
                    <a:bodyPr/>
                    <a:lstStyle/>
                    <a:p>
                      <a:pPr algn="l" fontAlgn="ctr"/>
                      <a:r>
                        <a:rPr lang="en-US" sz="1600" b="0" i="0" u="none" strike="noStrike" dirty="0" smtClean="0">
                          <a:solidFill>
                            <a:srgbClr val="000000"/>
                          </a:solidFill>
                          <a:effectLst/>
                          <a:latin typeface="+mn-lt"/>
                        </a:rPr>
                        <a:t>Amount received from third party on behalf of the Investor through IBFT</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Moderate</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r>
                        <a:rPr lang="en-US" sz="1600" dirty="0" smtClean="0"/>
                        <a:t>With respect to Investments made by unit holders through IBFT, it is difficult to identify the customer from whose account the investment have been credited into the Fund. However, since any investment above PKR 10 million is routed through KYC Committee and Transaction Monitoring Section is monitoring transactions based on different criteria as stated in KYC Manual, these customers have been classified as Moderate. </a:t>
                      </a:r>
                      <a:endParaRPr lang="en-US" sz="1600" dirty="0"/>
                    </a:p>
                  </a:txBody>
                  <a:tcPr/>
                </a:tc>
                <a:extLst>
                  <a:ext uri="{0D108BD9-81ED-4DB2-BD59-A6C34878D82A}">
                    <a16:rowId xmlns:a16="http://schemas.microsoft.com/office/drawing/2014/main" val="1427399724"/>
                  </a:ext>
                </a:extLst>
              </a:tr>
            </a:tbl>
          </a:graphicData>
        </a:graphic>
      </p:graphicFrame>
      <p:graphicFrame>
        <p:nvGraphicFramePr>
          <p:cNvPr id="5" name="Table 4"/>
          <p:cNvGraphicFramePr>
            <a:graphicFrameLocks noGrp="1"/>
          </p:cNvGraphicFramePr>
          <p:nvPr/>
        </p:nvGraphicFramePr>
        <p:xfrm>
          <a:off x="3519054" y="1886947"/>
          <a:ext cx="6699365" cy="370840"/>
        </p:xfrm>
        <a:graphic>
          <a:graphicData uri="http://schemas.openxmlformats.org/drawingml/2006/table">
            <a:tbl>
              <a:tblPr firstRow="1" bandRow="1">
                <a:tableStyleId>{5C22544A-7EE6-4342-B048-85BDC9FD1C3A}</a:tableStyleId>
              </a:tblPr>
              <a:tblGrid>
                <a:gridCol w="6699365">
                  <a:extLst>
                    <a:ext uri="{9D8B030D-6E8A-4147-A177-3AD203B41FA5}">
                      <a16:colId xmlns:a16="http://schemas.microsoft.com/office/drawing/2014/main" val="41207006"/>
                    </a:ext>
                  </a:extLst>
                </a:gridCol>
              </a:tblGrid>
              <a:tr h="370840">
                <a:tc>
                  <a:txBody>
                    <a:bodyPr/>
                    <a:lstStyle/>
                    <a:p>
                      <a:pPr algn="ctr"/>
                      <a:r>
                        <a:rPr lang="en-US" dirty="0" smtClean="0"/>
                        <a:t>Rating:</a:t>
                      </a:r>
                      <a:r>
                        <a:rPr lang="en-US" baseline="0" dirty="0" smtClean="0"/>
                        <a:t> High/Moderate/Low</a:t>
                      </a:r>
                      <a:endParaRPr lang="en-US" dirty="0"/>
                    </a:p>
                  </a:txBody>
                  <a:tcPr/>
                </a:tc>
                <a:extLst>
                  <a:ext uri="{0D108BD9-81ED-4DB2-BD59-A6C34878D82A}">
                    <a16:rowId xmlns:a16="http://schemas.microsoft.com/office/drawing/2014/main" val="3134206416"/>
                  </a:ext>
                </a:extLst>
              </a:tr>
            </a:tbl>
          </a:graphicData>
        </a:graphic>
      </p:graphicFrame>
    </p:spTree>
    <p:extLst>
      <p:ext uri="{BB962C8B-B14F-4D97-AF65-F5344CB8AC3E}">
        <p14:creationId xmlns:p14="http://schemas.microsoft.com/office/powerpoint/2010/main" val="402246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Delivery Channels Risk Likelihood Table</a:t>
            </a:r>
          </a:p>
        </p:txBody>
      </p:sp>
      <p:graphicFrame>
        <p:nvGraphicFramePr>
          <p:cNvPr id="4" name="Content Placeholder 3"/>
          <p:cNvGraphicFramePr>
            <a:graphicFrameLocks noGrp="1"/>
          </p:cNvGraphicFramePr>
          <p:nvPr>
            <p:ph idx="1"/>
            <p:extLst/>
          </p:nvPr>
        </p:nvGraphicFramePr>
        <p:xfrm>
          <a:off x="754062" y="2268971"/>
          <a:ext cx="9464675" cy="4119880"/>
        </p:xfrm>
        <a:graphic>
          <a:graphicData uri="http://schemas.openxmlformats.org/drawingml/2006/table">
            <a:tbl>
              <a:tblPr firstRow="1" bandRow="1">
                <a:tableStyleId>{5C22544A-7EE6-4342-B048-85BDC9FD1C3A}</a:tableStyleId>
              </a:tblPr>
              <a:tblGrid>
                <a:gridCol w="2778847">
                  <a:extLst>
                    <a:ext uri="{9D8B030D-6E8A-4147-A177-3AD203B41FA5}">
                      <a16:colId xmlns:a16="http://schemas.microsoft.com/office/drawing/2014/main" val="1917919775"/>
                    </a:ext>
                  </a:extLst>
                </a:gridCol>
                <a:gridCol w="1108364">
                  <a:extLst>
                    <a:ext uri="{9D8B030D-6E8A-4147-A177-3AD203B41FA5}">
                      <a16:colId xmlns:a16="http://schemas.microsoft.com/office/drawing/2014/main" val="3589183666"/>
                    </a:ext>
                  </a:extLst>
                </a:gridCol>
                <a:gridCol w="1413163">
                  <a:extLst>
                    <a:ext uri="{9D8B030D-6E8A-4147-A177-3AD203B41FA5}">
                      <a16:colId xmlns:a16="http://schemas.microsoft.com/office/drawing/2014/main" val="1062844147"/>
                    </a:ext>
                  </a:extLst>
                </a:gridCol>
                <a:gridCol w="1330037">
                  <a:extLst>
                    <a:ext uri="{9D8B030D-6E8A-4147-A177-3AD203B41FA5}">
                      <a16:colId xmlns:a16="http://schemas.microsoft.com/office/drawing/2014/main" val="3844212258"/>
                    </a:ext>
                  </a:extLst>
                </a:gridCol>
                <a:gridCol w="2834264">
                  <a:extLst>
                    <a:ext uri="{9D8B030D-6E8A-4147-A177-3AD203B41FA5}">
                      <a16:colId xmlns:a16="http://schemas.microsoft.com/office/drawing/2014/main" val="4098651474"/>
                    </a:ext>
                  </a:extLst>
                </a:gridCol>
              </a:tblGrid>
              <a:tr h="370840">
                <a:tc>
                  <a:txBody>
                    <a:bodyPr/>
                    <a:lstStyle/>
                    <a:p>
                      <a:r>
                        <a:rPr lang="en-US" dirty="0" smtClean="0"/>
                        <a:t>Delivery</a:t>
                      </a:r>
                      <a:r>
                        <a:rPr lang="en-US" baseline="0" dirty="0" smtClean="0"/>
                        <a:t> Channels</a:t>
                      </a:r>
                      <a:endParaRPr lang="en-US" dirty="0"/>
                    </a:p>
                  </a:txBody>
                  <a:tcPr/>
                </a:tc>
                <a:tc>
                  <a:txBody>
                    <a:bodyPr/>
                    <a:lstStyle/>
                    <a:p>
                      <a:r>
                        <a:rPr lang="en-US" dirty="0" smtClean="0"/>
                        <a:t>Customer</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1387155217"/>
                  </a:ext>
                </a:extLst>
              </a:tr>
              <a:tr h="370840">
                <a:tc>
                  <a:txBody>
                    <a:bodyPr/>
                    <a:lstStyle/>
                    <a:p>
                      <a:pPr algn="l" fontAlgn="ctr"/>
                      <a:r>
                        <a:rPr lang="en-US" sz="1600" b="0" i="0" u="none" strike="noStrike" smtClean="0">
                          <a:solidFill>
                            <a:srgbClr val="000000"/>
                          </a:solidFill>
                          <a:effectLst/>
                          <a:latin typeface="+mn-lt"/>
                        </a:rPr>
                        <a:t>Amount received from abroad in Local/Foreign Currency through SWIFT</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Moderate</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r>
                        <a:rPr lang="en-US" sz="1600" dirty="0" smtClean="0"/>
                        <a:t>With respect to Investments made by unit holders through IBFT, it is difficult to identify the customer from whose account the investment have been credited into the Fund. However, since any investment above PKR 10 million is routed through KYC Committee and Transaction Monitoring Section is monitoring transactions based on different criteria as stated in KYC Manual, these customers have been classified as Moderate. </a:t>
                      </a:r>
                      <a:endParaRPr lang="en-US" sz="1600" dirty="0"/>
                    </a:p>
                  </a:txBody>
                  <a:tcPr/>
                </a:tc>
                <a:extLst>
                  <a:ext uri="{0D108BD9-81ED-4DB2-BD59-A6C34878D82A}">
                    <a16:rowId xmlns:a16="http://schemas.microsoft.com/office/drawing/2014/main" val="1427399724"/>
                  </a:ext>
                </a:extLst>
              </a:tr>
            </a:tbl>
          </a:graphicData>
        </a:graphic>
      </p:graphicFrame>
      <p:graphicFrame>
        <p:nvGraphicFramePr>
          <p:cNvPr id="5" name="Table 4"/>
          <p:cNvGraphicFramePr>
            <a:graphicFrameLocks noGrp="1"/>
          </p:cNvGraphicFramePr>
          <p:nvPr/>
        </p:nvGraphicFramePr>
        <p:xfrm>
          <a:off x="3519054" y="1886947"/>
          <a:ext cx="6699365" cy="370840"/>
        </p:xfrm>
        <a:graphic>
          <a:graphicData uri="http://schemas.openxmlformats.org/drawingml/2006/table">
            <a:tbl>
              <a:tblPr firstRow="1" bandRow="1">
                <a:tableStyleId>{5C22544A-7EE6-4342-B048-85BDC9FD1C3A}</a:tableStyleId>
              </a:tblPr>
              <a:tblGrid>
                <a:gridCol w="6699365">
                  <a:extLst>
                    <a:ext uri="{9D8B030D-6E8A-4147-A177-3AD203B41FA5}">
                      <a16:colId xmlns:a16="http://schemas.microsoft.com/office/drawing/2014/main" val="41207006"/>
                    </a:ext>
                  </a:extLst>
                </a:gridCol>
              </a:tblGrid>
              <a:tr h="370840">
                <a:tc>
                  <a:txBody>
                    <a:bodyPr/>
                    <a:lstStyle/>
                    <a:p>
                      <a:pPr algn="ctr"/>
                      <a:r>
                        <a:rPr lang="en-US" dirty="0" smtClean="0"/>
                        <a:t>Rating:</a:t>
                      </a:r>
                      <a:r>
                        <a:rPr lang="en-US" baseline="0" dirty="0" smtClean="0"/>
                        <a:t> High/Moderate/Low</a:t>
                      </a:r>
                      <a:endParaRPr lang="en-US" dirty="0"/>
                    </a:p>
                  </a:txBody>
                  <a:tcPr/>
                </a:tc>
                <a:extLst>
                  <a:ext uri="{0D108BD9-81ED-4DB2-BD59-A6C34878D82A}">
                    <a16:rowId xmlns:a16="http://schemas.microsoft.com/office/drawing/2014/main" val="3134206416"/>
                  </a:ext>
                </a:extLst>
              </a:tr>
            </a:tbl>
          </a:graphicData>
        </a:graphic>
      </p:graphicFrame>
    </p:spTree>
    <p:extLst>
      <p:ext uri="{BB962C8B-B14F-4D97-AF65-F5344CB8AC3E}">
        <p14:creationId xmlns:p14="http://schemas.microsoft.com/office/powerpoint/2010/main" val="2817779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Overall Entity Level AML/CFT </a:t>
            </a:r>
            <a:r>
              <a:rPr lang="en-US" dirty="0" smtClean="0"/>
              <a:t/>
            </a:r>
            <a:br>
              <a:rPr lang="en-US" dirty="0" smtClean="0"/>
            </a:br>
            <a:r>
              <a:rPr lang="en-US" dirty="0" smtClean="0"/>
              <a:t>Risk </a:t>
            </a:r>
            <a:r>
              <a:rPr lang="en-US" dirty="0"/>
              <a:t>Assessment </a:t>
            </a:r>
          </a:p>
        </p:txBody>
      </p:sp>
      <p:graphicFrame>
        <p:nvGraphicFramePr>
          <p:cNvPr id="4" name="Content Placeholder 3"/>
          <p:cNvGraphicFramePr>
            <a:graphicFrameLocks noGrp="1"/>
          </p:cNvGraphicFramePr>
          <p:nvPr>
            <p:ph idx="1"/>
            <p:extLst/>
          </p:nvPr>
        </p:nvGraphicFramePr>
        <p:xfrm>
          <a:off x="754063" y="1825625"/>
          <a:ext cx="9464675" cy="370840"/>
        </p:xfrm>
        <a:graphic>
          <a:graphicData uri="http://schemas.openxmlformats.org/drawingml/2006/table">
            <a:tbl>
              <a:tblPr firstRow="1" bandRow="1">
                <a:tableStyleId>{5C22544A-7EE6-4342-B048-85BDC9FD1C3A}</a:tableStyleId>
              </a:tblPr>
              <a:tblGrid>
                <a:gridCol w="9464675">
                  <a:extLst>
                    <a:ext uri="{9D8B030D-6E8A-4147-A177-3AD203B41FA5}">
                      <a16:colId xmlns:a16="http://schemas.microsoft.com/office/drawing/2014/main" val="2976354608"/>
                    </a:ext>
                  </a:extLst>
                </a:gridCol>
              </a:tblGrid>
              <a:tr h="370840">
                <a:tc>
                  <a:txBody>
                    <a:bodyPr/>
                    <a:lstStyle/>
                    <a:p>
                      <a:pPr algn="ctr"/>
                      <a:r>
                        <a:rPr lang="en-US" dirty="0" smtClean="0"/>
                        <a:t>Rating : High/Moderate/Low</a:t>
                      </a:r>
                      <a:endParaRPr lang="en-US" dirty="0"/>
                    </a:p>
                  </a:txBody>
                  <a:tcPr/>
                </a:tc>
                <a:extLst>
                  <a:ext uri="{0D108BD9-81ED-4DB2-BD59-A6C34878D82A}">
                    <a16:rowId xmlns:a16="http://schemas.microsoft.com/office/drawing/2014/main" val="1059689737"/>
                  </a:ext>
                </a:extLst>
              </a:tr>
            </a:tbl>
          </a:graphicData>
        </a:graphic>
      </p:graphicFrame>
      <p:graphicFrame>
        <p:nvGraphicFramePr>
          <p:cNvPr id="5" name="Table 4"/>
          <p:cNvGraphicFramePr>
            <a:graphicFrameLocks noGrp="1"/>
          </p:cNvGraphicFramePr>
          <p:nvPr>
            <p:extLst/>
          </p:nvPr>
        </p:nvGraphicFramePr>
        <p:xfrm>
          <a:off x="754061" y="2196465"/>
          <a:ext cx="9464358" cy="3183360"/>
        </p:xfrm>
        <a:graphic>
          <a:graphicData uri="http://schemas.openxmlformats.org/drawingml/2006/table">
            <a:tbl>
              <a:tblPr firstRow="1" bandRow="1">
                <a:tableStyleId>{5C22544A-7EE6-4342-B048-85BDC9FD1C3A}</a:tableStyleId>
              </a:tblPr>
              <a:tblGrid>
                <a:gridCol w="4732179">
                  <a:extLst>
                    <a:ext uri="{9D8B030D-6E8A-4147-A177-3AD203B41FA5}">
                      <a16:colId xmlns:a16="http://schemas.microsoft.com/office/drawing/2014/main" val="2656288958"/>
                    </a:ext>
                  </a:extLst>
                </a:gridCol>
                <a:gridCol w="4732179">
                  <a:extLst>
                    <a:ext uri="{9D8B030D-6E8A-4147-A177-3AD203B41FA5}">
                      <a16:colId xmlns:a16="http://schemas.microsoft.com/office/drawing/2014/main" val="3962887941"/>
                    </a:ext>
                  </a:extLst>
                </a:gridCol>
              </a:tblGrid>
              <a:tr h="635820">
                <a:tc>
                  <a:txBody>
                    <a:bodyPr/>
                    <a:lstStyle/>
                    <a:p>
                      <a:r>
                        <a:rPr lang="en-US" dirty="0" smtClean="0"/>
                        <a:t>Overall AML/CFT Risk Rating</a:t>
                      </a:r>
                      <a:endParaRPr lang="en-US" dirty="0"/>
                    </a:p>
                  </a:txBody>
                  <a:tcPr/>
                </a:tc>
                <a:tc>
                  <a:txBody>
                    <a:bodyPr/>
                    <a:lstStyle/>
                    <a:p>
                      <a:r>
                        <a:rPr lang="en-US" dirty="0" smtClean="0"/>
                        <a:t>Low</a:t>
                      </a:r>
                      <a:endParaRPr lang="en-US" dirty="0"/>
                    </a:p>
                  </a:txBody>
                  <a:tcPr/>
                </a:tc>
                <a:extLst>
                  <a:ext uri="{0D108BD9-81ED-4DB2-BD59-A6C34878D82A}">
                    <a16:rowId xmlns:a16="http://schemas.microsoft.com/office/drawing/2014/main" val="1572940406"/>
                  </a:ext>
                </a:extLst>
              </a:tr>
              <a:tr h="635820">
                <a:tc>
                  <a:txBody>
                    <a:bodyPr/>
                    <a:lstStyle/>
                    <a:p>
                      <a:r>
                        <a:rPr lang="en-US" dirty="0" smtClean="0"/>
                        <a:t>Customer Type</a:t>
                      </a:r>
                      <a:endParaRPr lang="en-US" dirty="0"/>
                    </a:p>
                  </a:txBody>
                  <a:tcPr/>
                </a:tc>
                <a:tc>
                  <a:txBody>
                    <a:bodyPr/>
                    <a:lstStyle/>
                    <a:p>
                      <a:r>
                        <a:rPr lang="en-US" dirty="0" smtClean="0"/>
                        <a:t>Low</a:t>
                      </a:r>
                      <a:endParaRPr lang="en-US" dirty="0"/>
                    </a:p>
                  </a:txBody>
                  <a:tcPr/>
                </a:tc>
                <a:extLst>
                  <a:ext uri="{0D108BD9-81ED-4DB2-BD59-A6C34878D82A}">
                    <a16:rowId xmlns:a16="http://schemas.microsoft.com/office/drawing/2014/main" val="650732528"/>
                  </a:ext>
                </a:extLst>
              </a:tr>
              <a:tr h="635820">
                <a:tc>
                  <a:txBody>
                    <a:bodyPr/>
                    <a:lstStyle/>
                    <a:p>
                      <a:r>
                        <a:rPr lang="en-US" dirty="0" smtClean="0"/>
                        <a:t>Product Type</a:t>
                      </a:r>
                      <a:endParaRPr lang="en-US" dirty="0"/>
                    </a:p>
                  </a:txBody>
                  <a:tcPr/>
                </a:tc>
                <a:tc>
                  <a:txBody>
                    <a:bodyPr/>
                    <a:lstStyle/>
                    <a:p>
                      <a:r>
                        <a:rPr lang="en-US" dirty="0" smtClean="0"/>
                        <a:t>Low</a:t>
                      </a:r>
                    </a:p>
                    <a:p>
                      <a:endParaRPr lang="en-US" dirty="0"/>
                    </a:p>
                  </a:txBody>
                  <a:tcPr/>
                </a:tc>
                <a:extLst>
                  <a:ext uri="{0D108BD9-81ED-4DB2-BD59-A6C34878D82A}">
                    <a16:rowId xmlns:a16="http://schemas.microsoft.com/office/drawing/2014/main" val="1259282199"/>
                  </a:ext>
                </a:extLst>
              </a:tr>
              <a:tr h="635820">
                <a:tc>
                  <a:txBody>
                    <a:bodyPr/>
                    <a:lstStyle/>
                    <a:p>
                      <a:r>
                        <a:rPr lang="en-US" dirty="0" smtClean="0"/>
                        <a:t>Delivery Channels</a:t>
                      </a:r>
                      <a:endParaRPr lang="en-US" dirty="0"/>
                    </a:p>
                  </a:txBody>
                  <a:tcPr/>
                </a:tc>
                <a:tc>
                  <a:txBody>
                    <a:bodyPr/>
                    <a:lstStyle/>
                    <a:p>
                      <a:r>
                        <a:rPr lang="en-US" dirty="0" smtClean="0"/>
                        <a:t>Low</a:t>
                      </a:r>
                      <a:endParaRPr lang="en-US" dirty="0"/>
                    </a:p>
                  </a:txBody>
                  <a:tcPr/>
                </a:tc>
                <a:extLst>
                  <a:ext uri="{0D108BD9-81ED-4DB2-BD59-A6C34878D82A}">
                    <a16:rowId xmlns:a16="http://schemas.microsoft.com/office/drawing/2014/main" val="1885765039"/>
                  </a:ext>
                </a:extLst>
              </a:tr>
              <a:tr h="635820">
                <a:tc>
                  <a:txBody>
                    <a:bodyPr/>
                    <a:lstStyle/>
                    <a:p>
                      <a:r>
                        <a:rPr lang="en-US" dirty="0" smtClean="0"/>
                        <a:t>Geography</a:t>
                      </a:r>
                      <a:endParaRPr lang="en-US" dirty="0"/>
                    </a:p>
                  </a:txBody>
                  <a:tcPr/>
                </a:tc>
                <a:tc>
                  <a:txBody>
                    <a:bodyPr/>
                    <a:lstStyle/>
                    <a:p>
                      <a:r>
                        <a:rPr lang="en-US" dirty="0" smtClean="0"/>
                        <a:t>Low</a:t>
                      </a:r>
                      <a:endParaRPr lang="en-US" dirty="0"/>
                    </a:p>
                  </a:txBody>
                  <a:tcPr/>
                </a:tc>
                <a:extLst>
                  <a:ext uri="{0D108BD9-81ED-4DB2-BD59-A6C34878D82A}">
                    <a16:rowId xmlns:a16="http://schemas.microsoft.com/office/drawing/2014/main" val="3922940162"/>
                  </a:ext>
                </a:extLst>
              </a:tr>
            </a:tbl>
          </a:graphicData>
        </a:graphic>
      </p:graphicFrame>
    </p:spTree>
    <p:extLst>
      <p:ext uri="{BB962C8B-B14F-4D97-AF65-F5344CB8AC3E}">
        <p14:creationId xmlns:p14="http://schemas.microsoft.com/office/powerpoint/2010/main" val="1300948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766220"/>
            <a:ext cx="9464040" cy="1325563"/>
          </a:xfrm>
        </p:spPr>
        <p:txBody>
          <a:bodyPr/>
          <a:lstStyle/>
          <a:p>
            <a:pPr algn="ctr"/>
            <a:r>
              <a:rPr lang="en-US" dirty="0">
                <a:solidFill>
                  <a:srgbClr val="00B050"/>
                </a:solidFill>
              </a:rPr>
              <a:t>Thanks</a:t>
            </a:r>
          </a:p>
        </p:txBody>
      </p:sp>
    </p:spTree>
    <p:extLst>
      <p:ext uri="{BB962C8B-B14F-4D97-AF65-F5344CB8AC3E}">
        <p14:creationId xmlns:p14="http://schemas.microsoft.com/office/powerpoint/2010/main" val="405163058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145" y="882071"/>
            <a:ext cx="9490364" cy="4770537"/>
          </a:xfrm>
          <a:prstGeom prst="rect">
            <a:avLst/>
          </a:prstGeom>
        </p:spPr>
        <p:txBody>
          <a:bodyPr wrap="square">
            <a:spAutoFit/>
          </a:bodyPr>
          <a:lstStyle/>
          <a:p>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r>
              <a:rPr lang="en-US" sz="2400" dirty="0" smtClean="0">
                <a:latin typeface="Calibri" panose="020F0502020204030204" pitchFamily="34" charset="0"/>
                <a:ea typeface="Calibri" panose="020F0502020204030204" pitchFamily="34" charset="0"/>
                <a:cs typeface="Times New Roman" panose="02020603050405020304" pitchFamily="18" charset="0"/>
              </a:rPr>
              <a:t>In BAC meeting of April 17,2020, It was resolved that:</a:t>
            </a: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b="1" i="1" dirty="0" smtClean="0"/>
              <a:t>“Summary </a:t>
            </a:r>
            <a:r>
              <a:rPr lang="en-US" b="1" i="1" dirty="0"/>
              <a:t>of only High Risk Customers (under the definition of SECP) should be presented to Audit Committee every quarter</a:t>
            </a:r>
            <a:r>
              <a:rPr lang="en-US" b="1" i="1" dirty="0" smtClean="0"/>
              <a:t>.”</a:t>
            </a:r>
          </a:p>
          <a:p>
            <a:endParaRPr lang="en-US" b="1" i="1" dirty="0" smtClean="0"/>
          </a:p>
          <a:p>
            <a:endParaRPr lang="en-US" b="1" i="1" dirty="0"/>
          </a:p>
          <a:p>
            <a:r>
              <a:rPr lang="en-US" sz="2400" dirty="0">
                <a:latin typeface="Calibri" panose="020F0502020204030204" pitchFamily="34" charset="0"/>
                <a:ea typeface="Calibri" panose="020F0502020204030204" pitchFamily="34" charset="0"/>
                <a:cs typeface="Times New Roman" panose="02020603050405020304" pitchFamily="18" charset="0"/>
              </a:rPr>
              <a:t>In BAC meeting of </a:t>
            </a:r>
            <a:r>
              <a:rPr lang="en-US" sz="2400" dirty="0" smtClean="0">
                <a:latin typeface="Calibri" panose="020F0502020204030204" pitchFamily="34" charset="0"/>
                <a:ea typeface="Calibri" panose="020F0502020204030204" pitchFamily="34" charset="0"/>
                <a:cs typeface="Times New Roman" panose="02020603050405020304" pitchFamily="18" charset="0"/>
              </a:rPr>
              <a:t>February 08,2021, </a:t>
            </a:r>
            <a:r>
              <a:rPr lang="en-US" sz="2400" dirty="0">
                <a:latin typeface="Calibri" panose="020F0502020204030204" pitchFamily="34" charset="0"/>
                <a:ea typeface="Calibri" panose="020F0502020204030204" pitchFamily="34" charset="0"/>
                <a:cs typeface="Times New Roman" panose="02020603050405020304" pitchFamily="18" charset="0"/>
              </a:rPr>
              <a:t>It was resolved that:</a:t>
            </a:r>
          </a:p>
          <a:p>
            <a:endParaRPr lang="en-US" b="1" dirty="0" smtClean="0"/>
          </a:p>
          <a:p>
            <a:r>
              <a:rPr lang="en-US" b="1" i="1" dirty="0" smtClean="0"/>
              <a:t>“With </a:t>
            </a:r>
            <a:r>
              <a:rPr lang="en-US" b="1" i="1" dirty="0"/>
              <a:t>respect to risk assessment report, management shall highlight if the change of more than 20% in the distribution profile from now on</a:t>
            </a:r>
            <a:r>
              <a:rPr lang="en-US" b="1" i="1" dirty="0" smtClean="0"/>
              <a:t>.”</a:t>
            </a:r>
            <a:endParaRPr lang="en-US" b="1" i="1" dirty="0"/>
          </a:p>
          <a:p>
            <a:r>
              <a:rPr lang="en-US" b="1" dirty="0"/>
              <a:t> </a:t>
            </a:r>
          </a:p>
          <a:p>
            <a:pPr marL="342900" marR="0" lvl="0" indent="-342900">
              <a:spcBef>
                <a:spcPts val="0"/>
              </a:spcBef>
              <a:spcAft>
                <a:spcPts val="0"/>
              </a:spcAft>
              <a:buFont typeface="+mj-lt"/>
              <a:buAutoNum type="arabicPeriod"/>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4712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Customer</a:t>
            </a:r>
            <a:r>
              <a:rPr lang="en-US" sz="4000" b="1" dirty="0" smtClean="0"/>
              <a:t> Risk Type </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39110384"/>
              </p:ext>
            </p:extLst>
          </p:nvPr>
        </p:nvGraphicFramePr>
        <p:xfrm>
          <a:off x="754378" y="1662980"/>
          <a:ext cx="9276310" cy="4653282"/>
        </p:xfrm>
        <a:graphic>
          <a:graphicData uri="http://schemas.openxmlformats.org/drawingml/2006/table">
            <a:tbl>
              <a:tblPr firstRow="1" bandRow="1">
                <a:tableStyleId>{5C22544A-7EE6-4342-B048-85BDC9FD1C3A}</a:tableStyleId>
              </a:tblPr>
              <a:tblGrid>
                <a:gridCol w="1670167">
                  <a:extLst>
                    <a:ext uri="{9D8B030D-6E8A-4147-A177-3AD203B41FA5}">
                      <a16:colId xmlns:a16="http://schemas.microsoft.com/office/drawing/2014/main" val="3782885918"/>
                    </a:ext>
                  </a:extLst>
                </a:gridCol>
                <a:gridCol w="1842655">
                  <a:extLst>
                    <a:ext uri="{9D8B030D-6E8A-4147-A177-3AD203B41FA5}">
                      <a16:colId xmlns:a16="http://schemas.microsoft.com/office/drawing/2014/main" val="3389820679"/>
                    </a:ext>
                  </a:extLst>
                </a:gridCol>
                <a:gridCol w="1870364">
                  <a:extLst>
                    <a:ext uri="{9D8B030D-6E8A-4147-A177-3AD203B41FA5}">
                      <a16:colId xmlns:a16="http://schemas.microsoft.com/office/drawing/2014/main" val="3606273062"/>
                    </a:ext>
                  </a:extLst>
                </a:gridCol>
                <a:gridCol w="2037862">
                  <a:extLst>
                    <a:ext uri="{9D8B030D-6E8A-4147-A177-3AD203B41FA5}">
                      <a16:colId xmlns:a16="http://schemas.microsoft.com/office/drawing/2014/main" val="460132618"/>
                    </a:ext>
                  </a:extLst>
                </a:gridCol>
                <a:gridCol w="1855262">
                  <a:extLst>
                    <a:ext uri="{9D8B030D-6E8A-4147-A177-3AD203B41FA5}">
                      <a16:colId xmlns:a16="http://schemas.microsoft.com/office/drawing/2014/main" val="2100769464"/>
                    </a:ext>
                  </a:extLst>
                </a:gridCol>
              </a:tblGrid>
              <a:tr h="874248">
                <a:tc>
                  <a:txBody>
                    <a:bodyPr/>
                    <a:lstStyle/>
                    <a:p>
                      <a:pPr algn="ctr"/>
                      <a:r>
                        <a:rPr lang="en-US" dirty="0" smtClean="0"/>
                        <a:t>Customer</a:t>
                      </a:r>
                      <a:r>
                        <a:rPr lang="en-US" baseline="0" dirty="0" smtClean="0"/>
                        <a:t> Type</a:t>
                      </a:r>
                      <a:endParaRPr lang="en-US" dirty="0"/>
                    </a:p>
                  </a:txBody>
                  <a:tcPr/>
                </a:tc>
                <a:tc>
                  <a:txBody>
                    <a:bodyPr/>
                    <a:lstStyle/>
                    <a:p>
                      <a:pPr algn="ctr"/>
                      <a:r>
                        <a:rPr lang="en-US" dirty="0" smtClean="0"/>
                        <a:t>Number of customers</a:t>
                      </a:r>
                      <a:r>
                        <a:rPr lang="en-US" baseline="0" dirty="0" smtClean="0"/>
                        <a:t> as on 31</a:t>
                      </a:r>
                      <a:r>
                        <a:rPr lang="en-US" baseline="30000" dirty="0" smtClean="0"/>
                        <a:t>st</a:t>
                      </a:r>
                      <a:r>
                        <a:rPr lang="en-US" baseline="0" dirty="0" smtClean="0"/>
                        <a:t> March 2022</a:t>
                      </a:r>
                      <a:endParaRPr lang="en-US" dirty="0"/>
                    </a:p>
                  </a:txBody>
                  <a:tcPr/>
                </a:tc>
                <a:tc>
                  <a:txBody>
                    <a:bodyPr/>
                    <a:lstStyle/>
                    <a:p>
                      <a:pPr algn="ctr"/>
                      <a:r>
                        <a:rPr lang="en-US" dirty="0" smtClean="0"/>
                        <a:t>Closing value</a:t>
                      </a:r>
                    </a:p>
                    <a:p>
                      <a:pPr algn="ctr"/>
                      <a:r>
                        <a:rPr lang="en-US" dirty="0" smtClean="0"/>
                        <a:t>As on 31</a:t>
                      </a:r>
                      <a:r>
                        <a:rPr lang="en-US" baseline="30000" dirty="0" smtClean="0"/>
                        <a:t>st</a:t>
                      </a:r>
                      <a:r>
                        <a:rPr lang="en-US" dirty="0" smtClean="0"/>
                        <a:t> March 2022</a:t>
                      </a:r>
                      <a:endParaRPr lang="en-US" dirty="0"/>
                    </a:p>
                  </a:txBody>
                  <a:tcPr/>
                </a:tc>
                <a:tc>
                  <a:txBody>
                    <a:bodyPr/>
                    <a:lstStyle/>
                    <a:p>
                      <a:pPr algn="ctr"/>
                      <a:r>
                        <a:rPr lang="en-US" dirty="0" smtClean="0">
                          <a:solidFill>
                            <a:srgbClr val="FF0000"/>
                          </a:solidFill>
                        </a:rPr>
                        <a:t>Number of customers</a:t>
                      </a:r>
                      <a:r>
                        <a:rPr lang="en-US" baseline="0" dirty="0" smtClean="0">
                          <a:solidFill>
                            <a:srgbClr val="FF0000"/>
                          </a:solidFill>
                        </a:rPr>
                        <a:t> as on 31</a:t>
                      </a:r>
                      <a:r>
                        <a:rPr lang="en-US" baseline="30000" dirty="0" smtClean="0">
                          <a:solidFill>
                            <a:srgbClr val="FF0000"/>
                          </a:solidFill>
                        </a:rPr>
                        <a:t>st</a:t>
                      </a:r>
                      <a:r>
                        <a:rPr lang="en-US" baseline="0" dirty="0" smtClean="0">
                          <a:solidFill>
                            <a:srgbClr val="FF0000"/>
                          </a:solidFill>
                        </a:rPr>
                        <a:t> March 2021</a:t>
                      </a:r>
                      <a:endParaRPr lang="en-US" dirty="0">
                        <a:solidFill>
                          <a:srgbClr val="FF0000"/>
                        </a:solidFill>
                      </a:endParaRPr>
                    </a:p>
                  </a:txBody>
                  <a:tcPr/>
                </a:tc>
                <a:tc>
                  <a:txBody>
                    <a:bodyPr/>
                    <a:lstStyle/>
                    <a:p>
                      <a:pPr algn="ctr"/>
                      <a:r>
                        <a:rPr lang="en-US" dirty="0" smtClean="0">
                          <a:solidFill>
                            <a:srgbClr val="FF0000"/>
                          </a:solidFill>
                        </a:rPr>
                        <a:t>Closing value</a:t>
                      </a:r>
                    </a:p>
                    <a:p>
                      <a:pPr algn="ctr"/>
                      <a:r>
                        <a:rPr lang="en-US" dirty="0" smtClean="0">
                          <a:solidFill>
                            <a:srgbClr val="FF0000"/>
                          </a:solidFill>
                        </a:rPr>
                        <a:t>As on 31</a:t>
                      </a:r>
                      <a:r>
                        <a:rPr lang="en-US" baseline="30000" dirty="0" smtClean="0">
                          <a:solidFill>
                            <a:srgbClr val="FF0000"/>
                          </a:solidFill>
                        </a:rPr>
                        <a:t>st</a:t>
                      </a:r>
                      <a:r>
                        <a:rPr lang="en-US" dirty="0" smtClean="0">
                          <a:solidFill>
                            <a:srgbClr val="FF0000"/>
                          </a:solidFill>
                        </a:rPr>
                        <a:t> March 2021</a:t>
                      </a:r>
                      <a:endParaRPr lang="en-US" dirty="0">
                        <a:solidFill>
                          <a:srgbClr val="FF0000"/>
                        </a:solidFill>
                      </a:endParaRPr>
                    </a:p>
                  </a:txBody>
                  <a:tcPr/>
                </a:tc>
                <a:extLst>
                  <a:ext uri="{0D108BD9-81ED-4DB2-BD59-A6C34878D82A}">
                    <a16:rowId xmlns:a16="http://schemas.microsoft.com/office/drawing/2014/main" val="4109972157"/>
                  </a:ext>
                </a:extLst>
              </a:tr>
              <a:tr h="534126">
                <a:tc>
                  <a:txBody>
                    <a:bodyPr/>
                    <a:lstStyle/>
                    <a:p>
                      <a:pPr algn="ctr" fontAlgn="ctr"/>
                      <a:r>
                        <a:rPr lang="en-US" sz="1600" b="1" i="0" u="none" strike="noStrike" dirty="0">
                          <a:solidFill>
                            <a:srgbClr val="000000"/>
                          </a:solidFill>
                          <a:effectLst/>
                          <a:latin typeface="Times New Roman" panose="02020603050405020304" pitchFamily="18" charset="0"/>
                          <a:cs typeface="Times New Roman" panose="02020603050405020304" pitchFamily="18" charset="0"/>
                        </a:rPr>
                        <a:t>   Resident </a:t>
                      </a:r>
                    </a:p>
                  </a:txBody>
                  <a:tcPr marL="9525" marR="9525" marT="9525" marB="0" anchor="ctr"/>
                </a:tc>
                <a:tc>
                  <a:txBody>
                    <a:bodyPr/>
                    <a:lstStyle/>
                    <a:p>
                      <a:pPr algn="ctr" fontAlgn="ctr"/>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39,711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34,951,622,336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FF0000"/>
                          </a:solidFill>
                          <a:effectLst/>
                          <a:latin typeface="Times New Roman" panose="02020603050405020304" pitchFamily="18" charset="0"/>
                          <a:cs typeface="Times New Roman" panose="02020603050405020304" pitchFamily="18" charset="0"/>
                        </a:rPr>
                        <a:t>38,530 </a:t>
                      </a:r>
                      <a:endParaRPr lang="en-US" sz="1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FF0000"/>
                          </a:solidFill>
                          <a:effectLst/>
                          <a:latin typeface="Times New Roman" panose="02020603050405020304" pitchFamily="18" charset="0"/>
                          <a:cs typeface="Times New Roman" panose="02020603050405020304" pitchFamily="18" charset="0"/>
                        </a:rPr>
                        <a:t>28,106,782,754 </a:t>
                      </a:r>
                      <a:endParaRPr lang="en-US" sz="1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43822051"/>
                  </a:ext>
                </a:extLst>
              </a:tr>
              <a:tr h="534126">
                <a:tc>
                  <a:txBody>
                    <a:bodyPr/>
                    <a:lstStyle/>
                    <a:p>
                      <a:pPr algn="ctr" fontAlgn="ctr"/>
                      <a:r>
                        <a:rPr lang="en-US" sz="1600" b="1" i="0" u="none" strike="noStrike" dirty="0">
                          <a:solidFill>
                            <a:srgbClr val="000000"/>
                          </a:solidFill>
                          <a:effectLst/>
                          <a:latin typeface="Times New Roman" panose="02020603050405020304" pitchFamily="18" charset="0"/>
                          <a:cs typeface="Times New Roman" panose="02020603050405020304" pitchFamily="18" charset="0"/>
                        </a:rPr>
                        <a:t>   Non-Resident </a:t>
                      </a:r>
                    </a:p>
                  </a:txBody>
                  <a:tcPr marL="9525" marR="9525" marT="9525" marB="0" anchor="ctr"/>
                </a:tc>
                <a:tc>
                  <a:txBody>
                    <a:bodyPr/>
                    <a:lstStyle/>
                    <a:p>
                      <a:pPr algn="ctr"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206</a:t>
                      </a:r>
                    </a:p>
                  </a:txBody>
                  <a:tcPr marL="9525" marR="9525" marT="9525" marB="0" anchor="ctr"/>
                </a:tc>
                <a:tc>
                  <a:txBody>
                    <a:bodyPr/>
                    <a:lstStyle/>
                    <a:p>
                      <a:pPr algn="ctr" fontAlgn="ctr"/>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308,624,092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b="0" i="0" u="none" strike="noStrike" dirty="0">
                          <a:solidFill>
                            <a:srgbClr val="FF0000"/>
                          </a:solidFill>
                          <a:effectLst/>
                          <a:latin typeface="Times New Roman" panose="02020603050405020304" pitchFamily="18" charset="0"/>
                          <a:cs typeface="Times New Roman" panose="02020603050405020304" pitchFamily="18" charset="0"/>
                        </a:rPr>
                        <a:t>211</a:t>
                      </a:r>
                    </a:p>
                  </a:txBody>
                  <a:tcPr marL="9525" marR="9525" marT="9525" marB="0" anchor="ctr"/>
                </a:tc>
                <a:tc>
                  <a:txBody>
                    <a:bodyPr/>
                    <a:lstStyle/>
                    <a:p>
                      <a:pPr algn="ctr" fontAlgn="ctr"/>
                      <a:r>
                        <a:rPr lang="en-US" sz="1600" b="0" i="0" u="none" strike="noStrike" dirty="0" smtClean="0">
                          <a:solidFill>
                            <a:srgbClr val="FF0000"/>
                          </a:solidFill>
                          <a:effectLst/>
                          <a:latin typeface="Times New Roman" panose="02020603050405020304" pitchFamily="18" charset="0"/>
                          <a:cs typeface="Times New Roman" panose="02020603050405020304" pitchFamily="18" charset="0"/>
                        </a:rPr>
                        <a:t>353,996,228 </a:t>
                      </a:r>
                      <a:endParaRPr lang="en-US" sz="1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167579"/>
                  </a:ext>
                </a:extLst>
              </a:tr>
              <a:tr h="534126">
                <a:tc>
                  <a:txBody>
                    <a:bodyPr/>
                    <a:lstStyle/>
                    <a:p>
                      <a:pPr algn="ctr" fontAlgn="ctr"/>
                      <a:r>
                        <a:rPr lang="en-US" sz="1600" b="1" i="0" u="none" strike="noStrike" dirty="0">
                          <a:solidFill>
                            <a:schemeClr val="bg1"/>
                          </a:solidFill>
                          <a:effectLst/>
                          <a:latin typeface="Times New Roman" panose="02020603050405020304" pitchFamily="18" charset="0"/>
                          <a:cs typeface="Times New Roman" panose="02020603050405020304" pitchFamily="18" charset="0"/>
                        </a:rPr>
                        <a:t> Total Natural Persons </a:t>
                      </a:r>
                    </a:p>
                  </a:txBody>
                  <a:tcPr marL="9525" marR="9525" marT="9525" marB="0" anchor="ctr">
                    <a:solidFill>
                      <a:schemeClr val="accent1"/>
                    </a:solidFill>
                  </a:tcPr>
                </a:tc>
                <a:tc>
                  <a:txBody>
                    <a:bodyPr/>
                    <a:lstStyle/>
                    <a:p>
                      <a:pPr algn="ctr" fontAlgn="ctr"/>
                      <a:r>
                        <a:rPr lang="en-US" sz="1600" b="1" i="0" u="none" strike="noStrike" dirty="0" smtClean="0">
                          <a:solidFill>
                            <a:schemeClr val="bg1"/>
                          </a:solidFill>
                          <a:effectLst/>
                          <a:latin typeface="Times New Roman" panose="02020603050405020304" pitchFamily="18" charset="0"/>
                          <a:cs typeface="Times New Roman" panose="02020603050405020304" pitchFamily="18" charset="0"/>
                        </a:rPr>
                        <a:t>39,917 </a:t>
                      </a:r>
                      <a:endParaRPr lang="en-US"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a:txBody>
                    <a:bodyPr/>
                    <a:lstStyle/>
                    <a:p>
                      <a:pPr algn="ctr" fontAlgn="ctr"/>
                      <a:r>
                        <a:rPr lang="en-US" sz="1600" b="1" i="0" u="none" strike="noStrike" dirty="0" smtClean="0">
                          <a:solidFill>
                            <a:schemeClr val="bg1"/>
                          </a:solidFill>
                          <a:effectLst/>
                          <a:latin typeface="Times New Roman" panose="02020603050405020304" pitchFamily="18" charset="0"/>
                          <a:cs typeface="Times New Roman" panose="02020603050405020304" pitchFamily="18" charset="0"/>
                        </a:rPr>
                        <a:t>35,260,246,428 </a:t>
                      </a:r>
                      <a:endParaRPr lang="en-US"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a:txBody>
                    <a:bodyPr/>
                    <a:lstStyle/>
                    <a:p>
                      <a:pPr algn="ctr" fontAlgn="ctr"/>
                      <a:r>
                        <a:rPr lang="en-US" sz="1600" b="1" i="0" u="none" strike="noStrike" dirty="0" smtClean="0">
                          <a:solidFill>
                            <a:srgbClr val="FF0000"/>
                          </a:solidFill>
                          <a:effectLst/>
                          <a:latin typeface="Times New Roman" panose="02020603050405020304" pitchFamily="18" charset="0"/>
                          <a:cs typeface="Times New Roman" panose="02020603050405020304" pitchFamily="18" charset="0"/>
                        </a:rPr>
                        <a:t>38,741 </a:t>
                      </a:r>
                      <a:endParaRPr lang="en-US" sz="16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a:txBody>
                    <a:bodyPr/>
                    <a:lstStyle/>
                    <a:p>
                      <a:pPr algn="ctr" fontAlgn="ctr"/>
                      <a:r>
                        <a:rPr lang="en-US" sz="1600" b="1" i="0" u="none" strike="noStrike" dirty="0" smtClean="0">
                          <a:solidFill>
                            <a:srgbClr val="FF0000"/>
                          </a:solidFill>
                          <a:effectLst/>
                          <a:latin typeface="Times New Roman" panose="02020603050405020304" pitchFamily="18" charset="0"/>
                          <a:cs typeface="Times New Roman" panose="02020603050405020304" pitchFamily="18" charset="0"/>
                        </a:rPr>
                        <a:t>28,460,778,982 </a:t>
                      </a:r>
                      <a:endParaRPr lang="en-US" sz="16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extLst>
                  <a:ext uri="{0D108BD9-81ED-4DB2-BD59-A6C34878D82A}">
                    <a16:rowId xmlns:a16="http://schemas.microsoft.com/office/drawing/2014/main" val="2516941341"/>
                  </a:ext>
                </a:extLst>
              </a:tr>
              <a:tr h="534126">
                <a:tc>
                  <a:txBody>
                    <a:bodyPr/>
                    <a:lstStyle/>
                    <a:p>
                      <a:pPr algn="ctr" fontAlgn="ctr"/>
                      <a:r>
                        <a:rPr lang="en-US" sz="1600" b="1" i="0" u="none" strike="noStrike" dirty="0">
                          <a:solidFill>
                            <a:srgbClr val="000000"/>
                          </a:solidFill>
                          <a:effectLst/>
                          <a:latin typeface="Times New Roman" panose="02020603050405020304" pitchFamily="18" charset="0"/>
                          <a:cs typeface="Times New Roman" panose="02020603050405020304" pitchFamily="18" charset="0"/>
                        </a:rPr>
                        <a:t>   Resident </a:t>
                      </a:r>
                    </a:p>
                  </a:txBody>
                  <a:tcPr marL="9525" marR="9525" marT="9525" marB="0" anchor="ctr"/>
                </a:tc>
                <a:tc>
                  <a:txBody>
                    <a:bodyPr/>
                    <a:lstStyle/>
                    <a:p>
                      <a:pPr algn="ctr" fontAlgn="ctr"/>
                      <a:r>
                        <a:rPr lang="en-US" sz="1400" b="0" i="0" u="none" strike="noStrike" dirty="0">
                          <a:solidFill>
                            <a:srgbClr val="000000"/>
                          </a:solidFill>
                          <a:effectLst/>
                          <a:latin typeface="Times New Roman" panose="02020603050405020304" pitchFamily="18" charset="0"/>
                          <a:cs typeface="Times New Roman" panose="02020603050405020304" pitchFamily="18" charset="0"/>
                        </a:rPr>
                        <a:t>809</a:t>
                      </a:r>
                    </a:p>
                  </a:txBody>
                  <a:tcPr marL="9525" marR="9525" marT="9525" marB="0" anchor="ctr"/>
                </a:tc>
                <a:tc>
                  <a:txBody>
                    <a:bodyPr/>
                    <a:lstStyle/>
                    <a:p>
                      <a:pPr algn="ctr"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136,999,763,605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a:solidFill>
                            <a:srgbClr val="FF0000"/>
                          </a:solidFill>
                          <a:effectLst/>
                          <a:latin typeface="Times New Roman" panose="02020603050405020304" pitchFamily="18" charset="0"/>
                          <a:cs typeface="Times New Roman" panose="02020603050405020304" pitchFamily="18" charset="0"/>
                        </a:rPr>
                        <a:t>755</a:t>
                      </a:r>
                    </a:p>
                  </a:txBody>
                  <a:tcPr marL="9525" marR="9525" marT="9525" marB="0" anchor="ctr"/>
                </a:tc>
                <a:tc>
                  <a:txBody>
                    <a:bodyPr/>
                    <a:lstStyle/>
                    <a:p>
                      <a:pPr algn="ctr" fontAlgn="ct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119,442,709,230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71596110"/>
                  </a:ext>
                </a:extLst>
              </a:tr>
              <a:tr h="534126">
                <a:tc>
                  <a:txBody>
                    <a:bodyPr/>
                    <a:lstStyle/>
                    <a:p>
                      <a:pPr algn="ctr" fontAlgn="ctr"/>
                      <a:r>
                        <a:rPr lang="en-US" sz="1600" b="1" i="0" u="none" strike="noStrike" dirty="0">
                          <a:solidFill>
                            <a:srgbClr val="000000"/>
                          </a:solidFill>
                          <a:effectLst/>
                          <a:latin typeface="Times New Roman" panose="02020603050405020304" pitchFamily="18" charset="0"/>
                          <a:cs typeface="Times New Roman" panose="02020603050405020304" pitchFamily="18" charset="0"/>
                        </a:rPr>
                        <a:t>   Non-Resident </a:t>
                      </a:r>
                    </a:p>
                  </a:txBody>
                  <a:tcPr marL="9525" marR="9525" marT="9525" marB="0" anchor="ctr"/>
                </a:tc>
                <a:tc>
                  <a:txBody>
                    <a:bodyPr/>
                    <a:lstStyle/>
                    <a:p>
                      <a:pPr algn="ctr" fontAlgn="ctr"/>
                      <a:r>
                        <a:rPr lang="en-US" sz="14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tc>
                <a:tc>
                  <a:txBody>
                    <a:bodyPr/>
                    <a:lstStyle/>
                    <a:p>
                      <a:pPr algn="ctr"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23,212,029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a:t>
                      </a:r>
                      <a:r>
                        <a:rPr lang="en-US" sz="14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9525" marR="9525" marT="9525" marB="0" anchor="ctr"/>
                </a:tc>
                <a:extLst>
                  <a:ext uri="{0D108BD9-81ED-4DB2-BD59-A6C34878D82A}">
                    <a16:rowId xmlns:a16="http://schemas.microsoft.com/office/drawing/2014/main" val="4086610897"/>
                  </a:ext>
                </a:extLst>
              </a:tr>
              <a:tr h="534126">
                <a:tc>
                  <a:txBody>
                    <a:bodyPr/>
                    <a:lstStyle/>
                    <a:p>
                      <a:pPr algn="ctr" fontAlgn="ctr"/>
                      <a:r>
                        <a:rPr lang="en-US" sz="1600" b="1" i="0" u="none" strike="noStrike" dirty="0">
                          <a:solidFill>
                            <a:schemeClr val="bg1"/>
                          </a:solidFill>
                          <a:effectLst/>
                          <a:latin typeface="Times New Roman" panose="02020603050405020304" pitchFamily="18" charset="0"/>
                          <a:cs typeface="Times New Roman" panose="02020603050405020304" pitchFamily="18" charset="0"/>
                        </a:rPr>
                        <a:t> Total </a:t>
                      </a:r>
                      <a:r>
                        <a:rPr lang="en-US" sz="1600" b="1" i="0" u="none" strike="noStrike" dirty="0" smtClean="0">
                          <a:solidFill>
                            <a:schemeClr val="bg1"/>
                          </a:solidFill>
                          <a:effectLst/>
                          <a:latin typeface="Times New Roman" panose="02020603050405020304" pitchFamily="18" charset="0"/>
                          <a:cs typeface="Times New Roman" panose="02020603050405020304" pitchFamily="18" charset="0"/>
                        </a:rPr>
                        <a:t>Legal </a:t>
                      </a:r>
                      <a:r>
                        <a:rPr lang="en-US" sz="1600" b="1" i="0" u="none" strike="noStrike" dirty="0">
                          <a:solidFill>
                            <a:schemeClr val="bg1"/>
                          </a:solidFill>
                          <a:effectLst/>
                          <a:latin typeface="Times New Roman" panose="02020603050405020304" pitchFamily="18" charset="0"/>
                          <a:cs typeface="Times New Roman" panose="02020603050405020304" pitchFamily="18" charset="0"/>
                        </a:rPr>
                        <a:t>Persons </a:t>
                      </a:r>
                    </a:p>
                  </a:txBody>
                  <a:tcPr marL="9525" marR="9525" marT="9525" marB="0" anchor="ctr">
                    <a:solidFill>
                      <a:schemeClr val="accent1"/>
                    </a:solidFill>
                  </a:tcPr>
                </a:tc>
                <a:tc>
                  <a:txBody>
                    <a:bodyPr/>
                    <a:lstStyle/>
                    <a:p>
                      <a:pPr algn="ctr" fontAlgn="ctr"/>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812 </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137,022,975,634 </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755 </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119,442,709,230 </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extLst>
                  <a:ext uri="{0D108BD9-81ED-4DB2-BD59-A6C34878D82A}">
                    <a16:rowId xmlns:a16="http://schemas.microsoft.com/office/drawing/2014/main" val="1056086373"/>
                  </a:ext>
                </a:extLst>
              </a:tr>
              <a:tr h="534126">
                <a:tc>
                  <a:txBody>
                    <a:bodyPr/>
                    <a:lstStyle/>
                    <a:p>
                      <a:pPr algn="ctr" fontAlgn="ctr"/>
                      <a:r>
                        <a:rPr lang="en-US" sz="1400" b="1" i="0" u="none" strike="noStrike" dirty="0">
                          <a:solidFill>
                            <a:srgbClr val="000000"/>
                          </a:solidFill>
                          <a:effectLst/>
                          <a:latin typeface="Segoe UI" panose="020B0502040204020203" pitchFamily="34" charset="0"/>
                        </a:rPr>
                        <a:t> Total Exposure </a:t>
                      </a:r>
                    </a:p>
                  </a:txBody>
                  <a:tcPr marL="9525" marR="9525" marT="9525" marB="0" anchor="ctr"/>
                </a:tc>
                <a:tc>
                  <a:txBody>
                    <a:bodyPr/>
                    <a:lstStyle/>
                    <a:p>
                      <a:pPr algn="ctr" fontAlgn="ctr"/>
                      <a:r>
                        <a:rPr lang="en-US" sz="1400" b="1" i="0" u="none" strike="noStrike" dirty="0" smtClean="0">
                          <a:solidFill>
                            <a:srgbClr val="000000"/>
                          </a:solidFill>
                          <a:effectLst/>
                          <a:latin typeface="Segoe UI" panose="020B0502040204020203" pitchFamily="34" charset="0"/>
                        </a:rPr>
                        <a:t>40,729 </a:t>
                      </a:r>
                      <a:endParaRPr lang="en-US" sz="1400" b="1" i="0" u="none" strike="noStrike" dirty="0">
                        <a:solidFill>
                          <a:srgbClr val="000000"/>
                        </a:solidFill>
                        <a:effectLst/>
                        <a:latin typeface="Segoe UI" panose="020B0502040204020203" pitchFamily="34" charset="0"/>
                      </a:endParaRPr>
                    </a:p>
                  </a:txBody>
                  <a:tcPr marL="9525" marR="9525" marT="9525" marB="0" anchor="ctr"/>
                </a:tc>
                <a:tc>
                  <a:txBody>
                    <a:bodyPr/>
                    <a:lstStyle/>
                    <a:p>
                      <a:pPr algn="ctr" fontAlgn="ctr"/>
                      <a:r>
                        <a:rPr lang="en-US" sz="1400" b="1" i="0" u="none" strike="noStrike" dirty="0" smtClean="0">
                          <a:solidFill>
                            <a:srgbClr val="000000"/>
                          </a:solidFill>
                          <a:effectLst/>
                          <a:latin typeface="Segoe UI" panose="020B0502040204020203" pitchFamily="34" charset="0"/>
                        </a:rPr>
                        <a:t>172,283,222,062 </a:t>
                      </a:r>
                      <a:endParaRPr lang="en-US" sz="1400" b="1" i="0" u="none" strike="noStrike" dirty="0">
                        <a:solidFill>
                          <a:srgbClr val="000000"/>
                        </a:solidFill>
                        <a:effectLst/>
                        <a:latin typeface="Segoe UI" panose="020B0502040204020203" pitchFamily="34" charset="0"/>
                      </a:endParaRPr>
                    </a:p>
                  </a:txBody>
                  <a:tcPr marL="9525" marR="9525" marT="9525" marB="0" anchor="ctr"/>
                </a:tc>
                <a:tc>
                  <a:txBody>
                    <a:bodyPr/>
                    <a:lstStyle/>
                    <a:p>
                      <a:pPr algn="ctr" fontAlgn="ctr"/>
                      <a:r>
                        <a:rPr lang="en-US" sz="1400" b="1" i="0" u="none" strike="noStrike" dirty="0" smtClean="0">
                          <a:solidFill>
                            <a:srgbClr val="FF0000"/>
                          </a:solidFill>
                          <a:effectLst/>
                          <a:latin typeface="Segoe UI" panose="020B0502040204020203" pitchFamily="34" charset="0"/>
                        </a:rPr>
                        <a:t>39,496 </a:t>
                      </a:r>
                      <a:endParaRPr lang="en-US" sz="1400" b="1" i="0" u="none" strike="noStrike" dirty="0">
                        <a:solidFill>
                          <a:srgbClr val="FF0000"/>
                        </a:solidFill>
                        <a:effectLst/>
                        <a:latin typeface="Segoe UI" panose="020B0502040204020203" pitchFamily="34" charset="0"/>
                      </a:endParaRPr>
                    </a:p>
                  </a:txBody>
                  <a:tcPr marL="9525" marR="9525" marT="9525" marB="0" anchor="ctr"/>
                </a:tc>
                <a:tc>
                  <a:txBody>
                    <a:bodyPr/>
                    <a:lstStyle/>
                    <a:p>
                      <a:pPr algn="ctr" fontAlgn="ctr"/>
                      <a:r>
                        <a:rPr lang="en-US" sz="1400" b="1" i="0" u="none" strike="noStrike" dirty="0" smtClean="0">
                          <a:solidFill>
                            <a:srgbClr val="FF0000"/>
                          </a:solidFill>
                          <a:effectLst/>
                          <a:latin typeface="Segoe UI" panose="020B0502040204020203" pitchFamily="34" charset="0"/>
                        </a:rPr>
                        <a:t>147,903,488,212 </a:t>
                      </a:r>
                      <a:endParaRPr lang="en-US" sz="1400" b="1" i="0" u="none" strike="noStrike" dirty="0">
                        <a:solidFill>
                          <a:srgbClr val="FF0000"/>
                        </a:solidFill>
                        <a:effectLst/>
                        <a:latin typeface="Segoe UI" panose="020B0502040204020203" pitchFamily="34" charset="0"/>
                      </a:endParaRPr>
                    </a:p>
                  </a:txBody>
                  <a:tcPr marL="9525" marR="9525" marT="9525" marB="0" anchor="ctr"/>
                </a:tc>
                <a:extLst>
                  <a:ext uri="{0D108BD9-81ED-4DB2-BD59-A6C34878D82A}">
                    <a16:rowId xmlns:a16="http://schemas.microsoft.com/office/drawing/2014/main" val="1460634325"/>
                  </a:ext>
                </a:extLst>
              </a:tr>
            </a:tbl>
          </a:graphicData>
        </a:graphic>
      </p:graphicFrame>
    </p:spTree>
    <p:extLst>
      <p:ext uri="{BB962C8B-B14F-4D97-AF65-F5344CB8AC3E}">
        <p14:creationId xmlns:p14="http://schemas.microsoft.com/office/powerpoint/2010/main" val="3560061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Customer Risk </a:t>
            </a:r>
            <a:r>
              <a:rPr lang="en-US" b="1" dirty="0" smtClean="0"/>
              <a:t>Type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7531450"/>
              </p:ext>
            </p:extLst>
          </p:nvPr>
        </p:nvGraphicFramePr>
        <p:xfrm>
          <a:off x="2119745" y="1825625"/>
          <a:ext cx="8098994" cy="609600"/>
        </p:xfrm>
        <a:graphic>
          <a:graphicData uri="http://schemas.openxmlformats.org/drawingml/2006/table">
            <a:tbl>
              <a:tblPr firstRow="1" bandRow="1">
                <a:tableStyleId>{5C22544A-7EE6-4342-B048-85BDC9FD1C3A}</a:tableStyleId>
              </a:tblPr>
              <a:tblGrid>
                <a:gridCol w="4049497">
                  <a:extLst>
                    <a:ext uri="{9D8B030D-6E8A-4147-A177-3AD203B41FA5}">
                      <a16:colId xmlns:a16="http://schemas.microsoft.com/office/drawing/2014/main" val="789783670"/>
                    </a:ext>
                  </a:extLst>
                </a:gridCol>
                <a:gridCol w="4049497">
                  <a:extLst>
                    <a:ext uri="{9D8B030D-6E8A-4147-A177-3AD203B41FA5}">
                      <a16:colId xmlns:a16="http://schemas.microsoft.com/office/drawing/2014/main" val="1052916268"/>
                    </a:ext>
                  </a:extLst>
                </a:gridCol>
              </a:tblGrid>
              <a:tr h="307975">
                <a:tc>
                  <a:txBody>
                    <a:bodyPr/>
                    <a:lstStyle/>
                    <a:p>
                      <a:r>
                        <a:rPr lang="en-US" sz="1600" dirty="0" smtClean="0"/>
                        <a:t>Internal</a:t>
                      </a:r>
                      <a:r>
                        <a:rPr lang="en-US" sz="1600" baseline="0" dirty="0" smtClean="0"/>
                        <a:t> Risk Rating by RP for March 2022</a:t>
                      </a:r>
                      <a:endParaRPr lang="en-US" sz="1600" dirty="0"/>
                    </a:p>
                  </a:txBody>
                  <a:tcPr/>
                </a:tc>
                <a:tc>
                  <a:txBody>
                    <a:bodyPr/>
                    <a:lstStyle/>
                    <a:p>
                      <a:r>
                        <a:rPr lang="en-US" sz="1600" dirty="0" smtClean="0">
                          <a:solidFill>
                            <a:srgbClr val="FF0000"/>
                          </a:solidFill>
                        </a:rPr>
                        <a:t>Internal Risk Rating by RP for March 2021</a:t>
                      </a:r>
                    </a:p>
                    <a:p>
                      <a:endParaRPr lang="en-US" dirty="0"/>
                    </a:p>
                  </a:txBody>
                  <a:tcPr/>
                </a:tc>
                <a:extLst>
                  <a:ext uri="{0D108BD9-81ED-4DB2-BD59-A6C34878D82A}">
                    <a16:rowId xmlns:a16="http://schemas.microsoft.com/office/drawing/2014/main" val="396594363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29098494"/>
              </p:ext>
            </p:extLst>
          </p:nvPr>
        </p:nvGraphicFramePr>
        <p:xfrm>
          <a:off x="754380" y="2282825"/>
          <a:ext cx="9464357" cy="4046747"/>
        </p:xfrm>
        <a:graphic>
          <a:graphicData uri="http://schemas.openxmlformats.org/drawingml/2006/table">
            <a:tbl>
              <a:tblPr firstRow="1" bandRow="1">
                <a:tableStyleId>{5C22544A-7EE6-4342-B048-85BDC9FD1C3A}</a:tableStyleId>
              </a:tblPr>
              <a:tblGrid>
                <a:gridCol w="1352051">
                  <a:extLst>
                    <a:ext uri="{9D8B030D-6E8A-4147-A177-3AD203B41FA5}">
                      <a16:colId xmlns:a16="http://schemas.microsoft.com/office/drawing/2014/main" val="206922079"/>
                    </a:ext>
                  </a:extLst>
                </a:gridCol>
                <a:gridCol w="1352051">
                  <a:extLst>
                    <a:ext uri="{9D8B030D-6E8A-4147-A177-3AD203B41FA5}">
                      <a16:colId xmlns:a16="http://schemas.microsoft.com/office/drawing/2014/main" val="1678266487"/>
                    </a:ext>
                  </a:extLst>
                </a:gridCol>
                <a:gridCol w="1352051">
                  <a:extLst>
                    <a:ext uri="{9D8B030D-6E8A-4147-A177-3AD203B41FA5}">
                      <a16:colId xmlns:a16="http://schemas.microsoft.com/office/drawing/2014/main" val="4043984302"/>
                    </a:ext>
                  </a:extLst>
                </a:gridCol>
                <a:gridCol w="1352051">
                  <a:extLst>
                    <a:ext uri="{9D8B030D-6E8A-4147-A177-3AD203B41FA5}">
                      <a16:colId xmlns:a16="http://schemas.microsoft.com/office/drawing/2014/main" val="1844710743"/>
                    </a:ext>
                  </a:extLst>
                </a:gridCol>
                <a:gridCol w="1352051">
                  <a:extLst>
                    <a:ext uri="{9D8B030D-6E8A-4147-A177-3AD203B41FA5}">
                      <a16:colId xmlns:a16="http://schemas.microsoft.com/office/drawing/2014/main" val="2355471159"/>
                    </a:ext>
                  </a:extLst>
                </a:gridCol>
                <a:gridCol w="1352051">
                  <a:extLst>
                    <a:ext uri="{9D8B030D-6E8A-4147-A177-3AD203B41FA5}">
                      <a16:colId xmlns:a16="http://schemas.microsoft.com/office/drawing/2014/main" val="3951720732"/>
                    </a:ext>
                  </a:extLst>
                </a:gridCol>
                <a:gridCol w="1352051">
                  <a:extLst>
                    <a:ext uri="{9D8B030D-6E8A-4147-A177-3AD203B41FA5}">
                      <a16:colId xmlns:a16="http://schemas.microsoft.com/office/drawing/2014/main" val="1703978292"/>
                    </a:ext>
                  </a:extLst>
                </a:gridCol>
              </a:tblGrid>
              <a:tr h="485306">
                <a:tc>
                  <a:txBody>
                    <a:bodyPr/>
                    <a:lstStyle/>
                    <a:p>
                      <a:pPr algn="ctr" fontAlgn="ctr"/>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Customer Type</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i="0" u="none" strike="noStrike" dirty="0">
                          <a:solidFill>
                            <a:schemeClr val="bg1"/>
                          </a:solidFill>
                          <a:effectLst/>
                          <a:latin typeface="Times New Roman" panose="02020603050405020304" pitchFamily="18" charset="0"/>
                          <a:cs typeface="Times New Roman" panose="02020603050405020304" pitchFamily="18" charset="0"/>
                        </a:rPr>
                        <a:t>Total Number Classified as Low Risk</a:t>
                      </a:r>
                    </a:p>
                  </a:txBody>
                  <a:tcPr marL="9525" marR="9525" marT="9525" marB="0" anchor="ctr"/>
                </a:tc>
                <a:tc>
                  <a:txBody>
                    <a:bodyPr/>
                    <a:lstStyle/>
                    <a:p>
                      <a:pPr algn="ctr" fontAlgn="ctr"/>
                      <a:r>
                        <a:rPr lang="en-US" sz="1400" b="1" i="0" u="none" strike="noStrike" dirty="0">
                          <a:solidFill>
                            <a:schemeClr val="bg1"/>
                          </a:solidFill>
                          <a:effectLst/>
                          <a:latin typeface="Times New Roman" panose="02020603050405020304" pitchFamily="18" charset="0"/>
                          <a:cs typeface="Times New Roman" panose="02020603050405020304" pitchFamily="18" charset="0"/>
                        </a:rPr>
                        <a:t>Total Number Classified as Medium Risk</a:t>
                      </a:r>
                    </a:p>
                  </a:txBody>
                  <a:tcPr marL="9525" marR="9525" marT="9525" marB="0" anchor="ctr"/>
                </a:tc>
                <a:tc>
                  <a:txBody>
                    <a:bodyPr/>
                    <a:lstStyle/>
                    <a:p>
                      <a:pPr algn="ctr" fontAlgn="ctr"/>
                      <a:r>
                        <a:rPr lang="en-US" sz="1400" b="1" i="0" u="none" strike="noStrike" dirty="0">
                          <a:solidFill>
                            <a:schemeClr val="bg1"/>
                          </a:solidFill>
                          <a:effectLst/>
                          <a:latin typeface="Times New Roman" panose="02020603050405020304" pitchFamily="18" charset="0"/>
                          <a:cs typeface="Times New Roman" panose="02020603050405020304" pitchFamily="18" charset="0"/>
                        </a:rPr>
                        <a:t>Total Number Classified as  High Risk</a:t>
                      </a:r>
                    </a:p>
                  </a:txBody>
                  <a:tcPr marL="9525" marR="9525" marT="9525" marB="0" anchor="ct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Total Number Classified as Low Risk</a:t>
                      </a:r>
                    </a:p>
                  </a:txBody>
                  <a:tcPr marL="9525" marR="9525" marT="9525" marB="0" anchor="ct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Total Number Classified as Medium Risk</a:t>
                      </a:r>
                    </a:p>
                  </a:txBody>
                  <a:tcPr marL="9525" marR="9525" marT="9525" marB="0" anchor="ct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Total Number Classified as  High Risk</a:t>
                      </a:r>
                    </a:p>
                  </a:txBody>
                  <a:tcPr marL="9525" marR="9525" marT="9525" marB="0" anchor="ctr"/>
                </a:tc>
                <a:extLst>
                  <a:ext uri="{0D108BD9-81ED-4DB2-BD59-A6C34878D82A}">
                    <a16:rowId xmlns:a16="http://schemas.microsoft.com/office/drawing/2014/main" val="3886180593"/>
                  </a:ext>
                </a:extLst>
              </a:tr>
              <a:tr h="485306">
                <a:tc>
                  <a:txBody>
                    <a:bodyPr/>
                    <a:lstStyle/>
                    <a:p>
                      <a:pPr algn="ctr" fontAlgn="ctr"/>
                      <a:r>
                        <a:rPr lang="en-US" sz="1400" b="1" i="0" u="none" strike="noStrike" dirty="0" smtClean="0">
                          <a:solidFill>
                            <a:schemeClr val="tx1"/>
                          </a:solidFill>
                          <a:effectLst/>
                          <a:latin typeface="Segoe UI" panose="020B0502040204020203" pitchFamily="34" charset="0"/>
                        </a:rPr>
                        <a:t>Resident </a:t>
                      </a:r>
                      <a:endParaRPr lang="en-US" sz="1400" b="1" i="0" u="none" strike="noStrike" dirty="0">
                        <a:solidFill>
                          <a:schemeClr val="tx1"/>
                        </a:solidFill>
                        <a:effectLst/>
                        <a:latin typeface="Segoe UI" panose="020B0502040204020203"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39,210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4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497 </a:t>
                      </a:r>
                    </a:p>
                  </a:txBody>
                  <a:tcPr marL="9525" marR="9525" marT="9525" marB="0" anchor="ctr"/>
                </a:tc>
                <a:tc>
                  <a:txBody>
                    <a:bodyPr/>
                    <a:lstStyle/>
                    <a:p>
                      <a:pPr algn="ctr" fontAlgn="ct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38,095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4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431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32318488"/>
                  </a:ext>
                </a:extLst>
              </a:tr>
              <a:tr h="485306">
                <a:tc>
                  <a:txBody>
                    <a:bodyPr/>
                    <a:lstStyle/>
                    <a:p>
                      <a:pPr algn="ctr" fontAlgn="ctr"/>
                      <a:r>
                        <a:rPr lang="en-US" sz="1400" b="1" i="0" u="none" strike="noStrike" dirty="0" smtClean="0">
                          <a:solidFill>
                            <a:schemeClr val="tx1"/>
                          </a:solidFill>
                          <a:effectLst/>
                          <a:latin typeface="Segoe UI" panose="020B0502040204020203" pitchFamily="34" charset="0"/>
                        </a:rPr>
                        <a:t>Non-Resident </a:t>
                      </a:r>
                      <a:endParaRPr lang="en-US" sz="1400" b="1" i="0" u="none" strike="noStrike" dirty="0">
                        <a:solidFill>
                          <a:schemeClr val="tx1"/>
                        </a:solidFill>
                        <a:effectLst/>
                        <a:latin typeface="Segoe UI" panose="020B0502040204020203"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70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136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52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159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97913898"/>
                  </a:ext>
                </a:extLst>
              </a:tr>
              <a:tr h="485306">
                <a:tc>
                  <a:txBody>
                    <a:bodyPr/>
                    <a:lstStyle/>
                    <a:p>
                      <a:pPr algn="ctr" fontAlgn="ctr"/>
                      <a:r>
                        <a:rPr lang="en-US" sz="1400" b="1" i="0" u="none" strike="noStrike" dirty="0" smtClean="0">
                          <a:solidFill>
                            <a:schemeClr val="bg1"/>
                          </a:solidFill>
                          <a:effectLst/>
                          <a:latin typeface="Segoe UI" panose="020B0502040204020203" pitchFamily="34" charset="0"/>
                        </a:rPr>
                        <a:t>Total </a:t>
                      </a:r>
                      <a:r>
                        <a:rPr lang="en-US" sz="1400" b="1" i="0" u="none" strike="noStrike" dirty="0">
                          <a:solidFill>
                            <a:schemeClr val="bg1"/>
                          </a:solidFill>
                          <a:effectLst/>
                          <a:latin typeface="Segoe UI" panose="020B0502040204020203" pitchFamily="34" charset="0"/>
                        </a:rPr>
                        <a:t>Natural Persons </a:t>
                      </a:r>
                    </a:p>
                  </a:txBody>
                  <a:tcPr marL="9525" marR="9525" marT="9525" marB="0" anchor="ctr">
                    <a:solidFill>
                      <a:schemeClr val="accent1"/>
                    </a:solidFill>
                  </a:tcPr>
                </a:tc>
                <a:tc>
                  <a:txBody>
                    <a:bodyPr/>
                    <a:lstStyle/>
                    <a:p>
                      <a:pPr algn="ctr" fontAlgn="ctr"/>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39,280 </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 </a:t>
                      </a:r>
                      <a:r>
                        <a:rPr lang="en-US" sz="1400" b="1" i="0" u="none" strike="noStrike" dirty="0">
                          <a:solidFill>
                            <a:schemeClr val="bg1"/>
                          </a:solidFill>
                          <a:effectLst/>
                          <a:latin typeface="Times New Roman" panose="02020603050405020304" pitchFamily="18" charset="0"/>
                          <a:cs typeface="Times New Roman" panose="02020603050405020304" pitchFamily="18" charset="0"/>
                        </a:rPr>
                        <a:t>4 </a:t>
                      </a:r>
                    </a:p>
                  </a:txBody>
                  <a:tcPr marL="9525" marR="9525" marT="9525" marB="0" anchor="ctr">
                    <a:solidFill>
                      <a:schemeClr val="accent1"/>
                    </a:solidFill>
                  </a:tcPr>
                </a:tc>
                <a:tc>
                  <a:txBody>
                    <a:bodyPr/>
                    <a:lstStyle/>
                    <a:p>
                      <a:pPr algn="ctr" fontAlgn="ctr"/>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 </a:t>
                      </a:r>
                      <a:r>
                        <a:rPr lang="en-US" sz="1400" b="1" i="0" u="none" strike="noStrike" dirty="0">
                          <a:solidFill>
                            <a:schemeClr val="bg1"/>
                          </a:solidFill>
                          <a:effectLst/>
                          <a:latin typeface="Times New Roman" panose="02020603050405020304" pitchFamily="18" charset="0"/>
                          <a:cs typeface="Times New Roman" panose="02020603050405020304" pitchFamily="18" charset="0"/>
                        </a:rPr>
                        <a:t>633 </a:t>
                      </a:r>
                    </a:p>
                  </a:txBody>
                  <a:tcPr marL="9525" marR="9525" marT="9525" marB="0" anchor="ctr">
                    <a:solidFill>
                      <a:schemeClr val="accent1"/>
                    </a:solidFill>
                  </a:tcPr>
                </a:tc>
                <a:tc>
                  <a:txBody>
                    <a:bodyPr/>
                    <a:lstStyle/>
                    <a:p>
                      <a:pPr algn="ctr" fontAlgn="ctr"/>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38,147 </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4 </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590 </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extLst>
                  <a:ext uri="{0D108BD9-81ED-4DB2-BD59-A6C34878D82A}">
                    <a16:rowId xmlns:a16="http://schemas.microsoft.com/office/drawing/2014/main" val="1532941318"/>
                  </a:ext>
                </a:extLst>
              </a:tr>
              <a:tr h="485306">
                <a:tc>
                  <a:txBody>
                    <a:bodyPr/>
                    <a:lstStyle/>
                    <a:p>
                      <a:pPr algn="ctr" fontAlgn="ctr"/>
                      <a:r>
                        <a:rPr lang="en-US" sz="1400" b="1" i="0" u="none" strike="noStrike" dirty="0" smtClean="0">
                          <a:solidFill>
                            <a:schemeClr val="tx1"/>
                          </a:solidFill>
                          <a:effectLst/>
                          <a:latin typeface="Segoe UI" panose="020B0502040204020203" pitchFamily="34" charset="0"/>
                        </a:rPr>
                        <a:t>Resident </a:t>
                      </a:r>
                      <a:endParaRPr lang="en-US" sz="1400" b="1" i="0" u="none" strike="noStrike" dirty="0">
                        <a:solidFill>
                          <a:schemeClr val="tx1"/>
                        </a:solidFill>
                        <a:effectLst/>
                        <a:latin typeface="Segoe UI" panose="020B0502040204020203"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715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94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665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90</a:t>
                      </a:r>
                    </a:p>
                  </a:txBody>
                  <a:tcPr marL="9525" marR="9525" marT="9525" marB="0" anchor="ctr"/>
                </a:tc>
                <a:extLst>
                  <a:ext uri="{0D108BD9-81ED-4DB2-BD59-A6C34878D82A}">
                    <a16:rowId xmlns:a16="http://schemas.microsoft.com/office/drawing/2014/main" val="1294156214"/>
                  </a:ext>
                </a:extLst>
              </a:tr>
              <a:tr h="485306">
                <a:tc>
                  <a:txBody>
                    <a:bodyPr/>
                    <a:lstStyle/>
                    <a:p>
                      <a:pPr algn="ctr" fontAlgn="ctr"/>
                      <a:r>
                        <a:rPr lang="en-US" sz="1400" b="1" i="0" u="none" strike="noStrike" dirty="0" smtClean="0">
                          <a:solidFill>
                            <a:schemeClr val="tx1"/>
                          </a:solidFill>
                          <a:effectLst/>
                          <a:latin typeface="Segoe UI" panose="020B0502040204020203" pitchFamily="34" charset="0"/>
                        </a:rPr>
                        <a:t>Non-Resident </a:t>
                      </a:r>
                      <a:endParaRPr lang="en-US" sz="1400" b="1" i="0" u="none" strike="noStrike" dirty="0">
                        <a:solidFill>
                          <a:schemeClr val="tx1"/>
                        </a:solidFill>
                        <a:effectLst/>
                        <a:latin typeface="Segoe UI" panose="020B0502040204020203"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5977197"/>
                  </a:ext>
                </a:extLst>
              </a:tr>
              <a:tr h="485306">
                <a:tc>
                  <a:txBody>
                    <a:bodyPr/>
                    <a:lstStyle/>
                    <a:p>
                      <a:pPr algn="ctr" fontAlgn="ctr"/>
                      <a:r>
                        <a:rPr lang="en-US" sz="1400" b="1" i="0" u="none" strike="noStrike" dirty="0" smtClean="0">
                          <a:solidFill>
                            <a:schemeClr val="bg1"/>
                          </a:solidFill>
                          <a:effectLst/>
                          <a:latin typeface="Segoe UI" panose="020B0502040204020203" pitchFamily="34" charset="0"/>
                        </a:rPr>
                        <a:t>Total Legal </a:t>
                      </a:r>
                      <a:r>
                        <a:rPr lang="en-US" sz="1400" b="1" i="0" u="none" strike="noStrike" dirty="0">
                          <a:solidFill>
                            <a:schemeClr val="bg1"/>
                          </a:solidFill>
                          <a:effectLst/>
                          <a:latin typeface="Segoe UI" panose="020B0502040204020203" pitchFamily="34" charset="0"/>
                        </a:rPr>
                        <a:t>Persons </a:t>
                      </a:r>
                    </a:p>
                  </a:txBody>
                  <a:tcPr marL="9525" marR="9525" marT="9525" marB="0" anchor="ctr">
                    <a:solidFill>
                      <a:schemeClr val="accent1"/>
                    </a:solidFill>
                  </a:tcPr>
                </a:tc>
                <a:tc>
                  <a:txBody>
                    <a:bodyPr/>
                    <a:lstStyle/>
                    <a:p>
                      <a:pPr algn="ctr" fontAlgn="ctr"/>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718</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 </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94</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665 </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 </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90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solidFill>
                  </a:tcPr>
                </a:tc>
                <a:extLst>
                  <a:ext uri="{0D108BD9-81ED-4DB2-BD59-A6C34878D82A}">
                    <a16:rowId xmlns:a16="http://schemas.microsoft.com/office/drawing/2014/main" val="3714759394"/>
                  </a:ext>
                </a:extLst>
              </a:tr>
              <a:tr h="485306">
                <a:tc>
                  <a:txBody>
                    <a:bodyPr/>
                    <a:lstStyle/>
                    <a:p>
                      <a:pPr algn="ctr" fontAlgn="ctr"/>
                      <a:r>
                        <a:rPr lang="en-US" sz="1400" b="1" i="0" u="none" strike="noStrike" dirty="0" smtClean="0">
                          <a:solidFill>
                            <a:schemeClr val="tx1"/>
                          </a:solidFill>
                          <a:effectLst/>
                          <a:latin typeface="Segoe UI" panose="020B0502040204020203" pitchFamily="34" charset="0"/>
                        </a:rPr>
                        <a:t>Total</a:t>
                      </a:r>
                      <a:r>
                        <a:rPr lang="en-US" sz="1400" b="1" i="0" u="none" strike="noStrike" baseline="0" dirty="0" smtClean="0">
                          <a:solidFill>
                            <a:schemeClr val="tx1"/>
                          </a:solidFill>
                          <a:effectLst/>
                          <a:latin typeface="Segoe UI" panose="020B0502040204020203" pitchFamily="34" charset="0"/>
                        </a:rPr>
                        <a:t> Exposure</a:t>
                      </a:r>
                      <a:endParaRPr lang="en-US" sz="1400" b="1" i="0" u="none" strike="noStrike" dirty="0">
                        <a:solidFill>
                          <a:schemeClr val="tx1"/>
                        </a:solidFill>
                        <a:effectLst/>
                        <a:latin typeface="Segoe UI" panose="020B0502040204020203" pitchFamily="34" charset="0"/>
                      </a:endParaRPr>
                    </a:p>
                  </a:txBody>
                  <a:tcPr marL="9525" marR="9525" marT="9525" marB="0" anchor="ctr"/>
                </a:tc>
                <a:tc>
                  <a:txBody>
                    <a:bodyPr/>
                    <a:lstStyle/>
                    <a:p>
                      <a:pPr algn="ctr" fontAlgn="ct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39,998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4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727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38,812 </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4 </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680 </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28146864"/>
                  </a:ext>
                </a:extLst>
              </a:tr>
            </a:tbl>
          </a:graphicData>
        </a:graphic>
      </p:graphicFrame>
    </p:spTree>
    <p:extLst>
      <p:ext uri="{BB962C8B-B14F-4D97-AF65-F5344CB8AC3E}">
        <p14:creationId xmlns:p14="http://schemas.microsoft.com/office/powerpoint/2010/main" val="1253295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Risk Type : Legal persons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1341567"/>
              </p:ext>
            </p:extLst>
          </p:nvPr>
        </p:nvGraphicFramePr>
        <p:xfrm>
          <a:off x="754063" y="1825625"/>
          <a:ext cx="9464670" cy="822960"/>
        </p:xfrm>
        <a:graphic>
          <a:graphicData uri="http://schemas.openxmlformats.org/drawingml/2006/table">
            <a:tbl>
              <a:tblPr firstRow="1" bandRow="1">
                <a:tableStyleId>{5C22544A-7EE6-4342-B048-85BDC9FD1C3A}</a:tableStyleId>
              </a:tblPr>
              <a:tblGrid>
                <a:gridCol w="1051630">
                  <a:extLst>
                    <a:ext uri="{9D8B030D-6E8A-4147-A177-3AD203B41FA5}">
                      <a16:colId xmlns:a16="http://schemas.microsoft.com/office/drawing/2014/main" val="2404363660"/>
                    </a:ext>
                  </a:extLst>
                </a:gridCol>
                <a:gridCol w="1051630">
                  <a:extLst>
                    <a:ext uri="{9D8B030D-6E8A-4147-A177-3AD203B41FA5}">
                      <a16:colId xmlns:a16="http://schemas.microsoft.com/office/drawing/2014/main" val="1335675454"/>
                    </a:ext>
                  </a:extLst>
                </a:gridCol>
                <a:gridCol w="1051630">
                  <a:extLst>
                    <a:ext uri="{9D8B030D-6E8A-4147-A177-3AD203B41FA5}">
                      <a16:colId xmlns:a16="http://schemas.microsoft.com/office/drawing/2014/main" val="2500943347"/>
                    </a:ext>
                  </a:extLst>
                </a:gridCol>
                <a:gridCol w="1051630">
                  <a:extLst>
                    <a:ext uri="{9D8B030D-6E8A-4147-A177-3AD203B41FA5}">
                      <a16:colId xmlns:a16="http://schemas.microsoft.com/office/drawing/2014/main" val="3488858375"/>
                    </a:ext>
                  </a:extLst>
                </a:gridCol>
                <a:gridCol w="1051630">
                  <a:extLst>
                    <a:ext uri="{9D8B030D-6E8A-4147-A177-3AD203B41FA5}">
                      <a16:colId xmlns:a16="http://schemas.microsoft.com/office/drawing/2014/main" val="4108052553"/>
                    </a:ext>
                  </a:extLst>
                </a:gridCol>
                <a:gridCol w="1051630">
                  <a:extLst>
                    <a:ext uri="{9D8B030D-6E8A-4147-A177-3AD203B41FA5}">
                      <a16:colId xmlns:a16="http://schemas.microsoft.com/office/drawing/2014/main" val="1413142776"/>
                    </a:ext>
                  </a:extLst>
                </a:gridCol>
                <a:gridCol w="1051630">
                  <a:extLst>
                    <a:ext uri="{9D8B030D-6E8A-4147-A177-3AD203B41FA5}">
                      <a16:colId xmlns:a16="http://schemas.microsoft.com/office/drawing/2014/main" val="1727240724"/>
                    </a:ext>
                  </a:extLst>
                </a:gridCol>
                <a:gridCol w="1051630">
                  <a:extLst>
                    <a:ext uri="{9D8B030D-6E8A-4147-A177-3AD203B41FA5}">
                      <a16:colId xmlns:a16="http://schemas.microsoft.com/office/drawing/2014/main" val="3664745047"/>
                    </a:ext>
                  </a:extLst>
                </a:gridCol>
                <a:gridCol w="1051630">
                  <a:extLst>
                    <a:ext uri="{9D8B030D-6E8A-4147-A177-3AD203B41FA5}">
                      <a16:colId xmlns:a16="http://schemas.microsoft.com/office/drawing/2014/main" val="3496318528"/>
                    </a:ext>
                  </a:extLst>
                </a:gridCol>
              </a:tblGrid>
              <a:tr h="370840">
                <a:tc>
                  <a:txBody>
                    <a:bodyPr/>
                    <a:lstStyle/>
                    <a:p>
                      <a:pPr algn="ctr"/>
                      <a:r>
                        <a:rPr lang="en-US" sz="1200" dirty="0" smtClean="0"/>
                        <a:t>Customer</a:t>
                      </a:r>
                      <a:r>
                        <a:rPr lang="en-US" sz="1200" baseline="0" dirty="0" smtClean="0"/>
                        <a:t> Type</a:t>
                      </a:r>
                      <a:endParaRPr lang="en-US" sz="1200" dirty="0"/>
                    </a:p>
                  </a:txBody>
                  <a:tcPr anchor="ctr"/>
                </a:tc>
                <a:tc>
                  <a:txBody>
                    <a:bodyPr/>
                    <a:lstStyle/>
                    <a:p>
                      <a:pPr algn="ctr"/>
                      <a:r>
                        <a:rPr lang="en-US" sz="1200" dirty="0" smtClean="0"/>
                        <a:t>Number of customers</a:t>
                      </a:r>
                      <a:r>
                        <a:rPr lang="en-US" sz="1200" baseline="0" dirty="0" smtClean="0"/>
                        <a:t> as on 31</a:t>
                      </a:r>
                      <a:r>
                        <a:rPr lang="en-US" sz="1200" baseline="30000" dirty="0" smtClean="0"/>
                        <a:t>st</a:t>
                      </a:r>
                      <a:r>
                        <a:rPr lang="en-US" sz="1200" baseline="0" dirty="0" smtClean="0"/>
                        <a:t> March 2022</a:t>
                      </a:r>
                      <a:endParaRPr lang="en-US" sz="1200" dirty="0"/>
                    </a:p>
                  </a:txBody>
                  <a:tcPr anchor="ctr"/>
                </a:tc>
                <a:tc>
                  <a:txBody>
                    <a:bodyPr/>
                    <a:lstStyle/>
                    <a:p>
                      <a:pPr algn="ctr"/>
                      <a:r>
                        <a:rPr lang="en-US" sz="1200" dirty="0" smtClean="0">
                          <a:solidFill>
                            <a:srgbClr val="FF0000"/>
                          </a:solidFill>
                        </a:rPr>
                        <a:t>Number of customers</a:t>
                      </a:r>
                      <a:r>
                        <a:rPr lang="en-US" sz="1200" baseline="0" dirty="0" smtClean="0">
                          <a:solidFill>
                            <a:srgbClr val="FF0000"/>
                          </a:solidFill>
                        </a:rPr>
                        <a:t> as on 31</a:t>
                      </a:r>
                      <a:r>
                        <a:rPr lang="en-US" sz="1200" baseline="30000" dirty="0" smtClean="0">
                          <a:solidFill>
                            <a:srgbClr val="FF0000"/>
                          </a:solidFill>
                        </a:rPr>
                        <a:t>st</a:t>
                      </a:r>
                      <a:r>
                        <a:rPr lang="en-US" sz="1200" baseline="0" dirty="0" smtClean="0">
                          <a:solidFill>
                            <a:srgbClr val="FF0000"/>
                          </a:solidFill>
                        </a:rPr>
                        <a:t> March 2021</a:t>
                      </a:r>
                      <a:endParaRPr lang="en-US" sz="1200" dirty="0">
                        <a:solidFill>
                          <a:srgbClr val="FF0000"/>
                        </a:solidFill>
                      </a:endParaRPr>
                    </a:p>
                  </a:txBody>
                  <a:tcPr anchor="ctr"/>
                </a:tc>
                <a:tc>
                  <a:txBody>
                    <a:bodyPr/>
                    <a:lstStyle/>
                    <a:p>
                      <a:pPr algn="ctr"/>
                      <a:r>
                        <a:rPr lang="en-US" sz="1200" dirty="0" smtClean="0"/>
                        <a:t>Total Deposit</a:t>
                      </a:r>
                    </a:p>
                    <a:p>
                      <a:pPr algn="ctr"/>
                      <a:r>
                        <a:rPr lang="en-US" sz="1200" dirty="0" smtClean="0"/>
                        <a:t>as on 31</a:t>
                      </a:r>
                      <a:r>
                        <a:rPr lang="en-US" sz="1200" baseline="30000" dirty="0" smtClean="0"/>
                        <a:t>st</a:t>
                      </a:r>
                      <a:r>
                        <a:rPr lang="en-US" sz="1200" dirty="0" smtClean="0"/>
                        <a:t> March 2022</a:t>
                      </a:r>
                      <a:endParaRPr lang="en-US" sz="1200" dirty="0"/>
                    </a:p>
                  </a:txBody>
                  <a:tcPr anchor="ctr"/>
                </a:tc>
                <a:tc>
                  <a:txBody>
                    <a:bodyPr/>
                    <a:lstStyle/>
                    <a:p>
                      <a:pPr algn="ctr"/>
                      <a:r>
                        <a:rPr lang="en-US" sz="1200" dirty="0" smtClean="0">
                          <a:solidFill>
                            <a:srgbClr val="FF0000"/>
                          </a:solidFill>
                        </a:rPr>
                        <a:t>Total Deposit</a:t>
                      </a:r>
                    </a:p>
                    <a:p>
                      <a:pPr algn="ctr"/>
                      <a:r>
                        <a:rPr lang="en-US" sz="1200" dirty="0" smtClean="0">
                          <a:solidFill>
                            <a:srgbClr val="FF0000"/>
                          </a:solidFill>
                        </a:rPr>
                        <a:t>as on 31</a:t>
                      </a:r>
                      <a:r>
                        <a:rPr lang="en-US" sz="1200" baseline="30000" dirty="0" smtClean="0">
                          <a:solidFill>
                            <a:srgbClr val="FF0000"/>
                          </a:solidFill>
                        </a:rPr>
                        <a:t>st</a:t>
                      </a:r>
                      <a:r>
                        <a:rPr lang="en-US" sz="1200" dirty="0" smtClean="0">
                          <a:solidFill>
                            <a:srgbClr val="FF0000"/>
                          </a:solidFill>
                        </a:rPr>
                        <a:t> March 2021</a:t>
                      </a:r>
                      <a:endParaRPr lang="en-US" sz="1200" dirty="0">
                        <a:solidFill>
                          <a:srgbClr val="FF0000"/>
                        </a:solidFill>
                      </a:endParaRPr>
                    </a:p>
                  </a:txBody>
                  <a:tcPr anchor="ctr"/>
                </a:tc>
                <a:tc>
                  <a:txBody>
                    <a:bodyPr/>
                    <a:lstStyle/>
                    <a:p>
                      <a:pPr algn="ctr" fontAlgn="ctr"/>
                      <a:r>
                        <a:rPr lang="en-US" sz="1000" b="1" i="0" u="none" strike="noStrike" dirty="0">
                          <a:solidFill>
                            <a:schemeClr val="bg1"/>
                          </a:solidFill>
                          <a:effectLst/>
                          <a:latin typeface="Segoe UI" panose="020B0502040204020203" pitchFamily="34" charset="0"/>
                        </a:rPr>
                        <a:t>Total Number Classified as Low Risk as on 31 March 2022</a:t>
                      </a:r>
                    </a:p>
                  </a:txBody>
                  <a:tcPr marL="9525" marR="9525" marT="9525" marB="0" anchor="ctr"/>
                </a:tc>
                <a:tc>
                  <a:txBody>
                    <a:bodyPr/>
                    <a:lstStyle/>
                    <a:p>
                      <a:pPr algn="ctr" fontAlgn="ctr"/>
                      <a:r>
                        <a:rPr lang="en-US" sz="1000" b="1" i="0" u="none" strike="noStrike" dirty="0" smtClean="0">
                          <a:solidFill>
                            <a:schemeClr val="bg1"/>
                          </a:solidFill>
                          <a:effectLst/>
                          <a:latin typeface="Segoe UI" panose="020B0502040204020203" pitchFamily="34" charset="0"/>
                        </a:rPr>
                        <a:t>Total Number Classified as  High Risk as on 31 March 2022</a:t>
                      </a:r>
                      <a:endParaRPr lang="en-US" sz="1000" b="1" i="0" u="none" strike="noStrike" dirty="0">
                        <a:solidFill>
                          <a:schemeClr val="bg1"/>
                        </a:solidFill>
                        <a:effectLst/>
                        <a:latin typeface="Segoe UI" panose="020B0502040204020203" pitchFamily="34" charset="0"/>
                      </a:endParaRPr>
                    </a:p>
                  </a:txBody>
                  <a:tcPr marL="9525" marR="9525" marT="9525" marB="0" anchor="ctr"/>
                </a:tc>
                <a:tc>
                  <a:txBody>
                    <a:bodyPr/>
                    <a:lstStyle/>
                    <a:p>
                      <a:pPr algn="ctr" fontAlgn="ctr"/>
                      <a:r>
                        <a:rPr lang="en-US" sz="1000" b="1" i="0" u="none" strike="noStrike" dirty="0">
                          <a:solidFill>
                            <a:srgbClr val="FF0000"/>
                          </a:solidFill>
                          <a:effectLst/>
                          <a:latin typeface="Segoe UI" panose="020B0502040204020203" pitchFamily="34" charset="0"/>
                        </a:rPr>
                        <a:t>Total Number Classified as Low Risk as on 31 March </a:t>
                      </a:r>
                      <a:r>
                        <a:rPr lang="en-US" sz="1000" b="1" i="0" u="none" strike="noStrike" dirty="0" smtClean="0">
                          <a:solidFill>
                            <a:srgbClr val="FF0000"/>
                          </a:solidFill>
                          <a:effectLst/>
                          <a:latin typeface="Segoe UI" panose="020B0502040204020203" pitchFamily="34" charset="0"/>
                        </a:rPr>
                        <a:t>2021</a:t>
                      </a:r>
                      <a:endParaRPr lang="en-US" sz="1000" b="1" i="0" u="none" strike="noStrike" dirty="0">
                        <a:solidFill>
                          <a:srgbClr val="FF0000"/>
                        </a:solidFill>
                        <a:effectLst/>
                        <a:latin typeface="Segoe UI" panose="020B0502040204020203" pitchFamily="34" charset="0"/>
                      </a:endParaRPr>
                    </a:p>
                  </a:txBody>
                  <a:tcPr marL="9525" marR="9525" marT="9525" marB="0" anchor="ctr"/>
                </a:tc>
                <a:tc>
                  <a:txBody>
                    <a:bodyPr/>
                    <a:lstStyle/>
                    <a:p>
                      <a:pPr algn="ctr" fontAlgn="ctr"/>
                      <a:r>
                        <a:rPr lang="en-US" sz="1000" b="1" i="0" u="none" strike="noStrike" dirty="0" smtClean="0">
                          <a:solidFill>
                            <a:srgbClr val="FF0000"/>
                          </a:solidFill>
                          <a:effectLst/>
                          <a:latin typeface="Segoe UI" panose="020B0502040204020203" pitchFamily="34" charset="0"/>
                        </a:rPr>
                        <a:t>Total Number Classified as  High Risk as on 31 March 2021</a:t>
                      </a:r>
                      <a:endParaRPr lang="en-US" sz="1000" b="1" i="0" u="none" strike="noStrike" dirty="0">
                        <a:solidFill>
                          <a:srgbClr val="FF0000"/>
                        </a:solidFill>
                        <a:effectLst/>
                        <a:latin typeface="Segoe UI" panose="020B0502040204020203" pitchFamily="34" charset="0"/>
                      </a:endParaRPr>
                    </a:p>
                  </a:txBody>
                  <a:tcPr marL="9525" marR="9525" marT="9525" marB="0" anchor="ctr"/>
                </a:tc>
                <a:extLst>
                  <a:ext uri="{0D108BD9-81ED-4DB2-BD59-A6C34878D82A}">
                    <a16:rowId xmlns:a16="http://schemas.microsoft.com/office/drawing/2014/main" val="342802294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32188991"/>
              </p:ext>
            </p:extLst>
          </p:nvPr>
        </p:nvGraphicFramePr>
        <p:xfrm>
          <a:off x="754062" y="2648585"/>
          <a:ext cx="9464357" cy="370840"/>
        </p:xfrm>
        <a:graphic>
          <a:graphicData uri="http://schemas.openxmlformats.org/drawingml/2006/table">
            <a:tbl>
              <a:tblPr firstRow="1" bandRow="1">
                <a:tableStyleId>{5C22544A-7EE6-4342-B048-85BDC9FD1C3A}</a:tableStyleId>
              </a:tblPr>
              <a:tblGrid>
                <a:gridCol w="9464357">
                  <a:extLst>
                    <a:ext uri="{9D8B030D-6E8A-4147-A177-3AD203B41FA5}">
                      <a16:colId xmlns:a16="http://schemas.microsoft.com/office/drawing/2014/main" val="3791617770"/>
                    </a:ext>
                  </a:extLst>
                </a:gridCol>
              </a:tblGrid>
              <a:tr h="370840">
                <a:tc>
                  <a:txBody>
                    <a:bodyPr/>
                    <a:lstStyle/>
                    <a:p>
                      <a:r>
                        <a:rPr lang="en-US" dirty="0" smtClean="0"/>
                        <a:t>Non Resident Legal Persons</a:t>
                      </a:r>
                      <a:endParaRPr lang="en-US" dirty="0"/>
                    </a:p>
                  </a:txBody>
                  <a:tcPr/>
                </a:tc>
                <a:extLst>
                  <a:ext uri="{0D108BD9-81ED-4DB2-BD59-A6C34878D82A}">
                    <a16:rowId xmlns:a16="http://schemas.microsoft.com/office/drawing/2014/main" val="12016315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40922629"/>
              </p:ext>
            </p:extLst>
          </p:nvPr>
        </p:nvGraphicFramePr>
        <p:xfrm>
          <a:off x="754062" y="3019425"/>
          <a:ext cx="9464670" cy="807085"/>
        </p:xfrm>
        <a:graphic>
          <a:graphicData uri="http://schemas.openxmlformats.org/drawingml/2006/table">
            <a:tbl>
              <a:tblPr firstRow="1" bandRow="1">
                <a:tableStyleId>{BC89EF96-8CEA-46FF-86C4-4CE0E7609802}</a:tableStyleId>
              </a:tblPr>
              <a:tblGrid>
                <a:gridCol w="1051630">
                  <a:extLst>
                    <a:ext uri="{9D8B030D-6E8A-4147-A177-3AD203B41FA5}">
                      <a16:colId xmlns:a16="http://schemas.microsoft.com/office/drawing/2014/main" val="3098080271"/>
                    </a:ext>
                  </a:extLst>
                </a:gridCol>
                <a:gridCol w="1051630">
                  <a:extLst>
                    <a:ext uri="{9D8B030D-6E8A-4147-A177-3AD203B41FA5}">
                      <a16:colId xmlns:a16="http://schemas.microsoft.com/office/drawing/2014/main" val="4231474526"/>
                    </a:ext>
                  </a:extLst>
                </a:gridCol>
                <a:gridCol w="1051630">
                  <a:extLst>
                    <a:ext uri="{9D8B030D-6E8A-4147-A177-3AD203B41FA5}">
                      <a16:colId xmlns:a16="http://schemas.microsoft.com/office/drawing/2014/main" val="527860810"/>
                    </a:ext>
                  </a:extLst>
                </a:gridCol>
                <a:gridCol w="1051630">
                  <a:extLst>
                    <a:ext uri="{9D8B030D-6E8A-4147-A177-3AD203B41FA5}">
                      <a16:colId xmlns:a16="http://schemas.microsoft.com/office/drawing/2014/main" val="365252192"/>
                    </a:ext>
                  </a:extLst>
                </a:gridCol>
                <a:gridCol w="1051630">
                  <a:extLst>
                    <a:ext uri="{9D8B030D-6E8A-4147-A177-3AD203B41FA5}">
                      <a16:colId xmlns:a16="http://schemas.microsoft.com/office/drawing/2014/main" val="3156239658"/>
                    </a:ext>
                  </a:extLst>
                </a:gridCol>
                <a:gridCol w="1051630">
                  <a:extLst>
                    <a:ext uri="{9D8B030D-6E8A-4147-A177-3AD203B41FA5}">
                      <a16:colId xmlns:a16="http://schemas.microsoft.com/office/drawing/2014/main" val="3808592072"/>
                    </a:ext>
                  </a:extLst>
                </a:gridCol>
                <a:gridCol w="1051630">
                  <a:extLst>
                    <a:ext uri="{9D8B030D-6E8A-4147-A177-3AD203B41FA5}">
                      <a16:colId xmlns:a16="http://schemas.microsoft.com/office/drawing/2014/main" val="2351503722"/>
                    </a:ext>
                  </a:extLst>
                </a:gridCol>
                <a:gridCol w="1051630">
                  <a:extLst>
                    <a:ext uri="{9D8B030D-6E8A-4147-A177-3AD203B41FA5}">
                      <a16:colId xmlns:a16="http://schemas.microsoft.com/office/drawing/2014/main" val="2700582027"/>
                    </a:ext>
                  </a:extLst>
                </a:gridCol>
                <a:gridCol w="1051630">
                  <a:extLst>
                    <a:ext uri="{9D8B030D-6E8A-4147-A177-3AD203B41FA5}">
                      <a16:colId xmlns:a16="http://schemas.microsoft.com/office/drawing/2014/main" val="898762823"/>
                    </a:ext>
                  </a:extLst>
                </a:gridCol>
              </a:tblGrid>
              <a:tr h="370840">
                <a:tc>
                  <a:txBody>
                    <a:bodyPr/>
                    <a:lstStyle/>
                    <a:p>
                      <a:pPr algn="ctr" fontAlgn="t"/>
                      <a:r>
                        <a:rPr lang="en-US" sz="1400" b="0" i="0" u="none" strike="noStrike" dirty="0">
                          <a:solidFill>
                            <a:srgbClr val="000000"/>
                          </a:solidFill>
                          <a:effectLst/>
                          <a:latin typeface="Times New Roman" panose="02020603050405020304" pitchFamily="18" charset="0"/>
                          <a:cs typeface="Times New Roman" panose="02020603050405020304" pitchFamily="18" charset="0"/>
                        </a:rPr>
                        <a:t> Foreign Bank </a:t>
                      </a: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2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3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23,204,218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23,631,586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a:r>
                        <a:rPr lang="en-US" sz="1400" b="0" dirty="0" smtClean="0">
                          <a:latin typeface="Times New Roman" panose="02020603050405020304" pitchFamily="18" charset="0"/>
                          <a:cs typeface="Times New Roman" panose="02020603050405020304" pitchFamily="18" charset="0"/>
                        </a:rPr>
                        <a:t>2</a:t>
                      </a:r>
                      <a:endParaRPr lang="en-US" sz="1400" b="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b="0" dirty="0" smtClean="0">
                          <a:latin typeface="Times New Roman" panose="02020603050405020304" pitchFamily="18" charset="0"/>
                          <a:cs typeface="Times New Roman" panose="02020603050405020304" pitchFamily="18" charset="0"/>
                        </a:rPr>
                        <a:t>-</a:t>
                      </a:r>
                      <a:endParaRPr lang="en-US" sz="1400" b="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b="0" dirty="0" smtClean="0">
                          <a:solidFill>
                            <a:srgbClr val="FF0000"/>
                          </a:solidFill>
                          <a:latin typeface="Times New Roman" panose="02020603050405020304" pitchFamily="18" charset="0"/>
                          <a:cs typeface="Times New Roman" panose="02020603050405020304" pitchFamily="18" charset="0"/>
                        </a:rPr>
                        <a:t>3</a:t>
                      </a:r>
                      <a:endParaRPr lang="en-US" sz="1400" b="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400" b="0" dirty="0" smtClean="0">
                          <a:solidFill>
                            <a:srgbClr val="FF0000"/>
                          </a:solidFill>
                          <a:latin typeface="Times New Roman" panose="02020603050405020304" pitchFamily="18" charset="0"/>
                          <a:cs typeface="Times New Roman" panose="02020603050405020304" pitchFamily="18" charset="0"/>
                        </a:rPr>
                        <a:t>-</a:t>
                      </a:r>
                      <a:endParaRPr lang="en-US" sz="1400" b="0"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49436285"/>
                  </a:ext>
                </a:extLst>
              </a:tr>
              <a:tr h="370840">
                <a:tc>
                  <a:txBody>
                    <a:bodyPr/>
                    <a:lstStyle/>
                    <a:p>
                      <a:pPr algn="ctr" fontAlgn="t"/>
                      <a:r>
                        <a:rPr lang="en-US" sz="1400" b="0" i="0" u="none" strike="noStrike" dirty="0">
                          <a:solidFill>
                            <a:srgbClr val="000000"/>
                          </a:solidFill>
                          <a:effectLst/>
                          <a:latin typeface="Times New Roman" panose="02020603050405020304" pitchFamily="18" charset="0"/>
                          <a:cs typeface="Times New Roman" panose="02020603050405020304" pitchFamily="18" charset="0"/>
                        </a:rPr>
                        <a:t> Foreign Corporate </a:t>
                      </a: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a:t>
                      </a:r>
                      <a:r>
                        <a:rPr lang="en-US" sz="14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7,811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a:t>
                      </a:r>
                      <a:r>
                        <a:rPr lang="en-US" sz="14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a:r>
                        <a:rPr lang="en-US" sz="1400" b="0" dirty="0" smtClean="0">
                          <a:latin typeface="Times New Roman" panose="02020603050405020304" pitchFamily="18" charset="0"/>
                          <a:cs typeface="Times New Roman" panose="02020603050405020304" pitchFamily="18" charset="0"/>
                        </a:rPr>
                        <a:t>1</a:t>
                      </a:r>
                      <a:endParaRPr lang="en-US" sz="1400" b="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b="0" dirty="0" smtClean="0">
                          <a:latin typeface="Times New Roman" panose="02020603050405020304" pitchFamily="18" charset="0"/>
                          <a:cs typeface="Times New Roman" panose="02020603050405020304" pitchFamily="18" charset="0"/>
                        </a:rPr>
                        <a:t>-</a:t>
                      </a:r>
                      <a:endParaRPr lang="en-US" sz="1400" b="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b="0" dirty="0" smtClean="0">
                          <a:solidFill>
                            <a:srgbClr val="FF0000"/>
                          </a:solidFill>
                          <a:latin typeface="Times New Roman" panose="02020603050405020304" pitchFamily="18" charset="0"/>
                          <a:cs typeface="Times New Roman" panose="02020603050405020304" pitchFamily="18" charset="0"/>
                        </a:rPr>
                        <a:t>-</a:t>
                      </a:r>
                      <a:endParaRPr lang="en-US" sz="1400" b="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400" b="0" dirty="0" smtClean="0">
                          <a:solidFill>
                            <a:srgbClr val="FF0000"/>
                          </a:solidFill>
                          <a:latin typeface="Times New Roman" panose="02020603050405020304" pitchFamily="18" charset="0"/>
                          <a:cs typeface="Times New Roman" panose="02020603050405020304" pitchFamily="18" charset="0"/>
                        </a:rPr>
                        <a:t>-</a:t>
                      </a:r>
                      <a:endParaRPr lang="en-US" sz="1400" b="0"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2472097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287103861"/>
              </p:ext>
            </p:extLst>
          </p:nvPr>
        </p:nvGraphicFramePr>
        <p:xfrm>
          <a:off x="754061" y="3863398"/>
          <a:ext cx="9464358" cy="370840"/>
        </p:xfrm>
        <a:graphic>
          <a:graphicData uri="http://schemas.openxmlformats.org/drawingml/2006/table">
            <a:tbl>
              <a:tblPr firstRow="1" bandRow="1">
                <a:tableStyleId>{5C22544A-7EE6-4342-B048-85BDC9FD1C3A}</a:tableStyleId>
              </a:tblPr>
              <a:tblGrid>
                <a:gridCol w="9464358">
                  <a:extLst>
                    <a:ext uri="{9D8B030D-6E8A-4147-A177-3AD203B41FA5}">
                      <a16:colId xmlns:a16="http://schemas.microsoft.com/office/drawing/2014/main" val="1153120518"/>
                    </a:ext>
                  </a:extLst>
                </a:gridCol>
              </a:tblGrid>
              <a:tr h="370840">
                <a:tc>
                  <a:txBody>
                    <a:bodyPr/>
                    <a:lstStyle/>
                    <a:p>
                      <a:r>
                        <a:rPr lang="en-US" dirty="0" smtClean="0"/>
                        <a:t>Resident Legal Persons</a:t>
                      </a:r>
                      <a:endParaRPr lang="en-US" dirty="0"/>
                    </a:p>
                  </a:txBody>
                  <a:tcPr/>
                </a:tc>
                <a:extLst>
                  <a:ext uri="{0D108BD9-81ED-4DB2-BD59-A6C34878D82A}">
                    <a16:rowId xmlns:a16="http://schemas.microsoft.com/office/drawing/2014/main" val="414536371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943665520"/>
              </p:ext>
            </p:extLst>
          </p:nvPr>
        </p:nvGraphicFramePr>
        <p:xfrm>
          <a:off x="754061" y="4208030"/>
          <a:ext cx="9464670" cy="2050415"/>
        </p:xfrm>
        <a:graphic>
          <a:graphicData uri="http://schemas.openxmlformats.org/drawingml/2006/table">
            <a:tbl>
              <a:tblPr firstRow="1" bandRow="1">
                <a:tableStyleId>{BC89EF96-8CEA-46FF-86C4-4CE0E7609802}</a:tableStyleId>
              </a:tblPr>
              <a:tblGrid>
                <a:gridCol w="1051630">
                  <a:extLst>
                    <a:ext uri="{9D8B030D-6E8A-4147-A177-3AD203B41FA5}">
                      <a16:colId xmlns:a16="http://schemas.microsoft.com/office/drawing/2014/main" val="1479437555"/>
                    </a:ext>
                  </a:extLst>
                </a:gridCol>
                <a:gridCol w="1051630">
                  <a:extLst>
                    <a:ext uri="{9D8B030D-6E8A-4147-A177-3AD203B41FA5}">
                      <a16:colId xmlns:a16="http://schemas.microsoft.com/office/drawing/2014/main" val="750661679"/>
                    </a:ext>
                  </a:extLst>
                </a:gridCol>
                <a:gridCol w="1051630">
                  <a:extLst>
                    <a:ext uri="{9D8B030D-6E8A-4147-A177-3AD203B41FA5}">
                      <a16:colId xmlns:a16="http://schemas.microsoft.com/office/drawing/2014/main" val="2049919464"/>
                    </a:ext>
                  </a:extLst>
                </a:gridCol>
                <a:gridCol w="1051630">
                  <a:extLst>
                    <a:ext uri="{9D8B030D-6E8A-4147-A177-3AD203B41FA5}">
                      <a16:colId xmlns:a16="http://schemas.microsoft.com/office/drawing/2014/main" val="1527239817"/>
                    </a:ext>
                  </a:extLst>
                </a:gridCol>
                <a:gridCol w="1051630">
                  <a:extLst>
                    <a:ext uri="{9D8B030D-6E8A-4147-A177-3AD203B41FA5}">
                      <a16:colId xmlns:a16="http://schemas.microsoft.com/office/drawing/2014/main" val="641804368"/>
                    </a:ext>
                  </a:extLst>
                </a:gridCol>
                <a:gridCol w="1051630">
                  <a:extLst>
                    <a:ext uri="{9D8B030D-6E8A-4147-A177-3AD203B41FA5}">
                      <a16:colId xmlns:a16="http://schemas.microsoft.com/office/drawing/2014/main" val="1708389416"/>
                    </a:ext>
                  </a:extLst>
                </a:gridCol>
                <a:gridCol w="1051630">
                  <a:extLst>
                    <a:ext uri="{9D8B030D-6E8A-4147-A177-3AD203B41FA5}">
                      <a16:colId xmlns:a16="http://schemas.microsoft.com/office/drawing/2014/main" val="2014125356"/>
                    </a:ext>
                  </a:extLst>
                </a:gridCol>
                <a:gridCol w="1051630">
                  <a:extLst>
                    <a:ext uri="{9D8B030D-6E8A-4147-A177-3AD203B41FA5}">
                      <a16:colId xmlns:a16="http://schemas.microsoft.com/office/drawing/2014/main" val="1544816429"/>
                    </a:ext>
                  </a:extLst>
                </a:gridCol>
                <a:gridCol w="1051630">
                  <a:extLst>
                    <a:ext uri="{9D8B030D-6E8A-4147-A177-3AD203B41FA5}">
                      <a16:colId xmlns:a16="http://schemas.microsoft.com/office/drawing/2014/main" val="2328780524"/>
                    </a:ext>
                  </a:extLst>
                </a:gridCol>
              </a:tblGrid>
              <a:tr h="370840">
                <a:tc>
                  <a:txBody>
                    <a:bodyPr/>
                    <a:lstStyle/>
                    <a:p>
                      <a:pPr algn="ctr"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 Listed Companies </a:t>
                      </a:r>
                    </a:p>
                  </a:txBody>
                  <a:tcPr marL="9525" marR="9525" marT="9525"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43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FF0000"/>
                          </a:solidFill>
                          <a:effectLst/>
                          <a:latin typeface="Times New Roman" panose="02020603050405020304" pitchFamily="18" charset="0"/>
                          <a:cs typeface="Times New Roman" panose="02020603050405020304" pitchFamily="18" charset="0"/>
                        </a:rPr>
                        <a:t>36 </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21,107,875,100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FF0000"/>
                          </a:solidFill>
                          <a:effectLst/>
                          <a:latin typeface="Times New Roman" panose="02020603050405020304" pitchFamily="18" charset="0"/>
                          <a:cs typeface="Times New Roman" panose="02020603050405020304" pitchFamily="18" charset="0"/>
                        </a:rPr>
                        <a:t>23,953,477,470 </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43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a:r>
                        <a:rPr lang="en-US" sz="1200" b="0" dirty="0" smtClean="0">
                          <a:latin typeface="Times New Roman" panose="02020603050405020304" pitchFamily="18" charset="0"/>
                          <a:cs typeface="Times New Roman" panose="02020603050405020304" pitchFamily="18" charset="0"/>
                        </a:rPr>
                        <a:t>-</a:t>
                      </a:r>
                      <a:endParaRPr lang="en-US" sz="1200" b="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0" dirty="0" smtClean="0">
                          <a:solidFill>
                            <a:srgbClr val="FF0000"/>
                          </a:solidFill>
                          <a:latin typeface="Times New Roman" panose="02020603050405020304" pitchFamily="18" charset="0"/>
                          <a:cs typeface="Times New Roman" panose="02020603050405020304" pitchFamily="18" charset="0"/>
                        </a:rPr>
                        <a:t>36</a:t>
                      </a:r>
                      <a:endParaRPr lang="en-US" sz="1200" b="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b="0" dirty="0" smtClean="0">
                          <a:solidFill>
                            <a:srgbClr val="FF0000"/>
                          </a:solidFill>
                          <a:latin typeface="Times New Roman" panose="02020603050405020304" pitchFamily="18" charset="0"/>
                          <a:cs typeface="Times New Roman" panose="02020603050405020304" pitchFamily="18" charset="0"/>
                        </a:rPr>
                        <a:t>-</a:t>
                      </a:r>
                      <a:endParaRPr lang="en-US" sz="1200" b="0"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75914775"/>
                  </a:ext>
                </a:extLst>
              </a:tr>
              <a:tr h="370840">
                <a:tc>
                  <a:txBody>
                    <a:bodyPr/>
                    <a:lstStyle/>
                    <a:p>
                      <a:pPr algn="ctr"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 Private Companies </a:t>
                      </a:r>
                    </a:p>
                  </a:txBody>
                  <a:tcPr marL="9525" marR="9525" marT="9525"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286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FF0000"/>
                          </a:solidFill>
                          <a:effectLst/>
                          <a:latin typeface="Times New Roman" panose="02020603050405020304" pitchFamily="18" charset="0"/>
                          <a:cs typeface="Times New Roman" panose="02020603050405020304" pitchFamily="18" charset="0"/>
                        </a:rPr>
                        <a:t>254 </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23,877,487,843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FF0000"/>
                          </a:solidFill>
                          <a:effectLst/>
                          <a:latin typeface="Times New Roman" panose="02020603050405020304" pitchFamily="18" charset="0"/>
                          <a:cs typeface="Times New Roman" panose="02020603050405020304" pitchFamily="18" charset="0"/>
                        </a:rPr>
                        <a:t>21,702,235,804 </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276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a:r>
                        <a:rPr lang="en-US" sz="1200" b="0" dirty="0" smtClean="0">
                          <a:latin typeface="Times New Roman" panose="02020603050405020304" pitchFamily="18" charset="0"/>
                          <a:cs typeface="Times New Roman" panose="02020603050405020304" pitchFamily="18" charset="0"/>
                        </a:rPr>
                        <a:t>10</a:t>
                      </a:r>
                      <a:endParaRPr lang="en-US" sz="1200" b="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0" dirty="0" smtClean="0">
                          <a:solidFill>
                            <a:srgbClr val="FF0000"/>
                          </a:solidFill>
                          <a:latin typeface="Times New Roman" panose="02020603050405020304" pitchFamily="18" charset="0"/>
                          <a:cs typeface="Times New Roman" panose="02020603050405020304" pitchFamily="18" charset="0"/>
                        </a:rPr>
                        <a:t>246</a:t>
                      </a:r>
                      <a:endParaRPr lang="en-US" sz="1200" b="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b="0" dirty="0" smtClean="0">
                          <a:solidFill>
                            <a:srgbClr val="FF0000"/>
                          </a:solidFill>
                          <a:latin typeface="Times New Roman" panose="02020603050405020304" pitchFamily="18" charset="0"/>
                          <a:cs typeface="Times New Roman" panose="02020603050405020304" pitchFamily="18" charset="0"/>
                        </a:rPr>
                        <a:t>8</a:t>
                      </a:r>
                      <a:endParaRPr lang="en-US" sz="1200" b="0"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14247508"/>
                  </a:ext>
                </a:extLst>
              </a:tr>
              <a:tr h="370840">
                <a:tc>
                  <a:txBody>
                    <a:bodyPr/>
                    <a:lstStyle/>
                    <a:p>
                      <a:pPr algn="ctr"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 Limited Liability Partnership </a:t>
                      </a:r>
                    </a:p>
                  </a:txBody>
                  <a:tcPr marL="9525" marR="9525" marT="9525"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14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FF0000"/>
                          </a:solidFill>
                          <a:effectLst/>
                          <a:latin typeface="Times New Roman" panose="02020603050405020304" pitchFamily="18" charset="0"/>
                          <a:cs typeface="Times New Roman" panose="02020603050405020304" pitchFamily="18" charset="0"/>
                        </a:rPr>
                        <a:t>15 </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157,427,182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FF0000"/>
                          </a:solidFill>
                          <a:effectLst/>
                          <a:latin typeface="Times New Roman" panose="02020603050405020304" pitchFamily="18" charset="0"/>
                          <a:cs typeface="Times New Roman" panose="02020603050405020304" pitchFamily="18" charset="0"/>
                        </a:rPr>
                        <a:t>58,951,763 </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13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a:r>
                        <a:rPr lang="en-US" sz="1200" b="0" dirty="0" smtClean="0">
                          <a:latin typeface="Times New Roman" panose="02020603050405020304" pitchFamily="18" charset="0"/>
                          <a:cs typeface="Times New Roman" panose="02020603050405020304" pitchFamily="18" charset="0"/>
                        </a:rPr>
                        <a:t>1</a:t>
                      </a:r>
                      <a:endParaRPr lang="en-US" sz="1200" b="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0" dirty="0" smtClean="0">
                          <a:solidFill>
                            <a:srgbClr val="FF0000"/>
                          </a:solidFill>
                          <a:latin typeface="Times New Roman" panose="02020603050405020304" pitchFamily="18" charset="0"/>
                          <a:cs typeface="Times New Roman" panose="02020603050405020304" pitchFamily="18" charset="0"/>
                        </a:rPr>
                        <a:t>14</a:t>
                      </a:r>
                      <a:endParaRPr lang="en-US" sz="1200" b="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b="0" dirty="0" smtClean="0">
                          <a:solidFill>
                            <a:srgbClr val="FF0000"/>
                          </a:solidFill>
                          <a:latin typeface="Times New Roman" panose="02020603050405020304" pitchFamily="18" charset="0"/>
                          <a:cs typeface="Times New Roman" panose="02020603050405020304" pitchFamily="18" charset="0"/>
                        </a:rPr>
                        <a:t>1</a:t>
                      </a:r>
                      <a:endParaRPr lang="en-US" sz="1200" b="0"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22858392"/>
                  </a:ext>
                </a:extLst>
              </a:tr>
              <a:tr h="370840">
                <a:tc>
                  <a:txBody>
                    <a:bodyPr/>
                    <a:lstStyle/>
                    <a:p>
                      <a:pPr algn="ctr"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 Trusts/WAQF </a:t>
                      </a:r>
                    </a:p>
                  </a:txBody>
                  <a:tcPr marL="9525" marR="9525" marT="9525"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310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FF0000"/>
                          </a:solidFill>
                          <a:effectLst/>
                          <a:latin typeface="Times New Roman" panose="02020603050405020304" pitchFamily="18" charset="0"/>
                          <a:cs typeface="Times New Roman" panose="02020603050405020304" pitchFamily="18" charset="0"/>
                        </a:rPr>
                        <a:t>288 </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16,357,133,903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FF0000"/>
                          </a:solidFill>
                          <a:effectLst/>
                          <a:latin typeface="Times New Roman" panose="02020603050405020304" pitchFamily="18" charset="0"/>
                          <a:cs typeface="Times New Roman" panose="02020603050405020304" pitchFamily="18" charset="0"/>
                        </a:rPr>
                        <a:t>13,379,683,671 </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306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a:r>
                        <a:rPr lang="en-US" sz="1200" b="0" dirty="0" smtClean="0">
                          <a:latin typeface="Times New Roman" panose="02020603050405020304" pitchFamily="18" charset="0"/>
                          <a:cs typeface="Times New Roman" panose="02020603050405020304" pitchFamily="18" charset="0"/>
                        </a:rPr>
                        <a:t>4</a:t>
                      </a:r>
                      <a:endParaRPr lang="en-US" sz="1200" b="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0" dirty="0" smtClean="0">
                          <a:solidFill>
                            <a:srgbClr val="FF0000"/>
                          </a:solidFill>
                          <a:latin typeface="Times New Roman" panose="02020603050405020304" pitchFamily="18" charset="0"/>
                          <a:cs typeface="Times New Roman" panose="02020603050405020304" pitchFamily="18" charset="0"/>
                        </a:rPr>
                        <a:t>284</a:t>
                      </a:r>
                      <a:endParaRPr lang="en-US" sz="1200" b="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b="0" dirty="0" smtClean="0">
                          <a:solidFill>
                            <a:srgbClr val="FF0000"/>
                          </a:solidFill>
                          <a:latin typeface="Times New Roman" panose="02020603050405020304" pitchFamily="18" charset="0"/>
                          <a:cs typeface="Times New Roman" panose="02020603050405020304" pitchFamily="18" charset="0"/>
                        </a:rPr>
                        <a:t>4</a:t>
                      </a:r>
                      <a:endParaRPr lang="en-US" sz="1200" b="0"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05799105"/>
                  </a:ext>
                </a:extLst>
              </a:tr>
              <a:tr h="370840">
                <a:tc>
                  <a:txBody>
                    <a:bodyPr/>
                    <a:lstStyle/>
                    <a:p>
                      <a:pPr algn="ctr" fontAlgn="t"/>
                      <a:r>
                        <a:rPr lang="en-US" sz="1200" b="0" i="0" u="none" strike="noStrike">
                          <a:solidFill>
                            <a:srgbClr val="000000"/>
                          </a:solidFill>
                          <a:effectLst/>
                          <a:latin typeface="Times New Roman" panose="02020603050405020304" pitchFamily="18" charset="0"/>
                          <a:cs typeface="Times New Roman" panose="02020603050405020304" pitchFamily="18" charset="0"/>
                        </a:rPr>
                        <a:t> NGOs </a:t>
                      </a:r>
                    </a:p>
                  </a:txBody>
                  <a:tcPr marL="9525" marR="9525" marT="9525"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66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FF0000"/>
                          </a:solidFill>
                          <a:effectLst/>
                          <a:latin typeface="Times New Roman" panose="02020603050405020304" pitchFamily="18" charset="0"/>
                          <a:cs typeface="Times New Roman" panose="02020603050405020304" pitchFamily="18" charset="0"/>
                        </a:rPr>
                        <a:t>63 </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1,368,387,378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FF0000"/>
                          </a:solidFill>
                          <a:effectLst/>
                          <a:latin typeface="Times New Roman" panose="02020603050405020304" pitchFamily="18" charset="0"/>
                          <a:cs typeface="Times New Roman" panose="02020603050405020304" pitchFamily="18" charset="0"/>
                        </a:rPr>
                        <a:t>1,066,401,132 </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a:r>
                        <a:rPr lang="en-US" sz="1200" b="0" dirty="0" smtClean="0">
                          <a:latin typeface="Times New Roman" panose="02020603050405020304" pitchFamily="18" charset="0"/>
                          <a:cs typeface="Times New Roman" panose="02020603050405020304" pitchFamily="18" charset="0"/>
                        </a:rPr>
                        <a:t>66</a:t>
                      </a:r>
                      <a:endParaRPr lang="en-US" sz="1200" b="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0" dirty="0" smtClean="0">
                          <a:solidFill>
                            <a:srgbClr val="FF0000"/>
                          </a:solidFill>
                          <a:latin typeface="Times New Roman" panose="02020603050405020304" pitchFamily="18" charset="0"/>
                          <a:cs typeface="Times New Roman" panose="02020603050405020304" pitchFamily="18" charset="0"/>
                        </a:rPr>
                        <a:t>1</a:t>
                      </a:r>
                      <a:endParaRPr lang="en-US" sz="1200" b="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b="0" dirty="0" smtClean="0">
                          <a:solidFill>
                            <a:srgbClr val="FF0000"/>
                          </a:solidFill>
                          <a:latin typeface="Times New Roman" panose="02020603050405020304" pitchFamily="18" charset="0"/>
                          <a:cs typeface="Times New Roman" panose="02020603050405020304" pitchFamily="18" charset="0"/>
                        </a:rPr>
                        <a:t>62</a:t>
                      </a:r>
                      <a:endParaRPr lang="en-US" sz="1200" b="0"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21837422"/>
                  </a:ext>
                </a:extLst>
              </a:tr>
            </a:tbl>
          </a:graphicData>
        </a:graphic>
      </p:graphicFrame>
    </p:spTree>
    <p:extLst>
      <p:ext uri="{BB962C8B-B14F-4D97-AF65-F5344CB8AC3E}">
        <p14:creationId xmlns:p14="http://schemas.microsoft.com/office/powerpoint/2010/main" val="189171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Risk Type : Legal persons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53912033"/>
              </p:ext>
            </p:extLst>
          </p:nvPr>
        </p:nvGraphicFramePr>
        <p:xfrm>
          <a:off x="754063" y="1825625"/>
          <a:ext cx="9464670" cy="822960"/>
        </p:xfrm>
        <a:graphic>
          <a:graphicData uri="http://schemas.openxmlformats.org/drawingml/2006/table">
            <a:tbl>
              <a:tblPr firstRow="1" bandRow="1">
                <a:tableStyleId>{5C22544A-7EE6-4342-B048-85BDC9FD1C3A}</a:tableStyleId>
              </a:tblPr>
              <a:tblGrid>
                <a:gridCol w="1051630">
                  <a:extLst>
                    <a:ext uri="{9D8B030D-6E8A-4147-A177-3AD203B41FA5}">
                      <a16:colId xmlns:a16="http://schemas.microsoft.com/office/drawing/2014/main" val="2404363660"/>
                    </a:ext>
                  </a:extLst>
                </a:gridCol>
                <a:gridCol w="1051630">
                  <a:extLst>
                    <a:ext uri="{9D8B030D-6E8A-4147-A177-3AD203B41FA5}">
                      <a16:colId xmlns:a16="http://schemas.microsoft.com/office/drawing/2014/main" val="1335675454"/>
                    </a:ext>
                  </a:extLst>
                </a:gridCol>
                <a:gridCol w="1051630">
                  <a:extLst>
                    <a:ext uri="{9D8B030D-6E8A-4147-A177-3AD203B41FA5}">
                      <a16:colId xmlns:a16="http://schemas.microsoft.com/office/drawing/2014/main" val="2500943347"/>
                    </a:ext>
                  </a:extLst>
                </a:gridCol>
                <a:gridCol w="1134102">
                  <a:extLst>
                    <a:ext uri="{9D8B030D-6E8A-4147-A177-3AD203B41FA5}">
                      <a16:colId xmlns:a16="http://schemas.microsoft.com/office/drawing/2014/main" val="3488858375"/>
                    </a:ext>
                  </a:extLst>
                </a:gridCol>
                <a:gridCol w="1177636">
                  <a:extLst>
                    <a:ext uri="{9D8B030D-6E8A-4147-A177-3AD203B41FA5}">
                      <a16:colId xmlns:a16="http://schemas.microsoft.com/office/drawing/2014/main" val="4108052553"/>
                    </a:ext>
                  </a:extLst>
                </a:gridCol>
                <a:gridCol w="955964">
                  <a:extLst>
                    <a:ext uri="{9D8B030D-6E8A-4147-A177-3AD203B41FA5}">
                      <a16:colId xmlns:a16="http://schemas.microsoft.com/office/drawing/2014/main" val="1413142776"/>
                    </a:ext>
                  </a:extLst>
                </a:gridCol>
                <a:gridCol w="938818">
                  <a:extLst>
                    <a:ext uri="{9D8B030D-6E8A-4147-A177-3AD203B41FA5}">
                      <a16:colId xmlns:a16="http://schemas.microsoft.com/office/drawing/2014/main" val="1727240724"/>
                    </a:ext>
                  </a:extLst>
                </a:gridCol>
                <a:gridCol w="1051630">
                  <a:extLst>
                    <a:ext uri="{9D8B030D-6E8A-4147-A177-3AD203B41FA5}">
                      <a16:colId xmlns:a16="http://schemas.microsoft.com/office/drawing/2014/main" val="3664745047"/>
                    </a:ext>
                  </a:extLst>
                </a:gridCol>
                <a:gridCol w="1051630">
                  <a:extLst>
                    <a:ext uri="{9D8B030D-6E8A-4147-A177-3AD203B41FA5}">
                      <a16:colId xmlns:a16="http://schemas.microsoft.com/office/drawing/2014/main" val="3496318528"/>
                    </a:ext>
                  </a:extLst>
                </a:gridCol>
              </a:tblGrid>
              <a:tr h="370840">
                <a:tc>
                  <a:txBody>
                    <a:bodyPr/>
                    <a:lstStyle/>
                    <a:p>
                      <a:pPr algn="ctr"/>
                      <a:r>
                        <a:rPr lang="en-US" sz="1200" dirty="0" smtClean="0"/>
                        <a:t>Customer</a:t>
                      </a:r>
                      <a:r>
                        <a:rPr lang="en-US" sz="1200" baseline="0" dirty="0" smtClean="0"/>
                        <a:t> Type</a:t>
                      </a:r>
                      <a:endParaRPr lang="en-US" sz="1200" dirty="0"/>
                    </a:p>
                  </a:txBody>
                  <a:tcPr anchor="ctr"/>
                </a:tc>
                <a:tc>
                  <a:txBody>
                    <a:bodyPr/>
                    <a:lstStyle/>
                    <a:p>
                      <a:pPr algn="ctr"/>
                      <a:r>
                        <a:rPr lang="en-US" sz="1200" dirty="0" smtClean="0"/>
                        <a:t>Number of customers</a:t>
                      </a:r>
                      <a:r>
                        <a:rPr lang="en-US" sz="1200" baseline="0" dirty="0" smtClean="0"/>
                        <a:t> as on 31</a:t>
                      </a:r>
                      <a:r>
                        <a:rPr lang="en-US" sz="1200" baseline="30000" dirty="0" smtClean="0"/>
                        <a:t>st</a:t>
                      </a:r>
                      <a:r>
                        <a:rPr lang="en-US" sz="1200" baseline="0" dirty="0" smtClean="0"/>
                        <a:t> March 2022</a:t>
                      </a:r>
                      <a:endParaRPr lang="en-US" sz="1200" dirty="0"/>
                    </a:p>
                  </a:txBody>
                  <a:tcPr anchor="ctr"/>
                </a:tc>
                <a:tc>
                  <a:txBody>
                    <a:bodyPr/>
                    <a:lstStyle/>
                    <a:p>
                      <a:pPr algn="ctr"/>
                      <a:r>
                        <a:rPr lang="en-US" sz="1200" dirty="0" smtClean="0">
                          <a:solidFill>
                            <a:srgbClr val="FF0000"/>
                          </a:solidFill>
                        </a:rPr>
                        <a:t>Number of customers</a:t>
                      </a:r>
                      <a:r>
                        <a:rPr lang="en-US" sz="1200" baseline="0" dirty="0" smtClean="0">
                          <a:solidFill>
                            <a:srgbClr val="FF0000"/>
                          </a:solidFill>
                        </a:rPr>
                        <a:t> as on 31</a:t>
                      </a:r>
                      <a:r>
                        <a:rPr lang="en-US" sz="1200" baseline="30000" dirty="0" smtClean="0">
                          <a:solidFill>
                            <a:srgbClr val="FF0000"/>
                          </a:solidFill>
                        </a:rPr>
                        <a:t>st</a:t>
                      </a:r>
                      <a:r>
                        <a:rPr lang="en-US" sz="1200" baseline="0" dirty="0" smtClean="0">
                          <a:solidFill>
                            <a:srgbClr val="FF0000"/>
                          </a:solidFill>
                        </a:rPr>
                        <a:t> March 2021</a:t>
                      </a:r>
                      <a:endParaRPr lang="en-US" sz="1200" dirty="0">
                        <a:solidFill>
                          <a:srgbClr val="FF0000"/>
                        </a:solidFill>
                      </a:endParaRPr>
                    </a:p>
                  </a:txBody>
                  <a:tcPr anchor="ctr"/>
                </a:tc>
                <a:tc>
                  <a:txBody>
                    <a:bodyPr/>
                    <a:lstStyle/>
                    <a:p>
                      <a:pPr algn="ctr"/>
                      <a:r>
                        <a:rPr lang="en-US" sz="1200" dirty="0" smtClean="0"/>
                        <a:t>Total Deposit</a:t>
                      </a:r>
                    </a:p>
                    <a:p>
                      <a:pPr algn="ctr"/>
                      <a:r>
                        <a:rPr lang="en-US" sz="1200" dirty="0" smtClean="0"/>
                        <a:t>as on 31</a:t>
                      </a:r>
                      <a:r>
                        <a:rPr lang="en-US" sz="1200" baseline="30000" dirty="0" smtClean="0"/>
                        <a:t>st</a:t>
                      </a:r>
                      <a:r>
                        <a:rPr lang="en-US" sz="1200" dirty="0" smtClean="0"/>
                        <a:t> March 2022</a:t>
                      </a:r>
                      <a:endParaRPr lang="en-US" sz="1200" dirty="0"/>
                    </a:p>
                  </a:txBody>
                  <a:tcPr anchor="ctr"/>
                </a:tc>
                <a:tc>
                  <a:txBody>
                    <a:bodyPr/>
                    <a:lstStyle/>
                    <a:p>
                      <a:pPr algn="ctr"/>
                      <a:r>
                        <a:rPr lang="en-US" sz="1200" dirty="0" smtClean="0">
                          <a:solidFill>
                            <a:srgbClr val="FF0000"/>
                          </a:solidFill>
                        </a:rPr>
                        <a:t>Total Deposit</a:t>
                      </a:r>
                    </a:p>
                    <a:p>
                      <a:pPr algn="ctr"/>
                      <a:r>
                        <a:rPr lang="en-US" sz="1200" dirty="0" smtClean="0">
                          <a:solidFill>
                            <a:srgbClr val="FF0000"/>
                          </a:solidFill>
                        </a:rPr>
                        <a:t>as on 31</a:t>
                      </a:r>
                      <a:r>
                        <a:rPr lang="en-US" sz="1200" baseline="30000" dirty="0" smtClean="0">
                          <a:solidFill>
                            <a:srgbClr val="FF0000"/>
                          </a:solidFill>
                        </a:rPr>
                        <a:t>st</a:t>
                      </a:r>
                      <a:r>
                        <a:rPr lang="en-US" sz="1200" dirty="0" smtClean="0">
                          <a:solidFill>
                            <a:srgbClr val="FF0000"/>
                          </a:solidFill>
                        </a:rPr>
                        <a:t> March 2021</a:t>
                      </a:r>
                      <a:endParaRPr lang="en-US" sz="1200" dirty="0">
                        <a:solidFill>
                          <a:srgbClr val="FF0000"/>
                        </a:solidFill>
                      </a:endParaRPr>
                    </a:p>
                  </a:txBody>
                  <a:tcPr anchor="ctr"/>
                </a:tc>
                <a:tc>
                  <a:txBody>
                    <a:bodyPr/>
                    <a:lstStyle/>
                    <a:p>
                      <a:pPr algn="ctr" fontAlgn="ctr"/>
                      <a:r>
                        <a:rPr lang="en-US" sz="1000" b="1" i="0" u="none" strike="noStrike" dirty="0">
                          <a:solidFill>
                            <a:schemeClr val="bg1"/>
                          </a:solidFill>
                          <a:effectLst/>
                          <a:latin typeface="Segoe UI" panose="020B0502040204020203" pitchFamily="34" charset="0"/>
                        </a:rPr>
                        <a:t>Total Number Classified as Low Risk as on 31 March 2022</a:t>
                      </a:r>
                    </a:p>
                  </a:txBody>
                  <a:tcPr marL="9525" marR="9525" marT="9525" marB="0" anchor="ctr"/>
                </a:tc>
                <a:tc>
                  <a:txBody>
                    <a:bodyPr/>
                    <a:lstStyle/>
                    <a:p>
                      <a:pPr algn="ctr" fontAlgn="ctr"/>
                      <a:r>
                        <a:rPr lang="en-US" sz="1000" b="1" i="0" u="none" strike="noStrike" dirty="0" smtClean="0">
                          <a:solidFill>
                            <a:schemeClr val="bg1"/>
                          </a:solidFill>
                          <a:effectLst/>
                          <a:latin typeface="Segoe UI" panose="020B0502040204020203" pitchFamily="34" charset="0"/>
                        </a:rPr>
                        <a:t>Total Number Classified as  High Risk as on 31 March 2022</a:t>
                      </a:r>
                      <a:endParaRPr lang="en-US" sz="1000" b="1" i="0" u="none" strike="noStrike" dirty="0">
                        <a:solidFill>
                          <a:schemeClr val="bg1"/>
                        </a:solidFill>
                        <a:effectLst/>
                        <a:latin typeface="Segoe UI" panose="020B0502040204020203" pitchFamily="34" charset="0"/>
                      </a:endParaRPr>
                    </a:p>
                  </a:txBody>
                  <a:tcPr marL="9525" marR="9525" marT="9525" marB="0" anchor="ctr"/>
                </a:tc>
                <a:tc>
                  <a:txBody>
                    <a:bodyPr/>
                    <a:lstStyle/>
                    <a:p>
                      <a:pPr algn="ctr" fontAlgn="ctr"/>
                      <a:r>
                        <a:rPr lang="en-US" sz="1000" b="1" i="0" u="none" strike="noStrike" dirty="0">
                          <a:solidFill>
                            <a:srgbClr val="FF0000"/>
                          </a:solidFill>
                          <a:effectLst/>
                          <a:latin typeface="Segoe UI" panose="020B0502040204020203" pitchFamily="34" charset="0"/>
                        </a:rPr>
                        <a:t>Total Number Classified as Low Risk as on 31 March </a:t>
                      </a:r>
                      <a:r>
                        <a:rPr lang="en-US" sz="1000" b="1" i="0" u="none" strike="noStrike" dirty="0" smtClean="0">
                          <a:solidFill>
                            <a:srgbClr val="FF0000"/>
                          </a:solidFill>
                          <a:effectLst/>
                          <a:latin typeface="Segoe UI" panose="020B0502040204020203" pitchFamily="34" charset="0"/>
                        </a:rPr>
                        <a:t>2021</a:t>
                      </a:r>
                      <a:endParaRPr lang="en-US" sz="1000" b="1" i="0" u="none" strike="noStrike" dirty="0">
                        <a:solidFill>
                          <a:srgbClr val="FF0000"/>
                        </a:solidFill>
                        <a:effectLst/>
                        <a:latin typeface="Segoe UI" panose="020B0502040204020203" pitchFamily="34" charset="0"/>
                      </a:endParaRPr>
                    </a:p>
                  </a:txBody>
                  <a:tcPr marL="9525" marR="9525" marT="9525" marB="0" anchor="ctr"/>
                </a:tc>
                <a:tc>
                  <a:txBody>
                    <a:bodyPr/>
                    <a:lstStyle/>
                    <a:p>
                      <a:pPr algn="ctr" fontAlgn="ctr"/>
                      <a:r>
                        <a:rPr lang="en-US" sz="1000" b="1" i="0" u="none" strike="noStrike" dirty="0" smtClean="0">
                          <a:solidFill>
                            <a:srgbClr val="FF0000"/>
                          </a:solidFill>
                          <a:effectLst/>
                          <a:latin typeface="Segoe UI" panose="020B0502040204020203" pitchFamily="34" charset="0"/>
                        </a:rPr>
                        <a:t>Total Number Classified as  High Risk as on 31 March 2021</a:t>
                      </a:r>
                      <a:endParaRPr lang="en-US" sz="1000" b="1" i="0" u="none" strike="noStrike" dirty="0">
                        <a:solidFill>
                          <a:srgbClr val="FF0000"/>
                        </a:solidFill>
                        <a:effectLst/>
                        <a:latin typeface="Segoe UI" panose="020B0502040204020203" pitchFamily="34" charset="0"/>
                      </a:endParaRPr>
                    </a:p>
                  </a:txBody>
                  <a:tcPr marL="9525" marR="9525" marT="9525" marB="0" anchor="ctr"/>
                </a:tc>
                <a:extLst>
                  <a:ext uri="{0D108BD9-81ED-4DB2-BD59-A6C34878D82A}">
                    <a16:rowId xmlns:a16="http://schemas.microsoft.com/office/drawing/2014/main" val="342802294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50886407"/>
              </p:ext>
            </p:extLst>
          </p:nvPr>
        </p:nvGraphicFramePr>
        <p:xfrm>
          <a:off x="754061" y="2648585"/>
          <a:ext cx="9464358" cy="370840"/>
        </p:xfrm>
        <a:graphic>
          <a:graphicData uri="http://schemas.openxmlformats.org/drawingml/2006/table">
            <a:tbl>
              <a:tblPr firstRow="1" bandRow="1">
                <a:tableStyleId>{5C22544A-7EE6-4342-B048-85BDC9FD1C3A}</a:tableStyleId>
              </a:tblPr>
              <a:tblGrid>
                <a:gridCol w="9464358">
                  <a:extLst>
                    <a:ext uri="{9D8B030D-6E8A-4147-A177-3AD203B41FA5}">
                      <a16:colId xmlns:a16="http://schemas.microsoft.com/office/drawing/2014/main" val="1153120518"/>
                    </a:ext>
                  </a:extLst>
                </a:gridCol>
              </a:tblGrid>
              <a:tr h="370840">
                <a:tc>
                  <a:txBody>
                    <a:bodyPr/>
                    <a:lstStyle/>
                    <a:p>
                      <a:r>
                        <a:rPr lang="en-US" dirty="0" smtClean="0"/>
                        <a:t>Resident Legal Persons (Continued)</a:t>
                      </a:r>
                      <a:endParaRPr lang="en-US" dirty="0"/>
                    </a:p>
                  </a:txBody>
                  <a:tcPr/>
                </a:tc>
                <a:extLst>
                  <a:ext uri="{0D108BD9-81ED-4DB2-BD59-A6C34878D82A}">
                    <a16:rowId xmlns:a16="http://schemas.microsoft.com/office/drawing/2014/main" val="414536371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84282374"/>
              </p:ext>
            </p:extLst>
          </p:nvPr>
        </p:nvGraphicFramePr>
        <p:xfrm>
          <a:off x="753749" y="3019425"/>
          <a:ext cx="9464670" cy="2542540"/>
        </p:xfrm>
        <a:graphic>
          <a:graphicData uri="http://schemas.openxmlformats.org/drawingml/2006/table">
            <a:tbl>
              <a:tblPr firstRow="1" bandRow="1">
                <a:tableStyleId>{BC89EF96-8CEA-46FF-86C4-4CE0E7609802}</a:tableStyleId>
              </a:tblPr>
              <a:tblGrid>
                <a:gridCol w="1051630">
                  <a:extLst>
                    <a:ext uri="{9D8B030D-6E8A-4147-A177-3AD203B41FA5}">
                      <a16:colId xmlns:a16="http://schemas.microsoft.com/office/drawing/2014/main" val="1479437555"/>
                    </a:ext>
                  </a:extLst>
                </a:gridCol>
                <a:gridCol w="1051630">
                  <a:extLst>
                    <a:ext uri="{9D8B030D-6E8A-4147-A177-3AD203B41FA5}">
                      <a16:colId xmlns:a16="http://schemas.microsoft.com/office/drawing/2014/main" val="750661679"/>
                    </a:ext>
                  </a:extLst>
                </a:gridCol>
                <a:gridCol w="1051630">
                  <a:extLst>
                    <a:ext uri="{9D8B030D-6E8A-4147-A177-3AD203B41FA5}">
                      <a16:colId xmlns:a16="http://schemas.microsoft.com/office/drawing/2014/main" val="2049919464"/>
                    </a:ext>
                  </a:extLst>
                </a:gridCol>
                <a:gridCol w="1162125">
                  <a:extLst>
                    <a:ext uri="{9D8B030D-6E8A-4147-A177-3AD203B41FA5}">
                      <a16:colId xmlns:a16="http://schemas.microsoft.com/office/drawing/2014/main" val="1527239817"/>
                    </a:ext>
                  </a:extLst>
                </a:gridCol>
                <a:gridCol w="1149927">
                  <a:extLst>
                    <a:ext uri="{9D8B030D-6E8A-4147-A177-3AD203B41FA5}">
                      <a16:colId xmlns:a16="http://schemas.microsoft.com/office/drawing/2014/main" val="641804368"/>
                    </a:ext>
                  </a:extLst>
                </a:gridCol>
                <a:gridCol w="942109">
                  <a:extLst>
                    <a:ext uri="{9D8B030D-6E8A-4147-A177-3AD203B41FA5}">
                      <a16:colId xmlns:a16="http://schemas.microsoft.com/office/drawing/2014/main" val="1708389416"/>
                    </a:ext>
                  </a:extLst>
                </a:gridCol>
                <a:gridCol w="952359">
                  <a:extLst>
                    <a:ext uri="{9D8B030D-6E8A-4147-A177-3AD203B41FA5}">
                      <a16:colId xmlns:a16="http://schemas.microsoft.com/office/drawing/2014/main" val="2014125356"/>
                    </a:ext>
                  </a:extLst>
                </a:gridCol>
                <a:gridCol w="1051630">
                  <a:extLst>
                    <a:ext uri="{9D8B030D-6E8A-4147-A177-3AD203B41FA5}">
                      <a16:colId xmlns:a16="http://schemas.microsoft.com/office/drawing/2014/main" val="1544816429"/>
                    </a:ext>
                  </a:extLst>
                </a:gridCol>
                <a:gridCol w="1051630">
                  <a:extLst>
                    <a:ext uri="{9D8B030D-6E8A-4147-A177-3AD203B41FA5}">
                      <a16:colId xmlns:a16="http://schemas.microsoft.com/office/drawing/2014/main" val="2328780524"/>
                    </a:ext>
                  </a:extLst>
                </a:gridCol>
              </a:tblGrid>
              <a:tr h="370840">
                <a:tc>
                  <a:txBody>
                    <a:bodyPr/>
                    <a:lstStyle/>
                    <a:p>
                      <a:pPr algn="ctr" fontAlgn="t"/>
                      <a:r>
                        <a:rPr lang="en-US" sz="1400" b="0" i="0" u="none" strike="noStrike" dirty="0">
                          <a:solidFill>
                            <a:srgbClr val="000000"/>
                          </a:solidFill>
                          <a:effectLst/>
                          <a:latin typeface="Times New Roman" panose="02020603050405020304" pitchFamily="18" charset="0"/>
                          <a:cs typeface="Times New Roman" panose="02020603050405020304" pitchFamily="18" charset="0"/>
                        </a:rPr>
                        <a:t> Mutual Funds </a:t>
                      </a: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1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155,554,957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136,885,755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t"/>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1</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75914775"/>
                  </a:ext>
                </a:extLst>
              </a:tr>
              <a:tr h="370840">
                <a:tc>
                  <a:txBody>
                    <a:bodyPr/>
                    <a:lstStyle/>
                    <a:p>
                      <a:pPr algn="ctr" fontAlgn="t"/>
                      <a:r>
                        <a:rPr lang="en-US" sz="1400" b="0" i="0" u="none" strike="noStrike" dirty="0" smtClean="0">
                          <a:solidFill>
                            <a:schemeClr val="tx1"/>
                          </a:solidFill>
                          <a:effectLst/>
                          <a:latin typeface="Times New Roman" panose="02020603050405020304" pitchFamily="18" charset="0"/>
                          <a:cs typeface="Times New Roman" panose="02020603050405020304" pitchFamily="18" charset="0"/>
                        </a:rPr>
                        <a:t>Others(as </a:t>
                      </a:r>
                      <a:r>
                        <a:rPr lang="en-US" sz="1400" b="0" i="0" u="none" strike="noStrike" dirty="0">
                          <a:solidFill>
                            <a:schemeClr val="tx1"/>
                          </a:solidFill>
                          <a:effectLst/>
                          <a:latin typeface="Times New Roman" panose="02020603050405020304" pitchFamily="18" charset="0"/>
                          <a:cs typeface="Times New Roman" panose="02020603050405020304" pitchFamily="18" charset="0"/>
                        </a:rPr>
                        <a:t>may be define by RP) </a:t>
                      </a: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80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86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73,908,498,265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59,071,557,872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68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t"/>
                      <a:r>
                        <a:rPr lang="en-US" sz="1400" b="0" i="0" u="none" strike="noStrike" dirty="0" smtClean="0">
                          <a:solidFill>
                            <a:schemeClr val="tx1"/>
                          </a:solidFill>
                          <a:effectLst/>
                          <a:latin typeface="Times New Roman" panose="02020603050405020304" pitchFamily="18" charset="0"/>
                          <a:cs typeface="Times New Roman" panose="02020603050405020304" pitchFamily="18" charset="0"/>
                        </a:rPr>
                        <a:t>12</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73</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13</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14247508"/>
                  </a:ext>
                </a:extLst>
              </a:tr>
              <a:tr h="370840">
                <a:tc>
                  <a:txBody>
                    <a:bodyPr/>
                    <a:lstStyle/>
                    <a:p>
                      <a:pPr algn="ctr" fontAlgn="t"/>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Accountants/Auditors/Tax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Consultants </a:t>
                      </a: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1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1,960,568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1,833,309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t"/>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1</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22858392"/>
                  </a:ext>
                </a:extLst>
              </a:tr>
              <a:tr h="370840">
                <a:tc>
                  <a:txBody>
                    <a:bodyPr/>
                    <a:lstStyle/>
                    <a:p>
                      <a:pPr algn="ctr" fontAlgn="t"/>
                      <a:r>
                        <a:rPr lang="en-US" sz="1400" b="0" i="0" u="none" strike="noStrike" dirty="0">
                          <a:solidFill>
                            <a:srgbClr val="000000"/>
                          </a:solidFill>
                          <a:effectLst/>
                          <a:latin typeface="Times New Roman" panose="02020603050405020304" pitchFamily="18" charset="0"/>
                          <a:cs typeface="Times New Roman" panose="02020603050405020304" pitchFamily="18" charset="0"/>
                        </a:rPr>
                        <a:t> Lawyers </a:t>
                      </a: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2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65,195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5,759,241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t"/>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2</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805799105"/>
                  </a:ext>
                </a:extLst>
              </a:tr>
              <a:tr h="370840">
                <a:tc>
                  <a:txBody>
                    <a:bodyPr/>
                    <a:lstStyle/>
                    <a:p>
                      <a:pPr algn="ctr" fontAlgn="t"/>
                      <a:r>
                        <a:rPr lang="en-US" sz="1400" b="0" i="0" u="none" strike="noStrike" dirty="0">
                          <a:solidFill>
                            <a:srgbClr val="000000"/>
                          </a:solidFill>
                          <a:effectLst/>
                          <a:latin typeface="Times New Roman" panose="02020603050405020304" pitchFamily="18" charset="0"/>
                          <a:cs typeface="Times New Roman" panose="02020603050405020304" pitchFamily="18" charset="0"/>
                        </a:rPr>
                        <a:t> Real Estate Agents </a:t>
                      </a: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7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6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65,373,213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42,291,627 </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7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t"/>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6</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21837422"/>
                  </a:ext>
                </a:extLst>
              </a:tr>
            </a:tbl>
          </a:graphicData>
        </a:graphic>
      </p:graphicFrame>
    </p:spTree>
    <p:extLst>
      <p:ext uri="{BB962C8B-B14F-4D97-AF65-F5344CB8AC3E}">
        <p14:creationId xmlns:p14="http://schemas.microsoft.com/office/powerpoint/2010/main" val="3441364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Risk Type : Legal persons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22133161"/>
              </p:ext>
            </p:extLst>
          </p:nvPr>
        </p:nvGraphicFramePr>
        <p:xfrm>
          <a:off x="754063" y="1825625"/>
          <a:ext cx="9464670" cy="822960"/>
        </p:xfrm>
        <a:graphic>
          <a:graphicData uri="http://schemas.openxmlformats.org/drawingml/2006/table">
            <a:tbl>
              <a:tblPr firstRow="1" bandRow="1">
                <a:tableStyleId>{5C22544A-7EE6-4342-B048-85BDC9FD1C3A}</a:tableStyleId>
              </a:tblPr>
              <a:tblGrid>
                <a:gridCol w="1051630">
                  <a:extLst>
                    <a:ext uri="{9D8B030D-6E8A-4147-A177-3AD203B41FA5}">
                      <a16:colId xmlns:a16="http://schemas.microsoft.com/office/drawing/2014/main" val="2404363660"/>
                    </a:ext>
                  </a:extLst>
                </a:gridCol>
                <a:gridCol w="965216">
                  <a:extLst>
                    <a:ext uri="{9D8B030D-6E8A-4147-A177-3AD203B41FA5}">
                      <a16:colId xmlns:a16="http://schemas.microsoft.com/office/drawing/2014/main" val="1335675454"/>
                    </a:ext>
                  </a:extLst>
                </a:gridCol>
                <a:gridCol w="1011382">
                  <a:extLst>
                    <a:ext uri="{9D8B030D-6E8A-4147-A177-3AD203B41FA5}">
                      <a16:colId xmlns:a16="http://schemas.microsoft.com/office/drawing/2014/main" val="2500943347"/>
                    </a:ext>
                  </a:extLst>
                </a:gridCol>
                <a:gridCol w="1246909">
                  <a:extLst>
                    <a:ext uri="{9D8B030D-6E8A-4147-A177-3AD203B41FA5}">
                      <a16:colId xmlns:a16="http://schemas.microsoft.com/office/drawing/2014/main" val="3488858375"/>
                    </a:ext>
                  </a:extLst>
                </a:gridCol>
                <a:gridCol w="1274618">
                  <a:extLst>
                    <a:ext uri="{9D8B030D-6E8A-4147-A177-3AD203B41FA5}">
                      <a16:colId xmlns:a16="http://schemas.microsoft.com/office/drawing/2014/main" val="4108052553"/>
                    </a:ext>
                  </a:extLst>
                </a:gridCol>
                <a:gridCol w="886691">
                  <a:extLst>
                    <a:ext uri="{9D8B030D-6E8A-4147-A177-3AD203B41FA5}">
                      <a16:colId xmlns:a16="http://schemas.microsoft.com/office/drawing/2014/main" val="1413142776"/>
                    </a:ext>
                  </a:extLst>
                </a:gridCol>
                <a:gridCol w="924964">
                  <a:extLst>
                    <a:ext uri="{9D8B030D-6E8A-4147-A177-3AD203B41FA5}">
                      <a16:colId xmlns:a16="http://schemas.microsoft.com/office/drawing/2014/main" val="1727240724"/>
                    </a:ext>
                  </a:extLst>
                </a:gridCol>
                <a:gridCol w="1051630">
                  <a:extLst>
                    <a:ext uri="{9D8B030D-6E8A-4147-A177-3AD203B41FA5}">
                      <a16:colId xmlns:a16="http://schemas.microsoft.com/office/drawing/2014/main" val="3664745047"/>
                    </a:ext>
                  </a:extLst>
                </a:gridCol>
                <a:gridCol w="1051630">
                  <a:extLst>
                    <a:ext uri="{9D8B030D-6E8A-4147-A177-3AD203B41FA5}">
                      <a16:colId xmlns:a16="http://schemas.microsoft.com/office/drawing/2014/main" val="3496318528"/>
                    </a:ext>
                  </a:extLst>
                </a:gridCol>
              </a:tblGrid>
              <a:tr h="370840">
                <a:tc>
                  <a:txBody>
                    <a:bodyPr/>
                    <a:lstStyle/>
                    <a:p>
                      <a:pPr algn="ctr"/>
                      <a:r>
                        <a:rPr lang="en-US" sz="1200" dirty="0" smtClean="0"/>
                        <a:t>Customer</a:t>
                      </a:r>
                      <a:r>
                        <a:rPr lang="en-US" sz="1200" baseline="0" dirty="0" smtClean="0"/>
                        <a:t> Type</a:t>
                      </a:r>
                      <a:endParaRPr lang="en-US" sz="1200" dirty="0"/>
                    </a:p>
                  </a:txBody>
                  <a:tcPr anchor="ctr"/>
                </a:tc>
                <a:tc>
                  <a:txBody>
                    <a:bodyPr/>
                    <a:lstStyle/>
                    <a:p>
                      <a:pPr algn="ctr"/>
                      <a:r>
                        <a:rPr lang="en-US" sz="1200" dirty="0" smtClean="0"/>
                        <a:t>Number of customers</a:t>
                      </a:r>
                      <a:r>
                        <a:rPr lang="en-US" sz="1200" baseline="0" dirty="0" smtClean="0"/>
                        <a:t> as on 31</a:t>
                      </a:r>
                      <a:r>
                        <a:rPr lang="en-US" sz="1200" baseline="30000" dirty="0" smtClean="0"/>
                        <a:t>st</a:t>
                      </a:r>
                      <a:r>
                        <a:rPr lang="en-US" sz="1200" baseline="0" dirty="0" smtClean="0"/>
                        <a:t> March 2022</a:t>
                      </a:r>
                      <a:endParaRPr lang="en-US" sz="1200" dirty="0"/>
                    </a:p>
                  </a:txBody>
                  <a:tcPr anchor="ctr"/>
                </a:tc>
                <a:tc>
                  <a:txBody>
                    <a:bodyPr/>
                    <a:lstStyle/>
                    <a:p>
                      <a:pPr algn="ctr"/>
                      <a:r>
                        <a:rPr lang="en-US" sz="1200" dirty="0" smtClean="0">
                          <a:solidFill>
                            <a:srgbClr val="FF0000"/>
                          </a:solidFill>
                        </a:rPr>
                        <a:t>Number of customers</a:t>
                      </a:r>
                      <a:r>
                        <a:rPr lang="en-US" sz="1200" baseline="0" dirty="0" smtClean="0">
                          <a:solidFill>
                            <a:srgbClr val="FF0000"/>
                          </a:solidFill>
                        </a:rPr>
                        <a:t> as on 31</a:t>
                      </a:r>
                      <a:r>
                        <a:rPr lang="en-US" sz="1200" baseline="30000" dirty="0" smtClean="0">
                          <a:solidFill>
                            <a:srgbClr val="FF0000"/>
                          </a:solidFill>
                        </a:rPr>
                        <a:t>st</a:t>
                      </a:r>
                      <a:r>
                        <a:rPr lang="en-US" sz="1200" baseline="0" dirty="0" smtClean="0">
                          <a:solidFill>
                            <a:srgbClr val="FF0000"/>
                          </a:solidFill>
                        </a:rPr>
                        <a:t> March 2021</a:t>
                      </a:r>
                      <a:endParaRPr lang="en-US" sz="1200" dirty="0">
                        <a:solidFill>
                          <a:srgbClr val="FF0000"/>
                        </a:solidFill>
                      </a:endParaRPr>
                    </a:p>
                  </a:txBody>
                  <a:tcPr anchor="ctr"/>
                </a:tc>
                <a:tc>
                  <a:txBody>
                    <a:bodyPr/>
                    <a:lstStyle/>
                    <a:p>
                      <a:pPr algn="ctr"/>
                      <a:r>
                        <a:rPr lang="en-US" sz="1200" dirty="0" smtClean="0"/>
                        <a:t>Total Deposit</a:t>
                      </a:r>
                    </a:p>
                    <a:p>
                      <a:pPr algn="ctr"/>
                      <a:r>
                        <a:rPr lang="en-US" sz="1200" dirty="0" smtClean="0"/>
                        <a:t>as on 31</a:t>
                      </a:r>
                      <a:r>
                        <a:rPr lang="en-US" sz="1200" baseline="30000" dirty="0" smtClean="0"/>
                        <a:t>st</a:t>
                      </a:r>
                      <a:r>
                        <a:rPr lang="en-US" sz="1200" dirty="0" smtClean="0"/>
                        <a:t> March 2022</a:t>
                      </a:r>
                      <a:endParaRPr lang="en-US" sz="1200" dirty="0"/>
                    </a:p>
                  </a:txBody>
                  <a:tcPr anchor="ctr"/>
                </a:tc>
                <a:tc>
                  <a:txBody>
                    <a:bodyPr/>
                    <a:lstStyle/>
                    <a:p>
                      <a:pPr algn="ctr"/>
                      <a:r>
                        <a:rPr lang="en-US" sz="1200" dirty="0" smtClean="0">
                          <a:solidFill>
                            <a:srgbClr val="FF0000"/>
                          </a:solidFill>
                        </a:rPr>
                        <a:t>Total Deposit</a:t>
                      </a:r>
                    </a:p>
                    <a:p>
                      <a:pPr algn="ctr"/>
                      <a:r>
                        <a:rPr lang="en-US" sz="1200" dirty="0" smtClean="0">
                          <a:solidFill>
                            <a:srgbClr val="FF0000"/>
                          </a:solidFill>
                        </a:rPr>
                        <a:t>as on 31</a:t>
                      </a:r>
                      <a:r>
                        <a:rPr lang="en-US" sz="1200" baseline="30000" dirty="0" smtClean="0">
                          <a:solidFill>
                            <a:srgbClr val="FF0000"/>
                          </a:solidFill>
                        </a:rPr>
                        <a:t>st</a:t>
                      </a:r>
                      <a:r>
                        <a:rPr lang="en-US" sz="1200" dirty="0" smtClean="0">
                          <a:solidFill>
                            <a:srgbClr val="FF0000"/>
                          </a:solidFill>
                        </a:rPr>
                        <a:t> March 2021</a:t>
                      </a:r>
                      <a:endParaRPr lang="en-US" sz="1200" dirty="0">
                        <a:solidFill>
                          <a:srgbClr val="FF0000"/>
                        </a:solidFill>
                      </a:endParaRPr>
                    </a:p>
                  </a:txBody>
                  <a:tcPr anchor="ctr"/>
                </a:tc>
                <a:tc>
                  <a:txBody>
                    <a:bodyPr/>
                    <a:lstStyle/>
                    <a:p>
                      <a:pPr algn="ctr" fontAlgn="ctr"/>
                      <a:r>
                        <a:rPr lang="en-US" sz="1000" b="1" i="0" u="none" strike="noStrike" dirty="0">
                          <a:solidFill>
                            <a:schemeClr val="bg1"/>
                          </a:solidFill>
                          <a:effectLst/>
                          <a:latin typeface="Segoe UI" panose="020B0502040204020203" pitchFamily="34" charset="0"/>
                        </a:rPr>
                        <a:t>Total Number Classified as Low Risk as on 31 March 2022</a:t>
                      </a:r>
                    </a:p>
                  </a:txBody>
                  <a:tcPr marL="9525" marR="9525" marT="9525" marB="0" anchor="ctr"/>
                </a:tc>
                <a:tc>
                  <a:txBody>
                    <a:bodyPr/>
                    <a:lstStyle/>
                    <a:p>
                      <a:pPr algn="ctr" fontAlgn="ctr"/>
                      <a:r>
                        <a:rPr lang="en-US" sz="1000" b="1" i="0" u="none" strike="noStrike" dirty="0" smtClean="0">
                          <a:solidFill>
                            <a:schemeClr val="bg1"/>
                          </a:solidFill>
                          <a:effectLst/>
                          <a:latin typeface="Segoe UI" panose="020B0502040204020203" pitchFamily="34" charset="0"/>
                        </a:rPr>
                        <a:t>Total Number Classified as  High Risk as on 31 March 2022</a:t>
                      </a:r>
                      <a:endParaRPr lang="en-US" sz="1000" b="1" i="0" u="none" strike="noStrike" dirty="0">
                        <a:solidFill>
                          <a:schemeClr val="bg1"/>
                        </a:solidFill>
                        <a:effectLst/>
                        <a:latin typeface="Segoe UI" panose="020B0502040204020203" pitchFamily="34" charset="0"/>
                      </a:endParaRPr>
                    </a:p>
                  </a:txBody>
                  <a:tcPr marL="9525" marR="9525" marT="9525" marB="0" anchor="ctr"/>
                </a:tc>
                <a:tc>
                  <a:txBody>
                    <a:bodyPr/>
                    <a:lstStyle/>
                    <a:p>
                      <a:pPr algn="ctr" fontAlgn="ctr"/>
                      <a:r>
                        <a:rPr lang="en-US" sz="1000" b="1" i="0" u="none" strike="noStrike" dirty="0">
                          <a:solidFill>
                            <a:srgbClr val="FF0000"/>
                          </a:solidFill>
                          <a:effectLst/>
                          <a:latin typeface="Segoe UI" panose="020B0502040204020203" pitchFamily="34" charset="0"/>
                        </a:rPr>
                        <a:t>Total Number Classified as Low Risk as on 31 March </a:t>
                      </a:r>
                      <a:r>
                        <a:rPr lang="en-US" sz="1000" b="1" i="0" u="none" strike="noStrike" dirty="0" smtClean="0">
                          <a:solidFill>
                            <a:srgbClr val="FF0000"/>
                          </a:solidFill>
                          <a:effectLst/>
                          <a:latin typeface="Segoe UI" panose="020B0502040204020203" pitchFamily="34" charset="0"/>
                        </a:rPr>
                        <a:t>2021</a:t>
                      </a:r>
                      <a:endParaRPr lang="en-US" sz="1000" b="1" i="0" u="none" strike="noStrike" dirty="0">
                        <a:solidFill>
                          <a:srgbClr val="FF0000"/>
                        </a:solidFill>
                        <a:effectLst/>
                        <a:latin typeface="Segoe UI" panose="020B0502040204020203" pitchFamily="34" charset="0"/>
                      </a:endParaRPr>
                    </a:p>
                  </a:txBody>
                  <a:tcPr marL="9525" marR="9525" marT="9525" marB="0" anchor="ctr"/>
                </a:tc>
                <a:tc>
                  <a:txBody>
                    <a:bodyPr/>
                    <a:lstStyle/>
                    <a:p>
                      <a:pPr algn="ctr" fontAlgn="ctr"/>
                      <a:r>
                        <a:rPr lang="en-US" sz="1000" b="1" i="0" u="none" strike="noStrike" dirty="0" smtClean="0">
                          <a:solidFill>
                            <a:srgbClr val="FF0000"/>
                          </a:solidFill>
                          <a:effectLst/>
                          <a:latin typeface="Segoe UI" panose="020B0502040204020203" pitchFamily="34" charset="0"/>
                        </a:rPr>
                        <a:t>Total Number Classified as  High Risk as on 31 March 2021</a:t>
                      </a:r>
                      <a:endParaRPr lang="en-US" sz="1000" b="1" i="0" u="none" strike="noStrike" dirty="0">
                        <a:solidFill>
                          <a:srgbClr val="FF0000"/>
                        </a:solidFill>
                        <a:effectLst/>
                        <a:latin typeface="Segoe UI" panose="020B0502040204020203" pitchFamily="34" charset="0"/>
                      </a:endParaRPr>
                    </a:p>
                  </a:txBody>
                  <a:tcPr marL="9525" marR="9525" marT="9525" marB="0" anchor="ctr"/>
                </a:tc>
                <a:extLst>
                  <a:ext uri="{0D108BD9-81ED-4DB2-BD59-A6C34878D82A}">
                    <a16:rowId xmlns:a16="http://schemas.microsoft.com/office/drawing/2014/main" val="342802294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258747595"/>
              </p:ext>
            </p:extLst>
          </p:nvPr>
        </p:nvGraphicFramePr>
        <p:xfrm>
          <a:off x="753750" y="2662440"/>
          <a:ext cx="9464670" cy="2162175"/>
        </p:xfrm>
        <a:graphic>
          <a:graphicData uri="http://schemas.openxmlformats.org/drawingml/2006/table">
            <a:tbl>
              <a:tblPr firstRow="1" bandRow="1">
                <a:tableStyleId>{BC89EF96-8CEA-46FF-86C4-4CE0E7609802}</a:tableStyleId>
              </a:tblPr>
              <a:tblGrid>
                <a:gridCol w="1051630">
                  <a:extLst>
                    <a:ext uri="{9D8B030D-6E8A-4147-A177-3AD203B41FA5}">
                      <a16:colId xmlns:a16="http://schemas.microsoft.com/office/drawing/2014/main" val="1479437555"/>
                    </a:ext>
                  </a:extLst>
                </a:gridCol>
                <a:gridCol w="965529">
                  <a:extLst>
                    <a:ext uri="{9D8B030D-6E8A-4147-A177-3AD203B41FA5}">
                      <a16:colId xmlns:a16="http://schemas.microsoft.com/office/drawing/2014/main" val="750661679"/>
                    </a:ext>
                  </a:extLst>
                </a:gridCol>
                <a:gridCol w="1011382">
                  <a:extLst>
                    <a:ext uri="{9D8B030D-6E8A-4147-A177-3AD203B41FA5}">
                      <a16:colId xmlns:a16="http://schemas.microsoft.com/office/drawing/2014/main" val="2049919464"/>
                    </a:ext>
                  </a:extLst>
                </a:gridCol>
                <a:gridCol w="1246909">
                  <a:extLst>
                    <a:ext uri="{9D8B030D-6E8A-4147-A177-3AD203B41FA5}">
                      <a16:colId xmlns:a16="http://schemas.microsoft.com/office/drawing/2014/main" val="1527239817"/>
                    </a:ext>
                  </a:extLst>
                </a:gridCol>
                <a:gridCol w="1274618">
                  <a:extLst>
                    <a:ext uri="{9D8B030D-6E8A-4147-A177-3AD203B41FA5}">
                      <a16:colId xmlns:a16="http://schemas.microsoft.com/office/drawing/2014/main" val="641804368"/>
                    </a:ext>
                  </a:extLst>
                </a:gridCol>
                <a:gridCol w="900546">
                  <a:extLst>
                    <a:ext uri="{9D8B030D-6E8A-4147-A177-3AD203B41FA5}">
                      <a16:colId xmlns:a16="http://schemas.microsoft.com/office/drawing/2014/main" val="1708389416"/>
                    </a:ext>
                  </a:extLst>
                </a:gridCol>
                <a:gridCol w="910796">
                  <a:extLst>
                    <a:ext uri="{9D8B030D-6E8A-4147-A177-3AD203B41FA5}">
                      <a16:colId xmlns:a16="http://schemas.microsoft.com/office/drawing/2014/main" val="2014125356"/>
                    </a:ext>
                  </a:extLst>
                </a:gridCol>
                <a:gridCol w="1051630">
                  <a:extLst>
                    <a:ext uri="{9D8B030D-6E8A-4147-A177-3AD203B41FA5}">
                      <a16:colId xmlns:a16="http://schemas.microsoft.com/office/drawing/2014/main" val="1544816429"/>
                    </a:ext>
                  </a:extLst>
                </a:gridCol>
                <a:gridCol w="1051630">
                  <a:extLst>
                    <a:ext uri="{9D8B030D-6E8A-4147-A177-3AD203B41FA5}">
                      <a16:colId xmlns:a16="http://schemas.microsoft.com/office/drawing/2014/main" val="2328780524"/>
                    </a:ext>
                  </a:extLst>
                </a:gridCol>
              </a:tblGrid>
              <a:tr h="370840">
                <a:tc>
                  <a:txBody>
                    <a:bodyPr/>
                    <a:lstStyle/>
                    <a:p>
                      <a:pPr algn="ctr" fontAlgn="t"/>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Total Non Resident Legal Persons</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3</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23,212,029</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23,631,586</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t"/>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3</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75914775"/>
                  </a:ext>
                </a:extLst>
              </a:tr>
              <a:tr h="370840">
                <a:tc>
                  <a:txBody>
                    <a:bodyPr/>
                    <a:lstStyle/>
                    <a:p>
                      <a:pPr algn="ctr" fontAlgn="ct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Total </a:t>
                      </a:r>
                      <a:r>
                        <a:rPr lang="en-US" sz="1400" b="1" i="0" u="none" strike="noStrike" dirty="0">
                          <a:solidFill>
                            <a:srgbClr val="000000"/>
                          </a:solidFill>
                          <a:effectLst/>
                          <a:latin typeface="Times New Roman" panose="02020603050405020304" pitchFamily="18" charset="0"/>
                          <a:cs typeface="Times New Roman" panose="02020603050405020304" pitchFamily="18" charset="0"/>
                        </a:rPr>
                        <a:t>Legal </a:t>
                      </a: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Persons- Resident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809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752 </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136,999,763,603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119,419,077,644 </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715</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t"/>
                      <a:r>
                        <a:rPr lang="en-US" sz="1400" b="1" i="0" u="none" strike="noStrike" dirty="0" smtClean="0">
                          <a:solidFill>
                            <a:schemeClr val="tx1"/>
                          </a:solidFill>
                          <a:effectLst/>
                          <a:latin typeface="Times New Roman" panose="02020603050405020304" pitchFamily="18" charset="0"/>
                          <a:cs typeface="Times New Roman" panose="02020603050405020304" pitchFamily="18" charset="0"/>
                        </a:rPr>
                        <a:t>94</a:t>
                      </a:r>
                      <a:endParaRPr lang="en-U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662</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90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14247508"/>
                  </a:ext>
                </a:extLst>
              </a:tr>
              <a:tr h="370840">
                <a:tc>
                  <a:txBody>
                    <a:bodyPr/>
                    <a:lstStyle/>
                    <a:p>
                      <a:pPr algn="ctr" fontAlgn="t"/>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Total Legal </a:t>
                      </a: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Exposure- Resident and Non Resident</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812</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755</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137,022,975,632</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119,442,709,230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718</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t"/>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94</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665</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90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22858392"/>
                  </a:ext>
                </a:extLst>
              </a:tr>
            </a:tbl>
          </a:graphicData>
        </a:graphic>
      </p:graphicFrame>
    </p:spTree>
    <p:extLst>
      <p:ext uri="{BB962C8B-B14F-4D97-AF65-F5344CB8AC3E}">
        <p14:creationId xmlns:p14="http://schemas.microsoft.com/office/powerpoint/2010/main" val="1882875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17864</TotalTime>
  <Words>3547</Words>
  <Application>Microsoft Office PowerPoint</Application>
  <PresentationFormat>Custom</PresentationFormat>
  <Paragraphs>1302</Paragraphs>
  <Slides>36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Georgia</vt:lpstr>
      <vt:lpstr>Segoe UI</vt:lpstr>
      <vt:lpstr>Times New Roman</vt:lpstr>
      <vt:lpstr>Office Theme</vt:lpstr>
      <vt:lpstr>PowerPoint Presentation</vt:lpstr>
      <vt:lpstr>PowerPoint Presentation</vt:lpstr>
      <vt:lpstr>PowerPoint Presentation</vt:lpstr>
      <vt:lpstr>PowerPoint Presentation</vt:lpstr>
      <vt:lpstr>Customer Risk Type </vt:lpstr>
      <vt:lpstr>Customer Risk Type</vt:lpstr>
      <vt:lpstr>Customer Risk Type : Legal persons</vt:lpstr>
      <vt:lpstr>Customer Risk Type : Legal persons</vt:lpstr>
      <vt:lpstr>Customer Risk Type : Legal persons</vt:lpstr>
      <vt:lpstr>TOP TEN LEGAL PERSONS BY AUM:</vt:lpstr>
      <vt:lpstr>ACCOUNTS CATEGORY:  </vt:lpstr>
      <vt:lpstr>RISK DISTRIBUTION OF ACCOUNTS:</vt:lpstr>
      <vt:lpstr>REGION WISE DISTRIBUTION OF PEP CLIENTS: </vt:lpstr>
      <vt:lpstr>TOP TEN NEW PEPs ADDED DURING MAR-21 – MAR 22:</vt:lpstr>
      <vt:lpstr>TOP TEN PEPs BY AUM:</vt:lpstr>
      <vt:lpstr>REGION WISE DISTRIBUTION OF HIGH RISK CLIENTS:</vt:lpstr>
      <vt:lpstr>SECTOR WISE DISTRIBUTION OF HIGH RISK CLIENTS:</vt:lpstr>
      <vt:lpstr>PROMINENT CHANGES IN AUM IN HIGH RISK SECTORS DURING MAR-2021 TO MAR-2022:  PRIVATE LIMITED COMPANIES</vt:lpstr>
      <vt:lpstr>PROMINENT CHANGES IN AUM (PKR 25m) IN HIGH RISK SECTORS DURING MAR-2021 TO MAR-2022 : NGO/NPO/CHARITABLE INSTITUTIONS</vt:lpstr>
      <vt:lpstr>PROMINENT CHANGES IN AUM (PKR 25m) IN HIGH RISK SECTORS DURING MAR-2021 TO MAR-2022 : NGO/NPO/CHARITABLE INSTITUTIONS</vt:lpstr>
      <vt:lpstr>TRANSACTIONS BY VARIOUS RISK CATEGORIES-CIS:</vt:lpstr>
      <vt:lpstr>Conclusion</vt:lpstr>
      <vt:lpstr>Customer Risk Likelihood Table:  Natural Persons</vt:lpstr>
      <vt:lpstr>Customer Risk Likelihood Table:  Natural Persons</vt:lpstr>
      <vt:lpstr>Customer Risk Likelihood Table:  Legal Persons</vt:lpstr>
      <vt:lpstr>Customer Risk Likelihood Table:  Legal Persons</vt:lpstr>
      <vt:lpstr>Customer Risk Likelihood Table:  Legal Persons</vt:lpstr>
      <vt:lpstr>Customer Risk Likelihood Table:  Legal Persons</vt:lpstr>
      <vt:lpstr>Customer Risk Likelihood Table:  Legal Persons</vt:lpstr>
      <vt:lpstr>Product Risk Likelihood</vt:lpstr>
      <vt:lpstr>Product Risk Likelihood</vt:lpstr>
      <vt:lpstr>Delivery Channels Risk Likelihood Table</vt:lpstr>
      <vt:lpstr>Delivery Channels Risk Likelihood Table</vt:lpstr>
      <vt:lpstr>Delivery Channels Risk Likelihood Table</vt:lpstr>
      <vt:lpstr>Overall Entity Level AML/CFT  Risk Assessment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saqib saleem</dc:creator>
  <cp:lastModifiedBy>Asif Mehdi</cp:lastModifiedBy>
  <cp:revision>706</cp:revision>
  <cp:lastPrinted>2021-10-07T09:07:13Z</cp:lastPrinted>
  <dcterms:created xsi:type="dcterms:W3CDTF">2019-04-18T16:52:03Z</dcterms:created>
  <dcterms:modified xsi:type="dcterms:W3CDTF">2022-04-18T04:18:59Z</dcterms:modified>
</cp:coreProperties>
</file>