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handoutMasterIdLst>
    <p:handoutMasterId r:id="rId14"/>
  </p:handoutMasterIdLst>
  <p:sldIdLst>
    <p:sldId id="256" r:id="rId2"/>
    <p:sldId id="257" r:id="rId3"/>
    <p:sldId id="259" r:id="rId4"/>
    <p:sldId id="260" r:id="rId5"/>
    <p:sldId id="266" r:id="rId6"/>
    <p:sldId id="262" r:id="rId7"/>
    <p:sldId id="264" r:id="rId8"/>
    <p:sldId id="265" r:id="rId9"/>
    <p:sldId id="261" r:id="rId10"/>
    <p:sldId id="263" r:id="rId11"/>
    <p:sldId id="258"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9" d="100"/>
          <a:sy n="89" d="100"/>
        </p:scale>
        <p:origin x="466" y="72"/>
      </p:cViewPr>
      <p:guideLst/>
    </p:cSldViewPr>
  </p:slideViewPr>
  <p:notesTextViewPr>
    <p:cViewPr>
      <p:scale>
        <a:sx n="1" d="1"/>
        <a:sy n="1" d="1"/>
      </p:scale>
      <p:origin x="0" y="0"/>
    </p:cViewPr>
  </p:notesTextViewPr>
  <p:notesViewPr>
    <p:cSldViewPr snapToGrid="0">
      <p:cViewPr varScale="1">
        <p:scale>
          <a:sx n="66" d="100"/>
          <a:sy n="66" d="100"/>
        </p:scale>
        <p:origin x="3134"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59ECD5A-F87F-4154-92B0-F19C7895633B}" type="datetimeFigureOut">
              <a:rPr lang="en-US" smtClean="0"/>
              <a:t>4/12/2022</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284F753-649A-4081-AF3F-8EBAACF38402}" type="slidenum">
              <a:rPr lang="en-US" smtClean="0"/>
              <a:t>‹#›</a:t>
            </a:fld>
            <a:endParaRPr lang="en-US"/>
          </a:p>
        </p:txBody>
      </p:sp>
    </p:spTree>
    <p:extLst>
      <p:ext uri="{BB962C8B-B14F-4D97-AF65-F5344CB8AC3E}">
        <p14:creationId xmlns:p14="http://schemas.microsoft.com/office/powerpoint/2010/main" val="299561900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10DC262-58C5-4C75-BAC7-35B2CA820B9D}" type="datetimeFigureOut">
              <a:rPr lang="en-US" smtClean="0"/>
              <a:t>4/12/2022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12049A9-AAAC-412D-8E18-D0474058CECB}" type="slidenum">
              <a:rPr lang="en-US" smtClean="0"/>
              <a:t>‹#›</a:t>
            </a:fld>
            <a:endParaRPr lang="en-US"/>
          </a:p>
        </p:txBody>
      </p:sp>
    </p:spTree>
    <p:extLst>
      <p:ext uri="{BB962C8B-B14F-4D97-AF65-F5344CB8AC3E}">
        <p14:creationId xmlns:p14="http://schemas.microsoft.com/office/powerpoint/2010/main" val="21189333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5.png"/><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stretch>
            <a:fillRect/>
          </a:stretch>
        </p:blipFill>
        <p:spPr>
          <a:xfrm>
            <a:off x="0" y="0"/>
            <a:ext cx="12192000" cy="6858000"/>
          </a:xfrm>
          <a:prstGeom prst="rect">
            <a:avLst/>
          </a:prstGeom>
        </p:spPr>
      </p:pic>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14259" y="6408675"/>
            <a:ext cx="630455" cy="219927"/>
          </a:xfrm>
          <a:prstGeom prst="rect">
            <a:avLst/>
          </a:prstGeom>
        </p:spPr>
      </p:pic>
      <p:pic>
        <p:nvPicPr>
          <p:cNvPr id="9" name="Picture 8"/>
          <p:cNvPicPr>
            <a:picLocks noChangeAspect="1"/>
          </p:cNvPicPr>
          <p:nvPr userDrawn="1"/>
        </p:nvPicPr>
        <p:blipFill rotWithShape="1">
          <a:blip r:embed="rId4" cstate="print">
            <a:extLst>
              <a:ext uri="{28A0092B-C50C-407E-A947-70E740481C1C}">
                <a14:useLocalDpi xmlns:a14="http://schemas.microsoft.com/office/drawing/2010/main" val="0"/>
              </a:ext>
            </a:extLst>
          </a:blip>
          <a:srcRect b="11552"/>
          <a:stretch/>
        </p:blipFill>
        <p:spPr>
          <a:xfrm>
            <a:off x="11431890" y="6392357"/>
            <a:ext cx="682020" cy="280271"/>
          </a:xfrm>
          <a:prstGeom prst="rect">
            <a:avLst/>
          </a:prstGeom>
        </p:spPr>
      </p:pic>
      <p:sp>
        <p:nvSpPr>
          <p:cNvPr id="2" name="Rectangle 1"/>
          <p:cNvSpPr/>
          <p:nvPr userDrawn="1"/>
        </p:nvSpPr>
        <p:spPr>
          <a:xfrm>
            <a:off x="3189061" y="1645920"/>
            <a:ext cx="5421539" cy="10798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3152909" y="1873291"/>
            <a:ext cx="5493842" cy="625120"/>
          </a:xfrm>
          <a:prstGeom prst="rect">
            <a:avLst/>
          </a:prstGeom>
        </p:spPr>
      </p:pic>
      <p:sp>
        <p:nvSpPr>
          <p:cNvPr id="11" name="Snip Single Corner Rectangle 10"/>
          <p:cNvSpPr/>
          <p:nvPr userDrawn="1"/>
        </p:nvSpPr>
        <p:spPr>
          <a:xfrm>
            <a:off x="0" y="4624251"/>
            <a:ext cx="5103223" cy="1367246"/>
          </a:xfrm>
          <a:prstGeom prst="snip1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400" dirty="0">
              <a:solidFill>
                <a:srgbClr val="00B050"/>
              </a:solidFill>
              <a:latin typeface="+mj-lt"/>
            </a:endParaRPr>
          </a:p>
        </p:txBody>
      </p:sp>
      <p:sp>
        <p:nvSpPr>
          <p:cNvPr id="17" name="Text Placeholder 16"/>
          <p:cNvSpPr>
            <a:spLocks noGrp="1"/>
          </p:cNvSpPr>
          <p:nvPr>
            <p:ph type="body" sz="quarter" idx="10" hasCustomPrompt="1"/>
          </p:nvPr>
        </p:nvSpPr>
        <p:spPr>
          <a:xfrm>
            <a:off x="0" y="4912401"/>
            <a:ext cx="4895274" cy="870358"/>
          </a:xfrm>
        </p:spPr>
        <p:txBody>
          <a:bodyPr>
            <a:normAutofit/>
          </a:bodyPr>
          <a:lstStyle>
            <a:lvl1pPr marL="0" indent="0">
              <a:buNone/>
              <a:defRPr lang="en-US" sz="2200" kern="1200" dirty="0" smtClean="0">
                <a:solidFill>
                  <a:srgbClr val="00B050"/>
                </a:solidFill>
                <a:latin typeface="+mn-lt"/>
                <a:ea typeface="+mn-ea"/>
                <a:cs typeface="+mn-cs"/>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[Click to add presentation title]</a:t>
            </a:r>
          </a:p>
          <a:p>
            <a:pPr lvl="0"/>
            <a:endParaRPr lang="en-US" dirty="0" smtClean="0"/>
          </a:p>
        </p:txBody>
      </p:sp>
      <p:sp>
        <p:nvSpPr>
          <p:cNvPr id="20" name="Rectangle 19"/>
          <p:cNvSpPr/>
          <p:nvPr userDrawn="1"/>
        </p:nvSpPr>
        <p:spPr>
          <a:xfrm>
            <a:off x="-83127" y="6705600"/>
            <a:ext cx="12275127" cy="152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07536255"/>
      </p:ext>
    </p:extLst>
  </p:cSld>
  <p:clrMapOvr>
    <a:masterClrMapping/>
  </p:clrMapOvr>
  <mc:AlternateContent xmlns:mc="http://schemas.openxmlformats.org/markup-compatibility/2006" xmlns:p14="http://schemas.microsoft.com/office/powerpoint/2010/main">
    <mc:Choice Requires="p14">
      <p:transition spd="slow" p14:dur="25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1000"/>
                                        <p:tgtEl>
                                          <p:spTgt spid="7"/>
                                        </p:tgtEl>
                                      </p:cBhvr>
                                    </p:animEffect>
                                  </p:childTnLst>
                                </p:cTn>
                              </p:par>
                              <p:par>
                                <p:cTn id="8" presetID="10" presetClass="entr" presetSubtype="0" fill="hold"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500"/>
                                        <p:tgtEl>
                                          <p:spTgt spid="10"/>
                                        </p:tgtEl>
                                      </p:cBhvr>
                                    </p:animEffect>
                                  </p:childTnLst>
                                </p:cTn>
                              </p:par>
                            </p:childTnLst>
                          </p:cTn>
                        </p:par>
                        <p:par>
                          <p:cTn id="11" fill="hold">
                            <p:stCondLst>
                              <p:cond delay="1000"/>
                            </p:stCondLst>
                            <p:childTnLst>
                              <p:par>
                                <p:cTn id="12" presetID="2" presetClass="entr" presetSubtype="8" fill="hold" grpId="0" nodeType="afterEffect">
                                  <p:stCondLst>
                                    <p:cond delay="0"/>
                                  </p:stCondLst>
                                  <p:childTnLst>
                                    <p:set>
                                      <p:cBhvr>
                                        <p:cTn id="13" dur="1" fill="hold">
                                          <p:stCondLst>
                                            <p:cond delay="0"/>
                                          </p:stCondLst>
                                        </p:cTn>
                                        <p:tgtEl>
                                          <p:spTgt spid="11"/>
                                        </p:tgtEl>
                                        <p:attrNameLst>
                                          <p:attrName>style.visibility</p:attrName>
                                        </p:attrNameLst>
                                      </p:cBhvr>
                                      <p:to>
                                        <p:strVal val="visible"/>
                                      </p:to>
                                    </p:set>
                                    <p:anim calcmode="lin" valueType="num">
                                      <p:cBhvr additive="base">
                                        <p:cTn id="14" dur="500" fill="hold"/>
                                        <p:tgtEl>
                                          <p:spTgt spid="11"/>
                                        </p:tgtEl>
                                        <p:attrNameLst>
                                          <p:attrName>ppt_x</p:attrName>
                                        </p:attrNameLst>
                                      </p:cBhvr>
                                      <p:tavLst>
                                        <p:tav tm="0">
                                          <p:val>
                                            <p:strVal val="0-#ppt_w/2"/>
                                          </p:val>
                                        </p:tav>
                                        <p:tav tm="100000">
                                          <p:val>
                                            <p:strVal val="#ppt_x"/>
                                          </p:val>
                                        </p:tav>
                                      </p:tavLst>
                                    </p:anim>
                                    <p:anim calcmode="lin" valueType="num">
                                      <p:cBhvr additive="base">
                                        <p:cTn id="15" dur="500" fill="hold"/>
                                        <p:tgtEl>
                                          <p:spTgt spid="11"/>
                                        </p:tgtEl>
                                        <p:attrNameLst>
                                          <p:attrName>ppt_y</p:attrName>
                                        </p:attrNameLst>
                                      </p:cBhvr>
                                      <p:tavLst>
                                        <p:tav tm="0">
                                          <p:val>
                                            <p:strVal val="#ppt_y"/>
                                          </p:val>
                                        </p:tav>
                                        <p:tav tm="100000">
                                          <p:val>
                                            <p:strVal val="#ppt_y"/>
                                          </p:val>
                                        </p:tav>
                                      </p:tavLst>
                                    </p:anim>
                                  </p:childTnLst>
                                </p:cTn>
                              </p:par>
                            </p:childTnLst>
                          </p:cTn>
                        </p:par>
                        <p:par>
                          <p:cTn id="16" fill="hold">
                            <p:stCondLst>
                              <p:cond delay="1500"/>
                            </p:stCondLst>
                            <p:childTnLst>
                              <p:par>
                                <p:cTn id="17" presetID="12" presetClass="entr" presetSubtype="4" fill="hold" grpId="0" nodeType="afterEffect">
                                  <p:stCondLst>
                                    <p:cond delay="0"/>
                                  </p:stCondLst>
                                  <p:childTnLst>
                                    <p:set>
                                      <p:cBhvr>
                                        <p:cTn id="18" dur="1" fill="hold">
                                          <p:stCondLst>
                                            <p:cond delay="0"/>
                                          </p:stCondLst>
                                        </p:cTn>
                                        <p:tgtEl>
                                          <p:spTgt spid="17">
                                            <p:txEl>
                                              <p:pRg st="0" end="0"/>
                                            </p:txEl>
                                          </p:spTgt>
                                        </p:tgtEl>
                                        <p:attrNameLst>
                                          <p:attrName>style.visibility</p:attrName>
                                        </p:attrNameLst>
                                      </p:cBhvr>
                                      <p:to>
                                        <p:strVal val="visible"/>
                                      </p:to>
                                    </p:set>
                                    <p:anim calcmode="lin" valueType="num">
                                      <p:cBhvr additive="base">
                                        <p:cTn id="19" dur="500"/>
                                        <p:tgtEl>
                                          <p:spTgt spid="17">
                                            <p:txEl>
                                              <p:pRg st="0" end="0"/>
                                            </p:txEl>
                                          </p:spTgt>
                                        </p:tgtEl>
                                        <p:attrNameLst>
                                          <p:attrName>ppt_y</p:attrName>
                                        </p:attrNameLst>
                                      </p:cBhvr>
                                      <p:tavLst>
                                        <p:tav tm="0">
                                          <p:val>
                                            <p:strVal val="#ppt_y+#ppt_h*1.125000"/>
                                          </p:val>
                                        </p:tav>
                                        <p:tav tm="100000">
                                          <p:val>
                                            <p:strVal val="#ppt_y"/>
                                          </p:val>
                                        </p:tav>
                                      </p:tavLst>
                                    </p:anim>
                                    <p:animEffect transition="in" filter="wipe(up)">
                                      <p:cBhvr>
                                        <p:cTn id="20" dur="500"/>
                                        <p:tgtEl>
                                          <p:spTgt spid="17">
                                            <p:txEl>
                                              <p:pRg st="0" end="0"/>
                                            </p:txEl>
                                          </p:spTgt>
                                        </p:tgtEl>
                                      </p:cBhvr>
                                    </p:animEffect>
                                  </p:childTnLst>
                                </p:cTn>
                              </p:par>
                            </p:childTnLst>
                          </p:cTn>
                        </p:par>
                        <p:par>
                          <p:cTn id="21" fill="hold">
                            <p:stCondLst>
                              <p:cond delay="2000"/>
                            </p:stCondLst>
                            <p:childTnLst>
                              <p:par>
                                <p:cTn id="22" presetID="2" presetClass="exit" presetSubtype="2" fill="hold" grpId="0" nodeType="afterEffect">
                                  <p:stCondLst>
                                    <p:cond delay="0"/>
                                  </p:stCondLst>
                                  <p:childTnLst>
                                    <p:anim calcmode="lin" valueType="num">
                                      <p:cBhvr additive="base">
                                        <p:cTn id="23" dur="500"/>
                                        <p:tgtEl>
                                          <p:spTgt spid="20"/>
                                        </p:tgtEl>
                                        <p:attrNameLst>
                                          <p:attrName>ppt_x</p:attrName>
                                        </p:attrNameLst>
                                      </p:cBhvr>
                                      <p:tavLst>
                                        <p:tav tm="0">
                                          <p:val>
                                            <p:strVal val="ppt_x"/>
                                          </p:val>
                                        </p:tav>
                                        <p:tav tm="100000">
                                          <p:val>
                                            <p:strVal val="1+ppt_w/2"/>
                                          </p:val>
                                        </p:tav>
                                      </p:tavLst>
                                    </p:anim>
                                    <p:anim calcmode="lin" valueType="num">
                                      <p:cBhvr additive="base">
                                        <p:cTn id="24" dur="500"/>
                                        <p:tgtEl>
                                          <p:spTgt spid="20"/>
                                        </p:tgtEl>
                                        <p:attrNameLst>
                                          <p:attrName>ppt_y</p:attrName>
                                        </p:attrNameLst>
                                      </p:cBhvr>
                                      <p:tavLst>
                                        <p:tav tm="0">
                                          <p:val>
                                            <p:strVal val="ppt_y"/>
                                          </p:val>
                                        </p:tav>
                                        <p:tav tm="100000">
                                          <p:val>
                                            <p:strVal val="ppt_y"/>
                                          </p:val>
                                        </p:tav>
                                      </p:tavLst>
                                    </p:anim>
                                    <p:set>
                                      <p:cBhvr>
                                        <p:cTn id="25" dur="1" fill="hold">
                                          <p:stCondLst>
                                            <p:cond delay="499"/>
                                          </p:stCondLst>
                                        </p:cTn>
                                        <p:tgtEl>
                                          <p:spTgt spid="2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7" grpId="0" build="p">
        <p:tmplLst>
          <p:tmpl lvl="1">
            <p:tnLst>
              <p:par>
                <p:cTn presetID="12" presetClass="entr" presetSubtype="4" fill="hold" nodeType="afterEffect">
                  <p:stCondLst>
                    <p:cond delay="0"/>
                  </p:stCondLst>
                  <p:childTnLst>
                    <p:set>
                      <p:cBhvr>
                        <p:cTn dur="1" fill="hold">
                          <p:stCondLst>
                            <p:cond delay="0"/>
                          </p:stCondLst>
                        </p:cTn>
                        <p:tgtEl>
                          <p:spTgt spid="17"/>
                        </p:tgtEl>
                        <p:attrNameLst>
                          <p:attrName>style.visibility</p:attrName>
                        </p:attrNameLst>
                      </p:cBhvr>
                      <p:to>
                        <p:strVal val="visible"/>
                      </p:to>
                    </p:set>
                    <p:anim calcmode="lin" valueType="num">
                      <p:cBhvr additive="base">
                        <p:cTn dur="500"/>
                        <p:tgtEl>
                          <p:spTgt spid="17"/>
                        </p:tgtEl>
                        <p:attrNameLst>
                          <p:attrName>ppt_y</p:attrName>
                        </p:attrNameLst>
                      </p:cBhvr>
                      <p:tavLst>
                        <p:tav tm="0">
                          <p:val>
                            <p:strVal val="#ppt_y+#ppt_h*1.125000"/>
                          </p:val>
                        </p:tav>
                        <p:tav tm="100000">
                          <p:val>
                            <p:strVal val="#ppt_y"/>
                          </p:val>
                        </p:tav>
                      </p:tavLst>
                    </p:anim>
                    <p:animEffect transition="in" filter="wipe(up)">
                      <p:cBhvr>
                        <p:cTn dur="500"/>
                        <p:tgtEl>
                          <p:spTgt spid="17"/>
                        </p:tgtEl>
                      </p:cBhvr>
                    </p:animEffect>
                  </p:childTnLst>
                </p:cTn>
              </p:par>
            </p:tnLst>
          </p:tmpl>
        </p:tmplLst>
      </p:bldP>
      <p:bldP spid="20" grpId="0" animBg="1"/>
    </p:bld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8200" y="365125"/>
            <a:ext cx="10515600" cy="816971"/>
          </a:xfrm>
        </p:spPr>
        <p:txBody>
          <a:bodyPr>
            <a:normAutofit/>
          </a:bodyPr>
          <a:lstStyle>
            <a:lvl1pPr>
              <a:defRPr sz="3200" baseline="0">
                <a:solidFill>
                  <a:srgbClr val="00B050"/>
                </a:solidFill>
              </a:defRPr>
            </a:lvl1pPr>
          </a:lstStyle>
          <a:p>
            <a:r>
              <a:rPr lang="en-US" dirty="0" smtClean="0"/>
              <a:t>Click to edit Slide Title</a:t>
            </a:r>
            <a:endParaRPr lang="en-US" dirty="0"/>
          </a:p>
        </p:txBody>
      </p:sp>
      <p:sp>
        <p:nvSpPr>
          <p:cNvPr id="3" name="Content Placeholder 2"/>
          <p:cNvSpPr>
            <a:spLocks noGrp="1"/>
          </p:cNvSpPr>
          <p:nvPr>
            <p:ph idx="1"/>
          </p:nvPr>
        </p:nvSpPr>
        <p:spPr>
          <a:xfrm>
            <a:off x="838200" y="1356347"/>
            <a:ext cx="10515600" cy="4820616"/>
          </a:xfrm>
        </p:spPr>
        <p:txBody>
          <a:bodyPr/>
          <a:lstStyle>
            <a:lvl1pPr>
              <a:defRPr sz="2200" b="0">
                <a:solidFill>
                  <a:schemeClr val="tx1">
                    <a:lumMod val="65000"/>
                    <a:lumOff val="35000"/>
                  </a:schemeClr>
                </a:solidFill>
                <a:latin typeface="+mn-lt"/>
              </a:defRPr>
            </a:lvl1pPr>
            <a:lvl2pPr>
              <a:defRPr sz="1600">
                <a:solidFill>
                  <a:schemeClr val="tx1">
                    <a:lumMod val="65000"/>
                    <a:lumOff val="35000"/>
                  </a:schemeClr>
                </a:solidFill>
                <a:latin typeface="+mn-lt"/>
              </a:defRPr>
            </a:lvl2pPr>
            <a:lvl3pPr>
              <a:defRPr sz="1600">
                <a:solidFill>
                  <a:schemeClr val="tx1">
                    <a:lumMod val="65000"/>
                    <a:lumOff val="35000"/>
                  </a:schemeClr>
                </a:solidFill>
                <a:latin typeface="+mn-lt"/>
              </a:defRPr>
            </a:lvl3pPr>
            <a:lvl4pPr>
              <a:defRPr sz="1600">
                <a:solidFill>
                  <a:schemeClr val="tx1">
                    <a:lumMod val="65000"/>
                    <a:lumOff val="35000"/>
                  </a:schemeClr>
                </a:solidFill>
                <a:latin typeface="+mn-lt"/>
              </a:defRPr>
            </a:lvl4pPr>
            <a:lvl5pPr>
              <a:defRPr sz="1600">
                <a:solidFill>
                  <a:schemeClr val="tx1">
                    <a:lumMod val="65000"/>
                    <a:lumOff val="35000"/>
                  </a:schemeClr>
                </a:solidFill>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7832E48-85ED-42E6-9A1A-6FD6BA462677}" type="datetimeFigureOut">
              <a:rPr lang="en-US" smtClean="0"/>
              <a:t>4/12/2022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EE7F302-4070-4384-992C-E3CACAF5C789}" type="slidenum">
              <a:rPr lang="en-US" smtClean="0"/>
              <a:t>‹#›</a:t>
            </a:fld>
            <a:endParaRPr lang="en-US" dirty="0"/>
          </a:p>
        </p:txBody>
      </p:sp>
      <p:pic>
        <p:nvPicPr>
          <p:cNvPr id="7" name="Picture 6"/>
          <p:cNvPicPr>
            <a:picLocks noChangeAspect="1"/>
          </p:cNvPicPr>
          <p:nvPr userDrawn="1"/>
        </p:nvPicPr>
        <p:blipFill rotWithShape="1">
          <a:blip r:embed="rId2"/>
          <a:srcRect t="99333"/>
          <a:stretch/>
        </p:blipFill>
        <p:spPr>
          <a:xfrm>
            <a:off x="0" y="6820492"/>
            <a:ext cx="12192000" cy="45719"/>
          </a:xfrm>
          <a:prstGeom prst="rect">
            <a:avLst/>
          </a:prstGeom>
        </p:spPr>
      </p:pic>
      <p:sp>
        <p:nvSpPr>
          <p:cNvPr id="8" name="TextBox 7"/>
          <p:cNvSpPr txBox="1"/>
          <p:nvPr userDrawn="1"/>
        </p:nvSpPr>
        <p:spPr>
          <a:xfrm>
            <a:off x="5243843" y="6449181"/>
            <a:ext cx="1704313" cy="369332"/>
          </a:xfrm>
          <a:prstGeom prst="rect">
            <a:avLst/>
          </a:prstGeom>
          <a:noFill/>
        </p:spPr>
        <p:txBody>
          <a:bodyPr wrap="none" rtlCol="0">
            <a:spAutoFit/>
          </a:bodyPr>
          <a:lstStyle/>
          <a:p>
            <a:pPr algn="ctr"/>
            <a:r>
              <a:rPr lang="en-US" sz="900" b="1" i="1" dirty="0" smtClean="0">
                <a:solidFill>
                  <a:srgbClr val="FF0000"/>
                </a:solidFill>
              </a:rPr>
              <a:t>Strictly Private and Confidential</a:t>
            </a:r>
          </a:p>
          <a:p>
            <a:pPr algn="ctr"/>
            <a:r>
              <a:rPr lang="en-US" sz="900" b="1" i="1" dirty="0" smtClean="0">
                <a:solidFill>
                  <a:srgbClr val="FF0000"/>
                </a:solidFill>
              </a:rPr>
              <a:t>Property of MCB Arif Habib </a:t>
            </a:r>
            <a:endParaRPr lang="en-US" sz="900" b="1" i="1" dirty="0">
              <a:solidFill>
                <a:srgbClr val="FF0000"/>
              </a:solidFill>
            </a:endParaRPr>
          </a:p>
        </p:txBody>
      </p:sp>
      <p:pic>
        <p:nvPicPr>
          <p:cNvPr id="10" name="Picture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14259" y="6530601"/>
            <a:ext cx="630455" cy="219927"/>
          </a:xfrm>
          <a:prstGeom prst="rect">
            <a:avLst/>
          </a:prstGeom>
        </p:spPr>
      </p:pic>
      <p:pic>
        <p:nvPicPr>
          <p:cNvPr id="11" name="Picture 10"/>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1419432" y="6508462"/>
            <a:ext cx="682020" cy="316877"/>
          </a:xfrm>
          <a:prstGeom prst="rect">
            <a:avLst/>
          </a:prstGeom>
        </p:spPr>
      </p:pic>
      <p:pic>
        <p:nvPicPr>
          <p:cNvPr id="13" name="Picture 12"/>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8736576" y="6557057"/>
            <a:ext cx="1840373" cy="209408"/>
          </a:xfrm>
          <a:prstGeom prst="rect">
            <a:avLst/>
          </a:prstGeom>
        </p:spPr>
      </p:pic>
      <p:sp>
        <p:nvSpPr>
          <p:cNvPr id="9" name="Rectangle 8"/>
          <p:cNvSpPr/>
          <p:nvPr userDrawn="1"/>
        </p:nvSpPr>
        <p:spPr>
          <a:xfrm>
            <a:off x="-199704" y="6804288"/>
            <a:ext cx="12453257" cy="6932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0724870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750" fill="hold"/>
                                        <p:tgtEl>
                                          <p:spTgt spid="2"/>
                                        </p:tgtEl>
                                        <p:attrNameLst>
                                          <p:attrName>ppt_w</p:attrName>
                                        </p:attrNameLst>
                                      </p:cBhvr>
                                      <p:tavLst>
                                        <p:tav tm="0">
                                          <p:val>
                                            <p:strVal val="#ppt_w+.3"/>
                                          </p:val>
                                        </p:tav>
                                        <p:tav tm="100000">
                                          <p:val>
                                            <p:strVal val="#ppt_w"/>
                                          </p:val>
                                        </p:tav>
                                      </p:tavLst>
                                    </p:anim>
                                    <p:anim calcmode="lin" valueType="num">
                                      <p:cBhvr>
                                        <p:cTn id="8" dur="750" fill="hold"/>
                                        <p:tgtEl>
                                          <p:spTgt spid="2"/>
                                        </p:tgtEl>
                                        <p:attrNameLst>
                                          <p:attrName>ppt_h</p:attrName>
                                        </p:attrNameLst>
                                      </p:cBhvr>
                                      <p:tavLst>
                                        <p:tav tm="0">
                                          <p:val>
                                            <p:strVal val="#ppt_h"/>
                                          </p:val>
                                        </p:tav>
                                        <p:tav tm="100000">
                                          <p:val>
                                            <p:strVal val="#ppt_h"/>
                                          </p:val>
                                        </p:tav>
                                      </p:tavLst>
                                    </p:anim>
                                    <p:animEffect transition="in" filter="fade">
                                      <p:cBhvr>
                                        <p:cTn id="9" dur="750"/>
                                        <p:tgtEl>
                                          <p:spTgt spid="2"/>
                                        </p:tgtEl>
                                      </p:cBhvr>
                                    </p:animEffect>
                                  </p:childTnLst>
                                </p:cTn>
                              </p:par>
                            </p:childTnLst>
                          </p:cTn>
                        </p:par>
                        <p:par>
                          <p:cTn id="10" fill="hold">
                            <p:stCondLst>
                              <p:cond delay="750"/>
                            </p:stCondLst>
                            <p:childTnLst>
                              <p:par>
                                <p:cTn id="11" presetID="12" presetClass="entr" presetSubtype="4"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25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14" dur="250"/>
                                        <p:tgtEl>
                                          <p:spTgt spid="3">
                                            <p:txEl>
                                              <p:pRg st="0" end="0"/>
                                            </p:txEl>
                                          </p:spTgt>
                                        </p:tgtEl>
                                      </p:cBhvr>
                                    </p:animEffect>
                                  </p:childTnLst>
                                </p:cTn>
                              </p:par>
                            </p:childTnLst>
                          </p:cTn>
                        </p:par>
                        <p:par>
                          <p:cTn id="15" fill="hold">
                            <p:stCondLst>
                              <p:cond delay="1000"/>
                            </p:stCondLst>
                            <p:childTnLst>
                              <p:par>
                                <p:cTn id="16" presetID="12" presetClass="entr" presetSubtype="4" fill="hold" grpId="0" nodeType="after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25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9" dur="250"/>
                                        <p:tgtEl>
                                          <p:spTgt spid="3">
                                            <p:txEl>
                                              <p:pRg st="1" end="1"/>
                                            </p:txEl>
                                          </p:spTgt>
                                        </p:tgtEl>
                                      </p:cBhvr>
                                    </p:animEffect>
                                  </p:childTnLst>
                                </p:cTn>
                              </p:par>
                            </p:childTnLst>
                          </p:cTn>
                        </p:par>
                        <p:par>
                          <p:cTn id="20" fill="hold">
                            <p:stCondLst>
                              <p:cond delay="1250"/>
                            </p:stCondLst>
                            <p:childTnLst>
                              <p:par>
                                <p:cTn id="21" presetID="12" presetClass="entr" presetSubtype="4" fill="hold" grpId="0" nodeType="after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additive="base">
                                        <p:cTn id="23" dur="25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4" dur="250"/>
                                        <p:tgtEl>
                                          <p:spTgt spid="3">
                                            <p:txEl>
                                              <p:pRg st="2" end="2"/>
                                            </p:txEl>
                                          </p:spTgt>
                                        </p:tgtEl>
                                      </p:cBhvr>
                                    </p:animEffect>
                                  </p:childTnLst>
                                </p:cTn>
                              </p:par>
                            </p:childTnLst>
                          </p:cTn>
                        </p:par>
                        <p:par>
                          <p:cTn id="25" fill="hold">
                            <p:stCondLst>
                              <p:cond delay="1500"/>
                            </p:stCondLst>
                            <p:childTnLst>
                              <p:par>
                                <p:cTn id="26" presetID="12" presetClass="entr" presetSubtype="4" fill="hold" grpId="0" nodeType="after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additive="base">
                                        <p:cTn id="28" dur="25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9" dur="250"/>
                                        <p:tgtEl>
                                          <p:spTgt spid="3">
                                            <p:txEl>
                                              <p:pRg st="3" end="3"/>
                                            </p:txEl>
                                          </p:spTgt>
                                        </p:tgtEl>
                                      </p:cBhvr>
                                    </p:animEffect>
                                  </p:childTnLst>
                                </p:cTn>
                              </p:par>
                            </p:childTnLst>
                          </p:cTn>
                        </p:par>
                        <p:par>
                          <p:cTn id="30" fill="hold">
                            <p:stCondLst>
                              <p:cond delay="1750"/>
                            </p:stCondLst>
                            <p:childTnLst>
                              <p:par>
                                <p:cTn id="31" presetID="12" presetClass="entr" presetSubtype="4" fill="hold" grpId="0" nodeType="after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 calcmode="lin" valueType="num">
                                      <p:cBhvr additive="base">
                                        <p:cTn id="33" dur="250"/>
                                        <p:tgtEl>
                                          <p:spTgt spid="3">
                                            <p:txEl>
                                              <p:pRg st="4" end="4"/>
                                            </p:txEl>
                                          </p:spTgt>
                                        </p:tgtEl>
                                        <p:attrNameLst>
                                          <p:attrName>ppt_y</p:attrName>
                                        </p:attrNameLst>
                                      </p:cBhvr>
                                      <p:tavLst>
                                        <p:tav tm="0">
                                          <p:val>
                                            <p:strVal val="#ppt_y+#ppt_h*1.125000"/>
                                          </p:val>
                                        </p:tav>
                                        <p:tav tm="100000">
                                          <p:val>
                                            <p:strVal val="#ppt_y"/>
                                          </p:val>
                                        </p:tav>
                                      </p:tavLst>
                                    </p:anim>
                                    <p:animEffect transition="in" filter="wipe(up)">
                                      <p:cBhvr>
                                        <p:cTn id="34" dur="250"/>
                                        <p:tgtEl>
                                          <p:spTgt spid="3">
                                            <p:txEl>
                                              <p:pRg st="4" end="4"/>
                                            </p:txEl>
                                          </p:spTgt>
                                        </p:tgtEl>
                                      </p:cBhvr>
                                    </p:animEffect>
                                  </p:childTnLst>
                                </p:cTn>
                              </p:par>
                            </p:childTnLst>
                          </p:cTn>
                        </p:par>
                        <p:par>
                          <p:cTn id="35" fill="hold">
                            <p:stCondLst>
                              <p:cond delay="2000"/>
                            </p:stCondLst>
                            <p:childTnLst>
                              <p:par>
                                <p:cTn id="36" presetID="2" presetClass="exit" presetSubtype="2" fill="hold" grpId="0" nodeType="afterEffect">
                                  <p:stCondLst>
                                    <p:cond delay="0"/>
                                  </p:stCondLst>
                                  <p:childTnLst>
                                    <p:anim calcmode="lin" valueType="num">
                                      <p:cBhvr additive="base">
                                        <p:cTn id="37" dur="2000"/>
                                        <p:tgtEl>
                                          <p:spTgt spid="9"/>
                                        </p:tgtEl>
                                        <p:attrNameLst>
                                          <p:attrName>ppt_x</p:attrName>
                                        </p:attrNameLst>
                                      </p:cBhvr>
                                      <p:tavLst>
                                        <p:tav tm="0">
                                          <p:val>
                                            <p:strVal val="ppt_x"/>
                                          </p:val>
                                        </p:tav>
                                        <p:tav tm="100000">
                                          <p:val>
                                            <p:strVal val="1+ppt_w/2"/>
                                          </p:val>
                                        </p:tav>
                                      </p:tavLst>
                                    </p:anim>
                                    <p:anim calcmode="lin" valueType="num">
                                      <p:cBhvr additive="base">
                                        <p:cTn id="38" dur="2000"/>
                                        <p:tgtEl>
                                          <p:spTgt spid="9"/>
                                        </p:tgtEl>
                                        <p:attrNameLst>
                                          <p:attrName>ppt_y</p:attrName>
                                        </p:attrNameLst>
                                      </p:cBhvr>
                                      <p:tavLst>
                                        <p:tav tm="0">
                                          <p:val>
                                            <p:strVal val="ppt_y"/>
                                          </p:val>
                                        </p:tav>
                                        <p:tav tm="100000">
                                          <p:val>
                                            <p:strVal val="ppt_y"/>
                                          </p:val>
                                        </p:tav>
                                      </p:tavLst>
                                    </p:anim>
                                    <p:set>
                                      <p:cBhvr>
                                        <p:cTn id="39" dur="1" fill="hold">
                                          <p:stCondLst>
                                            <p:cond delay="1999"/>
                                          </p:stCondLst>
                                        </p:cTn>
                                        <p:tgtEl>
                                          <p:spTgt spid="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tmplLst>
          <p:tmpl lvl="1">
            <p:tnLst>
              <p:par>
                <p:cTn presetID="12" presetClass="entr" presetSubtype="4" fill="hold" nodeType="after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250"/>
                        <p:tgtEl>
                          <p:spTgt spid="3"/>
                        </p:tgtEl>
                        <p:attrNameLst>
                          <p:attrName>ppt_y</p:attrName>
                        </p:attrNameLst>
                      </p:cBhvr>
                      <p:tavLst>
                        <p:tav tm="0">
                          <p:val>
                            <p:strVal val="#ppt_y+#ppt_h*1.125000"/>
                          </p:val>
                        </p:tav>
                        <p:tav tm="100000">
                          <p:val>
                            <p:strVal val="#ppt_y"/>
                          </p:val>
                        </p:tav>
                      </p:tavLst>
                    </p:anim>
                    <p:animEffect transition="in" filter="wipe(up)">
                      <p:cBhvr>
                        <p:cTn dur="250"/>
                        <p:tgtEl>
                          <p:spTgt spid="3"/>
                        </p:tgtEl>
                      </p:cBhvr>
                    </p:animEffect>
                  </p:childTnLst>
                </p:cTn>
              </p:par>
            </p:tnLst>
          </p:tmpl>
          <p:tmpl lvl="2">
            <p:tnLst>
              <p:par>
                <p:cTn presetID="12" presetClass="entr" presetSubtype="4" fill="hold" nodeType="after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250"/>
                        <p:tgtEl>
                          <p:spTgt spid="3"/>
                        </p:tgtEl>
                        <p:attrNameLst>
                          <p:attrName>ppt_y</p:attrName>
                        </p:attrNameLst>
                      </p:cBhvr>
                      <p:tavLst>
                        <p:tav tm="0">
                          <p:val>
                            <p:strVal val="#ppt_y+#ppt_h*1.125000"/>
                          </p:val>
                        </p:tav>
                        <p:tav tm="100000">
                          <p:val>
                            <p:strVal val="#ppt_y"/>
                          </p:val>
                        </p:tav>
                      </p:tavLst>
                    </p:anim>
                    <p:animEffect transition="in" filter="wipe(up)">
                      <p:cBhvr>
                        <p:cTn dur="250"/>
                        <p:tgtEl>
                          <p:spTgt spid="3"/>
                        </p:tgtEl>
                      </p:cBhvr>
                    </p:animEffect>
                  </p:childTnLst>
                </p:cTn>
              </p:par>
            </p:tnLst>
          </p:tmpl>
          <p:tmpl lvl="3">
            <p:tnLst>
              <p:par>
                <p:cTn presetID="12" presetClass="entr" presetSubtype="4" fill="hold" nodeType="after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250"/>
                        <p:tgtEl>
                          <p:spTgt spid="3"/>
                        </p:tgtEl>
                        <p:attrNameLst>
                          <p:attrName>ppt_y</p:attrName>
                        </p:attrNameLst>
                      </p:cBhvr>
                      <p:tavLst>
                        <p:tav tm="0">
                          <p:val>
                            <p:strVal val="#ppt_y+#ppt_h*1.125000"/>
                          </p:val>
                        </p:tav>
                        <p:tav tm="100000">
                          <p:val>
                            <p:strVal val="#ppt_y"/>
                          </p:val>
                        </p:tav>
                      </p:tavLst>
                    </p:anim>
                    <p:animEffect transition="in" filter="wipe(up)">
                      <p:cBhvr>
                        <p:cTn dur="250"/>
                        <p:tgtEl>
                          <p:spTgt spid="3"/>
                        </p:tgtEl>
                      </p:cBhvr>
                    </p:animEffect>
                  </p:childTnLst>
                </p:cTn>
              </p:par>
            </p:tnLst>
          </p:tmpl>
          <p:tmpl lvl="4">
            <p:tnLst>
              <p:par>
                <p:cTn presetID="12" presetClass="entr" presetSubtype="4" fill="hold" nodeType="after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250"/>
                        <p:tgtEl>
                          <p:spTgt spid="3"/>
                        </p:tgtEl>
                        <p:attrNameLst>
                          <p:attrName>ppt_y</p:attrName>
                        </p:attrNameLst>
                      </p:cBhvr>
                      <p:tavLst>
                        <p:tav tm="0">
                          <p:val>
                            <p:strVal val="#ppt_y+#ppt_h*1.125000"/>
                          </p:val>
                        </p:tav>
                        <p:tav tm="100000">
                          <p:val>
                            <p:strVal val="#ppt_y"/>
                          </p:val>
                        </p:tav>
                      </p:tavLst>
                    </p:anim>
                    <p:animEffect transition="in" filter="wipe(up)">
                      <p:cBhvr>
                        <p:cTn dur="250"/>
                        <p:tgtEl>
                          <p:spTgt spid="3"/>
                        </p:tgtEl>
                      </p:cBhvr>
                    </p:animEffect>
                  </p:childTnLst>
                </p:cTn>
              </p:par>
            </p:tnLst>
          </p:tmpl>
          <p:tmpl lvl="5">
            <p:tnLst>
              <p:par>
                <p:cTn presetID="12" presetClass="entr" presetSubtype="4" fill="hold" nodeType="after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250"/>
                        <p:tgtEl>
                          <p:spTgt spid="3"/>
                        </p:tgtEl>
                        <p:attrNameLst>
                          <p:attrName>ppt_y</p:attrName>
                        </p:attrNameLst>
                      </p:cBhvr>
                      <p:tavLst>
                        <p:tav tm="0">
                          <p:val>
                            <p:strVal val="#ppt_y+#ppt_h*1.125000"/>
                          </p:val>
                        </p:tav>
                        <p:tav tm="100000">
                          <p:val>
                            <p:strVal val="#ppt_y"/>
                          </p:val>
                        </p:tav>
                      </p:tavLst>
                    </p:anim>
                    <p:animEffect transition="in" filter="wipe(up)">
                      <p:cBhvr>
                        <p:cTn dur="250"/>
                        <p:tgtEl>
                          <p:spTgt spid="3"/>
                        </p:tgtEl>
                      </p:cBhvr>
                    </p:animEffect>
                  </p:childTnLst>
                </p:cTn>
              </p:par>
            </p:tnLst>
          </p:tmpl>
        </p:tmplLst>
      </p:bldP>
      <p:bldP spid="9" grpId="0" animBg="1"/>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hanks Layout">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C7832E48-85ED-42E6-9A1A-6FD6BA462677}" type="datetimeFigureOut">
              <a:rPr lang="en-US" smtClean="0"/>
              <a:t>4/12/2022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EE7F302-4070-4384-992C-E3CACAF5C789}" type="slidenum">
              <a:rPr lang="en-US" smtClean="0"/>
              <a:t>‹#›</a:t>
            </a:fld>
            <a:endParaRPr lang="en-US"/>
          </a:p>
        </p:txBody>
      </p:sp>
      <p:sp>
        <p:nvSpPr>
          <p:cNvPr id="6" name="TextBox 5"/>
          <p:cNvSpPr txBox="1"/>
          <p:nvPr userDrawn="1"/>
        </p:nvSpPr>
        <p:spPr>
          <a:xfrm>
            <a:off x="4550229" y="2210819"/>
            <a:ext cx="3091543" cy="707886"/>
          </a:xfrm>
          <a:prstGeom prst="rect">
            <a:avLst/>
          </a:prstGeom>
          <a:noFill/>
        </p:spPr>
        <p:txBody>
          <a:bodyPr wrap="square" rtlCol="0">
            <a:spAutoFit/>
          </a:bodyPr>
          <a:lstStyle/>
          <a:p>
            <a:pPr algn="ctr"/>
            <a:r>
              <a:rPr lang="en-US" sz="4000" dirty="0" smtClean="0">
                <a:solidFill>
                  <a:srgbClr val="00B050"/>
                </a:solidFill>
                <a:latin typeface="+mj-lt"/>
              </a:rPr>
              <a:t>Thanks</a:t>
            </a:r>
            <a:endParaRPr lang="en-US" sz="4000" dirty="0">
              <a:solidFill>
                <a:srgbClr val="00B050"/>
              </a:solidFill>
              <a:latin typeface="+mj-lt"/>
            </a:endParaRPr>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106516" y="4227436"/>
            <a:ext cx="1048512" cy="365760"/>
          </a:xfrm>
          <a:prstGeom prst="rect">
            <a:avLst/>
          </a:prstGeom>
        </p:spPr>
      </p:pic>
      <p:pic>
        <p:nvPicPr>
          <p:cNvPr id="13" name="Pictur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6973" y="4181716"/>
            <a:ext cx="983227" cy="457200"/>
          </a:xfrm>
          <a:prstGeom prst="rect">
            <a:avLst/>
          </a:prstGeom>
        </p:spPr>
      </p:pic>
      <p:pic>
        <p:nvPicPr>
          <p:cNvPr id="14" name="Picture 1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4228500" y="3467799"/>
            <a:ext cx="3734999" cy="424989"/>
          </a:xfrm>
          <a:prstGeom prst="rect">
            <a:avLst/>
          </a:prstGeom>
        </p:spPr>
      </p:pic>
      <p:sp>
        <p:nvSpPr>
          <p:cNvPr id="12" name="TextBox 11"/>
          <p:cNvSpPr txBox="1"/>
          <p:nvPr userDrawn="1"/>
        </p:nvSpPr>
        <p:spPr>
          <a:xfrm>
            <a:off x="5243843" y="6449181"/>
            <a:ext cx="1704313" cy="369332"/>
          </a:xfrm>
          <a:prstGeom prst="rect">
            <a:avLst/>
          </a:prstGeom>
          <a:noFill/>
        </p:spPr>
        <p:txBody>
          <a:bodyPr wrap="none" rtlCol="0">
            <a:spAutoFit/>
          </a:bodyPr>
          <a:lstStyle/>
          <a:p>
            <a:pPr algn="ctr"/>
            <a:r>
              <a:rPr lang="en-US" sz="900" b="1" i="1" dirty="0" smtClean="0">
                <a:solidFill>
                  <a:srgbClr val="FF0000"/>
                </a:solidFill>
              </a:rPr>
              <a:t>Strictly Private and Confidential</a:t>
            </a:r>
          </a:p>
          <a:p>
            <a:pPr algn="ctr"/>
            <a:r>
              <a:rPr lang="en-US" sz="900" b="1" i="1" dirty="0" smtClean="0">
                <a:solidFill>
                  <a:srgbClr val="FF0000"/>
                </a:solidFill>
              </a:rPr>
              <a:t>Property of MCB Arif Habib </a:t>
            </a:r>
            <a:endParaRPr lang="en-US" sz="900" b="1" i="1" dirty="0">
              <a:solidFill>
                <a:srgbClr val="FF0000"/>
              </a:solidFill>
            </a:endParaRPr>
          </a:p>
        </p:txBody>
      </p:sp>
    </p:spTree>
    <p:extLst>
      <p:ext uri="{BB962C8B-B14F-4D97-AF65-F5344CB8AC3E}">
        <p14:creationId xmlns:p14="http://schemas.microsoft.com/office/powerpoint/2010/main" val="278269586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anim calcmode="lin" valueType="num">
                                      <p:cBhvr>
                                        <p:cTn id="8" dur="500" fill="hold"/>
                                        <p:tgtEl>
                                          <p:spTgt spid="14"/>
                                        </p:tgtEl>
                                        <p:attrNameLst>
                                          <p:attrName>ppt_x</p:attrName>
                                        </p:attrNameLst>
                                      </p:cBhvr>
                                      <p:tavLst>
                                        <p:tav tm="0">
                                          <p:val>
                                            <p:strVal val="#ppt_x"/>
                                          </p:val>
                                        </p:tav>
                                        <p:tav tm="100000">
                                          <p:val>
                                            <p:strVal val="#ppt_x"/>
                                          </p:val>
                                        </p:tav>
                                      </p:tavLst>
                                    </p:anim>
                                    <p:anim calcmode="lin" valueType="num">
                                      <p:cBhvr>
                                        <p:cTn id="9" dur="500" fill="hold"/>
                                        <p:tgtEl>
                                          <p:spTgt spid="14"/>
                                        </p:tgtEl>
                                        <p:attrNameLst>
                                          <p:attrName>ppt_y</p:attrName>
                                        </p:attrNameLst>
                                      </p:cBhvr>
                                      <p:tavLst>
                                        <p:tav tm="0">
                                          <p:val>
                                            <p:strVal val="#ppt_y-.1"/>
                                          </p:val>
                                        </p:tav>
                                        <p:tav tm="100000">
                                          <p:val>
                                            <p:strVal val="#ppt_y"/>
                                          </p:val>
                                        </p:tav>
                                      </p:tavLst>
                                    </p:anim>
                                  </p:childTnLst>
                                </p:cTn>
                              </p:par>
                            </p:childTnLst>
                          </p:cTn>
                        </p:par>
                        <p:par>
                          <p:cTn id="10" fill="hold">
                            <p:stCondLst>
                              <p:cond delay="500"/>
                            </p:stCondLst>
                            <p:childTnLst>
                              <p:par>
                                <p:cTn id="11" presetID="42" presetClass="entr" presetSubtype="0" fill="hold" nodeType="afterEffect">
                                  <p:stCondLst>
                                    <p:cond delay="0"/>
                                  </p:stCondLst>
                                  <p:childTnLst>
                                    <p:set>
                                      <p:cBhvr>
                                        <p:cTn id="12" dur="1" fill="hold">
                                          <p:stCondLst>
                                            <p:cond delay="0"/>
                                          </p:stCondLst>
                                        </p:cTn>
                                        <p:tgtEl>
                                          <p:spTgt spid="13"/>
                                        </p:tgtEl>
                                        <p:attrNameLst>
                                          <p:attrName>style.visibility</p:attrName>
                                        </p:attrNameLst>
                                      </p:cBhvr>
                                      <p:to>
                                        <p:strVal val="visible"/>
                                      </p:to>
                                    </p:set>
                                    <p:animEffect transition="in" filter="fade">
                                      <p:cBhvr>
                                        <p:cTn id="13" dur="250"/>
                                        <p:tgtEl>
                                          <p:spTgt spid="13"/>
                                        </p:tgtEl>
                                      </p:cBhvr>
                                    </p:animEffect>
                                    <p:anim calcmode="lin" valueType="num">
                                      <p:cBhvr>
                                        <p:cTn id="14" dur="250" fill="hold"/>
                                        <p:tgtEl>
                                          <p:spTgt spid="13"/>
                                        </p:tgtEl>
                                        <p:attrNameLst>
                                          <p:attrName>ppt_x</p:attrName>
                                        </p:attrNameLst>
                                      </p:cBhvr>
                                      <p:tavLst>
                                        <p:tav tm="0">
                                          <p:val>
                                            <p:strVal val="#ppt_x"/>
                                          </p:val>
                                        </p:tav>
                                        <p:tav tm="100000">
                                          <p:val>
                                            <p:strVal val="#ppt_x"/>
                                          </p:val>
                                        </p:tav>
                                      </p:tavLst>
                                    </p:anim>
                                    <p:anim calcmode="lin" valueType="num">
                                      <p:cBhvr>
                                        <p:cTn id="15" dur="250" fill="hold"/>
                                        <p:tgtEl>
                                          <p:spTgt spid="13"/>
                                        </p:tgtEl>
                                        <p:attrNameLst>
                                          <p:attrName>ppt_y</p:attrName>
                                        </p:attrNameLst>
                                      </p:cBhvr>
                                      <p:tavLst>
                                        <p:tav tm="0">
                                          <p:val>
                                            <p:strVal val="#ppt_y+.1"/>
                                          </p:val>
                                        </p:tav>
                                        <p:tav tm="100000">
                                          <p:val>
                                            <p:strVal val="#ppt_y"/>
                                          </p:val>
                                        </p:tav>
                                      </p:tavLst>
                                    </p:anim>
                                  </p:childTnLst>
                                </p:cTn>
                              </p:par>
                            </p:childTnLst>
                          </p:cTn>
                        </p:par>
                        <p:par>
                          <p:cTn id="16" fill="hold">
                            <p:stCondLst>
                              <p:cond delay="750"/>
                            </p:stCondLst>
                            <p:childTnLst>
                              <p:par>
                                <p:cTn id="17" presetID="42" presetClass="entr" presetSubtype="0" fill="hold" nodeType="afterEffect">
                                  <p:stCondLst>
                                    <p:cond delay="0"/>
                                  </p:stCondLst>
                                  <p:childTnLst>
                                    <p:set>
                                      <p:cBhvr>
                                        <p:cTn id="18" dur="1" fill="hold">
                                          <p:stCondLst>
                                            <p:cond delay="0"/>
                                          </p:stCondLst>
                                        </p:cTn>
                                        <p:tgtEl>
                                          <p:spTgt spid="11"/>
                                        </p:tgtEl>
                                        <p:attrNameLst>
                                          <p:attrName>style.visibility</p:attrName>
                                        </p:attrNameLst>
                                      </p:cBhvr>
                                      <p:to>
                                        <p:strVal val="visible"/>
                                      </p:to>
                                    </p:set>
                                    <p:animEffect transition="in" filter="fade">
                                      <p:cBhvr>
                                        <p:cTn id="19" dur="250"/>
                                        <p:tgtEl>
                                          <p:spTgt spid="11"/>
                                        </p:tgtEl>
                                      </p:cBhvr>
                                    </p:animEffect>
                                    <p:anim calcmode="lin" valueType="num">
                                      <p:cBhvr>
                                        <p:cTn id="20" dur="250" fill="hold"/>
                                        <p:tgtEl>
                                          <p:spTgt spid="11"/>
                                        </p:tgtEl>
                                        <p:attrNameLst>
                                          <p:attrName>ppt_x</p:attrName>
                                        </p:attrNameLst>
                                      </p:cBhvr>
                                      <p:tavLst>
                                        <p:tav tm="0">
                                          <p:val>
                                            <p:strVal val="#ppt_x"/>
                                          </p:val>
                                        </p:tav>
                                        <p:tav tm="100000">
                                          <p:val>
                                            <p:strVal val="#ppt_x"/>
                                          </p:val>
                                        </p:tav>
                                      </p:tavLst>
                                    </p:anim>
                                    <p:anim calcmode="lin" valueType="num">
                                      <p:cBhvr>
                                        <p:cTn id="21" dur="25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832E48-85ED-42E6-9A1A-6FD6BA462677}" type="datetimeFigureOut">
              <a:rPr lang="en-US" smtClean="0"/>
              <a:t>4/12/2022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E7F302-4070-4384-992C-E3CACAF5C789}" type="slidenum">
              <a:rPr lang="en-US" smtClean="0"/>
              <a:t>‹#›</a:t>
            </a:fld>
            <a:endParaRPr lang="en-US"/>
          </a:p>
        </p:txBody>
      </p:sp>
    </p:spTree>
    <p:extLst>
      <p:ext uri="{BB962C8B-B14F-4D97-AF65-F5344CB8AC3E}">
        <p14:creationId xmlns:p14="http://schemas.microsoft.com/office/powerpoint/2010/main" val="6599020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txBox="1">
            <a:spLocks noGrp="1"/>
          </p:cNvSpPr>
          <p:nvPr>
            <p:ph type="body" sz="quarter" idx="10"/>
          </p:nvPr>
        </p:nvSpPr>
        <p:spPr>
          <a:xfrm>
            <a:off x="0" y="4912401"/>
            <a:ext cx="5306096" cy="1243700"/>
          </a:xfrm>
          <a:prstGeom prst="rect">
            <a:avLst/>
          </a:prstGeom>
        </p:spPr>
        <p:txBody>
          <a:bodyPr vert="horz" lIns="91440" tIns="45720" rIns="91440" bIns="45720" rtlCol="0">
            <a:noAutofit/>
          </a:bodyPr>
          <a:lstStyle/>
          <a:p>
            <a:pPr marL="228600" marR="0" lvl="0" indent="-228600" algn="ctr" defTabSz="914400" rtl="0" eaLnBrk="1" fontAlgn="auto" latinLnBrk="0" hangingPunct="1">
              <a:lnSpc>
                <a:spcPct val="90000"/>
              </a:lnSpc>
              <a:spcBef>
                <a:spcPts val="1000"/>
              </a:spcBef>
              <a:spcAft>
                <a:spcPts val="0"/>
              </a:spcAft>
              <a:buClrTx/>
              <a:buSzTx/>
              <a:tabLst/>
              <a:defRPr/>
            </a:pPr>
            <a:r>
              <a:rPr kumimoji="0" lang="en-US" sz="2400" i="0" u="none" strike="noStrike" kern="1200" cap="none" spc="0" normalizeH="0" baseline="0" noProof="0" dirty="0" smtClean="0">
                <a:ln>
                  <a:noFill/>
                </a:ln>
                <a:solidFill>
                  <a:schemeClr val="bg2">
                    <a:lumMod val="25000"/>
                  </a:schemeClr>
                </a:solidFill>
                <a:effectLst/>
                <a:uLnTx/>
                <a:uFillTx/>
                <a:latin typeface="Georgia" pitchFamily="18" charset="0"/>
              </a:rPr>
              <a:t>175</a:t>
            </a:r>
            <a:r>
              <a:rPr lang="en-US" sz="2400" baseline="30000" dirty="0" err="1" smtClean="0">
                <a:solidFill>
                  <a:schemeClr val="bg2">
                    <a:lumMod val="25000"/>
                  </a:schemeClr>
                </a:solidFill>
                <a:latin typeface="Georgia" pitchFamily="18" charset="0"/>
              </a:rPr>
              <a:t>th</a:t>
            </a:r>
            <a:r>
              <a:rPr kumimoji="0" lang="en-US" sz="2400" i="0" u="none" strike="noStrike" kern="1200" cap="none" spc="0" normalizeH="0" baseline="0" noProof="0" dirty="0" smtClean="0">
                <a:ln>
                  <a:noFill/>
                </a:ln>
                <a:solidFill>
                  <a:schemeClr val="bg2">
                    <a:lumMod val="25000"/>
                  </a:schemeClr>
                </a:solidFill>
                <a:effectLst/>
                <a:uLnTx/>
                <a:uFillTx/>
                <a:latin typeface="Georgia" pitchFamily="18" charset="0"/>
              </a:rPr>
              <a:t> </a:t>
            </a:r>
            <a:r>
              <a:rPr kumimoji="0" lang="en-US" sz="2400" i="0" u="none" strike="noStrike" kern="1200" cap="none" spc="0" normalizeH="0" baseline="0" noProof="0" dirty="0">
                <a:ln>
                  <a:noFill/>
                </a:ln>
                <a:solidFill>
                  <a:schemeClr val="bg2">
                    <a:lumMod val="25000"/>
                  </a:schemeClr>
                </a:solidFill>
                <a:effectLst/>
                <a:uLnTx/>
                <a:uFillTx/>
                <a:latin typeface="Georgia" pitchFamily="18" charset="0"/>
              </a:rPr>
              <a:t>Meeting of Board </a:t>
            </a:r>
            <a:r>
              <a:rPr kumimoji="0" lang="en-US" sz="2400" i="0" u="none" strike="noStrike" kern="1200" cap="none" spc="0" normalizeH="0" baseline="0" noProof="0" dirty="0" smtClean="0">
                <a:ln>
                  <a:noFill/>
                </a:ln>
                <a:solidFill>
                  <a:schemeClr val="bg2">
                    <a:lumMod val="25000"/>
                  </a:schemeClr>
                </a:solidFill>
                <a:effectLst/>
                <a:uLnTx/>
                <a:uFillTx/>
                <a:latin typeface="Georgia" pitchFamily="18" charset="0"/>
              </a:rPr>
              <a:t>of Directors</a:t>
            </a:r>
            <a:endParaRPr kumimoji="0" lang="en-US" sz="2400" i="0" u="none" strike="noStrike" kern="1200" cap="none" spc="0" normalizeH="0" baseline="0" noProof="0" dirty="0">
              <a:ln>
                <a:noFill/>
              </a:ln>
              <a:solidFill>
                <a:schemeClr val="bg2">
                  <a:lumMod val="25000"/>
                </a:schemeClr>
              </a:solidFill>
              <a:effectLst/>
              <a:uLnTx/>
              <a:uFillTx/>
              <a:latin typeface="Georgia" pitchFamily="18" charset="0"/>
            </a:endParaRPr>
          </a:p>
          <a:p>
            <a:pPr marL="228600" marR="0" lvl="0" indent="-228600" algn="ctr" defTabSz="914400" rtl="0" eaLnBrk="1" fontAlgn="auto" latinLnBrk="0" hangingPunct="1">
              <a:lnSpc>
                <a:spcPct val="90000"/>
              </a:lnSpc>
              <a:spcBef>
                <a:spcPts val="1000"/>
              </a:spcBef>
              <a:spcAft>
                <a:spcPts val="0"/>
              </a:spcAft>
              <a:buClrTx/>
              <a:buSzTx/>
              <a:tabLst/>
              <a:defRPr/>
            </a:pPr>
            <a:r>
              <a:rPr lang="en-US" sz="2400" dirty="0" smtClean="0">
                <a:solidFill>
                  <a:schemeClr val="bg2">
                    <a:lumMod val="25000"/>
                  </a:schemeClr>
                </a:solidFill>
                <a:latin typeface="Georgia" pitchFamily="18" charset="0"/>
              </a:rPr>
              <a:t>April 13, 2022</a:t>
            </a:r>
            <a:endParaRPr kumimoji="0" lang="en-US" sz="2400" i="0" u="none" strike="noStrike" kern="1200" cap="none" spc="0" normalizeH="0" baseline="0" noProof="0" dirty="0">
              <a:ln>
                <a:noFill/>
              </a:ln>
              <a:solidFill>
                <a:schemeClr val="bg2">
                  <a:lumMod val="25000"/>
                </a:schemeClr>
              </a:solidFill>
              <a:effectLst/>
              <a:uLnTx/>
              <a:uFillTx/>
              <a:latin typeface="Georgia" pitchFamily="18" charset="0"/>
            </a:endParaRPr>
          </a:p>
        </p:txBody>
      </p:sp>
    </p:spTree>
    <p:extLst>
      <p:ext uri="{BB962C8B-B14F-4D97-AF65-F5344CB8AC3E}">
        <p14:creationId xmlns:p14="http://schemas.microsoft.com/office/powerpoint/2010/main" val="2714350302"/>
      </p:ext>
    </p:extLst>
  </p:cSld>
  <p:clrMapOvr>
    <a:masterClrMapping/>
  </p:clrMapOvr>
  <mc:AlternateContent xmlns:mc="http://schemas.openxmlformats.org/markup-compatibility/2006" xmlns:p14="http://schemas.microsoft.com/office/powerpoint/2010/main">
    <mc:Choice Requires="p14">
      <p:transition spd="slow" p14:dur="2500">
        <p14:vortex dir="r"/>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604929" y="4761"/>
            <a:ext cx="5715298" cy="563563"/>
          </a:xfrm>
        </p:spPr>
        <p:txBody>
          <a:bodyPr rtlCol="0">
            <a:normAutofit/>
          </a:bodyPr>
          <a:lstStyle/>
          <a:p>
            <a:pPr>
              <a:defRPr/>
            </a:pPr>
            <a:r>
              <a:rPr lang="en-US" sz="2500" dirty="0">
                <a:solidFill>
                  <a:schemeClr val="tx1">
                    <a:tint val="75000"/>
                  </a:schemeClr>
                </a:solidFill>
                <a:latin typeface="Georgia" pitchFamily="18" charset="0"/>
                <a:ea typeface="+mn-ea"/>
                <a:cs typeface="+mn-cs"/>
              </a:rPr>
              <a:t>Agenda Item No. </a:t>
            </a:r>
            <a:r>
              <a:rPr lang="en-US" sz="2500" dirty="0" smtClean="0">
                <a:solidFill>
                  <a:schemeClr val="tx1">
                    <a:tint val="75000"/>
                  </a:schemeClr>
                </a:solidFill>
                <a:latin typeface="Georgia" pitchFamily="18" charset="0"/>
                <a:ea typeface="+mn-ea"/>
                <a:cs typeface="+mn-cs"/>
              </a:rPr>
              <a:t>5</a:t>
            </a:r>
            <a:endParaRPr lang="en-US" sz="2500" dirty="0">
              <a:solidFill>
                <a:schemeClr val="tx1">
                  <a:tint val="75000"/>
                </a:schemeClr>
              </a:solidFill>
              <a:latin typeface="Georgia" pitchFamily="18" charset="0"/>
              <a:ea typeface="+mn-ea"/>
              <a:cs typeface="+mn-cs"/>
            </a:endParaRPr>
          </a:p>
        </p:txBody>
      </p:sp>
      <p:sp>
        <p:nvSpPr>
          <p:cNvPr id="6" name="Rectangle 5"/>
          <p:cNvSpPr>
            <a:spLocks noChangeArrowheads="1"/>
          </p:cNvSpPr>
          <p:nvPr/>
        </p:nvSpPr>
        <p:spPr bwMode="auto">
          <a:xfrm>
            <a:off x="1694821" y="3846628"/>
            <a:ext cx="9158287" cy="1554051"/>
          </a:xfrm>
          <a:prstGeom prst="rect">
            <a:avLst/>
          </a:prstGeom>
          <a:ln>
            <a:solidFill>
              <a:schemeClr val="accent1">
                <a:lumMod val="50000"/>
              </a:schemeClr>
            </a:solidFill>
            <a:headEnd/>
            <a:tailEnd/>
          </a:ln>
        </p:spPr>
        <p:style>
          <a:lnRef idx="2">
            <a:schemeClr val="accent1"/>
          </a:lnRef>
          <a:fillRef idx="1">
            <a:schemeClr val="lt1"/>
          </a:fillRef>
          <a:effectRef idx="0">
            <a:schemeClr val="accent1"/>
          </a:effectRef>
          <a:fontRef idx="minor">
            <a:schemeClr val="dk1"/>
          </a:fontRef>
        </p:style>
        <p:txBody>
          <a:bodyPr anchor="ctr" anchorCtr="0"/>
          <a:lstStyle/>
          <a:p>
            <a:pPr algn="just">
              <a:lnSpc>
                <a:spcPct val="80000"/>
              </a:lnSpc>
              <a:spcBef>
                <a:spcPts val="800"/>
              </a:spcBef>
              <a:buClr>
                <a:srgbClr val="000000"/>
              </a:buClr>
              <a:buSzPct val="100000"/>
            </a:pPr>
            <a:r>
              <a:rPr lang="en-US" b="1" i="1" u="sng" dirty="0">
                <a:solidFill>
                  <a:srgbClr val="002060"/>
                </a:solidFill>
                <a:latin typeface="Georgia" panose="02040502050405020303" pitchFamily="18" charset="0"/>
              </a:rPr>
              <a:t>Draft Resolution to be passed</a:t>
            </a:r>
          </a:p>
          <a:p>
            <a:pPr algn="just">
              <a:lnSpc>
                <a:spcPct val="80000"/>
              </a:lnSpc>
              <a:spcBef>
                <a:spcPts val="800"/>
              </a:spcBef>
              <a:buClr>
                <a:srgbClr val="000000"/>
              </a:buClr>
              <a:buSzPct val="100000"/>
            </a:pPr>
            <a:endParaRPr lang="en-US" b="1" i="1" dirty="0">
              <a:solidFill>
                <a:srgbClr val="002060"/>
              </a:solidFill>
              <a:latin typeface="Georgia" pitchFamily="18" charset="0"/>
            </a:endParaRPr>
          </a:p>
          <a:p>
            <a:pPr algn="just">
              <a:lnSpc>
                <a:spcPct val="80000"/>
              </a:lnSpc>
              <a:spcBef>
                <a:spcPts val="800"/>
              </a:spcBef>
              <a:buClr>
                <a:srgbClr val="000000"/>
              </a:buClr>
              <a:buSzPct val="100000"/>
            </a:pPr>
            <a:r>
              <a:rPr lang="en-US" b="1" i="1" dirty="0">
                <a:solidFill>
                  <a:srgbClr val="002060"/>
                </a:solidFill>
                <a:latin typeface="Georgia" pitchFamily="18" charset="0"/>
              </a:rPr>
              <a:t>“Resolved that</a:t>
            </a:r>
            <a:endParaRPr lang="en-US" dirty="0">
              <a:solidFill>
                <a:srgbClr val="002060"/>
              </a:solidFill>
              <a:latin typeface="Georgia" panose="02040502050405020303" pitchFamily="18" charset="0"/>
            </a:endParaRPr>
          </a:p>
          <a:p>
            <a:pPr algn="just"/>
            <a:r>
              <a:rPr lang="en-US" i="1" dirty="0" smtClean="0">
                <a:solidFill>
                  <a:srgbClr val="002060"/>
                </a:solidFill>
                <a:latin typeface="Georgia" panose="02040502050405020303" pitchFamily="18" charset="0"/>
              </a:rPr>
              <a:t>Sale </a:t>
            </a:r>
            <a:r>
              <a:rPr lang="en-US" i="1" dirty="0">
                <a:solidFill>
                  <a:srgbClr val="002060"/>
                </a:solidFill>
                <a:latin typeface="Georgia" panose="02040502050405020303" pitchFamily="18" charset="0"/>
              </a:rPr>
              <a:t>of </a:t>
            </a:r>
            <a:r>
              <a:rPr lang="en-US" i="1" dirty="0" smtClean="0">
                <a:solidFill>
                  <a:srgbClr val="002060"/>
                </a:solidFill>
                <a:latin typeface="Georgia" panose="02040502050405020303" pitchFamily="18" charset="0"/>
              </a:rPr>
              <a:t>20,000 </a:t>
            </a:r>
            <a:r>
              <a:rPr lang="en-US" i="1" dirty="0">
                <a:solidFill>
                  <a:srgbClr val="002060"/>
                </a:solidFill>
                <a:latin typeface="Georgia" panose="02040502050405020303" pitchFamily="18" charset="0"/>
              </a:rPr>
              <a:t>shares of MCB-Arif Habib Savings and Investments Limited by </a:t>
            </a:r>
            <a:r>
              <a:rPr lang="en-US" i="1" dirty="0" smtClean="0">
                <a:solidFill>
                  <a:srgbClr val="002060"/>
                </a:solidFill>
                <a:latin typeface="Georgia" panose="02040502050405020303" pitchFamily="18" charset="0"/>
              </a:rPr>
              <a:t>Mr. </a:t>
            </a:r>
            <a:r>
              <a:rPr lang="en-US" i="1" dirty="0" err="1" smtClean="0">
                <a:solidFill>
                  <a:srgbClr val="002060"/>
                </a:solidFill>
                <a:latin typeface="Georgia" panose="02040502050405020303" pitchFamily="18" charset="0"/>
              </a:rPr>
              <a:t>Nasim</a:t>
            </a:r>
            <a:r>
              <a:rPr lang="en-US" i="1" dirty="0" smtClean="0">
                <a:solidFill>
                  <a:srgbClr val="002060"/>
                </a:solidFill>
                <a:latin typeface="Georgia" panose="02040502050405020303" pitchFamily="18" charset="0"/>
              </a:rPr>
              <a:t> Beg be </a:t>
            </a:r>
            <a:r>
              <a:rPr lang="en-US" i="1" dirty="0">
                <a:solidFill>
                  <a:srgbClr val="002060"/>
                </a:solidFill>
                <a:latin typeface="Georgia" panose="02040502050405020303" pitchFamily="18" charset="0"/>
              </a:rPr>
              <a:t>and are hereby approved.”</a:t>
            </a:r>
            <a:endParaRPr lang="en-US" dirty="0">
              <a:solidFill>
                <a:srgbClr val="002060"/>
              </a:solidFill>
              <a:latin typeface="Georgia" panose="02040502050405020303" pitchFamily="18" charset="0"/>
            </a:endParaRPr>
          </a:p>
        </p:txBody>
      </p:sp>
      <p:sp>
        <p:nvSpPr>
          <p:cNvPr id="3" name="TextBox 2"/>
          <p:cNvSpPr txBox="1"/>
          <p:nvPr/>
        </p:nvSpPr>
        <p:spPr>
          <a:xfrm>
            <a:off x="1566863" y="1468669"/>
            <a:ext cx="9275844" cy="461665"/>
          </a:xfrm>
          <a:prstGeom prst="rect">
            <a:avLst/>
          </a:prstGeom>
          <a:noFill/>
          <a:ln w="9525">
            <a:noFill/>
            <a:miter lim="800000"/>
            <a:headEnd/>
            <a:tailEnd/>
          </a:ln>
        </p:spPr>
        <p:txBody>
          <a:bodyPr wrap="square">
            <a:spAutoFit/>
          </a:bodyPr>
          <a:lstStyle>
            <a:defPPr>
              <a:defRPr lang="en-US"/>
            </a:defPPr>
            <a:lvl1pPr lvl="0" algn="ctr">
              <a:defRPr sz="2400">
                <a:latin typeface="Times New Roman" pitchFamily="18" charset="0"/>
                <a:cs typeface="Times New Roman" pitchFamily="18" charset="0"/>
              </a:defRPr>
            </a:lvl1pPr>
          </a:lstStyle>
          <a:p>
            <a:r>
              <a:rPr lang="en-US" dirty="0" smtClean="0"/>
              <a:t>Sale </a:t>
            </a:r>
            <a:r>
              <a:rPr lang="en-US" dirty="0"/>
              <a:t>of Shares by Director – </a:t>
            </a:r>
            <a:r>
              <a:rPr lang="en-US" dirty="0" smtClean="0"/>
              <a:t>Mr. </a:t>
            </a:r>
            <a:r>
              <a:rPr lang="en-US" dirty="0" err="1" smtClean="0"/>
              <a:t>Nasim</a:t>
            </a:r>
            <a:r>
              <a:rPr lang="en-US" dirty="0" smtClean="0"/>
              <a:t> Beg</a:t>
            </a:r>
            <a:endParaRPr lang="en-US" dirty="0"/>
          </a:p>
        </p:txBody>
      </p:sp>
      <p:sp>
        <p:nvSpPr>
          <p:cNvPr id="7" name="TextBox 15"/>
          <p:cNvSpPr txBox="1">
            <a:spLocks noChangeArrowheads="1"/>
          </p:cNvSpPr>
          <p:nvPr/>
        </p:nvSpPr>
        <p:spPr bwMode="auto">
          <a:xfrm>
            <a:off x="1078832" y="640931"/>
            <a:ext cx="10058400" cy="461665"/>
          </a:xfrm>
          <a:prstGeom prst="rect">
            <a:avLst/>
          </a:prstGeom>
          <a:noFill/>
          <a:ln w="9525">
            <a:noFill/>
            <a:miter lim="800000"/>
            <a:headEnd/>
            <a:tailEnd/>
          </a:ln>
        </p:spPr>
        <p:txBody>
          <a:bodyPr wrap="square">
            <a:spAutoFit/>
          </a:bodyPr>
          <a:lstStyle/>
          <a:p>
            <a:pPr lvl="0" algn="ctr"/>
            <a:r>
              <a:rPr lang="en-US" sz="2400" dirty="0">
                <a:latin typeface="Times New Roman" pitchFamily="18" charset="0"/>
                <a:cs typeface="Times New Roman" pitchFamily="18" charset="0"/>
              </a:rPr>
              <a:t>Matters relating to Legal Framework</a:t>
            </a:r>
            <a:endParaRPr lang="en-US" sz="2400" dirty="0">
              <a:solidFill>
                <a:srgbClr val="FF0000"/>
              </a:solidFill>
              <a:latin typeface="Times New Roman" pitchFamily="18" charset="0"/>
              <a:cs typeface="Times New Roman" pitchFamily="18" charset="0"/>
            </a:endParaRPr>
          </a:p>
        </p:txBody>
      </p:sp>
      <p:graphicFrame>
        <p:nvGraphicFramePr>
          <p:cNvPr id="2" name="Table 1"/>
          <p:cNvGraphicFramePr>
            <a:graphicFrameLocks noGrp="1"/>
          </p:cNvGraphicFramePr>
          <p:nvPr>
            <p:extLst>
              <p:ext uri="{D42A27DB-BD31-4B8C-83A1-F6EECF244321}">
                <p14:modId xmlns:p14="http://schemas.microsoft.com/office/powerpoint/2010/main" val="756521497"/>
              </p:ext>
            </p:extLst>
          </p:nvPr>
        </p:nvGraphicFramePr>
        <p:xfrm>
          <a:off x="1694823" y="2360243"/>
          <a:ext cx="9147887" cy="1140194"/>
        </p:xfrm>
        <a:graphic>
          <a:graphicData uri="http://schemas.openxmlformats.org/drawingml/2006/table">
            <a:tbl>
              <a:tblPr firstRow="1" bandRow="1">
                <a:tableStyleId>{5C22544A-7EE6-4342-B048-85BDC9FD1C3A}</a:tableStyleId>
              </a:tblPr>
              <a:tblGrid>
                <a:gridCol w="1729416">
                  <a:extLst>
                    <a:ext uri="{9D8B030D-6E8A-4147-A177-3AD203B41FA5}">
                      <a16:colId xmlns:a16="http://schemas.microsoft.com/office/drawing/2014/main" xmlns="" val="20000"/>
                    </a:ext>
                  </a:extLst>
                </a:gridCol>
                <a:gridCol w="1714500">
                  <a:extLst>
                    <a:ext uri="{9D8B030D-6E8A-4147-A177-3AD203B41FA5}">
                      <a16:colId xmlns:a16="http://schemas.microsoft.com/office/drawing/2014/main" xmlns="" val="20001"/>
                    </a:ext>
                  </a:extLst>
                </a:gridCol>
                <a:gridCol w="2157412">
                  <a:extLst>
                    <a:ext uri="{9D8B030D-6E8A-4147-A177-3AD203B41FA5}">
                      <a16:colId xmlns:a16="http://schemas.microsoft.com/office/drawing/2014/main" xmlns="" val="20002"/>
                    </a:ext>
                  </a:extLst>
                </a:gridCol>
                <a:gridCol w="1716982">
                  <a:extLst>
                    <a:ext uri="{9D8B030D-6E8A-4147-A177-3AD203B41FA5}">
                      <a16:colId xmlns:a16="http://schemas.microsoft.com/office/drawing/2014/main" xmlns="" val="20003"/>
                    </a:ext>
                  </a:extLst>
                </a:gridCol>
                <a:gridCol w="1829577">
                  <a:extLst>
                    <a:ext uri="{9D8B030D-6E8A-4147-A177-3AD203B41FA5}">
                      <a16:colId xmlns:a16="http://schemas.microsoft.com/office/drawing/2014/main" xmlns="" val="20004"/>
                    </a:ext>
                  </a:extLst>
                </a:gridCol>
              </a:tblGrid>
              <a:tr h="570097">
                <a:tc>
                  <a:txBody>
                    <a:bodyPr/>
                    <a:lstStyle/>
                    <a:p>
                      <a:pPr algn="ctr"/>
                      <a:r>
                        <a:rPr lang="en-US" sz="1400" dirty="0" smtClean="0">
                          <a:solidFill>
                            <a:srgbClr val="002060"/>
                          </a:solidFill>
                          <a:latin typeface="Georgia" panose="02040502050405020303" pitchFamily="18" charset="0"/>
                        </a:rPr>
                        <a:t>Date</a:t>
                      </a:r>
                      <a:endParaRPr lang="en-US" sz="1400" dirty="0">
                        <a:solidFill>
                          <a:srgbClr val="002060"/>
                        </a:solidFill>
                        <a:latin typeface="Georgia" panose="02040502050405020303" pitchFamily="18" charset="0"/>
                      </a:endParaRPr>
                    </a:p>
                  </a:txBody>
                  <a:tcPr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noFill/>
                  </a:tcPr>
                </a:tc>
                <a:tc>
                  <a:txBody>
                    <a:bodyPr/>
                    <a:lstStyle/>
                    <a:p>
                      <a:pPr algn="ctr"/>
                      <a:r>
                        <a:rPr lang="en-US" sz="1400" dirty="0" smtClean="0">
                          <a:solidFill>
                            <a:srgbClr val="002060"/>
                          </a:solidFill>
                          <a:latin typeface="Georgia" panose="02040502050405020303" pitchFamily="18" charset="0"/>
                        </a:rPr>
                        <a:t>Nature</a:t>
                      </a:r>
                      <a:endParaRPr lang="en-US" sz="1400" dirty="0">
                        <a:solidFill>
                          <a:srgbClr val="002060"/>
                        </a:solidFill>
                        <a:latin typeface="Georgia" panose="02040502050405020303" pitchFamily="18" charset="0"/>
                      </a:endParaRPr>
                    </a:p>
                  </a:txBody>
                  <a:tcPr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noFill/>
                  </a:tcPr>
                </a:tc>
                <a:tc>
                  <a:txBody>
                    <a:bodyPr/>
                    <a:lstStyle/>
                    <a:p>
                      <a:pPr algn="ctr"/>
                      <a:r>
                        <a:rPr lang="en-US" sz="1400" dirty="0" smtClean="0">
                          <a:solidFill>
                            <a:srgbClr val="002060"/>
                          </a:solidFill>
                          <a:latin typeface="Georgia" panose="02040502050405020303" pitchFamily="18" charset="0"/>
                        </a:rPr>
                        <a:t>Number of Shares</a:t>
                      </a:r>
                      <a:endParaRPr lang="en-US" sz="1400" dirty="0">
                        <a:solidFill>
                          <a:srgbClr val="002060"/>
                        </a:solidFill>
                        <a:latin typeface="Georgia" panose="02040502050405020303" pitchFamily="18" charset="0"/>
                      </a:endParaRPr>
                    </a:p>
                  </a:txBody>
                  <a:tcPr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noFill/>
                  </a:tcPr>
                </a:tc>
                <a:tc>
                  <a:txBody>
                    <a:bodyPr/>
                    <a:lstStyle/>
                    <a:p>
                      <a:pPr algn="ctr"/>
                      <a:r>
                        <a:rPr lang="en-US" sz="1400" dirty="0" smtClean="0">
                          <a:solidFill>
                            <a:srgbClr val="002060"/>
                          </a:solidFill>
                          <a:latin typeface="Georgia" panose="02040502050405020303" pitchFamily="18" charset="0"/>
                        </a:rPr>
                        <a:t>Rate</a:t>
                      </a:r>
                      <a:endParaRPr lang="en-US" sz="1400" dirty="0">
                        <a:solidFill>
                          <a:srgbClr val="002060"/>
                        </a:solidFill>
                        <a:latin typeface="Georgia" panose="02040502050405020303" pitchFamily="18" charset="0"/>
                      </a:endParaRPr>
                    </a:p>
                  </a:txBody>
                  <a:tcPr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noFill/>
                  </a:tcPr>
                </a:tc>
                <a:tc>
                  <a:txBody>
                    <a:bodyPr/>
                    <a:lstStyle/>
                    <a:p>
                      <a:pPr algn="ctr"/>
                      <a:r>
                        <a:rPr lang="en-US" sz="1400" dirty="0" smtClean="0">
                          <a:solidFill>
                            <a:srgbClr val="002060"/>
                          </a:solidFill>
                          <a:latin typeface="Georgia" panose="02040502050405020303" pitchFamily="18" charset="0"/>
                        </a:rPr>
                        <a:t>Form</a:t>
                      </a:r>
                      <a:r>
                        <a:rPr lang="en-US" sz="1400" baseline="0" dirty="0" smtClean="0">
                          <a:solidFill>
                            <a:srgbClr val="002060"/>
                          </a:solidFill>
                          <a:latin typeface="Georgia" panose="02040502050405020303" pitchFamily="18" charset="0"/>
                        </a:rPr>
                        <a:t> of Shares</a:t>
                      </a:r>
                      <a:endParaRPr lang="en-US" sz="1400" dirty="0">
                        <a:solidFill>
                          <a:srgbClr val="002060"/>
                        </a:solidFill>
                        <a:latin typeface="Georgia" panose="02040502050405020303" pitchFamily="18" charset="0"/>
                      </a:endParaRPr>
                    </a:p>
                  </a:txBody>
                  <a:tcPr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xmlns="" val="10000"/>
                  </a:ext>
                </a:extLst>
              </a:tr>
              <a:tr h="570097">
                <a:tc>
                  <a:txBody>
                    <a:bodyPr/>
                    <a:lstStyle/>
                    <a:p>
                      <a:pPr algn="ctr"/>
                      <a:r>
                        <a:rPr lang="en-US" sz="1400" dirty="0" smtClean="0">
                          <a:solidFill>
                            <a:srgbClr val="002060"/>
                          </a:solidFill>
                          <a:latin typeface="Georgia" panose="02040502050405020303" pitchFamily="18" charset="0"/>
                        </a:rPr>
                        <a:t>April 05,</a:t>
                      </a:r>
                      <a:r>
                        <a:rPr lang="en-US" sz="1400" baseline="0" dirty="0" smtClean="0">
                          <a:solidFill>
                            <a:srgbClr val="002060"/>
                          </a:solidFill>
                          <a:latin typeface="Georgia" panose="02040502050405020303" pitchFamily="18" charset="0"/>
                        </a:rPr>
                        <a:t> 2022</a:t>
                      </a:r>
                      <a:endParaRPr lang="en-US" sz="1400" dirty="0">
                        <a:solidFill>
                          <a:srgbClr val="002060"/>
                        </a:solidFill>
                        <a:latin typeface="Georgia" panose="02040502050405020303" pitchFamily="18" charset="0"/>
                      </a:endParaRPr>
                    </a:p>
                  </a:txBody>
                  <a:tcPr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noFill/>
                  </a:tcPr>
                </a:tc>
                <a:tc>
                  <a:txBody>
                    <a:bodyPr/>
                    <a:lstStyle/>
                    <a:p>
                      <a:pPr algn="ctr"/>
                      <a:r>
                        <a:rPr lang="en-US" sz="1400" dirty="0" smtClean="0">
                          <a:solidFill>
                            <a:srgbClr val="002060"/>
                          </a:solidFill>
                          <a:latin typeface="Georgia" panose="02040502050405020303" pitchFamily="18" charset="0"/>
                        </a:rPr>
                        <a:t>Sale</a:t>
                      </a:r>
                      <a:endParaRPr lang="en-US" sz="1400" dirty="0">
                        <a:solidFill>
                          <a:srgbClr val="002060"/>
                        </a:solidFill>
                        <a:latin typeface="Georgia" panose="02040502050405020303" pitchFamily="18" charset="0"/>
                      </a:endParaRPr>
                    </a:p>
                  </a:txBody>
                  <a:tcPr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noFill/>
                  </a:tcPr>
                </a:tc>
                <a:tc>
                  <a:txBody>
                    <a:bodyPr/>
                    <a:lstStyle/>
                    <a:p>
                      <a:pPr algn="ctr"/>
                      <a:r>
                        <a:rPr lang="en-US" sz="1400" dirty="0" smtClean="0">
                          <a:solidFill>
                            <a:srgbClr val="002060"/>
                          </a:solidFill>
                          <a:latin typeface="Georgia" panose="02040502050405020303" pitchFamily="18" charset="0"/>
                        </a:rPr>
                        <a:t>20,000</a:t>
                      </a:r>
                      <a:endParaRPr lang="en-US" sz="1400" dirty="0">
                        <a:solidFill>
                          <a:srgbClr val="002060"/>
                        </a:solidFill>
                        <a:latin typeface="Georgia" panose="02040502050405020303" pitchFamily="18" charset="0"/>
                      </a:endParaRPr>
                    </a:p>
                  </a:txBody>
                  <a:tcPr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noFill/>
                  </a:tcPr>
                </a:tc>
                <a:tc>
                  <a:txBody>
                    <a:bodyPr/>
                    <a:lstStyle/>
                    <a:p>
                      <a:pPr algn="ctr"/>
                      <a:r>
                        <a:rPr lang="en-US" sz="1400" dirty="0" smtClean="0">
                          <a:solidFill>
                            <a:srgbClr val="002060"/>
                          </a:solidFill>
                          <a:latin typeface="Georgia" panose="02040502050405020303" pitchFamily="18" charset="0"/>
                        </a:rPr>
                        <a:t>25</a:t>
                      </a:r>
                      <a:endParaRPr lang="en-US" sz="1400" dirty="0">
                        <a:solidFill>
                          <a:srgbClr val="002060"/>
                        </a:solidFill>
                        <a:latin typeface="Georgia" panose="02040502050405020303" pitchFamily="18" charset="0"/>
                      </a:endParaRPr>
                    </a:p>
                  </a:txBody>
                  <a:tcPr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noFill/>
                  </a:tcPr>
                </a:tc>
                <a:tc>
                  <a:txBody>
                    <a:bodyPr/>
                    <a:lstStyle/>
                    <a:p>
                      <a:pPr algn="ctr"/>
                      <a:r>
                        <a:rPr lang="en-US" sz="1400" dirty="0" smtClean="0">
                          <a:solidFill>
                            <a:srgbClr val="002060"/>
                          </a:solidFill>
                          <a:latin typeface="Georgia" panose="02040502050405020303" pitchFamily="18" charset="0"/>
                        </a:rPr>
                        <a:t>Through CDC</a:t>
                      </a:r>
                      <a:endParaRPr lang="en-US" sz="1400" dirty="0">
                        <a:solidFill>
                          <a:srgbClr val="002060"/>
                        </a:solidFill>
                        <a:latin typeface="Georgia" panose="02040502050405020303" pitchFamily="18" charset="0"/>
                      </a:endParaRPr>
                    </a:p>
                  </a:txBody>
                  <a:tcPr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2621587590"/>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71230422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838200" y="365125"/>
            <a:ext cx="2948189" cy="816971"/>
          </a:xfrm>
        </p:spPr>
        <p:txBody>
          <a:bodyPr rtlCol="0">
            <a:normAutofit/>
          </a:bodyPr>
          <a:lstStyle/>
          <a:p>
            <a:pPr algn="l" fontAlgn="auto">
              <a:spcAft>
                <a:spcPts val="0"/>
              </a:spcAft>
              <a:defRPr/>
            </a:pPr>
            <a:r>
              <a:rPr lang="en-US" sz="2500" dirty="0">
                <a:solidFill>
                  <a:schemeClr val="tx1">
                    <a:tint val="75000"/>
                  </a:schemeClr>
                </a:solidFill>
                <a:latin typeface="Georgia" pitchFamily="18" charset="0"/>
                <a:ea typeface="+mn-ea"/>
                <a:cs typeface="+mn-cs"/>
              </a:rPr>
              <a:t>Agenda Item No. 1</a:t>
            </a:r>
          </a:p>
        </p:txBody>
      </p:sp>
      <p:sp>
        <p:nvSpPr>
          <p:cNvPr id="5" name="Content Placeholder 2"/>
          <p:cNvSpPr>
            <a:spLocks noGrp="1"/>
          </p:cNvSpPr>
          <p:nvPr>
            <p:ph idx="1"/>
          </p:nvPr>
        </p:nvSpPr>
        <p:spPr/>
        <p:txBody>
          <a:bodyPr>
            <a:normAutofit/>
          </a:bodyPr>
          <a:lstStyle/>
          <a:p>
            <a:pPr marL="0" indent="0" algn="ctr">
              <a:buNone/>
            </a:pPr>
            <a:endParaRPr lang="en-US" sz="2400" dirty="0" smtClean="0">
              <a:solidFill>
                <a:schemeClr val="tx1"/>
              </a:solidFill>
              <a:latin typeface="Georgia" pitchFamily="18" charset="0"/>
            </a:endParaRPr>
          </a:p>
          <a:p>
            <a:pPr marL="0" indent="0" algn="ctr">
              <a:buNone/>
            </a:pPr>
            <a:r>
              <a:rPr lang="en-US" sz="3200" dirty="0" smtClean="0">
                <a:solidFill>
                  <a:schemeClr val="tx1"/>
                </a:solidFill>
                <a:latin typeface="Georgia" pitchFamily="18" charset="0"/>
              </a:rPr>
              <a:t>To </a:t>
            </a:r>
            <a:r>
              <a:rPr lang="en-US" sz="3200" dirty="0">
                <a:solidFill>
                  <a:schemeClr val="tx1"/>
                </a:solidFill>
                <a:latin typeface="Georgia" pitchFamily="18" charset="0"/>
              </a:rPr>
              <a:t>confirm the minutes of the </a:t>
            </a:r>
            <a:r>
              <a:rPr lang="en-US" sz="3200" dirty="0" smtClean="0">
                <a:solidFill>
                  <a:schemeClr val="tx1"/>
                </a:solidFill>
                <a:latin typeface="Georgia" pitchFamily="18" charset="0"/>
              </a:rPr>
              <a:t>174</a:t>
            </a:r>
            <a:r>
              <a:rPr lang="en-US" sz="2800" dirty="0" smtClean="0">
                <a:solidFill>
                  <a:schemeClr val="tx1"/>
                </a:solidFill>
                <a:latin typeface="Georgia" pitchFamily="18" charset="0"/>
              </a:rPr>
              <a:t>th</a:t>
            </a:r>
            <a:r>
              <a:rPr lang="en-US" sz="3200" dirty="0" smtClean="0">
                <a:solidFill>
                  <a:schemeClr val="tx1"/>
                </a:solidFill>
                <a:latin typeface="Georgia" pitchFamily="18" charset="0"/>
              </a:rPr>
              <a:t> meeting </a:t>
            </a:r>
            <a:r>
              <a:rPr lang="en-US" sz="3200" dirty="0">
                <a:solidFill>
                  <a:schemeClr val="tx1"/>
                </a:solidFill>
                <a:latin typeface="Georgia" pitchFamily="18" charset="0"/>
              </a:rPr>
              <a:t>of the Board of Directors held on </a:t>
            </a:r>
            <a:r>
              <a:rPr lang="en-US" sz="3200" dirty="0" smtClean="0">
                <a:solidFill>
                  <a:schemeClr val="tx1"/>
                </a:solidFill>
                <a:latin typeface="Georgia" pitchFamily="18" charset="0"/>
              </a:rPr>
              <a:t>March 10, 2022</a:t>
            </a:r>
            <a:endParaRPr lang="en-US" sz="3200" dirty="0">
              <a:solidFill>
                <a:schemeClr val="tx1"/>
              </a:solidFill>
              <a:latin typeface="Georgia" pitchFamily="18" charset="0"/>
            </a:endParaRPr>
          </a:p>
        </p:txBody>
      </p:sp>
      <p:sp>
        <p:nvSpPr>
          <p:cNvPr id="6" name="Rectangle 5"/>
          <p:cNvSpPr>
            <a:spLocks noChangeArrowheads="1"/>
          </p:cNvSpPr>
          <p:nvPr/>
        </p:nvSpPr>
        <p:spPr bwMode="auto">
          <a:xfrm>
            <a:off x="2850321" y="3375635"/>
            <a:ext cx="6745457" cy="1709743"/>
          </a:xfrm>
          <a:prstGeom prst="rect">
            <a:avLst/>
          </a:prstGeom>
          <a:ln>
            <a:solidFill>
              <a:schemeClr val="accent1">
                <a:lumMod val="50000"/>
              </a:schemeClr>
            </a:solidFill>
            <a:headEnd/>
            <a:tailEnd/>
          </a:ln>
        </p:spPr>
        <p:style>
          <a:lnRef idx="2">
            <a:schemeClr val="accent1"/>
          </a:lnRef>
          <a:fillRef idx="1">
            <a:schemeClr val="lt1"/>
          </a:fillRef>
          <a:effectRef idx="0">
            <a:schemeClr val="accent1"/>
          </a:effectRef>
          <a:fontRef idx="minor">
            <a:schemeClr val="dk1"/>
          </a:fontRef>
        </p:style>
        <p:txBody>
          <a:bodyPr anchor="ctr" anchorCtr="0"/>
          <a:lstStyle/>
          <a:p>
            <a:pPr algn="just">
              <a:lnSpc>
                <a:spcPct val="80000"/>
              </a:lnSpc>
              <a:spcBef>
                <a:spcPts val="800"/>
              </a:spcBef>
              <a:buClr>
                <a:srgbClr val="000000"/>
              </a:buClr>
              <a:buSzPct val="100000"/>
            </a:pPr>
            <a:r>
              <a:rPr lang="en-US" sz="1600" b="1" i="1" u="sng" dirty="0">
                <a:solidFill>
                  <a:srgbClr val="002060"/>
                </a:solidFill>
                <a:latin typeface="Georgia" pitchFamily="18" charset="0"/>
              </a:rPr>
              <a:t>Draft Resolution to be passed</a:t>
            </a:r>
          </a:p>
          <a:p>
            <a:pPr algn="just">
              <a:lnSpc>
                <a:spcPct val="80000"/>
              </a:lnSpc>
              <a:spcBef>
                <a:spcPts val="800"/>
              </a:spcBef>
              <a:buClr>
                <a:srgbClr val="000000"/>
              </a:buClr>
              <a:buSzPct val="100000"/>
            </a:pPr>
            <a:endParaRPr lang="en-US" sz="1600" b="1" i="1" dirty="0">
              <a:solidFill>
                <a:srgbClr val="002060"/>
              </a:solidFill>
              <a:latin typeface="Georgia" pitchFamily="18" charset="0"/>
            </a:endParaRPr>
          </a:p>
          <a:p>
            <a:pPr algn="just">
              <a:lnSpc>
                <a:spcPct val="80000"/>
              </a:lnSpc>
              <a:spcBef>
                <a:spcPts val="800"/>
              </a:spcBef>
              <a:buClr>
                <a:srgbClr val="000000"/>
              </a:buClr>
              <a:buSzPct val="100000"/>
            </a:pPr>
            <a:r>
              <a:rPr lang="en-US" sz="1600" b="1" i="1" dirty="0">
                <a:solidFill>
                  <a:srgbClr val="002060"/>
                </a:solidFill>
                <a:latin typeface="Georgia" pitchFamily="18" charset="0"/>
              </a:rPr>
              <a:t>“Resolved that</a:t>
            </a:r>
          </a:p>
          <a:p>
            <a:pPr algn="just">
              <a:lnSpc>
                <a:spcPct val="80000"/>
              </a:lnSpc>
              <a:spcBef>
                <a:spcPts val="800"/>
              </a:spcBef>
              <a:buClr>
                <a:srgbClr val="000000"/>
              </a:buClr>
              <a:buSzPct val="100000"/>
            </a:pPr>
            <a:r>
              <a:rPr lang="en-GB" sz="1600" i="1" dirty="0" smtClean="0">
                <a:solidFill>
                  <a:srgbClr val="002060"/>
                </a:solidFill>
                <a:latin typeface="Georgia" pitchFamily="18" charset="0"/>
              </a:rPr>
              <a:t>Minutes </a:t>
            </a:r>
            <a:r>
              <a:rPr lang="en-GB" sz="1600" i="1" dirty="0">
                <a:solidFill>
                  <a:srgbClr val="002060"/>
                </a:solidFill>
                <a:latin typeface="Georgia" pitchFamily="18" charset="0"/>
              </a:rPr>
              <a:t>of the </a:t>
            </a:r>
            <a:r>
              <a:rPr lang="en-GB" sz="1600" i="1" dirty="0" smtClean="0">
                <a:solidFill>
                  <a:srgbClr val="002060"/>
                </a:solidFill>
                <a:latin typeface="Georgia" pitchFamily="18" charset="0"/>
              </a:rPr>
              <a:t>174</a:t>
            </a:r>
            <a:r>
              <a:rPr lang="en-GB" sz="1600" i="1" baseline="30000" dirty="0" smtClean="0">
                <a:solidFill>
                  <a:srgbClr val="002060"/>
                </a:solidFill>
                <a:latin typeface="Georgia" pitchFamily="18" charset="0"/>
              </a:rPr>
              <a:t>th</a:t>
            </a:r>
            <a:r>
              <a:rPr lang="en-GB" sz="1600" i="1" dirty="0" smtClean="0">
                <a:solidFill>
                  <a:srgbClr val="002060"/>
                </a:solidFill>
                <a:latin typeface="Georgia" pitchFamily="18" charset="0"/>
              </a:rPr>
              <a:t> </a:t>
            </a:r>
            <a:r>
              <a:rPr lang="en-GB" sz="1600" i="1" dirty="0">
                <a:solidFill>
                  <a:srgbClr val="002060"/>
                </a:solidFill>
                <a:latin typeface="Georgia" pitchFamily="18" charset="0"/>
              </a:rPr>
              <a:t>meeting of Board of Directors held on </a:t>
            </a:r>
            <a:r>
              <a:rPr lang="en-GB" sz="1600" i="1" dirty="0" smtClean="0">
                <a:solidFill>
                  <a:srgbClr val="002060"/>
                </a:solidFill>
                <a:latin typeface="Georgia" pitchFamily="18" charset="0"/>
              </a:rPr>
              <a:t>March 10, 2022 be </a:t>
            </a:r>
            <a:r>
              <a:rPr lang="en-GB" sz="1600" i="1" dirty="0">
                <a:solidFill>
                  <a:srgbClr val="002060"/>
                </a:solidFill>
                <a:latin typeface="Georgia" pitchFamily="18" charset="0"/>
              </a:rPr>
              <a:t>and are hereby approved and the Chairman of the meeting be and is hereby authorized to sign the minutes as token of confirmation.”</a:t>
            </a:r>
            <a:endParaRPr lang="en-US" sz="1600" dirty="0">
              <a:solidFill>
                <a:srgbClr val="002060"/>
              </a:solidFill>
              <a:latin typeface="Georgia" pitchFamily="18" charset="0"/>
            </a:endParaRPr>
          </a:p>
        </p:txBody>
      </p:sp>
    </p:spTree>
    <p:extLst>
      <p:ext uri="{BB962C8B-B14F-4D97-AF65-F5344CB8AC3E}">
        <p14:creationId xmlns:p14="http://schemas.microsoft.com/office/powerpoint/2010/main" val="486657820"/>
      </p:ext>
    </p:extLst>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ctr">
              <a:buNone/>
            </a:pPr>
            <a:endParaRPr lang="en-US" sz="2400" dirty="0" smtClean="0">
              <a:solidFill>
                <a:schemeClr val="tx1"/>
              </a:solidFill>
              <a:latin typeface="Georgia" pitchFamily="18" charset="0"/>
            </a:endParaRPr>
          </a:p>
          <a:p>
            <a:pPr marL="0" indent="0" algn="ctr">
              <a:buNone/>
            </a:pPr>
            <a:r>
              <a:rPr lang="en-US" sz="3200" dirty="0">
                <a:solidFill>
                  <a:schemeClr val="tx1"/>
                </a:solidFill>
                <a:latin typeface="Georgia" pitchFamily="18" charset="0"/>
              </a:rPr>
              <a:t>To </a:t>
            </a:r>
            <a:r>
              <a:rPr lang="en-US" sz="3200" dirty="0" smtClean="0">
                <a:solidFill>
                  <a:schemeClr val="tx1"/>
                </a:solidFill>
                <a:latin typeface="Georgia" pitchFamily="18" charset="0"/>
              </a:rPr>
              <a:t>discuss and review Performance of the Funds under management of the Company</a:t>
            </a:r>
            <a:endParaRPr lang="en-US" sz="3200" dirty="0">
              <a:solidFill>
                <a:schemeClr val="tx1"/>
              </a:solidFill>
              <a:latin typeface="Georgia" pitchFamily="18" charset="0"/>
            </a:endParaRPr>
          </a:p>
        </p:txBody>
      </p:sp>
      <p:sp>
        <p:nvSpPr>
          <p:cNvPr id="6" name="Title 1"/>
          <p:cNvSpPr>
            <a:spLocks noGrp="1"/>
          </p:cNvSpPr>
          <p:nvPr>
            <p:ph type="title"/>
          </p:nvPr>
        </p:nvSpPr>
        <p:spPr>
          <a:xfrm>
            <a:off x="838200" y="365125"/>
            <a:ext cx="3244403" cy="816971"/>
          </a:xfrm>
        </p:spPr>
        <p:txBody>
          <a:bodyPr rtlCol="0">
            <a:normAutofit/>
          </a:bodyPr>
          <a:lstStyle/>
          <a:p>
            <a:pPr algn="l" fontAlgn="auto">
              <a:spcAft>
                <a:spcPts val="0"/>
              </a:spcAft>
              <a:defRPr/>
            </a:pPr>
            <a:r>
              <a:rPr lang="en-US" sz="2500" dirty="0">
                <a:solidFill>
                  <a:schemeClr val="tx1">
                    <a:tint val="75000"/>
                  </a:schemeClr>
                </a:solidFill>
                <a:latin typeface="Georgia" pitchFamily="18" charset="0"/>
                <a:ea typeface="+mn-ea"/>
                <a:cs typeface="+mn-cs"/>
              </a:rPr>
              <a:t>Agenda Item No. 2</a:t>
            </a:r>
          </a:p>
        </p:txBody>
      </p:sp>
    </p:spTree>
    <p:extLst>
      <p:ext uri="{BB962C8B-B14F-4D97-AF65-F5344CB8AC3E}">
        <p14:creationId xmlns:p14="http://schemas.microsoft.com/office/powerpoint/2010/main" val="2196812365"/>
      </p:ext>
    </p:extLst>
  </p:cSld>
  <p:clrMapOvr>
    <a:masterClrMapping/>
  </p:clrMapOvr>
  <p:transition spd="slow">
    <p:push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ctr">
              <a:buNone/>
            </a:pPr>
            <a:endParaRPr lang="en-US" sz="2400" dirty="0" smtClean="0">
              <a:solidFill>
                <a:schemeClr val="tx1"/>
              </a:solidFill>
              <a:latin typeface="Georgia" pitchFamily="18" charset="0"/>
            </a:endParaRPr>
          </a:p>
          <a:p>
            <a:pPr marL="0" indent="0" algn="ctr">
              <a:buNone/>
            </a:pPr>
            <a:r>
              <a:rPr lang="en-US" sz="3200" dirty="0">
                <a:solidFill>
                  <a:schemeClr val="tx1"/>
                </a:solidFill>
                <a:latin typeface="Georgia" pitchFamily="18" charset="0"/>
              </a:rPr>
              <a:t>To </a:t>
            </a:r>
            <a:r>
              <a:rPr lang="en-US" sz="3200" dirty="0" smtClean="0">
                <a:solidFill>
                  <a:schemeClr val="tx1"/>
                </a:solidFill>
                <a:latin typeface="Georgia" pitchFamily="18" charset="0"/>
              </a:rPr>
              <a:t>discuss and review Investment Returns of the Management Company</a:t>
            </a:r>
            <a:endParaRPr lang="en-US" sz="3200" dirty="0">
              <a:solidFill>
                <a:schemeClr val="tx1"/>
              </a:solidFill>
              <a:latin typeface="Georgia" pitchFamily="18" charset="0"/>
            </a:endParaRPr>
          </a:p>
        </p:txBody>
      </p:sp>
      <p:sp>
        <p:nvSpPr>
          <p:cNvPr id="6" name="Title 1"/>
          <p:cNvSpPr>
            <a:spLocks noGrp="1"/>
          </p:cNvSpPr>
          <p:nvPr>
            <p:ph type="title"/>
          </p:nvPr>
        </p:nvSpPr>
        <p:spPr>
          <a:xfrm>
            <a:off x="838200" y="365125"/>
            <a:ext cx="3283039" cy="816971"/>
          </a:xfrm>
        </p:spPr>
        <p:txBody>
          <a:bodyPr rtlCol="0">
            <a:normAutofit/>
          </a:bodyPr>
          <a:lstStyle/>
          <a:p>
            <a:pPr algn="l" fontAlgn="auto">
              <a:spcAft>
                <a:spcPts val="0"/>
              </a:spcAft>
              <a:defRPr/>
            </a:pPr>
            <a:r>
              <a:rPr lang="en-US" sz="2500" dirty="0">
                <a:solidFill>
                  <a:schemeClr val="tx1">
                    <a:tint val="75000"/>
                  </a:schemeClr>
                </a:solidFill>
                <a:latin typeface="Georgia" pitchFamily="18" charset="0"/>
                <a:ea typeface="+mn-ea"/>
                <a:cs typeface="+mn-cs"/>
              </a:rPr>
              <a:t>Agenda Item No. </a:t>
            </a:r>
            <a:r>
              <a:rPr lang="en-US" sz="2500" dirty="0" smtClean="0">
                <a:solidFill>
                  <a:schemeClr val="tx1">
                    <a:tint val="75000"/>
                  </a:schemeClr>
                </a:solidFill>
                <a:latin typeface="Georgia" pitchFamily="18" charset="0"/>
                <a:ea typeface="+mn-ea"/>
                <a:cs typeface="+mn-cs"/>
              </a:rPr>
              <a:t>3</a:t>
            </a:r>
            <a:endParaRPr lang="en-US" sz="2500" dirty="0">
              <a:solidFill>
                <a:schemeClr val="tx1">
                  <a:tint val="75000"/>
                </a:schemeClr>
              </a:solidFill>
              <a:latin typeface="Georgia" pitchFamily="18" charset="0"/>
              <a:ea typeface="+mn-ea"/>
              <a:cs typeface="+mn-cs"/>
            </a:endParaRPr>
          </a:p>
        </p:txBody>
      </p:sp>
    </p:spTree>
    <p:extLst>
      <p:ext uri="{BB962C8B-B14F-4D97-AF65-F5344CB8AC3E}">
        <p14:creationId xmlns:p14="http://schemas.microsoft.com/office/powerpoint/2010/main" val="1649280620"/>
      </p:ext>
    </p:extLst>
  </p:cSld>
  <p:clrMapOvr>
    <a:masterClrMapping/>
  </p:clrMapOvr>
  <p:transition spd="slow">
    <p:push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649645"/>
            <a:ext cx="10515600" cy="2654936"/>
          </a:xfrm>
        </p:spPr>
        <p:txBody>
          <a:bodyPr>
            <a:normAutofit/>
          </a:bodyPr>
          <a:lstStyle/>
          <a:p>
            <a:pPr marL="0" indent="0" algn="ctr">
              <a:buNone/>
            </a:pPr>
            <a:endParaRPr lang="en-US" sz="2400" dirty="0" smtClean="0">
              <a:solidFill>
                <a:schemeClr val="tx1"/>
              </a:solidFill>
              <a:latin typeface="Georgia" pitchFamily="18" charset="0"/>
            </a:endParaRPr>
          </a:p>
          <a:p>
            <a:pPr marL="0" indent="0" algn="ctr">
              <a:buNone/>
            </a:pPr>
            <a:r>
              <a:rPr lang="en-US" sz="3200" dirty="0">
                <a:solidFill>
                  <a:schemeClr val="tx1"/>
                </a:solidFill>
                <a:latin typeface="Georgia" pitchFamily="18" charset="0"/>
              </a:rPr>
              <a:t>To approve launch of two new funds (Conventional and </a:t>
            </a:r>
            <a:r>
              <a:rPr lang="en-US" sz="3200" dirty="0" err="1">
                <a:solidFill>
                  <a:schemeClr val="tx1"/>
                </a:solidFill>
                <a:latin typeface="Georgia" pitchFamily="18" charset="0"/>
              </a:rPr>
              <a:t>Shariah</a:t>
            </a:r>
            <a:r>
              <a:rPr lang="en-US" sz="3200" dirty="0">
                <a:solidFill>
                  <a:schemeClr val="tx1"/>
                </a:solidFill>
                <a:latin typeface="Georgia" pitchFamily="18" charset="0"/>
              </a:rPr>
              <a:t> Compliant) under the new category “Fixed Rate/Return Scheme”</a:t>
            </a:r>
            <a:endParaRPr lang="en-US" sz="3200" dirty="0">
              <a:solidFill>
                <a:schemeClr val="tx1"/>
              </a:solidFill>
              <a:latin typeface="Georgia" pitchFamily="18" charset="0"/>
            </a:endParaRPr>
          </a:p>
        </p:txBody>
      </p:sp>
      <p:sp>
        <p:nvSpPr>
          <p:cNvPr id="6" name="Title 1"/>
          <p:cNvSpPr>
            <a:spLocks noGrp="1"/>
          </p:cNvSpPr>
          <p:nvPr>
            <p:ph type="title"/>
          </p:nvPr>
        </p:nvSpPr>
        <p:spPr>
          <a:xfrm>
            <a:off x="838200" y="365125"/>
            <a:ext cx="3283039" cy="816971"/>
          </a:xfrm>
        </p:spPr>
        <p:txBody>
          <a:bodyPr rtlCol="0">
            <a:normAutofit/>
          </a:bodyPr>
          <a:lstStyle/>
          <a:p>
            <a:pPr algn="l" fontAlgn="auto">
              <a:spcAft>
                <a:spcPts val="0"/>
              </a:spcAft>
              <a:defRPr/>
            </a:pPr>
            <a:r>
              <a:rPr lang="en-US" sz="2500" dirty="0">
                <a:solidFill>
                  <a:schemeClr val="tx1">
                    <a:tint val="75000"/>
                  </a:schemeClr>
                </a:solidFill>
                <a:latin typeface="Georgia" pitchFamily="18" charset="0"/>
                <a:ea typeface="+mn-ea"/>
                <a:cs typeface="+mn-cs"/>
              </a:rPr>
              <a:t>Agenda Item No. </a:t>
            </a:r>
            <a:r>
              <a:rPr lang="en-US" sz="2500" dirty="0">
                <a:solidFill>
                  <a:schemeClr val="tx1">
                    <a:tint val="75000"/>
                  </a:schemeClr>
                </a:solidFill>
                <a:latin typeface="Georgia" pitchFamily="18" charset="0"/>
                <a:ea typeface="+mn-ea"/>
                <a:cs typeface="+mn-cs"/>
              </a:rPr>
              <a:t>4</a:t>
            </a:r>
            <a:endParaRPr lang="en-US" sz="2500" dirty="0">
              <a:solidFill>
                <a:schemeClr val="tx1">
                  <a:tint val="75000"/>
                </a:schemeClr>
              </a:solidFill>
              <a:latin typeface="Georgia" pitchFamily="18" charset="0"/>
              <a:ea typeface="+mn-ea"/>
              <a:cs typeface="+mn-cs"/>
            </a:endParaRPr>
          </a:p>
        </p:txBody>
      </p:sp>
    </p:spTree>
    <p:extLst>
      <p:ext uri="{BB962C8B-B14F-4D97-AF65-F5344CB8AC3E}">
        <p14:creationId xmlns:p14="http://schemas.microsoft.com/office/powerpoint/2010/main" val="1375934319"/>
      </p:ext>
    </p:extLst>
  </p:cSld>
  <p:clrMapOvr>
    <a:masterClrMapping/>
  </p:clrMapOvr>
  <p:transition spd="slow">
    <p:push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20947" y="674861"/>
            <a:ext cx="10515600" cy="619102"/>
          </a:xfrm>
        </p:spPr>
        <p:txBody>
          <a:bodyPr>
            <a:normAutofit/>
          </a:bodyPr>
          <a:lstStyle/>
          <a:p>
            <a:pPr marL="0" indent="0" algn="ctr">
              <a:buNone/>
            </a:pPr>
            <a:r>
              <a:rPr lang="en-US" sz="3200" dirty="0" smtClean="0">
                <a:solidFill>
                  <a:schemeClr val="tx1"/>
                </a:solidFill>
                <a:latin typeface="Georgia" pitchFamily="18" charset="0"/>
              </a:rPr>
              <a:t>To approve launch of two new funds </a:t>
            </a:r>
            <a:endParaRPr lang="en-US" sz="3200" dirty="0">
              <a:solidFill>
                <a:schemeClr val="tx1"/>
              </a:solidFill>
              <a:latin typeface="Georgia" pitchFamily="18" charset="0"/>
            </a:endParaRPr>
          </a:p>
        </p:txBody>
      </p:sp>
      <p:sp>
        <p:nvSpPr>
          <p:cNvPr id="6" name="Title 1"/>
          <p:cNvSpPr>
            <a:spLocks noGrp="1"/>
          </p:cNvSpPr>
          <p:nvPr>
            <p:ph type="title"/>
          </p:nvPr>
        </p:nvSpPr>
        <p:spPr>
          <a:xfrm>
            <a:off x="0" y="0"/>
            <a:ext cx="2961068" cy="816971"/>
          </a:xfrm>
        </p:spPr>
        <p:txBody>
          <a:bodyPr rtlCol="0">
            <a:normAutofit/>
          </a:bodyPr>
          <a:lstStyle/>
          <a:p>
            <a:pPr algn="l" fontAlgn="auto">
              <a:spcAft>
                <a:spcPts val="0"/>
              </a:spcAft>
              <a:defRPr/>
            </a:pPr>
            <a:r>
              <a:rPr lang="en-US" sz="2500" dirty="0">
                <a:solidFill>
                  <a:schemeClr val="tx1">
                    <a:tint val="75000"/>
                  </a:schemeClr>
                </a:solidFill>
                <a:latin typeface="Georgia" pitchFamily="18" charset="0"/>
                <a:ea typeface="+mn-ea"/>
                <a:cs typeface="+mn-cs"/>
              </a:rPr>
              <a:t>Agenda Item No. </a:t>
            </a:r>
            <a:r>
              <a:rPr lang="en-US" sz="2500" dirty="0" smtClean="0">
                <a:solidFill>
                  <a:schemeClr val="tx1">
                    <a:tint val="75000"/>
                  </a:schemeClr>
                </a:solidFill>
                <a:latin typeface="Georgia" pitchFamily="18" charset="0"/>
                <a:ea typeface="+mn-ea"/>
                <a:cs typeface="+mn-cs"/>
              </a:rPr>
              <a:t>4</a:t>
            </a:r>
            <a:endParaRPr lang="en-US" sz="2500" dirty="0">
              <a:solidFill>
                <a:schemeClr val="tx1">
                  <a:tint val="75000"/>
                </a:schemeClr>
              </a:solidFill>
              <a:latin typeface="Georgia" pitchFamily="18" charset="0"/>
              <a:ea typeface="+mn-ea"/>
              <a:cs typeface="+mn-cs"/>
            </a:endParaRPr>
          </a:p>
        </p:txBody>
      </p:sp>
      <p:sp>
        <p:nvSpPr>
          <p:cNvPr id="4" name="Content Placeholder 2"/>
          <p:cNvSpPr txBox="1">
            <a:spLocks/>
          </p:cNvSpPr>
          <p:nvPr/>
        </p:nvSpPr>
        <p:spPr>
          <a:xfrm>
            <a:off x="1052422" y="1630392"/>
            <a:ext cx="10284125" cy="454657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200" b="0" kern="1200">
                <a:solidFill>
                  <a:schemeClr val="tx1">
                    <a:lumMod val="65000"/>
                    <a:lumOff val="35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en-US" sz="2000" dirty="0" smtClean="0">
                <a:solidFill>
                  <a:srgbClr val="002060"/>
                </a:solidFill>
                <a:latin typeface="Georgia" panose="02040502050405020303" pitchFamily="18" charset="0"/>
              </a:rPr>
              <a:t>SECP vides Circular No. 3 of 2022 introduced a new category “Fixed Rate/ Return Scheme”. This new category allows AMC’s to offer fixed/ guarantee return to unit holders. </a:t>
            </a:r>
          </a:p>
          <a:p>
            <a:pPr marL="0" indent="0" algn="just">
              <a:buNone/>
            </a:pPr>
            <a:r>
              <a:rPr lang="en-US" sz="2000" dirty="0" smtClean="0">
                <a:solidFill>
                  <a:srgbClr val="002060"/>
                </a:solidFill>
                <a:latin typeface="Georgia" panose="02040502050405020303" pitchFamily="18" charset="0"/>
              </a:rPr>
              <a:t>The investment avenues are limited to Government Securities, Cash in bank, money market placement, Deposits, COD, COM and TDRs. </a:t>
            </a:r>
            <a:endParaRPr lang="en-US" sz="2000" dirty="0" smtClean="0">
              <a:solidFill>
                <a:srgbClr val="002060"/>
              </a:solidFill>
              <a:latin typeface="Georgia" panose="02040502050405020303" pitchFamily="18" charset="0"/>
            </a:endParaRPr>
          </a:p>
          <a:p>
            <a:pPr marL="0" indent="0" algn="just">
              <a:buNone/>
            </a:pPr>
            <a:r>
              <a:rPr lang="en-US" sz="2000" dirty="0" smtClean="0">
                <a:solidFill>
                  <a:srgbClr val="002060"/>
                </a:solidFill>
                <a:latin typeface="Georgia" panose="02040502050405020303" pitchFamily="18" charset="0"/>
              </a:rPr>
              <a:t>Under </a:t>
            </a:r>
            <a:r>
              <a:rPr lang="en-US" sz="2000" dirty="0" smtClean="0">
                <a:solidFill>
                  <a:srgbClr val="002060"/>
                </a:solidFill>
                <a:latin typeface="Georgia" panose="02040502050405020303" pitchFamily="18" charset="0"/>
              </a:rPr>
              <a:t>the Circular, the Management Company can launch Fixed Rate/ Return Fund with </a:t>
            </a:r>
            <a:r>
              <a:rPr lang="en-US" sz="2000" dirty="0" err="1" smtClean="0">
                <a:solidFill>
                  <a:srgbClr val="002060"/>
                </a:solidFill>
                <a:latin typeface="Georgia" panose="02040502050405020303" pitchFamily="18" charset="0"/>
              </a:rPr>
              <a:t>upto</a:t>
            </a:r>
            <a:r>
              <a:rPr lang="en-US" sz="2000" dirty="0" smtClean="0">
                <a:solidFill>
                  <a:srgbClr val="002060"/>
                </a:solidFill>
                <a:latin typeface="Georgia" panose="02040502050405020303" pitchFamily="18" charset="0"/>
              </a:rPr>
              <a:t> 10 Plans under the umbrella Fund with varying maturity and instruments (govt. securities or bank deposit mainly).</a:t>
            </a:r>
          </a:p>
          <a:p>
            <a:pPr marL="0" indent="0" algn="just">
              <a:buNone/>
            </a:pPr>
            <a:r>
              <a:rPr lang="en-US" sz="2000" dirty="0" smtClean="0">
                <a:solidFill>
                  <a:srgbClr val="002060"/>
                </a:solidFill>
                <a:latin typeface="Georgia" panose="02040502050405020303" pitchFamily="18" charset="0"/>
              </a:rPr>
              <a:t>The Management is of the view that the Fixed Return strategy will be very much useful for investor’s having very low risk profile; which will eventually increase broad retail investor base.</a:t>
            </a:r>
          </a:p>
          <a:p>
            <a:pPr marL="0" indent="0" algn="just">
              <a:buNone/>
            </a:pPr>
            <a:r>
              <a:rPr lang="en-US" sz="2000" dirty="0" smtClean="0">
                <a:solidFill>
                  <a:srgbClr val="002060"/>
                </a:solidFill>
                <a:latin typeface="Georgia" panose="02040502050405020303" pitchFamily="18" charset="0"/>
              </a:rPr>
              <a:t>The management plans to launch both Conventional and </a:t>
            </a:r>
            <a:r>
              <a:rPr lang="en-US" sz="2000" dirty="0" err="1" smtClean="0">
                <a:solidFill>
                  <a:srgbClr val="002060"/>
                </a:solidFill>
                <a:latin typeface="Georgia" panose="02040502050405020303" pitchFamily="18" charset="0"/>
              </a:rPr>
              <a:t>Shariah</a:t>
            </a:r>
            <a:r>
              <a:rPr lang="en-US" sz="2000" dirty="0" smtClean="0">
                <a:solidFill>
                  <a:srgbClr val="002060"/>
                </a:solidFill>
                <a:latin typeface="Georgia" panose="02040502050405020303" pitchFamily="18" charset="0"/>
              </a:rPr>
              <a:t> Compliant Funds under this category “Fixed Rate/ Return Scheme”.</a:t>
            </a:r>
          </a:p>
          <a:p>
            <a:pPr marL="0" indent="0" algn="just">
              <a:buNone/>
            </a:pPr>
            <a:endParaRPr lang="en-US" sz="1600" dirty="0" smtClean="0">
              <a:solidFill>
                <a:srgbClr val="002060"/>
              </a:solidFill>
              <a:latin typeface="Georgia" panose="02040502050405020303" pitchFamily="18" charset="0"/>
            </a:endParaRPr>
          </a:p>
          <a:p>
            <a:pPr marL="0" indent="0">
              <a:buNone/>
            </a:pPr>
            <a:endParaRPr lang="en-US" sz="3200" dirty="0"/>
          </a:p>
        </p:txBody>
      </p:sp>
    </p:spTree>
    <p:extLst>
      <p:ext uri="{BB962C8B-B14F-4D97-AF65-F5344CB8AC3E}">
        <p14:creationId xmlns:p14="http://schemas.microsoft.com/office/powerpoint/2010/main" val="2093977851"/>
      </p:ext>
    </p:extLst>
  </p:cSld>
  <p:clrMapOvr>
    <a:masterClrMapping/>
  </p:clrMapOvr>
  <p:transition spd="slow">
    <p:push di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9188" y="816971"/>
            <a:ext cx="10515600" cy="770289"/>
          </a:xfrm>
        </p:spPr>
        <p:txBody>
          <a:bodyPr>
            <a:normAutofit/>
          </a:bodyPr>
          <a:lstStyle/>
          <a:p>
            <a:pPr marL="0" indent="0" algn="ctr">
              <a:buNone/>
            </a:pPr>
            <a:r>
              <a:rPr lang="en-US" sz="3200" dirty="0" smtClean="0">
                <a:solidFill>
                  <a:schemeClr val="tx1"/>
                </a:solidFill>
                <a:latin typeface="Georgia" pitchFamily="18" charset="0"/>
              </a:rPr>
              <a:t>To approve launch of two new </a:t>
            </a:r>
            <a:r>
              <a:rPr lang="en-US" sz="3200" dirty="0" smtClean="0">
                <a:solidFill>
                  <a:schemeClr val="tx1"/>
                </a:solidFill>
                <a:latin typeface="Georgia" pitchFamily="18" charset="0"/>
              </a:rPr>
              <a:t>funds</a:t>
            </a:r>
            <a:endParaRPr lang="en-US" sz="3200" dirty="0">
              <a:solidFill>
                <a:schemeClr val="tx1"/>
              </a:solidFill>
              <a:latin typeface="Georgia" pitchFamily="18" charset="0"/>
            </a:endParaRPr>
          </a:p>
        </p:txBody>
      </p:sp>
      <p:sp>
        <p:nvSpPr>
          <p:cNvPr id="6" name="Title 1"/>
          <p:cNvSpPr>
            <a:spLocks noGrp="1"/>
          </p:cNvSpPr>
          <p:nvPr>
            <p:ph type="title"/>
          </p:nvPr>
        </p:nvSpPr>
        <p:spPr>
          <a:xfrm>
            <a:off x="0" y="0"/>
            <a:ext cx="2961068" cy="816971"/>
          </a:xfrm>
        </p:spPr>
        <p:txBody>
          <a:bodyPr rtlCol="0">
            <a:normAutofit/>
          </a:bodyPr>
          <a:lstStyle/>
          <a:p>
            <a:pPr algn="l" fontAlgn="auto">
              <a:spcAft>
                <a:spcPts val="0"/>
              </a:spcAft>
              <a:defRPr/>
            </a:pPr>
            <a:r>
              <a:rPr lang="en-US" sz="2500" dirty="0">
                <a:solidFill>
                  <a:schemeClr val="tx1">
                    <a:tint val="75000"/>
                  </a:schemeClr>
                </a:solidFill>
                <a:latin typeface="Georgia" pitchFamily="18" charset="0"/>
                <a:ea typeface="+mn-ea"/>
                <a:cs typeface="+mn-cs"/>
              </a:rPr>
              <a:t>Agenda Item No. </a:t>
            </a:r>
            <a:r>
              <a:rPr lang="en-US" sz="2500" dirty="0" smtClean="0">
                <a:solidFill>
                  <a:schemeClr val="tx1">
                    <a:tint val="75000"/>
                  </a:schemeClr>
                </a:solidFill>
                <a:latin typeface="Georgia" pitchFamily="18" charset="0"/>
                <a:ea typeface="+mn-ea"/>
                <a:cs typeface="+mn-cs"/>
              </a:rPr>
              <a:t>4</a:t>
            </a:r>
            <a:endParaRPr lang="en-US" sz="2500" dirty="0">
              <a:solidFill>
                <a:schemeClr val="tx1">
                  <a:tint val="75000"/>
                </a:schemeClr>
              </a:solidFill>
              <a:latin typeface="Georgia" pitchFamily="18" charset="0"/>
              <a:ea typeface="+mn-ea"/>
              <a:cs typeface="+mn-cs"/>
            </a:endParaRPr>
          </a:p>
        </p:txBody>
      </p:sp>
      <p:sp>
        <p:nvSpPr>
          <p:cNvPr id="4" name="Content Placeholder 2"/>
          <p:cNvSpPr txBox="1">
            <a:spLocks/>
          </p:cNvSpPr>
          <p:nvPr/>
        </p:nvSpPr>
        <p:spPr>
          <a:xfrm>
            <a:off x="1019353" y="1716657"/>
            <a:ext cx="10265435" cy="458062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200" b="0" kern="1200">
                <a:solidFill>
                  <a:schemeClr val="tx1">
                    <a:lumMod val="65000"/>
                    <a:lumOff val="35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100" dirty="0">
                <a:solidFill>
                  <a:srgbClr val="002060"/>
                </a:solidFill>
                <a:latin typeface="Georgia" panose="02040502050405020303" pitchFamily="18" charset="0"/>
              </a:rPr>
              <a:t>For both Conventional and </a:t>
            </a:r>
            <a:r>
              <a:rPr lang="en-US" sz="2100" dirty="0" err="1">
                <a:solidFill>
                  <a:srgbClr val="002060"/>
                </a:solidFill>
                <a:latin typeface="Georgia" panose="02040502050405020303" pitchFamily="18" charset="0"/>
              </a:rPr>
              <a:t>Shariah</a:t>
            </a:r>
            <a:r>
              <a:rPr lang="en-US" sz="2100" dirty="0">
                <a:solidFill>
                  <a:srgbClr val="002060"/>
                </a:solidFill>
                <a:latin typeface="Georgia" panose="02040502050405020303" pitchFamily="18" charset="0"/>
              </a:rPr>
              <a:t> Compliant Fund the management will offer various Plans and each Plan will have separate NAV</a:t>
            </a:r>
            <a:r>
              <a:rPr lang="en-US" sz="2100" dirty="0" smtClean="0">
                <a:solidFill>
                  <a:srgbClr val="002060"/>
                </a:solidFill>
                <a:latin typeface="Georgia" panose="02040502050405020303" pitchFamily="18" charset="0"/>
              </a:rPr>
              <a:t>.</a:t>
            </a:r>
            <a:endParaRPr lang="en-US" sz="2100" dirty="0">
              <a:solidFill>
                <a:srgbClr val="002060"/>
              </a:solidFill>
              <a:latin typeface="Georgia" panose="02040502050405020303" pitchFamily="18" charset="0"/>
            </a:endParaRPr>
          </a:p>
          <a:p>
            <a:pPr marL="0" indent="0">
              <a:buNone/>
            </a:pPr>
            <a:r>
              <a:rPr lang="en-US" sz="2100" dirty="0" smtClean="0">
                <a:solidFill>
                  <a:srgbClr val="002060"/>
                </a:solidFill>
                <a:latin typeface="Georgia" panose="02040502050405020303" pitchFamily="18" charset="0"/>
              </a:rPr>
              <a:t>Main </a:t>
            </a:r>
            <a:r>
              <a:rPr lang="en-US" sz="2100" dirty="0">
                <a:solidFill>
                  <a:srgbClr val="002060"/>
                </a:solidFill>
                <a:latin typeface="Georgia" panose="02040502050405020303" pitchFamily="18" charset="0"/>
              </a:rPr>
              <a:t>features of the Plan are.</a:t>
            </a:r>
          </a:p>
          <a:p>
            <a:pPr lvl="0"/>
            <a:r>
              <a:rPr lang="en-US" sz="2100" dirty="0">
                <a:solidFill>
                  <a:srgbClr val="002060"/>
                </a:solidFill>
                <a:latin typeface="Georgia" panose="02040502050405020303" pitchFamily="18" charset="0"/>
              </a:rPr>
              <a:t>The Management Company will subscribe all the available units of the Fund at the formation of the Plan; </a:t>
            </a:r>
          </a:p>
          <a:p>
            <a:pPr lvl="0"/>
            <a:r>
              <a:rPr lang="en-US" sz="2100" dirty="0">
                <a:solidFill>
                  <a:srgbClr val="002060"/>
                </a:solidFill>
                <a:latin typeface="Georgia" panose="02040502050405020303" pitchFamily="18" charset="0"/>
              </a:rPr>
              <a:t>The Unit Holder can </a:t>
            </a:r>
            <a:r>
              <a:rPr lang="en-US" sz="2100" b="1" u="sng" dirty="0">
                <a:solidFill>
                  <a:srgbClr val="002060"/>
                </a:solidFill>
                <a:latin typeface="Georgia" panose="02040502050405020303" pitchFamily="18" charset="0"/>
              </a:rPr>
              <a:t>only</a:t>
            </a:r>
            <a:r>
              <a:rPr lang="en-US" sz="2100" dirty="0">
                <a:solidFill>
                  <a:srgbClr val="002060"/>
                </a:solidFill>
                <a:latin typeface="Georgia" panose="02040502050405020303" pitchFamily="18" charset="0"/>
              </a:rPr>
              <a:t> buy and sell Units from the Management Company. Only transfer of units to and from the Management Company shall be allowed. </a:t>
            </a:r>
          </a:p>
          <a:p>
            <a:pPr lvl="0"/>
            <a:r>
              <a:rPr lang="en-US" sz="2100" dirty="0">
                <a:solidFill>
                  <a:srgbClr val="002060"/>
                </a:solidFill>
                <a:latin typeface="Georgia" panose="02040502050405020303" pitchFamily="18" charset="0"/>
              </a:rPr>
              <a:t>The Return of the Fund will be set at the inception date and may be changed afterwards due to market circumstances. The updated return will be available and communicated through our website</a:t>
            </a:r>
            <a:r>
              <a:rPr lang="en-US" sz="2100" dirty="0" smtClean="0">
                <a:solidFill>
                  <a:srgbClr val="002060"/>
                </a:solidFill>
                <a:latin typeface="Georgia" panose="02040502050405020303" pitchFamily="18" charset="0"/>
              </a:rPr>
              <a:t>.</a:t>
            </a:r>
            <a:endParaRPr lang="en-US" sz="2100" dirty="0">
              <a:solidFill>
                <a:srgbClr val="002060"/>
              </a:solidFill>
              <a:latin typeface="Georgia" panose="02040502050405020303" pitchFamily="18" charset="0"/>
            </a:endParaRPr>
          </a:p>
        </p:txBody>
      </p:sp>
    </p:spTree>
    <p:extLst>
      <p:ext uri="{BB962C8B-B14F-4D97-AF65-F5344CB8AC3E}">
        <p14:creationId xmlns:p14="http://schemas.microsoft.com/office/powerpoint/2010/main" val="1819979911"/>
      </p:ext>
    </p:extLst>
  </p:cSld>
  <p:clrMapOvr>
    <a:masterClrMapping/>
  </p:clrMapOvr>
  <p:transition spd="slow">
    <p:push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9188" y="816971"/>
            <a:ext cx="10515600" cy="632267"/>
          </a:xfrm>
        </p:spPr>
        <p:txBody>
          <a:bodyPr>
            <a:normAutofit/>
          </a:bodyPr>
          <a:lstStyle/>
          <a:p>
            <a:pPr marL="0" indent="0" algn="ctr">
              <a:buNone/>
            </a:pPr>
            <a:r>
              <a:rPr lang="en-US" sz="3200" dirty="0" smtClean="0">
                <a:solidFill>
                  <a:schemeClr val="tx1"/>
                </a:solidFill>
                <a:latin typeface="Georgia" pitchFamily="18" charset="0"/>
              </a:rPr>
              <a:t>To approve launch of two new </a:t>
            </a:r>
            <a:r>
              <a:rPr lang="en-US" sz="3200" dirty="0" smtClean="0">
                <a:solidFill>
                  <a:schemeClr val="tx1"/>
                </a:solidFill>
                <a:latin typeface="Georgia" pitchFamily="18" charset="0"/>
              </a:rPr>
              <a:t>funds</a:t>
            </a:r>
            <a:endParaRPr lang="en-US" sz="3200" dirty="0">
              <a:solidFill>
                <a:schemeClr val="tx1"/>
              </a:solidFill>
              <a:latin typeface="Georgia" pitchFamily="18" charset="0"/>
            </a:endParaRPr>
          </a:p>
        </p:txBody>
      </p:sp>
      <p:sp>
        <p:nvSpPr>
          <p:cNvPr id="6" name="Title 1"/>
          <p:cNvSpPr>
            <a:spLocks noGrp="1"/>
          </p:cNvSpPr>
          <p:nvPr>
            <p:ph type="title"/>
          </p:nvPr>
        </p:nvSpPr>
        <p:spPr>
          <a:xfrm>
            <a:off x="0" y="0"/>
            <a:ext cx="2961068" cy="816971"/>
          </a:xfrm>
        </p:spPr>
        <p:txBody>
          <a:bodyPr rtlCol="0">
            <a:normAutofit/>
          </a:bodyPr>
          <a:lstStyle/>
          <a:p>
            <a:pPr algn="l" fontAlgn="auto">
              <a:spcAft>
                <a:spcPts val="0"/>
              </a:spcAft>
              <a:defRPr/>
            </a:pPr>
            <a:r>
              <a:rPr lang="en-US" sz="2500" dirty="0">
                <a:solidFill>
                  <a:schemeClr val="tx1">
                    <a:tint val="75000"/>
                  </a:schemeClr>
                </a:solidFill>
                <a:latin typeface="Georgia" pitchFamily="18" charset="0"/>
                <a:ea typeface="+mn-ea"/>
                <a:cs typeface="+mn-cs"/>
              </a:rPr>
              <a:t>Agenda Item No. </a:t>
            </a:r>
            <a:r>
              <a:rPr lang="en-US" sz="2500" dirty="0" smtClean="0">
                <a:solidFill>
                  <a:schemeClr val="tx1">
                    <a:tint val="75000"/>
                  </a:schemeClr>
                </a:solidFill>
                <a:latin typeface="Georgia" pitchFamily="18" charset="0"/>
                <a:ea typeface="+mn-ea"/>
                <a:cs typeface="+mn-cs"/>
              </a:rPr>
              <a:t>4</a:t>
            </a:r>
            <a:endParaRPr lang="en-US" sz="2500" dirty="0">
              <a:solidFill>
                <a:schemeClr val="tx1">
                  <a:tint val="75000"/>
                </a:schemeClr>
              </a:solidFill>
              <a:latin typeface="Georgia" pitchFamily="18" charset="0"/>
              <a:ea typeface="+mn-ea"/>
              <a:cs typeface="+mn-cs"/>
            </a:endParaRPr>
          </a:p>
        </p:txBody>
      </p:sp>
      <p:sp>
        <p:nvSpPr>
          <p:cNvPr id="4" name="Content Placeholder 2"/>
          <p:cNvSpPr txBox="1">
            <a:spLocks/>
          </p:cNvSpPr>
          <p:nvPr/>
        </p:nvSpPr>
        <p:spPr>
          <a:xfrm>
            <a:off x="1019353" y="1561381"/>
            <a:ext cx="10265435" cy="493022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200" b="0" kern="1200">
                <a:solidFill>
                  <a:schemeClr val="tx1">
                    <a:lumMod val="65000"/>
                    <a:lumOff val="35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80000"/>
              </a:lnSpc>
              <a:spcBef>
                <a:spcPts val="800"/>
              </a:spcBef>
              <a:buClr>
                <a:srgbClr val="000000"/>
              </a:buClr>
              <a:buSzPct val="100000"/>
              <a:buNone/>
            </a:pPr>
            <a:r>
              <a:rPr lang="en-US" sz="1800" dirty="0" smtClean="0">
                <a:solidFill>
                  <a:srgbClr val="002060"/>
                </a:solidFill>
                <a:latin typeface="Georgia" panose="02040502050405020303" pitchFamily="18" charset="0"/>
              </a:rPr>
              <a:t>The </a:t>
            </a:r>
            <a:r>
              <a:rPr lang="en-US" sz="1800" dirty="0">
                <a:solidFill>
                  <a:srgbClr val="002060"/>
                </a:solidFill>
                <a:latin typeface="Georgia" panose="02040502050405020303" pitchFamily="18" charset="0"/>
              </a:rPr>
              <a:t>BOD are hereby requested to approve the following </a:t>
            </a:r>
            <a:r>
              <a:rPr lang="en-US" sz="1800" dirty="0" smtClean="0">
                <a:solidFill>
                  <a:srgbClr val="002060"/>
                </a:solidFill>
                <a:latin typeface="Georgia" panose="02040502050405020303" pitchFamily="18" charset="0"/>
              </a:rPr>
              <a:t>resolutions:</a:t>
            </a:r>
          </a:p>
          <a:p>
            <a:pPr marL="0" indent="0" algn="just">
              <a:lnSpc>
                <a:spcPct val="80000"/>
              </a:lnSpc>
              <a:spcBef>
                <a:spcPts val="800"/>
              </a:spcBef>
              <a:buClr>
                <a:srgbClr val="000000"/>
              </a:buClr>
              <a:buSzPct val="100000"/>
              <a:buNone/>
            </a:pPr>
            <a:endParaRPr lang="en-US" sz="1800" b="1" dirty="0" smtClean="0">
              <a:solidFill>
                <a:srgbClr val="002060"/>
              </a:solidFill>
              <a:latin typeface="Georgia" panose="02040502050405020303" pitchFamily="18" charset="0"/>
            </a:endParaRPr>
          </a:p>
          <a:p>
            <a:pPr marL="0" indent="0" algn="just">
              <a:lnSpc>
                <a:spcPct val="80000"/>
              </a:lnSpc>
              <a:spcBef>
                <a:spcPts val="800"/>
              </a:spcBef>
              <a:buClr>
                <a:srgbClr val="000000"/>
              </a:buClr>
              <a:buSzPct val="100000"/>
              <a:buNone/>
            </a:pPr>
            <a:r>
              <a:rPr lang="en-US" sz="1800" b="1" dirty="0" smtClean="0">
                <a:solidFill>
                  <a:srgbClr val="002060"/>
                </a:solidFill>
                <a:latin typeface="Georgia" panose="02040502050405020303" pitchFamily="18" charset="0"/>
              </a:rPr>
              <a:t>“</a:t>
            </a:r>
            <a:r>
              <a:rPr lang="en-US" sz="1800" b="1" i="1" dirty="0">
                <a:solidFill>
                  <a:srgbClr val="002060"/>
                </a:solidFill>
                <a:latin typeface="Georgia" panose="02040502050405020303" pitchFamily="18" charset="0"/>
              </a:rPr>
              <a:t>Resolved that</a:t>
            </a:r>
            <a:endParaRPr lang="en-US" sz="1800" i="1" dirty="0">
              <a:solidFill>
                <a:srgbClr val="002060"/>
              </a:solidFill>
              <a:latin typeface="Georgia" panose="02040502050405020303" pitchFamily="18" charset="0"/>
            </a:endParaRPr>
          </a:p>
          <a:p>
            <a:pPr marL="0" indent="0" algn="just">
              <a:buNone/>
            </a:pPr>
            <a:r>
              <a:rPr lang="en-US" sz="1800" i="1" dirty="0">
                <a:solidFill>
                  <a:srgbClr val="002060"/>
                </a:solidFill>
                <a:latin typeface="Georgia" panose="02040502050405020303" pitchFamily="18" charset="0"/>
              </a:rPr>
              <a:t>“Launch of Fund/ Plan under the title as may be decided by the Management and as approved by the Securities Exchange Commission of Pakistan be and hereby approved</a:t>
            </a:r>
            <a:r>
              <a:rPr lang="en-US" sz="1800" i="1" dirty="0" smtClean="0">
                <a:solidFill>
                  <a:srgbClr val="002060"/>
                </a:solidFill>
                <a:latin typeface="Georgia" panose="02040502050405020303" pitchFamily="18" charset="0"/>
              </a:rPr>
              <a:t>”.</a:t>
            </a:r>
            <a:endParaRPr lang="en-US" sz="1800" b="1" i="1" dirty="0" smtClean="0">
              <a:solidFill>
                <a:srgbClr val="002060"/>
              </a:solidFill>
              <a:latin typeface="Georgia" panose="02040502050405020303" pitchFamily="18" charset="0"/>
            </a:endParaRPr>
          </a:p>
          <a:p>
            <a:pPr marL="0" indent="0" algn="just">
              <a:spcBef>
                <a:spcPts val="800"/>
              </a:spcBef>
              <a:buClr>
                <a:srgbClr val="000000"/>
              </a:buClr>
              <a:buSzPct val="100000"/>
              <a:buNone/>
            </a:pPr>
            <a:r>
              <a:rPr lang="en-US" sz="1800" b="1" i="1" dirty="0" smtClean="0">
                <a:solidFill>
                  <a:srgbClr val="002060"/>
                </a:solidFill>
                <a:latin typeface="Georgia" panose="02040502050405020303" pitchFamily="18" charset="0"/>
              </a:rPr>
              <a:t>Further </a:t>
            </a:r>
            <a:r>
              <a:rPr lang="en-US" sz="1800" b="1" i="1" dirty="0">
                <a:solidFill>
                  <a:srgbClr val="002060"/>
                </a:solidFill>
                <a:latin typeface="Georgia" panose="02040502050405020303" pitchFamily="18" charset="0"/>
              </a:rPr>
              <a:t>Resolved that</a:t>
            </a:r>
          </a:p>
          <a:p>
            <a:pPr marL="0" indent="0">
              <a:lnSpc>
                <a:spcPct val="100000"/>
              </a:lnSpc>
              <a:buNone/>
            </a:pPr>
            <a:r>
              <a:rPr lang="en-US" sz="1800" i="1" dirty="0">
                <a:solidFill>
                  <a:srgbClr val="002060"/>
                </a:solidFill>
                <a:latin typeface="Georgia" panose="02040502050405020303" pitchFamily="18" charset="0"/>
              </a:rPr>
              <a:t>“The Trust Deed of the Fund is in line with the Standard Trust Deed after incorporating changes as may be recommended by the Trustee and the Securities and Exchange Commission of Pakistan be and hereby approved</a:t>
            </a:r>
            <a:r>
              <a:rPr lang="en-US" sz="1800" i="1" dirty="0" smtClean="0">
                <a:solidFill>
                  <a:srgbClr val="002060"/>
                </a:solidFill>
                <a:latin typeface="Georgia" panose="02040502050405020303" pitchFamily="18" charset="0"/>
              </a:rPr>
              <a:t>”</a:t>
            </a:r>
            <a:endParaRPr lang="en-US" sz="1800" b="1" i="1" dirty="0" smtClean="0">
              <a:solidFill>
                <a:srgbClr val="002060"/>
              </a:solidFill>
              <a:latin typeface="Georgia" panose="02040502050405020303" pitchFamily="18" charset="0"/>
            </a:endParaRPr>
          </a:p>
          <a:p>
            <a:pPr marL="0" indent="0" algn="just">
              <a:lnSpc>
                <a:spcPct val="100000"/>
              </a:lnSpc>
              <a:buClr>
                <a:srgbClr val="000000"/>
              </a:buClr>
              <a:buSzPct val="100000"/>
              <a:buNone/>
            </a:pPr>
            <a:r>
              <a:rPr lang="en-US" sz="1800" b="1" i="1" dirty="0" smtClean="0">
                <a:solidFill>
                  <a:srgbClr val="002060"/>
                </a:solidFill>
                <a:latin typeface="Georgia" panose="02040502050405020303" pitchFamily="18" charset="0"/>
              </a:rPr>
              <a:t>Further </a:t>
            </a:r>
            <a:r>
              <a:rPr lang="en-US" sz="1800" b="1" i="1" dirty="0">
                <a:solidFill>
                  <a:srgbClr val="002060"/>
                </a:solidFill>
                <a:latin typeface="Georgia" panose="02040502050405020303" pitchFamily="18" charset="0"/>
              </a:rPr>
              <a:t>Resolved that</a:t>
            </a:r>
          </a:p>
          <a:p>
            <a:pPr marL="0" indent="0" algn="just">
              <a:lnSpc>
                <a:spcPct val="110000"/>
              </a:lnSpc>
              <a:buNone/>
            </a:pPr>
            <a:r>
              <a:rPr lang="en-US" sz="1800" i="1" dirty="0">
                <a:solidFill>
                  <a:srgbClr val="002060"/>
                </a:solidFill>
                <a:latin typeface="Georgia" panose="02040502050405020303" pitchFamily="18" charset="0"/>
              </a:rPr>
              <a:t>“Mr. Muhammad Saqib Saleem Chief Executive Officer of the Company be and hereby authorized to execute the Trust Deed of Fund with Central Depository Company of Pakistan Limited (CDC) as the Trustee of the Fund and to fulfill and comply with all legal, corporate and procedural formalities in connection herewith”.</a:t>
            </a:r>
          </a:p>
          <a:p>
            <a:pPr marL="0" indent="0">
              <a:buNone/>
            </a:pPr>
            <a:endParaRPr lang="en-US" sz="2000" i="1" dirty="0">
              <a:solidFill>
                <a:srgbClr val="002060"/>
              </a:solidFill>
              <a:latin typeface="Georgia" panose="02040502050405020303" pitchFamily="18" charset="0"/>
            </a:endParaRPr>
          </a:p>
        </p:txBody>
      </p:sp>
    </p:spTree>
    <p:extLst>
      <p:ext uri="{BB962C8B-B14F-4D97-AF65-F5344CB8AC3E}">
        <p14:creationId xmlns:p14="http://schemas.microsoft.com/office/powerpoint/2010/main" val="647386535"/>
      </p:ext>
    </p:extLst>
  </p:cSld>
  <p:clrMapOvr>
    <a:masterClrMapping/>
  </p:clrMapOvr>
  <p:transition spd="slow">
    <p:push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ctr">
              <a:buNone/>
            </a:pPr>
            <a:endParaRPr lang="en-US" sz="2400" dirty="0" smtClean="0">
              <a:solidFill>
                <a:schemeClr val="tx1"/>
              </a:solidFill>
              <a:latin typeface="Georgia" pitchFamily="18" charset="0"/>
            </a:endParaRPr>
          </a:p>
          <a:p>
            <a:pPr marL="0" indent="0" algn="ctr">
              <a:buNone/>
            </a:pPr>
            <a:r>
              <a:rPr lang="en-US" sz="3200" dirty="0">
                <a:solidFill>
                  <a:schemeClr val="tx1"/>
                </a:solidFill>
                <a:latin typeface="Georgia" pitchFamily="18" charset="0"/>
              </a:rPr>
              <a:t>Any other matter with the permission of the </a:t>
            </a:r>
            <a:r>
              <a:rPr lang="en-US" sz="3200" dirty="0" smtClean="0">
                <a:solidFill>
                  <a:schemeClr val="tx1"/>
                </a:solidFill>
                <a:latin typeface="Georgia" pitchFamily="18" charset="0"/>
              </a:rPr>
              <a:t>Chair</a:t>
            </a:r>
            <a:endParaRPr lang="en-US" sz="3200" dirty="0">
              <a:solidFill>
                <a:schemeClr val="tx1"/>
              </a:solidFill>
              <a:latin typeface="Georgia" pitchFamily="18" charset="0"/>
            </a:endParaRPr>
          </a:p>
        </p:txBody>
      </p:sp>
      <p:sp>
        <p:nvSpPr>
          <p:cNvPr id="6" name="Title 1"/>
          <p:cNvSpPr>
            <a:spLocks noGrp="1"/>
          </p:cNvSpPr>
          <p:nvPr>
            <p:ph type="title"/>
          </p:nvPr>
        </p:nvSpPr>
        <p:spPr>
          <a:xfrm>
            <a:off x="838200" y="365125"/>
            <a:ext cx="2961068" cy="816971"/>
          </a:xfrm>
        </p:spPr>
        <p:txBody>
          <a:bodyPr rtlCol="0">
            <a:normAutofit/>
          </a:bodyPr>
          <a:lstStyle/>
          <a:p>
            <a:pPr algn="l" fontAlgn="auto">
              <a:spcAft>
                <a:spcPts val="0"/>
              </a:spcAft>
              <a:defRPr/>
            </a:pPr>
            <a:r>
              <a:rPr lang="en-US" sz="2500" dirty="0">
                <a:solidFill>
                  <a:schemeClr val="tx1">
                    <a:tint val="75000"/>
                  </a:schemeClr>
                </a:solidFill>
                <a:latin typeface="Georgia" pitchFamily="18" charset="0"/>
                <a:ea typeface="+mn-ea"/>
                <a:cs typeface="+mn-cs"/>
              </a:rPr>
              <a:t>Agenda Item No. </a:t>
            </a:r>
            <a:r>
              <a:rPr lang="en-US" sz="2500" dirty="0" smtClean="0">
                <a:solidFill>
                  <a:schemeClr val="tx1">
                    <a:tint val="75000"/>
                  </a:schemeClr>
                </a:solidFill>
                <a:latin typeface="Georgia" pitchFamily="18" charset="0"/>
                <a:ea typeface="+mn-ea"/>
                <a:cs typeface="+mn-cs"/>
              </a:rPr>
              <a:t>5</a:t>
            </a:r>
            <a:endParaRPr lang="en-US" sz="2500" dirty="0">
              <a:solidFill>
                <a:schemeClr val="tx1">
                  <a:tint val="75000"/>
                </a:schemeClr>
              </a:solidFill>
              <a:latin typeface="Georgia" pitchFamily="18" charset="0"/>
              <a:ea typeface="+mn-ea"/>
              <a:cs typeface="+mn-cs"/>
            </a:endParaRPr>
          </a:p>
        </p:txBody>
      </p:sp>
    </p:spTree>
    <p:extLst>
      <p:ext uri="{BB962C8B-B14F-4D97-AF65-F5344CB8AC3E}">
        <p14:creationId xmlns:p14="http://schemas.microsoft.com/office/powerpoint/2010/main" val="2763927929"/>
      </p:ext>
    </p:extLst>
  </p:cSld>
  <p:clrMapOvr>
    <a:masterClrMapping/>
  </p:clrMapOvr>
  <p:transition spd="slow">
    <p:push dir="u"/>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B5394954-8372-41CA-B7D6-DCD5F50C19E0}" vid="{BDF0DFB2-9903-4D2D-AA8E-06BB08BF38B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Presentation</Template>
  <TotalTime>1739</TotalTime>
  <Words>629</Words>
  <Application>Microsoft Office PowerPoint</Application>
  <PresentationFormat>Widescreen</PresentationFormat>
  <Paragraphs>62</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Calibri Light</vt:lpstr>
      <vt:lpstr>Georgia</vt:lpstr>
      <vt:lpstr>Times New Roman</vt:lpstr>
      <vt:lpstr>Office Theme</vt:lpstr>
      <vt:lpstr>PowerPoint Presentation</vt:lpstr>
      <vt:lpstr>Agenda Item No. 1</vt:lpstr>
      <vt:lpstr>Agenda Item No. 2</vt:lpstr>
      <vt:lpstr>Agenda Item No. 3</vt:lpstr>
      <vt:lpstr>Agenda Item No. 4</vt:lpstr>
      <vt:lpstr>Agenda Item No. 4</vt:lpstr>
      <vt:lpstr>Agenda Item No. 4</vt:lpstr>
      <vt:lpstr>Agenda Item No. 4</vt:lpstr>
      <vt:lpstr>Agenda Item No. 5</vt:lpstr>
      <vt:lpstr>Agenda Item No. 5</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Hamza Saleem</dc:creator>
  <cp:lastModifiedBy>Mahmood Hussain Khan</cp:lastModifiedBy>
  <cp:revision>46</cp:revision>
  <dcterms:created xsi:type="dcterms:W3CDTF">2021-09-08T09:56:36Z</dcterms:created>
  <dcterms:modified xsi:type="dcterms:W3CDTF">2022-04-12T06:40:51Z</dcterms:modified>
</cp:coreProperties>
</file>