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2" r:id="rId2"/>
    <p:sldId id="341" r:id="rId3"/>
    <p:sldId id="342" r:id="rId4"/>
    <p:sldId id="987" r:id="rId5"/>
    <p:sldId id="670" r:id="rId6"/>
    <p:sldId id="973" r:id="rId7"/>
    <p:sldId id="718" r:id="rId8"/>
    <p:sldId id="999" r:id="rId9"/>
    <p:sldId id="1000" r:id="rId10"/>
    <p:sldId id="944" r:id="rId11"/>
    <p:sldId id="946" r:id="rId12"/>
    <p:sldId id="949" r:id="rId13"/>
    <p:sldId id="951" r:id="rId14"/>
    <p:sldId id="952" r:id="rId15"/>
    <p:sldId id="958" r:id="rId16"/>
    <p:sldId id="960" r:id="rId17"/>
    <p:sldId id="972" r:id="rId18"/>
    <p:sldId id="719" r:id="rId19"/>
    <p:sldId id="989" r:id="rId20"/>
    <p:sldId id="991" r:id="rId21"/>
    <p:sldId id="992" r:id="rId22"/>
    <p:sldId id="627" r:id="rId23"/>
    <p:sldId id="628" r:id="rId24"/>
    <p:sldId id="629" r:id="rId25"/>
    <p:sldId id="630" r:id="rId26"/>
    <p:sldId id="872" r:id="rId27"/>
    <p:sldId id="934" r:id="rId28"/>
    <p:sldId id="935" r:id="rId29"/>
    <p:sldId id="936" r:id="rId30"/>
    <p:sldId id="937" r:id="rId31"/>
    <p:sldId id="938" r:id="rId32"/>
    <p:sldId id="939" r:id="rId33"/>
    <p:sldId id="940" r:id="rId34"/>
    <p:sldId id="606" r:id="rId35"/>
    <p:sldId id="432" r:id="rId36"/>
    <p:sldId id="463" r:id="rId37"/>
    <p:sldId id="598" r:id="rId38"/>
    <p:sldId id="607" r:id="rId39"/>
    <p:sldId id="433" r:id="rId40"/>
    <p:sldId id="721" r:id="rId41"/>
    <p:sldId id="754" r:id="rId42"/>
    <p:sldId id="620" r:id="rId43"/>
    <p:sldId id="929" r:id="rId44"/>
    <p:sldId id="930" r:id="rId45"/>
    <p:sldId id="926" r:id="rId46"/>
    <p:sldId id="923" r:id="rId47"/>
    <p:sldId id="924" r:id="rId48"/>
    <p:sldId id="925" r:id="rId49"/>
    <p:sldId id="785" r:id="rId50"/>
    <p:sldId id="835" r:id="rId51"/>
    <p:sldId id="933" r:id="rId52"/>
    <p:sldId id="384" r:id="rId53"/>
    <p:sldId id="385" r:id="rId54"/>
    <p:sldId id="1001" r:id="rId55"/>
    <p:sldId id="996" r:id="rId56"/>
    <p:sldId id="997" r:id="rId57"/>
    <p:sldId id="998" r:id="rId58"/>
    <p:sldId id="283" r:id="rId59"/>
  </p:sldIdLst>
  <p:sldSz cx="109728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4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Hamza Saleem" initials="HS" lastIdx="8" clrIdx="0">
    <p:extLst>
      <p:ext uri="{19B8F6BF-5375-455C-9EA6-DF929625EA0E}">
        <p15:presenceInfo xmlns:p15="http://schemas.microsoft.com/office/powerpoint/2012/main" userId="S-1-5-21-796845957-2145958837-839522115-20278" providerId="AD"/>
      </p:ext>
    </p:extLst>
  </p:cmAuthor>
  <p:cmAuthor id="3" name="Saqib Saleem" initials="SS" lastIdx="2" clrIdx="1">
    <p:extLst>
      <p:ext uri="{19B8F6BF-5375-455C-9EA6-DF929625EA0E}">
        <p15:presenceInfo xmlns:p15="http://schemas.microsoft.com/office/powerpoint/2012/main" userId="S-1-5-21-796845957-2145958837-839522115-68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008000"/>
    <a:srgbClr val="F8CBAD"/>
    <a:srgbClr val="E6B9B8"/>
    <a:srgbClr val="C9C9C9"/>
    <a:srgbClr val="FFE699"/>
    <a:srgbClr val="A9D18E"/>
    <a:srgbClr val="8FAAD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5332" autoAdjust="0"/>
  </p:normalViewPr>
  <p:slideViewPr>
    <p:cSldViewPr snapToGrid="0">
      <p:cViewPr varScale="1">
        <p:scale>
          <a:sx n="85" d="100"/>
          <a:sy n="85" d="100"/>
        </p:scale>
        <p:origin x="859" y="53"/>
      </p:cViewPr>
      <p:guideLst>
        <p:guide orient="horz" pos="2160"/>
        <p:guide pos="384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ssan.siddiqui\Desktop\Board%20Meeting%20-%20Sales\BOD%203QFY22\Copy%20of%20Accounts%20Summary%20for%20BOD%20March-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ssan.siddiqui\Desktop\Board%20Meeting%20-%20Sales\BOD%203QFY22\Copy%20of%20Accounts%20Summary%20for%20BOD%20March-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ssan.siddiqui\Desktop\Board%20Meeting%20-%20Sales\BOD%203QFY22\Copy%20of%20Accounts%20Summary%20for%20BOD%20March-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assan.siddiqui\Desktop\Board%20Meeting%20-%20Sales\BOD%203QFY22\Copy%20of%20Accounts%20Summary%20for%20BOD%20March-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assan.siddiqui\Desktop\Board%20Meeting%20-%20Sales\BOD%203QFY22\Copy%20of%20Accounts%20Summary%20for%20BOD%20March-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assan.siddiqui\Desktop\Board%20Meeting%20-%20Sales\BOD%203QFY22\Copy%20of%20Accounts%20Summary%20for%20BOD%20March-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assan.siddiqui\Desktop\Board%20Meeting%20-%20Sales\BOD%203QFY22\Copy%20of%20Accounts%20Summary%20for%20BOD%20March-202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SMA!$C$49</c:f>
              <c:strCache>
                <c:ptCount val="1"/>
                <c:pt idx="0">
                  <c:v>CIS</c:v>
                </c:pt>
              </c:strCache>
            </c:strRef>
          </c:tx>
          <c:spPr>
            <a:solidFill>
              <a:schemeClr val="accent1"/>
            </a:solidFill>
            <a:ln>
              <a:noFill/>
            </a:ln>
            <a:effectLst/>
            <a:scene3d>
              <a:camera prst="orthographicFront"/>
              <a:lightRig rig="threePt" dir="t"/>
            </a:scene3d>
            <a:sp3d>
              <a:bevelT/>
            </a:sp3d>
          </c:spPr>
          <c:invertIfNegative val="0"/>
          <c:dLbls>
            <c:dLbl>
              <c:idx val="0"/>
              <c:layout>
                <c:manualLayout>
                  <c:x val="5.1809097046012345E-2"/>
                  <c:y val="-4.273504273504273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858-43B5-89C6-0EF35D8B318F}"/>
                </c:ext>
                <c:ext xmlns:c15="http://schemas.microsoft.com/office/drawing/2012/chart" uri="{CE6537A1-D6FC-4f65-9D91-7224C49458BB}">
                  <c15:layout/>
                </c:ext>
              </c:extLst>
            </c:dLbl>
            <c:dLbl>
              <c:idx val="1"/>
              <c:layout>
                <c:manualLayout>
                  <c:x val="5.0682812327620792E-2"/>
                  <c:y val="-2.13675213675213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858-43B5-89C6-0EF35D8B318F}"/>
                </c:ext>
                <c:ext xmlns:c15="http://schemas.microsoft.com/office/drawing/2012/chart" uri="{CE6537A1-D6FC-4f65-9D91-7224C49458BB}">
                  <c15:layout/>
                </c:ext>
              </c:extLst>
            </c:dLbl>
            <c:dLbl>
              <c:idx val="2"/>
              <c:layout>
                <c:manualLayout>
                  <c:x val="5.406166648279543E-2"/>
                  <c:y val="-8.547008547008468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858-43B5-89C6-0EF35D8B318F}"/>
                </c:ext>
                <c:ext xmlns:c15="http://schemas.microsoft.com/office/drawing/2012/chart" uri="{CE6537A1-D6FC-4f65-9D91-7224C49458BB}">
                  <c15:layout/>
                </c:ext>
              </c:extLst>
            </c:dLbl>
            <c:dLbl>
              <c:idx val="3"/>
              <c:layout>
                <c:manualLayout>
                  <c:x val="5.631423591957866E-2"/>
                  <c:y val="-7.834667328012302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58-43B5-89C6-0EF35D8B318F}"/>
                </c:ext>
                <c:ext xmlns:c15="http://schemas.microsoft.com/office/drawing/2012/chart" uri="{CE6537A1-D6FC-4f65-9D91-7224C49458BB}">
                  <c15:layout/>
                </c:ext>
              </c:extLst>
            </c:dLbl>
            <c:dLbl>
              <c:idx val="4"/>
              <c:layout>
                <c:manualLayout>
                  <c:x val="5.5187951201187087E-2"/>
                  <c:y val="-8.547008547008547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858-43B5-89C6-0EF35D8B318F}"/>
                </c:ext>
                <c:ext xmlns:c15="http://schemas.microsoft.com/office/drawing/2012/chart" uri="{CE6537A1-D6FC-4f65-9D91-7224C49458BB}">
                  <c15:layout/>
                </c:ext>
              </c:extLst>
            </c:dLbl>
            <c:dLbl>
              <c:idx val="5"/>
              <c:layout>
                <c:manualLayout>
                  <c:x val="5.068281232762079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858-43B5-89C6-0EF35D8B318F}"/>
                </c:ext>
                <c:ext xmlns:c15="http://schemas.microsoft.com/office/drawing/2012/chart" uri="{CE6537A1-D6FC-4f65-9D91-7224C49458BB}">
                  <c15:layout/>
                </c:ext>
              </c:extLst>
            </c:dLbl>
            <c:dLbl>
              <c:idx val="6"/>
              <c:layout>
                <c:manualLayout>
                  <c:x val="5.6314235919578494E-2"/>
                  <c:y val="-1.709401709401717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858-43B5-89C6-0EF35D8B318F}"/>
                </c:ext>
                <c:ext xmlns:c15="http://schemas.microsoft.com/office/drawing/2012/chart" uri="{CE6537A1-D6FC-4f65-9D91-7224C49458BB}">
                  <c15:layout/>
                </c:ext>
              </c:extLst>
            </c:dLbl>
            <c:dLbl>
              <c:idx val="7"/>
              <c:layout>
                <c:manualLayout>
                  <c:x val="5.631423591957866E-2"/>
                  <c:y val="2.136752136752128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858-43B5-89C6-0EF35D8B318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SMA!$B$50:$B$57</c:f>
              <c:strCache>
                <c:ptCount val="8"/>
                <c:pt idx="0">
                  <c:v>NAFA</c:v>
                </c:pt>
                <c:pt idx="1">
                  <c:v>Al Meezan</c:v>
                </c:pt>
                <c:pt idx="2">
                  <c:v>MCBAH</c:v>
                </c:pt>
                <c:pt idx="3">
                  <c:v>UBL</c:v>
                </c:pt>
                <c:pt idx="4">
                  <c:v>HBL</c:v>
                </c:pt>
                <c:pt idx="5">
                  <c:v>ABL</c:v>
                </c:pt>
                <c:pt idx="6">
                  <c:v>Faysal</c:v>
                </c:pt>
                <c:pt idx="7">
                  <c:v>Alfalah</c:v>
                </c:pt>
              </c:strCache>
            </c:strRef>
          </c:cat>
          <c:val>
            <c:numRef>
              <c:f>SMA!$C$50:$C$57</c:f>
              <c:numCache>
                <c:formatCode>General</c:formatCode>
                <c:ptCount val="8"/>
                <c:pt idx="0">
                  <c:v>169.99</c:v>
                </c:pt>
                <c:pt idx="1">
                  <c:v>176.72</c:v>
                </c:pt>
                <c:pt idx="2" formatCode="0.00">
                  <c:v>107.4</c:v>
                </c:pt>
                <c:pt idx="3">
                  <c:v>116.98</c:v>
                </c:pt>
                <c:pt idx="4">
                  <c:v>107.34</c:v>
                </c:pt>
                <c:pt idx="5">
                  <c:v>91.23</c:v>
                </c:pt>
                <c:pt idx="6">
                  <c:v>80.239999999999995</c:v>
                </c:pt>
                <c:pt idx="7">
                  <c:v>52.07</c:v>
                </c:pt>
              </c:numCache>
            </c:numRef>
          </c:val>
          <c:extLst xmlns:c16r2="http://schemas.microsoft.com/office/drawing/2015/06/chart">
            <c:ext xmlns:c16="http://schemas.microsoft.com/office/drawing/2014/chart" uri="{C3380CC4-5D6E-409C-BE32-E72D297353CC}">
              <c16:uniqueId val="{00000008-B858-43B5-89C6-0EF35D8B318F}"/>
            </c:ext>
          </c:extLst>
        </c:ser>
        <c:ser>
          <c:idx val="1"/>
          <c:order val="1"/>
          <c:tx>
            <c:strRef>
              <c:f>SMA!$D$49</c:f>
              <c:strCache>
                <c:ptCount val="1"/>
                <c:pt idx="0">
                  <c:v>SMA Discretionary with FoF Included</c:v>
                </c:pt>
              </c:strCache>
            </c:strRef>
          </c:tx>
          <c:spPr>
            <a:solidFill>
              <a:schemeClr val="accent3"/>
            </a:solidFill>
            <a:ln>
              <a:noFill/>
            </a:ln>
            <a:effectLst/>
            <a:scene3d>
              <a:camera prst="orthographicFront"/>
              <a:lightRig rig="threePt" dir="t"/>
            </a:scene3d>
            <a:sp3d>
              <a:bevelT/>
            </a:sp3d>
          </c:spPr>
          <c:invertIfNegative val="0"/>
          <c:dLbls>
            <c:dLbl>
              <c:idx val="0"/>
              <c:layout>
                <c:manualLayout>
                  <c:x val="9.0102777471325855E-3"/>
                  <c:y val="-0.1111111111111111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858-43B5-89C6-0EF35D8B318F}"/>
                </c:ext>
                <c:ext xmlns:c15="http://schemas.microsoft.com/office/drawing/2012/chart" uri="{CE6537A1-D6FC-4f65-9D91-7224C49458BB}">
                  <c15:layout/>
                </c:ext>
              </c:extLst>
            </c:dLbl>
            <c:dLbl>
              <c:idx val="1"/>
              <c:layout>
                <c:manualLayout>
                  <c:x val="1.4641701339090452E-2"/>
                  <c:y val="-8.119658119658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B858-43B5-89C6-0EF35D8B318F}"/>
                </c:ext>
                <c:ext xmlns:c15="http://schemas.microsoft.com/office/drawing/2012/chart" uri="{CE6537A1-D6FC-4f65-9D91-7224C49458BB}">
                  <c15:layout/>
                </c:ext>
              </c:extLst>
            </c:dLbl>
            <c:dLbl>
              <c:idx val="2"/>
              <c:layout>
                <c:manualLayout>
                  <c:x val="2.0273124931048235E-2"/>
                  <c:y val="-0.1709401709401709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858-43B5-89C6-0EF35D8B318F}"/>
                </c:ext>
                <c:ext xmlns:c15="http://schemas.microsoft.com/office/drawing/2012/chart" uri="{CE6537A1-D6FC-4f65-9D91-7224C49458BB}">
                  <c15:layout/>
                </c:ext>
              </c:extLst>
            </c:dLbl>
            <c:dLbl>
              <c:idx val="3"/>
              <c:layout>
                <c:manualLayout>
                  <c:x val="1.9146840212656661E-2"/>
                  <c:y val="-8.97435897435897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B858-43B5-89C6-0EF35D8B318F}"/>
                </c:ext>
                <c:ext xmlns:c15="http://schemas.microsoft.com/office/drawing/2012/chart" uri="{CE6537A1-D6FC-4f65-9D91-7224C49458BB}">
                  <c15:layout/>
                </c:ext>
              </c:extLst>
            </c:dLbl>
            <c:dLbl>
              <c:idx val="4"/>
              <c:layout>
                <c:manualLayout>
                  <c:x val="1.5767986057481941E-2"/>
                  <c:y val="-7.26495726495726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B858-43B5-89C6-0EF35D8B318F}"/>
                </c:ext>
                <c:ext xmlns:c15="http://schemas.microsoft.com/office/drawing/2012/chart" uri="{CE6537A1-D6FC-4f65-9D91-7224C49458BB}">
                  <c15:layout/>
                </c:ext>
              </c:extLst>
            </c:dLbl>
            <c:dLbl>
              <c:idx val="5"/>
              <c:layout>
                <c:manualLayout>
                  <c:x val="1.4641701339090369E-2"/>
                  <c:y val="-8.97435897435898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B858-43B5-89C6-0EF35D8B318F}"/>
                </c:ext>
                <c:ext xmlns:c15="http://schemas.microsoft.com/office/drawing/2012/chart" uri="{CE6537A1-D6FC-4f65-9D91-7224C49458BB}">
                  <c15:layout/>
                </c:ext>
              </c:extLst>
            </c:dLbl>
            <c:dLbl>
              <c:idx val="6"/>
              <c:layout>
                <c:manualLayout>
                  <c:x val="1.3515416620698878E-2"/>
                  <c:y val="-0.1025641025641025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B858-43B5-89C6-0EF35D8B318F}"/>
                </c:ext>
                <c:ext xmlns:c15="http://schemas.microsoft.com/office/drawing/2012/chart" uri="{CE6537A1-D6FC-4f65-9D91-7224C49458BB}">
                  <c15:layout/>
                </c:ext>
              </c:extLst>
            </c:dLbl>
            <c:dLbl>
              <c:idx val="7"/>
              <c:layout>
                <c:manualLayout>
                  <c:x val="1.9146840212656578E-2"/>
                  <c:y val="-8.54700854700855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B858-43B5-89C6-0EF35D8B318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SMA!$B$50:$B$57</c:f>
              <c:strCache>
                <c:ptCount val="8"/>
                <c:pt idx="0">
                  <c:v>NAFA</c:v>
                </c:pt>
                <c:pt idx="1">
                  <c:v>Al Meezan</c:v>
                </c:pt>
                <c:pt idx="2">
                  <c:v>MCBAH</c:v>
                </c:pt>
                <c:pt idx="3">
                  <c:v>UBL</c:v>
                </c:pt>
                <c:pt idx="4">
                  <c:v>HBL</c:v>
                </c:pt>
                <c:pt idx="5">
                  <c:v>ABL</c:v>
                </c:pt>
                <c:pt idx="6">
                  <c:v>Faysal</c:v>
                </c:pt>
                <c:pt idx="7">
                  <c:v>Alfalah</c:v>
                </c:pt>
              </c:strCache>
            </c:strRef>
          </c:cat>
          <c:val>
            <c:numRef>
              <c:f>SMA!$D$50:$D$57</c:f>
              <c:numCache>
                <c:formatCode>0.00</c:formatCode>
                <c:ptCount val="8"/>
                <c:pt idx="0">
                  <c:v>30.610200000000003</c:v>
                </c:pt>
                <c:pt idx="1">
                  <c:v>18.247800000000002</c:v>
                </c:pt>
                <c:pt idx="2">
                  <c:v>63.460999999999999</c:v>
                </c:pt>
                <c:pt idx="3">
                  <c:v>11.179200000000002</c:v>
                </c:pt>
                <c:pt idx="4">
                  <c:v>1.9787999999999999</c:v>
                </c:pt>
                <c:pt idx="5">
                  <c:v>1.9787999999999999</c:v>
                </c:pt>
                <c:pt idx="6">
                  <c:v>11.9238</c:v>
                </c:pt>
                <c:pt idx="7">
                  <c:v>3.06</c:v>
                </c:pt>
              </c:numCache>
            </c:numRef>
          </c:val>
          <c:extLst xmlns:c16r2="http://schemas.microsoft.com/office/drawing/2015/06/chart">
            <c:ext xmlns:c16="http://schemas.microsoft.com/office/drawing/2014/chart" uri="{C3380CC4-5D6E-409C-BE32-E72D297353CC}">
              <c16:uniqueId val="{00000011-B858-43B5-89C6-0EF35D8B318F}"/>
            </c:ext>
          </c:extLst>
        </c:ser>
        <c:dLbls>
          <c:showLegendKey val="0"/>
          <c:showVal val="0"/>
          <c:showCatName val="0"/>
          <c:showSerName val="0"/>
          <c:showPercent val="0"/>
          <c:showBubbleSize val="0"/>
        </c:dLbls>
        <c:gapWidth val="150"/>
        <c:shape val="box"/>
        <c:axId val="366639872"/>
        <c:axId val="366637152"/>
        <c:axId val="0"/>
      </c:bar3DChart>
      <c:catAx>
        <c:axId val="366639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66637152"/>
        <c:crosses val="autoZero"/>
        <c:auto val="1"/>
        <c:lblAlgn val="ctr"/>
        <c:lblOffset val="100"/>
        <c:noMultiLvlLbl val="0"/>
      </c:catAx>
      <c:valAx>
        <c:axId val="3666371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6639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SMA!$G$49</c:f>
              <c:strCache>
                <c:ptCount val="1"/>
                <c:pt idx="0">
                  <c:v>SMA Share</c:v>
                </c:pt>
              </c:strCache>
            </c:strRef>
          </c:tx>
          <c:explosion val="14"/>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E17-45C6-90D6-E4034606951B}"/>
              </c:ext>
            </c:extLst>
          </c:dPt>
          <c:dPt>
            <c:idx val="1"/>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E17-45C6-90D6-E4034606951B}"/>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E17-45C6-90D6-E4034606951B}"/>
              </c:ext>
            </c:extLst>
          </c:dPt>
          <c:dPt>
            <c:idx val="3"/>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FE17-45C6-90D6-E4034606951B}"/>
              </c:ext>
            </c:extLst>
          </c:dPt>
          <c:dPt>
            <c:idx val="4"/>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FE17-45C6-90D6-E4034606951B}"/>
              </c:ext>
            </c:extLst>
          </c:dPt>
          <c:dPt>
            <c:idx val="5"/>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FE17-45C6-90D6-E4034606951B}"/>
              </c:ext>
            </c:extLst>
          </c:dPt>
          <c:dPt>
            <c:idx val="6"/>
            <c:bubble3D val="0"/>
            <c:spPr>
              <a:solidFill>
                <a:schemeClr val="accent1">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FE17-45C6-90D6-E4034606951B}"/>
              </c:ext>
            </c:extLst>
          </c:dPt>
          <c:dPt>
            <c:idx val="7"/>
            <c:bubble3D val="0"/>
            <c:spPr>
              <a:solidFill>
                <a:schemeClr val="accent3">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FE17-45C6-90D6-E4034606951B}"/>
              </c:ext>
            </c:extLst>
          </c:dPt>
          <c:dPt>
            <c:idx val="8"/>
            <c:bubble3D val="0"/>
            <c:spPr>
              <a:solidFill>
                <a:schemeClr val="accent5">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FE17-45C6-90D6-E4034606951B}"/>
              </c:ext>
            </c:extLst>
          </c:dPt>
          <c:dLbls>
            <c:dLbl>
              <c:idx val="0"/>
              <c:layout>
                <c:manualLayout>
                  <c:x val="4.3554972295129779E-3"/>
                  <c:y val="-1.2601288475304223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E17-45C6-90D6-E4034606951B}"/>
                </c:ext>
                <c:ext xmlns:c15="http://schemas.microsoft.com/office/drawing/2012/chart" uri="{CE6537A1-D6FC-4f65-9D91-7224C49458BB}">
                  <c15:layout/>
                </c:ext>
              </c:extLst>
            </c:dLbl>
            <c:dLbl>
              <c:idx val="1"/>
              <c:layout>
                <c:manualLayout>
                  <c:x val="6.8719743365412657E-3"/>
                  <c:y val="1.265282748747315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FE17-45C6-90D6-E4034606951B}"/>
                </c:ext>
                <c:ext xmlns:c15="http://schemas.microsoft.com/office/drawing/2012/chart" uri="{CE6537A1-D6FC-4f65-9D91-7224C49458BB}">
                  <c15:layout/>
                </c:ext>
              </c:extLst>
            </c:dLbl>
            <c:dLbl>
              <c:idx val="2"/>
              <c:layout>
                <c:manualLayout>
                  <c:x val="7.9002235831632253E-2"/>
                  <c:y val="-0.1373330947267955"/>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FE17-45C6-90D6-E4034606951B}"/>
                </c:ext>
                <c:ext xmlns:c15="http://schemas.microsoft.com/office/drawing/2012/chart" uri="{CE6537A1-D6FC-4f65-9D91-7224C49458BB}">
                  <c15:layout/>
                </c:ext>
              </c:extLst>
            </c:dLbl>
            <c:dLbl>
              <c:idx val="3"/>
              <c:layout>
                <c:manualLayout>
                  <c:x val="6.5871245261009043E-2"/>
                  <c:y val="8.3899308041040441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FE17-45C6-90D6-E4034606951B}"/>
                </c:ext>
                <c:ext xmlns:c15="http://schemas.microsoft.com/office/drawing/2012/chart" uri="{CE6537A1-D6FC-4f65-9D91-7224C49458BB}">
                  <c15:layout/>
                </c:ext>
              </c:extLst>
            </c:dLbl>
            <c:dLbl>
              <c:idx val="4"/>
              <c:layout>
                <c:manualLayout>
                  <c:x val="1.0741858656556819E-2"/>
                  <c:y val="5.8238606537819135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FE17-45C6-90D6-E4034606951B}"/>
                </c:ext>
                <c:ext xmlns:c15="http://schemas.microsoft.com/office/drawing/2012/chart" uri="{CE6537A1-D6FC-4f65-9D91-7224C49458BB}">
                  <c15:layout/>
                </c:ext>
              </c:extLst>
            </c:dLbl>
            <c:dLbl>
              <c:idx val="6"/>
              <c:layout>
                <c:manualLayout>
                  <c:x val="-1.3835714980071936E-2"/>
                  <c:y val="-4.3513004056311144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FE17-45C6-90D6-E4034606951B}"/>
                </c:ext>
                <c:ext xmlns:c15="http://schemas.microsoft.com/office/drawing/2012/chart" uri="{CE6537A1-D6FC-4f65-9D91-7224C49458BB}">
                  <c15:layout/>
                </c:ext>
              </c:extLst>
            </c:dLbl>
            <c:dLbl>
              <c:idx val="7"/>
              <c:layout>
                <c:manualLayout>
                  <c:x val="-6.2038009137746668E-3"/>
                  <c:y val="-0.15488833214030065"/>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F-FE17-45C6-90D6-E4034606951B}"/>
                </c:ext>
                <c:ext xmlns:c15="http://schemas.microsoft.com/office/drawing/2012/chart" uri="{CE6537A1-D6FC-4f65-9D91-7224C49458BB}">
                  <c15:layout/>
                </c:ext>
              </c:extLst>
            </c:dLbl>
            <c:dLbl>
              <c:idx val="8"/>
              <c:layout>
                <c:manualLayout>
                  <c:x val="6.0981967531836295E-2"/>
                  <c:y val="-0.10222238129324744"/>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1-FE17-45C6-90D6-E4034606951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layout/>
              </c:ext>
            </c:extLst>
          </c:dLbls>
          <c:cat>
            <c:strRef>
              <c:f>SMA!$B$50:$B$58</c:f>
              <c:strCache>
                <c:ptCount val="9"/>
                <c:pt idx="0">
                  <c:v>NAFA</c:v>
                </c:pt>
                <c:pt idx="1">
                  <c:v>Al Meezan</c:v>
                </c:pt>
                <c:pt idx="2">
                  <c:v>MCBAH</c:v>
                </c:pt>
                <c:pt idx="3">
                  <c:v>UBL</c:v>
                </c:pt>
                <c:pt idx="4">
                  <c:v>HBL</c:v>
                </c:pt>
                <c:pt idx="5">
                  <c:v>ABL</c:v>
                </c:pt>
                <c:pt idx="6">
                  <c:v>Faysal</c:v>
                </c:pt>
                <c:pt idx="7">
                  <c:v>Alfalah</c:v>
                </c:pt>
                <c:pt idx="8">
                  <c:v>Others</c:v>
                </c:pt>
              </c:strCache>
            </c:strRef>
          </c:cat>
          <c:val>
            <c:numRef>
              <c:f>SMA!$G$50:$G$58</c:f>
              <c:numCache>
                <c:formatCode>0.00%</c:formatCode>
                <c:ptCount val="9"/>
                <c:pt idx="0">
                  <c:v>0.14494838526375606</c:v>
                </c:pt>
                <c:pt idx="1">
                  <c:v>8.6408750828676967E-2</c:v>
                </c:pt>
                <c:pt idx="2">
                  <c:v>0.30050667676863335</c:v>
                </c:pt>
                <c:pt idx="3">
                  <c:v>5.293683113931244E-2</c:v>
                </c:pt>
                <c:pt idx="4">
                  <c:v>9.3702055118855942E-3</c:v>
                </c:pt>
                <c:pt idx="5">
                  <c:v>9.3702055118855942E-3</c:v>
                </c:pt>
                <c:pt idx="6">
                  <c:v>5.6462733213372474E-2</c:v>
                </c:pt>
                <c:pt idx="7">
                  <c:v>1.4490008523534425E-2</c:v>
                </c:pt>
                <c:pt idx="8">
                  <c:v>0.3255043091201818</c:v>
                </c:pt>
              </c:numCache>
            </c:numRef>
          </c:val>
          <c:extLst xmlns:c16r2="http://schemas.microsoft.com/office/drawing/2015/06/chart">
            <c:ext xmlns:c16="http://schemas.microsoft.com/office/drawing/2014/chart" uri="{C3380CC4-5D6E-409C-BE32-E72D297353CC}">
              <c16:uniqueId val="{00000012-FE17-45C6-90D6-E4034606951B}"/>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AUM!$C$37</c:f>
              <c:strCache>
                <c:ptCount val="1"/>
                <c:pt idx="0">
                  <c:v>30-Jun-21</c:v>
                </c:pt>
              </c:strCache>
            </c:strRef>
          </c:tx>
          <c:spPr>
            <a:solidFill>
              <a:schemeClr val="accent1"/>
            </a:solidFill>
            <a:ln>
              <a:noFill/>
            </a:ln>
            <a:effectLst/>
            <a:scene3d>
              <a:camera prst="orthographicFront"/>
              <a:lightRig rig="threePt" dir="t"/>
            </a:scene3d>
            <a:sp3d>
              <a:bevelT w="165100" prst="coolSlant"/>
            </a:sp3d>
          </c:spPr>
          <c:invertIfNegative val="0"/>
          <c:dLbls>
            <c:dLbl>
              <c:idx val="0"/>
              <c:layout>
                <c:manualLayout>
                  <c:x val="-4.5668619149966758E-3"/>
                  <c:y val="-1.25000000000000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8FA-4C41-BA2C-B734B37D8BF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AUM!$B$38:$B$48</c:f>
              <c:strCache>
                <c:ptCount val="11"/>
                <c:pt idx="0">
                  <c:v>Al Meezan</c:v>
                </c:pt>
                <c:pt idx="1">
                  <c:v>NAFA</c:v>
                </c:pt>
                <c:pt idx="2">
                  <c:v>UBL Funds</c:v>
                </c:pt>
                <c:pt idx="3">
                  <c:v>MCBAH</c:v>
                </c:pt>
                <c:pt idx="4">
                  <c:v>HBL Funds</c:v>
                </c:pt>
                <c:pt idx="5">
                  <c:v>NIT</c:v>
                </c:pt>
                <c:pt idx="6">
                  <c:v>ABL Funds</c:v>
                </c:pt>
                <c:pt idx="7">
                  <c:v>Faysal</c:v>
                </c:pt>
                <c:pt idx="8">
                  <c:v>Alfalah GHP</c:v>
                </c:pt>
                <c:pt idx="9">
                  <c:v>First Habib</c:v>
                </c:pt>
                <c:pt idx="10">
                  <c:v>Atlas</c:v>
                </c:pt>
              </c:strCache>
            </c:strRef>
          </c:cat>
          <c:val>
            <c:numRef>
              <c:f>AUM!$C$38:$C$48</c:f>
              <c:numCache>
                <c:formatCode>General</c:formatCode>
                <c:ptCount val="11"/>
                <c:pt idx="0">
                  <c:v>189.03</c:v>
                </c:pt>
                <c:pt idx="1">
                  <c:v>168.07</c:v>
                </c:pt>
                <c:pt idx="2">
                  <c:v>101.92</c:v>
                </c:pt>
                <c:pt idx="3">
                  <c:v>97.68</c:v>
                </c:pt>
                <c:pt idx="4">
                  <c:v>72.42</c:v>
                </c:pt>
                <c:pt idx="5">
                  <c:v>89.94</c:v>
                </c:pt>
                <c:pt idx="6">
                  <c:v>78.56</c:v>
                </c:pt>
                <c:pt idx="7">
                  <c:v>61.97</c:v>
                </c:pt>
                <c:pt idx="8">
                  <c:v>54.96</c:v>
                </c:pt>
                <c:pt idx="9">
                  <c:v>33.07</c:v>
                </c:pt>
                <c:pt idx="10">
                  <c:v>50.25</c:v>
                </c:pt>
              </c:numCache>
            </c:numRef>
          </c:val>
          <c:extLst xmlns:c16r2="http://schemas.microsoft.com/office/drawing/2015/06/chart">
            <c:ext xmlns:c16="http://schemas.microsoft.com/office/drawing/2014/chart" uri="{C3380CC4-5D6E-409C-BE32-E72D297353CC}">
              <c16:uniqueId val="{00000001-F8FA-4C41-BA2C-B734B37D8BF5}"/>
            </c:ext>
          </c:extLst>
        </c:ser>
        <c:ser>
          <c:idx val="1"/>
          <c:order val="1"/>
          <c:tx>
            <c:strRef>
              <c:f>AUM!$F$37</c:f>
              <c:strCache>
                <c:ptCount val="1"/>
                <c:pt idx="0">
                  <c:v>31-Mar-22</c:v>
                </c:pt>
              </c:strCache>
            </c:strRef>
          </c:tx>
          <c:spPr>
            <a:solidFill>
              <a:srgbClr val="00B050"/>
            </a:solidFill>
            <a:ln>
              <a:noFill/>
            </a:ln>
            <a:effectLst/>
            <a:scene3d>
              <a:camera prst="orthographicFront"/>
              <a:lightRig rig="threePt" dir="t"/>
            </a:scene3d>
            <a:sp3d>
              <a:bevelT w="165100" prst="coolSlant"/>
            </a:sp3d>
          </c:spPr>
          <c:invertIfNegative val="0"/>
          <c:dLbls>
            <c:dLbl>
              <c:idx val="0"/>
              <c:layout>
                <c:manualLayout>
                  <c:x val="1.2558870266240857E-2"/>
                  <c:y val="-2.91666666666666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8FA-4C41-BA2C-B734B37D8BF5}"/>
                </c:ext>
                <c:ext xmlns:c15="http://schemas.microsoft.com/office/drawing/2012/chart" uri="{CE6537A1-D6FC-4f65-9D91-7224C49458BB}">
                  <c15:layout/>
                </c:ext>
              </c:extLst>
            </c:dLbl>
            <c:dLbl>
              <c:idx val="1"/>
              <c:layout>
                <c:manualLayout>
                  <c:x val="1.4842301223739196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8FA-4C41-BA2C-B734B37D8BF5}"/>
                </c:ext>
                <c:ext xmlns:c15="http://schemas.microsoft.com/office/drawing/2012/chart" uri="{CE6537A1-D6FC-4f65-9D91-7224C49458BB}">
                  <c15:layout/>
                </c:ext>
              </c:extLst>
            </c:dLbl>
            <c:dLbl>
              <c:idx val="2"/>
              <c:layout>
                <c:manualLayout>
                  <c:x val="1.027543930874252E-2"/>
                  <c:y val="-8.333333333333371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8FA-4C41-BA2C-B734B37D8BF5}"/>
                </c:ext>
                <c:ext xmlns:c15="http://schemas.microsoft.com/office/drawing/2012/chart" uri="{CE6537A1-D6FC-4f65-9D91-7224C49458BB}">
                  <c15:layout/>
                </c:ext>
              </c:extLst>
            </c:dLbl>
            <c:dLbl>
              <c:idx val="3"/>
              <c:layout>
                <c:manualLayout>
                  <c:x val="5.7085773937458444E-3"/>
                  <c:y val="-1.66666666666667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8FA-4C41-BA2C-B734B37D8BF5}"/>
                </c:ext>
                <c:ext xmlns:c15="http://schemas.microsoft.com/office/drawing/2012/chart" uri="{CE6537A1-D6FC-4f65-9D91-7224C49458BB}">
                  <c15:layout/>
                </c:ext>
              </c:extLst>
            </c:dLbl>
            <c:dLbl>
              <c:idx val="4"/>
              <c:layout>
                <c:manualLayout>
                  <c:x val="7.9920083512441814E-3"/>
                  <c:y val="-1.66666666666666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8FA-4C41-BA2C-B734B37D8BF5}"/>
                </c:ext>
                <c:ext xmlns:c15="http://schemas.microsoft.com/office/drawing/2012/chart" uri="{CE6537A1-D6FC-4f65-9D91-7224C49458BB}">
                  <c15:layout/>
                </c:ext>
              </c:extLst>
            </c:dLbl>
            <c:dLbl>
              <c:idx val="5"/>
              <c:layout>
                <c:manualLayout>
                  <c:x val="1.4842301223739111E-2"/>
                  <c:y val="-2.08333333333333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8FA-4C41-BA2C-B734B37D8BF5}"/>
                </c:ext>
                <c:ext xmlns:c15="http://schemas.microsoft.com/office/drawing/2012/chart" uri="{CE6537A1-D6FC-4f65-9D91-7224C49458BB}">
                  <c15:layout/>
                </c:ext>
              </c:extLst>
            </c:dLbl>
            <c:dLbl>
              <c:idx val="6"/>
              <c:layout>
                <c:manualLayout>
                  <c:x val="1.712573218123745E-2"/>
                  <c:y val="-2.08333333333333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8FA-4C41-BA2C-B734B37D8BF5}"/>
                </c:ext>
                <c:ext xmlns:c15="http://schemas.microsoft.com/office/drawing/2012/chart" uri="{CE6537A1-D6FC-4f65-9D91-7224C49458BB}">
                  <c15:layout/>
                </c:ext>
              </c:extLst>
            </c:dLbl>
            <c:dLbl>
              <c:idx val="7"/>
              <c:layout>
                <c:manualLayout>
                  <c:x val="1.9409163138735704E-2"/>
                  <c:y val="-8.333333333333333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8FA-4C41-BA2C-B734B37D8BF5}"/>
                </c:ext>
                <c:ext xmlns:c15="http://schemas.microsoft.com/office/drawing/2012/chart" uri="{CE6537A1-D6FC-4f65-9D91-7224C49458BB}">
                  <c15:layout/>
                </c:ext>
              </c:extLst>
            </c:dLbl>
            <c:dLbl>
              <c:idx val="8"/>
              <c:layout>
                <c:manualLayout>
                  <c:x val="1.2558870266240857E-2"/>
                  <c:y val="-3.33333333333334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8FA-4C41-BA2C-B734B37D8BF5}"/>
                </c:ext>
                <c:ext xmlns:c15="http://schemas.microsoft.com/office/drawing/2012/chart" uri="{CE6537A1-D6FC-4f65-9D91-7224C49458BB}">
                  <c15:layout/>
                </c:ext>
              </c:extLst>
            </c:dLbl>
            <c:dLbl>
              <c:idx val="9"/>
              <c:layout>
                <c:manualLayout>
                  <c:x val="1.0275439308742352E-2"/>
                  <c:y val="-3.75000000000000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8FA-4C41-BA2C-B734B37D8BF5}"/>
                </c:ext>
                <c:ext xmlns:c15="http://schemas.microsoft.com/office/drawing/2012/chart" uri="{CE6537A1-D6FC-4f65-9D91-7224C49458BB}">
                  <c15:layout/>
                </c:ext>
              </c:extLst>
            </c:dLbl>
            <c:dLbl>
              <c:idx val="10"/>
              <c:layout>
                <c:manualLayout>
                  <c:x val="1.8267447659986703E-2"/>
                  <c:y val="-2.08333333333334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8FA-4C41-BA2C-B734B37D8BF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AUM!$B$38:$B$48</c:f>
              <c:strCache>
                <c:ptCount val="11"/>
                <c:pt idx="0">
                  <c:v>Al Meezan</c:v>
                </c:pt>
                <c:pt idx="1">
                  <c:v>NAFA</c:v>
                </c:pt>
                <c:pt idx="2">
                  <c:v>UBL Funds</c:v>
                </c:pt>
                <c:pt idx="3">
                  <c:v>MCBAH</c:v>
                </c:pt>
                <c:pt idx="4">
                  <c:v>HBL Funds</c:v>
                </c:pt>
                <c:pt idx="5">
                  <c:v>NIT</c:v>
                </c:pt>
                <c:pt idx="6">
                  <c:v>ABL Funds</c:v>
                </c:pt>
                <c:pt idx="7">
                  <c:v>Faysal</c:v>
                </c:pt>
                <c:pt idx="8">
                  <c:v>Alfalah GHP</c:v>
                </c:pt>
                <c:pt idx="9">
                  <c:v>First Habib</c:v>
                </c:pt>
                <c:pt idx="10">
                  <c:v>Atlas</c:v>
                </c:pt>
              </c:strCache>
            </c:strRef>
          </c:cat>
          <c:val>
            <c:numRef>
              <c:f>AUM!$F$38:$F$48</c:f>
              <c:numCache>
                <c:formatCode>0.00</c:formatCode>
                <c:ptCount val="11"/>
                <c:pt idx="0">
                  <c:v>176.72</c:v>
                </c:pt>
                <c:pt idx="1">
                  <c:v>169.99</c:v>
                </c:pt>
                <c:pt idx="2">
                  <c:v>116.98</c:v>
                </c:pt>
                <c:pt idx="3">
                  <c:v>107.4</c:v>
                </c:pt>
                <c:pt idx="4">
                  <c:v>107.34</c:v>
                </c:pt>
                <c:pt idx="5">
                  <c:v>91.76</c:v>
                </c:pt>
                <c:pt idx="6">
                  <c:v>91.23</c:v>
                </c:pt>
                <c:pt idx="7">
                  <c:v>80.239999999999995</c:v>
                </c:pt>
                <c:pt idx="8">
                  <c:v>52.07</c:v>
                </c:pt>
                <c:pt idx="9">
                  <c:v>43.77</c:v>
                </c:pt>
                <c:pt idx="10">
                  <c:v>40.86</c:v>
                </c:pt>
              </c:numCache>
            </c:numRef>
          </c:val>
          <c:extLst xmlns:c16r2="http://schemas.microsoft.com/office/drawing/2015/06/chart">
            <c:ext xmlns:c16="http://schemas.microsoft.com/office/drawing/2014/chart" uri="{C3380CC4-5D6E-409C-BE32-E72D297353CC}">
              <c16:uniqueId val="{0000000D-F8FA-4C41-BA2C-B734B37D8BF5}"/>
            </c:ext>
          </c:extLst>
        </c:ser>
        <c:dLbls>
          <c:showLegendKey val="0"/>
          <c:showVal val="0"/>
          <c:showCatName val="0"/>
          <c:showSerName val="0"/>
          <c:showPercent val="0"/>
          <c:showBubbleSize val="0"/>
        </c:dLbls>
        <c:gapWidth val="150"/>
        <c:shape val="box"/>
        <c:axId val="366638784"/>
        <c:axId val="366642592"/>
        <c:axId val="0"/>
      </c:bar3DChart>
      <c:catAx>
        <c:axId val="366638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66642592"/>
        <c:crosses val="autoZero"/>
        <c:auto val="1"/>
        <c:lblAlgn val="ctr"/>
        <c:lblOffset val="100"/>
        <c:noMultiLvlLbl val="0"/>
      </c:catAx>
      <c:valAx>
        <c:axId val="3666425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6638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'Islamic AUM (2)'!$D$3</c:f>
              <c:strCache>
                <c:ptCount val="1"/>
                <c:pt idx="0">
                  <c:v>30-Jun-21</c:v>
                </c:pt>
              </c:strCache>
            </c:strRef>
          </c:tx>
          <c:spPr>
            <a:solidFill>
              <a:schemeClr val="accent1"/>
            </a:solidFill>
            <a:ln>
              <a:noFill/>
            </a:ln>
            <a:effectLst/>
            <a:scene3d>
              <a:camera prst="orthographicFront"/>
              <a:lightRig rig="threePt" dir="t"/>
            </a:scene3d>
            <a:sp3d>
              <a:bevelT w="1651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'Islamic AUM (2)'!$B$4:$B$15</c:f>
              <c:strCache>
                <c:ptCount val="12"/>
                <c:pt idx="0">
                  <c:v>Al Meezan</c:v>
                </c:pt>
                <c:pt idx="1">
                  <c:v>NAFA</c:v>
                </c:pt>
                <c:pt idx="2">
                  <c:v>Faysal</c:v>
                </c:pt>
                <c:pt idx="3">
                  <c:v>UBL Al Ameen</c:v>
                </c:pt>
                <c:pt idx="4">
                  <c:v>MCBAH Alhamra</c:v>
                </c:pt>
                <c:pt idx="5">
                  <c:v>ABL</c:v>
                </c:pt>
                <c:pt idx="6">
                  <c:v>Alfalah</c:v>
                </c:pt>
                <c:pt idx="7">
                  <c:v>HBL</c:v>
                </c:pt>
                <c:pt idx="8">
                  <c:v>First Habib</c:v>
                </c:pt>
                <c:pt idx="9">
                  <c:v>Atlas</c:v>
                </c:pt>
                <c:pt idx="10">
                  <c:v>NIT</c:v>
                </c:pt>
                <c:pt idx="11">
                  <c:v>JS Islamic</c:v>
                </c:pt>
              </c:strCache>
            </c:strRef>
          </c:cat>
          <c:val>
            <c:numRef>
              <c:f>'Islamic AUM (2)'!$D$4:$D$15</c:f>
              <c:numCache>
                <c:formatCode>0.00</c:formatCode>
                <c:ptCount val="12"/>
                <c:pt idx="0">
                  <c:v>189.03</c:v>
                </c:pt>
                <c:pt idx="1">
                  <c:v>61.87</c:v>
                </c:pt>
                <c:pt idx="2">
                  <c:v>38.08</c:v>
                </c:pt>
                <c:pt idx="3">
                  <c:v>41.34</c:v>
                </c:pt>
                <c:pt idx="4">
                  <c:v>30.32</c:v>
                </c:pt>
                <c:pt idx="5">
                  <c:v>19.53</c:v>
                </c:pt>
                <c:pt idx="6">
                  <c:v>16.440000000000001</c:v>
                </c:pt>
                <c:pt idx="7">
                  <c:v>12.26</c:v>
                </c:pt>
                <c:pt idx="8">
                  <c:v>14.42</c:v>
                </c:pt>
                <c:pt idx="9">
                  <c:v>7.34</c:v>
                </c:pt>
                <c:pt idx="10">
                  <c:v>4.59</c:v>
                </c:pt>
                <c:pt idx="11">
                  <c:v>6.13</c:v>
                </c:pt>
              </c:numCache>
            </c:numRef>
          </c:val>
          <c:extLst xmlns:c16r2="http://schemas.microsoft.com/office/drawing/2015/06/chart">
            <c:ext xmlns:c16="http://schemas.microsoft.com/office/drawing/2014/chart" uri="{C3380CC4-5D6E-409C-BE32-E72D297353CC}">
              <c16:uniqueId val="{00000000-CCD7-428D-AD6C-552A30A3A26C}"/>
            </c:ext>
          </c:extLst>
        </c:ser>
        <c:ser>
          <c:idx val="1"/>
          <c:order val="1"/>
          <c:tx>
            <c:strRef>
              <c:f>'Islamic AUM (2)'!$G$3</c:f>
              <c:strCache>
                <c:ptCount val="1"/>
                <c:pt idx="0">
                  <c:v>31-Mar-22</c:v>
                </c:pt>
              </c:strCache>
            </c:strRef>
          </c:tx>
          <c:spPr>
            <a:solidFill>
              <a:srgbClr val="00B050"/>
            </a:solidFill>
            <a:ln>
              <a:noFill/>
            </a:ln>
            <a:effectLst/>
            <a:scene3d>
              <a:camera prst="orthographicFront"/>
              <a:lightRig rig="threePt" dir="t"/>
            </a:scene3d>
            <a:sp3d>
              <a:bevelT w="165100" prst="coolSlant"/>
            </a:sp3d>
          </c:spPr>
          <c:invertIfNegative val="0"/>
          <c:dLbls>
            <c:dLbl>
              <c:idx val="0"/>
              <c:layout>
                <c:manualLayout>
                  <c:x val="1.71257306416539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D7-428D-AD6C-552A30A3A26C}"/>
                </c:ext>
                <c:ext xmlns:c15="http://schemas.microsoft.com/office/drawing/2012/chart" uri="{CE6537A1-D6FC-4f65-9D91-7224C49458BB}">
                  <c15:layout/>
                </c:ext>
              </c:extLst>
            </c:dLbl>
            <c:dLbl>
              <c:idx val="1"/>
              <c:layout>
                <c:manualLayout>
                  <c:x val="1.5984015265543668E-2"/>
                  <c:y val="-1.25000000000000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CD7-428D-AD6C-552A30A3A26C}"/>
                </c:ext>
                <c:ext xmlns:c15="http://schemas.microsoft.com/office/drawing/2012/chart" uri="{CE6537A1-D6FC-4f65-9D91-7224C49458BB}">
                  <c15:layout/>
                </c:ext>
              </c:extLst>
            </c:dLbl>
            <c:dLbl>
              <c:idx val="2"/>
              <c:layout>
                <c:manualLayout>
                  <c:x val="1.8267446017764193E-2"/>
                  <c:y val="-8.333333333333333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D7-428D-AD6C-552A30A3A26C}"/>
                </c:ext>
                <c:ext xmlns:c15="http://schemas.microsoft.com/office/drawing/2012/chart" uri="{CE6537A1-D6FC-4f65-9D91-7224C49458BB}">
                  <c15:layout/>
                </c:ext>
              </c:extLst>
            </c:dLbl>
            <c:dLbl>
              <c:idx val="3"/>
              <c:layout>
                <c:manualLayout>
                  <c:x val="1.3700584513323144E-2"/>
                  <c:y val="-8.333333333333409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CD7-428D-AD6C-552A30A3A26C}"/>
                </c:ext>
                <c:ext xmlns:c15="http://schemas.microsoft.com/office/drawing/2012/chart" uri="{CE6537A1-D6FC-4f65-9D91-7224C49458BB}">
                  <c15:layout/>
                </c:ext>
              </c:extLst>
            </c:dLbl>
            <c:dLbl>
              <c:idx val="4"/>
              <c:layout>
                <c:manualLayout>
                  <c:x val="9.1337230088820963E-3"/>
                  <c:y val="-2.08333333333333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D7-428D-AD6C-552A30A3A26C}"/>
                </c:ext>
                <c:ext xmlns:c15="http://schemas.microsoft.com/office/drawing/2012/chart" uri="{CE6537A1-D6FC-4f65-9D91-7224C49458BB}">
                  <c15:layout/>
                </c:ext>
              </c:extLst>
            </c:dLbl>
            <c:dLbl>
              <c:idx val="5"/>
              <c:layout>
                <c:manualLayout>
                  <c:x val="2.1692592146094893E-2"/>
                  <c:y val="-3.75000000000000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CD7-428D-AD6C-552A30A3A26C}"/>
                </c:ext>
                <c:ext xmlns:c15="http://schemas.microsoft.com/office/drawing/2012/chart" uri="{CE6537A1-D6FC-4f65-9D91-7224C49458BB}">
                  <c15:layout/>
                </c:ext>
              </c:extLst>
            </c:dLbl>
            <c:dLbl>
              <c:idx val="6"/>
              <c:layout>
                <c:manualLayout>
                  <c:x val="1.3700584513323061E-2"/>
                  <c:y val="-1.24999999999999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CD7-428D-AD6C-552A30A3A26C}"/>
                </c:ext>
                <c:ext xmlns:c15="http://schemas.microsoft.com/office/drawing/2012/chart" uri="{CE6537A1-D6FC-4f65-9D91-7224C49458BB}">
                  <c15:layout/>
                </c:ext>
              </c:extLst>
            </c:dLbl>
            <c:dLbl>
              <c:idx val="7"/>
              <c:layout>
                <c:manualLayout>
                  <c:x val="7.9920076327718338E-3"/>
                  <c:y val="-2.08333333333333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CD7-428D-AD6C-552A30A3A26C}"/>
                </c:ext>
                <c:ext xmlns:c15="http://schemas.microsoft.com/office/drawing/2012/chart" uri="{CE6537A1-D6FC-4f65-9D91-7224C49458BB}">
                  <c15:layout/>
                </c:ext>
              </c:extLst>
            </c:dLbl>
            <c:dLbl>
              <c:idx val="8"/>
              <c:layout>
                <c:manualLayout>
                  <c:x val="1.7125730641653847E-2"/>
                  <c:y val="-3.33333333333334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CD7-428D-AD6C-552A30A3A26C}"/>
                </c:ext>
                <c:ext xmlns:c15="http://schemas.microsoft.com/office/drawing/2012/chart" uri="{CE6537A1-D6FC-4f65-9D91-7224C49458BB}">
                  <c15:layout/>
                </c:ext>
              </c:extLst>
            </c:dLbl>
            <c:dLbl>
              <c:idx val="9"/>
              <c:layout>
                <c:manualLayout>
                  <c:x val="1.0275438384992359E-2"/>
                  <c:y val="-8.333333333333333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CD7-428D-AD6C-552A30A3A26C}"/>
                </c:ext>
                <c:ext xmlns:c15="http://schemas.microsoft.com/office/drawing/2012/chart" uri="{CE6537A1-D6FC-4f65-9D91-7224C49458BB}">
                  <c15:layout/>
                </c:ext>
              </c:extLst>
            </c:dLbl>
            <c:dLbl>
              <c:idx val="10"/>
              <c:layout>
                <c:manualLayout>
                  <c:x val="1.9409161393874455E-2"/>
                  <c:y val="-2.08333333333333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CD7-428D-AD6C-552A30A3A26C}"/>
                </c:ext>
                <c:ext xmlns:c15="http://schemas.microsoft.com/office/drawing/2012/chart" uri="{CE6537A1-D6FC-4f65-9D91-7224C49458BB}">
                  <c15:layout/>
                </c:ext>
              </c:extLst>
            </c:dLbl>
            <c:dLbl>
              <c:idx val="11"/>
              <c:layout>
                <c:manualLayout>
                  <c:x val="1.5984015265543668E-2"/>
                  <c:y val="-8.333333333333409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CD7-428D-AD6C-552A30A3A26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'Islamic AUM (2)'!$B$4:$B$15</c:f>
              <c:strCache>
                <c:ptCount val="12"/>
                <c:pt idx="0">
                  <c:v>Al Meezan</c:v>
                </c:pt>
                <c:pt idx="1">
                  <c:v>NAFA</c:v>
                </c:pt>
                <c:pt idx="2">
                  <c:v>Faysal</c:v>
                </c:pt>
                <c:pt idx="3">
                  <c:v>UBL Al Ameen</c:v>
                </c:pt>
                <c:pt idx="4">
                  <c:v>MCBAH Alhamra</c:v>
                </c:pt>
                <c:pt idx="5">
                  <c:v>ABL</c:v>
                </c:pt>
                <c:pt idx="6">
                  <c:v>Alfalah</c:v>
                </c:pt>
                <c:pt idx="7">
                  <c:v>HBL</c:v>
                </c:pt>
                <c:pt idx="8">
                  <c:v>First Habib</c:v>
                </c:pt>
                <c:pt idx="9">
                  <c:v>Atlas</c:v>
                </c:pt>
                <c:pt idx="10">
                  <c:v>NIT</c:v>
                </c:pt>
                <c:pt idx="11">
                  <c:v>JS Islamic</c:v>
                </c:pt>
              </c:strCache>
            </c:strRef>
          </c:cat>
          <c:val>
            <c:numRef>
              <c:f>'Islamic AUM (2)'!$G$4:$G$15</c:f>
              <c:numCache>
                <c:formatCode>General</c:formatCode>
                <c:ptCount val="12"/>
                <c:pt idx="0">
                  <c:v>176.63</c:v>
                </c:pt>
                <c:pt idx="1">
                  <c:v>55.71</c:v>
                </c:pt>
                <c:pt idx="2">
                  <c:v>49.17</c:v>
                </c:pt>
                <c:pt idx="3">
                  <c:v>48.71</c:v>
                </c:pt>
                <c:pt idx="4">
                  <c:v>30.29</c:v>
                </c:pt>
                <c:pt idx="5">
                  <c:v>25.1</c:v>
                </c:pt>
                <c:pt idx="6">
                  <c:v>16.510000000000002</c:v>
                </c:pt>
                <c:pt idx="7">
                  <c:v>14.68</c:v>
                </c:pt>
                <c:pt idx="8">
                  <c:v>10.83</c:v>
                </c:pt>
                <c:pt idx="9">
                  <c:v>9.84</c:v>
                </c:pt>
                <c:pt idx="10">
                  <c:v>6.21</c:v>
                </c:pt>
                <c:pt idx="11">
                  <c:v>2.94</c:v>
                </c:pt>
              </c:numCache>
            </c:numRef>
          </c:val>
          <c:extLst xmlns:c16r2="http://schemas.microsoft.com/office/drawing/2015/06/chart">
            <c:ext xmlns:c16="http://schemas.microsoft.com/office/drawing/2014/chart" uri="{C3380CC4-5D6E-409C-BE32-E72D297353CC}">
              <c16:uniqueId val="{0000000D-CCD7-428D-AD6C-552A30A3A26C}"/>
            </c:ext>
          </c:extLst>
        </c:ser>
        <c:dLbls>
          <c:showLegendKey val="0"/>
          <c:showVal val="0"/>
          <c:showCatName val="0"/>
          <c:showSerName val="0"/>
          <c:showPercent val="0"/>
          <c:showBubbleSize val="0"/>
        </c:dLbls>
        <c:gapWidth val="150"/>
        <c:shape val="box"/>
        <c:axId val="448598704"/>
        <c:axId val="448597072"/>
        <c:axId val="0"/>
      </c:bar3DChart>
      <c:catAx>
        <c:axId val="448598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48597072"/>
        <c:crosses val="autoZero"/>
        <c:auto val="1"/>
        <c:lblAlgn val="ctr"/>
        <c:lblOffset val="100"/>
        <c:noMultiLvlLbl val="0"/>
      </c:catAx>
      <c:valAx>
        <c:axId val="44859707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48598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AUM!$K$37</c:f>
              <c:strCache>
                <c:ptCount val="1"/>
                <c:pt idx="0">
                  <c:v>Market Share 3QFY22</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8E48-4219-A301-A8884E82DDD6}"/>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8E48-4219-A301-A8884E82DDD6}"/>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8E48-4219-A301-A8884E82DDD6}"/>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8E48-4219-A301-A8884E82DDD6}"/>
              </c:ext>
            </c:extLst>
          </c:dPt>
          <c:dPt>
            <c:idx val="4"/>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8E48-4219-A301-A8884E82DDD6}"/>
              </c:ext>
            </c:extLst>
          </c:dPt>
          <c:dPt>
            <c:idx val="5"/>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8E48-4219-A301-A8884E82DDD6}"/>
              </c:ext>
            </c:extLst>
          </c:dPt>
          <c:dPt>
            <c:idx val="6"/>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8E48-4219-A301-A8884E82DDD6}"/>
              </c:ext>
            </c:extLst>
          </c:dPt>
          <c:dPt>
            <c:idx val="7"/>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8E48-4219-A301-A8884E82DDD6}"/>
              </c:ext>
            </c:extLst>
          </c:dPt>
          <c:dPt>
            <c:idx val="8"/>
            <c:bubble3D val="0"/>
            <c:spPr>
              <a:solidFill>
                <a:schemeClr val="accent5">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1-8E48-4219-A301-A8884E82DDD6}"/>
              </c:ext>
            </c:extLst>
          </c:dPt>
          <c:dPt>
            <c:idx val="9"/>
            <c:bubble3D val="0"/>
            <c:spPr>
              <a:solidFill>
                <a:schemeClr val="accent1">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3-8E48-4219-A301-A8884E82DDD6}"/>
              </c:ext>
            </c:extLst>
          </c:dPt>
          <c:dPt>
            <c:idx val="10"/>
            <c:bubble3D val="0"/>
            <c:spPr>
              <a:solidFill>
                <a:schemeClr val="accent3">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5-8E48-4219-A301-A8884E82DDD6}"/>
              </c:ext>
            </c:extLst>
          </c:dPt>
          <c:dPt>
            <c:idx val="11"/>
            <c:bubble3D val="0"/>
            <c:spPr>
              <a:solidFill>
                <a:schemeClr val="accent5">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7-8E48-4219-A301-A8884E82DDD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dLbl>
            <c:dLbl>
              <c:idx val="11"/>
              <c:layout>
                <c:manualLayout>
                  <c:x val="4.9999999999999947E-2"/>
                  <c:y val="-1.190476190476190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7-8E48-4219-A301-A8884E82DDD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AUM!$B$38:$B$49</c:f>
              <c:strCache>
                <c:ptCount val="12"/>
                <c:pt idx="0">
                  <c:v>Al Meezan</c:v>
                </c:pt>
                <c:pt idx="1">
                  <c:v>NAFA</c:v>
                </c:pt>
                <c:pt idx="2">
                  <c:v>UBL Funds</c:v>
                </c:pt>
                <c:pt idx="3">
                  <c:v>MCBAH</c:v>
                </c:pt>
                <c:pt idx="4">
                  <c:v>HBL Funds</c:v>
                </c:pt>
                <c:pt idx="5">
                  <c:v>NIT</c:v>
                </c:pt>
                <c:pt idx="6">
                  <c:v>ABL Funds</c:v>
                </c:pt>
                <c:pt idx="7">
                  <c:v>Faysal</c:v>
                </c:pt>
                <c:pt idx="8">
                  <c:v>Alfalah GHP</c:v>
                </c:pt>
                <c:pt idx="9">
                  <c:v>First Habib</c:v>
                </c:pt>
                <c:pt idx="10">
                  <c:v>Atlas</c:v>
                </c:pt>
                <c:pt idx="11">
                  <c:v>Others</c:v>
                </c:pt>
              </c:strCache>
            </c:strRef>
          </c:cat>
          <c:val>
            <c:numRef>
              <c:f>AUM!$K$38:$K$49</c:f>
              <c:numCache>
                <c:formatCode>0.00%</c:formatCode>
                <c:ptCount val="12"/>
                <c:pt idx="0">
                  <c:v>0.15599869353742399</c:v>
                </c:pt>
                <c:pt idx="1">
                  <c:v>0.15005781979643903</c:v>
                </c:pt>
                <c:pt idx="2">
                  <c:v>0.10326350820511464</c:v>
                </c:pt>
                <c:pt idx="3">
                  <c:v>9.4806811260295026E-2</c:v>
                </c:pt>
                <c:pt idx="4">
                  <c:v>9.4753846561266925E-2</c:v>
                </c:pt>
                <c:pt idx="5">
                  <c:v>8.100067971363753E-2</c:v>
                </c:pt>
                <c:pt idx="6">
                  <c:v>8.0532824872222672E-2</c:v>
                </c:pt>
                <c:pt idx="7">
                  <c:v>7.083145750024275E-2</c:v>
                </c:pt>
                <c:pt idx="8">
                  <c:v>4.5964531306550857E-2</c:v>
                </c:pt>
                <c:pt idx="9">
                  <c:v>3.8637747940997329E-2</c:v>
                </c:pt>
                <c:pt idx="10">
                  <c:v>3.6068960038134583E-2</c:v>
                </c:pt>
                <c:pt idx="11">
                  <c:v>4.8083119267674584E-2</c:v>
                </c:pt>
              </c:numCache>
            </c:numRef>
          </c:val>
          <c:extLst xmlns:c16r2="http://schemas.microsoft.com/office/drawing/2015/06/chart">
            <c:ext xmlns:c16="http://schemas.microsoft.com/office/drawing/2014/chart" uri="{C3380CC4-5D6E-409C-BE32-E72D297353CC}">
              <c16:uniqueId val="{00000018-8E48-4219-A301-A8884E82DDD6}"/>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81790123456789"/>
          <c:y val="8.0645161290322578E-2"/>
          <c:w val="0.49305555555555558"/>
          <c:h val="0.8588709677419355"/>
        </c:manualLayout>
      </c:layout>
      <c:doughnutChart>
        <c:varyColors val="1"/>
        <c:ser>
          <c:idx val="0"/>
          <c:order val="0"/>
          <c:tx>
            <c:strRef>
              <c:f>'Islamic AUM (2)'!$L$3</c:f>
              <c:strCache>
                <c:ptCount val="1"/>
                <c:pt idx="0">
                  <c:v>MS 3QFY22</c:v>
                </c:pt>
              </c:strCache>
            </c:strRef>
          </c:tx>
          <c:spPr>
            <a:scene3d>
              <a:camera prst="orthographicFront"/>
              <a:lightRig rig="threePt" dir="t"/>
            </a:scene3d>
            <a:sp3d>
              <a:bevelT w="165100" prst="coolSlant"/>
            </a:sp3d>
          </c:spPr>
          <c:dPt>
            <c:idx val="0"/>
            <c:bubble3D val="0"/>
            <c:spPr>
              <a:solidFill>
                <a:schemeClr val="accent1"/>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1-1E06-4865-ACF6-81A7CD7D65DD}"/>
              </c:ext>
            </c:extLst>
          </c:dPt>
          <c:dPt>
            <c:idx val="1"/>
            <c:bubble3D val="0"/>
            <c:spPr>
              <a:solidFill>
                <a:schemeClr val="accent3"/>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3-1E06-4865-ACF6-81A7CD7D65DD}"/>
              </c:ext>
            </c:extLst>
          </c:dPt>
          <c:dPt>
            <c:idx val="2"/>
            <c:bubble3D val="0"/>
            <c:spPr>
              <a:solidFill>
                <a:schemeClr val="accent5"/>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5-1E06-4865-ACF6-81A7CD7D65DD}"/>
              </c:ext>
            </c:extLst>
          </c:dPt>
          <c:dPt>
            <c:idx val="3"/>
            <c:bubble3D val="0"/>
            <c:spPr>
              <a:solidFill>
                <a:schemeClr val="accent1">
                  <a:lumMod val="60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7-1E06-4865-ACF6-81A7CD7D65DD}"/>
              </c:ext>
            </c:extLst>
          </c:dPt>
          <c:dPt>
            <c:idx val="4"/>
            <c:bubble3D val="0"/>
            <c:spPr>
              <a:solidFill>
                <a:schemeClr val="accent3">
                  <a:lumMod val="60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9-1E06-4865-ACF6-81A7CD7D65DD}"/>
              </c:ext>
            </c:extLst>
          </c:dPt>
          <c:dPt>
            <c:idx val="5"/>
            <c:bubble3D val="0"/>
            <c:spPr>
              <a:solidFill>
                <a:schemeClr val="accent5">
                  <a:lumMod val="60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B-1E06-4865-ACF6-81A7CD7D65DD}"/>
              </c:ext>
            </c:extLst>
          </c:dPt>
          <c:dPt>
            <c:idx val="6"/>
            <c:bubble3D val="0"/>
            <c:spPr>
              <a:solidFill>
                <a:schemeClr val="accent1">
                  <a:lumMod val="80000"/>
                  <a:lumOff val="20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D-1E06-4865-ACF6-81A7CD7D65DD}"/>
              </c:ext>
            </c:extLst>
          </c:dPt>
          <c:dPt>
            <c:idx val="7"/>
            <c:bubble3D val="0"/>
            <c:spPr>
              <a:solidFill>
                <a:schemeClr val="accent3">
                  <a:lumMod val="80000"/>
                  <a:lumOff val="20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F-1E06-4865-ACF6-81A7CD7D65DD}"/>
              </c:ext>
            </c:extLst>
          </c:dPt>
          <c:dPt>
            <c:idx val="8"/>
            <c:bubble3D val="0"/>
            <c:spPr>
              <a:solidFill>
                <a:schemeClr val="accent5">
                  <a:lumMod val="80000"/>
                  <a:lumOff val="20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11-1E06-4865-ACF6-81A7CD7D65DD}"/>
              </c:ext>
            </c:extLst>
          </c:dPt>
          <c:dPt>
            <c:idx val="9"/>
            <c:bubble3D val="0"/>
            <c:spPr>
              <a:solidFill>
                <a:schemeClr val="accent1">
                  <a:lumMod val="80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13-1E06-4865-ACF6-81A7CD7D65DD}"/>
              </c:ext>
            </c:extLst>
          </c:dPt>
          <c:dPt>
            <c:idx val="10"/>
            <c:bubble3D val="0"/>
            <c:spPr>
              <a:solidFill>
                <a:schemeClr val="accent3">
                  <a:lumMod val="80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15-1E06-4865-ACF6-81A7CD7D65DD}"/>
              </c:ext>
            </c:extLst>
          </c:dPt>
          <c:dPt>
            <c:idx val="11"/>
            <c:bubble3D val="0"/>
            <c:spPr>
              <a:solidFill>
                <a:schemeClr val="accent5">
                  <a:lumMod val="80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17-1E06-4865-ACF6-81A7CD7D65DD}"/>
              </c:ext>
            </c:extLst>
          </c:dPt>
          <c:dPt>
            <c:idx val="12"/>
            <c:bubble3D val="0"/>
            <c:spPr>
              <a:solidFill>
                <a:schemeClr val="accent1">
                  <a:lumMod val="60000"/>
                  <a:lumOff val="40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19-1E06-4865-ACF6-81A7CD7D65DD}"/>
              </c:ext>
            </c:extLst>
          </c:dPt>
          <c:dLbls>
            <c:dLbl>
              <c:idx val="0"/>
              <c:layout>
                <c:manualLayout>
                  <c:x val="0.13271604938271617"/>
                  <c:y val="-7.5268817204301078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1E06-4865-ACF6-81A7CD7D65DD}"/>
                </c:ext>
                <c:ext xmlns:c15="http://schemas.microsoft.com/office/drawing/2012/chart" uri="{CE6537A1-D6FC-4f65-9D91-7224C49458BB}"/>
              </c:extLst>
            </c:dLbl>
            <c:dLbl>
              <c:idx val="1"/>
              <c:layout>
                <c:manualLayout>
                  <c:x val="0.10802469135802457"/>
                  <c:y val="6.7204301075268813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1E06-4865-ACF6-81A7CD7D65DD}"/>
                </c:ext>
                <c:ext xmlns:c15="http://schemas.microsoft.com/office/drawing/2012/chart" uri="{CE6537A1-D6FC-4f65-9D91-7224C49458BB}"/>
              </c:extLst>
            </c:dLbl>
            <c:dLbl>
              <c:idx val="2"/>
              <c:layout>
                <c:manualLayout>
                  <c:x val="-4.0123456790123455E-2"/>
                  <c:y val="8.6021505376343885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1E06-4865-ACF6-81A7CD7D65DD}"/>
                </c:ext>
                <c:ext xmlns:c15="http://schemas.microsoft.com/office/drawing/2012/chart" uri="{CE6537A1-D6FC-4f65-9D91-7224C49458BB}"/>
              </c:extLst>
            </c:dLbl>
            <c:dLbl>
              <c:idx val="3"/>
              <c:layout>
                <c:manualLayout>
                  <c:x val="-0.10030864197530867"/>
                  <c:y val="0.1021505376344085"/>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1E06-4865-ACF6-81A7CD7D65DD}"/>
                </c:ext>
                <c:ext xmlns:c15="http://schemas.microsoft.com/office/drawing/2012/chart" uri="{CE6537A1-D6FC-4f65-9D91-7224C49458BB}"/>
              </c:extLst>
            </c:dLbl>
            <c:dLbl>
              <c:idx val="4"/>
              <c:layout>
                <c:manualLayout>
                  <c:x val="-0.12345679012345678"/>
                  <c:y val="4.569892473118279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1E06-4865-ACF6-81A7CD7D65DD}"/>
                </c:ext>
                <c:ext xmlns:c15="http://schemas.microsoft.com/office/drawing/2012/chart" uri="{CE6537A1-D6FC-4f65-9D91-7224C49458BB}"/>
              </c:extLst>
            </c:dLbl>
            <c:dLbl>
              <c:idx val="5"/>
              <c:layout>
                <c:manualLayout>
                  <c:x val="-0.13734567901234568"/>
                  <c:y val="8.0645161290322578E-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1E06-4865-ACF6-81A7CD7D65DD}"/>
                </c:ext>
                <c:ext xmlns:c15="http://schemas.microsoft.com/office/drawing/2012/chart" uri="{CE6537A1-D6FC-4f65-9D91-7224C49458BB}"/>
              </c:extLst>
            </c:dLbl>
            <c:dLbl>
              <c:idx val="6"/>
              <c:layout>
                <c:manualLayout>
                  <c:x val="-9.1049382716049357E-2"/>
                  <c:y val="-1.6129032258064516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1E06-4865-ACF6-81A7CD7D65DD}"/>
                </c:ext>
                <c:ext xmlns:c15="http://schemas.microsoft.com/office/drawing/2012/chart" uri="{CE6537A1-D6FC-4f65-9D91-7224C49458BB}"/>
              </c:extLst>
            </c:dLbl>
            <c:dLbl>
              <c:idx val="7"/>
              <c:layout>
                <c:manualLayout>
                  <c:x val="-8.0246913580246965E-2"/>
                  <c:y val="-2.9569892473118281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F-1E06-4865-ACF6-81A7CD7D65DD}"/>
                </c:ext>
                <c:ext xmlns:c15="http://schemas.microsoft.com/office/drawing/2012/chart" uri="{CE6537A1-D6FC-4f65-9D91-7224C49458BB}"/>
              </c:extLst>
            </c:dLbl>
            <c:dLbl>
              <c:idx val="8"/>
              <c:layout>
                <c:manualLayout>
                  <c:x val="-8.6419753086419748E-2"/>
                  <c:y val="-4.569892473118279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1-1E06-4865-ACF6-81A7CD7D65DD}"/>
                </c:ext>
                <c:ext xmlns:c15="http://schemas.microsoft.com/office/drawing/2012/chart" uri="{CE6537A1-D6FC-4f65-9D91-7224C49458BB}"/>
              </c:extLst>
            </c:dLbl>
            <c:dLbl>
              <c:idx val="9"/>
              <c:layout>
                <c:manualLayout>
                  <c:x val="-5.7098765432098762E-2"/>
                  <c:y val="-6.1827956989247312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3-1E06-4865-ACF6-81A7CD7D65DD}"/>
                </c:ext>
                <c:ext xmlns:c15="http://schemas.microsoft.com/office/drawing/2012/chart" uri="{CE6537A1-D6FC-4f65-9D91-7224C49458BB}"/>
              </c:extLst>
            </c:dLbl>
            <c:dLbl>
              <c:idx val="10"/>
              <c:layout>
                <c:manualLayout>
                  <c:x val="2.3148148148148091E-2"/>
                  <c:y val="-9.9462365591397858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5-1E06-4865-ACF6-81A7CD7D65DD}"/>
                </c:ext>
                <c:ext xmlns:c15="http://schemas.microsoft.com/office/drawing/2012/chart" uri="{CE6537A1-D6FC-4f65-9D91-7224C49458BB}"/>
              </c:extLst>
            </c:dLbl>
            <c:dLbl>
              <c:idx val="11"/>
              <c:layout>
                <c:manualLayout>
                  <c:x val="-7.4074074074074125E-2"/>
                  <c:y val="-7.7956989247311828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7-1E06-4865-ACF6-81A7CD7D65DD}"/>
                </c:ext>
                <c:ext xmlns:c15="http://schemas.microsoft.com/office/drawing/2012/chart" uri="{CE6537A1-D6FC-4f65-9D91-7224C49458BB}"/>
              </c:extLst>
            </c:dLbl>
            <c:dLbl>
              <c:idx val="12"/>
              <c:layout>
                <c:manualLayout>
                  <c:x val="8.024691358024702E-2"/>
                  <c:y val="-9.6774193548387108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9-1E06-4865-ACF6-81A7CD7D65D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'Islamic AUM (2)'!$B$4:$B$16</c:f>
              <c:strCache>
                <c:ptCount val="13"/>
                <c:pt idx="0">
                  <c:v>Al Meezan</c:v>
                </c:pt>
                <c:pt idx="1">
                  <c:v>NAFA</c:v>
                </c:pt>
                <c:pt idx="2">
                  <c:v>Faysal</c:v>
                </c:pt>
                <c:pt idx="3">
                  <c:v>UBL Al Ameen</c:v>
                </c:pt>
                <c:pt idx="4">
                  <c:v>MCBAH Alhamra</c:v>
                </c:pt>
                <c:pt idx="5">
                  <c:v>ABL</c:v>
                </c:pt>
                <c:pt idx="6">
                  <c:v>Alfalah</c:v>
                </c:pt>
                <c:pt idx="7">
                  <c:v>HBL</c:v>
                </c:pt>
                <c:pt idx="8">
                  <c:v>First Habib</c:v>
                </c:pt>
                <c:pt idx="9">
                  <c:v>Atlas</c:v>
                </c:pt>
                <c:pt idx="10">
                  <c:v>NIT</c:v>
                </c:pt>
                <c:pt idx="11">
                  <c:v>JS Islamic</c:v>
                </c:pt>
                <c:pt idx="12">
                  <c:v>Other</c:v>
                </c:pt>
              </c:strCache>
            </c:strRef>
          </c:cat>
          <c:val>
            <c:numRef>
              <c:f>'Islamic AUM (2)'!$L$4:$L$16</c:f>
              <c:numCache>
                <c:formatCode>0.00%</c:formatCode>
                <c:ptCount val="13"/>
                <c:pt idx="0">
                  <c:v>0.3920580662345734</c:v>
                </c:pt>
                <c:pt idx="1">
                  <c:v>0.1236571073426263</c:v>
                </c:pt>
                <c:pt idx="2">
                  <c:v>0.10914054869928085</c:v>
                </c:pt>
                <c:pt idx="3">
                  <c:v>0.10811950634821985</c:v>
                </c:pt>
                <c:pt idx="4">
                  <c:v>6.7233419160081687E-2</c:v>
                </c:pt>
                <c:pt idx="5">
                  <c:v>5.5713397851371756E-2</c:v>
                </c:pt>
                <c:pt idx="6">
                  <c:v>3.664654177395011E-2</c:v>
                </c:pt>
                <c:pt idx="7">
                  <c:v>3.2584568942555271E-2</c:v>
                </c:pt>
                <c:pt idx="8">
                  <c:v>2.4038888395631716E-2</c:v>
                </c:pt>
                <c:pt idx="9">
                  <c:v>2.1841427683565659E-2</c:v>
                </c:pt>
                <c:pt idx="10">
                  <c:v>1.3784071739323448E-2</c:v>
                </c:pt>
                <c:pt idx="11">
                  <c:v>6.5257924176507151E-3</c:v>
                </c:pt>
                <c:pt idx="12">
                  <c:v>8.6566634111693921E-3</c:v>
                </c:pt>
              </c:numCache>
            </c:numRef>
          </c:val>
          <c:extLst xmlns:c16r2="http://schemas.microsoft.com/office/drawing/2015/06/chart">
            <c:ext xmlns:c16="http://schemas.microsoft.com/office/drawing/2014/chart" uri="{C3380CC4-5D6E-409C-BE32-E72D297353CC}">
              <c16:uniqueId val="{0000001A-1E06-4865-ACF6-81A7CD7D65DD}"/>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'Islamic AUM (2)'!$C$41</c:f>
              <c:strCache>
                <c:ptCount val="1"/>
                <c:pt idx="0">
                  <c:v>MCBAH Islamic Market Share</c:v>
                </c:pt>
              </c:strCache>
            </c:strRef>
          </c:tx>
          <c:spPr>
            <a:solidFill>
              <a:srgbClr val="00B050"/>
            </a:solidFill>
            <a:ln>
              <a:noFill/>
            </a:ln>
            <a:effectLst/>
            <a:scene3d>
              <a:camera prst="orthographicFront"/>
              <a:lightRig rig="threePt" dir="t"/>
            </a:scene3d>
            <a:sp3d>
              <a:bevelT/>
            </a:sp3d>
          </c:spPr>
          <c:invertIfNegative val="0"/>
          <c:dLbls>
            <c:dLbl>
              <c:idx val="0"/>
              <c:layout>
                <c:manualLayout>
                  <c:x val="4.1322314049586778E-3"/>
                  <c:y val="-5.92592592592593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0F5-4773-BFA4-083D51B396A6}"/>
                </c:ext>
                <c:ext xmlns:c15="http://schemas.microsoft.com/office/drawing/2012/chart" uri="{CE6537A1-D6FC-4f65-9D91-7224C49458BB}">
                  <c15:layout/>
                </c:ext>
              </c:extLst>
            </c:dLbl>
            <c:dLbl>
              <c:idx val="1"/>
              <c:layout>
                <c:manualLayout>
                  <c:x val="3.3057851239669318E-2"/>
                  <c:y val="-5.92592592592592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0F5-4773-BFA4-083D51B396A6}"/>
                </c:ext>
                <c:ext xmlns:c15="http://schemas.microsoft.com/office/drawing/2012/chart" uri="{CE6537A1-D6FC-4f65-9D91-7224C49458BB}">
                  <c15:layout/>
                </c:ext>
              </c:extLst>
            </c:dLbl>
            <c:dLbl>
              <c:idx val="2"/>
              <c:layout>
                <c:manualLayout>
                  <c:x val="4.4077134986225792E-2"/>
                  <c:y val="-7.03703703703703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0F5-4773-BFA4-083D51B396A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'Islamic AUM (2)'!$D$38:$F$38</c:f>
              <c:strCache>
                <c:ptCount val="3"/>
                <c:pt idx="0">
                  <c:v>FY 20</c:v>
                </c:pt>
                <c:pt idx="1">
                  <c:v>FY 21</c:v>
                </c:pt>
                <c:pt idx="2">
                  <c:v>9MFY22</c:v>
                </c:pt>
              </c:strCache>
            </c:strRef>
          </c:cat>
          <c:val>
            <c:numRef>
              <c:f>'Islamic AUM (2)'!$D$41:$F$41</c:f>
              <c:numCache>
                <c:formatCode>0.00%</c:formatCode>
                <c:ptCount val="3"/>
                <c:pt idx="0">
                  <c:v>4.07E-2</c:v>
                </c:pt>
                <c:pt idx="1">
                  <c:v>6.8099999999999994E-2</c:v>
                </c:pt>
                <c:pt idx="2">
                  <c:v>6.7244740313286797E-2</c:v>
                </c:pt>
              </c:numCache>
            </c:numRef>
          </c:val>
          <c:extLst xmlns:c16r2="http://schemas.microsoft.com/office/drawing/2015/06/chart">
            <c:ext xmlns:c16="http://schemas.microsoft.com/office/drawing/2014/chart" uri="{C3380CC4-5D6E-409C-BE32-E72D297353CC}">
              <c16:uniqueId val="{00000003-70F5-4773-BFA4-083D51B396A6}"/>
            </c:ext>
          </c:extLst>
        </c:ser>
        <c:dLbls>
          <c:showLegendKey val="0"/>
          <c:showVal val="0"/>
          <c:showCatName val="0"/>
          <c:showSerName val="0"/>
          <c:showPercent val="0"/>
          <c:showBubbleSize val="0"/>
        </c:dLbls>
        <c:gapWidth val="150"/>
        <c:shape val="box"/>
        <c:axId val="1293537824"/>
        <c:axId val="1293533472"/>
        <c:axId val="0"/>
      </c:bar3DChart>
      <c:catAx>
        <c:axId val="1293537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93533472"/>
        <c:crosses val="autoZero"/>
        <c:auto val="1"/>
        <c:lblAlgn val="ctr"/>
        <c:lblOffset val="100"/>
        <c:noMultiLvlLbl val="0"/>
      </c:catAx>
      <c:valAx>
        <c:axId val="129353347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29353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33" tIns="45717" rIns="91433" bIns="45717" rtlCol="0"/>
          <a:lstStyle>
            <a:lvl1pPr algn="r">
              <a:defRPr sz="1200"/>
            </a:lvl1pPr>
          </a:lstStyle>
          <a:p>
            <a:fld id="{0BB0F390-798E-403C-A27E-A2267C437B0B}" type="datetimeFigureOut">
              <a:rPr lang="en-US" smtClean="0"/>
              <a:pPr/>
              <a:t>4/19/2022</a:t>
            </a:fld>
            <a:endParaRPr lang="en-US"/>
          </a:p>
        </p:txBody>
      </p:sp>
      <p:sp>
        <p:nvSpPr>
          <p:cNvPr id="4" name="Slide Image Placeholder 3"/>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33" tIns="45717" rIns="91433" bIns="45717" rtlCol="0" anchor="b"/>
          <a:lstStyle>
            <a:lvl1pPr algn="r">
              <a:defRPr sz="1200"/>
            </a:lvl1pPr>
          </a:lstStyle>
          <a:p>
            <a:fld id="{D2994F3D-B37A-4386-9D2F-D78FF75796C0}" type="slidenum">
              <a:rPr lang="en-US" smtClean="0"/>
              <a:pPr/>
              <a:t>‹#›</a:t>
            </a:fld>
            <a:endParaRPr lang="en-US"/>
          </a:p>
        </p:txBody>
      </p:sp>
    </p:spTree>
    <p:extLst>
      <p:ext uri="{BB962C8B-B14F-4D97-AF65-F5344CB8AC3E}">
        <p14:creationId xmlns:p14="http://schemas.microsoft.com/office/powerpoint/2010/main" val="413054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4BF0B-75FE-44F7-A105-6480F8024FC5}" type="slidenum">
              <a:rPr lang="en-US" smtClean="0"/>
              <a:pPr>
                <a:defRPr/>
              </a:pPr>
              <a:t>6</a:t>
            </a:fld>
            <a:endParaRPr lang="en-US"/>
          </a:p>
        </p:txBody>
      </p:sp>
    </p:spTree>
    <p:extLst>
      <p:ext uri="{BB962C8B-B14F-4D97-AF65-F5344CB8AC3E}">
        <p14:creationId xmlns:p14="http://schemas.microsoft.com/office/powerpoint/2010/main" val="411700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16</a:t>
            </a:fld>
            <a:endParaRPr lang="en-US"/>
          </a:p>
        </p:txBody>
      </p:sp>
    </p:spTree>
    <p:extLst>
      <p:ext uri="{BB962C8B-B14F-4D97-AF65-F5344CB8AC3E}">
        <p14:creationId xmlns:p14="http://schemas.microsoft.com/office/powerpoint/2010/main" val="3963853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4BF0B-75FE-44F7-A105-6480F8024FC5}" type="slidenum">
              <a:rPr lang="en-US" smtClean="0"/>
              <a:pPr>
                <a:defRPr/>
              </a:pPr>
              <a:t>19</a:t>
            </a:fld>
            <a:endParaRPr lang="en-US"/>
          </a:p>
        </p:txBody>
      </p:sp>
    </p:spTree>
    <p:extLst>
      <p:ext uri="{BB962C8B-B14F-4D97-AF65-F5344CB8AC3E}">
        <p14:creationId xmlns:p14="http://schemas.microsoft.com/office/powerpoint/2010/main" val="159225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21</a:t>
            </a:fld>
            <a:endParaRPr lang="en-US"/>
          </a:p>
        </p:txBody>
      </p:sp>
    </p:spTree>
    <p:extLst>
      <p:ext uri="{BB962C8B-B14F-4D97-AF65-F5344CB8AC3E}">
        <p14:creationId xmlns:p14="http://schemas.microsoft.com/office/powerpoint/2010/main" val="17490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22</a:t>
            </a:fld>
            <a:endParaRPr lang="en-US"/>
          </a:p>
        </p:txBody>
      </p:sp>
    </p:spTree>
    <p:extLst>
      <p:ext uri="{BB962C8B-B14F-4D97-AF65-F5344CB8AC3E}">
        <p14:creationId xmlns:p14="http://schemas.microsoft.com/office/powerpoint/2010/main" val="396794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27</a:t>
            </a:fld>
            <a:endParaRPr lang="en-US"/>
          </a:p>
        </p:txBody>
      </p:sp>
    </p:spTree>
    <p:extLst>
      <p:ext uri="{BB962C8B-B14F-4D97-AF65-F5344CB8AC3E}">
        <p14:creationId xmlns:p14="http://schemas.microsoft.com/office/powerpoint/2010/main" val="2453997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28</a:t>
            </a:fld>
            <a:endParaRPr lang="en-US"/>
          </a:p>
        </p:txBody>
      </p:sp>
    </p:spTree>
    <p:extLst>
      <p:ext uri="{BB962C8B-B14F-4D97-AF65-F5344CB8AC3E}">
        <p14:creationId xmlns:p14="http://schemas.microsoft.com/office/powerpoint/2010/main" val="224717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29</a:t>
            </a:fld>
            <a:endParaRPr lang="en-US"/>
          </a:p>
        </p:txBody>
      </p:sp>
    </p:spTree>
    <p:extLst>
      <p:ext uri="{BB962C8B-B14F-4D97-AF65-F5344CB8AC3E}">
        <p14:creationId xmlns:p14="http://schemas.microsoft.com/office/powerpoint/2010/main" val="145299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30</a:t>
            </a:fld>
            <a:endParaRPr lang="en-US"/>
          </a:p>
        </p:txBody>
      </p:sp>
    </p:spTree>
    <p:extLst>
      <p:ext uri="{BB962C8B-B14F-4D97-AF65-F5344CB8AC3E}">
        <p14:creationId xmlns:p14="http://schemas.microsoft.com/office/powerpoint/2010/main" val="225822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31</a:t>
            </a:fld>
            <a:endParaRPr lang="en-US"/>
          </a:p>
        </p:txBody>
      </p:sp>
    </p:spTree>
    <p:extLst>
      <p:ext uri="{BB962C8B-B14F-4D97-AF65-F5344CB8AC3E}">
        <p14:creationId xmlns:p14="http://schemas.microsoft.com/office/powerpoint/2010/main" val="128496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32</a:t>
            </a:fld>
            <a:endParaRPr lang="en-US"/>
          </a:p>
        </p:txBody>
      </p:sp>
    </p:spTree>
    <p:extLst>
      <p:ext uri="{BB962C8B-B14F-4D97-AF65-F5344CB8AC3E}">
        <p14:creationId xmlns:p14="http://schemas.microsoft.com/office/powerpoint/2010/main" val="230082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7.5 Non discretionary … 51.43 Discretionary</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8</a:t>
            </a:fld>
            <a:endParaRPr lang="en-US"/>
          </a:p>
        </p:txBody>
      </p:sp>
    </p:spTree>
    <p:extLst>
      <p:ext uri="{BB962C8B-B14F-4D97-AF65-F5344CB8AC3E}">
        <p14:creationId xmlns:p14="http://schemas.microsoft.com/office/powerpoint/2010/main" val="3492422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33</a:t>
            </a:fld>
            <a:endParaRPr lang="en-US"/>
          </a:p>
        </p:txBody>
      </p:sp>
    </p:spTree>
    <p:extLst>
      <p:ext uri="{BB962C8B-B14F-4D97-AF65-F5344CB8AC3E}">
        <p14:creationId xmlns:p14="http://schemas.microsoft.com/office/powerpoint/2010/main" val="357861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36</a:t>
            </a:fld>
            <a:endParaRPr lang="en-US"/>
          </a:p>
        </p:txBody>
      </p:sp>
    </p:spTree>
    <p:extLst>
      <p:ext uri="{BB962C8B-B14F-4D97-AF65-F5344CB8AC3E}">
        <p14:creationId xmlns:p14="http://schemas.microsoft.com/office/powerpoint/2010/main" val="234081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37</a:t>
            </a:fld>
            <a:endParaRPr lang="en-US"/>
          </a:p>
        </p:txBody>
      </p:sp>
    </p:spTree>
    <p:extLst>
      <p:ext uri="{BB962C8B-B14F-4D97-AF65-F5344CB8AC3E}">
        <p14:creationId xmlns:p14="http://schemas.microsoft.com/office/powerpoint/2010/main" val="3989533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41</a:t>
            </a:fld>
            <a:endParaRPr lang="en-US"/>
          </a:p>
        </p:txBody>
      </p:sp>
    </p:spTree>
    <p:extLst>
      <p:ext uri="{BB962C8B-B14F-4D97-AF65-F5344CB8AC3E}">
        <p14:creationId xmlns:p14="http://schemas.microsoft.com/office/powerpoint/2010/main" val="226124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58</a:t>
            </a:fld>
            <a:endParaRPr lang="en-US"/>
          </a:p>
        </p:txBody>
      </p:sp>
    </p:spTree>
    <p:extLst>
      <p:ext uri="{BB962C8B-B14F-4D97-AF65-F5344CB8AC3E}">
        <p14:creationId xmlns:p14="http://schemas.microsoft.com/office/powerpoint/2010/main" val="342626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SMA</a:t>
            </a:r>
            <a:r>
              <a:rPr lang="en-US" baseline="0" dirty="0" smtClean="0"/>
              <a:t> = 189.67</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9</a:t>
            </a:fld>
            <a:endParaRPr lang="en-US"/>
          </a:p>
        </p:txBody>
      </p:sp>
    </p:spTree>
    <p:extLst>
      <p:ext uri="{BB962C8B-B14F-4D97-AF65-F5344CB8AC3E}">
        <p14:creationId xmlns:p14="http://schemas.microsoft.com/office/powerpoint/2010/main" val="135985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10</a:t>
            </a:fld>
            <a:endParaRPr lang="en-US"/>
          </a:p>
        </p:txBody>
      </p:sp>
    </p:spTree>
    <p:extLst>
      <p:ext uri="{BB962C8B-B14F-4D97-AF65-F5344CB8AC3E}">
        <p14:creationId xmlns:p14="http://schemas.microsoft.com/office/powerpoint/2010/main" val="100326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11</a:t>
            </a:fld>
            <a:endParaRPr lang="en-US"/>
          </a:p>
        </p:txBody>
      </p:sp>
    </p:spTree>
    <p:extLst>
      <p:ext uri="{BB962C8B-B14F-4D97-AF65-F5344CB8AC3E}">
        <p14:creationId xmlns:p14="http://schemas.microsoft.com/office/powerpoint/2010/main" val="24977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12</a:t>
            </a:fld>
            <a:endParaRPr lang="en-US"/>
          </a:p>
        </p:txBody>
      </p:sp>
    </p:spTree>
    <p:extLst>
      <p:ext uri="{BB962C8B-B14F-4D97-AF65-F5344CB8AC3E}">
        <p14:creationId xmlns:p14="http://schemas.microsoft.com/office/powerpoint/2010/main" val="104776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13</a:t>
            </a:fld>
            <a:endParaRPr lang="en-US"/>
          </a:p>
        </p:txBody>
      </p:sp>
    </p:spTree>
    <p:extLst>
      <p:ext uri="{BB962C8B-B14F-4D97-AF65-F5344CB8AC3E}">
        <p14:creationId xmlns:p14="http://schemas.microsoft.com/office/powerpoint/2010/main" val="231337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14</a:t>
            </a:fld>
            <a:endParaRPr lang="en-US"/>
          </a:p>
        </p:txBody>
      </p:sp>
    </p:spTree>
    <p:extLst>
      <p:ext uri="{BB962C8B-B14F-4D97-AF65-F5344CB8AC3E}">
        <p14:creationId xmlns:p14="http://schemas.microsoft.com/office/powerpoint/2010/main" val="365767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15</a:t>
            </a:fld>
            <a:endParaRPr lang="en-US"/>
          </a:p>
        </p:txBody>
      </p:sp>
    </p:spTree>
    <p:extLst>
      <p:ext uri="{BB962C8B-B14F-4D97-AF65-F5344CB8AC3E}">
        <p14:creationId xmlns:p14="http://schemas.microsoft.com/office/powerpoint/2010/main" val="35097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602038"/>
            <a:ext cx="8229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92516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49962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35717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Tree>
    <p:extLst>
      <p:ext uri="{BB962C8B-B14F-4D97-AF65-F5344CB8AC3E}">
        <p14:creationId xmlns:p14="http://schemas.microsoft.com/office/powerpoint/2010/main" val="11556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8"/>
            <a:ext cx="946404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8665" y="4589464"/>
            <a:ext cx="946404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00029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59012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8" name="Footer Placeholder 7"/>
          <p:cNvSpPr>
            <a:spLocks noGrp="1"/>
          </p:cNvSpPr>
          <p:nvPr>
            <p:ph type="ftr" sz="quarter" idx="11"/>
          </p:nvPr>
        </p:nvSpPr>
        <p:spPr>
          <a:xfrm>
            <a:off x="3634740" y="6356351"/>
            <a:ext cx="370332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60791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4" name="Footer Placeholder 3"/>
          <p:cNvSpPr>
            <a:spLocks noGrp="1"/>
          </p:cNvSpPr>
          <p:nvPr>
            <p:ph type="ftr" sz="quarter" idx="11"/>
          </p:nvPr>
        </p:nvSpPr>
        <p:spPr>
          <a:xfrm>
            <a:off x="3634740" y="6356351"/>
            <a:ext cx="370332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18789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3" name="Footer Placeholder 2"/>
          <p:cNvSpPr>
            <a:spLocks noGrp="1"/>
          </p:cNvSpPr>
          <p:nvPr>
            <p:ph type="ftr" sz="quarter" idx="11"/>
          </p:nvPr>
        </p:nvSpPr>
        <p:spPr>
          <a:xfrm>
            <a:off x="3634740" y="6356351"/>
            <a:ext cx="370332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227668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4869" y="987426"/>
            <a:ext cx="555498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70814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4869" y="987426"/>
            <a:ext cx="555498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4/19/2022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297899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53944" y="29993"/>
            <a:ext cx="1177474" cy="455782"/>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3413" y="6442074"/>
            <a:ext cx="2888006" cy="365126"/>
          </a:xfrm>
          <a:prstGeom prst="rect">
            <a:avLst/>
          </a:prstGeom>
        </p:spPr>
      </p:pic>
    </p:spTree>
    <p:extLst>
      <p:ext uri="{BB962C8B-B14F-4D97-AF65-F5344CB8AC3E}">
        <p14:creationId xmlns:p14="http://schemas.microsoft.com/office/powerpoint/2010/main" val="111831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16.jp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7" Type="http://schemas.openxmlformats.org/officeDocument/2006/relationships/image" Target="../media/image10.png"/><Relationship Id="rId2" Type="http://schemas.openxmlformats.org/officeDocument/2006/relationships/image" Target="../media/image5.jp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jpeg"/><Relationship Id="rId5" Type="http://schemas.openxmlformats.org/officeDocument/2006/relationships/image" Target="../media/image8.jp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jpe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jpeg"/><Relationship Id="rId30" Type="http://schemas.openxmlformats.org/officeDocument/2006/relationships/image" Target="../media/image33.jpeg"/><Relationship Id="rId35" Type="http://schemas.openxmlformats.org/officeDocument/2006/relationships/image" Target="../media/image38.jpeg"/><Relationship Id="rId8" Type="http://schemas.openxmlformats.org/officeDocument/2006/relationships/image" Target="../media/image11.png"/><Relationship Id="rId3" Type="http://schemas.openxmlformats.org/officeDocument/2006/relationships/image" Target="../media/image6.png"/><Relationship Id="rId12" Type="http://schemas.openxmlformats.org/officeDocument/2006/relationships/image" Target="../media/image15.jpg"/><Relationship Id="rId17" Type="http://schemas.openxmlformats.org/officeDocument/2006/relationships/image" Target="../media/image20.png"/><Relationship Id="rId25" Type="http://schemas.openxmlformats.org/officeDocument/2006/relationships/image" Target="../media/image28.jpeg"/><Relationship Id="rId33" Type="http://schemas.openxmlformats.org/officeDocument/2006/relationships/image" Target="../media/image36.png"/><Relationship Id="rId38"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2.png">
            <a:extLst>
              <a:ext uri="{FF2B5EF4-FFF2-40B4-BE49-F238E27FC236}">
                <a16:creationId xmlns:a16="http://schemas.microsoft.com/office/drawing/2014/main" xmlns="" id="{F4CA145E-AE07-429C-87A6-10396E3EAC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3120"/>
            <a:ext cx="10963656" cy="770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p:nvSpPr>
        <p:spPr>
          <a:xfrm>
            <a:off x="398206" y="3809999"/>
            <a:ext cx="6017342" cy="1840174"/>
          </a:xfrm>
          <a:prstGeom prst="rect">
            <a:avLst/>
          </a:prstGeom>
        </p:spPr>
        <p:txBody>
          <a:bodyPr vert="horz" lIns="91440" tIns="45720" rIns="91440" bIns="45720" rtlCol="0">
            <a:no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en-US" sz="4000" i="0" u="none" strike="noStrike" kern="1200" cap="none" spc="0" normalizeH="0" baseline="0" noProof="0" dirty="0" smtClean="0">
                <a:ln>
                  <a:noFill/>
                </a:ln>
                <a:solidFill>
                  <a:schemeClr val="bg2">
                    <a:lumMod val="25000"/>
                  </a:schemeClr>
                </a:solidFill>
                <a:effectLst/>
                <a:uLnTx/>
                <a:uFillTx/>
                <a:latin typeface="Georgia" pitchFamily="18" charset="0"/>
                <a:ea typeface="+mn-ea"/>
                <a:cs typeface="+mn-cs"/>
              </a:rPr>
              <a:t>176</a:t>
            </a:r>
            <a:r>
              <a:rPr lang="en-US" sz="4000" baseline="30000" dirty="0" err="1" smtClean="0">
                <a:solidFill>
                  <a:schemeClr val="bg2">
                    <a:lumMod val="25000"/>
                  </a:schemeClr>
                </a:solidFill>
                <a:latin typeface="Georgia" pitchFamily="18" charset="0"/>
              </a:rPr>
              <a:t>th</a:t>
            </a:r>
            <a:r>
              <a:rPr kumimoji="0" lang="en-US" sz="4000" i="0" u="none" strike="noStrike" kern="1200" cap="none" spc="0" normalizeH="0" baseline="0" noProof="0" dirty="0" smtClean="0">
                <a:ln>
                  <a:noFill/>
                </a:ln>
                <a:solidFill>
                  <a:schemeClr val="bg2">
                    <a:lumMod val="25000"/>
                  </a:schemeClr>
                </a:solidFill>
                <a:effectLst/>
                <a:uLnTx/>
                <a:uFillTx/>
                <a:latin typeface="Georgia" pitchFamily="18" charset="0"/>
                <a:ea typeface="+mn-ea"/>
                <a:cs typeface="+mn-cs"/>
              </a:rPr>
              <a:t> </a:t>
            </a:r>
            <a:r>
              <a:rPr kumimoji="0" lang="en-US" sz="400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Meeting of Board of Directors</a:t>
            </a:r>
          </a:p>
          <a:p>
            <a:pPr marL="228600" marR="0" lvl="0" indent="-228600" algn="ctr" defTabSz="914400" rtl="0" eaLnBrk="1" fontAlgn="auto" latinLnBrk="0" hangingPunct="1">
              <a:lnSpc>
                <a:spcPct val="90000"/>
              </a:lnSpc>
              <a:spcBef>
                <a:spcPts val="1000"/>
              </a:spcBef>
              <a:spcAft>
                <a:spcPts val="0"/>
              </a:spcAft>
              <a:buClrTx/>
              <a:buSzTx/>
              <a:tabLst/>
              <a:defRPr/>
            </a:pPr>
            <a:r>
              <a:rPr lang="en-US" sz="4000" dirty="0" smtClean="0">
                <a:solidFill>
                  <a:schemeClr val="bg2">
                    <a:lumMod val="25000"/>
                  </a:schemeClr>
                </a:solidFill>
                <a:latin typeface="Georgia" pitchFamily="18" charset="0"/>
              </a:rPr>
              <a:t>April 20, 2022</a:t>
            </a:r>
            <a:endParaRPr kumimoji="0" lang="en-US" sz="2400" i="0" u="none" strike="noStrike" kern="1200" cap="none" spc="0" normalizeH="0" baseline="0" noProof="0" dirty="0">
              <a:ln>
                <a:noFill/>
              </a:ln>
              <a:solidFill>
                <a:schemeClr val="bg2">
                  <a:lumMod val="25000"/>
                </a:schemeClr>
              </a:solidFill>
              <a:effectLst/>
              <a:uLnTx/>
              <a:uFillTx/>
              <a:latin typeface="Georgia" pitchFamily="18" charset="0"/>
              <a:ea typeface="+mn-ea"/>
              <a:cs typeface="+mn-cs"/>
            </a:endParaRPr>
          </a:p>
        </p:txBody>
      </p:sp>
    </p:spTree>
    <p:extLst>
      <p:ext uri="{BB962C8B-B14F-4D97-AF65-F5344CB8AC3E}">
        <p14:creationId xmlns:p14="http://schemas.microsoft.com/office/powerpoint/2010/main" val="653650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0158" y="479292"/>
            <a:ext cx="10288251" cy="644534"/>
          </a:xfrm>
        </p:spPr>
        <p:txBody>
          <a:bodyPr/>
          <a:lstStyle/>
          <a:p>
            <a:r>
              <a:rPr lang="en-US" sz="2521" b="1" dirty="0">
                <a:solidFill>
                  <a:srgbClr val="002060"/>
                </a:solidFill>
              </a:rPr>
              <a:t>Industry AUM CIS</a:t>
            </a:r>
            <a:r>
              <a:rPr lang="en-US" sz="2521" b="1" dirty="0">
                <a:solidFill>
                  <a:schemeClr val="tx2"/>
                </a:solidFill>
              </a:rPr>
              <a:t> </a:t>
            </a:r>
            <a:r>
              <a:rPr lang="en-US" sz="1260" dirty="0">
                <a:solidFill>
                  <a:srgbClr val="002060"/>
                </a:solidFill>
              </a:rPr>
              <a:t>(9M FY 22) </a:t>
            </a:r>
            <a:endParaRPr lang="en-US" sz="1260" b="1" dirty="0">
              <a:solidFill>
                <a:srgbClr val="002060"/>
              </a:solidFill>
            </a:endParaRPr>
          </a:p>
        </p:txBody>
      </p:sp>
      <p:graphicFrame>
        <p:nvGraphicFramePr>
          <p:cNvPr id="8" name="Table 7"/>
          <p:cNvGraphicFramePr>
            <a:graphicFrameLocks noGrp="1"/>
          </p:cNvGraphicFramePr>
          <p:nvPr>
            <p:extLst/>
          </p:nvPr>
        </p:nvGraphicFramePr>
        <p:xfrm>
          <a:off x="412824" y="5075349"/>
          <a:ext cx="10013863" cy="754577"/>
        </p:xfrm>
        <a:graphic>
          <a:graphicData uri="http://schemas.openxmlformats.org/drawingml/2006/table">
            <a:tbl>
              <a:tblPr>
                <a:effectLst>
                  <a:outerShdw blurRad="63500" sx="102000" sy="102000" algn="ctr" rotWithShape="0">
                    <a:prstClr val="black">
                      <a:alpha val="40000"/>
                    </a:prstClr>
                  </a:outerShdw>
                </a:effectLst>
                <a:tableStyleId>{5940675A-B579-460E-94D1-54222C63F5DA}</a:tableStyleId>
              </a:tblPr>
              <a:tblGrid>
                <a:gridCol w="392742">
                  <a:extLst>
                    <a:ext uri="{9D8B030D-6E8A-4147-A177-3AD203B41FA5}">
                      <a16:colId xmlns:a16="http://schemas.microsoft.com/office/drawing/2014/main" xmlns="" val="20000"/>
                    </a:ext>
                  </a:extLst>
                </a:gridCol>
                <a:gridCol w="832408">
                  <a:extLst>
                    <a:ext uri="{9D8B030D-6E8A-4147-A177-3AD203B41FA5}">
                      <a16:colId xmlns:a16="http://schemas.microsoft.com/office/drawing/2014/main" xmlns="" val="20002"/>
                    </a:ext>
                  </a:extLst>
                </a:gridCol>
                <a:gridCol w="832408">
                  <a:extLst>
                    <a:ext uri="{9D8B030D-6E8A-4147-A177-3AD203B41FA5}">
                      <a16:colId xmlns:a16="http://schemas.microsoft.com/office/drawing/2014/main" xmlns="" val="20001"/>
                    </a:ext>
                  </a:extLst>
                </a:gridCol>
                <a:gridCol w="881375">
                  <a:extLst>
                    <a:ext uri="{9D8B030D-6E8A-4147-A177-3AD203B41FA5}">
                      <a16:colId xmlns:a16="http://schemas.microsoft.com/office/drawing/2014/main" xmlns="" val="20003"/>
                    </a:ext>
                  </a:extLst>
                </a:gridCol>
                <a:gridCol w="780503">
                  <a:extLst>
                    <a:ext uri="{9D8B030D-6E8A-4147-A177-3AD203B41FA5}">
                      <a16:colId xmlns:a16="http://schemas.microsoft.com/office/drawing/2014/main" xmlns="" val="20004"/>
                    </a:ext>
                  </a:extLst>
                </a:gridCol>
                <a:gridCol w="858331">
                  <a:extLst>
                    <a:ext uri="{9D8B030D-6E8A-4147-A177-3AD203B41FA5}">
                      <a16:colId xmlns:a16="http://schemas.microsoft.com/office/drawing/2014/main" xmlns="" val="20006"/>
                    </a:ext>
                  </a:extLst>
                </a:gridCol>
                <a:gridCol w="906016">
                  <a:extLst>
                    <a:ext uri="{9D8B030D-6E8A-4147-A177-3AD203B41FA5}">
                      <a16:colId xmlns:a16="http://schemas.microsoft.com/office/drawing/2014/main" xmlns="" val="20007"/>
                    </a:ext>
                  </a:extLst>
                </a:gridCol>
                <a:gridCol w="906016">
                  <a:extLst>
                    <a:ext uri="{9D8B030D-6E8A-4147-A177-3AD203B41FA5}">
                      <a16:colId xmlns:a16="http://schemas.microsoft.com/office/drawing/2014/main" xmlns="" val="20005"/>
                    </a:ext>
                  </a:extLst>
                </a:gridCol>
                <a:gridCol w="906016">
                  <a:extLst>
                    <a:ext uri="{9D8B030D-6E8A-4147-A177-3AD203B41FA5}">
                      <a16:colId xmlns:a16="http://schemas.microsoft.com/office/drawing/2014/main" xmlns="" val="20008"/>
                    </a:ext>
                  </a:extLst>
                </a:gridCol>
                <a:gridCol w="906016">
                  <a:extLst>
                    <a:ext uri="{9D8B030D-6E8A-4147-A177-3AD203B41FA5}">
                      <a16:colId xmlns:a16="http://schemas.microsoft.com/office/drawing/2014/main" xmlns="" val="20009"/>
                    </a:ext>
                  </a:extLst>
                </a:gridCol>
                <a:gridCol w="906016">
                  <a:extLst>
                    <a:ext uri="{9D8B030D-6E8A-4147-A177-3AD203B41FA5}">
                      <a16:colId xmlns:a16="http://schemas.microsoft.com/office/drawing/2014/main" xmlns="" val="20010"/>
                    </a:ext>
                  </a:extLst>
                </a:gridCol>
                <a:gridCol w="906016">
                  <a:extLst>
                    <a:ext uri="{9D8B030D-6E8A-4147-A177-3AD203B41FA5}">
                      <a16:colId xmlns:a16="http://schemas.microsoft.com/office/drawing/2014/main" xmlns="" val="20011"/>
                    </a:ext>
                  </a:extLst>
                </a:gridCol>
              </a:tblGrid>
              <a:tr h="242912">
                <a:tc>
                  <a:txBody>
                    <a:bodyPr/>
                    <a:lstStyle/>
                    <a:p>
                      <a:pPr algn="ctr" fontAlgn="ctr"/>
                      <a:r>
                        <a:rPr lang="en-US" sz="1300" u="none" strike="noStrike" dirty="0">
                          <a:effectLst/>
                        </a:rPr>
                        <a:t> </a:t>
                      </a:r>
                      <a:endParaRPr lang="en-US" sz="13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Al</a:t>
                      </a:r>
                      <a:r>
                        <a:rPr lang="en-US" sz="1100" u="none" strike="noStrike" baseline="0" dirty="0" smtClean="0">
                          <a:effectLst/>
                        </a:rPr>
                        <a:t> </a:t>
                      </a:r>
                      <a:r>
                        <a:rPr lang="en-US" sz="1100" u="none" strike="noStrike" baseline="0" dirty="0" err="1" smtClean="0">
                          <a:effectLst/>
                        </a:rPr>
                        <a:t>Meezan</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mn-lt"/>
                        </a:rPr>
                        <a:t>NAFA</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UBL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ctr"/>
                      <a:r>
                        <a:rPr lang="en-US" sz="1100" b="0" i="0" u="none" strike="noStrike" dirty="0" smtClean="0">
                          <a:effectLst/>
                          <a:latin typeface="+mn-lt"/>
                        </a:rPr>
                        <a:t>MCBAH</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solidFill>
                  </a:tcPr>
                </a:tc>
                <a:tc>
                  <a:txBody>
                    <a:bodyPr/>
                    <a:lstStyle/>
                    <a:p>
                      <a:pPr algn="ctr" fontAlgn="ctr"/>
                      <a:r>
                        <a:rPr lang="en-US" sz="1100" u="none" strike="noStrike" dirty="0" smtClean="0">
                          <a:effectLst/>
                        </a:rPr>
                        <a:t>HBL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NIT</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ABL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err="1" smtClean="0">
                          <a:effectLst/>
                        </a:rPr>
                        <a:t>Faysal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err="1" smtClean="0">
                          <a:effectLst/>
                          <a:latin typeface="Calibri" panose="020F0502020204030204" pitchFamily="34" charset="0"/>
                        </a:rPr>
                        <a:t>Alfalah</a:t>
                      </a:r>
                      <a:r>
                        <a:rPr lang="en-US" sz="1100" b="0" i="0" u="none" strike="noStrike" dirty="0" smtClean="0">
                          <a:effectLst/>
                          <a:latin typeface="Calibri" panose="020F0502020204030204" pitchFamily="34" charset="0"/>
                        </a:rPr>
                        <a:t> GHP</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Calibri" panose="020F0502020204030204" pitchFamily="34" charset="0"/>
                        </a:rPr>
                        <a:t>First Habib</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Calibri" panose="020F0502020204030204" pitchFamily="34" charset="0"/>
                        </a:rPr>
                        <a:t>Atlas</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10315">
                <a:tc>
                  <a:txBody>
                    <a:bodyPr/>
                    <a:lstStyle/>
                    <a:p>
                      <a:pPr algn="ctr" fontAlgn="ctr"/>
                      <a:r>
                        <a:rPr lang="en-US" sz="900" u="none" strike="noStrike" dirty="0">
                          <a:effectLst/>
                        </a:rPr>
                        <a:t>Diff</a:t>
                      </a:r>
                      <a:endParaRPr lang="en-US" sz="9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-12.31</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1.92</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15.06</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9.72</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solidFill>
                  </a:tcPr>
                </a:tc>
                <a:tc>
                  <a:txBody>
                    <a:bodyPr/>
                    <a:lstStyle/>
                    <a:p>
                      <a:pPr algn="ctr" fontAlgn="b"/>
                      <a:r>
                        <a:rPr lang="en-US" sz="900" b="0" i="0" u="none" strike="noStrike" dirty="0" smtClean="0">
                          <a:solidFill>
                            <a:srgbClr val="000000"/>
                          </a:solidFill>
                          <a:effectLst/>
                          <a:latin typeface="Calibri" panose="020F0502020204030204" pitchFamily="34" charset="0"/>
                        </a:rPr>
                        <a:t>34.92</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1.82</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12.67</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18.27</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-2.89</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10.70</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-9.39</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1350">
                <a:tc>
                  <a:txBody>
                    <a:bodyPr/>
                    <a:lstStyle/>
                    <a:p>
                      <a:pPr algn="ctr" fontAlgn="ctr"/>
                      <a:r>
                        <a:rPr lang="en-US" sz="900" u="none" strike="noStrike" dirty="0">
                          <a:effectLst/>
                        </a:rPr>
                        <a:t>Diff %</a:t>
                      </a:r>
                      <a:endParaRPr lang="en-US" sz="9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-6.51%</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1.14%</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14.78%</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9.95%</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solidFill>
                  </a:tcPr>
                </a:tc>
                <a:tc>
                  <a:txBody>
                    <a:bodyPr/>
                    <a:lstStyle/>
                    <a:p>
                      <a:pPr algn="ctr" fontAlgn="b"/>
                      <a:r>
                        <a:rPr lang="en-US" sz="900" b="0" i="0" u="none" strike="noStrike" dirty="0" smtClean="0">
                          <a:solidFill>
                            <a:srgbClr val="000000"/>
                          </a:solidFill>
                          <a:effectLst/>
                          <a:latin typeface="Calibri" panose="020F0502020204030204" pitchFamily="34" charset="0"/>
                        </a:rPr>
                        <a:t>48.22%</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2.02%</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16.13%</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29.48%</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-5.26%</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32.36%</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-18.69%</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nvPr>
        </p:nvGraphicFramePr>
        <p:xfrm>
          <a:off x="5073384" y="1302466"/>
          <a:ext cx="5350635" cy="659109"/>
        </p:xfrm>
        <a:graphic>
          <a:graphicData uri="http://schemas.openxmlformats.org/drawingml/2006/table">
            <a:tbl>
              <a:tblPr>
                <a:effectLst>
                  <a:outerShdw blurRad="63500" sx="102000" sy="102000" algn="ctr" rotWithShape="0">
                    <a:prstClr val="black">
                      <a:alpha val="40000"/>
                    </a:prstClr>
                  </a:outerShdw>
                </a:effectLst>
                <a:tableStyleId>{5940675A-B579-460E-94D1-54222C63F5DA}</a:tableStyleId>
              </a:tblPr>
              <a:tblGrid>
                <a:gridCol w="1070127">
                  <a:extLst>
                    <a:ext uri="{9D8B030D-6E8A-4147-A177-3AD203B41FA5}">
                      <a16:colId xmlns:a16="http://schemas.microsoft.com/office/drawing/2014/main" xmlns="" val="20000"/>
                    </a:ext>
                  </a:extLst>
                </a:gridCol>
                <a:gridCol w="1070127">
                  <a:extLst>
                    <a:ext uri="{9D8B030D-6E8A-4147-A177-3AD203B41FA5}">
                      <a16:colId xmlns:a16="http://schemas.microsoft.com/office/drawing/2014/main" xmlns="" val="20001"/>
                    </a:ext>
                  </a:extLst>
                </a:gridCol>
                <a:gridCol w="1070127">
                  <a:extLst>
                    <a:ext uri="{9D8B030D-6E8A-4147-A177-3AD203B41FA5}">
                      <a16:colId xmlns:a16="http://schemas.microsoft.com/office/drawing/2014/main" xmlns="" val="20002"/>
                    </a:ext>
                  </a:extLst>
                </a:gridCol>
                <a:gridCol w="1070127">
                  <a:extLst>
                    <a:ext uri="{9D8B030D-6E8A-4147-A177-3AD203B41FA5}">
                      <a16:colId xmlns:a16="http://schemas.microsoft.com/office/drawing/2014/main" xmlns="" val="20004"/>
                    </a:ext>
                  </a:extLst>
                </a:gridCol>
                <a:gridCol w="1070127">
                  <a:extLst>
                    <a:ext uri="{9D8B030D-6E8A-4147-A177-3AD203B41FA5}">
                      <a16:colId xmlns:a16="http://schemas.microsoft.com/office/drawing/2014/main" xmlns="" val="20003"/>
                    </a:ext>
                  </a:extLst>
                </a:gridCol>
              </a:tblGrid>
              <a:tr h="231951">
                <a:tc>
                  <a:txBody>
                    <a:bodyPr/>
                    <a:lstStyle/>
                    <a:p>
                      <a:pPr algn="ctr" fontAlgn="ct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b="1" i="0" u="none" strike="noStrike" dirty="0" smtClean="0">
                          <a:effectLst/>
                          <a:latin typeface="+mn-lt"/>
                        </a:rPr>
                        <a:t>30-Jun-21</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b="1" i="0" u="none" strike="noStrike" dirty="0" smtClean="0">
                          <a:effectLst/>
                          <a:latin typeface="+mn-lt"/>
                        </a:rPr>
                        <a:t>31-Mar-21</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u="none" strike="noStrike" dirty="0">
                          <a:effectLst/>
                          <a:latin typeface="+mn-lt"/>
                        </a:rPr>
                        <a:t>Diff</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u="none" strike="noStrike" dirty="0">
                          <a:effectLst/>
                          <a:latin typeface="+mn-lt"/>
                        </a:rPr>
                        <a:t>Diff %</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213579">
                <a:tc>
                  <a:txBody>
                    <a:bodyPr/>
                    <a:lstStyle/>
                    <a:p>
                      <a:pPr algn="ctr" fontAlgn="b"/>
                      <a:r>
                        <a:rPr lang="en-US" sz="1000" b="0" i="0" u="none" strike="noStrike" dirty="0" smtClean="0">
                          <a:solidFill>
                            <a:srgbClr val="000000"/>
                          </a:solidFill>
                          <a:effectLst/>
                          <a:latin typeface="+mn-lt"/>
                        </a:rPr>
                        <a:t>Industry</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1,056.34</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1,132.83</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76.49</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7.24%</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213579">
                <a:tc>
                  <a:txBody>
                    <a:bodyPr/>
                    <a:lstStyle/>
                    <a:p>
                      <a:pPr algn="ctr" fontAlgn="b"/>
                      <a:r>
                        <a:rPr lang="en-US" sz="1000" b="0" i="0" u="none" strike="noStrike" dirty="0" smtClean="0">
                          <a:solidFill>
                            <a:srgbClr val="000000"/>
                          </a:solidFill>
                          <a:effectLst/>
                          <a:latin typeface="+mn-lt"/>
                        </a:rPr>
                        <a:t>MCBAH</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97.68</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107.40</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9.72</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9.95%</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9670870" y="5851774"/>
            <a:ext cx="1166164" cy="230832"/>
          </a:xfrm>
          <a:prstGeom prst="rect">
            <a:avLst/>
          </a:prstGeom>
          <a:noFill/>
        </p:spPr>
        <p:txBody>
          <a:bodyPr wrap="square" rtlCol="0">
            <a:spAutoFit/>
          </a:bodyPr>
          <a:lstStyle/>
          <a:p>
            <a:r>
              <a:rPr lang="en-US" sz="900" dirty="0"/>
              <a:t>In Billions</a:t>
            </a:r>
          </a:p>
        </p:txBody>
      </p:sp>
      <p:graphicFrame>
        <p:nvGraphicFramePr>
          <p:cNvPr id="11" name="Chart 10"/>
          <p:cNvGraphicFramePr>
            <a:graphicFrameLocks/>
          </p:cNvGraphicFramePr>
          <p:nvPr>
            <p:extLst/>
          </p:nvPr>
        </p:nvGraphicFramePr>
        <p:xfrm>
          <a:off x="410159" y="2194238"/>
          <a:ext cx="10013859" cy="2743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879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0158" y="479292"/>
            <a:ext cx="10288251" cy="644534"/>
          </a:xfrm>
        </p:spPr>
        <p:txBody>
          <a:bodyPr/>
          <a:lstStyle/>
          <a:p>
            <a:r>
              <a:rPr lang="en-US" sz="2521" b="1" dirty="0">
                <a:solidFill>
                  <a:srgbClr val="002060"/>
                </a:solidFill>
              </a:rPr>
              <a:t>Industry </a:t>
            </a:r>
            <a:r>
              <a:rPr lang="en-US" sz="2521" b="1" dirty="0" err="1">
                <a:solidFill>
                  <a:srgbClr val="002060"/>
                </a:solidFill>
              </a:rPr>
              <a:t>Shariah</a:t>
            </a:r>
            <a:r>
              <a:rPr lang="en-US" sz="2521" b="1" dirty="0">
                <a:solidFill>
                  <a:srgbClr val="002060"/>
                </a:solidFill>
              </a:rPr>
              <a:t> Compliant AUM CIS</a:t>
            </a:r>
            <a:r>
              <a:rPr lang="en-US" sz="2521" b="1" dirty="0">
                <a:solidFill>
                  <a:schemeClr val="tx2"/>
                </a:solidFill>
              </a:rPr>
              <a:t> </a:t>
            </a:r>
            <a:r>
              <a:rPr lang="en-US" sz="1260" dirty="0">
                <a:solidFill>
                  <a:srgbClr val="002060"/>
                </a:solidFill>
              </a:rPr>
              <a:t>(9M FY 22) </a:t>
            </a:r>
            <a:endParaRPr lang="en-US" sz="1260" b="1" dirty="0">
              <a:solidFill>
                <a:srgbClr val="002060"/>
              </a:solidFill>
            </a:endParaRPr>
          </a:p>
        </p:txBody>
      </p:sp>
      <p:graphicFrame>
        <p:nvGraphicFramePr>
          <p:cNvPr id="8" name="Table 7"/>
          <p:cNvGraphicFramePr>
            <a:graphicFrameLocks noGrp="1"/>
          </p:cNvGraphicFramePr>
          <p:nvPr>
            <p:extLst/>
          </p:nvPr>
        </p:nvGraphicFramePr>
        <p:xfrm>
          <a:off x="412824" y="5075349"/>
          <a:ext cx="10011193" cy="855520"/>
        </p:xfrm>
        <a:graphic>
          <a:graphicData uri="http://schemas.openxmlformats.org/drawingml/2006/table">
            <a:tbl>
              <a:tblPr>
                <a:effectLst>
                  <a:outerShdw blurRad="63500" sx="102000" sy="102000" algn="ctr" rotWithShape="0">
                    <a:prstClr val="black">
                      <a:alpha val="40000"/>
                    </a:prstClr>
                  </a:outerShdw>
                </a:effectLst>
                <a:tableStyleId>{5940675A-B579-460E-94D1-54222C63F5DA}</a:tableStyleId>
              </a:tblPr>
              <a:tblGrid>
                <a:gridCol w="360292">
                  <a:extLst>
                    <a:ext uri="{9D8B030D-6E8A-4147-A177-3AD203B41FA5}">
                      <a16:colId xmlns:a16="http://schemas.microsoft.com/office/drawing/2014/main" xmlns="" val="20000"/>
                    </a:ext>
                  </a:extLst>
                </a:gridCol>
                <a:gridCol w="720104">
                  <a:extLst>
                    <a:ext uri="{9D8B030D-6E8A-4147-A177-3AD203B41FA5}">
                      <a16:colId xmlns:a16="http://schemas.microsoft.com/office/drawing/2014/main" xmlns="" val="20002"/>
                    </a:ext>
                  </a:extLst>
                </a:gridCol>
                <a:gridCol w="670058">
                  <a:extLst>
                    <a:ext uri="{9D8B030D-6E8A-4147-A177-3AD203B41FA5}">
                      <a16:colId xmlns:a16="http://schemas.microsoft.com/office/drawing/2014/main" xmlns="" val="20001"/>
                    </a:ext>
                  </a:extLst>
                </a:gridCol>
                <a:gridCol w="824686">
                  <a:extLst>
                    <a:ext uri="{9D8B030D-6E8A-4147-A177-3AD203B41FA5}">
                      <a16:colId xmlns:a16="http://schemas.microsoft.com/office/drawing/2014/main" xmlns="" val="20003"/>
                    </a:ext>
                  </a:extLst>
                </a:gridCol>
                <a:gridCol w="824686">
                  <a:extLst>
                    <a:ext uri="{9D8B030D-6E8A-4147-A177-3AD203B41FA5}">
                      <a16:colId xmlns:a16="http://schemas.microsoft.com/office/drawing/2014/main" xmlns="" val="20005"/>
                    </a:ext>
                  </a:extLst>
                </a:gridCol>
                <a:gridCol w="836992">
                  <a:extLst>
                    <a:ext uri="{9D8B030D-6E8A-4147-A177-3AD203B41FA5}">
                      <a16:colId xmlns:a16="http://schemas.microsoft.com/office/drawing/2014/main" xmlns="" val="20004"/>
                    </a:ext>
                  </a:extLst>
                </a:gridCol>
                <a:gridCol w="787415">
                  <a:extLst>
                    <a:ext uri="{9D8B030D-6E8A-4147-A177-3AD203B41FA5}">
                      <a16:colId xmlns:a16="http://schemas.microsoft.com/office/drawing/2014/main" xmlns="" val="20006"/>
                    </a:ext>
                  </a:extLst>
                </a:gridCol>
                <a:gridCol w="831160">
                  <a:extLst>
                    <a:ext uri="{9D8B030D-6E8A-4147-A177-3AD203B41FA5}">
                      <a16:colId xmlns:a16="http://schemas.microsoft.com/office/drawing/2014/main" xmlns="" val="20007"/>
                    </a:ext>
                  </a:extLst>
                </a:gridCol>
                <a:gridCol w="831160">
                  <a:extLst>
                    <a:ext uri="{9D8B030D-6E8A-4147-A177-3AD203B41FA5}">
                      <a16:colId xmlns:a16="http://schemas.microsoft.com/office/drawing/2014/main" xmlns="" val="20009"/>
                    </a:ext>
                  </a:extLst>
                </a:gridCol>
                <a:gridCol w="831160">
                  <a:extLst>
                    <a:ext uri="{9D8B030D-6E8A-4147-A177-3AD203B41FA5}">
                      <a16:colId xmlns:a16="http://schemas.microsoft.com/office/drawing/2014/main" xmlns="" val="20010"/>
                    </a:ext>
                  </a:extLst>
                </a:gridCol>
                <a:gridCol w="831160">
                  <a:extLst>
                    <a:ext uri="{9D8B030D-6E8A-4147-A177-3AD203B41FA5}">
                      <a16:colId xmlns:a16="http://schemas.microsoft.com/office/drawing/2014/main" xmlns="" val="20008"/>
                    </a:ext>
                  </a:extLst>
                </a:gridCol>
                <a:gridCol w="831160">
                  <a:extLst>
                    <a:ext uri="{9D8B030D-6E8A-4147-A177-3AD203B41FA5}">
                      <a16:colId xmlns:a16="http://schemas.microsoft.com/office/drawing/2014/main" xmlns="" val="20011"/>
                    </a:ext>
                  </a:extLst>
                </a:gridCol>
                <a:gridCol w="831160">
                  <a:extLst>
                    <a:ext uri="{9D8B030D-6E8A-4147-A177-3AD203B41FA5}">
                      <a16:colId xmlns:a16="http://schemas.microsoft.com/office/drawing/2014/main" xmlns="" val="20012"/>
                    </a:ext>
                  </a:extLst>
                </a:gridCol>
              </a:tblGrid>
              <a:tr h="337844">
                <a:tc>
                  <a:txBody>
                    <a:bodyPr/>
                    <a:lstStyle/>
                    <a:p>
                      <a:pPr algn="ctr" fontAlgn="ctr"/>
                      <a:r>
                        <a:rPr lang="en-US" sz="1300" u="none" strike="noStrike" dirty="0">
                          <a:effectLst/>
                        </a:rPr>
                        <a:t> </a:t>
                      </a:r>
                      <a:endParaRPr lang="en-US" sz="13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Al </a:t>
                      </a:r>
                      <a:r>
                        <a:rPr lang="en-US" sz="1100" u="none" strike="noStrike" dirty="0" err="1" smtClean="0">
                          <a:effectLst/>
                        </a:rPr>
                        <a:t>Meezan</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NAFA</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UBL Al </a:t>
                      </a:r>
                      <a:r>
                        <a:rPr lang="en-US" sz="1100" u="none" strike="noStrike" dirty="0" err="1" smtClean="0">
                          <a:effectLst/>
                        </a:rPr>
                        <a:t>Ameen</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err="1" smtClean="0">
                          <a:effectLst/>
                          <a:latin typeface="Calibri" panose="020F0502020204030204" pitchFamily="34" charset="0"/>
                        </a:rPr>
                        <a:t>Faysal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MCBAH</a:t>
                      </a:r>
                      <a:r>
                        <a:rPr lang="en-US" sz="1100" u="none" strike="noStrike" baseline="0" dirty="0" smtClean="0">
                          <a:effectLst/>
                        </a:rPr>
                        <a:t> </a:t>
                      </a:r>
                      <a:r>
                        <a:rPr lang="en-US" sz="1100" u="none" strike="noStrike" baseline="0" dirty="0" err="1" smtClean="0">
                          <a:effectLst/>
                        </a:rPr>
                        <a:t>Alhamra</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100" u="none" strike="noStrike" dirty="0" smtClean="0">
                          <a:effectLst/>
                        </a:rPr>
                        <a:t>ABL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ctr"/>
                      <a:r>
                        <a:rPr lang="en-US" sz="1100" b="0" i="0" u="none" strike="noStrike" dirty="0" err="1" smtClean="0">
                          <a:effectLst/>
                          <a:latin typeface="Calibri" panose="020F0502020204030204" pitchFamily="34" charset="0"/>
                        </a:rPr>
                        <a:t>Alfalah</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Calibri" panose="020F0502020204030204" pitchFamily="34" charset="0"/>
                        </a:rPr>
                        <a:t>HBL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effectLst/>
                          <a:latin typeface="Calibri" panose="020F0502020204030204" pitchFamily="34" charset="0"/>
                        </a:rPr>
                        <a:t>First Habib</a:t>
                      </a: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mn-lt"/>
                        </a:rPr>
                        <a:t>Atlas</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Calibri" panose="020F0502020204030204" pitchFamily="34" charset="0"/>
                        </a:rPr>
                        <a:t>NIT</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effectLst/>
                          <a:latin typeface="Calibri" panose="020F0502020204030204" pitchFamily="34" charset="0"/>
                        </a:rPr>
                        <a:t>JS Islamic</a:t>
                      </a: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10315">
                <a:tc>
                  <a:txBody>
                    <a:bodyPr/>
                    <a:lstStyle/>
                    <a:p>
                      <a:pPr algn="ctr" fontAlgn="ctr"/>
                      <a:r>
                        <a:rPr lang="en-US" sz="900" u="none" strike="noStrike" dirty="0">
                          <a:effectLst/>
                        </a:rPr>
                        <a:t>Diff</a:t>
                      </a:r>
                      <a:endParaRPr lang="en-US" sz="9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-12.40</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-6.16</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7.37</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11.09</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-0.03</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US" sz="900" b="0" i="0" u="none" strike="noStrike" dirty="0" smtClean="0">
                          <a:solidFill>
                            <a:srgbClr val="000000"/>
                          </a:solidFill>
                          <a:effectLst/>
                          <a:latin typeface="Calibri" panose="020F0502020204030204" pitchFamily="34" charset="0"/>
                        </a:rPr>
                        <a:t>5.57</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0.07</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2.42</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-3.59</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2.50</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1.62</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-3.19</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1350">
                <a:tc>
                  <a:txBody>
                    <a:bodyPr/>
                    <a:lstStyle/>
                    <a:p>
                      <a:pPr algn="ctr" fontAlgn="ctr"/>
                      <a:r>
                        <a:rPr lang="en-US" sz="900" u="none" strike="noStrike" dirty="0">
                          <a:effectLst/>
                        </a:rPr>
                        <a:t>Diff %</a:t>
                      </a:r>
                      <a:endParaRPr lang="en-US" sz="9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-6.56%</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-9.96%</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17.83%</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29.12%</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-0.10%</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US" sz="900" b="0" i="0" u="none" strike="noStrike" dirty="0" smtClean="0">
                          <a:solidFill>
                            <a:srgbClr val="000000"/>
                          </a:solidFill>
                          <a:effectLst/>
                          <a:latin typeface="Calibri" panose="020F0502020204030204" pitchFamily="34" charset="0"/>
                        </a:rPr>
                        <a:t>28.52%</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0.43%</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19.74%</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-24.90%</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34.06%</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35.29%</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-52.04%</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nvPr>
        </p:nvGraphicFramePr>
        <p:xfrm>
          <a:off x="5073384" y="1302466"/>
          <a:ext cx="5350635" cy="659109"/>
        </p:xfrm>
        <a:graphic>
          <a:graphicData uri="http://schemas.openxmlformats.org/drawingml/2006/table">
            <a:tbl>
              <a:tblPr>
                <a:effectLst>
                  <a:outerShdw blurRad="63500" sx="102000" sy="102000" algn="ctr" rotWithShape="0">
                    <a:prstClr val="black">
                      <a:alpha val="40000"/>
                    </a:prstClr>
                  </a:outerShdw>
                </a:effectLst>
                <a:tableStyleId>{5940675A-B579-460E-94D1-54222C63F5DA}</a:tableStyleId>
              </a:tblPr>
              <a:tblGrid>
                <a:gridCol w="1070127">
                  <a:extLst>
                    <a:ext uri="{9D8B030D-6E8A-4147-A177-3AD203B41FA5}">
                      <a16:colId xmlns:a16="http://schemas.microsoft.com/office/drawing/2014/main" xmlns="" val="20000"/>
                    </a:ext>
                  </a:extLst>
                </a:gridCol>
                <a:gridCol w="1070127">
                  <a:extLst>
                    <a:ext uri="{9D8B030D-6E8A-4147-A177-3AD203B41FA5}">
                      <a16:colId xmlns:a16="http://schemas.microsoft.com/office/drawing/2014/main" xmlns="" val="20001"/>
                    </a:ext>
                  </a:extLst>
                </a:gridCol>
                <a:gridCol w="1070127">
                  <a:extLst>
                    <a:ext uri="{9D8B030D-6E8A-4147-A177-3AD203B41FA5}">
                      <a16:colId xmlns:a16="http://schemas.microsoft.com/office/drawing/2014/main" xmlns="" val="20002"/>
                    </a:ext>
                  </a:extLst>
                </a:gridCol>
                <a:gridCol w="1070127">
                  <a:extLst>
                    <a:ext uri="{9D8B030D-6E8A-4147-A177-3AD203B41FA5}">
                      <a16:colId xmlns:a16="http://schemas.microsoft.com/office/drawing/2014/main" xmlns="" val="20004"/>
                    </a:ext>
                  </a:extLst>
                </a:gridCol>
                <a:gridCol w="1070127">
                  <a:extLst>
                    <a:ext uri="{9D8B030D-6E8A-4147-A177-3AD203B41FA5}">
                      <a16:colId xmlns:a16="http://schemas.microsoft.com/office/drawing/2014/main" xmlns="" val="20003"/>
                    </a:ext>
                  </a:extLst>
                </a:gridCol>
              </a:tblGrid>
              <a:tr h="231951">
                <a:tc>
                  <a:txBody>
                    <a:bodyPr/>
                    <a:lstStyle/>
                    <a:p>
                      <a:pPr algn="ctr" fontAlgn="ct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b="1" i="0" u="none" strike="noStrike" dirty="0" smtClean="0">
                          <a:effectLst/>
                          <a:latin typeface="+mn-lt"/>
                        </a:rPr>
                        <a:t>30-Jun-21</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b="1" i="0" u="none" strike="noStrike" dirty="0" smtClean="0">
                          <a:effectLst/>
                          <a:latin typeface="+mn-lt"/>
                        </a:rPr>
                        <a:t>31-Mar-22</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u="none" strike="noStrike" dirty="0">
                          <a:effectLst/>
                          <a:latin typeface="+mn-lt"/>
                        </a:rPr>
                        <a:t>Diff</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u="none" strike="noStrike" dirty="0">
                          <a:effectLst/>
                          <a:latin typeface="+mn-lt"/>
                        </a:rPr>
                        <a:t>Diff %</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213579">
                <a:tc>
                  <a:txBody>
                    <a:bodyPr/>
                    <a:lstStyle/>
                    <a:p>
                      <a:pPr algn="ctr" fontAlgn="b"/>
                      <a:r>
                        <a:rPr lang="en-US" sz="1000" b="0" i="0" u="none" strike="noStrike" dirty="0" smtClean="0">
                          <a:solidFill>
                            <a:srgbClr val="000000"/>
                          </a:solidFill>
                          <a:effectLst/>
                          <a:latin typeface="+mn-lt"/>
                        </a:rPr>
                        <a:t>Industry</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445.38</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450.52</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5.14</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1.15%</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213579">
                <a:tc>
                  <a:txBody>
                    <a:bodyPr/>
                    <a:lstStyle/>
                    <a:p>
                      <a:pPr algn="ctr" fontAlgn="b"/>
                      <a:r>
                        <a:rPr lang="en-US" sz="1000" b="0" i="0" u="none" strike="noStrike" dirty="0" smtClean="0">
                          <a:solidFill>
                            <a:srgbClr val="000000"/>
                          </a:solidFill>
                          <a:effectLst/>
                          <a:latin typeface="+mn-lt"/>
                        </a:rPr>
                        <a:t>MCBAH</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30.32</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30.29</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-0.03</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-0.10%</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9670870" y="5851774"/>
            <a:ext cx="1166164" cy="230832"/>
          </a:xfrm>
          <a:prstGeom prst="rect">
            <a:avLst/>
          </a:prstGeom>
          <a:noFill/>
        </p:spPr>
        <p:txBody>
          <a:bodyPr wrap="square" rtlCol="0">
            <a:spAutoFit/>
          </a:bodyPr>
          <a:lstStyle/>
          <a:p>
            <a:r>
              <a:rPr lang="en-US" sz="900" dirty="0"/>
              <a:t>In Billions</a:t>
            </a:r>
          </a:p>
        </p:txBody>
      </p:sp>
      <p:graphicFrame>
        <p:nvGraphicFramePr>
          <p:cNvPr id="11" name="Chart 10"/>
          <p:cNvGraphicFramePr>
            <a:graphicFrameLocks/>
          </p:cNvGraphicFramePr>
          <p:nvPr>
            <p:extLst/>
          </p:nvPr>
        </p:nvGraphicFramePr>
        <p:xfrm>
          <a:off x="410158" y="2194238"/>
          <a:ext cx="10013859" cy="2743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606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84" y="589335"/>
            <a:ext cx="9875234" cy="644534"/>
          </a:xfrm>
        </p:spPr>
        <p:txBody>
          <a:bodyPr/>
          <a:lstStyle/>
          <a:p>
            <a:r>
              <a:rPr lang="en-US" sz="2521" b="1" dirty="0">
                <a:solidFill>
                  <a:srgbClr val="002060"/>
                </a:solidFill>
              </a:rPr>
              <a:t>MCBAH Market Share CIS </a:t>
            </a:r>
            <a:r>
              <a:rPr lang="en-US" sz="1260" dirty="0">
                <a:solidFill>
                  <a:srgbClr val="002060"/>
                </a:solidFill>
              </a:rPr>
              <a:t>(As at 31</a:t>
            </a:r>
            <a:r>
              <a:rPr lang="en-US" sz="1260" baseline="30000" dirty="0">
                <a:solidFill>
                  <a:srgbClr val="002060"/>
                </a:solidFill>
              </a:rPr>
              <a:t>st</a:t>
            </a:r>
            <a:r>
              <a:rPr lang="en-US" sz="1260" dirty="0">
                <a:solidFill>
                  <a:srgbClr val="002060"/>
                </a:solidFill>
              </a:rPr>
              <a:t> March, 2022)</a:t>
            </a:r>
            <a:br>
              <a:rPr lang="en-US" sz="1260" dirty="0">
                <a:solidFill>
                  <a:srgbClr val="002060"/>
                </a:solidFill>
              </a:rPr>
            </a:br>
            <a:r>
              <a:rPr lang="en-US" sz="1260" dirty="0">
                <a:solidFill>
                  <a:srgbClr val="002060"/>
                </a:solidFill>
              </a:rPr>
              <a:t>9MFY22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12" y="-326255"/>
            <a:ext cx="3086904" cy="1303359"/>
          </a:xfrm>
          <a:prstGeom prst="rect">
            <a:avLst/>
          </a:prstGeom>
        </p:spPr>
      </p:pic>
      <p:graphicFrame>
        <p:nvGraphicFramePr>
          <p:cNvPr id="6" name="Table 5"/>
          <p:cNvGraphicFramePr>
            <a:graphicFrameLocks noGrp="1"/>
          </p:cNvGraphicFramePr>
          <p:nvPr>
            <p:extLst/>
          </p:nvPr>
        </p:nvGraphicFramePr>
        <p:xfrm>
          <a:off x="7864460" y="1233865"/>
          <a:ext cx="2835376" cy="4830429"/>
        </p:xfrm>
        <a:graphic>
          <a:graphicData uri="http://schemas.openxmlformats.org/drawingml/2006/table">
            <a:tbl>
              <a:tblPr firstRow="1" firstCol="1" bandRow="1">
                <a:effectLst>
                  <a:outerShdw blurRad="63500" sx="102000" sy="102000" algn="ctr" rotWithShape="0">
                    <a:prstClr val="black">
                      <a:alpha val="40000"/>
                    </a:prstClr>
                  </a:outerShdw>
                </a:effectLst>
                <a:tableStyleId>{BC89EF96-8CEA-46FF-86C4-4CE0E7609802}</a:tableStyleId>
              </a:tblPr>
              <a:tblGrid>
                <a:gridCol w="722848">
                  <a:extLst>
                    <a:ext uri="{9D8B030D-6E8A-4147-A177-3AD203B41FA5}">
                      <a16:colId xmlns:a16="http://schemas.microsoft.com/office/drawing/2014/main" xmlns="" val="20000"/>
                    </a:ext>
                  </a:extLst>
                </a:gridCol>
                <a:gridCol w="688310">
                  <a:extLst>
                    <a:ext uri="{9D8B030D-6E8A-4147-A177-3AD203B41FA5}">
                      <a16:colId xmlns:a16="http://schemas.microsoft.com/office/drawing/2014/main" xmlns="" val="20001"/>
                    </a:ext>
                  </a:extLst>
                </a:gridCol>
                <a:gridCol w="688310">
                  <a:extLst>
                    <a:ext uri="{9D8B030D-6E8A-4147-A177-3AD203B41FA5}">
                      <a16:colId xmlns:a16="http://schemas.microsoft.com/office/drawing/2014/main" xmlns="" val="20002"/>
                    </a:ext>
                  </a:extLst>
                </a:gridCol>
                <a:gridCol w="735908">
                  <a:extLst>
                    <a:ext uri="{9D8B030D-6E8A-4147-A177-3AD203B41FA5}">
                      <a16:colId xmlns:a16="http://schemas.microsoft.com/office/drawing/2014/main" xmlns="" val="20003"/>
                    </a:ext>
                  </a:extLst>
                </a:gridCol>
              </a:tblGrid>
              <a:tr h="352389">
                <a:tc gridSpan="4">
                  <a:txBody>
                    <a:bodyPr/>
                    <a:lstStyle/>
                    <a:p>
                      <a:pPr marL="0" marR="0" algn="ctr">
                        <a:spcBef>
                          <a:spcPts val="0"/>
                        </a:spcBef>
                        <a:spcAft>
                          <a:spcPts val="0"/>
                        </a:spcAft>
                      </a:pPr>
                      <a:r>
                        <a:rPr lang="en-US" sz="1000" dirty="0">
                          <a:effectLst/>
                        </a:rPr>
                        <a:t> </a:t>
                      </a:r>
                      <a:r>
                        <a:rPr lang="en-US" sz="1000" dirty="0" smtClean="0">
                          <a:effectLst/>
                        </a:rPr>
                        <a:t>Market</a:t>
                      </a:r>
                      <a:r>
                        <a:rPr lang="en-US" sz="1000" baseline="0" dirty="0" smtClean="0">
                          <a:effectLst/>
                        </a:rPr>
                        <a:t> Share Difference ( 9 MFY 22 )</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19860">
                <a:tc>
                  <a:txBody>
                    <a:bodyPr/>
                    <a:lstStyle/>
                    <a:p>
                      <a:pPr marL="0" marR="0" algn="ctr">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effectLst/>
                          <a:latin typeface="+mn-lt"/>
                          <a:ea typeface="+mn-ea"/>
                          <a:cs typeface="+mn-cs"/>
                        </a:rPr>
                        <a:t>30-Jun-21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effectLst/>
                          <a:latin typeface="+mn-lt"/>
                          <a:ea typeface="+mn-ea"/>
                          <a:cs typeface="+mn-cs"/>
                        </a:rPr>
                        <a:t>31-Mar-22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a:effectLst/>
                        </a:rPr>
                        <a:t>Diff</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1"/>
                  </a:ext>
                </a:extLst>
              </a:tr>
              <a:tr h="319860">
                <a:tc>
                  <a:txBody>
                    <a:bodyPr/>
                    <a:lstStyle/>
                    <a:p>
                      <a:pPr marL="0" marR="0" algn="ctr">
                        <a:spcBef>
                          <a:spcPts val="0"/>
                        </a:spcBef>
                        <a:spcAft>
                          <a:spcPts val="0"/>
                        </a:spcAft>
                      </a:pPr>
                      <a:r>
                        <a:rPr lang="en-US" sz="1000" dirty="0" smtClean="0">
                          <a:effectLst/>
                        </a:rPr>
                        <a:t>Al </a:t>
                      </a:r>
                      <a:r>
                        <a:rPr lang="en-US" sz="1000" dirty="0" err="1" smtClean="0">
                          <a:effectLst/>
                        </a:rPr>
                        <a:t>Meezan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17.89%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15.60%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-2.29%</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2"/>
                  </a:ext>
                </a:extLst>
              </a:tr>
              <a:tr h="319860">
                <a:tc>
                  <a:txBody>
                    <a:bodyPr/>
                    <a:lstStyle/>
                    <a:p>
                      <a:pPr marL="0" marR="0" algn="ctr">
                        <a:spcBef>
                          <a:spcPts val="0"/>
                        </a:spcBef>
                        <a:spcAft>
                          <a:spcPts val="0"/>
                        </a:spcAft>
                      </a:pPr>
                      <a:r>
                        <a:rPr lang="en-US" sz="1000" dirty="0" smtClean="0">
                          <a:effectLst/>
                        </a:rPr>
                        <a:t>NAFA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15.92%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15.01%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-0.91%</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3"/>
                  </a:ext>
                </a:extLst>
              </a:tr>
              <a:tr h="319860">
                <a:tc>
                  <a:txBody>
                    <a:bodyPr/>
                    <a:lstStyle/>
                    <a:p>
                      <a:pPr marL="0" marR="0" algn="ctr">
                        <a:spcBef>
                          <a:spcPts val="0"/>
                        </a:spcBef>
                        <a:spcAft>
                          <a:spcPts val="0"/>
                        </a:spcAft>
                      </a:pPr>
                      <a:r>
                        <a:rPr lang="en-US" sz="1000" dirty="0" smtClean="0">
                          <a:effectLst/>
                          <a:latin typeface="+mn-lt"/>
                          <a:ea typeface="+mn-ea"/>
                          <a:cs typeface="+mn-cs"/>
                        </a:rPr>
                        <a:t>UBL</a:t>
                      </a:r>
                      <a:r>
                        <a:rPr lang="en-US" sz="1000" baseline="0" dirty="0" smtClean="0">
                          <a:effectLst/>
                          <a:latin typeface="+mn-lt"/>
                          <a:ea typeface="+mn-ea"/>
                          <a:cs typeface="+mn-cs"/>
                        </a:rPr>
                        <a:t>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9.65%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10.33%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0.68%</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4"/>
                  </a:ext>
                </a:extLst>
              </a:tr>
              <a:tr h="319860">
                <a:tc>
                  <a:txBody>
                    <a:bodyPr/>
                    <a:lstStyle/>
                    <a:p>
                      <a:pPr marL="0" marR="0" algn="ctr">
                        <a:spcBef>
                          <a:spcPts val="0"/>
                        </a:spcBef>
                        <a:spcAft>
                          <a:spcPts val="0"/>
                        </a:spcAft>
                      </a:pPr>
                      <a:r>
                        <a:rPr lang="en-US" sz="1000" dirty="0" smtClean="0">
                          <a:effectLst/>
                          <a:latin typeface="+mn-lt"/>
                          <a:ea typeface="+mn-ea"/>
                          <a:cs typeface="+mn-cs"/>
                        </a:rPr>
                        <a:t>MCBAH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9.25%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9.48%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effectLst/>
                          <a:latin typeface="Calibri" panose="020F0502020204030204" pitchFamily="34" charset="0"/>
                        </a:rPr>
                        <a:t>0.23%</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5"/>
                  </a:ext>
                </a:extLst>
              </a:tr>
              <a:tr h="319860">
                <a:tc>
                  <a:txBody>
                    <a:bodyPr/>
                    <a:lstStyle/>
                    <a:p>
                      <a:pPr marL="0" marR="0" algn="ctr">
                        <a:spcBef>
                          <a:spcPts val="0"/>
                        </a:spcBef>
                        <a:spcAft>
                          <a:spcPts val="0"/>
                        </a:spcAft>
                      </a:pPr>
                      <a:r>
                        <a:rPr lang="en-US" sz="1000" dirty="0" smtClean="0">
                          <a:effectLst/>
                        </a:rPr>
                        <a:t>NIT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8.51%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8.10%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-0.41%</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19860">
                <a:tc>
                  <a:txBody>
                    <a:bodyPr/>
                    <a:lstStyle/>
                    <a:p>
                      <a:pPr marL="0" marR="0" algn="ctr">
                        <a:spcBef>
                          <a:spcPts val="0"/>
                        </a:spcBef>
                        <a:spcAft>
                          <a:spcPts val="0"/>
                        </a:spcAft>
                      </a:pPr>
                      <a:r>
                        <a:rPr lang="en-US" sz="1000" dirty="0" smtClean="0">
                          <a:effectLst/>
                        </a:rPr>
                        <a:t>ABL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7.44%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8.05%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0.61%</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7"/>
                  </a:ext>
                </a:extLst>
              </a:tr>
              <a:tr h="319860">
                <a:tc>
                  <a:txBody>
                    <a:bodyPr/>
                    <a:lstStyle/>
                    <a:p>
                      <a:pPr marL="0" marR="0" algn="ctr">
                        <a:spcBef>
                          <a:spcPts val="0"/>
                        </a:spcBef>
                        <a:spcAft>
                          <a:spcPts val="0"/>
                        </a:spcAft>
                      </a:pPr>
                      <a:r>
                        <a:rPr lang="en-US" sz="1000" dirty="0" smtClean="0">
                          <a:effectLst/>
                        </a:rPr>
                        <a:t>HBL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6.86%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9.48%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2.62%</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8"/>
                  </a:ext>
                </a:extLst>
              </a:tr>
              <a:tr h="319860">
                <a:tc>
                  <a:txBody>
                    <a:bodyPr/>
                    <a:lstStyle/>
                    <a:p>
                      <a:pPr marL="0" marR="0" algn="ctr">
                        <a:spcBef>
                          <a:spcPts val="0"/>
                        </a:spcBef>
                        <a:spcAft>
                          <a:spcPts val="0"/>
                        </a:spcAft>
                      </a:pPr>
                      <a:r>
                        <a:rPr lang="en-US" sz="1000" dirty="0" err="1" smtClean="0">
                          <a:effectLst/>
                        </a:rPr>
                        <a:t>Faysal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5.87%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7.08%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1.21%</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9"/>
                  </a:ext>
                </a:extLst>
              </a:tr>
              <a:tr h="319860">
                <a:tc>
                  <a:txBody>
                    <a:bodyPr/>
                    <a:lstStyle/>
                    <a:p>
                      <a:pPr marL="0" marR="0" algn="ctr">
                        <a:spcBef>
                          <a:spcPts val="0"/>
                        </a:spcBef>
                        <a:spcAft>
                          <a:spcPts val="0"/>
                        </a:spcAft>
                      </a:pPr>
                      <a:r>
                        <a:rPr lang="en-US" sz="1000" dirty="0" err="1" smtClean="0">
                          <a:effectLst/>
                          <a:latin typeface="Calibri" panose="020F0502020204030204" pitchFamily="34" charset="0"/>
                          <a:ea typeface="Calibri" panose="020F0502020204030204" pitchFamily="34" charset="0"/>
                          <a:cs typeface="Times New Roman" panose="02020603050405020304" pitchFamily="18" charset="0"/>
                        </a:rPr>
                        <a:t>Alfalah</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 GHP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5.20%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4.60%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-0.60%</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10"/>
                  </a:ext>
                </a:extLst>
              </a:tr>
              <a:tr h="319860">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Atlas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4.76%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3.61%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-1.15%</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11"/>
                  </a:ext>
                </a:extLst>
              </a:tr>
              <a:tr h="319860">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First Habib</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3.13%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3.86%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0.73%</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12"/>
                  </a:ext>
                </a:extLst>
              </a:tr>
              <a:tr h="319860">
                <a:tc>
                  <a:txBody>
                    <a:bodyPr/>
                    <a:lstStyle/>
                    <a:p>
                      <a:pPr marL="0" marR="0" algn="ctr">
                        <a:spcBef>
                          <a:spcPts val="0"/>
                        </a:spcBef>
                        <a:spcAft>
                          <a:spcPts val="0"/>
                        </a:spcAft>
                      </a:pPr>
                      <a:r>
                        <a:rPr lang="en-US" sz="1000" dirty="0">
                          <a:effectLst/>
                        </a:rPr>
                        <a:t>Others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5.54%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4.81%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-0.73%</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13"/>
                  </a:ext>
                </a:extLst>
              </a:tr>
              <a:tr h="319860">
                <a:tc>
                  <a:txBody>
                    <a:bodyPr/>
                    <a:lstStyle/>
                    <a:p>
                      <a:pPr marL="0" marR="0" algn="ctr">
                        <a:spcBef>
                          <a:spcPts val="0"/>
                        </a:spcBef>
                        <a:spcAft>
                          <a:spcPts val="0"/>
                        </a:spcAft>
                      </a:pP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0.00%</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14"/>
                  </a:ext>
                </a:extLst>
              </a:tr>
            </a:tbl>
          </a:graphicData>
        </a:graphic>
      </p:graphicFrame>
      <p:sp>
        <p:nvSpPr>
          <p:cNvPr id="9" name="TextBox 8"/>
          <p:cNvSpPr txBox="1"/>
          <p:nvPr/>
        </p:nvSpPr>
        <p:spPr>
          <a:xfrm>
            <a:off x="9840936" y="6282171"/>
            <a:ext cx="1166164" cy="230832"/>
          </a:xfrm>
          <a:prstGeom prst="rect">
            <a:avLst/>
          </a:prstGeom>
          <a:noFill/>
        </p:spPr>
        <p:txBody>
          <a:bodyPr wrap="square" rtlCol="0">
            <a:spAutoFit/>
          </a:bodyPr>
          <a:lstStyle/>
          <a:p>
            <a:r>
              <a:rPr lang="en-US" sz="900" dirty="0"/>
              <a:t>In Billions</a:t>
            </a:r>
          </a:p>
        </p:txBody>
      </p:sp>
      <p:graphicFrame>
        <p:nvGraphicFramePr>
          <p:cNvPr id="12" name="Chart 11"/>
          <p:cNvGraphicFramePr>
            <a:graphicFrameLocks/>
          </p:cNvGraphicFramePr>
          <p:nvPr>
            <p:extLst/>
          </p:nvPr>
        </p:nvGraphicFramePr>
        <p:xfrm>
          <a:off x="135767" y="1233869"/>
          <a:ext cx="7545765" cy="3841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nvPr>
        </p:nvGraphicFramePr>
        <p:xfrm>
          <a:off x="135766" y="5267495"/>
          <a:ext cx="7728692" cy="685978"/>
        </p:xfrm>
        <a:graphic>
          <a:graphicData uri="http://schemas.openxmlformats.org/drawingml/2006/table">
            <a:tbl>
              <a:tblPr firstRow="1" bandRow="1">
                <a:effectLst>
                  <a:outerShdw blurRad="63500" sx="102000" sy="102000" algn="ctr" rotWithShape="0">
                    <a:prstClr val="black">
                      <a:alpha val="40000"/>
                    </a:prstClr>
                  </a:outerShdw>
                </a:effectLst>
                <a:tableStyleId>{3B4B98B0-60AC-42C2-AFA5-B58CD77FA1E5}</a:tableStyleId>
              </a:tblPr>
              <a:tblGrid>
                <a:gridCol w="909495">
                  <a:extLst>
                    <a:ext uri="{9D8B030D-6E8A-4147-A177-3AD203B41FA5}">
                      <a16:colId xmlns:a16="http://schemas.microsoft.com/office/drawing/2014/main" xmlns="" val="20000"/>
                    </a:ext>
                  </a:extLst>
                </a:gridCol>
                <a:gridCol w="592045">
                  <a:extLst>
                    <a:ext uri="{9D8B030D-6E8A-4147-A177-3AD203B41FA5}">
                      <a16:colId xmlns:a16="http://schemas.microsoft.com/office/drawing/2014/main" xmlns="" val="20001"/>
                    </a:ext>
                  </a:extLst>
                </a:gridCol>
                <a:gridCol w="609724">
                  <a:extLst>
                    <a:ext uri="{9D8B030D-6E8A-4147-A177-3AD203B41FA5}">
                      <a16:colId xmlns:a16="http://schemas.microsoft.com/office/drawing/2014/main" xmlns="" val="20002"/>
                    </a:ext>
                  </a:extLst>
                </a:gridCol>
                <a:gridCol w="650194">
                  <a:extLst>
                    <a:ext uri="{9D8B030D-6E8A-4147-A177-3AD203B41FA5}">
                      <a16:colId xmlns:a16="http://schemas.microsoft.com/office/drawing/2014/main" xmlns="" val="20003"/>
                    </a:ext>
                  </a:extLst>
                </a:gridCol>
                <a:gridCol w="561156">
                  <a:extLst>
                    <a:ext uri="{9D8B030D-6E8A-4147-A177-3AD203B41FA5}">
                      <a16:colId xmlns:a16="http://schemas.microsoft.com/office/drawing/2014/main" xmlns="" val="20004"/>
                    </a:ext>
                  </a:extLst>
                </a:gridCol>
                <a:gridCol w="577846">
                  <a:extLst>
                    <a:ext uri="{9D8B030D-6E8A-4147-A177-3AD203B41FA5}">
                      <a16:colId xmlns:a16="http://schemas.microsoft.com/office/drawing/2014/main" xmlns="" val="20005"/>
                    </a:ext>
                  </a:extLst>
                </a:gridCol>
                <a:gridCol w="558400">
                  <a:extLst>
                    <a:ext uri="{9D8B030D-6E8A-4147-A177-3AD203B41FA5}">
                      <a16:colId xmlns:a16="http://schemas.microsoft.com/office/drawing/2014/main" xmlns="" val="20006"/>
                    </a:ext>
                  </a:extLst>
                </a:gridCol>
                <a:gridCol w="619980">
                  <a:extLst>
                    <a:ext uri="{9D8B030D-6E8A-4147-A177-3AD203B41FA5}">
                      <a16:colId xmlns:a16="http://schemas.microsoft.com/office/drawing/2014/main" xmlns="" val="20007"/>
                    </a:ext>
                  </a:extLst>
                </a:gridCol>
                <a:gridCol w="578003">
                  <a:extLst>
                    <a:ext uri="{9D8B030D-6E8A-4147-A177-3AD203B41FA5}">
                      <a16:colId xmlns:a16="http://schemas.microsoft.com/office/drawing/2014/main" xmlns="" val="20008"/>
                    </a:ext>
                  </a:extLst>
                </a:gridCol>
                <a:gridCol w="558700">
                  <a:extLst>
                    <a:ext uri="{9D8B030D-6E8A-4147-A177-3AD203B41FA5}">
                      <a16:colId xmlns:a16="http://schemas.microsoft.com/office/drawing/2014/main" xmlns="" val="20009"/>
                    </a:ext>
                  </a:extLst>
                </a:gridCol>
                <a:gridCol w="850686">
                  <a:extLst>
                    <a:ext uri="{9D8B030D-6E8A-4147-A177-3AD203B41FA5}">
                      <a16:colId xmlns:a16="http://schemas.microsoft.com/office/drawing/2014/main" xmlns="" val="20010"/>
                    </a:ext>
                  </a:extLst>
                </a:gridCol>
                <a:gridCol w="662463">
                  <a:extLst>
                    <a:ext uri="{9D8B030D-6E8A-4147-A177-3AD203B41FA5}">
                      <a16:colId xmlns:a16="http://schemas.microsoft.com/office/drawing/2014/main" xmlns="" val="20011"/>
                    </a:ext>
                  </a:extLst>
                </a:gridCol>
              </a:tblGrid>
              <a:tr h="3429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Al</a:t>
                      </a:r>
                      <a:r>
                        <a:rPr lang="en-US" sz="1100" u="none" strike="noStrike" baseline="0" dirty="0" smtClean="0">
                          <a:effectLst/>
                        </a:rPr>
                        <a:t> </a:t>
                      </a:r>
                      <a:r>
                        <a:rPr lang="en-US" sz="1100" u="none" strike="noStrike" baseline="0" dirty="0" err="1" smtClean="0">
                          <a:effectLst/>
                        </a:rPr>
                        <a:t>Meezan</a:t>
                      </a:r>
                      <a:endParaRPr lang="en-US" sz="1100" u="none" strike="noStrike" dirty="0" smtClean="0">
                        <a:effectLst/>
                      </a:endParaRPr>
                    </a:p>
                  </a:txBody>
                  <a:tcPr marL="82317" marR="82317" marT="41159" marB="41159"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NAFA</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100" dirty="0" smtClean="0"/>
                        <a:t>UBL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100" dirty="0" smtClean="0"/>
                        <a:t>MCBAH</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pPr algn="ctr"/>
                      <a:r>
                        <a:rPr lang="en-US" sz="1100" dirty="0" smtClean="0"/>
                        <a:t>NIT</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ABL</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100" dirty="0" smtClean="0"/>
                        <a:t>HBL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err="1" smtClean="0">
                          <a:effectLst/>
                        </a:rPr>
                        <a:t>Faysal</a:t>
                      </a:r>
                      <a:endParaRPr lang="en-US" sz="1100" u="none" strike="noStrike" dirty="0" smtClean="0">
                        <a:effectLst/>
                      </a:endParaRP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err="1" smtClean="0">
                          <a:effectLst/>
                        </a:rPr>
                        <a:t>Alfalah</a:t>
                      </a:r>
                      <a:endParaRPr lang="en-US" sz="1100" u="none" strike="noStrike" dirty="0" smtClean="0">
                        <a:effectLst/>
                      </a:endParaRP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Atlas</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First Habib</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Others</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3429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176.72</a:t>
                      </a:r>
                    </a:p>
                  </a:txBody>
                  <a:tcPr marL="82317" marR="82317" marT="41159" marB="41159"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169.99</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a:r>
                        <a:rPr lang="en-US" sz="1100" dirty="0" smtClean="0"/>
                        <a:t>116.98</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a:r>
                        <a:rPr lang="en-US" sz="1100" dirty="0" smtClean="0"/>
                        <a:t>107.40</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pPr algn="ctr"/>
                      <a:r>
                        <a:rPr lang="en-US" sz="1100" dirty="0" smtClean="0"/>
                        <a:t>91.76</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91.23</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a:r>
                        <a:rPr lang="en-US" sz="1100" dirty="0" smtClean="0"/>
                        <a:t>107.34</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80.24</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52.07</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40.86</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43.77</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54.47</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4740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48784" y="589335"/>
            <a:ext cx="9875234" cy="644534"/>
          </a:xfrm>
        </p:spPr>
        <p:txBody>
          <a:bodyPr/>
          <a:lstStyle/>
          <a:p>
            <a:r>
              <a:rPr lang="en-US" sz="2521" b="1" dirty="0">
                <a:solidFill>
                  <a:srgbClr val="002060"/>
                </a:solidFill>
              </a:rPr>
              <a:t>Market Share of Shari’ah Complaint Funds</a:t>
            </a:r>
            <a:r>
              <a:rPr lang="en-US" sz="2521" b="1" dirty="0">
                <a:solidFill>
                  <a:schemeClr val="tx2"/>
                </a:solidFill>
              </a:rPr>
              <a:t/>
            </a:r>
            <a:br>
              <a:rPr lang="en-US" sz="2521" b="1" dirty="0">
                <a:solidFill>
                  <a:schemeClr val="tx2"/>
                </a:solidFill>
              </a:rPr>
            </a:br>
            <a:r>
              <a:rPr lang="en-US" sz="1260" dirty="0">
                <a:solidFill>
                  <a:srgbClr val="002060"/>
                </a:solidFill>
              </a:rPr>
              <a:t>(As of 31</a:t>
            </a:r>
            <a:r>
              <a:rPr lang="en-US" sz="1260" baseline="30000" dirty="0">
                <a:solidFill>
                  <a:srgbClr val="002060"/>
                </a:solidFill>
              </a:rPr>
              <a:t>st</a:t>
            </a:r>
            <a:r>
              <a:rPr lang="en-US" sz="1260" dirty="0">
                <a:solidFill>
                  <a:srgbClr val="002060"/>
                </a:solidFill>
              </a:rPr>
              <a:t> March 2022)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95" y="-290395"/>
            <a:ext cx="3086904" cy="1303359"/>
          </a:xfrm>
          <a:prstGeom prst="rect">
            <a:avLst/>
          </a:prstGeom>
        </p:spPr>
      </p:pic>
      <p:graphicFrame>
        <p:nvGraphicFramePr>
          <p:cNvPr id="10" name="Table 9"/>
          <p:cNvGraphicFramePr>
            <a:graphicFrameLocks noGrp="1"/>
          </p:cNvGraphicFramePr>
          <p:nvPr>
            <p:extLst/>
          </p:nvPr>
        </p:nvGraphicFramePr>
        <p:xfrm>
          <a:off x="7784535" y="1233869"/>
          <a:ext cx="2812512" cy="4994150"/>
        </p:xfrm>
        <a:graphic>
          <a:graphicData uri="http://schemas.openxmlformats.org/drawingml/2006/table">
            <a:tbl>
              <a:tblPr firstRow="1" firstCol="1" bandRow="1">
                <a:effectLst>
                  <a:outerShdw blurRad="63500" sx="102000" sy="102000" algn="ctr" rotWithShape="0">
                    <a:prstClr val="black">
                      <a:alpha val="40000"/>
                    </a:prstClr>
                  </a:outerShdw>
                </a:effectLst>
                <a:tableStyleId>{BC89EF96-8CEA-46FF-86C4-4CE0E7609802}</a:tableStyleId>
              </a:tblPr>
              <a:tblGrid>
                <a:gridCol w="762846">
                  <a:extLst>
                    <a:ext uri="{9D8B030D-6E8A-4147-A177-3AD203B41FA5}">
                      <a16:colId xmlns:a16="http://schemas.microsoft.com/office/drawing/2014/main" xmlns="" val="20000"/>
                    </a:ext>
                  </a:extLst>
                </a:gridCol>
                <a:gridCol w="683222">
                  <a:extLst>
                    <a:ext uri="{9D8B030D-6E8A-4147-A177-3AD203B41FA5}">
                      <a16:colId xmlns:a16="http://schemas.microsoft.com/office/drawing/2014/main" xmlns="" val="20001"/>
                    </a:ext>
                  </a:extLst>
                </a:gridCol>
                <a:gridCol w="683222">
                  <a:extLst>
                    <a:ext uri="{9D8B030D-6E8A-4147-A177-3AD203B41FA5}">
                      <a16:colId xmlns:a16="http://schemas.microsoft.com/office/drawing/2014/main" xmlns="" val="20002"/>
                    </a:ext>
                  </a:extLst>
                </a:gridCol>
                <a:gridCol w="683222">
                  <a:extLst>
                    <a:ext uri="{9D8B030D-6E8A-4147-A177-3AD203B41FA5}">
                      <a16:colId xmlns:a16="http://schemas.microsoft.com/office/drawing/2014/main" xmlns="" val="20003"/>
                    </a:ext>
                  </a:extLst>
                </a:gridCol>
              </a:tblGrid>
              <a:tr h="341705">
                <a:tc gridSpan="4">
                  <a:txBody>
                    <a:bodyPr/>
                    <a:lstStyle/>
                    <a:p>
                      <a:pPr marL="0" marR="0" algn="ctr">
                        <a:spcBef>
                          <a:spcPts val="0"/>
                        </a:spcBef>
                        <a:spcAft>
                          <a:spcPts val="0"/>
                        </a:spcAft>
                      </a:pPr>
                      <a:r>
                        <a:rPr lang="en-US" sz="1000" dirty="0">
                          <a:effectLst/>
                        </a:rPr>
                        <a:t> </a:t>
                      </a:r>
                      <a:r>
                        <a:rPr lang="en-US" sz="1000" dirty="0" smtClean="0">
                          <a:effectLst/>
                        </a:rPr>
                        <a:t>Market</a:t>
                      </a:r>
                      <a:r>
                        <a:rPr lang="en-US" sz="1000" baseline="0" dirty="0" smtClean="0">
                          <a:effectLst/>
                        </a:rPr>
                        <a:t> Share Difference</a:t>
                      </a:r>
                      <a:r>
                        <a:rPr lang="en-US" sz="1000" dirty="0">
                          <a:effectLst/>
                        </a:rPr>
                        <a:t> </a:t>
                      </a:r>
                      <a:r>
                        <a:rPr lang="en-US" sz="1000" dirty="0" smtClean="0">
                          <a:effectLst/>
                        </a:rPr>
                        <a:t>( 9MFY22)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10163">
                <a:tc>
                  <a:txBody>
                    <a:bodyPr/>
                    <a:lstStyle/>
                    <a:p>
                      <a:pPr marL="0" marR="0" algn="ctr">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effectLst/>
                          <a:latin typeface="+mn-lt"/>
                          <a:ea typeface="+mn-ea"/>
                          <a:cs typeface="+mn-cs"/>
                        </a:rPr>
                        <a:t>30-Jun-21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effectLst/>
                          <a:latin typeface="+mn-lt"/>
                          <a:ea typeface="+mn-ea"/>
                          <a:cs typeface="+mn-cs"/>
                        </a:rPr>
                        <a:t>31-Mar-22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a:effectLst/>
                        </a:rPr>
                        <a:t>Diff</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1"/>
                  </a:ext>
                </a:extLst>
              </a:tr>
              <a:tr h="310163">
                <a:tc>
                  <a:txBody>
                    <a:bodyPr/>
                    <a:lstStyle/>
                    <a:p>
                      <a:pPr marL="0" marR="0" algn="ctr">
                        <a:spcBef>
                          <a:spcPts val="0"/>
                        </a:spcBef>
                        <a:spcAft>
                          <a:spcPts val="0"/>
                        </a:spcAft>
                      </a:pPr>
                      <a:r>
                        <a:rPr lang="en-US" sz="1000" dirty="0" smtClean="0">
                          <a:effectLst/>
                        </a:rPr>
                        <a:t>Al </a:t>
                      </a:r>
                      <a:r>
                        <a:rPr lang="en-US" sz="1000" dirty="0" err="1" smtClean="0">
                          <a:effectLst/>
                        </a:rPr>
                        <a:t>Meezan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42.44%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39.21%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-3.23%</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2"/>
                  </a:ext>
                </a:extLst>
              </a:tr>
              <a:tr h="310163">
                <a:tc>
                  <a:txBody>
                    <a:bodyPr/>
                    <a:lstStyle/>
                    <a:p>
                      <a:pPr marL="0" marR="0" algn="ctr">
                        <a:spcBef>
                          <a:spcPts val="0"/>
                        </a:spcBef>
                        <a:spcAft>
                          <a:spcPts val="0"/>
                        </a:spcAft>
                      </a:pPr>
                      <a:r>
                        <a:rPr lang="en-US" sz="1000" dirty="0" smtClean="0">
                          <a:effectLst/>
                        </a:rPr>
                        <a:t>NAFA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13.89%</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12.37%</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-1.52%</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3"/>
                  </a:ext>
                </a:extLst>
              </a:tr>
              <a:tr h="310163">
                <a:tc>
                  <a:txBody>
                    <a:bodyPr/>
                    <a:lstStyle/>
                    <a:p>
                      <a:pPr marL="0" marR="0" algn="ctr">
                        <a:spcBef>
                          <a:spcPts val="0"/>
                        </a:spcBef>
                        <a:spcAft>
                          <a:spcPts val="0"/>
                        </a:spcAft>
                      </a:pPr>
                      <a:r>
                        <a:rPr lang="en-US" sz="1000" dirty="0" smtClean="0">
                          <a:effectLst/>
                          <a:latin typeface="+mn-lt"/>
                          <a:ea typeface="+mn-ea"/>
                          <a:cs typeface="+mn-cs"/>
                        </a:rPr>
                        <a:t>UBL</a:t>
                      </a:r>
                      <a:r>
                        <a:rPr lang="en-US" sz="1000" baseline="0" dirty="0" smtClean="0">
                          <a:effectLst/>
                          <a:latin typeface="+mn-lt"/>
                          <a:ea typeface="+mn-ea"/>
                          <a:cs typeface="+mn-cs"/>
                        </a:rPr>
                        <a:t>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9.28%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10.81%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1.53%</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4"/>
                  </a:ext>
                </a:extLst>
              </a:tr>
              <a:tr h="310163">
                <a:tc>
                  <a:txBody>
                    <a:bodyPr/>
                    <a:lstStyle/>
                    <a:p>
                      <a:pPr marL="0" marR="0" algn="ctr">
                        <a:spcBef>
                          <a:spcPts val="0"/>
                        </a:spcBef>
                        <a:spcAft>
                          <a:spcPts val="0"/>
                        </a:spcAft>
                      </a:pPr>
                      <a:r>
                        <a:rPr lang="en-US" sz="1000" dirty="0" err="1" smtClean="0">
                          <a:effectLst/>
                          <a:latin typeface="Calibri" panose="020F0502020204030204" pitchFamily="34" charset="0"/>
                          <a:ea typeface="Calibri" panose="020F0502020204030204" pitchFamily="34" charset="0"/>
                          <a:cs typeface="Times New Roman" panose="02020603050405020304" pitchFamily="18" charset="0"/>
                        </a:rPr>
                        <a:t>Faysal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8.55%</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10.91%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2.36%</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5"/>
                  </a:ext>
                </a:extLst>
              </a:tr>
              <a:tr h="310163">
                <a:tc>
                  <a:txBody>
                    <a:bodyPr/>
                    <a:lstStyle/>
                    <a:p>
                      <a:pPr marL="0" marR="0" algn="ctr">
                        <a:spcBef>
                          <a:spcPts val="0"/>
                        </a:spcBef>
                        <a:spcAft>
                          <a:spcPts val="0"/>
                        </a:spcAft>
                      </a:pPr>
                      <a:r>
                        <a:rPr lang="en-US" sz="1000" dirty="0" smtClean="0">
                          <a:effectLst/>
                          <a:latin typeface="+mn-lt"/>
                          <a:ea typeface="+mn-ea"/>
                          <a:cs typeface="+mn-cs"/>
                        </a:rPr>
                        <a:t>MCBAH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dirty="0" smtClean="0">
                          <a:solidFill>
                            <a:srgbClr val="000000"/>
                          </a:solidFill>
                          <a:effectLst/>
                          <a:latin typeface="Calibri" panose="020F0502020204030204" pitchFamily="34" charset="0"/>
                        </a:rPr>
                        <a:t>6.81%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dirty="0" smtClean="0">
                          <a:solidFill>
                            <a:srgbClr val="000000"/>
                          </a:solidFill>
                          <a:effectLst/>
                          <a:latin typeface="Calibri" panose="020F0502020204030204" pitchFamily="34" charset="0"/>
                        </a:rPr>
                        <a:t>6.72%</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a:solidFill>
                            <a:srgbClr val="000000"/>
                          </a:solidFill>
                          <a:effectLst/>
                          <a:latin typeface="Calibri" panose="020F0502020204030204" pitchFamily="34" charset="0"/>
                        </a:rPr>
                        <a:t>-0.09%</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6"/>
                  </a:ext>
                </a:extLst>
              </a:tr>
              <a:tr h="310163">
                <a:tc>
                  <a:txBody>
                    <a:bodyPr/>
                    <a:lstStyle/>
                    <a:p>
                      <a:pPr marL="0" marR="0" algn="ctr">
                        <a:spcBef>
                          <a:spcPts val="0"/>
                        </a:spcBef>
                        <a:spcAft>
                          <a:spcPts val="0"/>
                        </a:spcAft>
                      </a:pPr>
                      <a:r>
                        <a:rPr lang="en-US" sz="1000" dirty="0">
                          <a:effectLst/>
                        </a:rPr>
                        <a:t>ABL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4.39%</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5.57%</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1.18%</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10163">
                <a:tc>
                  <a:txBody>
                    <a:bodyPr/>
                    <a:lstStyle/>
                    <a:p>
                      <a:pPr marL="0" marR="0" algn="ctr">
                        <a:spcBef>
                          <a:spcPts val="0"/>
                        </a:spcBef>
                        <a:spcAft>
                          <a:spcPts val="0"/>
                        </a:spcAft>
                      </a:pPr>
                      <a:r>
                        <a:rPr lang="en-US" sz="1000">
                          <a:effectLst/>
                        </a:rPr>
                        <a:t>HBL Funds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2.75%</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3.26%</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0.51%</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8"/>
                  </a:ext>
                </a:extLst>
              </a:tr>
              <a:tr h="310163">
                <a:tc>
                  <a:txBody>
                    <a:bodyPr/>
                    <a:lstStyle/>
                    <a:p>
                      <a:pPr marL="0" marR="0" algn="ctr">
                        <a:spcBef>
                          <a:spcPts val="0"/>
                        </a:spcBef>
                        <a:spcAft>
                          <a:spcPts val="0"/>
                        </a:spcAft>
                      </a:pPr>
                      <a:r>
                        <a:rPr lang="en-US" sz="1000" dirty="0" err="1">
                          <a:effectLst/>
                        </a:rPr>
                        <a:t>Alfalah</a:t>
                      </a:r>
                      <a:r>
                        <a:rPr lang="en-US" sz="1000" dirty="0">
                          <a:effectLst/>
                        </a:rPr>
                        <a:t> GHP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3.69%</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3.66%</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-0.03%</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9"/>
                  </a:ext>
                </a:extLst>
              </a:tr>
              <a:tr h="310163">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First Habib</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3.24%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2.40%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-0.84%</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10"/>
                  </a:ext>
                </a:extLst>
              </a:tr>
              <a:tr h="310163">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Atlas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1.65%</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2.18%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0.53%</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11"/>
                  </a:ext>
                </a:extLst>
              </a:tr>
              <a:tr h="310163">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JS Islamic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1.38%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0.65%</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-0.73%</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12"/>
                  </a:ext>
                </a:extLst>
              </a:tr>
              <a:tr h="310163">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NIT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1.03%</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1.38%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0.35%</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13"/>
                  </a:ext>
                </a:extLst>
              </a:tr>
              <a:tr h="310163">
                <a:tc>
                  <a:txBody>
                    <a:bodyPr/>
                    <a:lstStyle/>
                    <a:p>
                      <a:pPr marL="0" marR="0" algn="ctr">
                        <a:spcBef>
                          <a:spcPts val="0"/>
                        </a:spcBef>
                        <a:spcAft>
                          <a:spcPts val="0"/>
                        </a:spcAft>
                      </a:pPr>
                      <a:r>
                        <a:rPr lang="en-US" sz="1000" dirty="0">
                          <a:effectLst/>
                        </a:rPr>
                        <a:t>Others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0.90%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0.87%</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-0.03%</a:t>
                      </a: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14"/>
                  </a:ext>
                </a:extLst>
              </a:tr>
              <a:tr h="310163">
                <a:tc>
                  <a:txBody>
                    <a:bodyPr/>
                    <a:lstStyle/>
                    <a:p>
                      <a:pPr marL="0" marR="0" algn="ctr">
                        <a:spcBef>
                          <a:spcPts val="0"/>
                        </a:spcBef>
                        <a:spcAft>
                          <a:spcPts val="0"/>
                        </a:spcAft>
                      </a:pPr>
                      <a:r>
                        <a:rPr lang="en-US" sz="1000" b="1" dirty="0" smtClean="0">
                          <a:effectLst/>
                          <a:latin typeface="+mn-lt"/>
                          <a:ea typeface="+mn-ea"/>
                          <a:cs typeface="+mn-cs"/>
                        </a:rPr>
                        <a:t>Industry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445.38</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450.52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5.14 </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15"/>
                  </a:ext>
                </a:extLst>
              </a:tr>
            </a:tbl>
          </a:graphicData>
        </a:graphic>
      </p:graphicFrame>
      <p:sp>
        <p:nvSpPr>
          <p:cNvPr id="14" name="TextBox 13"/>
          <p:cNvSpPr txBox="1"/>
          <p:nvPr/>
        </p:nvSpPr>
        <p:spPr>
          <a:xfrm>
            <a:off x="9465076" y="6249127"/>
            <a:ext cx="1166164" cy="230832"/>
          </a:xfrm>
          <a:prstGeom prst="rect">
            <a:avLst/>
          </a:prstGeom>
          <a:noFill/>
        </p:spPr>
        <p:txBody>
          <a:bodyPr wrap="square" rtlCol="0">
            <a:spAutoFit/>
          </a:bodyPr>
          <a:lstStyle/>
          <a:p>
            <a:r>
              <a:rPr lang="en-US" sz="900" dirty="0"/>
              <a:t>In Billions</a:t>
            </a:r>
          </a:p>
        </p:txBody>
      </p:sp>
      <p:graphicFrame>
        <p:nvGraphicFramePr>
          <p:cNvPr id="9" name="Chart 8"/>
          <p:cNvGraphicFramePr>
            <a:graphicFrameLocks/>
          </p:cNvGraphicFramePr>
          <p:nvPr>
            <p:extLst/>
          </p:nvPr>
        </p:nvGraphicFramePr>
        <p:xfrm>
          <a:off x="204365" y="1233868"/>
          <a:ext cx="7408569" cy="42530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nvPr>
        </p:nvGraphicFramePr>
        <p:xfrm>
          <a:off x="3" y="5624132"/>
          <a:ext cx="7681527" cy="751441"/>
        </p:xfrm>
        <a:graphic>
          <a:graphicData uri="http://schemas.openxmlformats.org/drawingml/2006/table">
            <a:tbl>
              <a:tblPr firstRow="1" bandRow="1">
                <a:effectLst>
                  <a:outerShdw blurRad="63500" sx="102000" sy="102000" algn="ctr" rotWithShape="0">
                    <a:prstClr val="black">
                      <a:alpha val="40000"/>
                    </a:prstClr>
                  </a:outerShdw>
                </a:effectLst>
                <a:tableStyleId>{BC89EF96-8CEA-46FF-86C4-4CE0E7609802}</a:tableStyleId>
              </a:tblPr>
              <a:tblGrid>
                <a:gridCol w="660994">
                  <a:extLst>
                    <a:ext uri="{9D8B030D-6E8A-4147-A177-3AD203B41FA5}">
                      <a16:colId xmlns:a16="http://schemas.microsoft.com/office/drawing/2014/main" xmlns="" val="20000"/>
                    </a:ext>
                  </a:extLst>
                </a:gridCol>
                <a:gridCol w="517780">
                  <a:extLst>
                    <a:ext uri="{9D8B030D-6E8A-4147-A177-3AD203B41FA5}">
                      <a16:colId xmlns:a16="http://schemas.microsoft.com/office/drawing/2014/main" xmlns="" val="20001"/>
                    </a:ext>
                  </a:extLst>
                </a:gridCol>
                <a:gridCol w="589387">
                  <a:extLst>
                    <a:ext uri="{9D8B030D-6E8A-4147-A177-3AD203B41FA5}">
                      <a16:colId xmlns:a16="http://schemas.microsoft.com/office/drawing/2014/main" xmlns="" val="20002"/>
                    </a:ext>
                  </a:extLst>
                </a:gridCol>
                <a:gridCol w="562735">
                  <a:extLst>
                    <a:ext uri="{9D8B030D-6E8A-4147-A177-3AD203B41FA5}">
                      <a16:colId xmlns:a16="http://schemas.microsoft.com/office/drawing/2014/main" xmlns="" val="20003"/>
                    </a:ext>
                  </a:extLst>
                </a:gridCol>
                <a:gridCol w="616039">
                  <a:extLst>
                    <a:ext uri="{9D8B030D-6E8A-4147-A177-3AD203B41FA5}">
                      <a16:colId xmlns:a16="http://schemas.microsoft.com/office/drawing/2014/main" xmlns="" val="20004"/>
                    </a:ext>
                  </a:extLst>
                </a:gridCol>
                <a:gridCol w="589387">
                  <a:extLst>
                    <a:ext uri="{9D8B030D-6E8A-4147-A177-3AD203B41FA5}">
                      <a16:colId xmlns:a16="http://schemas.microsoft.com/office/drawing/2014/main" xmlns="" val="20005"/>
                    </a:ext>
                  </a:extLst>
                </a:gridCol>
                <a:gridCol w="589387">
                  <a:extLst>
                    <a:ext uri="{9D8B030D-6E8A-4147-A177-3AD203B41FA5}">
                      <a16:colId xmlns:a16="http://schemas.microsoft.com/office/drawing/2014/main" xmlns="" val="20006"/>
                    </a:ext>
                  </a:extLst>
                </a:gridCol>
                <a:gridCol w="589387">
                  <a:extLst>
                    <a:ext uri="{9D8B030D-6E8A-4147-A177-3AD203B41FA5}">
                      <a16:colId xmlns:a16="http://schemas.microsoft.com/office/drawing/2014/main" xmlns="" val="20007"/>
                    </a:ext>
                  </a:extLst>
                </a:gridCol>
                <a:gridCol w="608885">
                  <a:extLst>
                    <a:ext uri="{9D8B030D-6E8A-4147-A177-3AD203B41FA5}">
                      <a16:colId xmlns:a16="http://schemas.microsoft.com/office/drawing/2014/main" xmlns="" val="20008"/>
                    </a:ext>
                  </a:extLst>
                </a:gridCol>
                <a:gridCol w="608885">
                  <a:extLst>
                    <a:ext uri="{9D8B030D-6E8A-4147-A177-3AD203B41FA5}">
                      <a16:colId xmlns:a16="http://schemas.microsoft.com/office/drawing/2014/main" xmlns="" val="20009"/>
                    </a:ext>
                  </a:extLst>
                </a:gridCol>
                <a:gridCol w="569887">
                  <a:extLst>
                    <a:ext uri="{9D8B030D-6E8A-4147-A177-3AD203B41FA5}">
                      <a16:colId xmlns:a16="http://schemas.microsoft.com/office/drawing/2014/main" xmlns="" val="20010"/>
                    </a:ext>
                  </a:extLst>
                </a:gridCol>
                <a:gridCol w="589387">
                  <a:extLst>
                    <a:ext uri="{9D8B030D-6E8A-4147-A177-3AD203B41FA5}">
                      <a16:colId xmlns:a16="http://schemas.microsoft.com/office/drawing/2014/main" xmlns="" val="20011"/>
                    </a:ext>
                  </a:extLst>
                </a:gridCol>
                <a:gridCol w="589387">
                  <a:extLst>
                    <a:ext uri="{9D8B030D-6E8A-4147-A177-3AD203B41FA5}">
                      <a16:colId xmlns:a16="http://schemas.microsoft.com/office/drawing/2014/main" xmlns="" val="20012"/>
                    </a:ext>
                  </a:extLst>
                </a:gridCol>
              </a:tblGrid>
              <a:tr h="411587">
                <a:tc>
                  <a:txBody>
                    <a:bodyPr/>
                    <a:lstStyle/>
                    <a:p>
                      <a:pPr algn="ctr"/>
                      <a:r>
                        <a:rPr lang="en-US" sz="1100" dirty="0" smtClean="0"/>
                        <a:t>Al</a:t>
                      </a:r>
                      <a:r>
                        <a:rPr lang="en-US" sz="1100" baseline="0" dirty="0" smtClean="0"/>
                        <a:t> </a:t>
                      </a:r>
                      <a:r>
                        <a:rPr lang="en-US" sz="1100" baseline="0" dirty="0" err="1" smtClean="0"/>
                        <a:t>Meezan</a:t>
                      </a:r>
                      <a:endParaRPr lang="en-US" sz="1100" dirty="0"/>
                    </a:p>
                  </a:txBody>
                  <a:tcPr marL="82317" marR="82317" marT="41159" marB="41159"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NAFA</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UBL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err="1" smtClean="0"/>
                        <a:t>Faysal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MCBAH</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60000"/>
                        <a:lumOff val="40000"/>
                      </a:schemeClr>
                    </a:solidFill>
                  </a:tcPr>
                </a:tc>
                <a:tc>
                  <a:txBody>
                    <a:bodyPr/>
                    <a:lstStyle/>
                    <a:p>
                      <a:pPr algn="ctr"/>
                      <a:r>
                        <a:rPr lang="en-US" sz="1100" dirty="0" err="1" smtClean="0"/>
                        <a:t>Alfalah</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First Habib</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ABL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HBL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JS Islamic</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Atlas</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NIT</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Others</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33843">
                <a:tc>
                  <a:txBody>
                    <a:bodyPr/>
                    <a:lstStyle/>
                    <a:p>
                      <a:pPr algn="ctr"/>
                      <a:r>
                        <a:rPr lang="en-US" sz="1100" dirty="0" smtClean="0"/>
                        <a:t>176.63</a:t>
                      </a:r>
                      <a:endParaRPr lang="en-US" sz="1100" dirty="0"/>
                    </a:p>
                  </a:txBody>
                  <a:tcPr marL="82317" marR="82317" marT="41159" marB="41159"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55.71</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48.71</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49.17</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30.29</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60000"/>
                        <a:lumOff val="40000"/>
                      </a:schemeClr>
                    </a:solidFill>
                  </a:tcPr>
                </a:tc>
                <a:tc>
                  <a:txBody>
                    <a:bodyPr/>
                    <a:lstStyle/>
                    <a:p>
                      <a:pPr algn="ctr"/>
                      <a:r>
                        <a:rPr lang="en-US" sz="1100" dirty="0" smtClean="0"/>
                        <a:t>16.51</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10.83</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25.10</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14.68</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2.94</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9.84</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6.21</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3.90</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50247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48784" y="589335"/>
            <a:ext cx="9875234" cy="644534"/>
          </a:xfrm>
        </p:spPr>
        <p:txBody>
          <a:bodyPr/>
          <a:lstStyle/>
          <a:p>
            <a:r>
              <a:rPr lang="en-US" sz="2521" b="1" dirty="0">
                <a:solidFill>
                  <a:srgbClr val="002060"/>
                </a:solidFill>
              </a:rPr>
              <a:t>MCBAH Islamic Market Share </a:t>
            </a:r>
            <a:endParaRPr lang="en-US" sz="1260" dirty="0">
              <a:solidFill>
                <a:srgbClr val="00206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12" y="-308326"/>
            <a:ext cx="3086904" cy="1303359"/>
          </a:xfrm>
          <a:prstGeom prst="rect">
            <a:avLst/>
          </a:prstGeom>
        </p:spPr>
      </p:pic>
      <p:graphicFrame>
        <p:nvGraphicFramePr>
          <p:cNvPr id="2" name="Table 1"/>
          <p:cNvGraphicFramePr>
            <a:graphicFrameLocks noGrp="1"/>
          </p:cNvGraphicFramePr>
          <p:nvPr>
            <p:extLst/>
          </p:nvPr>
        </p:nvGraphicFramePr>
        <p:xfrm>
          <a:off x="1233333" y="5212544"/>
          <a:ext cx="8231743" cy="851760"/>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2469523">
                  <a:extLst>
                    <a:ext uri="{9D8B030D-6E8A-4147-A177-3AD203B41FA5}">
                      <a16:colId xmlns:a16="http://schemas.microsoft.com/office/drawing/2014/main" xmlns="" val="20000"/>
                    </a:ext>
                  </a:extLst>
                </a:gridCol>
                <a:gridCol w="1989338">
                  <a:extLst>
                    <a:ext uri="{9D8B030D-6E8A-4147-A177-3AD203B41FA5}">
                      <a16:colId xmlns:a16="http://schemas.microsoft.com/office/drawing/2014/main" xmlns="" val="20001"/>
                    </a:ext>
                  </a:extLst>
                </a:gridCol>
                <a:gridCol w="2013963">
                  <a:extLst>
                    <a:ext uri="{9D8B030D-6E8A-4147-A177-3AD203B41FA5}">
                      <a16:colId xmlns:a16="http://schemas.microsoft.com/office/drawing/2014/main" xmlns="" val="20002"/>
                    </a:ext>
                  </a:extLst>
                </a:gridCol>
                <a:gridCol w="1758919">
                  <a:extLst>
                    <a:ext uri="{9D8B030D-6E8A-4147-A177-3AD203B41FA5}">
                      <a16:colId xmlns:a16="http://schemas.microsoft.com/office/drawing/2014/main" xmlns="" val="20003"/>
                    </a:ext>
                  </a:extLst>
                </a:gridCol>
              </a:tblGrid>
              <a:tr h="212940">
                <a:tc>
                  <a:txBody>
                    <a:bodyPr/>
                    <a:lstStyle/>
                    <a:p>
                      <a:pPr algn="ctr" fontAlgn="b"/>
                      <a:endParaRPr lang="en-US" sz="1000" b="0"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en-US" sz="1000" b="1" i="0" u="none" strike="noStrike">
                          <a:solidFill>
                            <a:srgbClr val="000000"/>
                          </a:solidFill>
                          <a:effectLst/>
                          <a:latin typeface="Calibri" panose="020F0502020204030204" pitchFamily="34" charset="0"/>
                        </a:rPr>
                        <a:t>FY 20</a:t>
                      </a: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en-US" sz="1000" b="1" i="0" u="none" strike="noStrike">
                          <a:solidFill>
                            <a:srgbClr val="000000"/>
                          </a:solidFill>
                          <a:effectLst/>
                          <a:latin typeface="Calibri" panose="020F0502020204030204" pitchFamily="34" charset="0"/>
                        </a:rPr>
                        <a:t>FY 21</a:t>
                      </a: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en-US" sz="1000" b="1" i="0" u="none" strike="noStrike">
                          <a:solidFill>
                            <a:srgbClr val="000000"/>
                          </a:solidFill>
                          <a:effectLst/>
                          <a:latin typeface="Calibri" panose="020F0502020204030204" pitchFamily="34" charset="0"/>
                        </a:rPr>
                        <a:t>9MFY22</a:t>
                      </a: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12940">
                <a:tc>
                  <a:txBody>
                    <a:bodyPr/>
                    <a:lstStyle/>
                    <a:p>
                      <a:pPr algn="ctr" fontAlgn="b"/>
                      <a:r>
                        <a:rPr lang="en-US" sz="1000" b="1" u="none" strike="noStrike" dirty="0">
                          <a:effectLst/>
                        </a:rPr>
                        <a:t>MCBAH</a:t>
                      </a:r>
                      <a:endParaRPr lang="en-US" sz="1000" b="1"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panose="020F0502020204030204" pitchFamily="34" charset="0"/>
                        </a:rPr>
                        <a:t>13,356.73</a:t>
                      </a: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panose="020F0502020204030204" pitchFamily="34" charset="0"/>
                        </a:rPr>
                        <a:t>30,322.50</a:t>
                      </a: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mn-lt"/>
                        </a:rPr>
                        <a:t>30,295.15</a:t>
                      </a:r>
                      <a:endParaRPr lang="en-US" sz="1000" b="0" i="0" u="none" strike="noStrike" dirty="0">
                        <a:solidFill>
                          <a:srgbClr val="000000"/>
                        </a:solidFill>
                        <a:effectLst/>
                        <a:latin typeface="+mn-lt"/>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2940">
                <a:tc>
                  <a:txBody>
                    <a:bodyPr/>
                    <a:lstStyle/>
                    <a:p>
                      <a:pPr algn="ctr" fontAlgn="b"/>
                      <a:r>
                        <a:rPr lang="en-US" sz="1000" b="1" u="none" strike="noStrike" dirty="0">
                          <a:effectLst/>
                        </a:rPr>
                        <a:t>Total Islamic Market</a:t>
                      </a:r>
                      <a:endParaRPr lang="en-US" sz="1000" b="1"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panose="020F0502020204030204" pitchFamily="34" charset="0"/>
                        </a:rPr>
                        <a:t>328,070.00</a:t>
                      </a: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panose="020F0502020204030204" pitchFamily="34" charset="0"/>
                        </a:rPr>
                        <a:t>445,375.78</a:t>
                      </a: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mn-lt"/>
                        </a:rPr>
                        <a:t>450,520.79</a:t>
                      </a:r>
                      <a:endParaRPr lang="en-US" sz="1000" b="0" i="0" u="none" strike="noStrike" dirty="0">
                        <a:solidFill>
                          <a:srgbClr val="000000"/>
                        </a:solidFill>
                        <a:effectLst/>
                        <a:latin typeface="+mn-lt"/>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2940">
                <a:tc>
                  <a:txBody>
                    <a:bodyPr/>
                    <a:lstStyle/>
                    <a:p>
                      <a:pPr algn="ctr" fontAlgn="b"/>
                      <a:r>
                        <a:rPr lang="en-US" sz="1000" b="1" u="none" strike="noStrike" dirty="0">
                          <a:effectLst/>
                        </a:rPr>
                        <a:t>MCBAH Islamic Market Share</a:t>
                      </a:r>
                      <a:endParaRPr lang="en-US" sz="1000" b="1"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panose="020F0502020204030204" pitchFamily="34" charset="0"/>
                        </a:rPr>
                        <a:t>4.07%</a:t>
                      </a: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panose="020F0502020204030204" pitchFamily="34" charset="0"/>
                        </a:rPr>
                        <a:t>6.81%</a:t>
                      </a: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6.72%</a:t>
                      </a: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graphicFrame>
        <p:nvGraphicFramePr>
          <p:cNvPr id="10" name="Chart 9"/>
          <p:cNvGraphicFramePr>
            <a:graphicFrameLocks/>
          </p:cNvGraphicFramePr>
          <p:nvPr>
            <p:extLst/>
          </p:nvPr>
        </p:nvGraphicFramePr>
        <p:xfrm>
          <a:off x="1233332" y="1919847"/>
          <a:ext cx="8300342" cy="3086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128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83119" y="1371064"/>
          <a:ext cx="9602273" cy="4115874"/>
        </p:xfrm>
        <a:graphic>
          <a:graphicData uri="http://schemas.openxmlformats.org/drawingml/2006/table">
            <a:tbl>
              <a:tblPr firstRow="1" firstCol="1" bandRow="1">
                <a:effectLst>
                  <a:outerShdw blurRad="63500" sx="102000" sy="102000" algn="ctr" rotWithShape="0">
                    <a:prstClr val="black">
                      <a:alpha val="40000"/>
                    </a:prstClr>
                  </a:outerShdw>
                </a:effectLst>
                <a:tableStyleId>{BC89EF96-8CEA-46FF-86C4-4CE0E7609802}</a:tableStyleId>
              </a:tblPr>
              <a:tblGrid>
                <a:gridCol w="1313506">
                  <a:extLst>
                    <a:ext uri="{9D8B030D-6E8A-4147-A177-3AD203B41FA5}">
                      <a16:colId xmlns:a16="http://schemas.microsoft.com/office/drawing/2014/main" xmlns="" val="20000"/>
                    </a:ext>
                  </a:extLst>
                </a:gridCol>
                <a:gridCol w="1910595">
                  <a:extLst>
                    <a:ext uri="{9D8B030D-6E8A-4147-A177-3AD203B41FA5}">
                      <a16:colId xmlns:a16="http://schemas.microsoft.com/office/drawing/2014/main" xmlns="" val="20001"/>
                    </a:ext>
                  </a:extLst>
                </a:gridCol>
                <a:gridCol w="2332327">
                  <a:extLst>
                    <a:ext uri="{9D8B030D-6E8A-4147-A177-3AD203B41FA5}">
                      <a16:colId xmlns:a16="http://schemas.microsoft.com/office/drawing/2014/main" xmlns="" val="20002"/>
                    </a:ext>
                  </a:extLst>
                </a:gridCol>
                <a:gridCol w="2057936">
                  <a:extLst>
                    <a:ext uri="{9D8B030D-6E8A-4147-A177-3AD203B41FA5}">
                      <a16:colId xmlns:a16="http://schemas.microsoft.com/office/drawing/2014/main" xmlns="" val="20003"/>
                    </a:ext>
                  </a:extLst>
                </a:gridCol>
                <a:gridCol w="1987909">
                  <a:extLst>
                    <a:ext uri="{9D8B030D-6E8A-4147-A177-3AD203B41FA5}">
                      <a16:colId xmlns:a16="http://schemas.microsoft.com/office/drawing/2014/main" xmlns="" val="20004"/>
                    </a:ext>
                  </a:extLst>
                </a:gridCol>
              </a:tblGrid>
              <a:tr h="589822">
                <a:tc rowSpan="2">
                  <a:txBody>
                    <a:bodyPr/>
                    <a:lstStyle/>
                    <a:p>
                      <a:pPr marL="0" marR="0" algn="ctr">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mn-lt"/>
                        </a:rPr>
                        <a:t> </a:t>
                      </a:r>
                      <a:r>
                        <a:rPr lang="en-US" sz="1100" dirty="0" smtClean="0">
                          <a:effectLst/>
                          <a:latin typeface="+mn-lt"/>
                        </a:rPr>
                        <a:t>In Millions</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gridSpan="4">
                  <a:txBody>
                    <a:bodyPr/>
                    <a:lstStyle/>
                    <a:p>
                      <a:pPr marL="0" marR="0" algn="ctr">
                        <a:spcBef>
                          <a:spcPts val="0"/>
                        </a:spcBef>
                        <a:spcAft>
                          <a:spcPts val="0"/>
                        </a:spcAft>
                      </a:pPr>
                      <a:r>
                        <a:rPr lang="en-US" sz="1300" dirty="0">
                          <a:effectLst/>
                          <a:latin typeface="+mn-lt"/>
                        </a:rPr>
                        <a:t>Individual AUM</a:t>
                      </a:r>
                      <a:endParaRPr lang="en-US" sz="1300"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34916">
                <a:tc v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algn="ctr">
                        <a:spcBef>
                          <a:spcPts val="0"/>
                        </a:spcBef>
                        <a:spcAft>
                          <a:spcPts val="0"/>
                        </a:spcAft>
                      </a:pPr>
                      <a:r>
                        <a:rPr lang="en-US" sz="1100" b="1" dirty="0" smtClean="0">
                          <a:effectLst/>
                          <a:latin typeface="+mn-lt"/>
                          <a:ea typeface="Calibri" panose="020F0502020204030204" pitchFamily="34" charset="0"/>
                          <a:cs typeface="Times New Roman" panose="02020603050405020304" pitchFamily="18" charset="0"/>
                        </a:rPr>
                        <a:t>June 21</a:t>
                      </a:r>
                      <a:endParaRPr lang="en-US" sz="1100" b="1"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algn="ctr">
                        <a:spcBef>
                          <a:spcPts val="0"/>
                        </a:spcBef>
                        <a:spcAft>
                          <a:spcPts val="0"/>
                        </a:spcAft>
                      </a:pPr>
                      <a:r>
                        <a:rPr lang="en-US" sz="1100" b="1" dirty="0" smtClean="0">
                          <a:effectLst/>
                          <a:latin typeface="+mn-lt"/>
                          <a:ea typeface="Calibri" panose="020F0502020204030204" pitchFamily="34" charset="0"/>
                          <a:cs typeface="Times New Roman" panose="02020603050405020304" pitchFamily="18" charset="0"/>
                        </a:rPr>
                        <a:t>March 22</a:t>
                      </a:r>
                      <a:endParaRPr lang="en-US" sz="1100" b="1"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algn="ctr">
                        <a:spcBef>
                          <a:spcPts val="0"/>
                        </a:spcBef>
                        <a:spcAft>
                          <a:spcPts val="0"/>
                        </a:spcAft>
                      </a:pPr>
                      <a:r>
                        <a:rPr lang="en-US" sz="1100" b="1" dirty="0" smtClean="0">
                          <a:effectLst/>
                          <a:latin typeface="+mn-lt"/>
                        </a:rPr>
                        <a:t>9MFY Growth</a:t>
                      </a:r>
                      <a:endParaRPr lang="en-US" sz="1100" b="1"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algn="ctr">
                        <a:spcBef>
                          <a:spcPts val="0"/>
                        </a:spcBef>
                        <a:spcAft>
                          <a:spcPts val="0"/>
                        </a:spcAft>
                      </a:pPr>
                      <a:r>
                        <a:rPr lang="en-US" sz="1100" b="1" dirty="0" smtClean="0">
                          <a:effectLst/>
                          <a:latin typeface="+mn-lt"/>
                        </a:rPr>
                        <a:t>9MFY Growth</a:t>
                      </a:r>
                      <a:r>
                        <a:rPr lang="en-US" sz="1100" b="1" dirty="0">
                          <a:effectLst/>
                          <a:latin typeface="+mn-lt"/>
                        </a:rPr>
                        <a:t>%</a:t>
                      </a:r>
                      <a:endParaRPr lang="en-US" sz="1100" b="1"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1"/>
                  </a:ext>
                </a:extLst>
              </a:tr>
              <a:tr h="634916">
                <a:tc>
                  <a:txBody>
                    <a:bodyPr/>
                    <a:lstStyle/>
                    <a:p>
                      <a:pPr marL="0" marR="0" algn="ctr">
                        <a:spcBef>
                          <a:spcPts val="0"/>
                        </a:spcBef>
                        <a:spcAft>
                          <a:spcPts val="0"/>
                        </a:spcAft>
                      </a:pPr>
                      <a:r>
                        <a:rPr lang="en-US" sz="1100" dirty="0" smtClean="0">
                          <a:effectLst/>
                          <a:latin typeface="+mn-lt"/>
                        </a:rPr>
                        <a:t>30-50</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100" dirty="0" smtClean="0">
                          <a:solidFill>
                            <a:srgbClr val="000000"/>
                          </a:solidFill>
                          <a:effectLst/>
                          <a:latin typeface="+mn-lt"/>
                          <a:ea typeface="Calibri" panose="020F0502020204030204" pitchFamily="34" charset="0"/>
                          <a:cs typeface="Times New Roman" panose="02020603050405020304" pitchFamily="18" charset="0"/>
                        </a:rPr>
                        <a:t>2,364.92</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2,791.97</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mn-lt"/>
                          <a:cs typeface="Traditional Arabic" panose="02020603050405020304" pitchFamily="18" charset="-78"/>
                        </a:rPr>
                        <a:t>427.05</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a:solidFill>
                            <a:srgbClr val="000000"/>
                          </a:solidFill>
                          <a:effectLst/>
                          <a:latin typeface="+mn-lt"/>
                          <a:cs typeface="Traditional Arabic" panose="02020603050405020304" pitchFamily="18" charset="-78"/>
                        </a:rPr>
                        <a:t>18.06%</a:t>
                      </a: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715053">
                <a:tc>
                  <a:txBody>
                    <a:bodyPr/>
                    <a:lstStyle/>
                    <a:p>
                      <a:pPr marL="0" marR="0" algn="ctr">
                        <a:spcBef>
                          <a:spcPts val="0"/>
                        </a:spcBef>
                        <a:spcAft>
                          <a:spcPts val="0"/>
                        </a:spcAft>
                      </a:pPr>
                      <a:r>
                        <a:rPr lang="en-US" sz="1100" dirty="0">
                          <a:effectLst/>
                          <a:latin typeface="+mn-lt"/>
                        </a:rPr>
                        <a:t>50-100</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algn="ctr">
                        <a:spcBef>
                          <a:spcPts val="0"/>
                        </a:spcBef>
                        <a:spcAft>
                          <a:spcPts val="0"/>
                        </a:spcAft>
                      </a:pPr>
                      <a:r>
                        <a:rPr lang="en-US" sz="1100" dirty="0" smtClean="0">
                          <a:solidFill>
                            <a:srgbClr val="000000"/>
                          </a:solidFill>
                          <a:effectLst/>
                          <a:latin typeface="+mn-lt"/>
                          <a:ea typeface="Calibri" panose="020F0502020204030204" pitchFamily="34" charset="0"/>
                          <a:cs typeface="Times New Roman" panose="02020603050405020304" pitchFamily="18" charset="0"/>
                        </a:rPr>
                        <a:t>2,781.56</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algn="ctr">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3,029.24</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Traditional Arabic" panose="02020603050405020304" pitchFamily="18" charset="-78"/>
                        </a:rPr>
                        <a:t>247.68</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Traditional Arabic" panose="02020603050405020304" pitchFamily="18" charset="-78"/>
                        </a:rPr>
                        <a:t>8.90%</a:t>
                      </a: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740737">
                <a:tc>
                  <a:txBody>
                    <a:bodyPr/>
                    <a:lstStyle/>
                    <a:p>
                      <a:pPr marL="0" marR="0" algn="ctr">
                        <a:spcBef>
                          <a:spcPts val="0"/>
                        </a:spcBef>
                        <a:spcAft>
                          <a:spcPts val="0"/>
                        </a:spcAft>
                      </a:pPr>
                      <a:r>
                        <a:rPr lang="en-US" sz="1100" dirty="0">
                          <a:effectLst/>
                          <a:latin typeface="+mn-lt"/>
                        </a:rPr>
                        <a:t>100+</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100" dirty="0" smtClean="0">
                          <a:solidFill>
                            <a:srgbClr val="000000"/>
                          </a:solidFill>
                          <a:effectLst/>
                          <a:latin typeface="+mn-lt"/>
                          <a:ea typeface="Calibri" panose="020F0502020204030204" pitchFamily="34" charset="0"/>
                          <a:cs typeface="Times New Roman" panose="02020603050405020304" pitchFamily="18" charset="0"/>
                        </a:rPr>
                        <a:t>7,007.27</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10,252.49</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mn-lt"/>
                          <a:cs typeface="Traditional Arabic" panose="02020603050405020304" pitchFamily="18" charset="-78"/>
                        </a:rPr>
                        <a:t>3,245.22</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mn-lt"/>
                          <a:cs typeface="Traditional Arabic" panose="02020603050405020304" pitchFamily="18" charset="-78"/>
                        </a:rPr>
                        <a:t>46.31%</a:t>
                      </a: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4"/>
                  </a:ext>
                </a:extLst>
              </a:tr>
              <a:tr h="800430">
                <a:tc>
                  <a:txBody>
                    <a:bodyPr/>
                    <a:lstStyle/>
                    <a:p>
                      <a:pPr marL="0" marR="0" algn="ctr">
                        <a:spcBef>
                          <a:spcPts val="0"/>
                        </a:spcBef>
                        <a:spcAft>
                          <a:spcPts val="0"/>
                        </a:spcAft>
                      </a:pPr>
                      <a:r>
                        <a:rPr lang="en-US" sz="1100" dirty="0">
                          <a:effectLst/>
                          <a:latin typeface="+mn-lt"/>
                        </a:rPr>
                        <a:t> </a:t>
                      </a:r>
                      <a:r>
                        <a:rPr lang="en-US" sz="1100" dirty="0" smtClean="0">
                          <a:effectLst/>
                          <a:latin typeface="+mn-lt"/>
                        </a:rPr>
                        <a:t>Total</a:t>
                      </a:r>
                      <a:endParaRPr lang="en-US" sz="1100" dirty="0">
                        <a:effectLst/>
                        <a:latin typeface="+mn-lt"/>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mn-lt"/>
                        </a:rPr>
                        <a:t>12,153.75</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gn="ctr" fontAlgn="b"/>
                      <a:r>
                        <a:rPr lang="en-US" sz="1100" b="1" i="0" u="none" strike="noStrike" dirty="0" smtClean="0">
                          <a:solidFill>
                            <a:srgbClr val="000000"/>
                          </a:solidFill>
                          <a:effectLst/>
                          <a:latin typeface="+mn-lt"/>
                        </a:rPr>
                        <a:t>16,073.70</a:t>
                      </a:r>
                      <a:endParaRPr lang="en-US" sz="1100" b="1" i="0" u="none" strike="noStrike" dirty="0">
                        <a:solidFill>
                          <a:srgbClr val="000000"/>
                        </a:solidFill>
                        <a:effectLst/>
                        <a:latin typeface="+mn-lt"/>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Traditional Arabic" panose="02020603050405020304" pitchFamily="18" charset="-78"/>
                        </a:rPr>
                        <a:t>3,919.95</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n-lt"/>
                          <a:cs typeface="Traditional Arabic" panose="02020603050405020304" pitchFamily="18" charset="-78"/>
                        </a:rPr>
                        <a:t>32.25%</a:t>
                      </a: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1" name="TextBox 10"/>
          <p:cNvSpPr txBox="1"/>
          <p:nvPr/>
        </p:nvSpPr>
        <p:spPr>
          <a:xfrm>
            <a:off x="8710499" y="6020499"/>
            <a:ext cx="1166164" cy="341632"/>
          </a:xfrm>
          <a:prstGeom prst="rect">
            <a:avLst/>
          </a:prstGeom>
          <a:noFill/>
        </p:spPr>
        <p:txBody>
          <a:bodyPr wrap="square" rtlCol="0">
            <a:spAutoFit/>
          </a:bodyPr>
          <a:lstStyle/>
          <a:p>
            <a:r>
              <a:rPr lang="en-US" sz="810" dirty="0"/>
              <a:t>In Millions</a:t>
            </a:r>
          </a:p>
          <a:p>
            <a:r>
              <a:rPr lang="en-US" sz="810" dirty="0"/>
              <a:t>As at 31</a:t>
            </a:r>
            <a:r>
              <a:rPr lang="en-US" sz="810" baseline="30000" dirty="0"/>
              <a:t>st</a:t>
            </a:r>
            <a:r>
              <a:rPr lang="en-US" sz="810" dirty="0"/>
              <a:t> March 2022</a:t>
            </a:r>
          </a:p>
        </p:txBody>
      </p:sp>
      <p:sp>
        <p:nvSpPr>
          <p:cNvPr id="13" name="Title 1"/>
          <p:cNvSpPr txBox="1">
            <a:spLocks/>
          </p:cNvSpPr>
          <p:nvPr/>
        </p:nvSpPr>
        <p:spPr bwMode="auto">
          <a:xfrm>
            <a:off x="410159" y="616487"/>
            <a:ext cx="9875234" cy="57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7" tIns="41159" rIns="82317" bIns="41159"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521" b="1" dirty="0">
                <a:solidFill>
                  <a:srgbClr val="002060"/>
                </a:solidFill>
              </a:rPr>
              <a:t>HNW Base </a:t>
            </a:r>
            <a:endParaRPr lang="en-US" sz="1260" dirty="0">
              <a:solidFill>
                <a:srgbClr val="002060"/>
              </a:solidFill>
            </a:endParaRPr>
          </a:p>
        </p:txBody>
      </p:sp>
    </p:spTree>
    <p:extLst>
      <p:ext uri="{BB962C8B-B14F-4D97-AF65-F5344CB8AC3E}">
        <p14:creationId xmlns:p14="http://schemas.microsoft.com/office/powerpoint/2010/main" val="320922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0159" y="616487"/>
            <a:ext cx="9875234" cy="57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7" tIns="41159" rIns="82317" bIns="41159"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521" b="1" dirty="0">
                <a:solidFill>
                  <a:srgbClr val="002060"/>
                </a:solidFill>
              </a:rPr>
              <a:t>HNW Base </a:t>
            </a:r>
            <a:r>
              <a:rPr lang="en-US" sz="1260" dirty="0">
                <a:solidFill>
                  <a:srgbClr val="002060"/>
                </a:solidFill>
              </a:rPr>
              <a:t>(as at 31</a:t>
            </a:r>
            <a:r>
              <a:rPr lang="en-US" sz="1260" baseline="30000" dirty="0">
                <a:solidFill>
                  <a:srgbClr val="002060"/>
                </a:solidFill>
              </a:rPr>
              <a:t>st</a:t>
            </a:r>
            <a:r>
              <a:rPr lang="en-US" sz="1260" dirty="0">
                <a:solidFill>
                  <a:srgbClr val="002060"/>
                </a:solidFill>
              </a:rPr>
              <a:t> March 2022)</a:t>
            </a:r>
          </a:p>
        </p:txBody>
      </p:sp>
      <p:graphicFrame>
        <p:nvGraphicFramePr>
          <p:cNvPr id="3" name="Table 2"/>
          <p:cNvGraphicFramePr>
            <a:graphicFrameLocks noGrp="1"/>
          </p:cNvGraphicFramePr>
          <p:nvPr>
            <p:extLst/>
          </p:nvPr>
        </p:nvGraphicFramePr>
        <p:xfrm>
          <a:off x="890342" y="1508259"/>
          <a:ext cx="9395050" cy="4047275"/>
        </p:xfrm>
        <a:graphic>
          <a:graphicData uri="http://schemas.openxmlformats.org/drawingml/2006/table">
            <a:tbl>
              <a:tblPr firstRow="1" firstCol="1" bandRow="1">
                <a:effectLst>
                  <a:outerShdw blurRad="63500" sx="102000" sy="102000" algn="ctr" rotWithShape="0">
                    <a:prstClr val="black">
                      <a:alpha val="40000"/>
                    </a:prstClr>
                  </a:outerShdw>
                </a:effectLst>
                <a:tableStyleId>{BC89EF96-8CEA-46FF-86C4-4CE0E7609802}</a:tableStyleId>
              </a:tblPr>
              <a:tblGrid>
                <a:gridCol w="1418975">
                  <a:extLst>
                    <a:ext uri="{9D8B030D-6E8A-4147-A177-3AD203B41FA5}">
                      <a16:colId xmlns:a16="http://schemas.microsoft.com/office/drawing/2014/main" xmlns="" val="20000"/>
                    </a:ext>
                  </a:extLst>
                </a:gridCol>
                <a:gridCol w="1891969">
                  <a:extLst>
                    <a:ext uri="{9D8B030D-6E8A-4147-A177-3AD203B41FA5}">
                      <a16:colId xmlns:a16="http://schemas.microsoft.com/office/drawing/2014/main" xmlns="" val="20001"/>
                    </a:ext>
                  </a:extLst>
                </a:gridCol>
                <a:gridCol w="2106048">
                  <a:extLst>
                    <a:ext uri="{9D8B030D-6E8A-4147-A177-3AD203B41FA5}">
                      <a16:colId xmlns:a16="http://schemas.microsoft.com/office/drawing/2014/main" xmlns="" val="20002"/>
                    </a:ext>
                  </a:extLst>
                </a:gridCol>
                <a:gridCol w="2034255">
                  <a:extLst>
                    <a:ext uri="{9D8B030D-6E8A-4147-A177-3AD203B41FA5}">
                      <a16:colId xmlns:a16="http://schemas.microsoft.com/office/drawing/2014/main" xmlns="" val="20003"/>
                    </a:ext>
                  </a:extLst>
                </a:gridCol>
                <a:gridCol w="1943803">
                  <a:extLst>
                    <a:ext uri="{9D8B030D-6E8A-4147-A177-3AD203B41FA5}">
                      <a16:colId xmlns:a16="http://schemas.microsoft.com/office/drawing/2014/main" xmlns="" val="20004"/>
                    </a:ext>
                  </a:extLst>
                </a:gridCol>
              </a:tblGrid>
              <a:tr h="566434">
                <a:tc rowSpan="2">
                  <a:txBody>
                    <a:bodyPr/>
                    <a:lstStyle/>
                    <a:p>
                      <a:pPr marL="0" marR="0" algn="ctr">
                        <a:spcBef>
                          <a:spcPts val="0"/>
                        </a:spcBef>
                        <a:spcAft>
                          <a:spcPts val="0"/>
                        </a:spcAft>
                      </a:pPr>
                      <a:endParaRPr lang="en-US" sz="1100" dirty="0" smtClean="0">
                        <a:effectLst/>
                      </a:endParaRPr>
                    </a:p>
                    <a:p>
                      <a:pPr marL="0" marR="0" algn="ctr">
                        <a:spcBef>
                          <a:spcPts val="0"/>
                        </a:spcBef>
                        <a:spcAft>
                          <a:spcPts val="0"/>
                        </a:spcAft>
                      </a:pPr>
                      <a:endParaRPr lang="en-US" sz="1100" dirty="0" smtClean="0">
                        <a:effectLst/>
                      </a:endParaRPr>
                    </a:p>
                    <a:p>
                      <a:pPr marL="0" marR="0" algn="ctr">
                        <a:spcBef>
                          <a:spcPts val="0"/>
                        </a:spcBef>
                        <a:spcAft>
                          <a:spcPts val="0"/>
                        </a:spcAft>
                      </a:pPr>
                      <a:r>
                        <a:rPr lang="en-US" sz="1100" dirty="0" smtClean="0">
                          <a:effectLst/>
                        </a:rPr>
                        <a:t>In Millions</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gridSpan="4">
                  <a:txBody>
                    <a:bodyPr/>
                    <a:lstStyle/>
                    <a:p>
                      <a:pPr marL="0" marR="0" algn="ctr">
                        <a:spcBef>
                          <a:spcPts val="0"/>
                        </a:spcBef>
                        <a:spcAft>
                          <a:spcPts val="0"/>
                        </a:spcAft>
                      </a:pPr>
                      <a:r>
                        <a:rPr lang="en-US" sz="1100" dirty="0">
                          <a:effectLst/>
                        </a:rPr>
                        <a:t>Individual Active Account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94290">
                <a:tc v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algn="ctr">
                        <a:spcBef>
                          <a:spcPts val="0"/>
                        </a:spcBef>
                        <a:spcAft>
                          <a:spcPts val="0"/>
                        </a:spcAft>
                      </a:pPr>
                      <a:r>
                        <a:rPr lang="en-US" sz="1100" b="1" dirty="0" smtClean="0">
                          <a:effectLst/>
                        </a:rPr>
                        <a:t>June 21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algn="ctr">
                        <a:spcBef>
                          <a:spcPts val="0"/>
                        </a:spcBef>
                        <a:spcAft>
                          <a:spcPts val="0"/>
                        </a:spcAft>
                      </a:pPr>
                      <a:r>
                        <a:rPr lang="en-US" sz="1100" b="1" dirty="0" smtClean="0">
                          <a:effectLst/>
                          <a:latin typeface="+mn-lt"/>
                          <a:ea typeface="+mn-ea"/>
                          <a:cs typeface="+mn-cs"/>
                        </a:rPr>
                        <a:t>March</a:t>
                      </a:r>
                      <a:r>
                        <a:rPr lang="en-US" sz="1100" b="1" baseline="0" dirty="0" smtClean="0">
                          <a:effectLst/>
                          <a:latin typeface="+mn-lt"/>
                          <a:ea typeface="+mn-ea"/>
                          <a:cs typeface="+mn-cs"/>
                        </a:rPr>
                        <a:t> 22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algn="ctr">
                        <a:spcBef>
                          <a:spcPts val="0"/>
                        </a:spcBef>
                        <a:spcAft>
                          <a:spcPts val="0"/>
                        </a:spcAft>
                      </a:pPr>
                      <a:r>
                        <a:rPr lang="en-US" sz="1100" b="1" dirty="0" smtClean="0">
                          <a:effectLst/>
                        </a:rPr>
                        <a:t>9M Growth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marL="0" marR="0" algn="ctr">
                        <a:spcBef>
                          <a:spcPts val="0"/>
                        </a:spcBef>
                        <a:spcAft>
                          <a:spcPts val="0"/>
                        </a:spcAft>
                      </a:pPr>
                      <a:r>
                        <a:rPr lang="en-US" sz="1100" b="1" dirty="0" smtClean="0">
                          <a:effectLst/>
                        </a:rPr>
                        <a:t>9M Growth</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1"/>
                  </a:ext>
                </a:extLst>
              </a:tr>
              <a:tr h="675827">
                <a:tc>
                  <a:txBody>
                    <a:bodyPr/>
                    <a:lstStyle/>
                    <a:p>
                      <a:pPr marL="0" marR="0" algn="ctr">
                        <a:spcBef>
                          <a:spcPts val="0"/>
                        </a:spcBef>
                        <a:spcAft>
                          <a:spcPts val="0"/>
                        </a:spcAft>
                      </a:pPr>
                      <a:r>
                        <a:rPr lang="en-US" sz="1100" dirty="0" smtClean="0">
                          <a:effectLst/>
                        </a:rPr>
                        <a:t>30-50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62</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74</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chemeClr val="tx1"/>
                          </a:solidFill>
                          <a:effectLst/>
                          <a:latin typeface="+mn-lt"/>
                        </a:rPr>
                        <a:t>12</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chemeClr val="tx1"/>
                          </a:solidFill>
                          <a:effectLst/>
                          <a:latin typeface="+mn-lt"/>
                        </a:rPr>
                        <a:t>19.35%</a:t>
                      </a: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r h="675827">
                <a:tc>
                  <a:txBody>
                    <a:bodyPr/>
                    <a:lstStyle/>
                    <a:p>
                      <a:pPr marL="0" marR="0" algn="ctr">
                        <a:spcBef>
                          <a:spcPts val="0"/>
                        </a:spcBef>
                        <a:spcAft>
                          <a:spcPts val="0"/>
                        </a:spcAft>
                      </a:pPr>
                      <a:r>
                        <a:rPr lang="en-US" sz="1100" dirty="0">
                          <a:effectLst/>
                        </a:rPr>
                        <a:t>50-100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panose="020F0502020204030204" pitchFamily="34" charset="0"/>
                        </a:rPr>
                        <a:t>41</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Calibri" panose="020F0502020204030204" pitchFamily="34" charset="0"/>
                        </a:rPr>
                        <a:t>44</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n-lt"/>
                        </a:rPr>
                        <a:t>3</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n-lt"/>
                        </a:rPr>
                        <a:t>7.32%</a:t>
                      </a: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770810">
                <a:tc>
                  <a:txBody>
                    <a:bodyPr/>
                    <a:lstStyle/>
                    <a:p>
                      <a:pPr marL="0" marR="0" algn="ctr">
                        <a:spcBef>
                          <a:spcPts val="0"/>
                        </a:spcBef>
                        <a:spcAft>
                          <a:spcPts val="0"/>
                        </a:spcAft>
                      </a:pPr>
                      <a:r>
                        <a:rPr lang="en-US" sz="11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28</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40</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a:solidFill>
                            <a:schemeClr val="tx1"/>
                          </a:solidFill>
                          <a:effectLst/>
                          <a:latin typeface="+mn-lt"/>
                        </a:rPr>
                        <a:t>12</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a:solidFill>
                            <a:schemeClr val="tx1"/>
                          </a:solidFill>
                          <a:effectLst/>
                          <a:latin typeface="+mn-lt"/>
                        </a:rPr>
                        <a:t>42.86%</a:t>
                      </a: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764087">
                <a:tc>
                  <a:txBody>
                    <a:bodyPr/>
                    <a:lstStyle/>
                    <a:p>
                      <a:pPr marL="0" marR="0" algn="ctr">
                        <a:spcBef>
                          <a:spcPts val="0"/>
                        </a:spcBef>
                        <a:spcAft>
                          <a:spcPts val="0"/>
                        </a:spcAft>
                      </a:pPr>
                      <a:r>
                        <a:rPr lang="en-US" sz="1100" dirty="0" smtClean="0">
                          <a:effectLst/>
                        </a:rPr>
                        <a:t>Total</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131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158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gn="ctr" fontAlgn="b"/>
                      <a:r>
                        <a:rPr lang="en-US" sz="1100" b="0" i="0" u="none" strike="noStrike">
                          <a:solidFill>
                            <a:schemeClr val="tx1"/>
                          </a:solidFill>
                          <a:effectLst/>
                          <a:latin typeface="+mn-lt"/>
                        </a:rPr>
                        <a:t>27</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n-lt"/>
                        </a:rPr>
                        <a:t>20.61%</a:t>
                      </a: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94005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639668"/>
            <a:ext cx="10012680" cy="480131"/>
          </a:xfrm>
          <a:prstGeom prst="rect">
            <a:avLst/>
          </a:prstGeom>
        </p:spPr>
        <p:txBody>
          <a:bodyPr wrap="square">
            <a:spAutoFit/>
          </a:bodyPr>
          <a:lstStyle/>
          <a:p>
            <a:pPr algn="ctr"/>
            <a:r>
              <a:rPr lang="en-US" sz="2520" b="1" dirty="0">
                <a:solidFill>
                  <a:srgbClr val="002060"/>
                </a:solidFill>
              </a:rPr>
              <a:t>Fresh Corporate Clients </a:t>
            </a:r>
            <a:r>
              <a:rPr lang="en-US" sz="1260" dirty="0">
                <a:solidFill>
                  <a:srgbClr val="002060"/>
                </a:solidFill>
              </a:rPr>
              <a:t>( 9M FY22 )</a:t>
            </a:r>
          </a:p>
        </p:txBody>
      </p:sp>
      <p:sp>
        <p:nvSpPr>
          <p:cNvPr id="7" name="AutoShape 4" descr="Qarshi Industries - Home | Facebook"/>
          <p:cNvSpPr>
            <a:spLocks noChangeAspect="1" noChangeArrowheads="1"/>
          </p:cNvSpPr>
          <p:nvPr/>
        </p:nvSpPr>
        <p:spPr bwMode="auto">
          <a:xfrm>
            <a:off x="140055" y="212046"/>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52" y="1548476"/>
            <a:ext cx="737236" cy="737236"/>
          </a:xfrm>
          <a:prstGeom prst="rect">
            <a:avLst/>
          </a:prstGeom>
        </p:spPr>
      </p:pic>
      <p:sp>
        <p:nvSpPr>
          <p:cNvPr id="10" name="AutoShape 8" descr="Fauji Cement Company Limited - Home | Facebook"/>
          <p:cNvSpPr>
            <a:spLocks noChangeAspect="1" noChangeArrowheads="1"/>
          </p:cNvSpPr>
          <p:nvPr/>
        </p:nvSpPr>
        <p:spPr bwMode="auto">
          <a:xfrm>
            <a:off x="277250" y="349242"/>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493" y="1494633"/>
            <a:ext cx="743380" cy="74338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9333" y="1340820"/>
            <a:ext cx="1679517" cy="54737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4062" y="2547102"/>
            <a:ext cx="1564730" cy="555341"/>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25000" b="25000"/>
          <a:stretch/>
        </p:blipFill>
        <p:spPr>
          <a:xfrm>
            <a:off x="8403620" y="3028515"/>
            <a:ext cx="1587977" cy="635191"/>
          </a:xfrm>
          <a:prstGeom prst="rect">
            <a:avLst/>
          </a:prstGeom>
        </p:spPr>
      </p:pic>
      <p:pic>
        <p:nvPicPr>
          <p:cNvPr id="1038" name="Picture 14" descr="U&amp;amp;I GARMENTS (PVT) LTD. - Overview, Competitors, and Employees | Apollo.i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8178" y="1426205"/>
            <a:ext cx="947844" cy="947844"/>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6" descr="J. | Junaid Jamshed - Home | Facebook"/>
          <p:cNvSpPr>
            <a:spLocks noChangeAspect="1" noChangeArrowheads="1"/>
          </p:cNvSpPr>
          <p:nvPr/>
        </p:nvSpPr>
        <p:spPr bwMode="auto">
          <a:xfrm>
            <a:off x="414446" y="486438"/>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0278" y="1535803"/>
            <a:ext cx="655751" cy="655751"/>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75264" y="3997264"/>
            <a:ext cx="1621758" cy="697344"/>
          </a:xfrm>
          <a:prstGeom prst="rect">
            <a:avLst/>
          </a:prstGeom>
        </p:spPr>
      </p:pic>
      <p:pic>
        <p:nvPicPr>
          <p:cNvPr id="1042" name="Picture 18" descr="Be Energy | Linked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0" y="2418941"/>
            <a:ext cx="1144700" cy="103444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haadi-logo-HD - LEAP Pakista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61090" y="2393038"/>
            <a:ext cx="1700601" cy="956588"/>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22" descr="International Steels Limited - Home | Facebook"/>
          <p:cNvSpPr>
            <a:spLocks noChangeAspect="1" noChangeArrowheads="1"/>
          </p:cNvSpPr>
          <p:nvPr/>
        </p:nvSpPr>
        <p:spPr bwMode="auto">
          <a:xfrm>
            <a:off x="551642" y="623633"/>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05859" y="1516291"/>
            <a:ext cx="765757" cy="765757"/>
          </a:xfrm>
          <a:prstGeom prst="rect">
            <a:avLst/>
          </a:prstGeom>
        </p:spPr>
      </p:pic>
      <p:sp>
        <p:nvSpPr>
          <p:cNvPr id="23" name="AutoShape 26" descr="International Industries Limited | LinkedIn"/>
          <p:cNvSpPr>
            <a:spLocks noChangeAspect="1" noChangeArrowheads="1"/>
          </p:cNvSpPr>
          <p:nvPr/>
        </p:nvSpPr>
        <p:spPr bwMode="auto">
          <a:xfrm>
            <a:off x="688838" y="760829"/>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84707" y="1547214"/>
            <a:ext cx="742577" cy="742577"/>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87175" y="1529417"/>
            <a:ext cx="678265" cy="675251"/>
          </a:xfrm>
          <a:prstGeom prst="rect">
            <a:avLst/>
          </a:prstGeom>
        </p:spPr>
      </p:pic>
      <p:pic>
        <p:nvPicPr>
          <p:cNvPr id="26" name="Picture 25"/>
          <p:cNvPicPr>
            <a:picLocks noChangeAspect="1"/>
          </p:cNvPicPr>
          <p:nvPr/>
        </p:nvPicPr>
        <p:blipFill rotWithShape="1">
          <a:blip r:embed="rId15"/>
          <a:srcRect l="24151" t="4210" r="21510" b="20000"/>
          <a:stretch/>
        </p:blipFill>
        <p:spPr>
          <a:xfrm>
            <a:off x="1183896" y="2572639"/>
            <a:ext cx="1090573" cy="727048"/>
          </a:xfrm>
          <a:prstGeom prst="rect">
            <a:avLst/>
          </a:prstGeom>
        </p:spPr>
      </p:pic>
      <p:pic>
        <p:nvPicPr>
          <p:cNvPr id="27" name="Picture 26"/>
          <p:cNvPicPr>
            <a:picLocks noChangeAspect="1"/>
          </p:cNvPicPr>
          <p:nvPr/>
        </p:nvPicPr>
        <p:blipFill rotWithShape="1">
          <a:blip r:embed="rId16"/>
          <a:srcRect l="16731" t="17673" r="15315" b="16347"/>
          <a:stretch/>
        </p:blipFill>
        <p:spPr>
          <a:xfrm>
            <a:off x="2428255" y="2632589"/>
            <a:ext cx="903349" cy="828070"/>
          </a:xfrm>
          <a:prstGeom prst="rect">
            <a:avLst/>
          </a:prstGeom>
        </p:spPr>
      </p:pic>
      <p:pic>
        <p:nvPicPr>
          <p:cNvPr id="28" name="Picture 27"/>
          <p:cNvPicPr>
            <a:picLocks noChangeAspect="1"/>
          </p:cNvPicPr>
          <p:nvPr/>
        </p:nvPicPr>
        <p:blipFill rotWithShape="1">
          <a:blip r:embed="rId17"/>
          <a:srcRect t="15968" b="20032"/>
          <a:stretch/>
        </p:blipFill>
        <p:spPr>
          <a:xfrm>
            <a:off x="3720014" y="2629038"/>
            <a:ext cx="1118007" cy="831621"/>
          </a:xfrm>
          <a:prstGeom prst="rect">
            <a:avLst/>
          </a:prstGeom>
        </p:spPr>
      </p:pic>
      <p:pic>
        <p:nvPicPr>
          <p:cNvPr id="29" name="Picture 8" descr="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15707" y="2418941"/>
            <a:ext cx="839030" cy="6961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9"/>
          <a:stretch>
            <a:fillRect/>
          </a:stretch>
        </p:blipFill>
        <p:spPr>
          <a:xfrm>
            <a:off x="252178" y="3694118"/>
            <a:ext cx="762310" cy="611783"/>
          </a:xfrm>
          <a:prstGeom prst="rect">
            <a:avLst/>
          </a:prstGeom>
        </p:spPr>
      </p:pic>
      <p:pic>
        <p:nvPicPr>
          <p:cNvPr id="31" name="Picture 14" descr="Best Media Institute in Karachi"/>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56312" y="3677417"/>
            <a:ext cx="775613" cy="68496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rotWithShape="1">
          <a:blip r:embed="rId21"/>
          <a:srcRect l="8000" t="24000" r="8000" b="28000"/>
          <a:stretch/>
        </p:blipFill>
        <p:spPr>
          <a:xfrm>
            <a:off x="3405859" y="3593515"/>
            <a:ext cx="865662" cy="812989"/>
          </a:xfrm>
          <a:prstGeom prst="rect">
            <a:avLst/>
          </a:prstGeom>
        </p:spPr>
      </p:pic>
      <p:pic>
        <p:nvPicPr>
          <p:cNvPr id="33" name="Picture 32"/>
          <p:cNvPicPr>
            <a:picLocks noChangeAspect="1"/>
          </p:cNvPicPr>
          <p:nvPr/>
        </p:nvPicPr>
        <p:blipFill rotWithShape="1">
          <a:blip r:embed="rId22"/>
          <a:srcRect l="22641" t="17179" r="22013" b="37252"/>
          <a:stretch/>
        </p:blipFill>
        <p:spPr>
          <a:xfrm>
            <a:off x="4501820" y="3688148"/>
            <a:ext cx="759122" cy="742422"/>
          </a:xfrm>
          <a:prstGeom prst="rect">
            <a:avLst/>
          </a:prstGeom>
        </p:spPr>
      </p:pic>
      <p:pic>
        <p:nvPicPr>
          <p:cNvPr id="34" name="Picture 22" descr="http://www.alhamzagroup.com/images/AlhamzaLogo.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35029" y="3460659"/>
            <a:ext cx="815153" cy="83705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rotWithShape="1">
          <a:blip r:embed="rId24"/>
          <a:srcRect l="47015" t="11702" b="30345"/>
          <a:stretch/>
        </p:blipFill>
        <p:spPr>
          <a:xfrm>
            <a:off x="2360278" y="3616195"/>
            <a:ext cx="862392" cy="689706"/>
          </a:xfrm>
          <a:prstGeom prst="rect">
            <a:avLst/>
          </a:prstGeom>
        </p:spPr>
      </p:pic>
      <p:pic>
        <p:nvPicPr>
          <p:cNvPr id="36" name="Picture 8" descr="Shafi Gluco Chem (Pvt) Limited | LinkedIn"/>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46633" y="3629354"/>
            <a:ext cx="847647" cy="75709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26"/>
          <a:stretch>
            <a:fillRect/>
          </a:stretch>
        </p:blipFill>
        <p:spPr>
          <a:xfrm>
            <a:off x="2401991" y="4531935"/>
            <a:ext cx="785137" cy="774715"/>
          </a:xfrm>
          <a:prstGeom prst="rect">
            <a:avLst/>
          </a:prstGeom>
        </p:spPr>
      </p:pic>
      <p:pic>
        <p:nvPicPr>
          <p:cNvPr id="38" name="Picture 2" descr="AIMS Institute of Management Sciences - Fake University - Home | Faceboo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3512" y="4509582"/>
            <a:ext cx="774715" cy="77471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28"/>
          <a:stretch>
            <a:fillRect/>
          </a:stretch>
        </p:blipFill>
        <p:spPr>
          <a:xfrm>
            <a:off x="4492854" y="4519097"/>
            <a:ext cx="799473" cy="774715"/>
          </a:xfrm>
          <a:prstGeom prst="rect">
            <a:avLst/>
          </a:prstGeom>
        </p:spPr>
      </p:pic>
      <p:pic>
        <p:nvPicPr>
          <p:cNvPr id="40" name="Picture 39"/>
          <p:cNvPicPr>
            <a:picLocks noChangeAspect="1"/>
          </p:cNvPicPr>
          <p:nvPr/>
        </p:nvPicPr>
        <p:blipFill>
          <a:blip r:embed="rId29"/>
          <a:stretch>
            <a:fillRect/>
          </a:stretch>
        </p:blipFill>
        <p:spPr>
          <a:xfrm>
            <a:off x="3373578" y="4569982"/>
            <a:ext cx="854064" cy="756160"/>
          </a:xfrm>
          <a:prstGeom prst="rect">
            <a:avLst/>
          </a:prstGeom>
        </p:spPr>
      </p:pic>
      <p:pic>
        <p:nvPicPr>
          <p:cNvPr id="41" name="Picture 10" descr="Lucky Renewables (Private) Limited [Formerly Tricom Wind Power (Private)  Limited] | LinkedIn"/>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220035" y="4464200"/>
            <a:ext cx="986679" cy="8424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31"/>
          <a:stretch>
            <a:fillRect/>
          </a:stretch>
        </p:blipFill>
        <p:spPr>
          <a:xfrm>
            <a:off x="5791128" y="4510132"/>
            <a:ext cx="770203" cy="770203"/>
          </a:xfrm>
          <a:prstGeom prst="rect">
            <a:avLst/>
          </a:prstGeom>
        </p:spPr>
      </p:pic>
      <p:pic>
        <p:nvPicPr>
          <p:cNvPr id="43" name="Picture 42"/>
          <p:cNvPicPr>
            <a:picLocks noChangeAspect="1"/>
          </p:cNvPicPr>
          <p:nvPr/>
        </p:nvPicPr>
        <p:blipFill>
          <a:blip r:embed="rId32"/>
          <a:stretch>
            <a:fillRect/>
          </a:stretch>
        </p:blipFill>
        <p:spPr>
          <a:xfrm>
            <a:off x="7282013" y="5411738"/>
            <a:ext cx="593943" cy="743468"/>
          </a:xfrm>
          <a:prstGeom prst="rect">
            <a:avLst/>
          </a:prstGeom>
        </p:spPr>
      </p:pic>
      <p:pic>
        <p:nvPicPr>
          <p:cNvPr id="44" name="Picture 43"/>
          <p:cNvPicPr>
            <a:picLocks noChangeAspect="1"/>
          </p:cNvPicPr>
          <p:nvPr/>
        </p:nvPicPr>
        <p:blipFill>
          <a:blip r:embed="rId33"/>
          <a:stretch>
            <a:fillRect/>
          </a:stretch>
        </p:blipFill>
        <p:spPr>
          <a:xfrm>
            <a:off x="7175561" y="4406504"/>
            <a:ext cx="975770" cy="809139"/>
          </a:xfrm>
          <a:prstGeom prst="rect">
            <a:avLst/>
          </a:prstGeom>
        </p:spPr>
      </p:pic>
      <p:pic>
        <p:nvPicPr>
          <p:cNvPr id="45" name="Picture 44"/>
          <p:cNvPicPr>
            <a:picLocks noChangeAspect="1"/>
          </p:cNvPicPr>
          <p:nvPr/>
        </p:nvPicPr>
        <p:blipFill>
          <a:blip r:embed="rId34"/>
          <a:stretch>
            <a:fillRect/>
          </a:stretch>
        </p:blipFill>
        <p:spPr>
          <a:xfrm>
            <a:off x="1604847" y="5359334"/>
            <a:ext cx="854156" cy="854156"/>
          </a:xfrm>
          <a:prstGeom prst="rect">
            <a:avLst/>
          </a:prstGeom>
        </p:spPr>
      </p:pic>
      <p:pic>
        <p:nvPicPr>
          <p:cNvPr id="46" name="Picture 16" descr="MN Textiles Pvt. Ltd | LinkedIn"/>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914449" y="5470357"/>
            <a:ext cx="805564" cy="7872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36"/>
          <a:stretch>
            <a:fillRect/>
          </a:stretch>
        </p:blipFill>
        <p:spPr>
          <a:xfrm>
            <a:off x="4162949" y="5497706"/>
            <a:ext cx="785431" cy="785431"/>
          </a:xfrm>
          <a:prstGeom prst="rect">
            <a:avLst/>
          </a:prstGeom>
        </p:spPr>
      </p:pic>
      <p:pic>
        <p:nvPicPr>
          <p:cNvPr id="48" name="Picture 47"/>
          <p:cNvPicPr>
            <a:picLocks noChangeAspect="1"/>
          </p:cNvPicPr>
          <p:nvPr/>
        </p:nvPicPr>
        <p:blipFill>
          <a:blip r:embed="rId37"/>
          <a:stretch>
            <a:fillRect/>
          </a:stretch>
        </p:blipFill>
        <p:spPr>
          <a:xfrm>
            <a:off x="5758066" y="5470357"/>
            <a:ext cx="836329" cy="836329"/>
          </a:xfrm>
          <a:prstGeom prst="rect">
            <a:avLst/>
          </a:prstGeom>
        </p:spPr>
      </p:pic>
      <p:pic>
        <p:nvPicPr>
          <p:cNvPr id="49" name="Picture 48"/>
          <p:cNvPicPr>
            <a:picLocks noChangeAspect="1"/>
          </p:cNvPicPr>
          <p:nvPr/>
        </p:nvPicPr>
        <p:blipFill>
          <a:blip r:embed="rId38"/>
          <a:stretch>
            <a:fillRect/>
          </a:stretch>
        </p:blipFill>
        <p:spPr>
          <a:xfrm>
            <a:off x="8403620" y="4726415"/>
            <a:ext cx="1585616" cy="1428791"/>
          </a:xfrm>
          <a:prstGeom prst="rect">
            <a:avLst/>
          </a:prstGeom>
        </p:spPr>
      </p:pic>
      <p:pic>
        <p:nvPicPr>
          <p:cNvPr id="50" name="Picture 49"/>
          <p:cNvPicPr>
            <a:picLocks noChangeAspect="1"/>
          </p:cNvPicPr>
          <p:nvPr/>
        </p:nvPicPr>
        <p:blipFill>
          <a:blip r:embed="rId39"/>
          <a:stretch>
            <a:fillRect/>
          </a:stretch>
        </p:blipFill>
        <p:spPr>
          <a:xfrm>
            <a:off x="8452300" y="3593515"/>
            <a:ext cx="1477872" cy="527426"/>
          </a:xfrm>
          <a:prstGeom prst="rect">
            <a:avLst/>
          </a:prstGeom>
        </p:spPr>
      </p:pic>
      <p:pic>
        <p:nvPicPr>
          <p:cNvPr id="51" name="Picture 4" descr="OUP launches book on East Pakistan debacle | daily times"/>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587559" y="1868238"/>
            <a:ext cx="1401677" cy="61263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41"/>
          <a:stretch>
            <a:fillRect/>
          </a:stretch>
        </p:blipFill>
        <p:spPr>
          <a:xfrm>
            <a:off x="8161691" y="5702264"/>
            <a:ext cx="1514626" cy="486810"/>
          </a:xfrm>
          <a:prstGeom prst="rect">
            <a:avLst/>
          </a:prstGeom>
        </p:spPr>
      </p:pic>
      <p:pic>
        <p:nvPicPr>
          <p:cNvPr id="53" name="Picture 52"/>
          <p:cNvPicPr>
            <a:picLocks noChangeAspect="1"/>
          </p:cNvPicPr>
          <p:nvPr/>
        </p:nvPicPr>
        <p:blipFill>
          <a:blip r:embed="rId42"/>
          <a:stretch>
            <a:fillRect/>
          </a:stretch>
        </p:blipFill>
        <p:spPr>
          <a:xfrm>
            <a:off x="8378140" y="4719740"/>
            <a:ext cx="1861633" cy="331371"/>
          </a:xfrm>
          <a:prstGeom prst="rect">
            <a:avLst/>
          </a:prstGeom>
        </p:spPr>
      </p:pic>
    </p:spTree>
    <p:extLst>
      <p:ext uri="{BB962C8B-B14F-4D97-AF65-F5344CB8AC3E}">
        <p14:creationId xmlns:p14="http://schemas.microsoft.com/office/powerpoint/2010/main" val="252785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97244" y="3084944"/>
            <a:ext cx="9464040" cy="748147"/>
          </a:xfrm>
        </p:spPr>
        <p:txBody>
          <a:bodyPr>
            <a:normAutofit/>
          </a:bodyPr>
          <a:lstStyle/>
          <a:p>
            <a:pPr marL="0" indent="0" algn="ctr">
              <a:buNone/>
            </a:pPr>
            <a:r>
              <a:rPr lang="en-US" sz="3200" dirty="0" smtClean="0">
                <a:solidFill>
                  <a:srgbClr val="002060"/>
                </a:solidFill>
                <a:latin typeface="Georgia" pitchFamily="18" charset="0"/>
              </a:rPr>
              <a:t>Management Analysis Report</a:t>
            </a:r>
            <a:endParaRPr lang="en-US" sz="3200" dirty="0">
              <a:solidFill>
                <a:srgbClr val="002060"/>
              </a:solidFill>
              <a:latin typeface="Georgia" pitchFamily="18" charset="0"/>
            </a:endParaRPr>
          </a:p>
        </p:txBody>
      </p:sp>
    </p:spTree>
    <p:extLst>
      <p:ext uri="{BB962C8B-B14F-4D97-AF65-F5344CB8AC3E}">
        <p14:creationId xmlns:p14="http://schemas.microsoft.com/office/powerpoint/2010/main" val="3218020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77800" y="228600"/>
            <a:ext cx="10115550" cy="544513"/>
          </a:xfrm>
          <a:prstGeom prst="rect">
            <a:avLst/>
          </a:prstGeom>
        </p:spPr>
        <p:txBody>
          <a:bodyPr anchor="ctr"/>
          <a:lstStyle/>
          <a:p>
            <a:pPr eaLnBrk="1" fontAlgn="auto" hangingPunct="1">
              <a:spcBef>
                <a:spcPts val="0"/>
              </a:spcBef>
              <a:spcAft>
                <a:spcPts val="0"/>
              </a:spcAft>
              <a:defRPr/>
            </a:pPr>
            <a:r>
              <a:rPr lang="en-US" sz="2500" b="1" dirty="0">
                <a:solidFill>
                  <a:schemeClr val="tx1">
                    <a:tint val="75000"/>
                  </a:schemeClr>
                </a:solidFill>
                <a:latin typeface="+mn-lt"/>
              </a:rPr>
              <a:t>Dashboard – </a:t>
            </a:r>
            <a:r>
              <a:rPr lang="en-US" sz="2500" b="1" dirty="0" smtClean="0">
                <a:solidFill>
                  <a:schemeClr val="tx1">
                    <a:tint val="75000"/>
                  </a:schemeClr>
                </a:solidFill>
              </a:rPr>
              <a:t>March 2022</a:t>
            </a:r>
            <a:endParaRPr lang="en-US" sz="2500" b="1" dirty="0">
              <a:solidFill>
                <a:schemeClr val="tx1">
                  <a:tint val="75000"/>
                </a:schemeClr>
              </a:solidFill>
              <a:latin typeface="+mn-lt"/>
            </a:endParaRPr>
          </a:p>
        </p:txBody>
      </p:sp>
      <p:pic>
        <p:nvPicPr>
          <p:cNvPr id="2" name="Picture 1"/>
          <p:cNvPicPr>
            <a:picLocks noChangeAspect="1"/>
          </p:cNvPicPr>
          <p:nvPr/>
        </p:nvPicPr>
        <p:blipFill>
          <a:blip r:embed="rId3"/>
          <a:stretch>
            <a:fillRect/>
          </a:stretch>
        </p:blipFill>
        <p:spPr>
          <a:xfrm>
            <a:off x="276224" y="773114"/>
            <a:ext cx="5079547" cy="2789232"/>
          </a:xfrm>
          <a:prstGeom prst="rect">
            <a:avLst/>
          </a:prstGeom>
        </p:spPr>
      </p:pic>
      <p:pic>
        <p:nvPicPr>
          <p:cNvPr id="3" name="Picture 2"/>
          <p:cNvPicPr>
            <a:picLocks noChangeAspect="1"/>
          </p:cNvPicPr>
          <p:nvPr/>
        </p:nvPicPr>
        <p:blipFill>
          <a:blip r:embed="rId4"/>
          <a:stretch>
            <a:fillRect/>
          </a:stretch>
        </p:blipFill>
        <p:spPr>
          <a:xfrm>
            <a:off x="5403062" y="773112"/>
            <a:ext cx="5317077" cy="2789233"/>
          </a:xfrm>
          <a:prstGeom prst="rect">
            <a:avLst/>
          </a:prstGeom>
        </p:spPr>
      </p:pic>
      <p:pic>
        <p:nvPicPr>
          <p:cNvPr id="4" name="Picture 3"/>
          <p:cNvPicPr>
            <a:picLocks noChangeAspect="1"/>
          </p:cNvPicPr>
          <p:nvPr/>
        </p:nvPicPr>
        <p:blipFill>
          <a:blip r:embed="rId5"/>
          <a:stretch>
            <a:fillRect/>
          </a:stretch>
        </p:blipFill>
        <p:spPr>
          <a:xfrm>
            <a:off x="276224" y="3639033"/>
            <a:ext cx="5079547" cy="2698863"/>
          </a:xfrm>
          <a:prstGeom prst="rect">
            <a:avLst/>
          </a:prstGeom>
        </p:spPr>
      </p:pic>
      <p:pic>
        <p:nvPicPr>
          <p:cNvPr id="11" name="Picture 10"/>
          <p:cNvPicPr>
            <a:picLocks noChangeAspect="1"/>
          </p:cNvPicPr>
          <p:nvPr/>
        </p:nvPicPr>
        <p:blipFill>
          <a:blip r:embed="rId6"/>
          <a:stretch>
            <a:fillRect/>
          </a:stretch>
        </p:blipFill>
        <p:spPr>
          <a:xfrm>
            <a:off x="5403062" y="3639033"/>
            <a:ext cx="5317077" cy="2698863"/>
          </a:xfrm>
          <a:prstGeom prst="rect">
            <a:avLst/>
          </a:prstGeom>
        </p:spPr>
      </p:pic>
    </p:spTree>
    <p:extLst>
      <p:ext uri="{BB962C8B-B14F-4D97-AF65-F5344CB8AC3E}">
        <p14:creationId xmlns:p14="http://schemas.microsoft.com/office/powerpoint/2010/main" val="1196974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80" y="1371408"/>
            <a:ext cx="9464040" cy="1120775"/>
          </a:xfrm>
        </p:spPr>
        <p:txBody>
          <a:bodyPr>
            <a:normAutofit/>
          </a:bodyPr>
          <a:lstStyle/>
          <a:p>
            <a:pPr marL="0" indent="0" algn="ctr">
              <a:buNone/>
            </a:pPr>
            <a:r>
              <a:rPr lang="en-US" dirty="0">
                <a:latin typeface="Georgia" pitchFamily="18" charset="0"/>
              </a:rPr>
              <a:t>To confirm the minutes of the </a:t>
            </a:r>
            <a:r>
              <a:rPr lang="en-US" dirty="0" smtClean="0">
                <a:latin typeface="Georgia" pitchFamily="18" charset="0"/>
              </a:rPr>
              <a:t>175</a:t>
            </a:r>
            <a:r>
              <a:rPr lang="en-US" baseline="30000" dirty="0" smtClean="0">
                <a:latin typeface="Georgia" pitchFamily="18" charset="0"/>
              </a:rPr>
              <a:t>th</a:t>
            </a:r>
            <a:r>
              <a:rPr lang="en-US" dirty="0" smtClean="0">
                <a:latin typeface="Georgia" pitchFamily="18" charset="0"/>
              </a:rPr>
              <a:t> meeting </a:t>
            </a:r>
            <a:r>
              <a:rPr lang="en-US" dirty="0">
                <a:latin typeface="Georgia" pitchFamily="18" charset="0"/>
              </a:rPr>
              <a:t>of </a:t>
            </a:r>
            <a:r>
              <a:rPr lang="en-US" dirty="0" smtClean="0">
                <a:latin typeface="Georgia" pitchFamily="18" charset="0"/>
              </a:rPr>
              <a:t>the Board </a:t>
            </a:r>
            <a:r>
              <a:rPr lang="en-US" dirty="0">
                <a:latin typeface="Georgia" pitchFamily="18" charset="0"/>
              </a:rPr>
              <a:t>of Directors held on </a:t>
            </a:r>
            <a:r>
              <a:rPr lang="en-US" dirty="0" smtClean="0">
                <a:latin typeface="Georgia" pitchFamily="18" charset="0"/>
              </a:rPr>
              <a:t>April 13, 2022</a:t>
            </a:r>
          </a:p>
        </p:txBody>
      </p:sp>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1</a:t>
            </a:r>
          </a:p>
        </p:txBody>
      </p:sp>
      <p:sp>
        <p:nvSpPr>
          <p:cNvPr id="5" name="Rectangle 4"/>
          <p:cNvSpPr>
            <a:spLocks noChangeArrowheads="1"/>
          </p:cNvSpPr>
          <p:nvPr/>
        </p:nvSpPr>
        <p:spPr bwMode="auto">
          <a:xfrm>
            <a:off x="2116225" y="3015026"/>
            <a:ext cx="6745457" cy="1709743"/>
          </a:xfrm>
          <a:prstGeom prst="rect">
            <a:avLst/>
          </a:prstGeom>
          <a:noFill/>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smtClean="0">
                <a:solidFill>
                  <a:srgbClr val="002060"/>
                </a:solidFill>
                <a:latin typeface="Georgia" pitchFamily="18" charset="0"/>
              </a:rPr>
              <a:t>“RESOLVED </a:t>
            </a:r>
            <a:r>
              <a:rPr lang="en-US" sz="1600" b="1" i="1" dirty="0">
                <a:solidFill>
                  <a:srgbClr val="002060"/>
                </a:solidFill>
                <a:latin typeface="Georgia" pitchFamily="18" charset="0"/>
              </a:rPr>
              <a:t>THAT </a:t>
            </a:r>
          </a:p>
          <a:p>
            <a:pPr algn="just">
              <a:lnSpc>
                <a:spcPct val="80000"/>
              </a:lnSpc>
              <a:spcBef>
                <a:spcPts val="800"/>
              </a:spcBef>
              <a:buClr>
                <a:srgbClr val="000000"/>
              </a:buClr>
              <a:buSzPct val="100000"/>
            </a:pPr>
            <a:r>
              <a:rPr lang="en-GB" sz="1600" i="1" dirty="0">
                <a:solidFill>
                  <a:srgbClr val="002060"/>
                </a:solidFill>
                <a:latin typeface="Georgia" pitchFamily="18" charset="0"/>
              </a:rPr>
              <a:t>Minutes of the </a:t>
            </a:r>
            <a:r>
              <a:rPr lang="en-GB" sz="1600" i="1" dirty="0" smtClean="0">
                <a:solidFill>
                  <a:srgbClr val="002060"/>
                </a:solidFill>
                <a:latin typeface="Georgia" pitchFamily="18" charset="0"/>
              </a:rPr>
              <a:t>175</a:t>
            </a:r>
            <a:r>
              <a:rPr lang="en-GB" sz="1600" i="1" baseline="30000" dirty="0" smtClean="0">
                <a:solidFill>
                  <a:srgbClr val="002060"/>
                </a:solidFill>
                <a:latin typeface="Georgia" pitchFamily="18" charset="0"/>
              </a:rPr>
              <a:t>th</a:t>
            </a:r>
            <a:r>
              <a:rPr lang="en-GB" sz="1600" i="1" dirty="0" smtClean="0">
                <a:solidFill>
                  <a:srgbClr val="002060"/>
                </a:solidFill>
                <a:latin typeface="Georgia" pitchFamily="18" charset="0"/>
              </a:rPr>
              <a:t> meeting </a:t>
            </a:r>
            <a:r>
              <a:rPr lang="en-GB" sz="1600" i="1" dirty="0">
                <a:solidFill>
                  <a:srgbClr val="002060"/>
                </a:solidFill>
                <a:latin typeface="Georgia" pitchFamily="18" charset="0"/>
              </a:rPr>
              <a:t>of Board of Directors held on </a:t>
            </a:r>
            <a:r>
              <a:rPr lang="en-GB" sz="1600" i="1" dirty="0" smtClean="0">
                <a:solidFill>
                  <a:srgbClr val="002060"/>
                </a:solidFill>
                <a:latin typeface="Georgia" pitchFamily="18" charset="0"/>
              </a:rPr>
              <a:t>April 13, 2022 be </a:t>
            </a:r>
            <a:r>
              <a:rPr lang="en-GB" sz="1600" i="1" dirty="0">
                <a:solidFill>
                  <a:srgbClr val="002060"/>
                </a:solidFill>
                <a:latin typeface="Georgia" pitchFamily="18" charset="0"/>
              </a:rPr>
              <a:t>and are hereby approved and the Chairman of the meeting be and is hereby authorized to sign the minutes as token of confirmation.”</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40952267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76200" y="143692"/>
            <a:ext cx="9144000" cy="629422"/>
          </a:xfrm>
          <a:prstGeom prst="rect">
            <a:avLst/>
          </a:prstGeom>
        </p:spPr>
        <p:txBody>
          <a:bodyPr anchor="ctr"/>
          <a:lstStyle/>
          <a:p>
            <a:pPr eaLnBrk="1" fontAlgn="auto" hangingPunct="1">
              <a:spcBef>
                <a:spcPts val="0"/>
              </a:spcBef>
              <a:spcAft>
                <a:spcPts val="0"/>
              </a:spcAft>
              <a:defRPr/>
            </a:pPr>
            <a:r>
              <a:rPr lang="en-US" sz="2500" b="1" dirty="0">
                <a:solidFill>
                  <a:schemeClr val="tx1">
                    <a:tint val="75000"/>
                  </a:schemeClr>
                </a:solidFill>
                <a:latin typeface="+mn-lt"/>
              </a:rPr>
              <a:t>Profit / (Loss) Statement – YTD </a:t>
            </a:r>
            <a:r>
              <a:rPr lang="en-US" sz="2500" b="1" dirty="0" smtClean="0">
                <a:solidFill>
                  <a:schemeClr val="tx1">
                    <a:tint val="75000"/>
                  </a:schemeClr>
                </a:solidFill>
                <a:latin typeface="+mn-lt"/>
              </a:rPr>
              <a:t>Mar 2022 </a:t>
            </a:r>
            <a:r>
              <a:rPr lang="en-US" sz="2500" b="1" dirty="0">
                <a:solidFill>
                  <a:schemeClr val="tx1">
                    <a:tint val="75000"/>
                  </a:schemeClr>
                </a:solidFill>
                <a:latin typeface="+mn-lt"/>
              </a:rPr>
              <a:t>(Actual vs Budget)</a:t>
            </a:r>
          </a:p>
        </p:txBody>
      </p:sp>
      <p:sp>
        <p:nvSpPr>
          <p:cNvPr id="5" name="TextBox 4"/>
          <p:cNvSpPr txBox="1"/>
          <p:nvPr/>
        </p:nvSpPr>
        <p:spPr>
          <a:xfrm>
            <a:off x="310698" y="6425750"/>
            <a:ext cx="8966200" cy="215444"/>
          </a:xfrm>
          <a:prstGeom prst="rect">
            <a:avLst/>
          </a:prstGeom>
          <a:noFill/>
        </p:spPr>
        <p:txBody>
          <a:bodyPr>
            <a:spAutoFit/>
          </a:bodyPr>
          <a:lstStyle/>
          <a:p>
            <a:pPr eaLnBrk="1" fontAlgn="auto" hangingPunct="1">
              <a:spcBef>
                <a:spcPts val="0"/>
              </a:spcBef>
              <a:spcAft>
                <a:spcPts val="0"/>
              </a:spcAft>
              <a:defRPr/>
            </a:pPr>
            <a:r>
              <a:rPr lang="en-US" sz="800" b="1" dirty="0" smtClean="0">
                <a:latin typeface="+mn-lt"/>
              </a:rPr>
              <a:t>Budgeted AUM includes </a:t>
            </a:r>
            <a:r>
              <a:rPr lang="en-US" sz="800" b="1" dirty="0"/>
              <a:t>Actual AUM of Advisory Clients</a:t>
            </a:r>
            <a:r>
              <a:rPr lang="en-US" sz="800" b="1" dirty="0" smtClean="0">
                <a:latin typeface="+mn-lt"/>
              </a:rPr>
              <a:t> </a:t>
            </a:r>
            <a:endParaRPr lang="en-US" sz="800" b="1" dirty="0">
              <a:latin typeface="+mn-lt"/>
            </a:endParaRPr>
          </a:p>
        </p:txBody>
      </p:sp>
      <p:pic>
        <p:nvPicPr>
          <p:cNvPr id="4" name="Picture 3"/>
          <p:cNvPicPr>
            <a:picLocks noChangeAspect="1"/>
          </p:cNvPicPr>
          <p:nvPr/>
        </p:nvPicPr>
        <p:blipFill>
          <a:blip r:embed="rId2"/>
          <a:stretch>
            <a:fillRect/>
          </a:stretch>
        </p:blipFill>
        <p:spPr>
          <a:xfrm>
            <a:off x="310699" y="687976"/>
            <a:ext cx="10409552" cy="5737773"/>
          </a:xfrm>
          <a:prstGeom prst="rect">
            <a:avLst/>
          </a:prstGeom>
        </p:spPr>
      </p:pic>
    </p:spTree>
    <p:extLst>
      <p:ext uri="{BB962C8B-B14F-4D97-AF65-F5344CB8AC3E}">
        <p14:creationId xmlns:p14="http://schemas.microsoft.com/office/powerpoint/2010/main" val="1242776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76200" y="228600"/>
            <a:ext cx="9144000" cy="544513"/>
          </a:xfrm>
          <a:prstGeom prst="rect">
            <a:avLst/>
          </a:prstGeom>
        </p:spPr>
        <p:txBody>
          <a:bodyPr anchor="ctr"/>
          <a:lstStyle/>
          <a:p>
            <a:pPr eaLnBrk="1" fontAlgn="auto" hangingPunct="1">
              <a:spcBef>
                <a:spcPts val="0"/>
              </a:spcBef>
              <a:spcAft>
                <a:spcPts val="0"/>
              </a:spcAft>
              <a:defRPr/>
            </a:pPr>
            <a:r>
              <a:rPr lang="en-US" sz="2500" b="1" dirty="0">
                <a:solidFill>
                  <a:schemeClr val="tx1">
                    <a:tint val="75000"/>
                  </a:schemeClr>
                </a:solidFill>
                <a:latin typeface="+mn-lt"/>
              </a:rPr>
              <a:t>Profit / (Loss) Statement – </a:t>
            </a:r>
            <a:r>
              <a:rPr lang="en-US" sz="2500" b="1" dirty="0" smtClean="0">
                <a:solidFill>
                  <a:schemeClr val="tx1">
                    <a:tint val="75000"/>
                  </a:schemeClr>
                </a:solidFill>
                <a:latin typeface="+mn-lt"/>
              </a:rPr>
              <a:t>YoY Mar 2022 </a:t>
            </a:r>
            <a:r>
              <a:rPr lang="en-US" sz="2500" b="1" dirty="0">
                <a:solidFill>
                  <a:schemeClr val="tx1">
                    <a:tint val="75000"/>
                  </a:schemeClr>
                </a:solidFill>
                <a:latin typeface="+mn-lt"/>
              </a:rPr>
              <a:t>(Actual vs </a:t>
            </a:r>
            <a:r>
              <a:rPr lang="en-US" sz="2500" b="1" dirty="0" smtClean="0">
                <a:solidFill>
                  <a:schemeClr val="tx1">
                    <a:tint val="75000"/>
                  </a:schemeClr>
                </a:solidFill>
                <a:latin typeface="+mn-lt"/>
              </a:rPr>
              <a:t>Actual)</a:t>
            </a:r>
            <a:endParaRPr lang="en-US" sz="2500" b="1" dirty="0">
              <a:solidFill>
                <a:schemeClr val="tx1">
                  <a:tint val="75000"/>
                </a:schemeClr>
              </a:solidFill>
              <a:latin typeface="+mn-lt"/>
            </a:endParaRPr>
          </a:p>
        </p:txBody>
      </p:sp>
      <p:sp>
        <p:nvSpPr>
          <p:cNvPr id="5" name="TextBox 4"/>
          <p:cNvSpPr txBox="1"/>
          <p:nvPr/>
        </p:nvSpPr>
        <p:spPr>
          <a:xfrm>
            <a:off x="310698" y="6425750"/>
            <a:ext cx="8966200" cy="215444"/>
          </a:xfrm>
          <a:prstGeom prst="rect">
            <a:avLst/>
          </a:prstGeom>
          <a:noFill/>
        </p:spPr>
        <p:txBody>
          <a:bodyPr>
            <a:spAutoFit/>
          </a:bodyPr>
          <a:lstStyle/>
          <a:p>
            <a:pPr eaLnBrk="1" fontAlgn="auto" hangingPunct="1">
              <a:spcBef>
                <a:spcPts val="0"/>
              </a:spcBef>
              <a:spcAft>
                <a:spcPts val="0"/>
              </a:spcAft>
              <a:defRPr/>
            </a:pPr>
            <a:r>
              <a:rPr lang="en-US" sz="800" b="1" dirty="0" smtClean="0">
                <a:latin typeface="+mn-lt"/>
              </a:rPr>
              <a:t>Budgeted AUM includes </a:t>
            </a:r>
            <a:r>
              <a:rPr lang="en-US" sz="800" b="1" dirty="0"/>
              <a:t>Actual AUM of Advisory Clients</a:t>
            </a:r>
            <a:r>
              <a:rPr lang="en-US" sz="800" b="1" dirty="0" smtClean="0">
                <a:latin typeface="+mn-lt"/>
              </a:rPr>
              <a:t> </a:t>
            </a:r>
            <a:endParaRPr lang="en-US" sz="800" b="1" dirty="0">
              <a:latin typeface="+mn-lt"/>
            </a:endParaRPr>
          </a:p>
        </p:txBody>
      </p:sp>
      <p:pic>
        <p:nvPicPr>
          <p:cNvPr id="3" name="Picture 2"/>
          <p:cNvPicPr>
            <a:picLocks noChangeAspect="1"/>
          </p:cNvPicPr>
          <p:nvPr/>
        </p:nvPicPr>
        <p:blipFill>
          <a:blip r:embed="rId3"/>
          <a:stretch>
            <a:fillRect/>
          </a:stretch>
        </p:blipFill>
        <p:spPr>
          <a:xfrm>
            <a:off x="310698" y="773113"/>
            <a:ext cx="10400845" cy="5652637"/>
          </a:xfrm>
          <a:prstGeom prst="rect">
            <a:avLst/>
          </a:prstGeom>
        </p:spPr>
      </p:pic>
    </p:spTree>
    <p:extLst>
      <p:ext uri="{BB962C8B-B14F-4D97-AF65-F5344CB8AC3E}">
        <p14:creationId xmlns:p14="http://schemas.microsoft.com/office/powerpoint/2010/main" val="4016215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54379" y="786159"/>
            <a:ext cx="9464040" cy="530605"/>
          </a:xfrm>
        </p:spPr>
        <p:txBody>
          <a:bodyPr>
            <a:noAutofit/>
          </a:bodyPr>
          <a:lstStyle/>
          <a:p>
            <a:pPr marL="0" indent="0" algn="ctr">
              <a:buNone/>
            </a:pPr>
            <a:r>
              <a:rPr lang="en-US" sz="2400" dirty="0" smtClean="0">
                <a:latin typeface="Georgia" pitchFamily="18" charset="0"/>
              </a:rPr>
              <a:t>Fixed Income Scheme AUMs</a:t>
            </a:r>
            <a:endParaRPr lang="en-US" sz="1800" dirty="0">
              <a:solidFill>
                <a:schemeClr val="accent5">
                  <a:lumMod val="50000"/>
                </a:schemeClr>
              </a:solidFill>
              <a:latin typeface="Georg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05639368"/>
              </p:ext>
            </p:extLst>
          </p:nvPr>
        </p:nvGraphicFramePr>
        <p:xfrm>
          <a:off x="1105470" y="1316766"/>
          <a:ext cx="8693623" cy="4825138"/>
        </p:xfrm>
        <a:graphic>
          <a:graphicData uri="http://schemas.openxmlformats.org/drawingml/2006/table">
            <a:tbl>
              <a:tblPr firstRow="1" bandRow="1">
                <a:tableStyleId>{5C22544A-7EE6-4342-B048-85BDC9FD1C3A}</a:tableStyleId>
              </a:tblPr>
              <a:tblGrid>
                <a:gridCol w="1593659">
                  <a:extLst>
                    <a:ext uri="{9D8B030D-6E8A-4147-A177-3AD203B41FA5}">
                      <a16:colId xmlns:a16="http://schemas.microsoft.com/office/drawing/2014/main" xmlns="" val="660408475"/>
                    </a:ext>
                  </a:extLst>
                </a:gridCol>
                <a:gridCol w="326676">
                  <a:extLst>
                    <a:ext uri="{9D8B030D-6E8A-4147-A177-3AD203B41FA5}">
                      <a16:colId xmlns:a16="http://schemas.microsoft.com/office/drawing/2014/main" xmlns="" val="3103653713"/>
                    </a:ext>
                  </a:extLst>
                </a:gridCol>
                <a:gridCol w="1936118">
                  <a:extLst>
                    <a:ext uri="{9D8B030D-6E8A-4147-A177-3AD203B41FA5}">
                      <a16:colId xmlns:a16="http://schemas.microsoft.com/office/drawing/2014/main" xmlns="" val="3851005902"/>
                    </a:ext>
                  </a:extLst>
                </a:gridCol>
                <a:gridCol w="303260">
                  <a:extLst>
                    <a:ext uri="{9D8B030D-6E8A-4147-A177-3AD203B41FA5}">
                      <a16:colId xmlns:a16="http://schemas.microsoft.com/office/drawing/2014/main" xmlns="" val="2573255540"/>
                    </a:ext>
                  </a:extLst>
                </a:gridCol>
                <a:gridCol w="1785238">
                  <a:extLst>
                    <a:ext uri="{9D8B030D-6E8A-4147-A177-3AD203B41FA5}">
                      <a16:colId xmlns:a16="http://schemas.microsoft.com/office/drawing/2014/main" xmlns="" val="4133166403"/>
                    </a:ext>
                  </a:extLst>
                </a:gridCol>
                <a:gridCol w="326080">
                  <a:extLst>
                    <a:ext uri="{9D8B030D-6E8A-4147-A177-3AD203B41FA5}">
                      <a16:colId xmlns:a16="http://schemas.microsoft.com/office/drawing/2014/main" xmlns="" val="1328191958"/>
                    </a:ext>
                  </a:extLst>
                </a:gridCol>
                <a:gridCol w="2422592">
                  <a:extLst>
                    <a:ext uri="{9D8B030D-6E8A-4147-A177-3AD203B41FA5}">
                      <a16:colId xmlns:a16="http://schemas.microsoft.com/office/drawing/2014/main" xmlns="" val="971556795"/>
                    </a:ext>
                  </a:extLst>
                </a:gridCol>
              </a:tblGrid>
              <a:tr h="544251">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Fund Schemes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Net Asset Mar 31, 2022</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Fees Earned </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Growth % In AUMs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6641559"/>
                  </a:ext>
                </a:extLst>
              </a:tr>
              <a:tr h="329594">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gridSpan="3">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a:t>
                      </a:r>
                      <a:r>
                        <a:rPr lang="en-US" sz="1600" kern="1200" dirty="0" err="1" smtClean="0">
                          <a:solidFill>
                            <a:srgbClr val="002060"/>
                          </a:solidFill>
                          <a:latin typeface="Georgia" panose="02040502050405020303" pitchFamily="18" charset="0"/>
                          <a:ea typeface="+mn-ea"/>
                          <a:cs typeface="+mn-cs"/>
                        </a:rPr>
                        <a:t>Rs</a:t>
                      </a:r>
                      <a:r>
                        <a:rPr lang="en-US" sz="1600" kern="1200" dirty="0" smtClean="0">
                          <a:solidFill>
                            <a:srgbClr val="002060"/>
                          </a:solidFill>
                          <a:latin typeface="Georgia" panose="02040502050405020303" pitchFamily="18" charset="0"/>
                          <a:ea typeface="+mn-ea"/>
                          <a:cs typeface="+mn-cs"/>
                        </a:rPr>
                        <a:t>. In ‘000’)</a:t>
                      </a:r>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09288912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PIF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4,921,892</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l" defTabSz="914400" rtl="0" eaLnBrk="1" fontAlgn="b" latinLnBrk="0" hangingPunct="1"/>
                      <a:r>
                        <a:rPr lang="en-US" sz="1600" kern="1200" dirty="0">
                          <a:solidFill>
                            <a:srgbClr val="002060"/>
                          </a:solidFill>
                          <a:latin typeface="Georgia" panose="02040502050405020303" pitchFamily="18" charset="0"/>
                          <a:ea typeface="+mn-ea"/>
                          <a:cs typeface="+mn-cs"/>
                        </a:rPr>
                        <a:t>            61,637 </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(48.71)</a:t>
                      </a:r>
                    </a:p>
                  </a:txBody>
                  <a:tcPr marL="9525" marR="9525" marT="9525" marB="0" anchor="b">
                    <a:solidFill>
                      <a:schemeClr val="bg1"/>
                    </a:solidFill>
                  </a:tcPr>
                </a:tc>
                <a:extLst>
                  <a:ext uri="{0D108BD9-81ED-4DB2-BD59-A6C34878D82A}">
                    <a16:rowId xmlns:a16="http://schemas.microsoft.com/office/drawing/2014/main" xmlns="" val="4171871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ALHIIF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8,227,456</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l" defTabSz="914400" rtl="0" eaLnBrk="1" fontAlgn="b" latinLnBrk="0" hangingPunct="1"/>
                      <a:r>
                        <a:rPr lang="en-US" sz="1600" kern="1200" dirty="0">
                          <a:solidFill>
                            <a:srgbClr val="002060"/>
                          </a:solidFill>
                          <a:latin typeface="Georgia" panose="02040502050405020303" pitchFamily="18" charset="0"/>
                          <a:ea typeface="+mn-ea"/>
                          <a:cs typeface="+mn-cs"/>
                        </a:rPr>
                        <a:t>            37,077 </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47.57</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4193775403"/>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MCBDCFIF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4,545,952</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l" defTabSz="914400" rtl="0" eaLnBrk="1" fontAlgn="b" latinLnBrk="0" hangingPunct="1"/>
                      <a:r>
                        <a:rPr lang="en-US" sz="1600" kern="1200" dirty="0">
                          <a:solidFill>
                            <a:srgbClr val="002060"/>
                          </a:solidFill>
                          <a:latin typeface="Georgia" panose="02040502050405020303" pitchFamily="18" charset="0"/>
                          <a:ea typeface="+mn-ea"/>
                          <a:cs typeface="+mn-cs"/>
                        </a:rPr>
                        <a:t>            63,617 </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24.68</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3439833692"/>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ALHDDF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6,208,618</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l" defTabSz="914400" rtl="0" eaLnBrk="1" fontAlgn="b" latinLnBrk="0" hangingPunct="1"/>
                      <a:r>
                        <a:rPr lang="en-US" sz="1600" kern="1200" dirty="0">
                          <a:solidFill>
                            <a:srgbClr val="002060"/>
                          </a:solidFill>
                          <a:latin typeface="Georgia" panose="02040502050405020303" pitchFamily="18" charset="0"/>
                          <a:ea typeface="+mn-ea"/>
                          <a:cs typeface="+mn-cs"/>
                        </a:rPr>
                        <a:t>               5,897 </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172.48</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189476990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MCBPSF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637,635</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l" defTabSz="914400" rtl="0" eaLnBrk="1" fontAlgn="b" latinLnBrk="0" hangingPunct="1"/>
                      <a:r>
                        <a:rPr lang="en-US" sz="1600" kern="1200" dirty="0">
                          <a:solidFill>
                            <a:srgbClr val="002060"/>
                          </a:solidFill>
                          <a:latin typeface="Georgia" panose="02040502050405020303" pitchFamily="18" charset="0"/>
                          <a:ea typeface="+mn-ea"/>
                          <a:cs typeface="+mn-cs"/>
                        </a:rPr>
                        <a:t>               7,878 </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(13.59)</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2532922347"/>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PIEF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1,053,604</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l" defTabSz="914400" rtl="0" eaLnBrk="1" fontAlgn="b" latinLnBrk="0" hangingPunct="1"/>
                      <a:r>
                        <a:rPr lang="en-US" sz="1600" kern="1200" dirty="0">
                          <a:solidFill>
                            <a:srgbClr val="002060"/>
                          </a:solidFill>
                          <a:latin typeface="Georgia" panose="02040502050405020303" pitchFamily="18" charset="0"/>
                          <a:ea typeface="+mn-ea"/>
                          <a:cs typeface="+mn-cs"/>
                        </a:rPr>
                        <a:t>               8,585 </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67.35</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19999928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PPFDT</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530,914</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B w="12700" cmpd="sng">
                      <a:noFill/>
                    </a:lnB>
                    <a:solidFill>
                      <a:schemeClr val="bg1"/>
                    </a:solidFill>
                  </a:tcPr>
                </a:tc>
                <a:tc>
                  <a:txBody>
                    <a:bodyPr/>
                    <a:lstStyle/>
                    <a:p>
                      <a:pPr marL="0" algn="l" defTabSz="914400" rtl="0" eaLnBrk="1" fontAlgn="b" latinLnBrk="0" hangingPunct="1"/>
                      <a:r>
                        <a:rPr lang="en-US" sz="1600" kern="1200" dirty="0">
                          <a:solidFill>
                            <a:srgbClr val="002060"/>
                          </a:solidFill>
                          <a:latin typeface="Georgia" panose="02040502050405020303" pitchFamily="18" charset="0"/>
                          <a:ea typeface="+mn-ea"/>
                          <a:cs typeface="+mn-cs"/>
                        </a:rPr>
                        <a:t>               5,840 </a:t>
                      </a:r>
                    </a:p>
                  </a:txBody>
                  <a:tcPr marL="7620" marR="7620" marT="7620" marB="0" anchor="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7.5</a:t>
                      </a:r>
                      <a:endParaRPr lang="en-US" sz="1600" kern="1200" dirty="0">
                        <a:solidFill>
                          <a:srgbClr val="002060"/>
                        </a:solidFill>
                        <a:latin typeface="Georgia" panose="02040502050405020303" pitchFamily="18" charset="0"/>
                        <a:ea typeface="+mn-ea"/>
                        <a:cs typeface="+mn-cs"/>
                      </a:endParaRPr>
                    </a:p>
                  </a:txBody>
                  <a:tcPr marL="9525" marR="9525" marT="9525" marB="0" anchor="b">
                    <a:lnB w="12700" cmpd="sng">
                      <a:noFill/>
                    </a:lnB>
                    <a:solidFill>
                      <a:schemeClr val="bg1"/>
                    </a:solidFill>
                  </a:tcPr>
                </a:tc>
                <a:extLst>
                  <a:ext uri="{0D108BD9-81ED-4DB2-BD59-A6C34878D82A}">
                    <a16:rowId xmlns:a16="http://schemas.microsoft.com/office/drawing/2014/main" xmlns="" val="3465525174"/>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ALHIPFDT</a:t>
                      </a:r>
                    </a:p>
                  </a:txBody>
                  <a:tcPr marL="8573" marR="8573" marT="8573" marB="0" anchor="ctr">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394,195</a:t>
                      </a:r>
                    </a:p>
                  </a:txBody>
                  <a:tcPr marL="7620" marR="7620" marT="7620" marB="0" anchor="b">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kern="1200" dirty="0">
                          <a:solidFill>
                            <a:srgbClr val="002060"/>
                          </a:solidFill>
                          <a:latin typeface="Georgia" panose="02040502050405020303" pitchFamily="18" charset="0"/>
                          <a:ea typeface="+mn-ea"/>
                          <a:cs typeface="+mn-cs"/>
                        </a:rPr>
                        <a:t>               4,183 </a:t>
                      </a:r>
                    </a:p>
                  </a:txBody>
                  <a:tcPr marL="7620" marR="7620" marT="7620" marB="0" anchor="b">
                    <a:lnL w="12700" cmpd="sng">
                      <a:noFill/>
                    </a:lnL>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R w="12700" cmpd="sng">
                      <a:noFill/>
                    </a:ln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12.99</a:t>
                      </a:r>
                    </a:p>
                  </a:txBody>
                  <a:tcPr marL="9525" marR="9525" marT="9525" marB="0" anchor="b">
                    <a:lnL w="12700" cmpd="sng">
                      <a:noFill/>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85200762"/>
                  </a:ext>
                </a:extLst>
              </a:tr>
              <a:tr h="45915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FI Schemes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a:solidFill>
                            <a:srgbClr val="002060"/>
                          </a:solidFill>
                          <a:latin typeface="Georgia" panose="02040502050405020303" pitchFamily="18" charset="0"/>
                          <a:ea typeface="+mn-ea"/>
                          <a:cs typeface="+mn-cs"/>
                        </a:rPr>
                        <a:t>26,520,266</a:t>
                      </a:r>
                    </a:p>
                  </a:txBody>
                  <a:tcPr marL="7620" marR="7620" marT="762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a:solidFill>
                            <a:srgbClr val="002060"/>
                          </a:solidFill>
                          <a:latin typeface="Georgia" panose="02040502050405020303" pitchFamily="18" charset="0"/>
                          <a:ea typeface="+mn-ea"/>
                          <a:cs typeface="+mn-cs"/>
                        </a:rPr>
                        <a:t>194,714</a:t>
                      </a:r>
                    </a:p>
                  </a:txBody>
                  <a:tcPr marL="7620" marR="7620" marT="762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FF000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41213731"/>
                  </a:ext>
                </a:extLst>
              </a:tr>
              <a:tr h="6691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smtClean="0">
                        <a:solidFill>
                          <a:srgbClr val="FF000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15.05%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21.94%</a:t>
                      </a:r>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1327205"/>
                  </a:ext>
                </a:extLst>
              </a:tr>
            </a:tbl>
          </a:graphicData>
        </a:graphic>
      </p:graphicFrame>
    </p:spTree>
    <p:extLst>
      <p:ext uri="{BB962C8B-B14F-4D97-AF65-F5344CB8AC3E}">
        <p14:creationId xmlns:p14="http://schemas.microsoft.com/office/powerpoint/2010/main" val="9569772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3389316"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54379" y="786159"/>
            <a:ext cx="9464040" cy="530605"/>
          </a:xfrm>
        </p:spPr>
        <p:txBody>
          <a:bodyPr>
            <a:noAutofit/>
          </a:bodyPr>
          <a:lstStyle/>
          <a:p>
            <a:pPr marL="0" indent="0" algn="ctr">
              <a:buNone/>
            </a:pPr>
            <a:r>
              <a:rPr lang="en-US" sz="2400" dirty="0" smtClean="0">
                <a:latin typeface="Georgia" pitchFamily="18" charset="0"/>
              </a:rPr>
              <a:t>Money Market Scheme AUMs</a:t>
            </a:r>
            <a:endParaRPr lang="en-US" sz="1800" dirty="0">
              <a:solidFill>
                <a:schemeClr val="accent5">
                  <a:lumMod val="50000"/>
                </a:schemeClr>
              </a:solidFill>
              <a:latin typeface="Georg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55808725"/>
              </p:ext>
            </p:extLst>
          </p:nvPr>
        </p:nvGraphicFramePr>
        <p:xfrm>
          <a:off x="1105470" y="1316766"/>
          <a:ext cx="8693623" cy="3912871"/>
        </p:xfrm>
        <a:graphic>
          <a:graphicData uri="http://schemas.openxmlformats.org/drawingml/2006/table">
            <a:tbl>
              <a:tblPr firstRow="1" bandRow="1">
                <a:tableStyleId>{5C22544A-7EE6-4342-B048-85BDC9FD1C3A}</a:tableStyleId>
              </a:tblPr>
              <a:tblGrid>
                <a:gridCol w="1593659">
                  <a:extLst>
                    <a:ext uri="{9D8B030D-6E8A-4147-A177-3AD203B41FA5}">
                      <a16:colId xmlns:a16="http://schemas.microsoft.com/office/drawing/2014/main" xmlns="" val="660408475"/>
                    </a:ext>
                  </a:extLst>
                </a:gridCol>
                <a:gridCol w="326676">
                  <a:extLst>
                    <a:ext uri="{9D8B030D-6E8A-4147-A177-3AD203B41FA5}">
                      <a16:colId xmlns:a16="http://schemas.microsoft.com/office/drawing/2014/main" xmlns="" val="3103653713"/>
                    </a:ext>
                  </a:extLst>
                </a:gridCol>
                <a:gridCol w="1936118">
                  <a:extLst>
                    <a:ext uri="{9D8B030D-6E8A-4147-A177-3AD203B41FA5}">
                      <a16:colId xmlns:a16="http://schemas.microsoft.com/office/drawing/2014/main" xmlns="" val="3851005902"/>
                    </a:ext>
                  </a:extLst>
                </a:gridCol>
                <a:gridCol w="303260">
                  <a:extLst>
                    <a:ext uri="{9D8B030D-6E8A-4147-A177-3AD203B41FA5}">
                      <a16:colId xmlns:a16="http://schemas.microsoft.com/office/drawing/2014/main" xmlns="" val="2573255540"/>
                    </a:ext>
                  </a:extLst>
                </a:gridCol>
                <a:gridCol w="1785238">
                  <a:extLst>
                    <a:ext uri="{9D8B030D-6E8A-4147-A177-3AD203B41FA5}">
                      <a16:colId xmlns:a16="http://schemas.microsoft.com/office/drawing/2014/main" xmlns="" val="4133166403"/>
                    </a:ext>
                  </a:extLst>
                </a:gridCol>
                <a:gridCol w="326080">
                  <a:extLst>
                    <a:ext uri="{9D8B030D-6E8A-4147-A177-3AD203B41FA5}">
                      <a16:colId xmlns:a16="http://schemas.microsoft.com/office/drawing/2014/main" xmlns="" val="1328191958"/>
                    </a:ext>
                  </a:extLst>
                </a:gridCol>
                <a:gridCol w="2422592">
                  <a:extLst>
                    <a:ext uri="{9D8B030D-6E8A-4147-A177-3AD203B41FA5}">
                      <a16:colId xmlns:a16="http://schemas.microsoft.com/office/drawing/2014/main" xmlns="" val="971556795"/>
                    </a:ext>
                  </a:extLst>
                </a:gridCol>
              </a:tblGrid>
              <a:tr h="544251">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Fund Schemes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Net Asset Mar 31, 2022</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Fees Earned </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Growth % In AUMs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6641559"/>
                  </a:ext>
                </a:extLst>
              </a:tr>
              <a:tr h="329594">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gridSpan="3">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a:t>
                      </a:r>
                      <a:r>
                        <a:rPr lang="en-US" sz="1600" kern="1200" dirty="0" err="1" smtClean="0">
                          <a:solidFill>
                            <a:srgbClr val="002060"/>
                          </a:solidFill>
                          <a:latin typeface="Georgia" panose="02040502050405020303" pitchFamily="18" charset="0"/>
                          <a:ea typeface="+mn-ea"/>
                          <a:cs typeface="+mn-cs"/>
                        </a:rPr>
                        <a:t>Rs</a:t>
                      </a:r>
                      <a:r>
                        <a:rPr lang="en-US" sz="1600" kern="1200" dirty="0" smtClean="0">
                          <a:solidFill>
                            <a:srgbClr val="002060"/>
                          </a:solidFill>
                          <a:latin typeface="Georgia" panose="02040502050405020303" pitchFamily="18" charset="0"/>
                          <a:ea typeface="+mn-ea"/>
                          <a:cs typeface="+mn-cs"/>
                        </a:rPr>
                        <a:t>. In ‘000’)</a:t>
                      </a:r>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09288912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MCBCMO</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36,237,519</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109,777</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6.49</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41718715"/>
                  </a:ext>
                </a:extLst>
              </a:tr>
              <a:tr h="296013">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ALHIMMF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9,565,658</a:t>
                      </a:r>
                    </a:p>
                  </a:txBody>
                  <a:tcPr marL="7620" marR="7620" marT="7620" marB="0" anchor="b">
                    <a:solidFill>
                      <a:schemeClr val="bg1"/>
                    </a:solidFill>
                  </a:tcPr>
                </a:tc>
                <a:tc>
                  <a:txBody>
                    <a:bodyPr/>
                    <a:lstStyle/>
                    <a:p>
                      <a:pPr marL="0" algn="ctr" defTabSz="914400" rtl="0" eaLnBrk="1" fontAlgn="b" latinLnBrk="0" hangingPunct="1"/>
                      <a:endParaRPr lang="en-US" sz="1600" b="0" i="0" u="none" strike="noStrike" kern="1200" baseline="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17,034</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(37.31)</a:t>
                      </a:r>
                    </a:p>
                  </a:txBody>
                  <a:tcPr marL="8573" marR="8573" marT="8573" marB="0" anchor="b">
                    <a:solidFill>
                      <a:schemeClr val="bg1"/>
                    </a:solidFill>
                  </a:tcPr>
                </a:tc>
                <a:extLst>
                  <a:ext uri="{0D108BD9-81ED-4DB2-BD59-A6C34878D82A}">
                    <a16:rowId xmlns:a16="http://schemas.microsoft.com/office/drawing/2014/main" xmlns="" val="4193775403"/>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PCF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15,328,606</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10,749</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391.52</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3439833692"/>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PPFMM</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623,316</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B w="12700" cmpd="sng">
                      <a:noFill/>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6,371</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16.87</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189476990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ALHIPFMM</a:t>
                      </a:r>
                    </a:p>
                  </a:txBody>
                  <a:tcPr marL="8573" marR="8573" marT="8573" marB="0" anchor="b">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398,283</a:t>
                      </a:r>
                    </a:p>
                  </a:txBody>
                  <a:tcPr marL="7620" marR="7620" marT="7620" marB="0" anchor="b">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3,665</a:t>
                      </a:r>
                    </a:p>
                  </a:txBody>
                  <a:tcPr marL="7620" marR="7620" marT="7620" marB="0" anchor="b">
                    <a:lnL w="12700" cmpd="sng">
                      <a:noFill/>
                    </a:lnL>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R w="12700" cmpd="sng">
                      <a:noFill/>
                    </a:ln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40.55</a:t>
                      </a:r>
                      <a:endParaRPr lang="en-US" sz="1600" kern="1200" dirty="0">
                        <a:solidFill>
                          <a:srgbClr val="002060"/>
                        </a:solidFill>
                        <a:latin typeface="Georgia" panose="02040502050405020303" pitchFamily="18" charset="0"/>
                        <a:ea typeface="+mn-ea"/>
                        <a:cs typeface="+mn-cs"/>
                      </a:endParaRPr>
                    </a:p>
                  </a:txBody>
                  <a:tcPr marL="9525" marR="9525" marT="9525" marB="0" anchor="b">
                    <a:lnL w="12700" cmpd="sng">
                      <a:noFill/>
                    </a:lnL>
                    <a:lnR w="12700" cmpd="sng">
                      <a:noFill/>
                    </a:lnR>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85200762"/>
                  </a:ext>
                </a:extLst>
              </a:tr>
              <a:tr h="62026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MM </a:t>
                      </a:r>
                      <a:r>
                        <a:rPr lang="en-US" sz="1600" kern="1200" dirty="0">
                          <a:solidFill>
                            <a:srgbClr val="002060"/>
                          </a:solidFill>
                          <a:latin typeface="Georgia" panose="02040502050405020303" pitchFamily="18" charset="0"/>
                          <a:ea typeface="+mn-ea"/>
                          <a:cs typeface="+mn-cs"/>
                        </a:rPr>
                        <a:t>Schemes</a:t>
                      </a:r>
                    </a:p>
                  </a:txBody>
                  <a:tcPr marL="8573" marR="8573" marT="857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62,153,382</a:t>
                      </a:r>
                    </a:p>
                  </a:txBody>
                  <a:tcPr marL="7620" marR="7620" marT="762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147,596</a:t>
                      </a:r>
                    </a:p>
                  </a:txBody>
                  <a:tcPr marL="7620" marR="7620" marT="762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b="0" i="0" u="none" strike="noStrike" kern="1200" baseline="0" dirty="0">
                        <a:solidFill>
                          <a:srgbClr val="FF000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41213731"/>
                  </a:ext>
                </a:extLst>
              </a:tr>
              <a:tr h="6691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smtClean="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smtClean="0">
                          <a:solidFill>
                            <a:srgbClr val="002060"/>
                          </a:solidFill>
                          <a:latin typeface="Georgia" panose="02040502050405020303" pitchFamily="18" charset="0"/>
                          <a:ea typeface="+mn-ea"/>
                          <a:cs typeface="+mn-cs"/>
                        </a:rPr>
                        <a:t>36.08%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smtClean="0">
                          <a:solidFill>
                            <a:srgbClr val="002060"/>
                          </a:solidFill>
                          <a:latin typeface="Georgia" panose="02040502050405020303" pitchFamily="18" charset="0"/>
                          <a:ea typeface="+mn-ea"/>
                          <a:cs typeface="+mn-cs"/>
                        </a:rPr>
                        <a:t>16.63%</a:t>
                      </a:r>
                      <a:endParaRPr lang="en-US" sz="1600" b="0" i="0" u="none" strike="noStrike" kern="1200" baseline="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1327205"/>
                  </a:ext>
                </a:extLst>
              </a:tr>
            </a:tbl>
          </a:graphicData>
        </a:graphic>
      </p:graphicFrame>
    </p:spTree>
    <p:extLst>
      <p:ext uri="{BB962C8B-B14F-4D97-AF65-F5344CB8AC3E}">
        <p14:creationId xmlns:p14="http://schemas.microsoft.com/office/powerpoint/2010/main" val="23753101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54379" y="786159"/>
            <a:ext cx="9464040" cy="530605"/>
          </a:xfrm>
        </p:spPr>
        <p:txBody>
          <a:bodyPr>
            <a:noAutofit/>
          </a:bodyPr>
          <a:lstStyle/>
          <a:p>
            <a:pPr marL="0" indent="0" algn="ctr">
              <a:buNone/>
            </a:pPr>
            <a:r>
              <a:rPr lang="en-US" sz="2400" dirty="0" smtClean="0">
                <a:latin typeface="Georgia" pitchFamily="18" charset="0"/>
              </a:rPr>
              <a:t>Equity Scheme AUMs</a:t>
            </a:r>
            <a:endParaRPr lang="en-US" sz="1800" dirty="0">
              <a:solidFill>
                <a:schemeClr val="accent5">
                  <a:lumMod val="50000"/>
                </a:schemeClr>
              </a:solidFill>
              <a:latin typeface="Georg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08425664"/>
              </p:ext>
            </p:extLst>
          </p:nvPr>
        </p:nvGraphicFramePr>
        <p:xfrm>
          <a:off x="1105470" y="1316766"/>
          <a:ext cx="8693623" cy="4945099"/>
        </p:xfrm>
        <a:graphic>
          <a:graphicData uri="http://schemas.openxmlformats.org/drawingml/2006/table">
            <a:tbl>
              <a:tblPr firstRow="1" bandRow="1">
                <a:tableStyleId>{5C22544A-7EE6-4342-B048-85BDC9FD1C3A}</a:tableStyleId>
              </a:tblPr>
              <a:tblGrid>
                <a:gridCol w="1569491">
                  <a:extLst>
                    <a:ext uri="{9D8B030D-6E8A-4147-A177-3AD203B41FA5}">
                      <a16:colId xmlns:a16="http://schemas.microsoft.com/office/drawing/2014/main" xmlns="" val="660408475"/>
                    </a:ext>
                  </a:extLst>
                </a:gridCol>
                <a:gridCol w="350844">
                  <a:extLst>
                    <a:ext uri="{9D8B030D-6E8A-4147-A177-3AD203B41FA5}">
                      <a16:colId xmlns:a16="http://schemas.microsoft.com/office/drawing/2014/main" xmlns="" val="3103653713"/>
                    </a:ext>
                  </a:extLst>
                </a:gridCol>
                <a:gridCol w="1936118">
                  <a:extLst>
                    <a:ext uri="{9D8B030D-6E8A-4147-A177-3AD203B41FA5}">
                      <a16:colId xmlns:a16="http://schemas.microsoft.com/office/drawing/2014/main" xmlns="" val="3851005902"/>
                    </a:ext>
                  </a:extLst>
                </a:gridCol>
                <a:gridCol w="303260">
                  <a:extLst>
                    <a:ext uri="{9D8B030D-6E8A-4147-A177-3AD203B41FA5}">
                      <a16:colId xmlns:a16="http://schemas.microsoft.com/office/drawing/2014/main" xmlns="" val="2573255540"/>
                    </a:ext>
                  </a:extLst>
                </a:gridCol>
                <a:gridCol w="1785238">
                  <a:extLst>
                    <a:ext uri="{9D8B030D-6E8A-4147-A177-3AD203B41FA5}">
                      <a16:colId xmlns:a16="http://schemas.microsoft.com/office/drawing/2014/main" xmlns="" val="4133166403"/>
                    </a:ext>
                  </a:extLst>
                </a:gridCol>
                <a:gridCol w="326080">
                  <a:extLst>
                    <a:ext uri="{9D8B030D-6E8A-4147-A177-3AD203B41FA5}">
                      <a16:colId xmlns:a16="http://schemas.microsoft.com/office/drawing/2014/main" xmlns="" val="1328191958"/>
                    </a:ext>
                  </a:extLst>
                </a:gridCol>
                <a:gridCol w="2422592">
                  <a:extLst>
                    <a:ext uri="{9D8B030D-6E8A-4147-A177-3AD203B41FA5}">
                      <a16:colId xmlns:a16="http://schemas.microsoft.com/office/drawing/2014/main" xmlns="" val="971556795"/>
                    </a:ext>
                  </a:extLst>
                </a:gridCol>
              </a:tblGrid>
              <a:tr h="544251">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Fund Schemes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kern="1200" dirty="0" smtClean="0">
                          <a:solidFill>
                            <a:srgbClr val="002060"/>
                          </a:solidFill>
                          <a:latin typeface="Georgia" panose="02040502050405020303" pitchFamily="18" charset="0"/>
                          <a:ea typeface="+mn-ea"/>
                          <a:cs typeface="+mn-cs"/>
                        </a:rPr>
                        <a:t>Net Asset Mar 31, 2022</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Fees Earned </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Growth % In AUMs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6641559"/>
                  </a:ext>
                </a:extLst>
              </a:tr>
              <a:tr h="329594">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solidFill>
                      <a:schemeClr val="bg1"/>
                    </a:solidFill>
                  </a:tcPr>
                </a:tc>
                <a:tc gridSpan="3">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a:t>
                      </a:r>
                      <a:r>
                        <a:rPr lang="en-US" sz="1600" kern="1200" dirty="0" err="1" smtClean="0">
                          <a:solidFill>
                            <a:srgbClr val="002060"/>
                          </a:solidFill>
                          <a:latin typeface="Georgia" panose="02040502050405020303" pitchFamily="18" charset="0"/>
                          <a:ea typeface="+mn-ea"/>
                          <a:cs typeface="+mn-cs"/>
                        </a:rPr>
                        <a:t>Rs</a:t>
                      </a:r>
                      <a:r>
                        <a:rPr lang="en-US" sz="1600" kern="1200" dirty="0" smtClean="0">
                          <a:solidFill>
                            <a:srgbClr val="002060"/>
                          </a:solidFill>
                          <a:latin typeface="Georgia" panose="02040502050405020303" pitchFamily="18" charset="0"/>
                          <a:ea typeface="+mn-ea"/>
                          <a:cs typeface="+mn-cs"/>
                        </a:rPr>
                        <a:t>. In ‘000’)</a:t>
                      </a:r>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09288912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MCBPSM</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10,683,676</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295,532</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(13.82)</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4171871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ALHISF</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2,905,289</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85,530</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(14.81)</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4193775403"/>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ALHAA</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1,965,652</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57,399</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(15.81)</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3439833692"/>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MCBPAAF</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1,119,943</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25,356</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22.76</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189476990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PPFEQ</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984,642</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10,829</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8.83</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2532922347"/>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ALHIPFEQ</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621,798</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7,542</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(13.86)</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xmlns="" val="19999928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PCMF</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436,335</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B w="12700" cmpd="sng">
                      <a:noFill/>
                    </a:lnB>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10,833</a:t>
                      </a:r>
                    </a:p>
                  </a:txBody>
                  <a:tcPr marL="7620" marR="7620" marT="7620"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(6.50)</a:t>
                      </a:r>
                      <a:endParaRPr lang="en-US" sz="1600" kern="1200" dirty="0">
                        <a:solidFill>
                          <a:srgbClr val="002060"/>
                        </a:solidFill>
                        <a:latin typeface="Georgia" panose="02040502050405020303" pitchFamily="18" charset="0"/>
                        <a:ea typeface="+mn-ea"/>
                        <a:cs typeface="+mn-cs"/>
                      </a:endParaRPr>
                    </a:p>
                  </a:txBody>
                  <a:tcPr marL="9525" marR="9525" marT="9525" marB="0" anchor="b">
                    <a:lnB w="12700" cmpd="sng">
                      <a:noFill/>
                    </a:lnB>
                    <a:solidFill>
                      <a:schemeClr val="bg1"/>
                    </a:solidFill>
                  </a:tcPr>
                </a:tc>
                <a:extLst>
                  <a:ext uri="{0D108BD9-81ED-4DB2-BD59-A6C34878D82A}">
                    <a16:rowId xmlns:a16="http://schemas.microsoft.com/office/drawing/2014/main" xmlns="" val="3465525174"/>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AHIIAF</a:t>
                      </a:r>
                    </a:p>
                  </a:txBody>
                  <a:tcPr marL="9525" marR="9525" marT="9525" marB="0" anchor="b">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163,746</a:t>
                      </a:r>
                    </a:p>
                  </a:txBody>
                  <a:tcPr marL="7620" marR="7620" marT="7620" marB="0" anchor="b">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175</a:t>
                      </a:r>
                    </a:p>
                  </a:txBody>
                  <a:tcPr marL="7620" marR="7620" marT="7620" marB="0" anchor="b">
                    <a:lnL w="12700" cmpd="sng">
                      <a:noFill/>
                    </a:lnL>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R w="12700" cmpd="sng">
                      <a:noFill/>
                    </a:ln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33.06</a:t>
                      </a:r>
                      <a:endParaRPr lang="en-US" sz="1600" kern="1200" dirty="0">
                        <a:solidFill>
                          <a:srgbClr val="002060"/>
                        </a:solidFill>
                        <a:latin typeface="Georgia" panose="02040502050405020303" pitchFamily="18" charset="0"/>
                        <a:ea typeface="+mn-ea"/>
                        <a:cs typeface="+mn-cs"/>
                      </a:endParaRPr>
                    </a:p>
                  </a:txBody>
                  <a:tcPr marL="9525" marR="9525" marT="9525" marB="0" anchor="b">
                    <a:lnL w="12700" cmpd="sng">
                      <a:noFill/>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85200762"/>
                  </a:ext>
                </a:extLst>
              </a:tr>
              <a:tr h="45915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Equity Schemes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18,881,081</a:t>
                      </a:r>
                    </a:p>
                  </a:txBody>
                  <a:tcPr marL="7620" marR="7620" marT="7620"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b="0" i="0" u="none" strike="noStrike" kern="1200" baseline="0" dirty="0">
                        <a:solidFill>
                          <a:srgbClr val="FF000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493,196</a:t>
                      </a:r>
                    </a:p>
                  </a:txBody>
                  <a:tcPr marL="7620" marR="7620" marT="762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41213731"/>
                  </a:ext>
                </a:extLst>
              </a:tr>
              <a:tr h="6691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smtClean="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smtClean="0">
                          <a:solidFill>
                            <a:srgbClr val="002060"/>
                          </a:solidFill>
                          <a:latin typeface="Georgia" panose="02040502050405020303" pitchFamily="18" charset="0"/>
                          <a:ea typeface="+mn-ea"/>
                          <a:cs typeface="+mn-cs"/>
                        </a:rPr>
                        <a:t>10.96%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smtClean="0">
                          <a:solidFill>
                            <a:srgbClr val="002060"/>
                          </a:solidFill>
                          <a:latin typeface="Georgia" panose="02040502050405020303" pitchFamily="18" charset="0"/>
                          <a:ea typeface="+mn-ea"/>
                          <a:cs typeface="+mn-cs"/>
                        </a:rPr>
                        <a:t>55.57%</a:t>
                      </a:r>
                      <a:endParaRPr lang="en-US" sz="1600" b="0" i="0" u="none" strike="noStrike" kern="1200" baseline="0" dirty="0">
                        <a:solidFill>
                          <a:srgbClr val="002060"/>
                        </a:solidFill>
                        <a:latin typeface="Georgia" panose="02040502050405020303" pitchFamily="18" charset="0"/>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1327205"/>
                  </a:ext>
                </a:extLst>
              </a:tr>
            </a:tbl>
          </a:graphicData>
        </a:graphic>
      </p:graphicFrame>
    </p:spTree>
    <p:extLst>
      <p:ext uri="{BB962C8B-B14F-4D97-AF65-F5344CB8AC3E}">
        <p14:creationId xmlns:p14="http://schemas.microsoft.com/office/powerpoint/2010/main" val="21455432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54379" y="786159"/>
            <a:ext cx="9464040" cy="530605"/>
          </a:xfrm>
          <a:solidFill>
            <a:schemeClr val="bg1"/>
          </a:solidFill>
        </p:spPr>
        <p:txBody>
          <a:bodyPr>
            <a:noAutofit/>
          </a:bodyPr>
          <a:lstStyle/>
          <a:p>
            <a:pPr marL="0" indent="0" algn="ctr">
              <a:buNone/>
            </a:pPr>
            <a:r>
              <a:rPr lang="en-US" sz="2400" dirty="0" smtClean="0">
                <a:latin typeface="Georgia" pitchFamily="18" charset="0"/>
              </a:rPr>
              <a:t>Discretionary Portfolio</a:t>
            </a:r>
            <a:endParaRPr lang="en-US" sz="1800" dirty="0">
              <a:solidFill>
                <a:schemeClr val="accent5">
                  <a:lumMod val="50000"/>
                </a:schemeClr>
              </a:solidFill>
              <a:latin typeface="Georg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05246944"/>
              </p:ext>
            </p:extLst>
          </p:nvPr>
        </p:nvGraphicFramePr>
        <p:xfrm>
          <a:off x="1105470" y="1316766"/>
          <a:ext cx="8693623" cy="2895255"/>
        </p:xfrm>
        <a:graphic>
          <a:graphicData uri="http://schemas.openxmlformats.org/drawingml/2006/table">
            <a:tbl>
              <a:tblPr firstRow="1" bandRow="1">
                <a:tableStyleId>{5C22544A-7EE6-4342-B048-85BDC9FD1C3A}</a:tableStyleId>
              </a:tblPr>
              <a:tblGrid>
                <a:gridCol w="1593659">
                  <a:extLst>
                    <a:ext uri="{9D8B030D-6E8A-4147-A177-3AD203B41FA5}">
                      <a16:colId xmlns:a16="http://schemas.microsoft.com/office/drawing/2014/main" xmlns="" val="660408475"/>
                    </a:ext>
                  </a:extLst>
                </a:gridCol>
                <a:gridCol w="326676">
                  <a:extLst>
                    <a:ext uri="{9D8B030D-6E8A-4147-A177-3AD203B41FA5}">
                      <a16:colId xmlns:a16="http://schemas.microsoft.com/office/drawing/2014/main" xmlns="" val="3103653713"/>
                    </a:ext>
                  </a:extLst>
                </a:gridCol>
                <a:gridCol w="1936118">
                  <a:extLst>
                    <a:ext uri="{9D8B030D-6E8A-4147-A177-3AD203B41FA5}">
                      <a16:colId xmlns:a16="http://schemas.microsoft.com/office/drawing/2014/main" xmlns="" val="3851005902"/>
                    </a:ext>
                  </a:extLst>
                </a:gridCol>
                <a:gridCol w="303260">
                  <a:extLst>
                    <a:ext uri="{9D8B030D-6E8A-4147-A177-3AD203B41FA5}">
                      <a16:colId xmlns:a16="http://schemas.microsoft.com/office/drawing/2014/main" xmlns="" val="2573255540"/>
                    </a:ext>
                  </a:extLst>
                </a:gridCol>
                <a:gridCol w="1785238">
                  <a:extLst>
                    <a:ext uri="{9D8B030D-6E8A-4147-A177-3AD203B41FA5}">
                      <a16:colId xmlns:a16="http://schemas.microsoft.com/office/drawing/2014/main" xmlns="" val="4133166403"/>
                    </a:ext>
                  </a:extLst>
                </a:gridCol>
                <a:gridCol w="326080">
                  <a:extLst>
                    <a:ext uri="{9D8B030D-6E8A-4147-A177-3AD203B41FA5}">
                      <a16:colId xmlns:a16="http://schemas.microsoft.com/office/drawing/2014/main" xmlns="" val="1328191958"/>
                    </a:ext>
                  </a:extLst>
                </a:gridCol>
                <a:gridCol w="2422592">
                  <a:extLst>
                    <a:ext uri="{9D8B030D-6E8A-4147-A177-3AD203B41FA5}">
                      <a16:colId xmlns:a16="http://schemas.microsoft.com/office/drawing/2014/main" xmlns="" val="971556795"/>
                    </a:ext>
                  </a:extLst>
                </a:gridCol>
              </a:tblGrid>
              <a:tr h="544251">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Fund Schemes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Net Asset Mar 31, 2022</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Fees Earned </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Growth % In AUMs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6641559"/>
                  </a:ext>
                </a:extLst>
              </a:tr>
              <a:tr h="329594">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lnB w="12700" cmpd="sng">
                      <a:noFill/>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09288912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Adamjee Life Assurance Funds</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58,447,944</a:t>
                      </a:r>
                    </a:p>
                  </a:txBody>
                  <a:tcPr marL="7620" marR="7620" marT="7620" marB="0" anchor="ctr">
                    <a:lnR w="12700" cmpd="sng">
                      <a:noFill/>
                    </a:ln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23,934</a:t>
                      </a:r>
                    </a:p>
                  </a:txBody>
                  <a:tcPr marL="7620" marR="7620" marT="7620" marB="0" anchor="ctr">
                    <a:lnL w="12700" cmpd="sng">
                      <a:noFill/>
                    </a:lnL>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16.20%</a:t>
                      </a:r>
                      <a:endParaRPr lang="en-US" sz="1600" kern="1200" dirty="0">
                        <a:solidFill>
                          <a:srgbClr val="002060"/>
                        </a:solidFill>
                        <a:latin typeface="Georgia" panose="02040502050405020303" pitchFamily="18" charset="0"/>
                        <a:ea typeface="+mn-ea"/>
                        <a:cs typeface="+mn-cs"/>
                      </a:endParaRPr>
                    </a:p>
                  </a:txBody>
                  <a:tcPr marL="8573" marR="8573" marT="8573" marB="0" anchor="b">
                    <a:solidFill>
                      <a:schemeClr val="bg1"/>
                    </a:solidFill>
                  </a:tcPr>
                </a:tc>
                <a:extLst>
                  <a:ext uri="{0D108BD9-81ED-4DB2-BD59-A6C34878D82A}">
                    <a16:rowId xmlns:a16="http://schemas.microsoft.com/office/drawing/2014/main" xmlns="" val="4171871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Others</a:t>
                      </a:r>
                    </a:p>
                  </a:txBody>
                  <a:tcPr marL="9525" marR="9525" marT="9525" marB="0" anchor="b">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6,280,678</a:t>
                      </a:r>
                    </a:p>
                  </a:txBody>
                  <a:tcPr marL="7620" marR="7620" marT="7620" marB="0" anchor="ctr">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28,020</a:t>
                      </a:r>
                    </a:p>
                  </a:txBody>
                  <a:tcPr marL="7620" marR="7620" marT="7620" marB="0" anchor="ctr">
                    <a:lnL w="12700" cmpd="sng">
                      <a:noFill/>
                    </a:lnL>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R w="12700" cmpd="sng">
                      <a:noFill/>
                    </a:ln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(5.50)</a:t>
                      </a:r>
                      <a:endParaRPr lang="en-US" sz="1600" kern="1200" dirty="0">
                        <a:solidFill>
                          <a:srgbClr val="002060"/>
                        </a:solidFill>
                        <a:latin typeface="Georgia" panose="02040502050405020303" pitchFamily="18" charset="0"/>
                        <a:ea typeface="+mn-ea"/>
                        <a:cs typeface="+mn-cs"/>
                      </a:endParaRPr>
                    </a:p>
                  </a:txBody>
                  <a:tcPr marL="8573" marR="8573" marT="8573" marB="0" anchor="b">
                    <a:lnL w="12700" cmpd="sng">
                      <a:noFill/>
                    </a:lnL>
                    <a:lnR w="12700" cmpd="sng">
                      <a:noFill/>
                    </a:lnR>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85200762"/>
                  </a:ext>
                </a:extLst>
              </a:tr>
              <a:tr h="459159">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Discretionary Portfolios</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FF000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baseline="0" dirty="0">
                          <a:solidFill>
                            <a:srgbClr val="002060"/>
                          </a:solidFill>
                          <a:latin typeface="Georgia" panose="02040502050405020303" pitchFamily="18" charset="0"/>
                          <a:ea typeface="+mn-ea"/>
                          <a:cs typeface="+mn-cs"/>
                        </a:rPr>
                        <a:t>64,728,622</a:t>
                      </a:r>
                    </a:p>
                  </a:txBody>
                  <a:tcPr marL="7620" marR="7620" marT="762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51,954</a:t>
                      </a:r>
                    </a:p>
                  </a:txBody>
                  <a:tcPr marL="7620" marR="7620" marT="762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41213731"/>
                  </a:ext>
                </a:extLst>
              </a:tr>
              <a:tr h="6691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smtClean="0">
                        <a:solidFill>
                          <a:srgbClr val="FF000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37.57%</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kern="1200" baseline="0" dirty="0">
                        <a:solidFill>
                          <a:srgbClr val="FF000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b="0" i="0" u="none" strike="noStrike" kern="1200" baseline="0" dirty="0">
                          <a:solidFill>
                            <a:srgbClr val="002060"/>
                          </a:solidFill>
                          <a:latin typeface="Georgia" panose="02040502050405020303" pitchFamily="18" charset="0"/>
                          <a:ea typeface="+mn-ea"/>
                          <a:cs typeface="+mn-cs"/>
                        </a:rPr>
                        <a:t>5.85%</a:t>
                      </a:r>
                    </a:p>
                  </a:txBody>
                  <a:tcPr marL="7620" marR="7620" marT="762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FF000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13272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94419170"/>
              </p:ext>
            </p:extLst>
          </p:nvPr>
        </p:nvGraphicFramePr>
        <p:xfrm>
          <a:off x="1105469" y="4362492"/>
          <a:ext cx="8693623" cy="890826"/>
        </p:xfrm>
        <a:graphic>
          <a:graphicData uri="http://schemas.openxmlformats.org/drawingml/2006/table">
            <a:tbl>
              <a:tblPr firstRow="1" bandRow="1">
                <a:tableStyleId>{5C22544A-7EE6-4342-B048-85BDC9FD1C3A}</a:tableStyleId>
              </a:tblPr>
              <a:tblGrid>
                <a:gridCol w="1593659">
                  <a:extLst>
                    <a:ext uri="{9D8B030D-6E8A-4147-A177-3AD203B41FA5}">
                      <a16:colId xmlns:a16="http://schemas.microsoft.com/office/drawing/2014/main" xmlns="" val="660408475"/>
                    </a:ext>
                  </a:extLst>
                </a:gridCol>
                <a:gridCol w="326676">
                  <a:extLst>
                    <a:ext uri="{9D8B030D-6E8A-4147-A177-3AD203B41FA5}">
                      <a16:colId xmlns:a16="http://schemas.microsoft.com/office/drawing/2014/main" xmlns="" val="3103653713"/>
                    </a:ext>
                  </a:extLst>
                </a:gridCol>
                <a:gridCol w="1936118">
                  <a:extLst>
                    <a:ext uri="{9D8B030D-6E8A-4147-A177-3AD203B41FA5}">
                      <a16:colId xmlns:a16="http://schemas.microsoft.com/office/drawing/2014/main" xmlns="" val="3851005902"/>
                    </a:ext>
                  </a:extLst>
                </a:gridCol>
                <a:gridCol w="303260">
                  <a:extLst>
                    <a:ext uri="{9D8B030D-6E8A-4147-A177-3AD203B41FA5}">
                      <a16:colId xmlns:a16="http://schemas.microsoft.com/office/drawing/2014/main" xmlns="" val="2573255540"/>
                    </a:ext>
                  </a:extLst>
                </a:gridCol>
                <a:gridCol w="1785238">
                  <a:extLst>
                    <a:ext uri="{9D8B030D-6E8A-4147-A177-3AD203B41FA5}">
                      <a16:colId xmlns:a16="http://schemas.microsoft.com/office/drawing/2014/main" xmlns="" val="4133166403"/>
                    </a:ext>
                  </a:extLst>
                </a:gridCol>
                <a:gridCol w="326080">
                  <a:extLst>
                    <a:ext uri="{9D8B030D-6E8A-4147-A177-3AD203B41FA5}">
                      <a16:colId xmlns:a16="http://schemas.microsoft.com/office/drawing/2014/main" xmlns="" val="1328191958"/>
                    </a:ext>
                  </a:extLst>
                </a:gridCol>
                <a:gridCol w="2422592">
                  <a:extLst>
                    <a:ext uri="{9D8B030D-6E8A-4147-A177-3AD203B41FA5}">
                      <a16:colId xmlns:a16="http://schemas.microsoft.com/office/drawing/2014/main" xmlns="" val="971556795"/>
                    </a:ext>
                  </a:extLst>
                </a:gridCol>
              </a:tblGrid>
              <a:tr h="259215">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no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38100" cmpd="sng">
                      <a:noFill/>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no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38100" cmpd="sng">
                      <a:noFill/>
                    </a:lnT>
                    <a:lnB w="38100" cmpd="sng">
                      <a:noFill/>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no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38100" cmpd="sng">
                      <a:noFill/>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xmlns="" val="2092889129"/>
                  </a:ext>
                </a:extLst>
              </a:tr>
              <a:tr h="555546">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Grand Total of Schemes</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ap="flat" cmpd="sng" algn="ctr">
                      <a:noFill/>
                      <a:prstDash val="solid"/>
                      <a:round/>
                      <a:headEnd type="none" w="med" len="med"/>
                      <a:tailEnd type="none" w="med" len="med"/>
                    </a:lnL>
                    <a:lnR w="12700" cmpd="sng">
                      <a:noFill/>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172,283,351</a:t>
                      </a:r>
                      <a:endParaRPr lang="en-US" sz="800" kern="1200" dirty="0">
                        <a:solidFill>
                          <a:srgbClr val="002060"/>
                        </a:solidFill>
                        <a:latin typeface="Georgia" panose="02040502050405020303" pitchFamily="18" charset="0"/>
                        <a:ea typeface="+mn-ea"/>
                        <a:cs typeface="+mn-cs"/>
                      </a:endParaRPr>
                    </a:p>
                  </a:txBody>
                  <a:tcPr marL="7620" marR="7620" marT="7620" marB="0" anchor="ct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FF0000"/>
                        </a:solidFill>
                        <a:latin typeface="Georgia" panose="02040502050405020303" pitchFamily="18" charset="0"/>
                        <a:ea typeface="+mn-ea"/>
                        <a:cs typeface="+mn-cs"/>
                      </a:endParaRP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  </a:t>
                      </a:r>
                      <a:r>
                        <a:rPr lang="en-US" sz="1600" kern="1200" dirty="0" smtClean="0">
                          <a:solidFill>
                            <a:srgbClr val="002060"/>
                          </a:solidFill>
                          <a:latin typeface="Georgia" panose="02040502050405020303" pitchFamily="18" charset="0"/>
                          <a:ea typeface="+mn-ea"/>
                          <a:cs typeface="+mn-cs"/>
                        </a:rPr>
                        <a:t>887,460</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41213731"/>
                  </a:ext>
                </a:extLst>
              </a:tr>
            </a:tbl>
          </a:graphicData>
        </a:graphic>
      </p:graphicFrame>
    </p:spTree>
    <p:extLst>
      <p:ext uri="{BB962C8B-B14F-4D97-AF65-F5344CB8AC3E}">
        <p14:creationId xmlns:p14="http://schemas.microsoft.com/office/powerpoint/2010/main" val="27330180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6" name="Content Placeholder 2">
            <a:extLst>
              <a:ext uri="{FF2B5EF4-FFF2-40B4-BE49-F238E27FC236}">
                <a16:creationId xmlns:a16="http://schemas.microsoft.com/office/drawing/2014/main" xmlns="" id="{FD64171F-904E-4CBA-A681-B2C6C0CFE8A1}"/>
              </a:ext>
            </a:extLst>
          </p:cNvPr>
          <p:cNvSpPr txBox="1">
            <a:spLocks/>
          </p:cNvSpPr>
          <p:nvPr/>
        </p:nvSpPr>
        <p:spPr>
          <a:xfrm>
            <a:off x="686443" y="2403138"/>
            <a:ext cx="9464040" cy="600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rgbClr val="002060"/>
                </a:solidFill>
                <a:latin typeface="Georgia" pitchFamily="18" charset="0"/>
              </a:rPr>
              <a:t>Update on pending action items</a:t>
            </a:r>
            <a:endParaRPr lang="en-US" sz="3600" dirty="0" smtClean="0">
              <a:solidFill>
                <a:srgbClr val="002060"/>
              </a:solidFill>
              <a:latin typeface="Georgia" pitchFamily="18" charset="0"/>
            </a:endParaRPr>
          </a:p>
        </p:txBody>
      </p:sp>
    </p:spTree>
    <p:extLst>
      <p:ext uri="{BB962C8B-B14F-4D97-AF65-F5344CB8AC3E}">
        <p14:creationId xmlns:p14="http://schemas.microsoft.com/office/powerpoint/2010/main" val="22525077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14066" y="603060"/>
            <a:ext cx="2384227" cy="380140"/>
          </a:xfrm>
        </p:spPr>
        <p:txBody>
          <a:bodyPr rtlCol="0">
            <a:normAutofit/>
          </a:bodyPr>
          <a:lstStyle/>
          <a:p>
            <a:pPr>
              <a:defRPr/>
            </a:pPr>
            <a:r>
              <a:rPr lang="en-US" sz="198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661315" y="974628"/>
            <a:ext cx="6129210" cy="366905"/>
          </a:xfrm>
        </p:spPr>
        <p:txBody>
          <a:bodyPr>
            <a:noAutofit/>
          </a:bodyPr>
          <a:lstStyle/>
          <a:p>
            <a:pPr marL="0" indent="0" algn="ctr">
              <a:buNone/>
            </a:pPr>
            <a:r>
              <a:rPr lang="en-US" sz="2160" dirty="0">
                <a:solidFill>
                  <a:schemeClr val="accent1">
                    <a:lumMod val="50000"/>
                  </a:schemeClr>
                </a:solidFill>
                <a:latin typeface="Georgia" pitchFamily="18" charset="0"/>
              </a:rPr>
              <a:t>Pending Action Items</a:t>
            </a:r>
            <a:endParaRPr lang="en-US" sz="2880" dirty="0">
              <a:solidFill>
                <a:schemeClr val="accent1">
                  <a:lumMod val="50000"/>
                </a:schemeClr>
              </a:solidFill>
              <a:latin typeface="Georg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90709654"/>
              </p:ext>
            </p:extLst>
          </p:nvPr>
        </p:nvGraphicFramePr>
        <p:xfrm>
          <a:off x="1072999" y="1468419"/>
          <a:ext cx="8795385" cy="4479927"/>
        </p:xfrm>
        <a:graphic>
          <a:graphicData uri="http://schemas.openxmlformats.org/drawingml/2006/table">
            <a:tbl>
              <a:tblPr firstRow="1" firstCol="1" bandRow="1">
                <a:tableStyleId>{5C22544A-7EE6-4342-B048-85BDC9FD1C3A}</a:tableStyleId>
              </a:tblPr>
              <a:tblGrid>
                <a:gridCol w="442159">
                  <a:extLst>
                    <a:ext uri="{9D8B030D-6E8A-4147-A177-3AD203B41FA5}">
                      <a16:colId xmlns:a16="http://schemas.microsoft.com/office/drawing/2014/main" xmlns="" val="20000"/>
                    </a:ext>
                  </a:extLst>
                </a:gridCol>
                <a:gridCol w="2278688">
                  <a:extLst>
                    <a:ext uri="{9D8B030D-6E8A-4147-A177-3AD203B41FA5}">
                      <a16:colId xmlns:a16="http://schemas.microsoft.com/office/drawing/2014/main" xmlns="" val="20001"/>
                    </a:ext>
                  </a:extLst>
                </a:gridCol>
                <a:gridCol w="1300277">
                  <a:extLst>
                    <a:ext uri="{9D8B030D-6E8A-4147-A177-3AD203B41FA5}">
                      <a16:colId xmlns:a16="http://schemas.microsoft.com/office/drawing/2014/main" xmlns="" val="20002"/>
                    </a:ext>
                  </a:extLst>
                </a:gridCol>
                <a:gridCol w="1004011">
                  <a:extLst>
                    <a:ext uri="{9D8B030D-6E8A-4147-A177-3AD203B41FA5}">
                      <a16:colId xmlns:a16="http://schemas.microsoft.com/office/drawing/2014/main" xmlns="" val="20003"/>
                    </a:ext>
                  </a:extLst>
                </a:gridCol>
                <a:gridCol w="3770250">
                  <a:extLst>
                    <a:ext uri="{9D8B030D-6E8A-4147-A177-3AD203B41FA5}">
                      <a16:colId xmlns:a16="http://schemas.microsoft.com/office/drawing/2014/main" xmlns="" val="20004"/>
                    </a:ext>
                  </a:extLst>
                </a:gridCol>
              </a:tblGrid>
              <a:tr h="530507">
                <a:tc>
                  <a:txBody>
                    <a:bodyPr/>
                    <a:lstStyle/>
                    <a:p>
                      <a:pPr marL="0" marR="0" algn="ctr" defTabSz="822960" rtl="0" eaLnBrk="1" latinLnBrk="0" hangingPunct="1">
                        <a:lnSpc>
                          <a:spcPct val="107000"/>
                        </a:lnSpc>
                        <a:spcBef>
                          <a:spcPts val="0"/>
                        </a:spcBef>
                        <a:spcAft>
                          <a:spcPts val="0"/>
                        </a:spcAft>
                      </a:pPr>
                      <a:r>
                        <a:rPr lang="en-US" sz="900" b="1" kern="1200" baseline="0" dirty="0">
                          <a:solidFill>
                            <a:srgbClr val="002060"/>
                          </a:solidFill>
                          <a:effectLst/>
                          <a:latin typeface="Georgia" panose="02040502050405020303" pitchFamily="18" charset="0"/>
                          <a:ea typeface="+mn-ea"/>
                          <a:cs typeface="+mn-cs"/>
                        </a:rPr>
                        <a:t>S. No.</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algn="ctr" defTabSz="822960" rtl="0" eaLnBrk="1" latinLnBrk="0" hangingPunct="1">
                        <a:lnSpc>
                          <a:spcPct val="107000"/>
                        </a:lnSpc>
                        <a:spcBef>
                          <a:spcPts val="0"/>
                        </a:spcBef>
                        <a:spcAft>
                          <a:spcPts val="0"/>
                        </a:spcAft>
                      </a:pPr>
                      <a:r>
                        <a:rPr lang="en-US" sz="900" b="1" kern="1200" baseline="0" dirty="0">
                          <a:solidFill>
                            <a:srgbClr val="002060"/>
                          </a:solidFill>
                          <a:effectLst/>
                          <a:latin typeface="Georgia" panose="02040502050405020303" pitchFamily="18" charset="0"/>
                          <a:ea typeface="+mn-ea"/>
                          <a:cs typeface="+mn-cs"/>
                        </a:rPr>
                        <a:t>Description</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algn="ctr" defTabSz="822960" rtl="0" eaLnBrk="1" latinLnBrk="0" hangingPunct="1">
                        <a:lnSpc>
                          <a:spcPct val="107000"/>
                        </a:lnSpc>
                        <a:spcBef>
                          <a:spcPts val="0"/>
                        </a:spcBef>
                        <a:spcAft>
                          <a:spcPts val="0"/>
                        </a:spcAft>
                      </a:pPr>
                      <a:r>
                        <a:rPr lang="en-US" sz="900" b="1" kern="1200" baseline="0" dirty="0">
                          <a:solidFill>
                            <a:srgbClr val="002060"/>
                          </a:solidFill>
                          <a:effectLst/>
                          <a:latin typeface="Georgia" panose="02040502050405020303" pitchFamily="18" charset="0"/>
                          <a:ea typeface="+mn-ea"/>
                          <a:cs typeface="+mn-cs"/>
                        </a:rPr>
                        <a:t>Department</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algn="ctr" defTabSz="822960" rtl="0" eaLnBrk="1" latinLnBrk="0" hangingPunct="1">
                        <a:lnSpc>
                          <a:spcPct val="107000"/>
                        </a:lnSpc>
                        <a:spcBef>
                          <a:spcPts val="0"/>
                        </a:spcBef>
                        <a:spcAft>
                          <a:spcPts val="0"/>
                        </a:spcAft>
                      </a:pPr>
                      <a:r>
                        <a:rPr lang="en-US" sz="900" b="1" kern="1200" baseline="0" dirty="0">
                          <a:solidFill>
                            <a:srgbClr val="002060"/>
                          </a:solidFill>
                          <a:effectLst/>
                          <a:latin typeface="Georgia" panose="02040502050405020303" pitchFamily="18" charset="0"/>
                          <a:ea typeface="+mn-ea"/>
                          <a:cs typeface="+mn-cs"/>
                        </a:rPr>
                        <a:t>Issue highlighted on</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algn="ctr" defTabSz="822960" rtl="0" eaLnBrk="1" latinLnBrk="0" hangingPunct="1">
                        <a:lnSpc>
                          <a:spcPct val="107000"/>
                        </a:lnSpc>
                        <a:spcBef>
                          <a:spcPts val="0"/>
                        </a:spcBef>
                        <a:spcAft>
                          <a:spcPts val="0"/>
                        </a:spcAft>
                      </a:pPr>
                      <a:r>
                        <a:rPr lang="en-US" sz="900" b="1" kern="1200" baseline="0" dirty="0" smtClean="0">
                          <a:solidFill>
                            <a:srgbClr val="002060"/>
                          </a:solidFill>
                          <a:effectLst/>
                          <a:latin typeface="Georgia" panose="02040502050405020303" pitchFamily="18" charset="0"/>
                          <a:ea typeface="+mn-ea"/>
                          <a:cs typeface="+mn-cs"/>
                        </a:rPr>
                        <a:t>Status</a:t>
                      </a:r>
                      <a:endParaRPr lang="en-US" sz="900" b="1" kern="1200" baseline="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0"/>
                  </a:ext>
                </a:extLst>
              </a:tr>
              <a:tr h="1159991">
                <a:tc>
                  <a:txBody>
                    <a:bodyPr/>
                    <a:lstStyle/>
                    <a:p>
                      <a:pPr marL="0" marR="0" indent="0" algn="ctr" defTabSz="822960" rtl="0" eaLnBrk="1" latinLnBrk="0" hangingPunct="1">
                        <a:lnSpc>
                          <a:spcPct val="107000"/>
                        </a:lnSpc>
                        <a:spcBef>
                          <a:spcPts val="0"/>
                        </a:spcBef>
                        <a:spcAft>
                          <a:spcPts val="0"/>
                        </a:spcAft>
                        <a:buNone/>
                      </a:pPr>
                      <a:r>
                        <a:rPr lang="en-US" sz="900" kern="1200" dirty="0" smtClean="0">
                          <a:solidFill>
                            <a:srgbClr val="002060"/>
                          </a:solidFill>
                          <a:effectLst/>
                          <a:latin typeface="Georgia" panose="02040502050405020303" pitchFamily="18" charset="0"/>
                          <a:ea typeface="+mn-ea"/>
                          <a:cs typeface="+mn-cs"/>
                        </a:rPr>
                        <a:t>1.</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i="1" kern="1200" baseline="0" dirty="0" smtClean="0">
                          <a:solidFill>
                            <a:srgbClr val="002060"/>
                          </a:solidFill>
                          <a:effectLst/>
                          <a:latin typeface="Georgia" panose="02040502050405020303" pitchFamily="18" charset="0"/>
                          <a:ea typeface="+mn-ea"/>
                          <a:cs typeface="+mn-cs"/>
                        </a:rPr>
                        <a:t>Risk Policy of the Funds</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Credit Committee has asked the management to re-present Risk Policy of the Funds after comprehensive review by the management.</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In the meeting Investment Policies of each Fund would also be presented.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Chief Investment Officer/</a:t>
                      </a:r>
                    </a:p>
                    <a:p>
                      <a:pPr marL="0" marR="0" lvl="0" indent="0" algn="ctr"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Head of Risk Management</a:t>
                      </a:r>
                      <a:endParaRPr lang="en-US" sz="900" kern="1200" baseline="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Meeting No. 160</a:t>
                      </a:r>
                      <a:br>
                        <a:rPr lang="en-US" sz="900" kern="1200" baseline="0" dirty="0" smtClean="0">
                          <a:solidFill>
                            <a:srgbClr val="002060"/>
                          </a:solidFill>
                          <a:effectLst/>
                          <a:latin typeface="Georgia" panose="02040502050405020303" pitchFamily="18" charset="0"/>
                          <a:ea typeface="+mn-ea"/>
                          <a:cs typeface="+mn-cs"/>
                        </a:rPr>
                      </a:br>
                      <a:r>
                        <a:rPr lang="en-US" sz="900" kern="1200" baseline="0" dirty="0" smtClean="0">
                          <a:solidFill>
                            <a:srgbClr val="002060"/>
                          </a:solidFill>
                          <a:effectLst/>
                          <a:latin typeface="Georgia" panose="02040502050405020303" pitchFamily="18" charset="0"/>
                          <a:ea typeface="+mn-ea"/>
                          <a:cs typeface="+mn-cs"/>
                        </a:rPr>
                        <a:t>dated October 23, 2020</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The management plan to schedule Credit Committee next month wherein Risk Policy of the Funds would be presented.</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3"/>
                  </a:ext>
                </a:extLst>
              </a:tr>
              <a:tr h="1018508">
                <a:tc>
                  <a:txBody>
                    <a:bodyPr/>
                    <a:lstStyle/>
                    <a:p>
                      <a:pPr marL="0" marR="0" algn="ctr">
                        <a:lnSpc>
                          <a:spcPct val="107000"/>
                        </a:lnSpc>
                        <a:spcBef>
                          <a:spcPts val="0"/>
                        </a:spcBef>
                        <a:spcAft>
                          <a:spcPts val="0"/>
                        </a:spcAft>
                      </a:pPr>
                      <a:r>
                        <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2.</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algn="just" defTabSz="822960" rtl="0" eaLnBrk="1" latinLnBrk="0" hangingPunct="1">
                        <a:lnSpc>
                          <a:spcPct val="107000"/>
                        </a:lnSpc>
                        <a:spcBef>
                          <a:spcPts val="0"/>
                        </a:spcBef>
                        <a:spcAft>
                          <a:spcPts val="0"/>
                        </a:spcAft>
                      </a:pPr>
                      <a:r>
                        <a:rPr lang="en-US" sz="900" b="1" i="1" kern="1200" baseline="0" dirty="0" smtClean="0">
                          <a:solidFill>
                            <a:srgbClr val="002060"/>
                          </a:solidFill>
                          <a:effectLst/>
                          <a:latin typeface="Georgia" panose="02040502050405020303" pitchFamily="18" charset="0"/>
                          <a:ea typeface="+mn-ea"/>
                          <a:cs typeface="+mn-cs"/>
                        </a:rPr>
                        <a:t>Urdu version of ISAVE App </a:t>
                      </a:r>
                      <a:endParaRPr lang="en-US" sz="900" b="1" i="1" kern="1200" dirty="0" smtClean="0">
                        <a:solidFill>
                          <a:srgbClr val="002060"/>
                        </a:solidFill>
                        <a:effectLst/>
                        <a:latin typeface="Georgia" panose="02040502050405020303" pitchFamily="18" charset="0"/>
                        <a:ea typeface="+mn-ea"/>
                        <a:cs typeface="+mn-cs"/>
                      </a:endParaRPr>
                    </a:p>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0" kern="1200" baseline="0" dirty="0" smtClean="0">
                          <a:solidFill>
                            <a:srgbClr val="002060"/>
                          </a:solidFill>
                          <a:effectLst/>
                          <a:latin typeface="Georgia" panose="02040502050405020303" pitchFamily="18" charset="0"/>
                          <a:ea typeface="+mn-ea"/>
                          <a:cs typeface="+mn-cs"/>
                        </a:rPr>
                        <a:t>ISAVE Urdu version has been developed and to review the translation quality has now been submitted to the Consultant.  </a:t>
                      </a:r>
                      <a:endParaRPr lang="en-US" sz="900" b="0" kern="1200" baseline="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 </a:t>
                      </a:r>
                      <a:r>
                        <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Head</a:t>
                      </a:r>
                      <a:r>
                        <a:rPr lang="en-US" sz="900" baseline="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of Marketing/ Head of Information Technology</a:t>
                      </a:r>
                      <a:endPar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Meeting No. 163 dated February 08,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Urdu version for iSAVE onboarding has been completed and has now been handed over for system development. The same would be developed after the new onboarding process has been launched and stability has been checked. The management expects Urdu version of iSAVE onboarding to be live by June 2022 after which we would start ISAVE Urdu version.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36604397"/>
                  </a:ext>
                </a:extLst>
              </a:tr>
              <a:tr h="78911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3.</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i="1" kern="1200" baseline="0" dirty="0" smtClean="0">
                          <a:solidFill>
                            <a:srgbClr val="002060"/>
                          </a:solidFill>
                          <a:effectLst/>
                          <a:latin typeface="Georgia" panose="02040502050405020303" pitchFamily="18" charset="0"/>
                          <a:ea typeface="+mn-ea"/>
                          <a:cs typeface="+mn-cs"/>
                        </a:rPr>
                        <a:t>KYC/ CFT Manual </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The management would present the Manual along with Risk Management Policy to the sub-committee for review.</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Head of Compliance</a:t>
                      </a:r>
                      <a:endParaRPr lang="en-US" sz="900" kern="1200" baseline="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Meeting No. 163 dated February 08,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The management intends to schedule Credit Committee next month wherein Risk Policy of the Funds would be presented.</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73487398"/>
                  </a:ext>
                </a:extLst>
              </a:tr>
              <a:tr h="98180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4.</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1" i="1" kern="1200" baseline="0" dirty="0" smtClean="0">
                          <a:solidFill>
                            <a:srgbClr val="002060"/>
                          </a:solidFill>
                          <a:effectLst/>
                          <a:latin typeface="Georgia" panose="02040502050405020303" pitchFamily="18" charset="0"/>
                          <a:ea typeface="+mn-ea"/>
                          <a:cs typeface="+mn-cs"/>
                        </a:rPr>
                        <a:t>KYC deficiencies </a:t>
                      </a:r>
                    </a:p>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0" kern="1200" dirty="0" smtClean="0">
                          <a:solidFill>
                            <a:srgbClr val="002060"/>
                          </a:solidFill>
                          <a:effectLst/>
                          <a:latin typeface="Georgia" panose="02040502050405020303" pitchFamily="18" charset="0"/>
                          <a:ea typeface="+mn-ea"/>
                          <a:cs typeface="+mn-cs"/>
                        </a:rPr>
                        <a:t>Sales team are following with the unit holders to resolve KYC deficiencies after which the management would ascertain whether to continue relationship with the unit holder. </a:t>
                      </a:r>
                      <a:endParaRPr lang="en-US" sz="900" b="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900" b="0" kern="1200" baseline="0" dirty="0" smtClean="0">
                          <a:solidFill>
                            <a:srgbClr val="002060"/>
                          </a:solidFill>
                          <a:effectLst/>
                          <a:latin typeface="Georgia" panose="02040502050405020303" pitchFamily="18" charset="0"/>
                          <a:ea typeface="+mn-ea"/>
                          <a:cs typeface="+mn-cs"/>
                        </a:rPr>
                        <a:t>Head of Sales</a:t>
                      </a:r>
                      <a:endParaRPr lang="en-US" sz="900" b="0" kern="1200" baseline="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900" b="0" kern="1200" baseline="0" noProof="0" dirty="0" smtClean="0">
                          <a:solidFill>
                            <a:srgbClr val="002060"/>
                          </a:solidFill>
                          <a:effectLst/>
                          <a:latin typeface="Georgia" panose="02040502050405020303" pitchFamily="18" charset="0"/>
                          <a:ea typeface="+mn-ea"/>
                          <a:cs typeface="+mn-cs"/>
                        </a:rPr>
                        <a:t>Meeting No. 168 dated August 09,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Head of sales reviewed 69 high risk customers from the provided customers list. 19 cases are completely resolved, few cases are partially resolved and rest will be resolved by next quarter end.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306901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2652" y="509503"/>
            <a:ext cx="2150850" cy="456486"/>
          </a:xfrm>
        </p:spPr>
        <p:txBody>
          <a:bodyPr rtlCol="0">
            <a:noAutofit/>
          </a:bodyPr>
          <a:lstStyle/>
          <a:p>
            <a:pPr>
              <a:defRPr/>
            </a:pPr>
            <a:r>
              <a:rPr lang="en-US" sz="18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808710" y="965989"/>
            <a:ext cx="5023741" cy="456488"/>
          </a:xfrm>
        </p:spPr>
        <p:txBody>
          <a:bodyPr>
            <a:noAutofit/>
          </a:bodyPr>
          <a:lstStyle/>
          <a:p>
            <a:pPr marL="0" indent="0" algn="ctr">
              <a:buNone/>
            </a:pPr>
            <a:r>
              <a:rPr lang="en-US" sz="2160" dirty="0">
                <a:solidFill>
                  <a:schemeClr val="accent1">
                    <a:lumMod val="50000"/>
                  </a:schemeClr>
                </a:solidFill>
                <a:latin typeface="Georgia" pitchFamily="18" charset="0"/>
              </a:rPr>
              <a:t>Pending Action Items</a:t>
            </a:r>
          </a:p>
          <a:p>
            <a:pPr marL="0" indent="0" algn="ctr">
              <a:buNone/>
            </a:pPr>
            <a:endParaRPr lang="en-US" sz="1620" dirty="0">
              <a:latin typeface="Georg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17746"/>
              </p:ext>
            </p:extLst>
          </p:nvPr>
        </p:nvGraphicFramePr>
        <p:xfrm>
          <a:off x="1197785" y="1422475"/>
          <a:ext cx="8614942" cy="4297007"/>
        </p:xfrm>
        <a:graphic>
          <a:graphicData uri="http://schemas.openxmlformats.org/drawingml/2006/table">
            <a:tbl>
              <a:tblPr firstRow="1" firstCol="1" bandRow="1">
                <a:tableStyleId>{5C22544A-7EE6-4342-B048-85BDC9FD1C3A}</a:tableStyleId>
              </a:tblPr>
              <a:tblGrid>
                <a:gridCol w="398364">
                  <a:extLst>
                    <a:ext uri="{9D8B030D-6E8A-4147-A177-3AD203B41FA5}">
                      <a16:colId xmlns:a16="http://schemas.microsoft.com/office/drawing/2014/main" xmlns="" val="20000"/>
                    </a:ext>
                  </a:extLst>
                </a:gridCol>
                <a:gridCol w="2271753">
                  <a:extLst>
                    <a:ext uri="{9D8B030D-6E8A-4147-A177-3AD203B41FA5}">
                      <a16:colId xmlns:a16="http://schemas.microsoft.com/office/drawing/2014/main" xmlns="" val="20001"/>
                    </a:ext>
                  </a:extLst>
                </a:gridCol>
                <a:gridCol w="1292400">
                  <a:extLst>
                    <a:ext uri="{9D8B030D-6E8A-4147-A177-3AD203B41FA5}">
                      <a16:colId xmlns:a16="http://schemas.microsoft.com/office/drawing/2014/main" xmlns="" val="20002"/>
                    </a:ext>
                  </a:extLst>
                </a:gridCol>
                <a:gridCol w="1001295">
                  <a:extLst>
                    <a:ext uri="{9D8B030D-6E8A-4147-A177-3AD203B41FA5}">
                      <a16:colId xmlns:a16="http://schemas.microsoft.com/office/drawing/2014/main" xmlns="" val="20003"/>
                    </a:ext>
                  </a:extLst>
                </a:gridCol>
                <a:gridCol w="3651130">
                  <a:extLst>
                    <a:ext uri="{9D8B030D-6E8A-4147-A177-3AD203B41FA5}">
                      <a16:colId xmlns:a16="http://schemas.microsoft.com/office/drawing/2014/main" xmlns="" val="20004"/>
                    </a:ext>
                  </a:extLst>
                </a:gridCol>
              </a:tblGrid>
              <a:tr h="628169">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S. No.</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Description</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Department</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defTabSz="822960" rtl="0" eaLnBrk="1" latinLnBrk="0" hangingPunct="1">
                        <a:lnSpc>
                          <a:spcPct val="107000"/>
                        </a:lnSpc>
                        <a:spcBef>
                          <a:spcPts val="0"/>
                        </a:spcBef>
                        <a:spcAft>
                          <a:spcPts val="0"/>
                        </a:spcAft>
                      </a:pPr>
                      <a:r>
                        <a:rPr lang="en-US" sz="900" kern="1200" baseline="0" dirty="0">
                          <a:solidFill>
                            <a:srgbClr val="002060"/>
                          </a:solidFill>
                          <a:effectLst/>
                          <a:latin typeface="Georgia" panose="02040502050405020303" pitchFamily="18" charset="0"/>
                          <a:ea typeface="+mn-ea"/>
                          <a:cs typeface="+mn-cs"/>
                        </a:rPr>
                        <a:t>Issue highlighted on</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defTabSz="822960" rtl="0" eaLnBrk="1" latinLnBrk="0" hangingPunct="1">
                        <a:lnSpc>
                          <a:spcPct val="107000"/>
                        </a:lnSpc>
                        <a:spcBef>
                          <a:spcPts val="0"/>
                        </a:spcBef>
                        <a:spcAft>
                          <a:spcPts val="0"/>
                        </a:spcAft>
                      </a:pPr>
                      <a:r>
                        <a:rPr lang="en-US" sz="900" kern="1200" baseline="0" dirty="0">
                          <a:solidFill>
                            <a:srgbClr val="002060"/>
                          </a:solidFill>
                          <a:effectLst/>
                          <a:latin typeface="Georgia" panose="02040502050405020303" pitchFamily="18" charset="0"/>
                          <a:ea typeface="+mn-ea"/>
                          <a:cs typeface="+mn-cs"/>
                        </a:rPr>
                        <a:t>Status</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3885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5.</a:t>
                      </a:r>
                      <a:endParaRPr lang="en-US" sz="900" b="1"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1" i="1" kern="1200" baseline="0" dirty="0" smtClean="0">
                          <a:solidFill>
                            <a:srgbClr val="002060"/>
                          </a:solidFill>
                          <a:effectLst/>
                          <a:latin typeface="Georgia" panose="02040502050405020303" pitchFamily="18" charset="0"/>
                          <a:ea typeface="+mn-ea"/>
                          <a:cs typeface="+mn-cs"/>
                        </a:rPr>
                        <a:t>Competition Analysis</a:t>
                      </a:r>
                      <a:endParaRPr lang="en-US" sz="900" b="1" i="1" kern="1200" baseline="0" dirty="0" smtClean="0">
                        <a:solidFill>
                          <a:srgbClr val="002060"/>
                        </a:solidFill>
                        <a:effectLst/>
                        <a:latin typeface="Georgia" panose="02040502050405020303" pitchFamily="18" charset="0"/>
                        <a:ea typeface="+mn-ea"/>
                        <a:cs typeface="+mn-cs"/>
                      </a:endParaRPr>
                    </a:p>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kern="1200" dirty="0" smtClean="0">
                          <a:solidFill>
                            <a:srgbClr val="002060"/>
                          </a:solidFill>
                          <a:effectLst/>
                          <a:latin typeface="Georgia" panose="02040502050405020303" pitchFamily="18" charset="0"/>
                          <a:ea typeface="+mn-ea"/>
                          <a:cs typeface="+mn-cs"/>
                        </a:rPr>
                        <a:t>With</a:t>
                      </a:r>
                      <a:r>
                        <a:rPr lang="en-GB" sz="900" kern="1200" baseline="0" dirty="0" smtClean="0">
                          <a:solidFill>
                            <a:srgbClr val="002060"/>
                          </a:solidFill>
                          <a:effectLst/>
                          <a:latin typeface="Georgia" panose="02040502050405020303" pitchFamily="18" charset="0"/>
                          <a:ea typeface="+mn-ea"/>
                          <a:cs typeface="+mn-cs"/>
                        </a:rPr>
                        <a:t> respect </a:t>
                      </a:r>
                      <a:r>
                        <a:rPr lang="en-GB" sz="900" kern="1200" dirty="0" smtClean="0">
                          <a:solidFill>
                            <a:srgbClr val="002060"/>
                          </a:solidFill>
                          <a:effectLst/>
                          <a:latin typeface="Georgia" panose="02040502050405020303" pitchFamily="18" charset="0"/>
                          <a:ea typeface="+mn-ea"/>
                          <a:cs typeface="+mn-cs"/>
                        </a:rPr>
                        <a:t>to review of financial numbers of the Competitors</a:t>
                      </a:r>
                      <a:r>
                        <a:rPr lang="en-GB" sz="900" kern="1200" baseline="0" dirty="0" smtClean="0">
                          <a:solidFill>
                            <a:srgbClr val="002060"/>
                          </a:solidFill>
                          <a:effectLst/>
                          <a:latin typeface="Georgia" panose="02040502050405020303" pitchFamily="18" charset="0"/>
                          <a:ea typeface="+mn-ea"/>
                          <a:cs typeface="+mn-cs"/>
                        </a:rPr>
                        <a:t> the financial numbers of the competitors be circulated to the Board and if required specific purpose meeting be held. </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Chief Financial Officer</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171 dated October 22,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0" kern="1200" baseline="0" dirty="0" smtClean="0">
                          <a:solidFill>
                            <a:srgbClr val="002060"/>
                          </a:solidFill>
                          <a:effectLst/>
                          <a:latin typeface="Georgia" panose="02040502050405020303" pitchFamily="18" charset="0"/>
                          <a:ea typeface="+mn-ea"/>
                          <a:cs typeface="+mn-cs"/>
                        </a:rPr>
                        <a:t>The Presentation would be circulated to the Board by first week of May 2022.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4010284924"/>
                  </a:ext>
                </a:extLst>
              </a:tr>
              <a:tr h="740658">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6.</a:t>
                      </a:r>
                      <a:endParaRPr lang="en-US" sz="900" b="1"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i="1" kern="1200" baseline="0" dirty="0" smtClean="0">
                          <a:solidFill>
                            <a:srgbClr val="002060"/>
                          </a:solidFill>
                          <a:effectLst/>
                          <a:latin typeface="Georgia" panose="02040502050405020303" pitchFamily="18" charset="0"/>
                          <a:ea typeface="+mn-ea"/>
                          <a:cs typeface="+mn-cs"/>
                        </a:rPr>
                        <a:t>Complaints on social media pages</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SOP be developed for monitoring complaints on social media pages.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Head of Investors Service</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173 dated February 08,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just"/>
                      <a:r>
                        <a:rPr lang="en-US" sz="900" dirty="0" smtClean="0">
                          <a:solidFill>
                            <a:srgbClr val="002060"/>
                          </a:solidFill>
                          <a:latin typeface="Georgia" panose="02040502050405020303" pitchFamily="18" charset="0"/>
                        </a:rPr>
                        <a:t>SOP with respect to </a:t>
                      </a:r>
                      <a:r>
                        <a:rPr lang="en-US" sz="900" i="1" dirty="0" smtClean="0">
                          <a:solidFill>
                            <a:srgbClr val="002060"/>
                          </a:solidFill>
                          <a:latin typeface="Georgia" panose="02040502050405020303" pitchFamily="18" charset="0"/>
                        </a:rPr>
                        <a:t>‘Complaints on social</a:t>
                      </a:r>
                      <a:r>
                        <a:rPr lang="en-US" sz="900" i="1" baseline="0" dirty="0" smtClean="0">
                          <a:solidFill>
                            <a:srgbClr val="002060"/>
                          </a:solidFill>
                          <a:latin typeface="Georgia" panose="02040502050405020303" pitchFamily="18" charset="0"/>
                        </a:rPr>
                        <a:t> media pages’ </a:t>
                      </a:r>
                      <a:r>
                        <a:rPr lang="en-US" sz="900" i="0" baseline="0" dirty="0" smtClean="0">
                          <a:solidFill>
                            <a:srgbClr val="002060"/>
                          </a:solidFill>
                          <a:latin typeface="Georgia" panose="02040502050405020303" pitchFamily="18" charset="0"/>
                        </a:rPr>
                        <a:t>would be finalized by June 2022 after which would be presented for Board record.</a:t>
                      </a:r>
                      <a:endParaRPr lang="en-US" sz="900" i="0" dirty="0">
                        <a:solidFill>
                          <a:srgbClr val="002060"/>
                        </a:solidFill>
                        <a:latin typeface="Georgia" panose="02040502050405020303"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429298769"/>
                  </a:ext>
                </a:extLst>
              </a:tr>
              <a:tr h="88989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7.</a:t>
                      </a:r>
                      <a:endParaRPr lang="en-US" sz="900" b="1"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i="1" kern="1200" baseline="0" dirty="0" smtClean="0">
                          <a:solidFill>
                            <a:srgbClr val="002060"/>
                          </a:solidFill>
                          <a:effectLst/>
                          <a:latin typeface="Georgia" panose="02040502050405020303" pitchFamily="18" charset="0"/>
                          <a:ea typeface="+mn-ea"/>
                          <a:cs typeface="+mn-cs"/>
                        </a:rPr>
                        <a:t>Sales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rgbClr val="002060"/>
                          </a:solidFill>
                          <a:effectLst/>
                          <a:latin typeface="Georgia" panose="02040502050405020303" pitchFamily="18" charset="0"/>
                          <a:ea typeface="+mn-ea"/>
                          <a:cs typeface="+mn-cs"/>
                        </a:rPr>
                        <a:t>Sales app to be installed at NB mobile.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Head of Investors Service</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173 dated February 08,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Head of</a:t>
                      </a:r>
                      <a:r>
                        <a:rPr lang="en-US" sz="900" kern="1200" baseline="0" dirty="0" smtClean="0">
                          <a:solidFill>
                            <a:srgbClr val="002060"/>
                          </a:solidFill>
                          <a:effectLst/>
                          <a:latin typeface="Georgia" panose="02040502050405020303" pitchFamily="18" charset="0"/>
                          <a:ea typeface="+mn-ea"/>
                          <a:cs typeface="+mn-cs"/>
                        </a:rPr>
                        <a:t> Investors Service is in liaison.</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632708032"/>
                  </a:ext>
                </a:extLst>
              </a:tr>
              <a:tr h="999427">
                <a:tc>
                  <a:txBody>
                    <a:bodyPr/>
                    <a:lstStyle/>
                    <a:p>
                      <a:pPr marL="0" marR="0" algn="ctr">
                        <a:lnSpc>
                          <a:spcPct val="107000"/>
                        </a:lnSpc>
                        <a:spcBef>
                          <a:spcPts val="0"/>
                        </a:spcBef>
                        <a:spcAft>
                          <a:spcPts val="0"/>
                        </a:spcAft>
                      </a:pPr>
                      <a:r>
                        <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8.</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900" b="1" i="1" kern="1200" dirty="0" smtClean="0">
                          <a:solidFill>
                            <a:srgbClr val="002060"/>
                          </a:solidFill>
                          <a:effectLst/>
                          <a:latin typeface="Georgia" panose="02040502050405020303" pitchFamily="18" charset="0"/>
                          <a:ea typeface="+mn-ea"/>
                          <a:cs typeface="+mn-cs"/>
                        </a:rPr>
                        <a:t>‘MCB Pakistan Opportunity Fund’</a:t>
                      </a:r>
                    </a:p>
                    <a:p>
                      <a:pPr marL="0" marR="0" lvl="0" indent="0" algn="just" defTabSz="914400" rtl="0" eaLnBrk="1" fontAlgn="auto" latinLnBrk="0" hangingPunct="1">
                        <a:lnSpc>
                          <a:spcPct val="107000"/>
                        </a:lnSpc>
                        <a:spcBef>
                          <a:spcPts val="0"/>
                        </a:spcBef>
                        <a:spcAft>
                          <a:spcPts val="0"/>
                        </a:spcAft>
                        <a:buClrTx/>
                        <a:buSzTx/>
                        <a:buFontTx/>
                        <a:buNone/>
                        <a:tabLst/>
                        <a:defRPr/>
                      </a:pPr>
                      <a:r>
                        <a:rPr lang="en-GB" sz="900" kern="1200" dirty="0" smtClean="0">
                          <a:solidFill>
                            <a:srgbClr val="002060"/>
                          </a:solidFill>
                          <a:effectLst/>
                          <a:latin typeface="Georgia" panose="02040502050405020303" pitchFamily="18" charset="0"/>
                          <a:ea typeface="+mn-ea"/>
                          <a:cs typeface="+mn-cs"/>
                        </a:rPr>
                        <a:t>With respect to ‘MCB Pakistan Opportunity Fund’ the management shall share targets and structure with the Board members.</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Head of Sales/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Chief Investment Officer</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Meeting No. 164 dated April 16,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b="1" i="1" kern="1200" dirty="0" smtClean="0">
                          <a:solidFill>
                            <a:srgbClr val="002060"/>
                          </a:solidFill>
                          <a:effectLst/>
                          <a:latin typeface="Georgia" panose="02040502050405020303" pitchFamily="18" charset="0"/>
                          <a:ea typeface="+mn-ea"/>
                          <a:cs typeface="+mn-cs"/>
                        </a:rPr>
                        <a:t>Resolved</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b="0" kern="1200" dirty="0" smtClean="0">
                          <a:solidFill>
                            <a:srgbClr val="002060"/>
                          </a:solidFill>
                          <a:effectLst/>
                          <a:latin typeface="Georgia" panose="02040502050405020303" pitchFamily="18" charset="0"/>
                          <a:ea typeface="+mn-ea"/>
                          <a:cs typeface="+mn-cs"/>
                        </a:rPr>
                        <a:t>The management is intending to launch </a:t>
                      </a:r>
                      <a:r>
                        <a:rPr lang="en-US" sz="900" b="0" i="1" kern="1200" dirty="0" smtClean="0">
                          <a:solidFill>
                            <a:srgbClr val="002060"/>
                          </a:solidFill>
                          <a:effectLst/>
                          <a:latin typeface="Georgia" panose="02040502050405020303" pitchFamily="18" charset="0"/>
                          <a:ea typeface="+mn-ea"/>
                          <a:cs typeface="+mn-cs"/>
                        </a:rPr>
                        <a:t>‘MCB Pakistan Dividend Yield Plan’ </a:t>
                      </a:r>
                      <a:r>
                        <a:rPr lang="en-US" sz="900" b="0" i="0" kern="1200" dirty="0" smtClean="0">
                          <a:solidFill>
                            <a:srgbClr val="002060"/>
                          </a:solidFill>
                          <a:effectLst/>
                          <a:latin typeface="Georgia" panose="02040502050405020303" pitchFamily="18" charset="0"/>
                          <a:ea typeface="+mn-ea"/>
                          <a:cs typeface="+mn-cs"/>
                        </a:rPr>
                        <a:t>under the umbrella</a:t>
                      </a:r>
                      <a:r>
                        <a:rPr lang="en-US" sz="900" b="0" i="0" kern="1200" baseline="0" dirty="0" smtClean="0">
                          <a:solidFill>
                            <a:srgbClr val="002060"/>
                          </a:solidFill>
                          <a:effectLst/>
                          <a:latin typeface="Georgia" panose="02040502050405020303" pitchFamily="18" charset="0"/>
                          <a:ea typeface="+mn-ea"/>
                          <a:cs typeface="+mn-cs"/>
                        </a:rPr>
                        <a:t> of </a:t>
                      </a:r>
                      <a:r>
                        <a:rPr lang="en-US" sz="900" b="0" i="1" kern="1200" baseline="0" dirty="0" smtClean="0">
                          <a:solidFill>
                            <a:srgbClr val="002060"/>
                          </a:solidFill>
                          <a:effectLst/>
                          <a:latin typeface="Georgia" panose="02040502050405020303" pitchFamily="18" charset="0"/>
                          <a:ea typeface="+mn-ea"/>
                          <a:cs typeface="+mn-cs"/>
                        </a:rPr>
                        <a:t>‘MCB Pakistan Opportunity Fund’. </a:t>
                      </a:r>
                      <a:r>
                        <a:rPr lang="en-US" sz="900" b="0" i="0" kern="1200" baseline="0" dirty="0" smtClean="0">
                          <a:solidFill>
                            <a:srgbClr val="002060"/>
                          </a:solidFill>
                          <a:effectLst/>
                          <a:latin typeface="Georgia" panose="02040502050405020303" pitchFamily="18" charset="0"/>
                          <a:ea typeface="+mn-ea"/>
                          <a:cs typeface="+mn-cs"/>
                        </a:rPr>
                        <a:t>The management expects that within one year of launch would be able to raise net sales of atleast Rs. 250 million. </a:t>
                      </a:r>
                      <a:endParaRPr lang="en-US" sz="900" b="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3347965358"/>
                  </a:ext>
                </a:extLst>
              </a:tr>
            </a:tbl>
          </a:graphicData>
        </a:graphic>
      </p:graphicFrame>
    </p:spTree>
    <p:extLst>
      <p:ext uri="{BB962C8B-B14F-4D97-AF65-F5344CB8AC3E}">
        <p14:creationId xmlns:p14="http://schemas.microsoft.com/office/powerpoint/2010/main" val="38631914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2652" y="509503"/>
            <a:ext cx="2150850" cy="456486"/>
          </a:xfrm>
        </p:spPr>
        <p:txBody>
          <a:bodyPr rtlCol="0">
            <a:noAutofit/>
          </a:bodyPr>
          <a:lstStyle/>
          <a:p>
            <a:pPr>
              <a:defRPr/>
            </a:pPr>
            <a:r>
              <a:rPr lang="en-US" sz="18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808710" y="965989"/>
            <a:ext cx="5023741" cy="456488"/>
          </a:xfrm>
        </p:spPr>
        <p:txBody>
          <a:bodyPr>
            <a:noAutofit/>
          </a:bodyPr>
          <a:lstStyle/>
          <a:p>
            <a:pPr marL="0" indent="0" algn="ctr">
              <a:buNone/>
            </a:pPr>
            <a:r>
              <a:rPr lang="en-US" sz="2160" dirty="0">
                <a:solidFill>
                  <a:schemeClr val="accent1">
                    <a:lumMod val="50000"/>
                  </a:schemeClr>
                </a:solidFill>
                <a:latin typeface="Georgia" pitchFamily="18" charset="0"/>
              </a:rPr>
              <a:t>Pending Action Items</a:t>
            </a:r>
          </a:p>
          <a:p>
            <a:pPr marL="0" indent="0" algn="ctr">
              <a:buNone/>
            </a:pPr>
            <a:endParaRPr lang="en-US" sz="1620" dirty="0">
              <a:latin typeface="Georg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30487335"/>
              </p:ext>
            </p:extLst>
          </p:nvPr>
        </p:nvGraphicFramePr>
        <p:xfrm>
          <a:off x="1197785" y="1422474"/>
          <a:ext cx="8654426" cy="4915678"/>
        </p:xfrm>
        <a:graphic>
          <a:graphicData uri="http://schemas.openxmlformats.org/drawingml/2006/table">
            <a:tbl>
              <a:tblPr firstRow="1" firstCol="1" bandRow="1">
                <a:tableStyleId>{5C22544A-7EE6-4342-B048-85BDC9FD1C3A}</a:tableStyleId>
              </a:tblPr>
              <a:tblGrid>
                <a:gridCol w="400190">
                  <a:extLst>
                    <a:ext uri="{9D8B030D-6E8A-4147-A177-3AD203B41FA5}">
                      <a16:colId xmlns:a16="http://schemas.microsoft.com/office/drawing/2014/main" xmlns="" val="20000"/>
                    </a:ext>
                  </a:extLst>
                </a:gridCol>
                <a:gridCol w="2282165">
                  <a:extLst>
                    <a:ext uri="{9D8B030D-6E8A-4147-A177-3AD203B41FA5}">
                      <a16:colId xmlns:a16="http://schemas.microsoft.com/office/drawing/2014/main" xmlns="" val="20001"/>
                    </a:ext>
                  </a:extLst>
                </a:gridCol>
                <a:gridCol w="1298323">
                  <a:extLst>
                    <a:ext uri="{9D8B030D-6E8A-4147-A177-3AD203B41FA5}">
                      <a16:colId xmlns:a16="http://schemas.microsoft.com/office/drawing/2014/main" xmlns="" val="20002"/>
                    </a:ext>
                  </a:extLst>
                </a:gridCol>
                <a:gridCol w="1005884">
                  <a:extLst>
                    <a:ext uri="{9D8B030D-6E8A-4147-A177-3AD203B41FA5}">
                      <a16:colId xmlns:a16="http://schemas.microsoft.com/office/drawing/2014/main" xmlns="" val="20003"/>
                    </a:ext>
                  </a:extLst>
                </a:gridCol>
                <a:gridCol w="3667864">
                  <a:extLst>
                    <a:ext uri="{9D8B030D-6E8A-4147-A177-3AD203B41FA5}">
                      <a16:colId xmlns:a16="http://schemas.microsoft.com/office/drawing/2014/main" xmlns="" val="20004"/>
                    </a:ext>
                  </a:extLst>
                </a:gridCol>
              </a:tblGrid>
              <a:tr h="562002">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S. No.</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Description</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Department</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defTabSz="822960" rtl="0" eaLnBrk="1" latinLnBrk="0" hangingPunct="1">
                        <a:lnSpc>
                          <a:spcPct val="107000"/>
                        </a:lnSpc>
                        <a:spcBef>
                          <a:spcPts val="0"/>
                        </a:spcBef>
                        <a:spcAft>
                          <a:spcPts val="0"/>
                        </a:spcAft>
                      </a:pPr>
                      <a:r>
                        <a:rPr lang="en-US" sz="900" kern="1200" baseline="0" dirty="0">
                          <a:solidFill>
                            <a:srgbClr val="002060"/>
                          </a:solidFill>
                          <a:effectLst/>
                          <a:latin typeface="Georgia" panose="02040502050405020303" pitchFamily="18" charset="0"/>
                          <a:ea typeface="+mn-ea"/>
                          <a:cs typeface="+mn-cs"/>
                        </a:rPr>
                        <a:t>Issue highlighted on</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defTabSz="822960" rtl="0" eaLnBrk="1" latinLnBrk="0" hangingPunct="1">
                        <a:lnSpc>
                          <a:spcPct val="107000"/>
                        </a:lnSpc>
                        <a:spcBef>
                          <a:spcPts val="0"/>
                        </a:spcBef>
                        <a:spcAft>
                          <a:spcPts val="0"/>
                        </a:spcAft>
                      </a:pPr>
                      <a:r>
                        <a:rPr lang="en-US" sz="900" kern="1200" baseline="0" dirty="0">
                          <a:solidFill>
                            <a:srgbClr val="002060"/>
                          </a:solidFill>
                          <a:effectLst/>
                          <a:latin typeface="Georgia" panose="02040502050405020303" pitchFamily="18" charset="0"/>
                          <a:ea typeface="+mn-ea"/>
                          <a:cs typeface="+mn-cs"/>
                        </a:rPr>
                        <a:t>Status</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9938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9.</a:t>
                      </a:r>
                      <a:endParaRPr lang="en-US" sz="900" b="1"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900" b="1" i="1" kern="1200" dirty="0" smtClean="0">
                          <a:solidFill>
                            <a:srgbClr val="002060"/>
                          </a:solidFill>
                          <a:effectLst/>
                          <a:latin typeface="Georgia" panose="02040502050405020303" pitchFamily="18" charset="0"/>
                          <a:ea typeface="+mn-ea"/>
                          <a:cs typeface="+mn-cs"/>
                        </a:rPr>
                        <a:t>Evaluation Forms </a:t>
                      </a:r>
                    </a:p>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kern="1200" baseline="0" dirty="0" smtClean="0">
                          <a:solidFill>
                            <a:srgbClr val="002060"/>
                          </a:solidFill>
                          <a:effectLst/>
                          <a:latin typeface="Georgia" panose="02040502050405020303" pitchFamily="18" charset="0"/>
                          <a:ea typeface="+mn-ea"/>
                          <a:cs typeface="+mn-cs"/>
                        </a:rPr>
                        <a:t>Review of Evaluation Forms including appointment of external advisor to carry out independent performance evaluation was deferred in the HR&amp;R meeting held on January 04,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Secretary- Human Resource &amp; Remuneration Committee</a:t>
                      </a:r>
                      <a:endParaRPr lang="en-US" sz="900" kern="1200" baseline="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900" kern="1200" baseline="0" noProof="0" dirty="0" smtClean="0">
                          <a:solidFill>
                            <a:srgbClr val="002060"/>
                          </a:solidFill>
                          <a:effectLst/>
                          <a:latin typeface="Georgia" panose="02040502050405020303" pitchFamily="18" charset="0"/>
                          <a:ea typeface="+mn-ea"/>
                          <a:cs typeface="+mn-cs"/>
                        </a:rPr>
                        <a:t>Meeting No. 168 dated August 09,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kern="1200" baseline="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The HR&amp;R Committee has decided to continue with the existing Evaluation Form. Further HR&amp;R has conducted not to carry out independent performance evaluation.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4358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10.</a:t>
                      </a:r>
                      <a:endParaRPr lang="en-US" sz="900" b="1"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i="1" kern="1200" baseline="0" dirty="0" smtClean="0">
                          <a:solidFill>
                            <a:srgbClr val="002060"/>
                          </a:solidFill>
                          <a:effectLst/>
                          <a:latin typeface="Georgia" panose="02040502050405020303" pitchFamily="18" charset="0"/>
                          <a:ea typeface="+mn-ea"/>
                          <a:cs typeface="+mn-cs"/>
                        </a:rPr>
                        <a:t>Fund Performance meeting- Presentation</a:t>
                      </a:r>
                    </a:p>
                    <a:p>
                      <a:r>
                        <a:rPr lang="en-GB" sz="900" b="0" kern="1200" dirty="0" smtClean="0">
                          <a:solidFill>
                            <a:srgbClr val="002060"/>
                          </a:solidFill>
                          <a:effectLst/>
                          <a:latin typeface="Georgia" panose="02040502050405020303" pitchFamily="18" charset="0"/>
                          <a:ea typeface="+mn-ea"/>
                          <a:cs typeface="+mn-cs"/>
                        </a:rPr>
                        <a:t>Following be made part of Presentation</a:t>
                      </a:r>
                      <a:r>
                        <a:rPr lang="en-GB" sz="900" b="0" kern="1200" baseline="0" dirty="0" smtClean="0">
                          <a:solidFill>
                            <a:srgbClr val="002060"/>
                          </a:solidFill>
                          <a:effectLst/>
                          <a:latin typeface="Georgia" panose="02040502050405020303" pitchFamily="18" charset="0"/>
                          <a:ea typeface="+mn-ea"/>
                          <a:cs typeface="+mn-cs"/>
                        </a:rPr>
                        <a:t> on ‘Fund Performance meeting’;</a:t>
                      </a:r>
                      <a:endParaRPr lang="en-US" sz="900" kern="1200" baseline="0" dirty="0" smtClean="0">
                        <a:solidFill>
                          <a:srgbClr val="002060"/>
                        </a:solidFill>
                        <a:effectLst/>
                        <a:latin typeface="Georgia" panose="02040502050405020303" pitchFamily="18" charset="0"/>
                        <a:ea typeface="+mn-ea"/>
                        <a:cs typeface="+mn-cs"/>
                      </a:endParaRPr>
                    </a:p>
                    <a:p>
                      <a:pPr marL="171450" indent="-171450" algn="just">
                        <a:buFont typeface="Arial" panose="020B0604020202020204" pitchFamily="34" charset="0"/>
                        <a:buChar char="•"/>
                      </a:pPr>
                      <a:r>
                        <a:rPr lang="en-US" sz="900" kern="1200" baseline="0" dirty="0" smtClean="0">
                          <a:solidFill>
                            <a:srgbClr val="002060"/>
                          </a:solidFill>
                          <a:effectLst/>
                          <a:latin typeface="Georgia" panose="02040502050405020303" pitchFamily="18" charset="0"/>
                          <a:ea typeface="+mn-ea"/>
                          <a:cs typeface="+mn-cs"/>
                        </a:rPr>
                        <a:t>IMF Program and negotiations; </a:t>
                      </a:r>
                    </a:p>
                    <a:p>
                      <a:pPr marL="171450" indent="-171450" algn="just">
                        <a:buFont typeface="Arial" panose="020B0604020202020204" pitchFamily="34" charset="0"/>
                        <a:buChar char="•"/>
                      </a:pPr>
                      <a:r>
                        <a:rPr lang="en-US" sz="900" kern="1200" baseline="0" dirty="0" smtClean="0">
                          <a:solidFill>
                            <a:srgbClr val="002060"/>
                          </a:solidFill>
                          <a:effectLst/>
                          <a:latin typeface="Georgia" panose="02040502050405020303" pitchFamily="18" charset="0"/>
                          <a:ea typeface="+mn-ea"/>
                          <a:cs typeface="+mn-cs"/>
                        </a:rPr>
                        <a:t>Average AUMs  along with closing AUMs of both Funds and their competitors; and</a:t>
                      </a:r>
                    </a:p>
                    <a:p>
                      <a:pPr marL="171450" indent="-171450" algn="just">
                        <a:buFont typeface="Arial" panose="020B0604020202020204" pitchFamily="34" charset="0"/>
                        <a:buChar char="•"/>
                      </a:pPr>
                      <a:r>
                        <a:rPr lang="en-US" sz="900" b="0" kern="1200" dirty="0" smtClean="0">
                          <a:solidFill>
                            <a:srgbClr val="002060"/>
                          </a:solidFill>
                          <a:effectLst/>
                          <a:latin typeface="Georgia" panose="02040502050405020303" pitchFamily="18" charset="0"/>
                          <a:ea typeface="+mn-ea"/>
                          <a:cs typeface="+mn-cs"/>
                        </a:rPr>
                        <a:t>For income Funds and money market funds interest rates be also added in presentation</a:t>
                      </a:r>
                      <a:r>
                        <a:rPr lang="en-US" sz="900" b="0" kern="1200" baseline="0" dirty="0" smtClean="0">
                          <a:solidFill>
                            <a:srgbClr val="002060"/>
                          </a:solidFill>
                          <a:effectLst/>
                          <a:latin typeface="Georgia" panose="02040502050405020303" pitchFamily="18" charset="0"/>
                          <a:ea typeface="+mn-ea"/>
                          <a:cs typeface="+mn-cs"/>
                        </a:rPr>
                        <a:t>.</a:t>
                      </a:r>
                      <a:endParaRPr lang="en-US" sz="900" kern="1200" baseline="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Chief Investment Officer</a:t>
                      </a:r>
                      <a:endPar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172 dated February 03,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The same has been made part of the Presentation</a:t>
                      </a:r>
                      <a:r>
                        <a:rPr lang="en-GB" sz="900" kern="1200" dirty="0" smtClean="0">
                          <a:solidFill>
                            <a:srgbClr val="002060"/>
                          </a:solidFill>
                          <a:effectLst/>
                          <a:latin typeface="Georgia" panose="02040502050405020303" pitchFamily="18" charset="0"/>
                          <a:ea typeface="+mn-ea"/>
                          <a:cs typeface="+mn-cs"/>
                        </a:rPr>
                        <a:t>.</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4010284924"/>
                  </a:ext>
                </a:extLst>
              </a:tr>
              <a:tr h="88638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11.</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b="1"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1" i="1" kern="1200" baseline="0" dirty="0" smtClean="0">
                          <a:solidFill>
                            <a:srgbClr val="002060"/>
                          </a:solidFill>
                          <a:effectLst/>
                          <a:latin typeface="Georgia" panose="02040502050405020303" pitchFamily="18" charset="0"/>
                          <a:ea typeface="+mn-ea"/>
                          <a:cs typeface="+mn-cs"/>
                        </a:rPr>
                        <a:t>Fair Value Methodology </a:t>
                      </a:r>
                    </a:p>
                    <a:p>
                      <a:pPr algn="just"/>
                      <a:r>
                        <a:rPr lang="en-GB" sz="900" kern="1200" baseline="0" dirty="0" smtClean="0">
                          <a:solidFill>
                            <a:srgbClr val="002060"/>
                          </a:solidFill>
                          <a:effectLst/>
                          <a:latin typeface="Georgia" panose="02040502050405020303" pitchFamily="18" charset="0"/>
                          <a:ea typeface="+mn-ea"/>
                          <a:cs typeface="+mn-cs"/>
                        </a:rPr>
                        <a:t>Since different Fair Value methodologies are being used for different companies, in the next Fund Performance Review, the Board be briefed on Valuation methodology used for each company.</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Chief Investment Officer</a:t>
                      </a:r>
                      <a:endPar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172 dated February 03,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The same has been made part of the Presentation.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429298769"/>
                  </a:ext>
                </a:extLst>
              </a:tr>
              <a:tr h="83997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12.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i="1" kern="1200" baseline="0" dirty="0" smtClean="0">
                          <a:solidFill>
                            <a:srgbClr val="002060"/>
                          </a:solidFill>
                          <a:effectLst/>
                          <a:latin typeface="Georgia" panose="02040502050405020303" pitchFamily="18" charset="0"/>
                          <a:ea typeface="+mn-ea"/>
                          <a:cs typeface="+mn-cs"/>
                        </a:rPr>
                        <a:t>Fund Performance meeting- Email</a:t>
                      </a:r>
                    </a:p>
                    <a:p>
                      <a:r>
                        <a:rPr lang="en-GB" sz="900" b="0" kern="1200" dirty="0" smtClean="0">
                          <a:solidFill>
                            <a:srgbClr val="002060"/>
                          </a:solidFill>
                          <a:effectLst/>
                          <a:latin typeface="Georgia" panose="02040502050405020303" pitchFamily="18" charset="0"/>
                          <a:ea typeface="+mn-ea"/>
                          <a:cs typeface="+mn-cs"/>
                        </a:rPr>
                        <a:t>Following details</a:t>
                      </a:r>
                      <a:r>
                        <a:rPr lang="en-GB" sz="900" b="0" kern="1200" baseline="0" dirty="0" smtClean="0">
                          <a:solidFill>
                            <a:srgbClr val="002060"/>
                          </a:solidFill>
                          <a:effectLst/>
                          <a:latin typeface="Georgia" panose="02040502050405020303" pitchFamily="18" charset="0"/>
                          <a:ea typeface="+mn-ea"/>
                          <a:cs typeface="+mn-cs"/>
                        </a:rPr>
                        <a:t> </a:t>
                      </a:r>
                      <a:r>
                        <a:rPr lang="en-GB" sz="900" b="0" kern="1200" dirty="0" smtClean="0">
                          <a:solidFill>
                            <a:srgbClr val="002060"/>
                          </a:solidFill>
                          <a:effectLst/>
                          <a:latin typeface="Georgia" panose="02040502050405020303" pitchFamily="18" charset="0"/>
                          <a:ea typeface="+mn-ea"/>
                          <a:cs typeface="+mn-cs"/>
                        </a:rPr>
                        <a:t>be emailed to the Board</a:t>
                      </a:r>
                      <a:r>
                        <a:rPr lang="en-GB" sz="900" b="0" kern="1200" baseline="0" dirty="0" smtClean="0">
                          <a:solidFill>
                            <a:srgbClr val="002060"/>
                          </a:solidFill>
                          <a:effectLst/>
                          <a:latin typeface="Georgia" panose="02040502050405020303" pitchFamily="18" charset="0"/>
                          <a:ea typeface="+mn-ea"/>
                          <a:cs typeface="+mn-cs"/>
                        </a:rPr>
                        <a:t>;</a:t>
                      </a:r>
                      <a:endParaRPr lang="en-US" sz="900" kern="1200" baseline="0" dirty="0" smtClean="0">
                        <a:solidFill>
                          <a:srgbClr val="002060"/>
                        </a:solidFill>
                        <a:effectLst/>
                        <a:latin typeface="Georgia" panose="02040502050405020303" pitchFamily="18" charset="0"/>
                        <a:ea typeface="+mn-ea"/>
                        <a:cs typeface="+mn-cs"/>
                      </a:endParaRPr>
                    </a:p>
                    <a:p>
                      <a:pPr marL="171450" indent="-171450">
                        <a:buFont typeface="Arial" panose="020B0604020202020204" pitchFamily="34" charset="0"/>
                        <a:buChar char="•"/>
                      </a:pPr>
                      <a:r>
                        <a:rPr lang="en-US" sz="900" kern="1200" baseline="0" dirty="0" smtClean="0">
                          <a:solidFill>
                            <a:srgbClr val="002060"/>
                          </a:solidFill>
                          <a:effectLst/>
                          <a:latin typeface="Georgia" panose="02040502050405020303" pitchFamily="18" charset="0"/>
                          <a:ea typeface="+mn-ea"/>
                          <a:cs typeface="+mn-cs"/>
                        </a:rPr>
                        <a:t>Oil sensitivity; and</a:t>
                      </a:r>
                    </a:p>
                    <a:p>
                      <a:pPr marL="171450" indent="-171450">
                        <a:buFont typeface="Arial" panose="020B0604020202020204" pitchFamily="34" charset="0"/>
                        <a:buChar char="•"/>
                      </a:pPr>
                      <a:r>
                        <a:rPr lang="en-US" sz="900" b="0" kern="1200" dirty="0" smtClean="0">
                          <a:solidFill>
                            <a:srgbClr val="002060"/>
                          </a:solidFill>
                          <a:effectLst/>
                          <a:latin typeface="Georgia" panose="02040502050405020303" pitchFamily="18" charset="0"/>
                          <a:ea typeface="+mn-ea"/>
                          <a:cs typeface="+mn-cs"/>
                        </a:rPr>
                        <a:t>Pakistan Investment Strategy</a:t>
                      </a:r>
                      <a:r>
                        <a:rPr lang="en-US" sz="900" b="0" kern="1200" baseline="0" dirty="0" smtClean="0">
                          <a:solidFill>
                            <a:srgbClr val="002060"/>
                          </a:solidFill>
                          <a:effectLst/>
                          <a:latin typeface="Georgia" panose="02040502050405020303" pitchFamily="18" charset="0"/>
                          <a:ea typeface="+mn-ea"/>
                          <a:cs typeface="+mn-cs"/>
                        </a:rPr>
                        <a:t> 2021.</a:t>
                      </a:r>
                      <a:endParaRPr lang="en-US" sz="900" kern="1200" baseline="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Chief Investment Officer</a:t>
                      </a:r>
                      <a:endPar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172 dated February 03,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MAR </a:t>
                      </a:r>
                      <a:r>
                        <a:rPr lang="en-US" sz="900" kern="1200" baseline="0" dirty="0" smtClean="0">
                          <a:solidFill>
                            <a:srgbClr val="002060"/>
                          </a:solidFill>
                          <a:effectLst/>
                          <a:latin typeface="Georgia" panose="02040502050405020303" pitchFamily="18" charset="0"/>
                          <a:ea typeface="+mn-ea"/>
                          <a:cs typeface="+mn-cs"/>
                        </a:rPr>
                        <a:t>vides his email dated February 18, 2022 had shared following; </a:t>
                      </a:r>
                    </a:p>
                    <a:p>
                      <a:pPr marL="171450" indent="-171450" algn="just">
                        <a:buFont typeface="Arial" panose="020B0604020202020204" pitchFamily="34" charset="0"/>
                        <a:buChar char="•"/>
                      </a:pPr>
                      <a:r>
                        <a:rPr lang="en-US" sz="900" kern="1200" baseline="0" dirty="0" smtClean="0">
                          <a:solidFill>
                            <a:srgbClr val="002060"/>
                          </a:solidFill>
                          <a:effectLst/>
                          <a:latin typeface="Georgia" panose="02040502050405020303" pitchFamily="18" charset="0"/>
                          <a:ea typeface="+mn-ea"/>
                          <a:cs typeface="+mn-cs"/>
                        </a:rPr>
                        <a:t>Oil sensitivity; and</a:t>
                      </a:r>
                    </a:p>
                    <a:p>
                      <a:pPr marL="171450" indent="-171450" algn="just">
                        <a:buFont typeface="Arial" panose="020B0604020202020204" pitchFamily="34" charset="0"/>
                        <a:buChar char="•"/>
                      </a:pPr>
                      <a:r>
                        <a:rPr lang="en-US" sz="900" b="0" kern="1200" dirty="0" smtClean="0">
                          <a:solidFill>
                            <a:srgbClr val="002060"/>
                          </a:solidFill>
                          <a:effectLst/>
                          <a:latin typeface="Georgia" panose="02040502050405020303" pitchFamily="18" charset="0"/>
                          <a:ea typeface="+mn-ea"/>
                          <a:cs typeface="+mn-cs"/>
                        </a:rPr>
                        <a:t>Pakistan Investment Strategy</a:t>
                      </a:r>
                      <a:r>
                        <a:rPr lang="en-US" sz="900" b="0" kern="1200" baseline="0" dirty="0" smtClean="0">
                          <a:solidFill>
                            <a:srgbClr val="002060"/>
                          </a:solidFill>
                          <a:effectLst/>
                          <a:latin typeface="Georgia" panose="02040502050405020303" pitchFamily="18" charset="0"/>
                          <a:ea typeface="+mn-ea"/>
                          <a:cs typeface="+mn-cs"/>
                        </a:rPr>
                        <a:t> 2021.</a:t>
                      </a:r>
                      <a:endParaRPr lang="en-US" sz="900" dirty="0">
                        <a:solidFill>
                          <a:srgbClr val="002060"/>
                        </a:solidFill>
                        <a:latin typeface="Georgia" panose="02040502050405020303"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632708032"/>
                  </a:ext>
                </a:extLst>
              </a:tr>
            </a:tbl>
          </a:graphicData>
        </a:graphic>
      </p:graphicFrame>
    </p:spTree>
    <p:extLst>
      <p:ext uri="{BB962C8B-B14F-4D97-AF65-F5344CB8AC3E}">
        <p14:creationId xmlns:p14="http://schemas.microsoft.com/office/powerpoint/2010/main" val="22934401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80" y="999929"/>
            <a:ext cx="9464040" cy="1120775"/>
          </a:xfrm>
        </p:spPr>
        <p:txBody>
          <a:bodyPr>
            <a:normAutofit/>
          </a:bodyPr>
          <a:lstStyle/>
          <a:p>
            <a:pPr marL="0" indent="0" algn="ctr">
              <a:buNone/>
            </a:pPr>
            <a:r>
              <a:rPr lang="en-US" dirty="0">
                <a:latin typeface="Georgia" pitchFamily="18" charset="0"/>
              </a:rPr>
              <a:t>To review progress on issues discussed in previous Board meetings</a:t>
            </a:r>
          </a:p>
        </p:txBody>
      </p:sp>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6" name="Content Placeholder 2">
            <a:extLst>
              <a:ext uri="{FF2B5EF4-FFF2-40B4-BE49-F238E27FC236}">
                <a16:creationId xmlns:a16="http://schemas.microsoft.com/office/drawing/2014/main" xmlns="" id="{FD64171F-904E-4CBA-A681-B2C6C0CFE8A1}"/>
              </a:ext>
            </a:extLst>
          </p:cNvPr>
          <p:cNvSpPr txBox="1">
            <a:spLocks/>
          </p:cNvSpPr>
          <p:nvPr/>
        </p:nvSpPr>
        <p:spPr>
          <a:xfrm>
            <a:off x="891540" y="2614684"/>
            <a:ext cx="9464040" cy="28581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002060"/>
                </a:solidFill>
                <a:latin typeface="Georgia" pitchFamily="18" charset="0"/>
              </a:rPr>
              <a:t>Update on Key Performance Indicators (KPIs)</a:t>
            </a:r>
          </a:p>
          <a:p>
            <a:pPr marL="514350" indent="-514350">
              <a:buFont typeface="+mj-lt"/>
              <a:buAutoNum type="arabicPeriod"/>
            </a:pPr>
            <a:r>
              <a:rPr lang="en-US" sz="2400" dirty="0" smtClean="0">
                <a:solidFill>
                  <a:srgbClr val="002060"/>
                </a:solidFill>
                <a:latin typeface="Georgia" pitchFamily="18" charset="0"/>
              </a:rPr>
              <a:t>Updates on Corporate/ Retail; </a:t>
            </a:r>
          </a:p>
          <a:p>
            <a:pPr marL="514350" indent="-514350">
              <a:buFont typeface="+mj-lt"/>
              <a:buAutoNum type="arabicPeriod"/>
            </a:pPr>
            <a:r>
              <a:rPr lang="en-US" sz="2400" dirty="0" smtClean="0">
                <a:solidFill>
                  <a:srgbClr val="002060"/>
                </a:solidFill>
                <a:latin typeface="Georgia" pitchFamily="18" charset="0"/>
              </a:rPr>
              <a:t>Management </a:t>
            </a:r>
            <a:r>
              <a:rPr lang="en-US" sz="2400" dirty="0">
                <a:solidFill>
                  <a:srgbClr val="002060"/>
                </a:solidFill>
                <a:latin typeface="Georgia" pitchFamily="18" charset="0"/>
              </a:rPr>
              <a:t>Analysis Report;</a:t>
            </a:r>
          </a:p>
          <a:p>
            <a:pPr marL="514350" indent="-514350">
              <a:buFont typeface="+mj-lt"/>
              <a:buAutoNum type="arabicPeriod"/>
            </a:pPr>
            <a:r>
              <a:rPr lang="en-US" sz="2400" dirty="0">
                <a:solidFill>
                  <a:srgbClr val="002060"/>
                </a:solidFill>
                <a:latin typeface="Georgia" pitchFamily="18" charset="0"/>
              </a:rPr>
              <a:t>Update on pending action </a:t>
            </a:r>
            <a:r>
              <a:rPr lang="en-US" sz="2400" dirty="0" smtClean="0">
                <a:solidFill>
                  <a:srgbClr val="002060"/>
                </a:solidFill>
                <a:latin typeface="Georgia" pitchFamily="18" charset="0"/>
              </a:rPr>
              <a:t>items;</a:t>
            </a:r>
          </a:p>
          <a:p>
            <a:pPr marL="514350" indent="-514350">
              <a:buFont typeface="+mj-lt"/>
              <a:buAutoNum type="arabicPeriod"/>
            </a:pPr>
            <a:r>
              <a:rPr lang="en-US" sz="2400" dirty="0" smtClean="0">
                <a:solidFill>
                  <a:srgbClr val="002060"/>
                </a:solidFill>
                <a:latin typeface="Georgia" pitchFamily="18" charset="0"/>
              </a:rPr>
              <a:t>Progress </a:t>
            </a:r>
            <a:r>
              <a:rPr lang="en-US" sz="2400" dirty="0">
                <a:solidFill>
                  <a:srgbClr val="002060"/>
                </a:solidFill>
                <a:latin typeface="Georgia" pitchFamily="18" charset="0"/>
              </a:rPr>
              <a:t>on business through MCB Bank;</a:t>
            </a:r>
          </a:p>
          <a:p>
            <a:pPr marL="514350" indent="-514350">
              <a:buFont typeface="+mj-lt"/>
              <a:buAutoNum type="arabicPeriod"/>
            </a:pPr>
            <a:r>
              <a:rPr lang="en-US" sz="2400" dirty="0">
                <a:solidFill>
                  <a:srgbClr val="002060"/>
                </a:solidFill>
                <a:latin typeface="Georgia" pitchFamily="18" charset="0"/>
              </a:rPr>
              <a:t>Regulatory Compliance Certificate</a:t>
            </a:r>
            <a:r>
              <a:rPr lang="en-US" sz="2400" dirty="0" smtClean="0">
                <a:solidFill>
                  <a:srgbClr val="002060"/>
                </a:solidFill>
                <a:latin typeface="Georgia" pitchFamily="18" charset="0"/>
              </a:rPr>
              <a:t>; and</a:t>
            </a:r>
            <a:endParaRPr lang="en-US" sz="2400" dirty="0">
              <a:solidFill>
                <a:srgbClr val="002060"/>
              </a:solidFill>
              <a:latin typeface="Georgia" pitchFamily="18" charset="0"/>
            </a:endParaRPr>
          </a:p>
          <a:p>
            <a:pPr marL="514350" indent="-514350">
              <a:buFont typeface="+mj-lt"/>
              <a:buAutoNum type="arabicPeriod"/>
            </a:pPr>
            <a:r>
              <a:rPr lang="en-US" sz="2400" dirty="0">
                <a:solidFill>
                  <a:srgbClr val="002060"/>
                </a:solidFill>
                <a:latin typeface="Georgia" pitchFamily="18" charset="0"/>
              </a:rPr>
              <a:t>Summary of Credit Committee Decisions for the </a:t>
            </a:r>
            <a:r>
              <a:rPr lang="en-US" sz="2400" dirty="0" smtClean="0">
                <a:solidFill>
                  <a:srgbClr val="002060"/>
                </a:solidFill>
                <a:latin typeface="Georgia" pitchFamily="18" charset="0"/>
              </a:rPr>
              <a:t>Quarter</a:t>
            </a:r>
            <a:r>
              <a:rPr lang="en-US" sz="2400" dirty="0">
                <a:solidFill>
                  <a:srgbClr val="002060"/>
                </a:solidFill>
                <a:latin typeface="Georgia" pitchFamily="18" charset="0"/>
              </a:rPr>
              <a:t>.</a:t>
            </a:r>
            <a:endParaRPr lang="en-US" sz="2400" dirty="0" smtClean="0">
              <a:solidFill>
                <a:srgbClr val="002060"/>
              </a:solidFill>
              <a:latin typeface="Georgia" pitchFamily="18" charset="0"/>
            </a:endParaRPr>
          </a:p>
        </p:txBody>
      </p:sp>
    </p:spTree>
    <p:extLst>
      <p:ext uri="{BB962C8B-B14F-4D97-AF65-F5344CB8AC3E}">
        <p14:creationId xmlns:p14="http://schemas.microsoft.com/office/powerpoint/2010/main" val="30075632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2652" y="509503"/>
            <a:ext cx="2150850" cy="456486"/>
          </a:xfrm>
        </p:spPr>
        <p:txBody>
          <a:bodyPr rtlCol="0">
            <a:noAutofit/>
          </a:bodyPr>
          <a:lstStyle/>
          <a:p>
            <a:pPr>
              <a:defRPr/>
            </a:pPr>
            <a:r>
              <a:rPr lang="en-US" sz="18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808710" y="965989"/>
            <a:ext cx="5023741" cy="456488"/>
          </a:xfrm>
        </p:spPr>
        <p:txBody>
          <a:bodyPr>
            <a:noAutofit/>
          </a:bodyPr>
          <a:lstStyle/>
          <a:p>
            <a:pPr marL="0" indent="0" algn="ctr">
              <a:buNone/>
            </a:pPr>
            <a:r>
              <a:rPr lang="en-US" sz="2160" dirty="0">
                <a:solidFill>
                  <a:schemeClr val="accent1">
                    <a:lumMod val="50000"/>
                  </a:schemeClr>
                </a:solidFill>
                <a:latin typeface="Georgia" pitchFamily="18" charset="0"/>
              </a:rPr>
              <a:t>Pending Action Items</a:t>
            </a:r>
          </a:p>
          <a:p>
            <a:pPr marL="0" indent="0" algn="ctr">
              <a:buNone/>
            </a:pPr>
            <a:endParaRPr lang="en-US" sz="1620" dirty="0">
              <a:latin typeface="Georg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54668592"/>
              </p:ext>
            </p:extLst>
          </p:nvPr>
        </p:nvGraphicFramePr>
        <p:xfrm>
          <a:off x="1197785" y="1522303"/>
          <a:ext cx="8636170" cy="4728430"/>
        </p:xfrm>
        <a:graphic>
          <a:graphicData uri="http://schemas.openxmlformats.org/drawingml/2006/table">
            <a:tbl>
              <a:tblPr firstRow="1" firstCol="1" bandRow="1">
                <a:tableStyleId>{5C22544A-7EE6-4342-B048-85BDC9FD1C3A}</a:tableStyleId>
              </a:tblPr>
              <a:tblGrid>
                <a:gridCol w="398692">
                  <a:extLst>
                    <a:ext uri="{9D8B030D-6E8A-4147-A177-3AD203B41FA5}">
                      <a16:colId xmlns:a16="http://schemas.microsoft.com/office/drawing/2014/main" xmlns="" val="20000"/>
                    </a:ext>
                  </a:extLst>
                </a:gridCol>
                <a:gridCol w="2273623">
                  <a:extLst>
                    <a:ext uri="{9D8B030D-6E8A-4147-A177-3AD203B41FA5}">
                      <a16:colId xmlns:a16="http://schemas.microsoft.com/office/drawing/2014/main" xmlns="" val="20001"/>
                    </a:ext>
                  </a:extLst>
                </a:gridCol>
                <a:gridCol w="1293464">
                  <a:extLst>
                    <a:ext uri="{9D8B030D-6E8A-4147-A177-3AD203B41FA5}">
                      <a16:colId xmlns:a16="http://schemas.microsoft.com/office/drawing/2014/main" xmlns="" val="20002"/>
                    </a:ext>
                  </a:extLst>
                </a:gridCol>
                <a:gridCol w="1002119">
                  <a:extLst>
                    <a:ext uri="{9D8B030D-6E8A-4147-A177-3AD203B41FA5}">
                      <a16:colId xmlns:a16="http://schemas.microsoft.com/office/drawing/2014/main" xmlns="" val="20003"/>
                    </a:ext>
                  </a:extLst>
                </a:gridCol>
                <a:gridCol w="3668272">
                  <a:extLst>
                    <a:ext uri="{9D8B030D-6E8A-4147-A177-3AD203B41FA5}">
                      <a16:colId xmlns:a16="http://schemas.microsoft.com/office/drawing/2014/main" xmlns="" val="20004"/>
                    </a:ext>
                  </a:extLst>
                </a:gridCol>
              </a:tblGrid>
              <a:tr h="655643">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S. No.</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smtClean="0">
                          <a:solidFill>
                            <a:srgbClr val="002060"/>
                          </a:solidFill>
                          <a:effectLst/>
                          <a:latin typeface="Georgia" panose="02040502050405020303" pitchFamily="18" charset="0"/>
                        </a:rPr>
                        <a:t>Description</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Department</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Issue highlighted on</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smtClean="0">
                          <a:solidFill>
                            <a:srgbClr val="002060"/>
                          </a:solidFill>
                          <a:effectLst/>
                          <a:latin typeface="Georgia" panose="02040502050405020303" pitchFamily="18" charset="0"/>
                        </a:rPr>
                        <a:t>Status</a:t>
                      </a:r>
                      <a:endPar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900" dirty="0">
                        <a:solidFill>
                          <a:srgbClr val="002060"/>
                        </a:solidFill>
                        <a:effectLst/>
                        <a:latin typeface="Georgia" panose="02040502050405020303"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33226">
                <a:tc>
                  <a:txBody>
                    <a:bodyPr/>
                    <a:lstStyle/>
                    <a:p>
                      <a:pPr marL="0" marR="0" algn="ctr" defTabSz="822960" rtl="0" eaLnBrk="1" latinLnBrk="0" hangingPunct="1">
                        <a:lnSpc>
                          <a:spcPct val="107000"/>
                        </a:lnSpc>
                        <a:spcBef>
                          <a:spcPts val="0"/>
                        </a:spcBef>
                        <a:spcAft>
                          <a:spcPts val="0"/>
                        </a:spcAft>
                      </a:pPr>
                      <a:r>
                        <a:rPr lang="en-US" sz="900" kern="1200" dirty="0" smtClean="0">
                          <a:solidFill>
                            <a:srgbClr val="002060"/>
                          </a:solidFill>
                          <a:effectLst/>
                          <a:latin typeface="Georgia" panose="02040502050405020303" pitchFamily="18" charset="0"/>
                          <a:ea typeface="+mn-ea"/>
                          <a:cs typeface="+mn-cs"/>
                        </a:rPr>
                        <a:t>13.</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i="1" kern="1200" baseline="0" dirty="0" smtClean="0">
                          <a:solidFill>
                            <a:srgbClr val="002060"/>
                          </a:solidFill>
                          <a:effectLst/>
                          <a:latin typeface="Georgia" panose="02040502050405020303" pitchFamily="18" charset="0"/>
                          <a:ea typeface="+mn-ea"/>
                          <a:cs typeface="+mn-cs"/>
                        </a:rPr>
                        <a:t>Branding strategy </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Aggressive branding strategies be developed with respect to shariah compliant funds.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Head</a:t>
                      </a:r>
                      <a:r>
                        <a:rPr lang="en-US" sz="900" baseline="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of Marketing</a:t>
                      </a:r>
                      <a:endPar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172 dated February 03,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algn="just"/>
                      <a:r>
                        <a:rPr lang="en-US" sz="900" dirty="0" smtClean="0">
                          <a:solidFill>
                            <a:srgbClr val="002060"/>
                          </a:solidFill>
                          <a:latin typeface="Georgia" panose="02040502050405020303" pitchFamily="18" charset="0"/>
                        </a:rPr>
                        <a:t>The management is working with PR Agency</a:t>
                      </a:r>
                      <a:r>
                        <a:rPr lang="en-US" sz="900" baseline="0" dirty="0" smtClean="0">
                          <a:solidFill>
                            <a:srgbClr val="002060"/>
                          </a:solidFill>
                          <a:latin typeface="Georgia" panose="02040502050405020303" pitchFamily="18" charset="0"/>
                        </a:rPr>
                        <a:t> </a:t>
                      </a:r>
                      <a:r>
                        <a:rPr lang="en-US" sz="900" dirty="0" smtClean="0">
                          <a:solidFill>
                            <a:srgbClr val="002060"/>
                          </a:solidFill>
                          <a:latin typeface="Georgia" panose="02040502050405020303" pitchFamily="18" charset="0"/>
                        </a:rPr>
                        <a:t>to create</a:t>
                      </a:r>
                      <a:r>
                        <a:rPr lang="en-US" sz="900" baseline="0" dirty="0" smtClean="0">
                          <a:solidFill>
                            <a:srgbClr val="002060"/>
                          </a:solidFill>
                          <a:latin typeface="Georgia" panose="02040502050405020303" pitchFamily="18" charset="0"/>
                        </a:rPr>
                        <a:t> focused aggressive branding strategies for shariah products.</a:t>
                      </a:r>
                      <a:endParaRPr lang="en-US" sz="900" dirty="0" smtClean="0">
                        <a:solidFill>
                          <a:srgbClr val="002060"/>
                        </a:solidFill>
                        <a:latin typeface="Georgia" panose="02040502050405020303"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81802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14.</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GB" sz="900" b="1" i="1" kern="1200" baseline="0" dirty="0" smtClean="0">
                          <a:solidFill>
                            <a:srgbClr val="002060"/>
                          </a:solidFill>
                          <a:effectLst/>
                          <a:latin typeface="Georgia" panose="02040502050405020303" pitchFamily="18" charset="0"/>
                          <a:ea typeface="+mn-ea"/>
                          <a:cs typeface="+mn-cs"/>
                        </a:rPr>
                        <a:t>Mission Statement, Vision Statement</a:t>
                      </a:r>
                      <a:r>
                        <a:rPr lang="en-GB" sz="900" b="1" kern="1200" dirty="0" smtClean="0">
                          <a:solidFill>
                            <a:srgbClr val="002060"/>
                          </a:solidFill>
                          <a:effectLst/>
                          <a:latin typeface="Georgia" panose="02040502050405020303" pitchFamily="18" charset="0"/>
                          <a:ea typeface="+mn-ea"/>
                          <a:cs typeface="+mn-cs"/>
                        </a:rPr>
                        <a:t> </a:t>
                      </a:r>
                    </a:p>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0" kern="1200" dirty="0" smtClean="0">
                          <a:solidFill>
                            <a:srgbClr val="002060"/>
                          </a:solidFill>
                          <a:effectLst/>
                          <a:latin typeface="Georgia" panose="02040502050405020303" pitchFamily="18" charset="0"/>
                          <a:ea typeface="+mn-ea"/>
                          <a:cs typeface="+mn-cs"/>
                        </a:rPr>
                        <a:t>Short-listed Mission Statement, Vision Statement and Core Values be shared with the Board members. </a:t>
                      </a:r>
                      <a:endParaRPr lang="en-US" sz="900" b="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rPr>
                        <a:t>Secretary- Human Resource &amp; Remuneration Committee</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173 dated February 08,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MAR </a:t>
                      </a:r>
                      <a:r>
                        <a:rPr lang="en-US" sz="900" kern="1200" baseline="0" dirty="0" smtClean="0">
                          <a:solidFill>
                            <a:srgbClr val="002060"/>
                          </a:solidFill>
                          <a:effectLst/>
                          <a:latin typeface="Georgia" panose="02040502050405020303" pitchFamily="18" charset="0"/>
                          <a:ea typeface="+mn-ea"/>
                          <a:cs typeface="+mn-cs"/>
                        </a:rPr>
                        <a:t>vides his email dated March 24, 2022 shared </a:t>
                      </a:r>
                      <a:r>
                        <a:rPr lang="en-US" sz="900" kern="1200" dirty="0" smtClean="0">
                          <a:solidFill>
                            <a:srgbClr val="002060"/>
                          </a:solidFill>
                          <a:effectLst/>
                          <a:latin typeface="Georgia" panose="02040502050405020303" pitchFamily="18" charset="0"/>
                          <a:ea typeface="+mn-ea"/>
                          <a:cs typeface="+mn-cs"/>
                        </a:rPr>
                        <a:t>short listed Mission Statement, Vision Statement</a:t>
                      </a:r>
                      <a:r>
                        <a:rPr lang="en-US" sz="900" kern="1200" baseline="0" dirty="0" smtClean="0">
                          <a:solidFill>
                            <a:srgbClr val="002060"/>
                          </a:solidFill>
                          <a:effectLst/>
                          <a:latin typeface="Georgia" panose="02040502050405020303" pitchFamily="18" charset="0"/>
                          <a:ea typeface="+mn-ea"/>
                          <a:cs typeface="+mn-cs"/>
                        </a:rPr>
                        <a:t> and Core Values</a:t>
                      </a:r>
                      <a:r>
                        <a:rPr lang="en-GB" sz="900" kern="1200" dirty="0" smtClean="0">
                          <a:solidFill>
                            <a:srgbClr val="002060"/>
                          </a:solidFill>
                          <a:effectLst/>
                          <a:latin typeface="Georgia" panose="02040502050405020303" pitchFamily="18" charset="0"/>
                          <a:ea typeface="+mn-ea"/>
                          <a:cs typeface="+mn-cs"/>
                        </a:rPr>
                        <a:t>.</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4448675"/>
                  </a:ext>
                </a:extLst>
              </a:tr>
              <a:tr h="123863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15.</a:t>
                      </a:r>
                      <a:endParaRPr lang="en-US" sz="900" b="1"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1" i="1" kern="1200" baseline="0" dirty="0" smtClean="0">
                          <a:solidFill>
                            <a:srgbClr val="002060"/>
                          </a:solidFill>
                          <a:effectLst/>
                          <a:latin typeface="Georgia" panose="02040502050405020303" pitchFamily="18" charset="0"/>
                          <a:ea typeface="+mn-ea"/>
                          <a:cs typeface="+mn-cs"/>
                        </a:rPr>
                        <a:t>Update on Corporate/ Retail</a:t>
                      </a:r>
                    </a:p>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0" kern="1200" dirty="0" smtClean="0">
                          <a:solidFill>
                            <a:srgbClr val="002060"/>
                          </a:solidFill>
                          <a:effectLst/>
                          <a:latin typeface="Georgia" panose="02040502050405020303" pitchFamily="18" charset="0"/>
                          <a:ea typeface="+mn-ea"/>
                          <a:cs typeface="+mn-cs"/>
                        </a:rPr>
                        <a:t>Following be made part of Presentation</a:t>
                      </a:r>
                      <a:r>
                        <a:rPr lang="en-GB" sz="900" b="0" kern="1200" baseline="0" dirty="0" smtClean="0">
                          <a:solidFill>
                            <a:srgbClr val="002060"/>
                          </a:solidFill>
                          <a:effectLst/>
                          <a:latin typeface="Georgia" panose="02040502050405020303" pitchFamily="18" charset="0"/>
                          <a:ea typeface="+mn-ea"/>
                          <a:cs typeface="+mn-cs"/>
                        </a:rPr>
                        <a:t> on ‘Update on Corporate/ Retail;</a:t>
                      </a:r>
                      <a:r>
                        <a:rPr lang="en-GB" sz="900" b="0" kern="1200" dirty="0" smtClean="0">
                          <a:solidFill>
                            <a:srgbClr val="002060"/>
                          </a:solidFill>
                          <a:effectLst/>
                          <a:latin typeface="Georgia" panose="02040502050405020303" pitchFamily="18" charset="0"/>
                          <a:ea typeface="+mn-ea"/>
                          <a:cs typeface="+mn-cs"/>
                        </a:rPr>
                        <a:t> </a:t>
                      </a:r>
                      <a:endParaRPr lang="en-GB" sz="900" b="1" kern="1200" dirty="0" smtClean="0">
                        <a:solidFill>
                          <a:srgbClr val="002060"/>
                        </a:solidFill>
                        <a:effectLst/>
                        <a:latin typeface="Georgia" panose="02040502050405020303" pitchFamily="18"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rgbClr val="002060"/>
                          </a:solidFill>
                          <a:effectLst/>
                          <a:latin typeface="Georgia" panose="02040502050405020303" pitchFamily="18" charset="0"/>
                          <a:ea typeface="+mn-ea"/>
                          <a:cs typeface="+mn-cs"/>
                        </a:rPr>
                        <a:t>Discretionary share be presented after excluding Adamjee SMA;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rgbClr val="002060"/>
                          </a:solidFill>
                          <a:effectLst/>
                          <a:latin typeface="Georgia" panose="02040502050405020303" pitchFamily="18" charset="0"/>
                          <a:ea typeface="+mn-ea"/>
                          <a:cs typeface="+mn-cs"/>
                        </a:rPr>
                        <a:t>For market share equity portion and money market portion be presented separately</a:t>
                      </a:r>
                      <a:r>
                        <a:rPr lang="en-US" sz="900" kern="1200" baseline="0" dirty="0" smtClean="0">
                          <a:solidFill>
                            <a:srgbClr val="002060"/>
                          </a:solidFill>
                          <a:effectLst/>
                          <a:latin typeface="Georgia" panose="02040502050405020303" pitchFamily="18" charset="0"/>
                          <a:ea typeface="+mn-ea"/>
                          <a:cs typeface="+mn-cs"/>
                        </a:rPr>
                        <a:t>.</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rPr>
                        <a:t>Head of Sales</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173 dated February 08,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The same has been made part of the Presentation</a:t>
                      </a:r>
                      <a:r>
                        <a:rPr lang="en-GB" sz="900" kern="1200" dirty="0" smtClean="0">
                          <a:solidFill>
                            <a:srgbClr val="002060"/>
                          </a:solidFill>
                          <a:effectLst/>
                          <a:latin typeface="Georgia" panose="02040502050405020303" pitchFamily="18" charset="0"/>
                          <a:ea typeface="+mn-ea"/>
                          <a:cs typeface="+mn-cs"/>
                        </a:rPr>
                        <a:t>.</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2840500711"/>
                  </a:ext>
                </a:extLst>
              </a:tr>
              <a:tr h="733806">
                <a:tc>
                  <a:txBody>
                    <a:bodyPr/>
                    <a:lstStyle/>
                    <a:p>
                      <a:pPr marL="0" marR="0" algn="ctr">
                        <a:lnSpc>
                          <a:spcPct val="107000"/>
                        </a:lnSpc>
                        <a:spcBef>
                          <a:spcPts val="0"/>
                        </a:spcBef>
                        <a:spcAft>
                          <a:spcPts val="0"/>
                        </a:spcAft>
                      </a:pPr>
                      <a:r>
                        <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16.</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i="1" kern="1200" baseline="0" dirty="0" smtClean="0">
                          <a:solidFill>
                            <a:srgbClr val="002060"/>
                          </a:solidFill>
                          <a:effectLst/>
                          <a:latin typeface="Georgia" panose="02040502050405020303" pitchFamily="18" charset="0"/>
                          <a:ea typeface="+mn-ea"/>
                          <a:cs typeface="+mn-cs"/>
                        </a:rPr>
                        <a:t>Bell curve of Call Center Agents</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To understand the bell curve of call center agents</a:t>
                      </a:r>
                      <a:r>
                        <a:rPr lang="en-US" sz="900" kern="1200" baseline="0" dirty="0" smtClean="0">
                          <a:solidFill>
                            <a:srgbClr val="002060"/>
                          </a:solidFill>
                          <a:effectLst/>
                          <a:latin typeface="Georgia" panose="02040502050405020303" pitchFamily="18" charset="0"/>
                          <a:ea typeface="+mn-ea"/>
                          <a:cs typeface="+mn-cs"/>
                        </a:rPr>
                        <a:t> </a:t>
                      </a:r>
                      <a:r>
                        <a:rPr lang="en-US" sz="900" kern="1200" dirty="0" smtClean="0">
                          <a:solidFill>
                            <a:srgbClr val="002060"/>
                          </a:solidFill>
                          <a:effectLst/>
                          <a:latin typeface="Georgia" panose="02040502050405020303" pitchFamily="18" charset="0"/>
                          <a:ea typeface="+mn-ea"/>
                          <a:cs typeface="+mn-cs"/>
                        </a:rPr>
                        <a:t>average agent scores of all call center employees be shared</a:t>
                      </a:r>
                      <a:r>
                        <a:rPr lang="en-US" sz="900" kern="1200" baseline="0" dirty="0" smtClean="0">
                          <a:solidFill>
                            <a:srgbClr val="002060"/>
                          </a:solidFill>
                          <a:effectLst/>
                          <a:latin typeface="Georgia" panose="02040502050405020303" pitchFamily="18" charset="0"/>
                          <a:ea typeface="+mn-ea"/>
                          <a:cs typeface="+mn-cs"/>
                        </a:rPr>
                        <a:t> with the Board. </a:t>
                      </a:r>
                      <a:r>
                        <a:rPr lang="en-GB" sz="900" kern="1200" dirty="0" smtClean="0">
                          <a:solidFill>
                            <a:srgbClr val="002060"/>
                          </a:solidFill>
                          <a:effectLst/>
                          <a:latin typeface="Georgia" panose="02040502050405020303" pitchFamily="18" charset="0"/>
                          <a:ea typeface="+mn-ea"/>
                          <a:cs typeface="+mn-cs"/>
                        </a:rPr>
                        <a:t> </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rPr>
                        <a:t>Head of Investors Service</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173 dated February 08,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MAR </a:t>
                      </a:r>
                      <a:r>
                        <a:rPr lang="en-US" sz="900" kern="1200" baseline="0" dirty="0" smtClean="0">
                          <a:solidFill>
                            <a:srgbClr val="002060"/>
                          </a:solidFill>
                          <a:effectLst/>
                          <a:latin typeface="Georgia" panose="02040502050405020303" pitchFamily="18" charset="0"/>
                          <a:ea typeface="+mn-ea"/>
                          <a:cs typeface="+mn-cs"/>
                        </a:rPr>
                        <a:t>vides his email dated February 18, 2022 shared </a:t>
                      </a:r>
                      <a:r>
                        <a:rPr lang="en-US" sz="900" kern="1200" dirty="0" smtClean="0">
                          <a:solidFill>
                            <a:srgbClr val="002060"/>
                          </a:solidFill>
                          <a:effectLst/>
                          <a:latin typeface="Georgia" panose="02040502050405020303" pitchFamily="18" charset="0"/>
                          <a:ea typeface="+mn-ea"/>
                          <a:cs typeface="+mn-cs"/>
                        </a:rPr>
                        <a:t>average agent scores of all call center employees</a:t>
                      </a:r>
                      <a:r>
                        <a:rPr lang="en-GB" sz="900" kern="1200" dirty="0" smtClean="0">
                          <a:solidFill>
                            <a:srgbClr val="002060"/>
                          </a:solidFill>
                          <a:effectLst/>
                          <a:latin typeface="Georgia" panose="02040502050405020303" pitchFamily="18" charset="0"/>
                          <a:ea typeface="+mn-ea"/>
                          <a:cs typeface="+mn-cs"/>
                        </a:rPr>
                        <a:t>.</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91355580"/>
                  </a:ext>
                </a:extLst>
              </a:tr>
              <a:tr h="649092">
                <a:tc>
                  <a:txBody>
                    <a:bodyPr/>
                    <a:lstStyle/>
                    <a:p>
                      <a:pPr marL="0" marR="0" algn="ctr">
                        <a:lnSpc>
                          <a:spcPct val="107000"/>
                        </a:lnSpc>
                        <a:spcBef>
                          <a:spcPts val="0"/>
                        </a:spcBef>
                        <a:spcAft>
                          <a:spcPts val="0"/>
                        </a:spcAft>
                      </a:pPr>
                      <a:r>
                        <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17.</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1" i="1" kern="1200" baseline="0" dirty="0" smtClean="0">
                          <a:solidFill>
                            <a:srgbClr val="002060"/>
                          </a:solidFill>
                          <a:effectLst/>
                          <a:latin typeface="Georgia" panose="02040502050405020303" pitchFamily="18" charset="0"/>
                          <a:ea typeface="+mn-ea"/>
                          <a:cs typeface="+mn-cs"/>
                        </a:rPr>
                        <a:t>Compliant Handling Policy </a:t>
                      </a:r>
                    </a:p>
                    <a:p>
                      <a:r>
                        <a:rPr lang="en-GB" sz="900" kern="1200" dirty="0" smtClean="0">
                          <a:solidFill>
                            <a:srgbClr val="002060"/>
                          </a:solidFill>
                          <a:effectLst/>
                          <a:latin typeface="Georgia" panose="02040502050405020303" pitchFamily="18" charset="0"/>
                          <a:ea typeface="+mn-ea"/>
                          <a:cs typeface="+mn-cs"/>
                        </a:rPr>
                        <a:t>Compliant Handling Policy is deferred to incorporate directors’ comments.</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rPr>
                        <a:t>Head of Investors Service</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173 dated February 08,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Suggestions of Mr. Nasim Beg has been incorporated and </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would be presented to the Board in the upcoming meeting.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3926148079"/>
                  </a:ext>
                </a:extLst>
              </a:tr>
            </a:tbl>
          </a:graphicData>
        </a:graphic>
      </p:graphicFrame>
    </p:spTree>
    <p:extLst>
      <p:ext uri="{BB962C8B-B14F-4D97-AF65-F5344CB8AC3E}">
        <p14:creationId xmlns:p14="http://schemas.microsoft.com/office/powerpoint/2010/main" val="15188943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2652" y="509503"/>
            <a:ext cx="2150850" cy="456486"/>
          </a:xfrm>
        </p:spPr>
        <p:txBody>
          <a:bodyPr rtlCol="0">
            <a:noAutofit/>
          </a:bodyPr>
          <a:lstStyle/>
          <a:p>
            <a:pPr>
              <a:defRPr/>
            </a:pPr>
            <a:r>
              <a:rPr lang="en-US" sz="18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808710" y="965989"/>
            <a:ext cx="5023741" cy="456488"/>
          </a:xfrm>
        </p:spPr>
        <p:txBody>
          <a:bodyPr>
            <a:noAutofit/>
          </a:bodyPr>
          <a:lstStyle/>
          <a:p>
            <a:pPr marL="0" indent="0" algn="ctr">
              <a:buNone/>
            </a:pPr>
            <a:r>
              <a:rPr lang="en-US" sz="2160" dirty="0">
                <a:solidFill>
                  <a:schemeClr val="accent1">
                    <a:lumMod val="50000"/>
                  </a:schemeClr>
                </a:solidFill>
                <a:latin typeface="Georgia" pitchFamily="18" charset="0"/>
              </a:rPr>
              <a:t>Pending Action Items</a:t>
            </a:r>
          </a:p>
          <a:p>
            <a:pPr marL="0" indent="0" algn="ctr">
              <a:buNone/>
            </a:pPr>
            <a:endParaRPr lang="en-US" sz="1620" dirty="0">
              <a:latin typeface="Georgia" pitchFamily="18" charset="0"/>
            </a:endParaRPr>
          </a:p>
        </p:txBody>
      </p:sp>
      <p:graphicFrame>
        <p:nvGraphicFramePr>
          <p:cNvPr id="2" name="Table 1"/>
          <p:cNvGraphicFramePr>
            <a:graphicFrameLocks noGrp="1"/>
          </p:cNvGraphicFramePr>
          <p:nvPr>
            <p:extLst/>
          </p:nvPr>
        </p:nvGraphicFramePr>
        <p:xfrm>
          <a:off x="1197785" y="1522304"/>
          <a:ext cx="8636170" cy="2646315"/>
        </p:xfrm>
        <a:graphic>
          <a:graphicData uri="http://schemas.openxmlformats.org/drawingml/2006/table">
            <a:tbl>
              <a:tblPr firstRow="1" firstCol="1" bandRow="1">
                <a:tableStyleId>{5C22544A-7EE6-4342-B048-85BDC9FD1C3A}</a:tableStyleId>
              </a:tblPr>
              <a:tblGrid>
                <a:gridCol w="398692">
                  <a:extLst>
                    <a:ext uri="{9D8B030D-6E8A-4147-A177-3AD203B41FA5}">
                      <a16:colId xmlns:a16="http://schemas.microsoft.com/office/drawing/2014/main" xmlns="" val="20000"/>
                    </a:ext>
                  </a:extLst>
                </a:gridCol>
                <a:gridCol w="2273623">
                  <a:extLst>
                    <a:ext uri="{9D8B030D-6E8A-4147-A177-3AD203B41FA5}">
                      <a16:colId xmlns:a16="http://schemas.microsoft.com/office/drawing/2014/main" xmlns="" val="20001"/>
                    </a:ext>
                  </a:extLst>
                </a:gridCol>
                <a:gridCol w="1293464">
                  <a:extLst>
                    <a:ext uri="{9D8B030D-6E8A-4147-A177-3AD203B41FA5}">
                      <a16:colId xmlns:a16="http://schemas.microsoft.com/office/drawing/2014/main" xmlns="" val="20002"/>
                    </a:ext>
                  </a:extLst>
                </a:gridCol>
                <a:gridCol w="1002119">
                  <a:extLst>
                    <a:ext uri="{9D8B030D-6E8A-4147-A177-3AD203B41FA5}">
                      <a16:colId xmlns:a16="http://schemas.microsoft.com/office/drawing/2014/main" xmlns="" val="20003"/>
                    </a:ext>
                  </a:extLst>
                </a:gridCol>
                <a:gridCol w="3668272">
                  <a:extLst>
                    <a:ext uri="{9D8B030D-6E8A-4147-A177-3AD203B41FA5}">
                      <a16:colId xmlns:a16="http://schemas.microsoft.com/office/drawing/2014/main" xmlns="" val="20004"/>
                    </a:ext>
                  </a:extLst>
                </a:gridCol>
              </a:tblGrid>
              <a:tr h="655643">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S. No.</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smtClean="0">
                          <a:solidFill>
                            <a:srgbClr val="002060"/>
                          </a:solidFill>
                          <a:effectLst/>
                          <a:latin typeface="Georgia" panose="02040502050405020303" pitchFamily="18" charset="0"/>
                        </a:rPr>
                        <a:t>Description</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Department</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Issue highlighted on</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smtClean="0">
                          <a:solidFill>
                            <a:srgbClr val="002060"/>
                          </a:solidFill>
                          <a:effectLst/>
                          <a:latin typeface="Georgia" panose="02040502050405020303" pitchFamily="18" charset="0"/>
                        </a:rPr>
                        <a:t>Status</a:t>
                      </a:r>
                      <a:endPar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900" dirty="0">
                        <a:solidFill>
                          <a:srgbClr val="002060"/>
                        </a:solidFill>
                        <a:effectLst/>
                        <a:latin typeface="Georgia" panose="02040502050405020303"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33226">
                <a:tc>
                  <a:txBody>
                    <a:bodyPr/>
                    <a:lstStyle/>
                    <a:p>
                      <a:pPr marL="0" marR="0" algn="ctr" defTabSz="822960" rtl="0" eaLnBrk="1" latinLnBrk="0" hangingPunct="1">
                        <a:lnSpc>
                          <a:spcPct val="107000"/>
                        </a:lnSpc>
                        <a:spcBef>
                          <a:spcPts val="0"/>
                        </a:spcBef>
                        <a:spcAft>
                          <a:spcPts val="0"/>
                        </a:spcAft>
                      </a:pPr>
                      <a:r>
                        <a:rPr lang="en-US" sz="900" kern="1200" dirty="0" smtClean="0">
                          <a:solidFill>
                            <a:srgbClr val="002060"/>
                          </a:solidFill>
                          <a:effectLst/>
                          <a:latin typeface="Georgia" panose="02040502050405020303" pitchFamily="18" charset="0"/>
                          <a:ea typeface="+mn-ea"/>
                          <a:cs typeface="+mn-cs"/>
                        </a:rPr>
                        <a:t>18.</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i="1" kern="1200" baseline="0" dirty="0" smtClean="0">
                          <a:solidFill>
                            <a:srgbClr val="002060"/>
                          </a:solidFill>
                          <a:effectLst/>
                          <a:latin typeface="Georgia" panose="02040502050405020303" pitchFamily="18" charset="0"/>
                          <a:ea typeface="+mn-ea"/>
                          <a:cs typeface="+mn-cs"/>
                        </a:rPr>
                        <a:t>Separate KPI for CIS</a:t>
                      </a:r>
                    </a:p>
                    <a:p>
                      <a:r>
                        <a:rPr lang="en-US" sz="900" b="0" kern="1200" dirty="0" smtClean="0">
                          <a:solidFill>
                            <a:srgbClr val="002060"/>
                          </a:solidFill>
                          <a:effectLst/>
                          <a:latin typeface="Georgia" panose="02040502050405020303" pitchFamily="18" charset="0"/>
                          <a:ea typeface="+mn-ea"/>
                          <a:cs typeface="+mn-cs"/>
                        </a:rPr>
                        <a:t>A</a:t>
                      </a:r>
                      <a:r>
                        <a:rPr lang="en-GB" sz="900" kern="1200" dirty="0" smtClean="0">
                          <a:solidFill>
                            <a:srgbClr val="002060"/>
                          </a:solidFill>
                          <a:effectLst/>
                          <a:latin typeface="Georgia" panose="02040502050405020303" pitchFamily="18" charset="0"/>
                          <a:ea typeface="+mn-ea"/>
                          <a:cs typeface="+mn-cs"/>
                        </a:rPr>
                        <a:t>J suggested having separate target for CIS. </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endParaRPr lang="en-US" sz="900" kern="1200" baseline="0" noProof="0" dirty="0" smtClean="0">
                        <a:solidFill>
                          <a:srgbClr val="002060"/>
                        </a:solidFill>
                        <a:effectLst/>
                        <a:latin typeface="Georgia" panose="02040502050405020303" pitchFamily="18" charset="0"/>
                        <a:ea typeface="+mn-ea"/>
                        <a:cs typeface="+mn-cs"/>
                      </a:endParaRPr>
                    </a:p>
                    <a:p>
                      <a:pPr marL="0" marR="0" lvl="0" indent="0" algn="ctr" defTabSz="82296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rPr>
                        <a:t>Chief Executive Officer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endParaRPr>
                    </a:p>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173 dated February 08,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The same would be considered by</a:t>
                      </a:r>
                      <a:r>
                        <a:rPr lang="en-US" sz="900" kern="1200" baseline="0" dirty="0" smtClean="0">
                          <a:solidFill>
                            <a:srgbClr val="002060"/>
                          </a:solidFill>
                          <a:effectLst/>
                          <a:latin typeface="Georgia" panose="02040502050405020303" pitchFamily="18" charset="0"/>
                          <a:ea typeface="+mn-ea"/>
                          <a:cs typeface="+mn-cs"/>
                        </a:rPr>
                        <a:t> the Board when KPIs of 2022-2023 would be presented</a:t>
                      </a:r>
                      <a:r>
                        <a:rPr lang="en-GB" sz="900" kern="1200" dirty="0" smtClean="0">
                          <a:solidFill>
                            <a:srgbClr val="002060"/>
                          </a:solidFill>
                          <a:effectLst/>
                          <a:latin typeface="Georgia" panose="02040502050405020303" pitchFamily="18" charset="0"/>
                          <a:ea typeface="+mn-ea"/>
                          <a:cs typeface="+mn-cs"/>
                        </a:rPr>
                        <a:t>.</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70835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19.</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GB" sz="900" b="1" i="1" kern="1200" baseline="0" dirty="0" smtClean="0">
                          <a:solidFill>
                            <a:srgbClr val="002060"/>
                          </a:solidFill>
                          <a:effectLst/>
                          <a:latin typeface="Georgia" panose="02040502050405020303" pitchFamily="18" charset="0"/>
                          <a:ea typeface="+mn-ea"/>
                          <a:cs typeface="+mn-cs"/>
                        </a:rPr>
                        <a:t>Micro Finance Limits </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0" kern="1200" dirty="0" smtClean="0">
                          <a:solidFill>
                            <a:srgbClr val="002060"/>
                          </a:solidFill>
                          <a:effectLst/>
                          <a:latin typeface="Georgia" panose="02040502050405020303" pitchFamily="18" charset="0"/>
                          <a:ea typeface="+mn-ea"/>
                          <a:cs typeface="+mn-cs"/>
                        </a:rPr>
                        <a:t>Deposits placed in Micro Finance Banks other than HBL Micro Finance Bank Limited be gradually reduced to zero.</a:t>
                      </a:r>
                      <a:endParaRPr lang="en-US" sz="900" b="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baseline="0" dirty="0" smtClean="0">
                          <a:solidFill>
                            <a:srgbClr val="002060"/>
                          </a:solidFill>
                          <a:effectLst/>
                          <a:latin typeface="Georgia" panose="02040502050405020303" pitchFamily="18" charset="0"/>
                          <a:ea typeface="+mn-ea"/>
                          <a:cs typeface="+mn-cs"/>
                        </a:rPr>
                        <a:t>Chief Investment Officer</a:t>
                      </a:r>
                      <a:endPar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endParaRPr>
                    </a:p>
                    <a:p>
                      <a:endParaRPr lang="en-US" sz="900" dirty="0"/>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174 dated March 10,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As</a:t>
                      </a:r>
                      <a:r>
                        <a:rPr lang="en-US" sz="900" kern="1200" baseline="0" dirty="0" smtClean="0">
                          <a:solidFill>
                            <a:srgbClr val="002060"/>
                          </a:solidFill>
                          <a:effectLst/>
                          <a:latin typeface="Georgia" panose="02040502050405020303" pitchFamily="18" charset="0"/>
                          <a:ea typeface="+mn-ea"/>
                          <a:cs typeface="+mn-cs"/>
                        </a:rPr>
                        <a:t> on today d</a:t>
                      </a:r>
                      <a:r>
                        <a:rPr lang="en-US" sz="900" kern="1200" dirty="0" smtClean="0">
                          <a:solidFill>
                            <a:srgbClr val="002060"/>
                          </a:solidFill>
                          <a:effectLst/>
                          <a:latin typeface="Georgia" panose="02040502050405020303" pitchFamily="18" charset="0"/>
                          <a:ea typeface="+mn-ea"/>
                          <a:cs typeface="+mn-cs"/>
                        </a:rPr>
                        <a:t>eposits from U Micro Finance have been withdrawn.</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4448675"/>
                  </a:ext>
                </a:extLst>
              </a:tr>
              <a:tr h="64909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20.</a:t>
                      </a:r>
                      <a:endParaRPr lang="en-US" sz="900" b="1"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GB" sz="900" b="1" i="1" kern="1200" baseline="0" dirty="0" smtClean="0">
                          <a:solidFill>
                            <a:srgbClr val="002060"/>
                          </a:solidFill>
                          <a:effectLst/>
                          <a:latin typeface="Georgia" panose="02040502050405020303" pitchFamily="18" charset="0"/>
                          <a:ea typeface="+mn-ea"/>
                          <a:cs typeface="+mn-cs"/>
                        </a:rPr>
                        <a:t>Impact of Taxation on Government Securities</a:t>
                      </a:r>
                    </a:p>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0" kern="1200" dirty="0" smtClean="0">
                          <a:solidFill>
                            <a:srgbClr val="002060"/>
                          </a:solidFill>
                          <a:effectLst/>
                          <a:latin typeface="Georgia" panose="02040502050405020303" pitchFamily="18" charset="0"/>
                          <a:ea typeface="+mn-ea"/>
                          <a:cs typeface="+mn-cs"/>
                        </a:rPr>
                        <a:t>Management</a:t>
                      </a:r>
                      <a:r>
                        <a:rPr lang="en-GB" sz="900" b="0" kern="1200" baseline="0" dirty="0" smtClean="0">
                          <a:solidFill>
                            <a:srgbClr val="002060"/>
                          </a:solidFill>
                          <a:effectLst/>
                          <a:latin typeface="Georgia" panose="02040502050405020303" pitchFamily="18" charset="0"/>
                          <a:ea typeface="+mn-ea"/>
                          <a:cs typeface="+mn-cs"/>
                        </a:rPr>
                        <a:t> assessment on expected loss in AUMs and fee of the Company.</a:t>
                      </a:r>
                      <a:endParaRPr lang="en-US" sz="900" b="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dirty="0" smtClean="0">
                          <a:ln>
                            <a:noFill/>
                          </a:ln>
                          <a:solidFill>
                            <a:srgbClr val="002060"/>
                          </a:solidFill>
                          <a:effectLst/>
                          <a:uLnTx/>
                          <a:uFillTx/>
                          <a:latin typeface="Georgia" panose="02040502050405020303" pitchFamily="18" charset="0"/>
                          <a:ea typeface="+mn-ea"/>
                          <a:cs typeface="+mn-cs"/>
                        </a:rPr>
                        <a:t>Head of Sales</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Email of Mr. Nasim Beg dated March 21, 2022</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1" kern="120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The same has been made part of the Presentation</a:t>
                      </a:r>
                      <a:r>
                        <a:rPr lang="en-GB" sz="900" kern="1200" dirty="0" smtClean="0">
                          <a:solidFill>
                            <a:srgbClr val="002060"/>
                          </a:solidFill>
                          <a:effectLst/>
                          <a:latin typeface="Georgia" panose="02040502050405020303" pitchFamily="18" charset="0"/>
                          <a:ea typeface="+mn-ea"/>
                          <a:cs typeface="+mn-cs"/>
                        </a:rPr>
                        <a:t>.</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2840500711"/>
                  </a:ext>
                </a:extLst>
              </a:tr>
            </a:tbl>
          </a:graphicData>
        </a:graphic>
      </p:graphicFrame>
    </p:spTree>
    <p:extLst>
      <p:ext uri="{BB962C8B-B14F-4D97-AF65-F5344CB8AC3E}">
        <p14:creationId xmlns:p14="http://schemas.microsoft.com/office/powerpoint/2010/main" val="31883538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2652" y="509503"/>
            <a:ext cx="2150850" cy="456486"/>
          </a:xfrm>
        </p:spPr>
        <p:txBody>
          <a:bodyPr rtlCol="0">
            <a:noAutofit/>
          </a:bodyPr>
          <a:lstStyle/>
          <a:p>
            <a:pPr>
              <a:defRPr/>
            </a:pPr>
            <a:r>
              <a:rPr lang="en-US" sz="18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808710" y="965989"/>
            <a:ext cx="5023741" cy="456488"/>
          </a:xfrm>
        </p:spPr>
        <p:txBody>
          <a:bodyPr>
            <a:noAutofit/>
          </a:bodyPr>
          <a:lstStyle/>
          <a:p>
            <a:pPr marL="0" indent="0" algn="ctr">
              <a:buNone/>
            </a:pPr>
            <a:r>
              <a:rPr lang="en-US" sz="2160" dirty="0">
                <a:solidFill>
                  <a:schemeClr val="accent1">
                    <a:lumMod val="50000"/>
                  </a:schemeClr>
                </a:solidFill>
                <a:latin typeface="Georgia" pitchFamily="18" charset="0"/>
              </a:rPr>
              <a:t>Pending Action Items</a:t>
            </a:r>
          </a:p>
          <a:p>
            <a:pPr marL="0" indent="0" algn="ctr">
              <a:buNone/>
            </a:pPr>
            <a:endParaRPr lang="en-US" sz="1620" dirty="0">
              <a:latin typeface="Georgia" pitchFamily="18" charset="0"/>
            </a:endParaRPr>
          </a:p>
        </p:txBody>
      </p:sp>
      <p:graphicFrame>
        <p:nvGraphicFramePr>
          <p:cNvPr id="2" name="Table 1"/>
          <p:cNvGraphicFramePr>
            <a:graphicFrameLocks noGrp="1"/>
          </p:cNvGraphicFramePr>
          <p:nvPr>
            <p:extLst/>
          </p:nvPr>
        </p:nvGraphicFramePr>
        <p:xfrm>
          <a:off x="1197786" y="1619005"/>
          <a:ext cx="8629066" cy="1920068"/>
        </p:xfrm>
        <a:graphic>
          <a:graphicData uri="http://schemas.openxmlformats.org/drawingml/2006/table">
            <a:tbl>
              <a:tblPr firstRow="1" firstCol="1" bandRow="1">
                <a:tableStyleId>{5C22544A-7EE6-4342-B048-85BDC9FD1C3A}</a:tableStyleId>
              </a:tblPr>
              <a:tblGrid>
                <a:gridCol w="398364">
                  <a:extLst>
                    <a:ext uri="{9D8B030D-6E8A-4147-A177-3AD203B41FA5}">
                      <a16:colId xmlns:a16="http://schemas.microsoft.com/office/drawing/2014/main" xmlns="" val="20000"/>
                    </a:ext>
                  </a:extLst>
                </a:gridCol>
                <a:gridCol w="2271753">
                  <a:extLst>
                    <a:ext uri="{9D8B030D-6E8A-4147-A177-3AD203B41FA5}">
                      <a16:colId xmlns:a16="http://schemas.microsoft.com/office/drawing/2014/main" xmlns="" val="20001"/>
                    </a:ext>
                  </a:extLst>
                </a:gridCol>
                <a:gridCol w="1292400">
                  <a:extLst>
                    <a:ext uri="{9D8B030D-6E8A-4147-A177-3AD203B41FA5}">
                      <a16:colId xmlns:a16="http://schemas.microsoft.com/office/drawing/2014/main" xmlns="" val="20002"/>
                    </a:ext>
                  </a:extLst>
                </a:gridCol>
                <a:gridCol w="1001294">
                  <a:extLst>
                    <a:ext uri="{9D8B030D-6E8A-4147-A177-3AD203B41FA5}">
                      <a16:colId xmlns:a16="http://schemas.microsoft.com/office/drawing/2014/main" xmlns="" val="20003"/>
                    </a:ext>
                  </a:extLst>
                </a:gridCol>
                <a:gridCol w="3665255">
                  <a:extLst>
                    <a:ext uri="{9D8B030D-6E8A-4147-A177-3AD203B41FA5}">
                      <a16:colId xmlns:a16="http://schemas.microsoft.com/office/drawing/2014/main" xmlns="" val="20004"/>
                    </a:ext>
                  </a:extLst>
                </a:gridCol>
              </a:tblGrid>
              <a:tr h="592970">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S. No.</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Description</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Department</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Issue highlighted on</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smtClean="0">
                          <a:solidFill>
                            <a:srgbClr val="002060"/>
                          </a:solidFill>
                          <a:effectLst/>
                          <a:latin typeface="Georgia" panose="02040502050405020303" pitchFamily="18" charset="0"/>
                        </a:rPr>
                        <a:t>Status</a:t>
                      </a:r>
                      <a:endPar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900" dirty="0">
                        <a:solidFill>
                          <a:srgbClr val="002060"/>
                        </a:solidFill>
                        <a:effectLst/>
                        <a:latin typeface="Georgia" panose="02040502050405020303"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90067">
                <a:tc gridSpan="5">
                  <a:txBody>
                    <a:bodyPr/>
                    <a:lstStyle/>
                    <a:p>
                      <a:pPr marL="0" marR="0" algn="ctr" defTabSz="822960" rtl="0" eaLnBrk="1" latinLnBrk="0" hangingPunct="1">
                        <a:lnSpc>
                          <a:spcPct val="107000"/>
                        </a:lnSpc>
                        <a:spcBef>
                          <a:spcPts val="0"/>
                        </a:spcBef>
                        <a:spcAft>
                          <a:spcPts val="0"/>
                        </a:spcAft>
                      </a:pPr>
                      <a:r>
                        <a:rPr lang="en-US" sz="900" kern="1200" dirty="0" smtClean="0">
                          <a:solidFill>
                            <a:srgbClr val="002060"/>
                          </a:solidFill>
                          <a:effectLst/>
                          <a:latin typeface="Georgia" panose="02040502050405020303" pitchFamily="18" charset="0"/>
                          <a:ea typeface="+mn-ea"/>
                          <a:cs typeface="+mn-cs"/>
                        </a:rPr>
                        <a:t>Item/</a:t>
                      </a:r>
                      <a:r>
                        <a:rPr lang="en-US" sz="900" kern="1200" baseline="0" dirty="0" smtClean="0">
                          <a:solidFill>
                            <a:srgbClr val="002060"/>
                          </a:solidFill>
                          <a:effectLst/>
                          <a:latin typeface="Georgia" panose="02040502050405020303" pitchFamily="18" charset="0"/>
                          <a:ea typeface="+mn-ea"/>
                          <a:cs typeface="+mn-cs"/>
                        </a:rPr>
                        <a:t> Mater to be discussed with meeting for approval of Financials for the year ended June 30, 2022</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algn="just" defTabSz="822960" rtl="0" eaLnBrk="1" latinLnBrk="0" hangingPunct="1">
                        <a:lnSpc>
                          <a:spcPct val="107000"/>
                        </a:lnSpc>
                        <a:spcBef>
                          <a:spcPts val="0"/>
                        </a:spcBef>
                        <a:spcAft>
                          <a:spcPts val="0"/>
                        </a:spcAft>
                      </a:pP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algn="just" defTabSz="822960" rtl="0" eaLnBrk="1" latinLnBrk="0" hangingPunct="1">
                        <a:lnSpc>
                          <a:spcPct val="107000"/>
                        </a:lnSpc>
                        <a:spcBef>
                          <a:spcPts val="0"/>
                        </a:spcBef>
                        <a:spcAft>
                          <a:spcPts val="0"/>
                        </a:spcAft>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37031">
                <a:tc>
                  <a:txBody>
                    <a:bodyPr/>
                    <a:lstStyle/>
                    <a:p>
                      <a:pPr marL="0" marR="0" algn="ctr" defTabSz="822960" rtl="0" eaLnBrk="1" latinLnBrk="0" hangingPunct="1">
                        <a:lnSpc>
                          <a:spcPct val="107000"/>
                        </a:lnSpc>
                        <a:spcBef>
                          <a:spcPts val="0"/>
                        </a:spcBef>
                        <a:spcAft>
                          <a:spcPts val="0"/>
                        </a:spcAft>
                      </a:pPr>
                      <a:r>
                        <a:rPr lang="en-US" sz="900" kern="1200" dirty="0" smtClean="0">
                          <a:solidFill>
                            <a:srgbClr val="002060"/>
                          </a:solidFill>
                          <a:effectLst/>
                          <a:latin typeface="Georgia" panose="02040502050405020303" pitchFamily="18" charset="0"/>
                          <a:ea typeface="+mn-ea"/>
                          <a:cs typeface="+mn-cs"/>
                        </a:rPr>
                        <a:t>21.</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b="1" i="1" kern="1200" dirty="0" smtClean="0">
                          <a:solidFill>
                            <a:srgbClr val="002060"/>
                          </a:solidFill>
                          <a:effectLst/>
                          <a:latin typeface="Georgia" panose="02040502050405020303" pitchFamily="18" charset="0"/>
                          <a:ea typeface="+mn-ea"/>
                          <a:cs typeface="+mn-cs"/>
                        </a:rPr>
                        <a:t>Work</a:t>
                      </a:r>
                      <a:r>
                        <a:rPr lang="en-US" sz="900" b="1" i="1" kern="1200" baseline="0" dirty="0" smtClean="0">
                          <a:solidFill>
                            <a:srgbClr val="002060"/>
                          </a:solidFill>
                          <a:effectLst/>
                          <a:latin typeface="Georgia" panose="02040502050405020303" pitchFamily="18" charset="0"/>
                          <a:ea typeface="+mn-ea"/>
                          <a:cs typeface="+mn-cs"/>
                        </a:rPr>
                        <a:t> from Home </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It was decided that challenges, risks and expectation with respect to ‘Work form Home’ be made as an agenda item when approving Annual Financials.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Head of Human Resources</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Meeting No. 163 dated February 08,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900" b="0" kern="1200" baseline="0" dirty="0" smtClean="0">
                          <a:solidFill>
                            <a:srgbClr val="002060"/>
                          </a:solidFill>
                          <a:effectLst/>
                          <a:latin typeface="Georgia" panose="02040502050405020303" pitchFamily="18" charset="0"/>
                          <a:ea typeface="+mn-ea"/>
                          <a:cs typeface="+mn-cs"/>
                        </a:rPr>
                        <a:t>Would be made part of June 2022 presentation.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8279950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2652" y="509503"/>
            <a:ext cx="2150850" cy="456486"/>
          </a:xfrm>
        </p:spPr>
        <p:txBody>
          <a:bodyPr rtlCol="0">
            <a:noAutofit/>
          </a:bodyPr>
          <a:lstStyle/>
          <a:p>
            <a:pPr>
              <a:defRPr/>
            </a:pPr>
            <a:r>
              <a:rPr lang="en-US" sz="18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808710" y="965989"/>
            <a:ext cx="5023741" cy="456488"/>
          </a:xfrm>
        </p:spPr>
        <p:txBody>
          <a:bodyPr>
            <a:noAutofit/>
          </a:bodyPr>
          <a:lstStyle/>
          <a:p>
            <a:pPr marL="0" indent="0" algn="ctr">
              <a:buNone/>
            </a:pPr>
            <a:r>
              <a:rPr lang="en-US" sz="2160" dirty="0">
                <a:solidFill>
                  <a:schemeClr val="accent1">
                    <a:lumMod val="50000"/>
                  </a:schemeClr>
                </a:solidFill>
                <a:latin typeface="Georgia" pitchFamily="18" charset="0"/>
              </a:rPr>
              <a:t>Pending Items</a:t>
            </a:r>
            <a:endParaRPr lang="en-US" sz="1620" dirty="0">
              <a:latin typeface="Georgia" pitchFamily="18" charset="0"/>
            </a:endParaRPr>
          </a:p>
        </p:txBody>
      </p:sp>
      <p:graphicFrame>
        <p:nvGraphicFramePr>
          <p:cNvPr id="2" name="Table 1"/>
          <p:cNvGraphicFramePr>
            <a:graphicFrameLocks noGrp="1"/>
          </p:cNvGraphicFramePr>
          <p:nvPr>
            <p:extLst/>
          </p:nvPr>
        </p:nvGraphicFramePr>
        <p:xfrm>
          <a:off x="1197785" y="1522302"/>
          <a:ext cx="8636170" cy="3911102"/>
        </p:xfrm>
        <a:graphic>
          <a:graphicData uri="http://schemas.openxmlformats.org/drawingml/2006/table">
            <a:tbl>
              <a:tblPr firstRow="1" firstCol="1" bandRow="1">
                <a:tableStyleId>{5C22544A-7EE6-4342-B048-85BDC9FD1C3A}</a:tableStyleId>
              </a:tblPr>
              <a:tblGrid>
                <a:gridCol w="398692">
                  <a:extLst>
                    <a:ext uri="{9D8B030D-6E8A-4147-A177-3AD203B41FA5}">
                      <a16:colId xmlns:a16="http://schemas.microsoft.com/office/drawing/2014/main" xmlns="" val="20000"/>
                    </a:ext>
                  </a:extLst>
                </a:gridCol>
                <a:gridCol w="2273623">
                  <a:extLst>
                    <a:ext uri="{9D8B030D-6E8A-4147-A177-3AD203B41FA5}">
                      <a16:colId xmlns:a16="http://schemas.microsoft.com/office/drawing/2014/main" xmlns="" val="20001"/>
                    </a:ext>
                  </a:extLst>
                </a:gridCol>
                <a:gridCol w="1293464">
                  <a:extLst>
                    <a:ext uri="{9D8B030D-6E8A-4147-A177-3AD203B41FA5}">
                      <a16:colId xmlns:a16="http://schemas.microsoft.com/office/drawing/2014/main" xmlns="" val="20002"/>
                    </a:ext>
                  </a:extLst>
                </a:gridCol>
                <a:gridCol w="1002119">
                  <a:extLst>
                    <a:ext uri="{9D8B030D-6E8A-4147-A177-3AD203B41FA5}">
                      <a16:colId xmlns:a16="http://schemas.microsoft.com/office/drawing/2014/main" xmlns="" val="20003"/>
                    </a:ext>
                  </a:extLst>
                </a:gridCol>
                <a:gridCol w="3668272">
                  <a:extLst>
                    <a:ext uri="{9D8B030D-6E8A-4147-A177-3AD203B41FA5}">
                      <a16:colId xmlns:a16="http://schemas.microsoft.com/office/drawing/2014/main" xmlns="" val="20004"/>
                    </a:ext>
                  </a:extLst>
                </a:gridCol>
              </a:tblGrid>
              <a:tr h="655643">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S. No.</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Description</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Department</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rgbClr val="002060"/>
                          </a:solidFill>
                          <a:effectLst/>
                          <a:latin typeface="Georgia" panose="02040502050405020303" pitchFamily="18" charset="0"/>
                        </a:rPr>
                        <a:t>Issue highlighted on</a:t>
                      </a:r>
                      <a:endParaRPr lang="en-US" sz="9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smtClean="0">
                          <a:solidFill>
                            <a:srgbClr val="002060"/>
                          </a:solidFill>
                          <a:effectLst/>
                          <a:latin typeface="Georgia" panose="02040502050405020303" pitchFamily="18" charset="0"/>
                        </a:rPr>
                        <a:t>Status</a:t>
                      </a:r>
                      <a:endParaRPr lang="en-US" sz="9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900" dirty="0">
                        <a:solidFill>
                          <a:srgbClr val="002060"/>
                        </a:solidFill>
                        <a:effectLst/>
                        <a:latin typeface="Georgia" panose="02040502050405020303" pitchFamily="18" charset="0"/>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20726">
                <a:tc gridSpan="5">
                  <a:txBody>
                    <a:bodyPr/>
                    <a:lstStyle/>
                    <a:p>
                      <a:pPr marL="0" marR="0" algn="ctr" defTabSz="822960" rtl="0" eaLnBrk="1" latinLnBrk="0" hangingPunct="1">
                        <a:lnSpc>
                          <a:spcPct val="107000"/>
                        </a:lnSpc>
                        <a:spcBef>
                          <a:spcPts val="0"/>
                        </a:spcBef>
                        <a:spcAft>
                          <a:spcPts val="0"/>
                        </a:spcAft>
                      </a:pPr>
                      <a:r>
                        <a:rPr lang="en-US" sz="900" kern="1200" dirty="0" smtClean="0">
                          <a:solidFill>
                            <a:srgbClr val="002060"/>
                          </a:solidFill>
                          <a:effectLst/>
                          <a:latin typeface="Georgia" panose="02040502050405020303" pitchFamily="18" charset="0"/>
                          <a:ea typeface="+mn-ea"/>
                          <a:cs typeface="+mn-cs"/>
                        </a:rPr>
                        <a:t>Item/</a:t>
                      </a:r>
                      <a:r>
                        <a:rPr lang="en-US" sz="900" kern="1200" baseline="0" dirty="0" smtClean="0">
                          <a:solidFill>
                            <a:srgbClr val="002060"/>
                          </a:solidFill>
                          <a:effectLst/>
                          <a:latin typeface="Georgia" panose="02040502050405020303" pitchFamily="18" charset="0"/>
                          <a:ea typeface="+mn-ea"/>
                          <a:cs typeface="+mn-cs"/>
                        </a:rPr>
                        <a:t> Mater to be discussed when any update</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algn="just" defTabSz="822960" rtl="0" eaLnBrk="1" latinLnBrk="0" hangingPunct="1">
                        <a:lnSpc>
                          <a:spcPct val="107000"/>
                        </a:lnSpc>
                        <a:spcBef>
                          <a:spcPts val="0"/>
                        </a:spcBef>
                        <a:spcAft>
                          <a:spcPts val="0"/>
                        </a:spcAft>
                      </a:pP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algn="just" defTabSz="822960" rtl="0" eaLnBrk="1" latinLnBrk="0" hangingPunct="1">
                        <a:lnSpc>
                          <a:spcPct val="107000"/>
                        </a:lnSpc>
                        <a:spcBef>
                          <a:spcPts val="0"/>
                        </a:spcBef>
                        <a:spcAft>
                          <a:spcPts val="0"/>
                        </a:spcAft>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18029">
                <a:tc>
                  <a:txBody>
                    <a:bodyPr/>
                    <a:lstStyle/>
                    <a:p>
                      <a:pPr marL="0" marR="0" algn="ctr" defTabSz="822960" rtl="0" eaLnBrk="1" latinLnBrk="0" hangingPunct="1">
                        <a:lnSpc>
                          <a:spcPct val="107000"/>
                        </a:lnSpc>
                        <a:spcBef>
                          <a:spcPts val="0"/>
                        </a:spcBef>
                        <a:spcAft>
                          <a:spcPts val="0"/>
                        </a:spcAft>
                      </a:pPr>
                      <a:r>
                        <a:rPr lang="en-US" sz="900" kern="1200" dirty="0" smtClean="0">
                          <a:solidFill>
                            <a:srgbClr val="002060"/>
                          </a:solidFill>
                          <a:effectLst/>
                          <a:latin typeface="Georgia" panose="02040502050405020303" pitchFamily="18" charset="0"/>
                          <a:ea typeface="+mn-ea"/>
                          <a:cs typeface="+mn-cs"/>
                        </a:rPr>
                        <a:t>23.</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900" kern="1200" dirty="0" smtClean="0">
                          <a:solidFill>
                            <a:srgbClr val="002060"/>
                          </a:solidFill>
                          <a:effectLst/>
                          <a:latin typeface="Georgia" panose="02040502050405020303" pitchFamily="18" charset="0"/>
                          <a:ea typeface="+mn-ea"/>
                          <a:cs typeface="+mn-cs"/>
                        </a:rPr>
                        <a:t>Before carrying out Ready Future transactions specific approval of Mr. Mufti Taqi Usmani be obtained and the Board should also be pre-informed.</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Chief Investment Officer</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Meeting No. 164 dated April 16,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900" kern="1200" dirty="0">
                          <a:solidFill>
                            <a:srgbClr val="002060"/>
                          </a:solidFill>
                          <a:effectLst/>
                          <a:latin typeface="Georgia" panose="02040502050405020303" pitchFamily="18" charset="0"/>
                          <a:ea typeface="+mn-ea"/>
                          <a:cs typeface="+mn-cs"/>
                        </a:rPr>
                        <a:t>Mufti Sahib has shown some </a:t>
                      </a:r>
                      <a:r>
                        <a:rPr lang="en-GB" sz="900" kern="1200" dirty="0" smtClean="0">
                          <a:solidFill>
                            <a:srgbClr val="002060"/>
                          </a:solidFill>
                          <a:effectLst/>
                          <a:latin typeface="Georgia" panose="02040502050405020303" pitchFamily="18" charset="0"/>
                          <a:ea typeface="+mn-ea"/>
                          <a:cs typeface="+mn-cs"/>
                        </a:rPr>
                        <a:t>reservations, however, </a:t>
                      </a:r>
                      <a:r>
                        <a:rPr lang="en-GB" sz="900" kern="1200" dirty="0">
                          <a:solidFill>
                            <a:srgbClr val="002060"/>
                          </a:solidFill>
                          <a:effectLst/>
                          <a:latin typeface="Georgia" panose="02040502050405020303" pitchFamily="18" charset="0"/>
                          <a:ea typeface="+mn-ea"/>
                          <a:cs typeface="+mn-cs"/>
                        </a:rPr>
                        <a:t>the transactions are still under discussion and a final decision is awaited from Mr. Mufti Taqi Usmani.</a:t>
                      </a:r>
                      <a:endParaRPr lang="en-US" sz="900" kern="1200" dirty="0">
                        <a:solidFill>
                          <a:srgbClr val="002060"/>
                        </a:solidFill>
                        <a:effectLst/>
                        <a:latin typeface="Georgia" panose="02040502050405020303" pitchFamily="18" charset="0"/>
                        <a:ea typeface="+mn-ea"/>
                        <a:cs typeface="+mn-cs"/>
                      </a:endParaRPr>
                    </a:p>
                  </a:txBody>
                  <a:tcPr marL="32576" marR="32576" marT="857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4448675"/>
                  </a:ext>
                </a:extLst>
              </a:tr>
              <a:tr h="649092">
                <a:tc>
                  <a:txBody>
                    <a:bodyPr/>
                    <a:lstStyle/>
                    <a:p>
                      <a:pPr marL="0" marR="0" algn="ctr" defTabSz="822960" rtl="0" eaLnBrk="1" latinLnBrk="0" hangingPunct="1">
                        <a:lnSpc>
                          <a:spcPct val="107000"/>
                        </a:lnSpc>
                        <a:spcBef>
                          <a:spcPts val="0"/>
                        </a:spcBef>
                        <a:spcAft>
                          <a:spcPts val="0"/>
                        </a:spcAft>
                      </a:pPr>
                      <a:r>
                        <a:rPr lang="en-US" sz="900" b="0" kern="1200" dirty="0" smtClean="0">
                          <a:solidFill>
                            <a:srgbClr val="002060"/>
                          </a:solidFill>
                          <a:effectLst/>
                          <a:latin typeface="Georgia" panose="02040502050405020303" pitchFamily="18" charset="0"/>
                          <a:ea typeface="+mn-ea"/>
                          <a:cs typeface="+mn-cs"/>
                        </a:rPr>
                        <a:t>24.</a:t>
                      </a:r>
                      <a:endParaRPr lang="en-US" sz="900" b="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900" kern="1200" dirty="0" smtClean="0">
                          <a:solidFill>
                            <a:srgbClr val="002060"/>
                          </a:solidFill>
                          <a:effectLst/>
                          <a:latin typeface="Georgia" panose="02040502050405020303" pitchFamily="18" charset="0"/>
                          <a:ea typeface="+mn-ea"/>
                          <a:cs typeface="+mn-cs"/>
                        </a:rPr>
                        <a:t>The management shall engage with MCB Islamic Bank to co-brand marketing campaigns and on-boarding of MCBAH Funds. </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Head of Sales/</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Head of Marketing</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Meeting No. 165 dated May 04,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We have approached the Marketing Team of MCB Islamic Bank. They are of the view that currently they do not have plan to spend aggressively on the Marketing. We would continue to follow with MCB Islamic Bank.</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2840500711"/>
                  </a:ext>
                </a:extLst>
              </a:tr>
              <a:tr h="880567">
                <a:tc>
                  <a:txBody>
                    <a:bodyPr/>
                    <a:lstStyle/>
                    <a:p>
                      <a:pPr marL="0" marR="0" algn="ctr" defTabSz="822960" rtl="0" eaLnBrk="1" latinLnBrk="0" hangingPunct="1">
                        <a:lnSpc>
                          <a:spcPct val="107000"/>
                        </a:lnSpc>
                        <a:spcBef>
                          <a:spcPts val="0"/>
                        </a:spcBef>
                        <a:spcAft>
                          <a:spcPts val="0"/>
                        </a:spcAft>
                      </a:pPr>
                      <a:r>
                        <a:rPr lang="en-US" sz="900" kern="1200" dirty="0" smtClean="0">
                          <a:solidFill>
                            <a:srgbClr val="002060"/>
                          </a:solidFill>
                          <a:effectLst/>
                          <a:latin typeface="Georgia" panose="02040502050405020303" pitchFamily="18" charset="0"/>
                          <a:ea typeface="+mn-ea"/>
                          <a:cs typeface="+mn-cs"/>
                        </a:rPr>
                        <a:t>25.</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900" kern="1200" dirty="0" smtClean="0">
                          <a:solidFill>
                            <a:srgbClr val="002060"/>
                          </a:solidFill>
                          <a:effectLst/>
                          <a:latin typeface="Georgia" panose="02040502050405020303" pitchFamily="18" charset="0"/>
                          <a:ea typeface="+mn-ea"/>
                          <a:cs typeface="+mn-cs"/>
                        </a:rPr>
                        <a:t>With respect to obtaining licence of Private Fund Manager the management shall obtain Board approval and incase the management decides not to file for licence the same shall be communicated to Board members. </a:t>
                      </a:r>
                      <a:endParaRPr lang="en-US" sz="90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Chief Investment Officer </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noProof="0" dirty="0" smtClean="0">
                          <a:solidFill>
                            <a:srgbClr val="002060"/>
                          </a:solidFill>
                          <a:effectLst/>
                          <a:latin typeface="Georgia" panose="02040502050405020303" pitchFamily="18" charset="0"/>
                          <a:ea typeface="+mn-ea"/>
                          <a:cs typeface="+mn-cs"/>
                        </a:rPr>
                        <a:t>Meeting No. 168 dated August 09,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900" kern="1200" dirty="0" smtClean="0">
                          <a:solidFill>
                            <a:srgbClr val="002060"/>
                          </a:solidFill>
                          <a:effectLst/>
                          <a:latin typeface="Georgia" panose="02040502050405020303" pitchFamily="18" charset="0"/>
                          <a:ea typeface="+mn-ea"/>
                          <a:cs typeface="+mn-cs"/>
                        </a:rPr>
                        <a:t>In meeting of CEO with Commissioner SECP, SECP has principally agreed with CEO suggestion that Private Funds should be formed under CIS structure. This will help in handling and resolving tax anomalies arisen due to withdrawal of exemption of Private Funds</a:t>
                      </a:r>
                      <a:endParaRPr lang="en-US" sz="90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222234352"/>
                  </a:ext>
                </a:extLst>
              </a:tr>
              <a:tr h="587045">
                <a:tc>
                  <a:txBody>
                    <a:bodyPr/>
                    <a:lstStyle/>
                    <a:p>
                      <a:pPr marL="0" marR="0" algn="ctr" defTabSz="822960" rtl="0" eaLnBrk="1" latinLnBrk="0" hangingPunct="1">
                        <a:lnSpc>
                          <a:spcPct val="107000"/>
                        </a:lnSpc>
                        <a:spcBef>
                          <a:spcPts val="0"/>
                        </a:spcBef>
                        <a:spcAft>
                          <a:spcPts val="0"/>
                        </a:spcAft>
                      </a:pPr>
                      <a:r>
                        <a:rPr lang="en-US" sz="900" b="0" kern="1200" dirty="0" smtClean="0">
                          <a:solidFill>
                            <a:srgbClr val="002060"/>
                          </a:solidFill>
                          <a:effectLst/>
                          <a:latin typeface="Georgia" panose="02040502050405020303" pitchFamily="18" charset="0"/>
                          <a:ea typeface="+mn-ea"/>
                          <a:cs typeface="+mn-cs"/>
                        </a:rPr>
                        <a:t>26.</a:t>
                      </a:r>
                      <a:endParaRPr lang="en-US" sz="900" b="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900" b="0" kern="1200" dirty="0" smtClean="0">
                          <a:solidFill>
                            <a:srgbClr val="002060"/>
                          </a:solidFill>
                          <a:effectLst/>
                          <a:latin typeface="Georgia" panose="02040502050405020303" pitchFamily="18" charset="0"/>
                          <a:ea typeface="+mn-ea"/>
                          <a:cs typeface="+mn-cs"/>
                        </a:rPr>
                        <a:t>With respect to online seminars with Dar ul Uloom online, members be informed on impressions generated on the seminar videos. </a:t>
                      </a:r>
                      <a:endParaRPr lang="en-US" sz="900" b="0" kern="1200" dirty="0" smtClean="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0" kern="1200" dirty="0" smtClean="0">
                          <a:solidFill>
                            <a:srgbClr val="002060"/>
                          </a:solidFill>
                          <a:effectLst/>
                          <a:latin typeface="Georgia" panose="02040502050405020303" pitchFamily="18" charset="0"/>
                          <a:ea typeface="+mn-ea"/>
                          <a:cs typeface="+mn-cs"/>
                        </a:rPr>
                        <a:t>Head</a:t>
                      </a:r>
                      <a:r>
                        <a:rPr lang="en-US" sz="900" b="0" kern="1200" baseline="0" dirty="0" smtClean="0">
                          <a:solidFill>
                            <a:srgbClr val="002060"/>
                          </a:solidFill>
                          <a:effectLst/>
                          <a:latin typeface="Georgia" panose="02040502050405020303" pitchFamily="18" charset="0"/>
                          <a:ea typeface="+mn-ea"/>
                          <a:cs typeface="+mn-cs"/>
                        </a:rPr>
                        <a:t> of Marketing</a:t>
                      </a:r>
                      <a:endParaRPr lang="en-US" sz="900" b="0" kern="1200" dirty="0">
                        <a:solidFill>
                          <a:srgbClr val="002060"/>
                        </a:solidFill>
                        <a:effectLst/>
                        <a:latin typeface="Georgia" panose="02040502050405020303" pitchFamily="18" charset="0"/>
                        <a:ea typeface="+mn-ea"/>
                        <a:cs typeface="+mn-cs"/>
                      </a:endParaRP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2060"/>
                          </a:solidFill>
                          <a:effectLst/>
                          <a:uLnTx/>
                          <a:uFillTx/>
                          <a:latin typeface="Georgia" panose="02040502050405020303" pitchFamily="18" charset="0"/>
                          <a:ea typeface="+mn-ea"/>
                          <a:cs typeface="+mn-cs"/>
                        </a:rPr>
                        <a:t>Meeting No. 171 dated October 22, 2021</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indent="0" algn="just" defTabSz="822960" rtl="0" eaLnBrk="1" latinLnBrk="0" hangingPunct="1">
                        <a:lnSpc>
                          <a:spcPct val="107000"/>
                        </a:lnSpc>
                        <a:spcBef>
                          <a:spcPts val="0"/>
                        </a:spcBef>
                        <a:spcAft>
                          <a:spcPts val="0"/>
                        </a:spcAft>
                        <a:buNone/>
                      </a:pPr>
                      <a:r>
                        <a:rPr lang="en-US" sz="900" b="0" kern="1200" baseline="0" dirty="0" smtClean="0">
                          <a:solidFill>
                            <a:srgbClr val="002060"/>
                          </a:solidFill>
                          <a:effectLst/>
                          <a:latin typeface="Georgia" panose="02040502050405020303" pitchFamily="18" charset="0"/>
                          <a:ea typeface="+mn-ea"/>
                          <a:cs typeface="+mn-cs"/>
                        </a:rPr>
                        <a:t>We are in process of designing course by the name of “Savings in the light of Islam” in both English and Urdu. </a:t>
                      </a:r>
                    </a:p>
                    <a:p>
                      <a:pPr marL="0" marR="0" indent="0" algn="just" defTabSz="822960" rtl="0" eaLnBrk="1" latinLnBrk="0" hangingPunct="1">
                        <a:lnSpc>
                          <a:spcPct val="107000"/>
                        </a:lnSpc>
                        <a:spcBef>
                          <a:spcPts val="0"/>
                        </a:spcBef>
                        <a:spcAft>
                          <a:spcPts val="0"/>
                        </a:spcAft>
                        <a:buNone/>
                      </a:pPr>
                      <a:r>
                        <a:rPr lang="en-US" sz="900" b="0" kern="1200" baseline="0" dirty="0" smtClean="0">
                          <a:solidFill>
                            <a:srgbClr val="002060"/>
                          </a:solidFill>
                          <a:effectLst/>
                          <a:latin typeface="Georgia" panose="02040502050405020303" pitchFamily="18" charset="0"/>
                          <a:ea typeface="+mn-ea"/>
                          <a:cs typeface="+mn-cs"/>
                        </a:rPr>
                        <a:t>Once the material is finalized, seminars and lectures would be conducted to promote the course. </a:t>
                      </a:r>
                    </a:p>
                  </a:txBody>
                  <a:tcPr marL="32513" marR="3251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822976123"/>
                  </a:ext>
                </a:extLst>
              </a:tr>
            </a:tbl>
          </a:graphicData>
        </a:graphic>
      </p:graphicFrame>
    </p:spTree>
    <p:extLst>
      <p:ext uri="{BB962C8B-B14F-4D97-AF65-F5344CB8AC3E}">
        <p14:creationId xmlns:p14="http://schemas.microsoft.com/office/powerpoint/2010/main" val="12468051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97244" y="3084944"/>
            <a:ext cx="9464040" cy="748147"/>
          </a:xfrm>
        </p:spPr>
        <p:txBody>
          <a:bodyPr>
            <a:normAutofit/>
          </a:bodyPr>
          <a:lstStyle/>
          <a:p>
            <a:pPr marL="0" indent="0" algn="ctr">
              <a:buNone/>
            </a:pPr>
            <a:r>
              <a:rPr lang="en-US" dirty="0" smtClean="0">
                <a:solidFill>
                  <a:srgbClr val="002060"/>
                </a:solidFill>
                <a:latin typeface="Georgia" pitchFamily="18" charset="0"/>
              </a:rPr>
              <a:t>Progress on Business </a:t>
            </a:r>
            <a:r>
              <a:rPr lang="en-US" dirty="0">
                <a:solidFill>
                  <a:srgbClr val="002060"/>
                </a:solidFill>
                <a:latin typeface="Georgia" pitchFamily="18" charset="0"/>
              </a:rPr>
              <a:t>through MCB Bank Limited</a:t>
            </a:r>
          </a:p>
        </p:txBody>
      </p:sp>
    </p:spTree>
    <p:extLst>
      <p:ext uri="{BB962C8B-B14F-4D97-AF65-F5344CB8AC3E}">
        <p14:creationId xmlns:p14="http://schemas.microsoft.com/office/powerpoint/2010/main" val="35560929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
        <p:nvSpPr>
          <p:cNvPr id="6" name="Content Placeholder 2"/>
          <p:cNvSpPr>
            <a:spLocks noGrp="1"/>
          </p:cNvSpPr>
          <p:nvPr>
            <p:ph idx="1"/>
          </p:nvPr>
        </p:nvSpPr>
        <p:spPr>
          <a:xfrm>
            <a:off x="2698462" y="731151"/>
            <a:ext cx="5867684" cy="818984"/>
          </a:xfrm>
        </p:spPr>
        <p:txBody>
          <a:bodyPr>
            <a:noAutofit/>
          </a:bodyPr>
          <a:lstStyle/>
          <a:p>
            <a:pPr marL="0" indent="0" algn="ctr">
              <a:buNone/>
            </a:pPr>
            <a:r>
              <a:rPr lang="en-US" sz="2000" dirty="0">
                <a:latin typeface="Georgia" pitchFamily="18" charset="0"/>
              </a:rPr>
              <a:t>Business through MCB Bank Limited</a:t>
            </a:r>
          </a:p>
        </p:txBody>
      </p:sp>
      <p:graphicFrame>
        <p:nvGraphicFramePr>
          <p:cNvPr id="5" name="Table 4">
            <a:extLst>
              <a:ext uri="{FF2B5EF4-FFF2-40B4-BE49-F238E27FC236}">
                <a16:creationId xmlns:a16="http://schemas.microsoft.com/office/drawing/2014/main" xmlns="" id="{F53BCA9E-00D5-44CE-9D06-BA6FA660FDF2}"/>
              </a:ext>
            </a:extLst>
          </p:cNvPr>
          <p:cNvGraphicFramePr>
            <a:graphicFrameLocks noGrp="1"/>
          </p:cNvGraphicFramePr>
          <p:nvPr>
            <p:extLst>
              <p:ext uri="{D42A27DB-BD31-4B8C-83A1-F6EECF244321}">
                <p14:modId xmlns:p14="http://schemas.microsoft.com/office/powerpoint/2010/main" val="1021839479"/>
              </p:ext>
            </p:extLst>
          </p:nvPr>
        </p:nvGraphicFramePr>
        <p:xfrm>
          <a:off x="693172" y="1712963"/>
          <a:ext cx="9636060" cy="3729041"/>
        </p:xfrm>
        <a:graphic>
          <a:graphicData uri="http://schemas.openxmlformats.org/drawingml/2006/table">
            <a:tbl>
              <a:tblPr firstRow="1" bandRow="1">
                <a:tableStyleId>{5C22544A-7EE6-4342-B048-85BDC9FD1C3A}</a:tableStyleId>
              </a:tblPr>
              <a:tblGrid>
                <a:gridCol w="2265260">
                  <a:extLst>
                    <a:ext uri="{9D8B030D-6E8A-4147-A177-3AD203B41FA5}">
                      <a16:colId xmlns:a16="http://schemas.microsoft.com/office/drawing/2014/main" xmlns="" val="20000"/>
                    </a:ext>
                  </a:extLst>
                </a:gridCol>
                <a:gridCol w="700884">
                  <a:extLst>
                    <a:ext uri="{9D8B030D-6E8A-4147-A177-3AD203B41FA5}">
                      <a16:colId xmlns:a16="http://schemas.microsoft.com/office/drawing/2014/main" xmlns="" val="20002"/>
                    </a:ext>
                  </a:extLst>
                </a:gridCol>
                <a:gridCol w="572239">
                  <a:extLst>
                    <a:ext uri="{9D8B030D-6E8A-4147-A177-3AD203B41FA5}">
                      <a16:colId xmlns:a16="http://schemas.microsoft.com/office/drawing/2014/main" xmlns="" val="20003"/>
                    </a:ext>
                  </a:extLst>
                </a:gridCol>
                <a:gridCol w="653988">
                  <a:extLst>
                    <a:ext uri="{9D8B030D-6E8A-4147-A177-3AD203B41FA5}">
                      <a16:colId xmlns:a16="http://schemas.microsoft.com/office/drawing/2014/main" xmlns="" val="20004"/>
                    </a:ext>
                  </a:extLst>
                </a:gridCol>
                <a:gridCol w="572239">
                  <a:extLst>
                    <a:ext uri="{9D8B030D-6E8A-4147-A177-3AD203B41FA5}">
                      <a16:colId xmlns:a16="http://schemas.microsoft.com/office/drawing/2014/main" xmlns="" val="20005"/>
                    </a:ext>
                  </a:extLst>
                </a:gridCol>
                <a:gridCol w="572239">
                  <a:extLst>
                    <a:ext uri="{9D8B030D-6E8A-4147-A177-3AD203B41FA5}">
                      <a16:colId xmlns:a16="http://schemas.microsoft.com/office/drawing/2014/main" xmlns="" val="20006"/>
                    </a:ext>
                  </a:extLst>
                </a:gridCol>
                <a:gridCol w="572239">
                  <a:extLst>
                    <a:ext uri="{9D8B030D-6E8A-4147-A177-3AD203B41FA5}">
                      <a16:colId xmlns:a16="http://schemas.microsoft.com/office/drawing/2014/main" xmlns="" val="20007"/>
                    </a:ext>
                  </a:extLst>
                </a:gridCol>
                <a:gridCol w="572239">
                  <a:extLst>
                    <a:ext uri="{9D8B030D-6E8A-4147-A177-3AD203B41FA5}">
                      <a16:colId xmlns:a16="http://schemas.microsoft.com/office/drawing/2014/main" xmlns="" val="20008"/>
                    </a:ext>
                  </a:extLst>
                </a:gridCol>
                <a:gridCol w="572239">
                  <a:extLst>
                    <a:ext uri="{9D8B030D-6E8A-4147-A177-3AD203B41FA5}">
                      <a16:colId xmlns:a16="http://schemas.microsoft.com/office/drawing/2014/main" xmlns="" val="20009"/>
                    </a:ext>
                  </a:extLst>
                </a:gridCol>
                <a:gridCol w="669542">
                  <a:extLst>
                    <a:ext uri="{9D8B030D-6E8A-4147-A177-3AD203B41FA5}">
                      <a16:colId xmlns:a16="http://schemas.microsoft.com/office/drawing/2014/main" xmlns="" val="20010"/>
                    </a:ext>
                  </a:extLst>
                </a:gridCol>
                <a:gridCol w="648115">
                  <a:extLst>
                    <a:ext uri="{9D8B030D-6E8A-4147-A177-3AD203B41FA5}">
                      <a16:colId xmlns:a16="http://schemas.microsoft.com/office/drawing/2014/main" xmlns="" val="20011"/>
                    </a:ext>
                  </a:extLst>
                </a:gridCol>
                <a:gridCol w="643098">
                  <a:extLst>
                    <a:ext uri="{9D8B030D-6E8A-4147-A177-3AD203B41FA5}">
                      <a16:colId xmlns:a16="http://schemas.microsoft.com/office/drawing/2014/main" xmlns="" val="20012"/>
                    </a:ext>
                  </a:extLst>
                </a:gridCol>
                <a:gridCol w="621739">
                  <a:extLst>
                    <a:ext uri="{9D8B030D-6E8A-4147-A177-3AD203B41FA5}">
                      <a16:colId xmlns:a16="http://schemas.microsoft.com/office/drawing/2014/main" xmlns="" val="20013"/>
                    </a:ext>
                  </a:extLst>
                </a:gridCol>
              </a:tblGrid>
              <a:tr h="804614">
                <a:tc rowSpan="3">
                  <a:txBody>
                    <a:bodyPr/>
                    <a:lstStyle/>
                    <a:p>
                      <a:pPr algn="ctr"/>
                      <a:r>
                        <a:rPr lang="en-US" sz="1200" dirty="0">
                          <a:solidFill>
                            <a:srgbClr val="002060"/>
                          </a:solidFill>
                          <a:latin typeface="Georgia" pitchFamily="18" charset="0"/>
                        </a:rPr>
                        <a:t>Assets</a:t>
                      </a:r>
                      <a:r>
                        <a:rPr lang="en-US" sz="1200" baseline="0" dirty="0">
                          <a:solidFill>
                            <a:srgbClr val="002060"/>
                          </a:solidFill>
                          <a:latin typeface="Georgia" pitchFamily="18" charset="0"/>
                        </a:rPr>
                        <a:t> Under Management </a:t>
                      </a:r>
                      <a:endParaRPr lang="en-US" sz="1200" dirty="0">
                        <a:solidFill>
                          <a:srgbClr val="002060"/>
                        </a:solidFill>
                        <a:latin typeface="Georgia" pitchFamily="18" charset="0"/>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gridSpan="12">
                  <a:txBody>
                    <a:bodyPr/>
                    <a:lstStyle/>
                    <a:p>
                      <a:pPr algn="ctr"/>
                      <a:r>
                        <a:rPr lang="en-US" sz="1200" dirty="0">
                          <a:solidFill>
                            <a:srgbClr val="002060"/>
                          </a:solidFill>
                          <a:latin typeface="Georgia" pitchFamily="18" charset="0"/>
                        </a:rPr>
                        <a:t>Quarter Ended</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2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ctr"/>
                      <a:endParaRPr lang="en-US" sz="1200" dirty="0">
                        <a:solidFill>
                          <a:srgbClr val="002060"/>
                        </a:solidFill>
                        <a:latin typeface="Georgia" pitchFamily="18" charset="0"/>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859725">
                <a:tc v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a:solidFill>
                            <a:srgbClr val="002060"/>
                          </a:solidFill>
                          <a:latin typeface="Georgia" pitchFamily="18" charset="0"/>
                          <a:ea typeface="+mn-ea"/>
                          <a:cs typeface="+mn-cs"/>
                        </a:rPr>
                        <a:t>Jun</a:t>
                      </a:r>
                    </a:p>
                    <a:p>
                      <a:pPr marL="0" algn="ctr" defTabSz="914400" rtl="0" eaLnBrk="1" latinLnBrk="0" hangingPunct="1"/>
                      <a:r>
                        <a:rPr lang="en-US" sz="1000" b="1" kern="1200" dirty="0">
                          <a:solidFill>
                            <a:srgbClr val="002060"/>
                          </a:solidFill>
                          <a:latin typeface="Georgia" pitchFamily="18" charset="0"/>
                          <a:ea typeface="+mn-ea"/>
                          <a:cs typeface="+mn-cs"/>
                        </a:rPr>
                        <a:t>2019</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rgbClr val="002060"/>
                          </a:solidFill>
                          <a:latin typeface="Georgia" pitchFamily="18" charset="0"/>
                          <a:ea typeface="+mn-ea"/>
                          <a:cs typeface="+mn-cs"/>
                        </a:rPr>
                        <a:t>Sep 2019</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b="1" dirty="0" smtClean="0">
                          <a:solidFill>
                            <a:srgbClr val="002060"/>
                          </a:solidFill>
                          <a:latin typeface="Georgia" pitchFamily="18" charset="0"/>
                        </a:rPr>
                        <a:t>Dec </a:t>
                      </a:r>
                      <a:r>
                        <a:rPr lang="en-US" sz="1000" b="1" kern="1200" dirty="0" smtClean="0">
                          <a:solidFill>
                            <a:srgbClr val="002060"/>
                          </a:solidFill>
                          <a:latin typeface="Georgia" pitchFamily="18" charset="0"/>
                          <a:ea typeface="+mn-ea"/>
                          <a:cs typeface="+mn-cs"/>
                        </a:rPr>
                        <a:t>2019</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a:solidFill>
                            <a:srgbClr val="002060"/>
                          </a:solidFill>
                          <a:latin typeface="Georgia" pitchFamily="18" charset="0"/>
                          <a:ea typeface="+mn-ea"/>
                          <a:cs typeface="+mn-cs"/>
                        </a:rPr>
                        <a:t>Mar</a:t>
                      </a:r>
                    </a:p>
                    <a:p>
                      <a:pPr marL="0" algn="ctr" defTabSz="914400" rtl="0" eaLnBrk="1" latinLnBrk="0" hangingPunct="1"/>
                      <a:r>
                        <a:rPr lang="en-US" sz="1000" b="1" kern="1200" dirty="0" smtClean="0">
                          <a:solidFill>
                            <a:srgbClr val="002060"/>
                          </a:solidFill>
                          <a:latin typeface="Georgia" pitchFamily="18" charset="0"/>
                          <a:ea typeface="+mn-ea"/>
                          <a:cs typeface="+mn-cs"/>
                        </a:rPr>
                        <a:t>2020</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a:solidFill>
                            <a:srgbClr val="002060"/>
                          </a:solidFill>
                          <a:latin typeface="Georgia" pitchFamily="18" charset="0"/>
                          <a:ea typeface="+mn-ea"/>
                          <a:cs typeface="+mn-cs"/>
                        </a:rPr>
                        <a:t>Jun</a:t>
                      </a:r>
                    </a:p>
                    <a:p>
                      <a:pPr marL="0" algn="ctr" defTabSz="914400" rtl="0" eaLnBrk="1" latinLnBrk="0" hangingPunct="1"/>
                      <a:r>
                        <a:rPr lang="en-US" sz="1000" b="1" kern="1200" dirty="0" smtClean="0">
                          <a:solidFill>
                            <a:srgbClr val="002060"/>
                          </a:solidFill>
                          <a:latin typeface="Georgia" pitchFamily="18" charset="0"/>
                          <a:ea typeface="+mn-ea"/>
                          <a:cs typeface="+mn-cs"/>
                        </a:rPr>
                        <a:t>2020</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Sep</a:t>
                      </a:r>
                      <a:endParaRPr lang="en-US" sz="1000" b="1" kern="1200" dirty="0">
                        <a:solidFill>
                          <a:srgbClr val="002060"/>
                        </a:solidFill>
                        <a:latin typeface="Georgia" pitchFamily="18" charset="0"/>
                        <a:ea typeface="+mn-ea"/>
                        <a:cs typeface="+mn-cs"/>
                      </a:endParaRPr>
                    </a:p>
                    <a:p>
                      <a:pPr marL="0" algn="ctr" defTabSz="914400" rtl="0" eaLnBrk="1" latinLnBrk="0" hangingPunct="1"/>
                      <a:r>
                        <a:rPr lang="en-US" sz="1000" b="1" kern="1200" dirty="0" smtClean="0">
                          <a:solidFill>
                            <a:srgbClr val="002060"/>
                          </a:solidFill>
                          <a:latin typeface="Georgia" pitchFamily="18" charset="0"/>
                          <a:ea typeface="+mn-ea"/>
                          <a:cs typeface="+mn-cs"/>
                        </a:rPr>
                        <a:t>2020</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Dec</a:t>
                      </a:r>
                    </a:p>
                    <a:p>
                      <a:pPr marL="0" algn="ctr" defTabSz="914400" rtl="0" eaLnBrk="1" latinLnBrk="0" hangingPunct="1"/>
                      <a:r>
                        <a:rPr lang="en-US" sz="1000" b="1" kern="1200" dirty="0" smtClean="0">
                          <a:solidFill>
                            <a:srgbClr val="002060"/>
                          </a:solidFill>
                          <a:latin typeface="Georgia" pitchFamily="18" charset="0"/>
                          <a:ea typeface="+mn-ea"/>
                          <a:cs typeface="+mn-cs"/>
                        </a:rPr>
                        <a:t>2020</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Mar 2021</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Jun</a:t>
                      </a:r>
                    </a:p>
                    <a:p>
                      <a:pPr marL="0" algn="ctr" defTabSz="914400" rtl="0" eaLnBrk="1" latinLnBrk="0" hangingPunct="1"/>
                      <a:r>
                        <a:rPr lang="en-US" sz="1000" b="1" kern="1200" dirty="0" smtClean="0">
                          <a:solidFill>
                            <a:srgbClr val="002060"/>
                          </a:solidFill>
                          <a:latin typeface="Georgia" pitchFamily="18" charset="0"/>
                          <a:ea typeface="+mn-ea"/>
                          <a:cs typeface="+mn-cs"/>
                        </a:rPr>
                        <a:t>2021</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Sep</a:t>
                      </a:r>
                    </a:p>
                    <a:p>
                      <a:pPr marL="0" algn="ctr" defTabSz="914400" rtl="0" eaLnBrk="1" latinLnBrk="0" hangingPunct="1"/>
                      <a:r>
                        <a:rPr lang="en-US" sz="1000" b="1" kern="1200" dirty="0" smtClean="0">
                          <a:solidFill>
                            <a:srgbClr val="002060"/>
                          </a:solidFill>
                          <a:latin typeface="Georgia" pitchFamily="18" charset="0"/>
                          <a:ea typeface="+mn-ea"/>
                          <a:cs typeface="+mn-cs"/>
                        </a:rPr>
                        <a:t>2021</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Dec 2021</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rgbClr val="002060"/>
                          </a:solidFill>
                          <a:latin typeface="Georgia" pitchFamily="18" charset="0"/>
                          <a:ea typeface="+mn-ea"/>
                          <a:cs typeface="+mn-cs"/>
                        </a:rPr>
                        <a:t>Mar 2022</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45252">
                <a:tc v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gridSpan="12">
                  <a:txBody>
                    <a:bodyPr/>
                    <a:lstStyle/>
                    <a:p>
                      <a:pPr algn="ctr"/>
                      <a:r>
                        <a:rPr lang="en-US" sz="900" dirty="0">
                          <a:solidFill>
                            <a:srgbClr val="002060"/>
                          </a:solidFill>
                          <a:latin typeface="Georgia" pitchFamily="18" charset="0"/>
                        </a:rPr>
                        <a:t>------------------------------------------------------------------ Rs. In million -------------------------------------------------------------------</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8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ctr"/>
                      <a:endParaRPr lang="en-US" sz="900" dirty="0">
                        <a:solidFill>
                          <a:srgbClr val="002060"/>
                        </a:solidFill>
                        <a:latin typeface="Georgia" pitchFamily="18" charset="0"/>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859725">
                <a:tc>
                  <a:txBody>
                    <a:bodyPr/>
                    <a:lstStyle/>
                    <a:p>
                      <a:r>
                        <a:rPr lang="en-US" sz="1100" baseline="0" dirty="0">
                          <a:solidFill>
                            <a:srgbClr val="002060"/>
                          </a:solidFill>
                          <a:latin typeface="Georgia" pitchFamily="18" charset="0"/>
                        </a:rPr>
                        <a:t>As at reporting date</a:t>
                      </a:r>
                      <a:endParaRPr lang="en-US" sz="1100" dirty="0">
                        <a:solidFill>
                          <a:srgbClr val="002060"/>
                        </a:solidFill>
                        <a:latin typeface="Georgia" pitchFamily="18" charset="0"/>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2060"/>
                          </a:solidFill>
                          <a:latin typeface="Georgia" pitchFamily="18" charset="0"/>
                          <a:ea typeface="+mn-ea"/>
                          <a:cs typeface="+mn-cs"/>
                        </a:rPr>
                        <a:t>4,970</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5,025</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5,018</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4,324</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kern="1200" dirty="0" smtClean="0">
                          <a:solidFill>
                            <a:srgbClr val="002060"/>
                          </a:solidFill>
                          <a:latin typeface="Georgia" pitchFamily="18" charset="0"/>
                          <a:ea typeface="+mn-ea"/>
                          <a:cs typeface="+mn-cs"/>
                        </a:rPr>
                        <a:t>4,319</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kern="1200" dirty="0" smtClean="0">
                          <a:solidFill>
                            <a:srgbClr val="002060"/>
                          </a:solidFill>
                          <a:latin typeface="Georgia" pitchFamily="18" charset="0"/>
                          <a:ea typeface="+mn-ea"/>
                          <a:cs typeface="+mn-cs"/>
                        </a:rPr>
                        <a:t>4,049</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4,227</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3,948</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3,690</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rgbClr val="002060"/>
                          </a:solidFill>
                          <a:latin typeface="Georgia" pitchFamily="18" charset="0"/>
                          <a:ea typeface="+mn-ea"/>
                          <a:cs typeface="+mn-cs"/>
                        </a:rPr>
                        <a:t>3,817</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rgbClr val="002060"/>
                          </a:solidFill>
                          <a:latin typeface="Georgia" pitchFamily="18" charset="0"/>
                          <a:ea typeface="+mn-ea"/>
                          <a:cs typeface="+mn-cs"/>
                        </a:rPr>
                        <a:t>4,210</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rgbClr val="002060"/>
                          </a:solidFill>
                          <a:latin typeface="Georgia" pitchFamily="18" charset="0"/>
                          <a:ea typeface="+mn-ea"/>
                          <a:cs typeface="+mn-cs"/>
                        </a:rPr>
                        <a:t>4,397</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859725">
                <a:tc>
                  <a:txBody>
                    <a:bodyPr/>
                    <a:lstStyle/>
                    <a:p>
                      <a:r>
                        <a:rPr lang="en-US" sz="1100" baseline="0" dirty="0">
                          <a:solidFill>
                            <a:srgbClr val="002060"/>
                          </a:solidFill>
                          <a:latin typeface="Georgia" pitchFamily="18" charset="0"/>
                        </a:rPr>
                        <a:t>Average during the quarter</a:t>
                      </a:r>
                      <a:endParaRPr lang="en-US" sz="1100" dirty="0">
                        <a:solidFill>
                          <a:srgbClr val="002060"/>
                        </a:solidFill>
                        <a:latin typeface="Georgia" pitchFamily="18" charset="0"/>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2060"/>
                          </a:solidFill>
                          <a:latin typeface="Georgia" pitchFamily="18" charset="0"/>
                          <a:ea typeface="+mn-ea"/>
                          <a:cs typeface="+mn-cs"/>
                        </a:rPr>
                        <a:t>5,924</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4,811</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4,870</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4,617</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kern="1200" dirty="0" smtClean="0">
                          <a:solidFill>
                            <a:srgbClr val="002060"/>
                          </a:solidFill>
                          <a:latin typeface="Georgia" pitchFamily="18" charset="0"/>
                          <a:ea typeface="+mn-ea"/>
                          <a:cs typeface="+mn-cs"/>
                        </a:rPr>
                        <a:t>4,438</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kern="1200" dirty="0" smtClean="0">
                          <a:solidFill>
                            <a:srgbClr val="002060"/>
                          </a:solidFill>
                          <a:latin typeface="Georgia" pitchFamily="18" charset="0"/>
                          <a:ea typeface="+mn-ea"/>
                          <a:cs typeface="+mn-cs"/>
                        </a:rPr>
                        <a:t>4,128</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4,125</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4,051</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kern="1200" dirty="0" smtClean="0">
                          <a:solidFill>
                            <a:srgbClr val="002060"/>
                          </a:solidFill>
                          <a:latin typeface="Georgia" pitchFamily="18" charset="0"/>
                          <a:ea typeface="+mn-ea"/>
                          <a:cs typeface="+mn-cs"/>
                        </a:rPr>
                        <a:t>3,873</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rgbClr val="002060"/>
                          </a:solidFill>
                          <a:latin typeface="Georgia" pitchFamily="18" charset="0"/>
                          <a:ea typeface="+mn-ea"/>
                          <a:cs typeface="+mn-cs"/>
                        </a:rPr>
                        <a:t>3,835</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rgbClr val="002060"/>
                          </a:solidFill>
                          <a:latin typeface="Georgia" pitchFamily="18" charset="0"/>
                          <a:ea typeface="+mn-ea"/>
                          <a:cs typeface="+mn-cs"/>
                        </a:rPr>
                        <a:t>4,025</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4,355</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573250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161" y="433168"/>
            <a:ext cx="2612291" cy="507207"/>
          </a:xfrm>
        </p:spPr>
        <p:txBody>
          <a:bodyPr rtlCol="0">
            <a:normAutofit/>
          </a:bodyPr>
          <a:lstStyle/>
          <a:p>
            <a:pPr>
              <a:defRPr/>
            </a:pPr>
            <a:r>
              <a:rPr lang="en-US" sz="2250" dirty="0">
                <a:solidFill>
                  <a:schemeClr val="tx1">
                    <a:tint val="75000"/>
                  </a:schemeClr>
                </a:solidFill>
                <a:latin typeface="Georgia" pitchFamily="18" charset="0"/>
                <a:ea typeface="+mn-ea"/>
                <a:cs typeface="+mn-cs"/>
              </a:rPr>
              <a:t>Agenda Item No. 2</a:t>
            </a:r>
          </a:p>
        </p:txBody>
      </p:sp>
      <p:sp>
        <p:nvSpPr>
          <p:cNvPr id="6" name="Content Placeholder 2"/>
          <p:cNvSpPr txBox="1">
            <a:spLocks/>
          </p:cNvSpPr>
          <p:nvPr/>
        </p:nvSpPr>
        <p:spPr>
          <a:xfrm>
            <a:off x="2728452" y="1163776"/>
            <a:ext cx="5515897" cy="574358"/>
          </a:xfrm>
          <a:prstGeom prst="rect">
            <a:avLst/>
          </a:prstGeom>
          <a:solidFill>
            <a:schemeClr val="bg1"/>
          </a:solidFill>
        </p:spPr>
        <p:txBody>
          <a:bodyPr vert="horz" lIns="82296" tIns="41148" rIns="82296" bIns="41148" rtlCol="0">
            <a:no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a:buNone/>
            </a:pPr>
            <a:r>
              <a:rPr lang="en-US" sz="1800" dirty="0">
                <a:solidFill>
                  <a:schemeClr val="accent1">
                    <a:lumMod val="50000"/>
                  </a:schemeClr>
                </a:solidFill>
                <a:latin typeface="Georgia" pitchFamily="18" charset="0"/>
              </a:rPr>
              <a:t>Business through MCB Bank Limited (Fund-wise)</a:t>
            </a:r>
          </a:p>
        </p:txBody>
      </p:sp>
      <p:pic>
        <p:nvPicPr>
          <p:cNvPr id="18" name="Picture 17"/>
          <p:cNvPicPr>
            <a:picLocks noChangeAspect="1"/>
          </p:cNvPicPr>
          <p:nvPr/>
        </p:nvPicPr>
        <p:blipFill>
          <a:blip r:embed="rId3"/>
          <a:stretch>
            <a:fillRect/>
          </a:stretch>
        </p:blipFill>
        <p:spPr>
          <a:xfrm>
            <a:off x="1009934" y="1587514"/>
            <a:ext cx="9116705" cy="4553979"/>
          </a:xfrm>
          <a:prstGeom prst="rect">
            <a:avLst/>
          </a:prstGeom>
        </p:spPr>
      </p:pic>
    </p:spTree>
    <p:extLst>
      <p:ext uri="{BB962C8B-B14F-4D97-AF65-F5344CB8AC3E}">
        <p14:creationId xmlns:p14="http://schemas.microsoft.com/office/powerpoint/2010/main" val="942572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161" y="433168"/>
            <a:ext cx="2612291" cy="507207"/>
          </a:xfrm>
        </p:spPr>
        <p:txBody>
          <a:bodyPr rtlCol="0">
            <a:normAutofit/>
          </a:bodyPr>
          <a:lstStyle/>
          <a:p>
            <a:pPr>
              <a:defRPr/>
            </a:pPr>
            <a:r>
              <a:rPr lang="en-US" sz="2250" dirty="0">
                <a:solidFill>
                  <a:schemeClr val="tx1">
                    <a:tint val="75000"/>
                  </a:schemeClr>
                </a:solidFill>
                <a:latin typeface="Georgia" pitchFamily="18" charset="0"/>
                <a:ea typeface="+mn-ea"/>
                <a:cs typeface="+mn-cs"/>
              </a:rPr>
              <a:t>Agenda Item No. 2</a:t>
            </a:r>
          </a:p>
        </p:txBody>
      </p:sp>
      <p:sp>
        <p:nvSpPr>
          <p:cNvPr id="6" name="Content Placeholder 2"/>
          <p:cNvSpPr txBox="1">
            <a:spLocks/>
          </p:cNvSpPr>
          <p:nvPr/>
        </p:nvSpPr>
        <p:spPr>
          <a:xfrm>
            <a:off x="2728452" y="1163776"/>
            <a:ext cx="5515897" cy="574358"/>
          </a:xfrm>
          <a:prstGeom prst="rect">
            <a:avLst/>
          </a:prstGeom>
          <a:solidFill>
            <a:schemeClr val="bg1"/>
          </a:solidFill>
        </p:spPr>
        <p:txBody>
          <a:bodyPr vert="horz" lIns="82296" tIns="41148" rIns="82296" bIns="41148" rtlCol="0">
            <a:no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a:buNone/>
            </a:pPr>
            <a:r>
              <a:rPr lang="en-US" sz="1800" dirty="0">
                <a:solidFill>
                  <a:schemeClr val="accent1">
                    <a:lumMod val="50000"/>
                  </a:schemeClr>
                </a:solidFill>
                <a:latin typeface="Georgia" pitchFamily="18" charset="0"/>
              </a:rPr>
              <a:t>Business through MCB Bank Limited (Fund-wise)</a:t>
            </a:r>
          </a:p>
        </p:txBody>
      </p:sp>
      <p:pic>
        <p:nvPicPr>
          <p:cNvPr id="11" name="Picture 10"/>
          <p:cNvPicPr>
            <a:picLocks noChangeAspect="1"/>
          </p:cNvPicPr>
          <p:nvPr/>
        </p:nvPicPr>
        <p:blipFill>
          <a:blip r:embed="rId3"/>
          <a:stretch>
            <a:fillRect/>
          </a:stretch>
        </p:blipFill>
        <p:spPr>
          <a:xfrm>
            <a:off x="1037230" y="1555845"/>
            <a:ext cx="9021170" cy="4517409"/>
          </a:xfrm>
          <a:prstGeom prst="rect">
            <a:avLst/>
          </a:prstGeom>
        </p:spPr>
      </p:pic>
    </p:spTree>
    <p:extLst>
      <p:ext uri="{BB962C8B-B14F-4D97-AF65-F5344CB8AC3E}">
        <p14:creationId xmlns:p14="http://schemas.microsoft.com/office/powerpoint/2010/main" val="3997577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97244" y="2512489"/>
            <a:ext cx="9464040" cy="637113"/>
          </a:xfrm>
        </p:spPr>
        <p:txBody>
          <a:bodyPr>
            <a:normAutofit/>
          </a:bodyPr>
          <a:lstStyle/>
          <a:p>
            <a:pPr marL="0" indent="0" algn="ctr">
              <a:buNone/>
            </a:pPr>
            <a:r>
              <a:rPr lang="en-US" dirty="0">
                <a:solidFill>
                  <a:srgbClr val="002060"/>
                </a:solidFill>
                <a:latin typeface="Georgia" pitchFamily="18" charset="0"/>
              </a:rPr>
              <a:t>Regulatory Compliance Certificate</a:t>
            </a:r>
            <a:endParaRPr lang="en-US" dirty="0">
              <a:solidFill>
                <a:srgbClr val="002060"/>
              </a:solidFill>
            </a:endParaRPr>
          </a:p>
        </p:txBody>
      </p:sp>
    </p:spTree>
    <p:extLst>
      <p:ext uri="{BB962C8B-B14F-4D97-AF65-F5344CB8AC3E}">
        <p14:creationId xmlns:p14="http://schemas.microsoft.com/office/powerpoint/2010/main" val="20098204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
        <p:nvSpPr>
          <p:cNvPr id="8" name="Content Placeholder 2"/>
          <p:cNvSpPr txBox="1">
            <a:spLocks/>
          </p:cNvSpPr>
          <p:nvPr/>
        </p:nvSpPr>
        <p:spPr>
          <a:xfrm>
            <a:off x="754380" y="668328"/>
            <a:ext cx="9464040" cy="673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latin typeface="Georgia" pitchFamily="18" charset="0"/>
              </a:rPr>
              <a:t>Regulatory Compliance Certificate</a:t>
            </a:r>
            <a:endParaRPr lang="en-US" sz="3200" dirty="0"/>
          </a:p>
        </p:txBody>
      </p:sp>
      <p:sp>
        <p:nvSpPr>
          <p:cNvPr id="9" name="TextBox 15">
            <a:extLst>
              <a:ext uri="{FF2B5EF4-FFF2-40B4-BE49-F238E27FC236}">
                <a16:creationId xmlns:a16="http://schemas.microsoft.com/office/drawing/2014/main" xmlns="" id="{6ABAE148-00F3-45D0-82BB-AA2D294D4103}"/>
              </a:ext>
            </a:extLst>
          </p:cNvPr>
          <p:cNvSpPr txBox="1">
            <a:spLocks noChangeArrowheads="1"/>
          </p:cNvSpPr>
          <p:nvPr/>
        </p:nvSpPr>
        <p:spPr bwMode="auto">
          <a:xfrm>
            <a:off x="1490476" y="1832405"/>
            <a:ext cx="8311896" cy="3200876"/>
          </a:xfrm>
          <a:prstGeom prst="rect">
            <a:avLst/>
          </a:prstGeom>
          <a:noFill/>
          <a:ln w="9525">
            <a:noFill/>
            <a:miter lim="800000"/>
            <a:headEnd/>
            <a:tailEnd/>
          </a:ln>
        </p:spPr>
        <p:txBody>
          <a:bodyPr wrap="square">
            <a:spAutoFit/>
          </a:bodyPr>
          <a:lstStyle/>
          <a:p>
            <a:pPr marL="457200" indent="-457200" algn="just"/>
            <a:r>
              <a:rPr lang="en-US" b="1" dirty="0">
                <a:solidFill>
                  <a:srgbClr val="002060"/>
                </a:solidFill>
                <a:latin typeface="Georgia" pitchFamily="18" charset="0"/>
              </a:rPr>
              <a:t>	</a:t>
            </a:r>
            <a:r>
              <a:rPr lang="en-US" b="1" u="sng" dirty="0">
                <a:solidFill>
                  <a:srgbClr val="002060"/>
                </a:solidFill>
                <a:latin typeface="Georgia" pitchFamily="18" charset="0"/>
              </a:rPr>
              <a:t>Regulatory Non-Compliances</a:t>
            </a:r>
          </a:p>
          <a:p>
            <a:pPr marL="457200" indent="-457200" algn="just"/>
            <a:endParaRPr lang="en-US" b="1" dirty="0">
              <a:solidFill>
                <a:srgbClr val="002060"/>
              </a:solidFill>
              <a:latin typeface="Georgia" pitchFamily="18" charset="0"/>
            </a:endParaRPr>
          </a:p>
          <a:p>
            <a:pPr marL="457200" indent="-457200" algn="just"/>
            <a:r>
              <a:rPr lang="en-US" sz="2000" dirty="0">
                <a:solidFill>
                  <a:srgbClr val="002060"/>
                </a:solidFill>
                <a:latin typeface="Georgia" pitchFamily="18" charset="0"/>
              </a:rPr>
              <a:t>	</a:t>
            </a:r>
            <a:r>
              <a:rPr lang="en-US" dirty="0">
                <a:solidFill>
                  <a:srgbClr val="002060"/>
                </a:solidFill>
                <a:latin typeface="Georgia" pitchFamily="18" charset="0"/>
              </a:rPr>
              <a:t>Compliance certificate signed by the CFO and CEO has been circulated with the </a:t>
            </a:r>
            <a:r>
              <a:rPr lang="en-US" dirty="0" smtClean="0">
                <a:solidFill>
                  <a:srgbClr val="002060"/>
                </a:solidFill>
                <a:latin typeface="Georgia" pitchFamily="18" charset="0"/>
              </a:rPr>
              <a:t>working </a:t>
            </a:r>
            <a:r>
              <a:rPr lang="en-US" dirty="0">
                <a:solidFill>
                  <a:srgbClr val="002060"/>
                </a:solidFill>
                <a:latin typeface="Georgia" pitchFamily="18" charset="0"/>
              </a:rPr>
              <a:t>papers.</a:t>
            </a:r>
            <a:r>
              <a:rPr lang="en-US" b="1" dirty="0">
                <a:solidFill>
                  <a:srgbClr val="002060"/>
                </a:solidFill>
                <a:latin typeface="Georgia" pitchFamily="18" charset="0"/>
              </a:rPr>
              <a:t> </a:t>
            </a:r>
            <a:endParaRPr lang="en-US" b="1" dirty="0" smtClean="0">
              <a:solidFill>
                <a:srgbClr val="002060"/>
              </a:solidFill>
              <a:latin typeface="Georgia" pitchFamily="18" charset="0"/>
            </a:endParaRPr>
          </a:p>
          <a:p>
            <a:pPr marL="457200" indent="-457200" algn="just"/>
            <a:endParaRPr lang="en-US" b="1" dirty="0" smtClean="0">
              <a:solidFill>
                <a:srgbClr val="002060"/>
              </a:solidFill>
              <a:latin typeface="Georgia" pitchFamily="18" charset="0"/>
            </a:endParaRPr>
          </a:p>
          <a:p>
            <a:pPr marL="457200" indent="-457200" algn="just"/>
            <a:endParaRPr lang="en-US" b="1" dirty="0">
              <a:solidFill>
                <a:srgbClr val="002060"/>
              </a:solidFill>
              <a:latin typeface="Georgia" pitchFamily="18" charset="0"/>
            </a:endParaRPr>
          </a:p>
          <a:p>
            <a:pPr marL="457200" indent="-457200" algn="just"/>
            <a:r>
              <a:rPr lang="en-US" b="1" dirty="0">
                <a:solidFill>
                  <a:srgbClr val="002060"/>
                </a:solidFill>
                <a:latin typeface="Georgia" pitchFamily="18" charset="0"/>
              </a:rPr>
              <a:t>	</a:t>
            </a:r>
            <a:r>
              <a:rPr lang="en-US" b="1" u="sng" dirty="0" smtClean="0">
                <a:solidFill>
                  <a:srgbClr val="002060"/>
                </a:solidFill>
                <a:latin typeface="Georgia" pitchFamily="18" charset="0"/>
              </a:rPr>
              <a:t>Financial Institution Risk Limit Breaches</a:t>
            </a:r>
            <a:endParaRPr lang="en-US" b="1" u="sng" dirty="0">
              <a:solidFill>
                <a:srgbClr val="002060"/>
              </a:solidFill>
              <a:latin typeface="Georgia" pitchFamily="18" charset="0"/>
            </a:endParaRPr>
          </a:p>
          <a:p>
            <a:pPr marL="457200" indent="-457200" algn="just"/>
            <a:endParaRPr lang="en-US" b="1" dirty="0">
              <a:solidFill>
                <a:srgbClr val="002060"/>
              </a:solidFill>
              <a:latin typeface="Georgia" pitchFamily="18" charset="0"/>
            </a:endParaRPr>
          </a:p>
          <a:p>
            <a:pPr marL="457200" indent="-457200" algn="just"/>
            <a:r>
              <a:rPr lang="en-US" sz="2000" dirty="0">
                <a:solidFill>
                  <a:srgbClr val="002060"/>
                </a:solidFill>
                <a:latin typeface="Georgia" pitchFamily="18" charset="0"/>
              </a:rPr>
              <a:t>	</a:t>
            </a:r>
            <a:r>
              <a:rPr lang="en-US" dirty="0" smtClean="0">
                <a:solidFill>
                  <a:srgbClr val="002060"/>
                </a:solidFill>
                <a:latin typeface="Georgia" pitchFamily="18" charset="0"/>
              </a:rPr>
              <a:t>List of breaches signed by the Head of Risk has been circulated with the working papers.</a:t>
            </a:r>
            <a:endParaRPr lang="en-US" b="1" dirty="0" smtClean="0">
              <a:solidFill>
                <a:srgbClr val="002060"/>
              </a:solidFill>
              <a:latin typeface="Georgia" pitchFamily="18" charset="0"/>
            </a:endParaRPr>
          </a:p>
          <a:p>
            <a:pPr marL="457200" indent="-457200" algn="just"/>
            <a:endParaRPr lang="en-US" b="1" dirty="0" smtClean="0">
              <a:solidFill>
                <a:srgbClr val="002060"/>
              </a:solidFill>
              <a:latin typeface="Georgia" pitchFamily="18" charset="0"/>
            </a:endParaRPr>
          </a:p>
        </p:txBody>
      </p:sp>
    </p:spTree>
    <p:extLst>
      <p:ext uri="{BB962C8B-B14F-4D97-AF65-F5344CB8AC3E}">
        <p14:creationId xmlns:p14="http://schemas.microsoft.com/office/powerpoint/2010/main" val="25296282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77800" y="228600"/>
            <a:ext cx="9144000" cy="544513"/>
          </a:xfrm>
          <a:prstGeom prst="rect">
            <a:avLst/>
          </a:prstGeom>
        </p:spPr>
        <p:txBody>
          <a:bodyPr anchor="ctr"/>
          <a:lstStyle/>
          <a:p>
            <a:pPr eaLnBrk="1" fontAlgn="auto" hangingPunct="1">
              <a:spcBef>
                <a:spcPts val="0"/>
              </a:spcBef>
              <a:spcAft>
                <a:spcPts val="0"/>
              </a:spcAft>
              <a:defRPr/>
            </a:pPr>
            <a:r>
              <a:rPr lang="en-US" sz="2500" b="1">
                <a:solidFill>
                  <a:schemeClr val="tx1">
                    <a:tint val="75000"/>
                  </a:schemeClr>
                </a:solidFill>
                <a:latin typeface="+mn-lt"/>
              </a:rPr>
              <a:t>Executive </a:t>
            </a:r>
            <a:r>
              <a:rPr lang="en-US" sz="2500" b="1" smtClean="0">
                <a:solidFill>
                  <a:schemeClr val="tx1">
                    <a:tint val="75000"/>
                  </a:schemeClr>
                </a:solidFill>
                <a:latin typeface="+mn-lt"/>
              </a:rPr>
              <a:t>Summary</a:t>
            </a:r>
            <a:endParaRPr lang="en-US" sz="2500" b="1" dirty="0">
              <a:solidFill>
                <a:schemeClr val="tx1">
                  <a:tint val="75000"/>
                </a:schemeClr>
              </a:solidFill>
              <a:latin typeface="+mn-lt"/>
            </a:endParaRPr>
          </a:p>
        </p:txBody>
      </p:sp>
      <p:sp>
        <p:nvSpPr>
          <p:cNvPr id="21" name="TextBox 20"/>
          <p:cNvSpPr txBox="1"/>
          <p:nvPr/>
        </p:nvSpPr>
        <p:spPr>
          <a:xfrm>
            <a:off x="296863" y="1272646"/>
            <a:ext cx="10088562" cy="3693319"/>
          </a:xfrm>
          <a:prstGeom prst="rect">
            <a:avLst/>
          </a:prstGeom>
          <a:noFill/>
        </p:spPr>
        <p:txBody>
          <a:bodyPr>
            <a:spAutoFit/>
          </a:bodyPr>
          <a:lstStyle/>
          <a:p>
            <a:pPr marL="342900" indent="-342900" eaLnBrk="1" fontAlgn="auto" hangingPunct="1">
              <a:spcBef>
                <a:spcPts val="0"/>
              </a:spcBef>
              <a:spcAft>
                <a:spcPts val="0"/>
              </a:spcAft>
              <a:buFont typeface="Wingdings" panose="05000000000000000000" pitchFamily="2" charset="2"/>
              <a:buChar char="§"/>
              <a:defRPr/>
            </a:pPr>
            <a:r>
              <a:rPr lang="en-US" dirty="0" smtClean="0">
                <a:latin typeface="+mn-lt"/>
              </a:rPr>
              <a:t>As on Mar 31, 2022 </a:t>
            </a:r>
            <a:r>
              <a:rPr lang="en-US" dirty="0">
                <a:latin typeface="+mn-lt"/>
              </a:rPr>
              <a:t>MCBAH AUMs </a:t>
            </a:r>
            <a:r>
              <a:rPr lang="en-US" b="1" dirty="0" smtClean="0">
                <a:latin typeface="+mn-lt"/>
              </a:rPr>
              <a:t>Up </a:t>
            </a:r>
            <a:r>
              <a:rPr lang="en-US" b="1" dirty="0">
                <a:latin typeface="+mn-lt"/>
              </a:rPr>
              <a:t>by </a:t>
            </a:r>
            <a:r>
              <a:rPr lang="en-US" b="1" dirty="0" smtClean="0">
                <a:latin typeface="+mn-lt"/>
              </a:rPr>
              <a:t>1%</a:t>
            </a:r>
            <a:r>
              <a:rPr lang="en-US" dirty="0" smtClean="0">
                <a:latin typeface="+mn-lt"/>
              </a:rPr>
              <a:t> </a:t>
            </a:r>
            <a:r>
              <a:rPr lang="en-US" dirty="0">
                <a:latin typeface="+mn-lt"/>
              </a:rPr>
              <a:t>from </a:t>
            </a:r>
            <a:r>
              <a:rPr lang="en-US" b="1" dirty="0" smtClean="0">
                <a:latin typeface="+mn-lt"/>
              </a:rPr>
              <a:t>Rs. 170 </a:t>
            </a:r>
            <a:r>
              <a:rPr lang="en-US" b="1" dirty="0">
                <a:latin typeface="+mn-lt"/>
              </a:rPr>
              <a:t>to </a:t>
            </a:r>
            <a:r>
              <a:rPr lang="en-US" b="1" dirty="0" smtClean="0">
                <a:latin typeface="+mn-lt"/>
              </a:rPr>
              <a:t>Rs. 171 billion;</a:t>
            </a:r>
          </a:p>
          <a:p>
            <a:pPr eaLnBrk="1" fontAlgn="auto" hangingPunct="1">
              <a:spcBef>
                <a:spcPts val="0"/>
              </a:spcBef>
              <a:spcAft>
                <a:spcPts val="0"/>
              </a:spcAft>
              <a:defRPr/>
            </a:pPr>
            <a:endParaRPr lang="en-US" dirty="0">
              <a:latin typeface="+mn-lt"/>
            </a:endParaRPr>
          </a:p>
          <a:p>
            <a:pPr marL="342900" indent="-342900" eaLnBrk="1" fontAlgn="auto" hangingPunct="1">
              <a:spcBef>
                <a:spcPts val="0"/>
              </a:spcBef>
              <a:spcAft>
                <a:spcPts val="0"/>
              </a:spcAft>
              <a:buFont typeface="Wingdings" panose="05000000000000000000" pitchFamily="2" charset="2"/>
              <a:buChar char="§"/>
              <a:defRPr/>
            </a:pPr>
            <a:r>
              <a:rPr lang="en-US" b="1" dirty="0" smtClean="0">
                <a:latin typeface="+mn-lt"/>
              </a:rPr>
              <a:t>Overall Market </a:t>
            </a:r>
            <a:r>
              <a:rPr lang="en-US" b="1" dirty="0">
                <a:latin typeface="+mn-lt"/>
              </a:rPr>
              <a:t>share of MCBAH </a:t>
            </a:r>
            <a:r>
              <a:rPr lang="en-US" dirty="0">
                <a:latin typeface="+mn-lt"/>
              </a:rPr>
              <a:t>as on </a:t>
            </a:r>
            <a:r>
              <a:rPr lang="en-US" dirty="0" smtClean="0">
                <a:latin typeface="+mn-lt"/>
              </a:rPr>
              <a:t>31 Mar 2022 </a:t>
            </a:r>
            <a:r>
              <a:rPr lang="en-US" dirty="0">
                <a:latin typeface="+mn-lt"/>
              </a:rPr>
              <a:t>stands at about </a:t>
            </a:r>
            <a:r>
              <a:rPr lang="en-US" dirty="0" smtClean="0">
                <a:latin typeface="+mn-lt"/>
              </a:rPr>
              <a:t>~</a:t>
            </a:r>
            <a:r>
              <a:rPr lang="en-US" b="1" dirty="0" smtClean="0">
                <a:latin typeface="+mn-lt"/>
              </a:rPr>
              <a:t>12.71%* </a:t>
            </a:r>
            <a:r>
              <a:rPr lang="en-US" dirty="0" smtClean="0">
                <a:latin typeface="+mn-lt"/>
              </a:rPr>
              <a:t>(June 2021:12.8%);</a:t>
            </a:r>
          </a:p>
          <a:p>
            <a:pPr marL="342900" indent="-342900" eaLnBrk="1" fontAlgn="auto" hangingPunct="1">
              <a:spcBef>
                <a:spcPts val="0"/>
              </a:spcBef>
              <a:spcAft>
                <a:spcPts val="0"/>
              </a:spcAft>
              <a:buFont typeface="Wingdings" panose="05000000000000000000" pitchFamily="2" charset="2"/>
              <a:buChar char="§"/>
              <a:defRPr/>
            </a:pPr>
            <a:endParaRPr lang="en-US" dirty="0"/>
          </a:p>
          <a:p>
            <a:pPr marL="342900" indent="-342900">
              <a:buFont typeface="Wingdings" panose="05000000000000000000" pitchFamily="2" charset="2"/>
              <a:buChar char="§"/>
              <a:defRPr/>
            </a:pPr>
            <a:r>
              <a:rPr lang="en-US" dirty="0" smtClean="0">
                <a:latin typeface="+mn-lt"/>
              </a:rPr>
              <a:t>Market share of </a:t>
            </a:r>
            <a:r>
              <a:rPr lang="en-US" dirty="0" smtClean="0"/>
              <a:t>MCBAH in mutual funds stands at 9.48% as on </a:t>
            </a:r>
            <a:r>
              <a:rPr lang="en-US" dirty="0"/>
              <a:t>March 31, 2022 (June 2021</a:t>
            </a:r>
            <a:r>
              <a:rPr lang="en-US" dirty="0" smtClean="0"/>
              <a:t>: 9.52%);</a:t>
            </a:r>
            <a:endParaRPr lang="en-US" dirty="0" smtClean="0">
              <a:latin typeface="+mn-lt"/>
            </a:endParaRPr>
          </a:p>
          <a:p>
            <a:pPr marL="342900" indent="-342900" eaLnBrk="1" fontAlgn="auto" hangingPunct="1">
              <a:spcBef>
                <a:spcPts val="0"/>
              </a:spcBef>
              <a:spcAft>
                <a:spcPts val="0"/>
              </a:spcAft>
              <a:buFont typeface="Wingdings" panose="05000000000000000000" pitchFamily="2" charset="2"/>
              <a:buChar char="§"/>
              <a:defRPr/>
            </a:pPr>
            <a:endParaRPr lang="en-US" dirty="0">
              <a:latin typeface="+mn-lt"/>
            </a:endParaRPr>
          </a:p>
          <a:p>
            <a:pPr marL="285750" indent="-285750" eaLnBrk="1" fontAlgn="auto" hangingPunct="1">
              <a:spcBef>
                <a:spcPts val="0"/>
              </a:spcBef>
              <a:spcAft>
                <a:spcPts val="0"/>
              </a:spcAft>
              <a:buFont typeface="Wingdings" panose="05000000000000000000" pitchFamily="2" charset="2"/>
              <a:buChar char="§"/>
              <a:defRPr/>
            </a:pPr>
            <a:r>
              <a:rPr lang="en-US" b="1" dirty="0" smtClean="0">
                <a:latin typeface="+mn-lt"/>
              </a:rPr>
              <a:t>Operating </a:t>
            </a:r>
            <a:r>
              <a:rPr lang="en-US" b="1" dirty="0">
                <a:latin typeface="+mn-lt"/>
              </a:rPr>
              <a:t>profit YTD </a:t>
            </a:r>
            <a:r>
              <a:rPr lang="en-US" dirty="0">
                <a:latin typeface="+mn-lt"/>
              </a:rPr>
              <a:t>– </a:t>
            </a:r>
            <a:r>
              <a:rPr lang="en-US" dirty="0" smtClean="0">
                <a:latin typeface="+mn-lt"/>
              </a:rPr>
              <a:t>Mar’22 </a:t>
            </a:r>
            <a:r>
              <a:rPr lang="en-US" dirty="0">
                <a:latin typeface="+mn-lt"/>
              </a:rPr>
              <a:t>is </a:t>
            </a:r>
            <a:r>
              <a:rPr lang="en-US" b="1" dirty="0" smtClean="0">
                <a:latin typeface="+mn-lt"/>
              </a:rPr>
              <a:t>Rs. 241 million</a:t>
            </a:r>
            <a:r>
              <a:rPr lang="en-US" dirty="0" smtClean="0">
                <a:latin typeface="+mn-lt"/>
              </a:rPr>
              <a:t> </a:t>
            </a:r>
            <a:r>
              <a:rPr lang="en-US" dirty="0">
                <a:latin typeface="+mn-lt"/>
              </a:rPr>
              <a:t>vs budgeted operating profit of </a:t>
            </a:r>
            <a:r>
              <a:rPr lang="en-US" dirty="0" smtClean="0">
                <a:latin typeface="+mn-lt"/>
              </a:rPr>
              <a:t>Rs. 148.23 million;</a:t>
            </a:r>
            <a:endParaRPr lang="en-US" b="1" dirty="0" smtClean="0">
              <a:latin typeface="+mn-lt"/>
            </a:endParaRPr>
          </a:p>
          <a:p>
            <a:pPr marL="285750" indent="-285750" eaLnBrk="1" fontAlgn="auto" hangingPunct="1">
              <a:spcBef>
                <a:spcPts val="0"/>
              </a:spcBef>
              <a:spcAft>
                <a:spcPts val="0"/>
              </a:spcAft>
              <a:buFont typeface="Wingdings" panose="05000000000000000000" pitchFamily="2" charset="2"/>
              <a:buChar char="§"/>
              <a:defRPr/>
            </a:pPr>
            <a:endParaRPr lang="en-US" b="1" dirty="0" smtClean="0">
              <a:latin typeface="+mn-lt"/>
            </a:endParaRPr>
          </a:p>
          <a:p>
            <a:pPr marL="285750" indent="-285750" eaLnBrk="1" fontAlgn="auto" hangingPunct="1">
              <a:spcBef>
                <a:spcPts val="0"/>
              </a:spcBef>
              <a:spcAft>
                <a:spcPts val="0"/>
              </a:spcAft>
              <a:buFont typeface="Wingdings" panose="05000000000000000000" pitchFamily="2" charset="2"/>
              <a:buChar char="§"/>
              <a:defRPr/>
            </a:pPr>
            <a:r>
              <a:rPr lang="en-US" b="1" dirty="0" smtClean="0">
                <a:latin typeface="+mn-lt"/>
              </a:rPr>
              <a:t>YTD Return on Investment is 2.24%, YTD PSX </a:t>
            </a:r>
            <a:r>
              <a:rPr lang="en-US" dirty="0">
                <a:latin typeface="+mn-lt"/>
              </a:rPr>
              <a:t>was </a:t>
            </a:r>
            <a:r>
              <a:rPr lang="en-US" b="1" dirty="0" smtClean="0">
                <a:latin typeface="+mn-lt"/>
              </a:rPr>
              <a:t>down </a:t>
            </a:r>
            <a:r>
              <a:rPr lang="en-US" b="1" dirty="0">
                <a:latin typeface="+mn-lt"/>
              </a:rPr>
              <a:t>by </a:t>
            </a:r>
            <a:r>
              <a:rPr lang="en-US" b="1" dirty="0" smtClean="0">
                <a:latin typeface="+mn-lt"/>
              </a:rPr>
              <a:t>~5.1%</a:t>
            </a:r>
            <a:r>
              <a:rPr lang="en-US" dirty="0" smtClean="0">
                <a:latin typeface="+mn-lt"/>
              </a:rPr>
              <a:t>; YTD </a:t>
            </a:r>
            <a:r>
              <a:rPr lang="en-US" dirty="0">
                <a:latin typeface="+mn-lt"/>
              </a:rPr>
              <a:t>Investment </a:t>
            </a:r>
            <a:r>
              <a:rPr lang="en-US" dirty="0" smtClean="0">
                <a:latin typeface="+mn-lt"/>
              </a:rPr>
              <a:t>income is Rs. 13.25 million, </a:t>
            </a:r>
            <a:r>
              <a:rPr lang="en-US" dirty="0">
                <a:latin typeface="+mn-lt"/>
              </a:rPr>
              <a:t>out of which </a:t>
            </a:r>
            <a:r>
              <a:rPr lang="en-US" dirty="0" smtClean="0">
                <a:latin typeface="+mn-lt"/>
              </a:rPr>
              <a:t>Rs. 0.71 million </a:t>
            </a:r>
            <a:r>
              <a:rPr lang="en-US" dirty="0">
                <a:latin typeface="+mn-lt"/>
              </a:rPr>
              <a:t>is </a:t>
            </a:r>
            <a:r>
              <a:rPr lang="en-US" dirty="0" smtClean="0">
                <a:latin typeface="+mn-lt"/>
              </a:rPr>
              <a:t>unrealized Loss </a:t>
            </a:r>
            <a:r>
              <a:rPr lang="en-US" dirty="0">
                <a:latin typeface="+mn-lt"/>
              </a:rPr>
              <a:t>while </a:t>
            </a:r>
            <a:r>
              <a:rPr lang="en-US" dirty="0" smtClean="0">
                <a:latin typeface="+mn-lt"/>
              </a:rPr>
              <a:t>Rs. 10.14 million </a:t>
            </a:r>
            <a:r>
              <a:rPr lang="en-US" dirty="0">
                <a:latin typeface="+mn-lt"/>
              </a:rPr>
              <a:t>is </a:t>
            </a:r>
            <a:r>
              <a:rPr lang="en-US" dirty="0" smtClean="0">
                <a:latin typeface="+mn-lt"/>
              </a:rPr>
              <a:t>realized </a:t>
            </a:r>
            <a:r>
              <a:rPr lang="en-US" dirty="0">
                <a:latin typeface="+mn-lt"/>
              </a:rPr>
              <a:t>gain;</a:t>
            </a:r>
          </a:p>
          <a:p>
            <a:pPr marL="285750" indent="-285750" eaLnBrk="1" fontAlgn="auto" hangingPunct="1">
              <a:spcBef>
                <a:spcPts val="0"/>
              </a:spcBef>
              <a:spcAft>
                <a:spcPts val="0"/>
              </a:spcAft>
              <a:buFont typeface="Wingdings" panose="05000000000000000000" pitchFamily="2" charset="2"/>
              <a:buChar char="§"/>
              <a:defRPr/>
            </a:pPr>
            <a:endParaRPr lang="en-US" dirty="0">
              <a:latin typeface="+mn-lt"/>
            </a:endParaRPr>
          </a:p>
          <a:p>
            <a:pPr marL="285750" indent="-285750" eaLnBrk="1" fontAlgn="auto" hangingPunct="1">
              <a:spcBef>
                <a:spcPts val="0"/>
              </a:spcBef>
              <a:spcAft>
                <a:spcPts val="0"/>
              </a:spcAft>
              <a:buFont typeface="Wingdings" panose="05000000000000000000" pitchFamily="2" charset="2"/>
              <a:buChar char="§"/>
              <a:defRPr/>
            </a:pPr>
            <a:r>
              <a:rPr lang="en-US" b="1" dirty="0">
                <a:latin typeface="+mn-lt"/>
              </a:rPr>
              <a:t>Net profit after tax </a:t>
            </a:r>
            <a:r>
              <a:rPr lang="en-US" dirty="0">
                <a:latin typeface="+mn-lt"/>
              </a:rPr>
              <a:t>YTD – </a:t>
            </a:r>
            <a:r>
              <a:rPr lang="en-US" dirty="0" smtClean="0">
                <a:latin typeface="+mn-lt"/>
              </a:rPr>
              <a:t>Mar’22 </a:t>
            </a:r>
            <a:r>
              <a:rPr lang="en-US" dirty="0">
                <a:latin typeface="+mn-lt"/>
              </a:rPr>
              <a:t>is </a:t>
            </a:r>
            <a:r>
              <a:rPr lang="en-US" b="1" dirty="0" smtClean="0">
                <a:latin typeface="+mn-lt"/>
              </a:rPr>
              <a:t>Rs. 184.86 </a:t>
            </a:r>
            <a:r>
              <a:rPr lang="en-US" b="1" dirty="0">
                <a:latin typeface="+mn-lt"/>
              </a:rPr>
              <a:t>million </a:t>
            </a:r>
            <a:r>
              <a:rPr lang="en-US" dirty="0">
                <a:latin typeface="+mn-lt"/>
              </a:rPr>
              <a:t>against budget of </a:t>
            </a:r>
            <a:r>
              <a:rPr lang="en-US" dirty="0" smtClean="0">
                <a:latin typeface="+mn-lt"/>
              </a:rPr>
              <a:t>Rs. 164.62 million.</a:t>
            </a:r>
          </a:p>
          <a:p>
            <a:pPr marL="285750" indent="-285750" eaLnBrk="1" fontAlgn="auto" hangingPunct="1">
              <a:spcBef>
                <a:spcPts val="0"/>
              </a:spcBef>
              <a:spcAft>
                <a:spcPts val="0"/>
              </a:spcAft>
              <a:buFont typeface="Wingdings" panose="05000000000000000000" pitchFamily="2" charset="2"/>
              <a:buChar char="§"/>
              <a:defRPr/>
            </a:pPr>
            <a:endParaRPr lang="en-US" dirty="0">
              <a:latin typeface="+mn-lt"/>
            </a:endParaRPr>
          </a:p>
        </p:txBody>
      </p:sp>
      <p:sp>
        <p:nvSpPr>
          <p:cNvPr id="4" name="TextBox 3"/>
          <p:cNvSpPr txBox="1"/>
          <p:nvPr/>
        </p:nvSpPr>
        <p:spPr>
          <a:xfrm>
            <a:off x="326516" y="6509602"/>
            <a:ext cx="8995284" cy="230832"/>
          </a:xfrm>
          <a:prstGeom prst="rect">
            <a:avLst/>
          </a:prstGeom>
          <a:noFill/>
        </p:spPr>
        <p:txBody>
          <a:bodyPr wrap="square">
            <a:spAutoFit/>
          </a:bodyPr>
          <a:lstStyle/>
          <a:p>
            <a:pPr eaLnBrk="1" fontAlgn="auto" hangingPunct="1">
              <a:spcBef>
                <a:spcPts val="0"/>
              </a:spcBef>
              <a:spcAft>
                <a:spcPts val="0"/>
              </a:spcAft>
              <a:defRPr/>
            </a:pPr>
            <a:r>
              <a:rPr lang="en-US" sz="900" b="1" dirty="0" smtClean="0">
                <a:latin typeface="+mn-lt"/>
              </a:rPr>
              <a:t>* SMA </a:t>
            </a:r>
            <a:r>
              <a:rPr lang="en-US" sz="900" b="1" dirty="0">
                <a:latin typeface="+mn-lt"/>
              </a:rPr>
              <a:t>Industry AUM are available as </a:t>
            </a:r>
            <a:r>
              <a:rPr lang="en-US" sz="900" b="1" dirty="0" smtClean="0">
                <a:latin typeface="+mn-lt"/>
              </a:rPr>
              <a:t>of June 2021.  MUFAP </a:t>
            </a:r>
            <a:r>
              <a:rPr lang="en-US" sz="900" b="1" dirty="0">
                <a:latin typeface="+mn-lt"/>
              </a:rPr>
              <a:t>&amp; SECP data is used for Industry </a:t>
            </a:r>
            <a:r>
              <a:rPr lang="en-US" sz="900" b="1" dirty="0" smtClean="0">
                <a:latin typeface="+mn-lt"/>
              </a:rPr>
              <a:t>AUM.</a:t>
            </a:r>
            <a:endParaRPr lang="en-US" sz="900" b="1" dirty="0">
              <a:latin typeface="+mn-lt"/>
            </a:endParaRPr>
          </a:p>
        </p:txBody>
      </p:sp>
    </p:spTree>
    <p:extLst>
      <p:ext uri="{BB962C8B-B14F-4D97-AF65-F5344CB8AC3E}">
        <p14:creationId xmlns:p14="http://schemas.microsoft.com/office/powerpoint/2010/main" val="2156529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97244" y="2512489"/>
            <a:ext cx="9464040" cy="637113"/>
          </a:xfrm>
        </p:spPr>
        <p:txBody>
          <a:bodyPr>
            <a:normAutofit/>
          </a:bodyPr>
          <a:lstStyle/>
          <a:p>
            <a:pPr marL="0" indent="0" algn="ctr">
              <a:buNone/>
            </a:pPr>
            <a:r>
              <a:rPr lang="en-US" dirty="0">
                <a:solidFill>
                  <a:srgbClr val="002060"/>
                </a:solidFill>
                <a:latin typeface="Georgia" pitchFamily="18" charset="0"/>
              </a:rPr>
              <a:t>Summary of Credit Committee </a:t>
            </a:r>
            <a:r>
              <a:rPr lang="en-US" dirty="0" smtClean="0">
                <a:solidFill>
                  <a:srgbClr val="002060"/>
                </a:solidFill>
                <a:latin typeface="Georgia" pitchFamily="18" charset="0"/>
              </a:rPr>
              <a:t>Decisions</a:t>
            </a:r>
            <a:endParaRPr lang="en-US" dirty="0">
              <a:solidFill>
                <a:srgbClr val="002060"/>
              </a:solidFill>
            </a:endParaRPr>
          </a:p>
        </p:txBody>
      </p:sp>
    </p:spTree>
    <p:extLst>
      <p:ext uri="{BB962C8B-B14F-4D97-AF65-F5344CB8AC3E}">
        <p14:creationId xmlns:p14="http://schemas.microsoft.com/office/powerpoint/2010/main" val="1259752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9184" y="347185"/>
            <a:ext cx="5143768" cy="507207"/>
          </a:xfrm>
        </p:spPr>
        <p:txBody>
          <a:bodyPr rtlCol="0">
            <a:normAutofit/>
          </a:bodyPr>
          <a:lstStyle/>
          <a:p>
            <a:pPr>
              <a:defRPr/>
            </a:pPr>
            <a:r>
              <a:rPr lang="en-US" sz="225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1266160" y="1033169"/>
            <a:ext cx="8517636" cy="606362"/>
          </a:xfrm>
        </p:spPr>
        <p:txBody>
          <a:bodyPr>
            <a:normAutofit/>
          </a:bodyPr>
          <a:lstStyle/>
          <a:p>
            <a:pPr marL="0" indent="0" algn="ctr">
              <a:buNone/>
            </a:pPr>
            <a:r>
              <a:rPr lang="en-US" sz="2880" dirty="0">
                <a:latin typeface="Georgia" pitchFamily="18" charset="0"/>
              </a:rPr>
              <a:t>Decisions of Credit Committee</a:t>
            </a:r>
            <a:endParaRPr lang="en-US" sz="2880" dirty="0"/>
          </a:p>
        </p:txBody>
      </p:sp>
      <p:graphicFrame>
        <p:nvGraphicFramePr>
          <p:cNvPr id="6" name="Table 5"/>
          <p:cNvGraphicFramePr>
            <a:graphicFrameLocks noGrp="1"/>
          </p:cNvGraphicFramePr>
          <p:nvPr>
            <p:extLst>
              <p:ext uri="{D42A27DB-BD31-4B8C-83A1-F6EECF244321}">
                <p14:modId xmlns:p14="http://schemas.microsoft.com/office/powerpoint/2010/main" val="940609025"/>
              </p:ext>
            </p:extLst>
          </p:nvPr>
        </p:nvGraphicFramePr>
        <p:xfrm>
          <a:off x="685798" y="1812589"/>
          <a:ext cx="9505337" cy="2324536"/>
        </p:xfrm>
        <a:graphic>
          <a:graphicData uri="http://schemas.openxmlformats.org/drawingml/2006/table">
            <a:tbl>
              <a:tblPr/>
              <a:tblGrid>
                <a:gridCol w="1583273">
                  <a:extLst>
                    <a:ext uri="{9D8B030D-6E8A-4147-A177-3AD203B41FA5}">
                      <a16:colId xmlns:a16="http://schemas.microsoft.com/office/drawing/2014/main" xmlns="" val="20000"/>
                    </a:ext>
                  </a:extLst>
                </a:gridCol>
                <a:gridCol w="1266584">
                  <a:extLst>
                    <a:ext uri="{9D8B030D-6E8A-4147-A177-3AD203B41FA5}">
                      <a16:colId xmlns:a16="http://schemas.microsoft.com/office/drawing/2014/main" xmlns="" val="20002"/>
                    </a:ext>
                  </a:extLst>
                </a:gridCol>
                <a:gridCol w="1932272">
                  <a:extLst>
                    <a:ext uri="{9D8B030D-6E8A-4147-A177-3AD203B41FA5}">
                      <a16:colId xmlns:a16="http://schemas.microsoft.com/office/drawing/2014/main" xmlns="" val="20007"/>
                    </a:ext>
                  </a:extLst>
                </a:gridCol>
                <a:gridCol w="1246909">
                  <a:extLst>
                    <a:ext uri="{9D8B030D-6E8A-4147-A177-3AD203B41FA5}">
                      <a16:colId xmlns:a16="http://schemas.microsoft.com/office/drawing/2014/main" xmlns="" val="20004"/>
                    </a:ext>
                  </a:extLst>
                </a:gridCol>
                <a:gridCol w="923637">
                  <a:extLst>
                    <a:ext uri="{9D8B030D-6E8A-4147-A177-3AD203B41FA5}">
                      <a16:colId xmlns:a16="http://schemas.microsoft.com/office/drawing/2014/main" xmlns="" val="20009"/>
                    </a:ext>
                  </a:extLst>
                </a:gridCol>
                <a:gridCol w="1155496">
                  <a:extLst>
                    <a:ext uri="{9D8B030D-6E8A-4147-A177-3AD203B41FA5}">
                      <a16:colId xmlns:a16="http://schemas.microsoft.com/office/drawing/2014/main" xmlns="" val="20006"/>
                    </a:ext>
                  </a:extLst>
                </a:gridCol>
                <a:gridCol w="1397166">
                  <a:extLst>
                    <a:ext uri="{9D8B030D-6E8A-4147-A177-3AD203B41FA5}">
                      <a16:colId xmlns:a16="http://schemas.microsoft.com/office/drawing/2014/main" xmlns="" val="20008"/>
                    </a:ext>
                  </a:extLst>
                </a:gridCol>
              </a:tblGrid>
              <a:tr h="879389">
                <a:tc>
                  <a:txBody>
                    <a:bodyPr/>
                    <a:lstStyle/>
                    <a:p>
                      <a:pPr algn="ctr" fontAlgn="ctr"/>
                      <a:r>
                        <a:rPr lang="en-US" sz="1500" b="1" i="0" u="none" strike="noStrike" dirty="0" smtClean="0">
                          <a:solidFill>
                            <a:srgbClr val="002060"/>
                          </a:solidFill>
                          <a:latin typeface="Georgia" pitchFamily="18" charset="0"/>
                        </a:rPr>
                        <a:t>Date </a:t>
                      </a:r>
                      <a:r>
                        <a:rPr lang="en-US" sz="1500" b="1" i="0" u="none" strike="noStrike" dirty="0">
                          <a:solidFill>
                            <a:srgbClr val="002060"/>
                          </a:solidFill>
                          <a:latin typeface="Georgia" pitchFamily="18" charset="0"/>
                        </a:rPr>
                        <a:t>of </a:t>
                      </a:r>
                      <a:r>
                        <a:rPr lang="en-US" sz="1500" b="1" i="0" u="none" strike="noStrike" dirty="0" smtClean="0">
                          <a:solidFill>
                            <a:srgbClr val="002060"/>
                          </a:solidFill>
                          <a:latin typeface="Georgia" pitchFamily="18" charset="0"/>
                        </a:rPr>
                        <a:t>Approval</a:t>
                      </a:r>
                      <a:endParaRPr lang="en-US" sz="1500" b="1" i="0" u="none" strike="noStrike" dirty="0">
                        <a:solidFill>
                          <a:srgbClr val="002060"/>
                        </a:solidFill>
                        <a:latin typeface="Georgia" pitchFamily="18" charset="0"/>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tcPr>
                </a:tc>
                <a:tc>
                  <a:txBody>
                    <a:bodyPr/>
                    <a:lstStyle/>
                    <a:p>
                      <a:pPr algn="ctr" fontAlgn="ctr"/>
                      <a:r>
                        <a:rPr lang="en-US" sz="1500" b="1" i="0" u="none" strike="noStrike" dirty="0">
                          <a:solidFill>
                            <a:srgbClr val="002060"/>
                          </a:solidFill>
                          <a:latin typeface="Georgia" pitchFamily="18" charset="0"/>
                        </a:rPr>
                        <a:t>Investee Company</a:t>
                      </a: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tcPr>
                </a:tc>
                <a:tc>
                  <a:txBody>
                    <a:bodyPr/>
                    <a:lstStyle/>
                    <a:p>
                      <a:pPr marL="0" algn="ctr" defTabSz="822960" rtl="0" eaLnBrk="1" fontAlgn="ctr" latinLnBrk="0" hangingPunct="1"/>
                      <a:r>
                        <a:rPr lang="en-US" sz="1500" b="1" i="0" u="none" strike="noStrike" kern="1200" dirty="0" smtClean="0">
                          <a:solidFill>
                            <a:srgbClr val="002060"/>
                          </a:solidFill>
                          <a:latin typeface="Georgia" pitchFamily="18" charset="0"/>
                          <a:ea typeface="+mn-ea"/>
                          <a:cs typeface="+mn-cs"/>
                        </a:rPr>
                        <a:t>Name of Fund(s)</a:t>
                      </a:r>
                      <a:endParaRPr lang="en-US" sz="1500" b="1" i="0" u="none" strike="noStrike" kern="1200" dirty="0">
                        <a:solidFill>
                          <a:srgbClr val="002060"/>
                        </a:solidFill>
                        <a:latin typeface="Georgia" pitchFamily="18" charset="0"/>
                        <a:ea typeface="+mn-ea"/>
                        <a:cs typeface="+mn-cs"/>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tcPr>
                </a:tc>
                <a:tc>
                  <a:txBody>
                    <a:bodyPr/>
                    <a:lstStyle/>
                    <a:p>
                      <a:pPr algn="ctr" fontAlgn="ctr"/>
                      <a:r>
                        <a:rPr lang="en-US" sz="1500" b="1" i="0" u="none" strike="noStrike" dirty="0" smtClean="0">
                          <a:solidFill>
                            <a:srgbClr val="002060"/>
                          </a:solidFill>
                          <a:latin typeface="Georgia" pitchFamily="18" charset="0"/>
                        </a:rPr>
                        <a:t>Nature of Securities</a:t>
                      </a:r>
                      <a:endParaRPr lang="en-US" sz="1500" b="1" i="0" u="none" strike="noStrike" dirty="0">
                        <a:solidFill>
                          <a:srgbClr val="002060"/>
                        </a:solidFill>
                        <a:latin typeface="Georgia" pitchFamily="18" charset="0"/>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tcPr>
                </a:tc>
                <a:tc>
                  <a:txBody>
                    <a:bodyPr/>
                    <a:lstStyle/>
                    <a:p>
                      <a:pPr algn="ctr" fontAlgn="ctr"/>
                      <a:r>
                        <a:rPr lang="en-US" sz="1500" b="1" i="0" u="none" strike="noStrike" dirty="0" smtClean="0">
                          <a:solidFill>
                            <a:srgbClr val="002060"/>
                          </a:solidFill>
                          <a:latin typeface="Georgia" pitchFamily="18" charset="0"/>
                        </a:rPr>
                        <a:t>Date of</a:t>
                      </a:r>
                      <a:r>
                        <a:rPr lang="en-US" sz="1500" b="1" i="0" u="none" strike="noStrike" baseline="0" dirty="0" smtClean="0">
                          <a:solidFill>
                            <a:srgbClr val="002060"/>
                          </a:solidFill>
                          <a:latin typeface="Georgia" pitchFamily="18" charset="0"/>
                        </a:rPr>
                        <a:t> Issue</a:t>
                      </a:r>
                      <a:endParaRPr lang="en-US" sz="1500" b="1" i="0" u="none" strike="noStrike" dirty="0">
                        <a:solidFill>
                          <a:srgbClr val="002060"/>
                        </a:solidFill>
                        <a:latin typeface="Georgia" pitchFamily="18" charset="0"/>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sz="1500" b="1" i="0" u="none" strike="noStrike" dirty="0" smtClean="0">
                          <a:solidFill>
                            <a:srgbClr val="002060"/>
                          </a:solidFill>
                          <a:latin typeface="Georgia" pitchFamily="18" charset="0"/>
                        </a:rPr>
                        <a:t>Amount of Investment (Rs.)</a:t>
                      </a:r>
                      <a:endParaRPr lang="en-US" sz="1500" b="1" i="0" u="none" strike="noStrike" dirty="0">
                        <a:solidFill>
                          <a:srgbClr val="002060"/>
                        </a:solidFill>
                        <a:latin typeface="Georgia" pitchFamily="18" charset="0"/>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500" b="1" i="0" u="none" strike="noStrike" dirty="0" smtClean="0">
                          <a:solidFill>
                            <a:srgbClr val="002060"/>
                          </a:solidFill>
                          <a:latin typeface="Georgia" pitchFamily="18" charset="0"/>
                        </a:rPr>
                        <a:t>Decision of Credit Committee</a:t>
                      </a:r>
                    </a:p>
                    <a:p>
                      <a:pPr algn="ctr" fontAlgn="ctr"/>
                      <a:endParaRPr lang="en-US" sz="1500" b="1" i="0" u="none" strike="noStrike" dirty="0">
                        <a:solidFill>
                          <a:srgbClr val="002060"/>
                        </a:solidFill>
                        <a:latin typeface="Georgia" pitchFamily="18" charset="0"/>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672148">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March 14,</a:t>
                      </a:r>
                      <a:r>
                        <a:rPr lang="en-US" sz="1200" b="0" i="0" u="none" strike="noStrike" kern="1200" baseline="0" dirty="0" smtClean="0">
                          <a:solidFill>
                            <a:srgbClr val="002060"/>
                          </a:solidFill>
                          <a:latin typeface="Georgia" pitchFamily="18" charset="0"/>
                          <a:ea typeface="+mn-ea"/>
                          <a:cs typeface="+mn-cs"/>
                        </a:rPr>
                        <a:t> </a:t>
                      </a:r>
                      <a:r>
                        <a:rPr lang="en-US" sz="1200" b="0" i="0" u="none" strike="noStrike" kern="1200" dirty="0" smtClean="0">
                          <a:solidFill>
                            <a:srgbClr val="002060"/>
                          </a:solidFill>
                          <a:latin typeface="Georgia" pitchFamily="18" charset="0"/>
                          <a:ea typeface="+mn-ea"/>
                          <a:cs typeface="+mn-cs"/>
                        </a:rPr>
                        <a:t>2022</a:t>
                      </a:r>
                    </a:p>
                  </a:txBody>
                  <a:tcPr marL="6629" marR="6629" marT="5829" marB="0" anchor="ctr">
                    <a:lnL>
                      <a:noFill/>
                    </a:lnL>
                    <a:lnR>
                      <a:noFill/>
                    </a:lnR>
                    <a:lnT w="12700" cap="flat" cmpd="sng" algn="ctr">
                      <a:solidFill>
                        <a:srgbClr val="002060"/>
                      </a:solid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Bank </a:t>
                      </a:r>
                      <a:r>
                        <a:rPr lang="en-US" sz="1200" b="0" i="0" u="none" strike="noStrike" kern="1200" dirty="0" err="1" smtClean="0">
                          <a:solidFill>
                            <a:srgbClr val="002060"/>
                          </a:solidFill>
                          <a:latin typeface="Georgia" pitchFamily="18" charset="0"/>
                          <a:ea typeface="+mn-ea"/>
                          <a:cs typeface="+mn-cs"/>
                        </a:rPr>
                        <a:t>Islami</a:t>
                      </a:r>
                      <a:r>
                        <a:rPr lang="en-US" sz="1200" b="0" i="0" u="none" strike="noStrike" kern="1200" dirty="0" smtClean="0">
                          <a:solidFill>
                            <a:srgbClr val="002060"/>
                          </a:solidFill>
                          <a:latin typeface="Georgia" pitchFamily="18" charset="0"/>
                          <a:ea typeface="+mn-ea"/>
                          <a:cs typeface="+mn-cs"/>
                        </a:rPr>
                        <a:t> Pakistan  Limited</a:t>
                      </a:r>
                    </a:p>
                  </a:txBody>
                  <a:tcPr marL="6629" marR="6629" marT="5829" marB="0" anchor="ctr">
                    <a:lnL>
                      <a:noFill/>
                    </a:lnL>
                    <a:lnR>
                      <a:noFill/>
                    </a:lnR>
                    <a:lnT w="12700" cap="flat" cmpd="sng" algn="ctr">
                      <a:solidFill>
                        <a:srgbClr val="002060"/>
                      </a:solid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Al </a:t>
                      </a:r>
                      <a:r>
                        <a:rPr lang="en-US" sz="1200" b="0" i="0" u="none" strike="noStrike" kern="1200" dirty="0" err="1" smtClean="0">
                          <a:solidFill>
                            <a:srgbClr val="002060"/>
                          </a:solidFill>
                          <a:latin typeface="Georgia" pitchFamily="18" charset="0"/>
                          <a:ea typeface="+mn-ea"/>
                          <a:cs typeface="+mn-cs"/>
                        </a:rPr>
                        <a:t>Hamra</a:t>
                      </a:r>
                      <a:r>
                        <a:rPr lang="en-US" sz="1200" b="0" i="0" u="none" strike="noStrike" kern="1200" dirty="0" smtClean="0">
                          <a:solidFill>
                            <a:srgbClr val="002060"/>
                          </a:solidFill>
                          <a:latin typeface="Georgia" pitchFamily="18" charset="0"/>
                          <a:ea typeface="+mn-ea"/>
                          <a:cs typeface="+mn-cs"/>
                        </a:rPr>
                        <a:t> Daily Dividend Fund</a:t>
                      </a:r>
                    </a:p>
                  </a:txBody>
                  <a:tcPr marL="68580" marR="68580" marT="0" marB="0" anchor="ctr">
                    <a:lnL>
                      <a:noFill/>
                    </a:lnL>
                    <a:lnR>
                      <a:noFill/>
                    </a:lnR>
                    <a:lnT w="12700" cap="flat" cmpd="sng" algn="ctr">
                      <a:solidFill>
                        <a:srgbClr val="002060"/>
                      </a:solid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Deposits</a:t>
                      </a:r>
                      <a:endParaRPr lang="en-US" sz="1200" b="0" i="0" u="none" strike="noStrike" kern="1200" dirty="0">
                        <a:solidFill>
                          <a:srgbClr val="002060"/>
                        </a:solidFill>
                        <a:latin typeface="Georgia" pitchFamily="18" charset="0"/>
                        <a:ea typeface="+mn-ea"/>
                        <a:cs typeface="+mn-cs"/>
                      </a:endParaRPr>
                    </a:p>
                  </a:txBody>
                  <a:tcPr marL="6629" marR="6629" marT="5829" marB="0" anchor="ctr">
                    <a:lnL>
                      <a:noFill/>
                    </a:lnL>
                    <a:lnR>
                      <a:noFill/>
                    </a:lnR>
                    <a:lnT w="12700" cap="flat" cmpd="sng" algn="ctr">
                      <a:solidFill>
                        <a:srgbClr val="002060"/>
                      </a:solid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March 2022  </a:t>
                      </a:r>
                      <a:endParaRPr lang="en-US" sz="1200" b="0" i="0" u="none" strike="noStrike" kern="1200" dirty="0">
                        <a:solidFill>
                          <a:srgbClr val="002060"/>
                        </a:solidFill>
                        <a:latin typeface="Georgia" pitchFamily="18" charset="0"/>
                        <a:ea typeface="+mn-ea"/>
                        <a:cs typeface="+mn-cs"/>
                      </a:endParaRPr>
                    </a:p>
                  </a:txBody>
                  <a:tcPr marL="7392" marR="7392" marT="6468" marB="0" anchor="ctr">
                    <a:lnL>
                      <a:noFill/>
                    </a:lnL>
                    <a:lnR>
                      <a:noFill/>
                    </a:lnR>
                    <a:lnT w="12700" cap="flat" cmpd="sng" algn="ctr">
                      <a:solidFill>
                        <a:srgbClr val="002060"/>
                      </a:solid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50% of Net Asset</a:t>
                      </a:r>
                    </a:p>
                  </a:txBody>
                  <a:tcPr marL="7392" marR="7392" marT="6468" marB="0" anchor="ctr">
                    <a:lnL>
                      <a:noFill/>
                    </a:lnL>
                    <a:lnR>
                      <a:noFill/>
                    </a:lnR>
                    <a:lnT w="12700" cap="flat" cmpd="sng" algn="ctr">
                      <a:solidFill>
                        <a:srgbClr val="002060"/>
                      </a:solid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Approved</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(till April</a:t>
                      </a:r>
                      <a:r>
                        <a:rPr lang="en-US" sz="1200" b="0" i="0" u="none" strike="noStrike" kern="1200" baseline="0" dirty="0" smtClean="0">
                          <a:solidFill>
                            <a:srgbClr val="002060"/>
                          </a:solidFill>
                          <a:latin typeface="Georgia" pitchFamily="18" charset="0"/>
                          <a:ea typeface="+mn-ea"/>
                          <a:cs typeface="+mn-cs"/>
                        </a:rPr>
                        <a:t> 06, 2022)</a:t>
                      </a:r>
                      <a:endParaRPr lang="en-US" sz="1200" b="0" i="0" u="none" strike="noStrike" kern="1200" dirty="0" smtClean="0">
                        <a:solidFill>
                          <a:srgbClr val="002060"/>
                        </a:solidFill>
                        <a:latin typeface="Georgia" pitchFamily="18" charset="0"/>
                        <a:ea typeface="+mn-ea"/>
                        <a:cs typeface="+mn-cs"/>
                      </a:endParaRPr>
                    </a:p>
                  </a:txBody>
                  <a:tcPr marL="7392" marR="7392" marT="6468" marB="0" anchor="ctr">
                    <a:lnL>
                      <a:noFill/>
                    </a:lnL>
                    <a:lnR>
                      <a:noFill/>
                    </a:lnR>
                    <a:lnT w="12700" cap="flat" cmpd="sng" algn="ctr">
                      <a:solidFill>
                        <a:srgbClr val="00206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xmlns="" val="2594737817"/>
                  </a:ext>
                </a:extLst>
              </a:tr>
              <a:tr h="701834">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March 16,</a:t>
                      </a:r>
                      <a:r>
                        <a:rPr lang="en-US" sz="1200" b="0" i="0" u="none" strike="noStrike" kern="1200" baseline="0" dirty="0" smtClean="0">
                          <a:solidFill>
                            <a:srgbClr val="002060"/>
                          </a:solidFill>
                          <a:latin typeface="Georgia" pitchFamily="18" charset="0"/>
                          <a:ea typeface="+mn-ea"/>
                          <a:cs typeface="+mn-cs"/>
                        </a:rPr>
                        <a:t> </a:t>
                      </a:r>
                      <a:r>
                        <a:rPr lang="en-US" sz="1200" b="0" i="0" u="none" strike="noStrike" kern="1200" dirty="0" smtClean="0">
                          <a:solidFill>
                            <a:srgbClr val="002060"/>
                          </a:solidFill>
                          <a:latin typeface="Georgia" pitchFamily="18" charset="0"/>
                          <a:ea typeface="+mn-ea"/>
                          <a:cs typeface="+mn-cs"/>
                        </a:rPr>
                        <a:t>2022</a:t>
                      </a:r>
                    </a:p>
                  </a:txBody>
                  <a:tcPr marL="6629" marR="6629" marT="5829" marB="0"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err="1" smtClean="0">
                          <a:solidFill>
                            <a:srgbClr val="002060"/>
                          </a:solidFill>
                          <a:latin typeface="Georgia" pitchFamily="18" charset="0"/>
                          <a:ea typeface="+mn-ea"/>
                          <a:cs typeface="+mn-cs"/>
                        </a:rPr>
                        <a:t>Soneri</a:t>
                      </a:r>
                      <a:r>
                        <a:rPr lang="en-US" sz="1200" b="0" i="0" u="none" strike="noStrike" kern="1200" baseline="0" dirty="0" smtClean="0">
                          <a:solidFill>
                            <a:srgbClr val="002060"/>
                          </a:solidFill>
                          <a:latin typeface="Georgia" pitchFamily="18" charset="0"/>
                          <a:ea typeface="+mn-ea"/>
                          <a:cs typeface="+mn-cs"/>
                        </a:rPr>
                        <a:t> Bank Limited</a:t>
                      </a:r>
                      <a:endParaRPr lang="en-US" sz="1200" b="0" i="0" u="none" strike="noStrike" kern="1200" dirty="0" smtClean="0">
                        <a:solidFill>
                          <a:srgbClr val="002060"/>
                        </a:solidFill>
                        <a:latin typeface="Georgia" pitchFamily="18" charset="0"/>
                        <a:ea typeface="+mn-ea"/>
                        <a:cs typeface="+mn-cs"/>
                      </a:endParaRPr>
                    </a:p>
                  </a:txBody>
                  <a:tcPr marL="6629" marR="6629" marT="5829" marB="0"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endParaRPr lang="en-US" sz="1200" b="0" i="0" u="none" strike="noStrike" kern="1200" dirty="0" smtClean="0">
                        <a:solidFill>
                          <a:srgbClr val="002060"/>
                        </a:solidFill>
                        <a:latin typeface="Georgia" pitchFamily="18" charset="0"/>
                        <a:ea typeface="+mn-ea"/>
                        <a:cs typeface="+mn-cs"/>
                      </a:endParaRPr>
                    </a:p>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Al </a:t>
                      </a:r>
                      <a:r>
                        <a:rPr lang="en-US" sz="1200" b="0" i="0" u="none" strike="noStrike" kern="1200" dirty="0" err="1" smtClean="0">
                          <a:solidFill>
                            <a:srgbClr val="002060"/>
                          </a:solidFill>
                          <a:latin typeface="Georgia" pitchFamily="18" charset="0"/>
                          <a:ea typeface="+mn-ea"/>
                          <a:cs typeface="+mn-cs"/>
                        </a:rPr>
                        <a:t>Hamra</a:t>
                      </a:r>
                      <a:r>
                        <a:rPr lang="en-US" sz="1200" b="0" i="0" u="none" strike="noStrike" kern="1200" dirty="0" smtClean="0">
                          <a:solidFill>
                            <a:srgbClr val="002060"/>
                          </a:solidFill>
                          <a:latin typeface="Georgia" pitchFamily="18" charset="0"/>
                          <a:ea typeface="+mn-ea"/>
                          <a:cs typeface="+mn-cs"/>
                        </a:rPr>
                        <a:t> Daily Dividend Fund</a:t>
                      </a: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200" b="0" i="0" u="none" strike="noStrike" kern="1200" dirty="0" smtClean="0">
                        <a:solidFill>
                          <a:srgbClr val="002060"/>
                        </a:solidFill>
                        <a:latin typeface="Georgia" pitchFamily="18" charset="0"/>
                        <a:ea typeface="+mn-ea"/>
                        <a:cs typeface="+mn-cs"/>
                      </a:endParaRPr>
                    </a:p>
                  </a:txBody>
                  <a:tcPr marL="68580" marR="68580" marT="0" marB="0"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Deposits</a:t>
                      </a:r>
                      <a:endParaRPr lang="en-US" sz="1200" b="0" i="0" u="none" strike="noStrike" kern="1200" dirty="0">
                        <a:solidFill>
                          <a:srgbClr val="002060"/>
                        </a:solidFill>
                        <a:latin typeface="Georgia" pitchFamily="18" charset="0"/>
                        <a:ea typeface="+mn-ea"/>
                        <a:cs typeface="+mn-cs"/>
                      </a:endParaRPr>
                    </a:p>
                  </a:txBody>
                  <a:tcPr marL="6629" marR="6629" marT="5829" marB="0"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March 2022  </a:t>
                      </a:r>
                      <a:endParaRPr lang="en-US" sz="1200" b="0" i="0" u="none" strike="noStrike" kern="1200" dirty="0">
                        <a:solidFill>
                          <a:srgbClr val="002060"/>
                        </a:solidFill>
                        <a:latin typeface="Georgia" pitchFamily="18" charset="0"/>
                        <a:ea typeface="+mn-ea"/>
                        <a:cs typeface="+mn-cs"/>
                      </a:endParaRPr>
                    </a:p>
                  </a:txBody>
                  <a:tcPr marL="7392" marR="7392" marT="6468" marB="0"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100% of Net Asset</a:t>
                      </a:r>
                    </a:p>
                  </a:txBody>
                  <a:tcPr marL="7392" marR="7392" marT="6468" marB="0"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Approved </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2060"/>
                          </a:solidFill>
                          <a:latin typeface="Georgia" pitchFamily="18" charset="0"/>
                          <a:ea typeface="+mn-ea"/>
                          <a:cs typeface="+mn-cs"/>
                        </a:rPr>
                        <a:t>(till April </a:t>
                      </a:r>
                      <a:r>
                        <a:rPr lang="en-US" sz="1200" b="0" i="0" u="none" strike="noStrike" kern="1200" baseline="0" dirty="0" smtClean="0">
                          <a:solidFill>
                            <a:srgbClr val="002060"/>
                          </a:solidFill>
                          <a:latin typeface="Georgia" pitchFamily="18" charset="0"/>
                          <a:ea typeface="+mn-ea"/>
                          <a:cs typeface="+mn-cs"/>
                        </a:rPr>
                        <a:t>07, 2022)</a:t>
                      </a:r>
                      <a:endParaRPr lang="en-US" sz="1200" b="0" i="0" u="none" strike="noStrike" kern="1200" dirty="0" smtClean="0">
                        <a:solidFill>
                          <a:srgbClr val="002060"/>
                        </a:solidFill>
                        <a:latin typeface="Georgia" pitchFamily="18" charset="0"/>
                        <a:ea typeface="+mn-ea"/>
                        <a:cs typeface="+mn-cs"/>
                      </a:endParaRPr>
                    </a:p>
                  </a:txBody>
                  <a:tcPr marL="7392" marR="7392" marT="6468" marB="0" anchor="ctr">
                    <a:lnL>
                      <a:noFill/>
                    </a:lnL>
                    <a:lnR>
                      <a:noFill/>
                    </a:lnR>
                    <a:lnT w="12700"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297504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3239190"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3</a:t>
            </a:r>
            <a:endParaRPr lang="en-US" sz="2500" dirty="0">
              <a:solidFill>
                <a:schemeClr val="tx1">
                  <a:tint val="75000"/>
                </a:schemeClr>
              </a:solidFill>
              <a:latin typeface="Georgia" pitchFamily="18" charset="0"/>
              <a:ea typeface="+mn-ea"/>
              <a:cs typeface="+mn-cs"/>
            </a:endParaRPr>
          </a:p>
        </p:txBody>
      </p:sp>
      <p:sp>
        <p:nvSpPr>
          <p:cNvPr id="5" name="Content Placeholder 2"/>
          <p:cNvSpPr>
            <a:spLocks noGrp="1"/>
          </p:cNvSpPr>
          <p:nvPr>
            <p:ph idx="1"/>
          </p:nvPr>
        </p:nvSpPr>
        <p:spPr>
          <a:xfrm>
            <a:off x="797244" y="1538492"/>
            <a:ext cx="9464040" cy="1533324"/>
          </a:xfrm>
        </p:spPr>
        <p:txBody>
          <a:bodyPr>
            <a:normAutofit/>
          </a:bodyPr>
          <a:lstStyle/>
          <a:p>
            <a:pPr marL="0" indent="0" algn="ctr">
              <a:buNone/>
            </a:pPr>
            <a:r>
              <a:rPr lang="en-US" dirty="0">
                <a:latin typeface="Georgia" pitchFamily="18" charset="0"/>
              </a:rPr>
              <a:t>To update the Board members on significant matters, if any, discussed in Audit Committee meetings held on </a:t>
            </a:r>
            <a:r>
              <a:rPr lang="en-US" dirty="0" smtClean="0">
                <a:latin typeface="Georgia" pitchFamily="18" charset="0"/>
              </a:rPr>
              <a:t>April 18 </a:t>
            </a:r>
            <a:r>
              <a:rPr lang="en-US" dirty="0">
                <a:latin typeface="Georgia" pitchFamily="18" charset="0"/>
              </a:rPr>
              <a:t>and </a:t>
            </a:r>
            <a:r>
              <a:rPr lang="en-US" dirty="0" smtClean="0">
                <a:latin typeface="Georgia" pitchFamily="18" charset="0"/>
              </a:rPr>
              <a:t>19, 2022</a:t>
            </a:r>
            <a:endParaRPr lang="en-US" dirty="0">
              <a:latin typeface="Georgia" pitchFamily="18" charset="0"/>
            </a:endParaRPr>
          </a:p>
        </p:txBody>
      </p:sp>
      <p:sp>
        <p:nvSpPr>
          <p:cNvPr id="2" name="TextBox 1"/>
          <p:cNvSpPr txBox="1"/>
          <p:nvPr/>
        </p:nvSpPr>
        <p:spPr>
          <a:xfrm>
            <a:off x="3071813" y="4429125"/>
            <a:ext cx="5400675" cy="477054"/>
          </a:xfrm>
          <a:prstGeom prst="rect">
            <a:avLst/>
          </a:prstGeom>
          <a:noFill/>
        </p:spPr>
        <p:txBody>
          <a:bodyPr wrap="square" rtlCol="0">
            <a:spAutoFit/>
          </a:bodyPr>
          <a:lstStyle/>
          <a:p>
            <a:pPr algn="ctr"/>
            <a:r>
              <a:rPr lang="en-US" sz="2500" dirty="0" smtClean="0">
                <a:latin typeface="Georgia" panose="02040502050405020303" pitchFamily="18" charset="0"/>
              </a:rPr>
              <a:t>To be discussed in the meeting</a:t>
            </a:r>
            <a:endParaRPr lang="en-US" sz="2500" dirty="0">
              <a:latin typeface="Georgia" panose="02040502050405020303" pitchFamily="18" charset="0"/>
            </a:endParaRPr>
          </a:p>
        </p:txBody>
      </p:sp>
    </p:spTree>
    <p:extLst>
      <p:ext uri="{BB962C8B-B14F-4D97-AF65-F5344CB8AC3E}">
        <p14:creationId xmlns:p14="http://schemas.microsoft.com/office/powerpoint/2010/main" val="25501257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4</a:t>
            </a:r>
          </a:p>
        </p:txBody>
      </p:sp>
      <p:sp>
        <p:nvSpPr>
          <p:cNvPr id="5" name="Content Placeholder 2"/>
          <p:cNvSpPr>
            <a:spLocks noGrp="1"/>
          </p:cNvSpPr>
          <p:nvPr>
            <p:ph idx="1"/>
          </p:nvPr>
        </p:nvSpPr>
        <p:spPr>
          <a:xfrm>
            <a:off x="1385888" y="1567066"/>
            <a:ext cx="8229600" cy="1994999"/>
          </a:xfrm>
        </p:spPr>
        <p:txBody>
          <a:bodyPr>
            <a:noAutofit/>
          </a:bodyPr>
          <a:lstStyle/>
          <a:p>
            <a:pPr marL="0" lvl="0" indent="0" algn="ctr">
              <a:buNone/>
            </a:pPr>
            <a:r>
              <a:rPr lang="en-US" dirty="0">
                <a:latin typeface="Georgia" pitchFamily="18" charset="0"/>
              </a:rPr>
              <a:t>To consider and approve the un-audited financial statements of MCB-</a:t>
            </a:r>
            <a:r>
              <a:rPr lang="en-US" dirty="0" err="1">
                <a:latin typeface="Georgia" pitchFamily="18" charset="0"/>
              </a:rPr>
              <a:t>Arif</a:t>
            </a:r>
            <a:r>
              <a:rPr lang="en-US" dirty="0">
                <a:latin typeface="Georgia" pitchFamily="18" charset="0"/>
              </a:rPr>
              <a:t> Habib Savings and Investments Limited as recommended by the Audit Committee for the quarter </a:t>
            </a:r>
            <a:r>
              <a:rPr lang="en-US" dirty="0" smtClean="0">
                <a:latin typeface="Georgia" pitchFamily="18" charset="0"/>
              </a:rPr>
              <a:t>and nine months period ended</a:t>
            </a:r>
            <a:r>
              <a:rPr lang="en-US" dirty="0">
                <a:latin typeface="Georgia" pitchFamily="18" charset="0"/>
              </a:rPr>
              <a:t> March 31, </a:t>
            </a:r>
            <a:r>
              <a:rPr lang="en-US" dirty="0" smtClean="0">
                <a:latin typeface="Georgia" pitchFamily="18" charset="0"/>
              </a:rPr>
              <a:t>2022 </a:t>
            </a:r>
            <a:r>
              <a:rPr lang="en-US" dirty="0">
                <a:latin typeface="Georgia" pitchFamily="18" charset="0"/>
              </a:rPr>
              <a:t>and Directors’ Report thereon</a:t>
            </a:r>
          </a:p>
        </p:txBody>
      </p:sp>
    </p:spTree>
    <p:extLst>
      <p:ext uri="{BB962C8B-B14F-4D97-AF65-F5344CB8AC3E}">
        <p14:creationId xmlns:p14="http://schemas.microsoft.com/office/powerpoint/2010/main" val="1861216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4</a:t>
            </a:r>
          </a:p>
        </p:txBody>
      </p:sp>
      <p:sp>
        <p:nvSpPr>
          <p:cNvPr id="5" name="Rectangle 8"/>
          <p:cNvSpPr>
            <a:spLocks noChangeArrowheads="1"/>
          </p:cNvSpPr>
          <p:nvPr/>
        </p:nvSpPr>
        <p:spPr bwMode="auto">
          <a:xfrm>
            <a:off x="928689" y="785809"/>
            <a:ext cx="9158286" cy="5086354"/>
          </a:xfrm>
          <a:prstGeom prst="rect">
            <a:avLst/>
          </a:prstGeom>
          <a:solidFill>
            <a:schemeClr val="bg1"/>
          </a:solidFill>
          <a:ln w="25400">
            <a:solidFill>
              <a:srgbClr val="002060"/>
            </a:solidFill>
            <a:miter lim="800000"/>
            <a:headEnd/>
            <a:tailEnd/>
          </a:ln>
        </p:spPr>
        <p:txBody>
          <a:bodyPr/>
          <a:lstStyle/>
          <a:p>
            <a:r>
              <a:rPr lang="en-GB" sz="1600" b="1" i="1" u="sng" dirty="0" smtClean="0">
                <a:solidFill>
                  <a:srgbClr val="002060"/>
                </a:solidFill>
                <a:latin typeface="Georgia" pitchFamily="18" charset="0"/>
              </a:rPr>
              <a:t>Draft resolutions to be passed</a:t>
            </a:r>
          </a:p>
          <a:p>
            <a:endParaRPr lang="en-GB" sz="1600" b="1" i="1" dirty="0" smtClean="0">
              <a:solidFill>
                <a:srgbClr val="002060"/>
              </a:solidFill>
              <a:latin typeface="Georgia" pitchFamily="18" charset="0"/>
            </a:endParaRPr>
          </a:p>
          <a:p>
            <a:pPr algn="just"/>
            <a:r>
              <a:rPr lang="en-US" sz="1600" i="1" dirty="0" smtClean="0">
                <a:solidFill>
                  <a:srgbClr val="002060"/>
                </a:solidFill>
                <a:latin typeface="Georgia" pitchFamily="18" charset="0"/>
              </a:rPr>
              <a:t>“</a:t>
            </a:r>
            <a:r>
              <a:rPr lang="en-US" sz="1600" b="1" i="1" dirty="0" smtClean="0">
                <a:solidFill>
                  <a:srgbClr val="002060"/>
                </a:solidFill>
                <a:latin typeface="Georgia" pitchFamily="18" charset="0"/>
              </a:rPr>
              <a:t>Resolved that </a:t>
            </a:r>
          </a:p>
          <a:p>
            <a:pPr algn="just"/>
            <a:r>
              <a:rPr lang="en-US" sz="1600" i="1" dirty="0" smtClean="0">
                <a:solidFill>
                  <a:srgbClr val="002060"/>
                </a:solidFill>
                <a:latin typeface="Georgia" pitchFamily="18" charset="0"/>
              </a:rPr>
              <a:t>the un-audited financial statements, as recommended by the Audit Committee, for the quarter and nine months period ended March 31, 2022 and the Directors’ Report thereon be and are hereby approved;</a:t>
            </a:r>
          </a:p>
          <a:p>
            <a:pPr algn="just"/>
            <a:endParaRPr lang="en-US" sz="1600" dirty="0" smtClean="0">
              <a:solidFill>
                <a:srgbClr val="002060"/>
              </a:solidFill>
              <a:latin typeface="Georgia" pitchFamily="18" charset="0"/>
            </a:endParaRPr>
          </a:p>
          <a:p>
            <a:pPr algn="just"/>
            <a:r>
              <a:rPr lang="en-US" sz="1600" b="1" i="1" dirty="0" smtClean="0">
                <a:solidFill>
                  <a:srgbClr val="002060"/>
                </a:solidFill>
                <a:latin typeface="Georgia" pitchFamily="18" charset="0"/>
              </a:rPr>
              <a:t>Further resolved that</a:t>
            </a:r>
          </a:p>
          <a:p>
            <a:pPr algn="just"/>
            <a:r>
              <a:rPr lang="en-US" sz="1600" i="1" dirty="0" smtClean="0">
                <a:solidFill>
                  <a:srgbClr val="002060"/>
                </a:solidFill>
                <a:latin typeface="Georgia" pitchFamily="18" charset="0"/>
              </a:rPr>
              <a:t>the Chief Executive Officer, the Chief Financial Officer and one Director shall sign the Un-audited financial statements of the Management Company </a:t>
            </a:r>
            <a:r>
              <a:rPr lang="en-US" sz="1600" i="1" dirty="0">
                <a:solidFill>
                  <a:srgbClr val="002060"/>
                </a:solidFill>
                <a:latin typeface="Georgia" pitchFamily="18" charset="0"/>
              </a:rPr>
              <a:t>for the </a:t>
            </a:r>
            <a:r>
              <a:rPr lang="en-US" sz="1600" i="1" dirty="0" smtClean="0">
                <a:solidFill>
                  <a:srgbClr val="002060"/>
                </a:solidFill>
                <a:latin typeface="Georgia" pitchFamily="18" charset="0"/>
              </a:rPr>
              <a:t>quarter and nine months period ended March 31, 2022, </a:t>
            </a:r>
            <a:r>
              <a:rPr lang="en-US" sz="1600" i="1" dirty="0">
                <a:solidFill>
                  <a:srgbClr val="002060"/>
                </a:solidFill>
                <a:latin typeface="Georgia" pitchFamily="18" charset="0"/>
              </a:rPr>
              <a:t>on behalf of the Board;</a:t>
            </a:r>
          </a:p>
          <a:p>
            <a:pPr algn="just"/>
            <a:endParaRPr lang="en-US" sz="1600" i="1" dirty="0">
              <a:solidFill>
                <a:srgbClr val="002060"/>
              </a:solidFill>
              <a:latin typeface="Georgia" pitchFamily="18" charset="0"/>
            </a:endParaRPr>
          </a:p>
          <a:p>
            <a:pPr algn="just"/>
            <a:r>
              <a:rPr lang="en-US" sz="1600" b="1" i="1" dirty="0">
                <a:solidFill>
                  <a:srgbClr val="002060"/>
                </a:solidFill>
                <a:latin typeface="Georgia" pitchFamily="18" charset="0"/>
              </a:rPr>
              <a:t>Further resolved that</a:t>
            </a:r>
          </a:p>
          <a:p>
            <a:pPr algn="just"/>
            <a:r>
              <a:rPr lang="en-US" sz="1600" i="1" dirty="0">
                <a:solidFill>
                  <a:srgbClr val="002060"/>
                </a:solidFill>
                <a:latin typeface="Georgia" pitchFamily="18" charset="0"/>
              </a:rPr>
              <a:t>t</a:t>
            </a:r>
            <a:r>
              <a:rPr lang="en-US" sz="1600" i="1" dirty="0" smtClean="0">
                <a:solidFill>
                  <a:srgbClr val="002060"/>
                </a:solidFill>
                <a:latin typeface="Georgia" pitchFamily="18" charset="0"/>
              </a:rPr>
              <a:t>he </a:t>
            </a:r>
            <a:r>
              <a:rPr lang="en-US" sz="1600" i="1" dirty="0">
                <a:solidFill>
                  <a:srgbClr val="002060"/>
                </a:solidFill>
                <a:latin typeface="Georgia" pitchFamily="18" charset="0"/>
              </a:rPr>
              <a:t>Chief Executive Officer and one director of the Company be and are hereby authorized to sign the Directors’ Reports of </a:t>
            </a:r>
            <a:r>
              <a:rPr lang="en-US" sz="1600" i="1" dirty="0" smtClean="0">
                <a:solidFill>
                  <a:srgbClr val="002060"/>
                </a:solidFill>
                <a:latin typeface="Georgia" pitchFamily="18" charset="0"/>
              </a:rPr>
              <a:t>the Management Company for </a:t>
            </a:r>
            <a:r>
              <a:rPr lang="en-US" sz="1600" i="1" dirty="0">
                <a:solidFill>
                  <a:srgbClr val="002060"/>
                </a:solidFill>
                <a:latin typeface="Georgia" pitchFamily="18" charset="0"/>
              </a:rPr>
              <a:t>the </a:t>
            </a:r>
            <a:r>
              <a:rPr lang="en-US" sz="1600" i="1" dirty="0" smtClean="0">
                <a:solidFill>
                  <a:srgbClr val="002060"/>
                </a:solidFill>
                <a:latin typeface="Georgia" pitchFamily="18" charset="0"/>
              </a:rPr>
              <a:t>quarter and nine months period ended March 31, 2022, </a:t>
            </a:r>
            <a:r>
              <a:rPr lang="en-US" sz="1600" i="1" dirty="0">
                <a:solidFill>
                  <a:srgbClr val="002060"/>
                </a:solidFill>
                <a:latin typeface="Georgia" pitchFamily="18" charset="0"/>
              </a:rPr>
              <a:t>on behalf of the Board; </a:t>
            </a:r>
            <a:endParaRPr lang="en-US" sz="1600" i="1" dirty="0" smtClean="0">
              <a:solidFill>
                <a:srgbClr val="002060"/>
              </a:solidFill>
              <a:latin typeface="Georgia" pitchFamily="18" charset="0"/>
            </a:endParaRPr>
          </a:p>
          <a:p>
            <a:pPr algn="just"/>
            <a:endParaRPr lang="en-US" sz="1600" i="1" dirty="0">
              <a:solidFill>
                <a:srgbClr val="002060"/>
              </a:solidFill>
              <a:latin typeface="Georgia" pitchFamily="18" charset="0"/>
            </a:endParaRPr>
          </a:p>
          <a:p>
            <a:pPr algn="just"/>
            <a:r>
              <a:rPr lang="en-US" sz="1400" b="1" i="1" dirty="0">
                <a:solidFill>
                  <a:srgbClr val="002060"/>
                </a:solidFill>
                <a:latin typeface="Georgia" pitchFamily="18" charset="0"/>
              </a:rPr>
              <a:t>Further resolved that </a:t>
            </a:r>
          </a:p>
          <a:p>
            <a:pPr algn="just"/>
            <a:r>
              <a:rPr lang="en-US" sz="1600" i="1" dirty="0">
                <a:solidFill>
                  <a:srgbClr val="002060"/>
                </a:solidFill>
                <a:latin typeface="Georgia" pitchFamily="18" charset="0"/>
              </a:rPr>
              <a:t>the transactions with related parties as </a:t>
            </a:r>
            <a:r>
              <a:rPr lang="en-US" sz="1600" i="1" dirty="0" smtClean="0">
                <a:solidFill>
                  <a:srgbClr val="002060"/>
                </a:solidFill>
                <a:latin typeface="Georgia" pitchFamily="18" charset="0"/>
              </a:rPr>
              <a:t>disclosed in </a:t>
            </a:r>
            <a:r>
              <a:rPr lang="en-US" sz="1600" i="1" dirty="0">
                <a:solidFill>
                  <a:srgbClr val="002060"/>
                </a:solidFill>
                <a:latin typeface="Georgia" pitchFamily="18" charset="0"/>
              </a:rPr>
              <a:t>un-audited financial statements be and are hereby approved.”</a:t>
            </a:r>
          </a:p>
          <a:p>
            <a:pPr algn="just"/>
            <a:endParaRPr lang="en-US" sz="1400" i="1" dirty="0" smtClean="0">
              <a:solidFill>
                <a:srgbClr val="002060"/>
              </a:solidFill>
              <a:latin typeface="Georgia" pitchFamily="18" charset="0"/>
            </a:endParaRPr>
          </a:p>
          <a:p>
            <a:r>
              <a:rPr lang="en-US" sz="1600" b="1" i="1" dirty="0" smtClean="0">
                <a:solidFill>
                  <a:srgbClr val="002060"/>
                </a:solidFill>
                <a:latin typeface="Georgia" pitchFamily="18" charset="0"/>
              </a:rPr>
              <a:t> </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3088232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5</a:t>
            </a:r>
            <a:endParaRPr lang="en-US" sz="2500" dirty="0">
              <a:solidFill>
                <a:schemeClr val="tx1">
                  <a:tint val="75000"/>
                </a:schemeClr>
              </a:solidFill>
              <a:latin typeface="Georgia" pitchFamily="18" charset="0"/>
              <a:ea typeface="+mn-ea"/>
              <a:cs typeface="+mn-cs"/>
            </a:endParaRPr>
          </a:p>
        </p:txBody>
      </p:sp>
      <p:sp>
        <p:nvSpPr>
          <p:cNvPr id="5" name="Content Placeholder 2"/>
          <p:cNvSpPr>
            <a:spLocks noGrp="1"/>
          </p:cNvSpPr>
          <p:nvPr>
            <p:ph idx="1"/>
          </p:nvPr>
        </p:nvSpPr>
        <p:spPr>
          <a:xfrm>
            <a:off x="1385888" y="1567066"/>
            <a:ext cx="8229600" cy="1762987"/>
          </a:xfrm>
        </p:spPr>
        <p:txBody>
          <a:bodyPr>
            <a:noAutofit/>
          </a:bodyPr>
          <a:lstStyle/>
          <a:p>
            <a:pPr marL="0" indent="0" algn="ctr">
              <a:buNone/>
            </a:pPr>
            <a:r>
              <a:rPr lang="en-US" dirty="0">
                <a:latin typeface="Georgia" pitchFamily="18" charset="0"/>
              </a:rPr>
              <a:t>To consider and approve the un-audited financial statements of the Funds under management </a:t>
            </a:r>
            <a:r>
              <a:rPr lang="en-US" dirty="0" smtClean="0">
                <a:latin typeface="Georgia" pitchFamily="18" charset="0"/>
              </a:rPr>
              <a:t>(</a:t>
            </a:r>
            <a:r>
              <a:rPr lang="en-US" dirty="0">
                <a:latin typeface="Georgia" pitchFamily="18" charset="0"/>
              </a:rPr>
              <a:t>Annexure - A) as recommended by the Audit Committee for the quarter </a:t>
            </a:r>
            <a:r>
              <a:rPr lang="en-US" dirty="0" smtClean="0">
                <a:latin typeface="Georgia" pitchFamily="18" charset="0"/>
              </a:rPr>
              <a:t>and nine months period ended</a:t>
            </a:r>
            <a:r>
              <a:rPr lang="en-US" dirty="0">
                <a:latin typeface="Georgia" pitchFamily="18" charset="0"/>
              </a:rPr>
              <a:t> March 31, 2021 and Directors’ Report thereon</a:t>
            </a:r>
          </a:p>
        </p:txBody>
      </p:sp>
    </p:spTree>
    <p:extLst>
      <p:ext uri="{BB962C8B-B14F-4D97-AF65-F5344CB8AC3E}">
        <p14:creationId xmlns:p14="http://schemas.microsoft.com/office/powerpoint/2010/main" val="16949062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5</a:t>
            </a:r>
            <a:endParaRPr lang="en-US" sz="2500" dirty="0">
              <a:solidFill>
                <a:schemeClr val="tx1">
                  <a:tint val="75000"/>
                </a:schemeClr>
              </a:solidFill>
              <a:latin typeface="Georgia" pitchFamily="18" charset="0"/>
              <a:ea typeface="+mn-ea"/>
              <a:cs typeface="+mn-cs"/>
            </a:endParaRPr>
          </a:p>
        </p:txBody>
      </p:sp>
      <p:graphicFrame>
        <p:nvGraphicFramePr>
          <p:cNvPr id="5" name="Table 4"/>
          <p:cNvGraphicFramePr>
            <a:graphicFrameLocks noGrp="1"/>
          </p:cNvGraphicFramePr>
          <p:nvPr>
            <p:extLst/>
          </p:nvPr>
        </p:nvGraphicFramePr>
        <p:xfrm>
          <a:off x="528640" y="1175468"/>
          <a:ext cx="10058400" cy="5025306"/>
        </p:xfrm>
        <a:graphic>
          <a:graphicData uri="http://schemas.openxmlformats.org/drawingml/2006/table">
            <a:tbl>
              <a:tblPr firstRow="1" bandRow="1">
                <a:tableStyleId>{5C22544A-7EE6-4342-B048-85BDC9FD1C3A}</a:tableStyleId>
              </a:tblPr>
              <a:tblGrid>
                <a:gridCol w="4686298">
                  <a:extLst>
                    <a:ext uri="{9D8B030D-6E8A-4147-A177-3AD203B41FA5}">
                      <a16:colId xmlns:a16="http://schemas.microsoft.com/office/drawing/2014/main" xmlns="" val="20000"/>
                    </a:ext>
                  </a:extLst>
                </a:gridCol>
                <a:gridCol w="5372102">
                  <a:extLst>
                    <a:ext uri="{9D8B030D-6E8A-4147-A177-3AD203B41FA5}">
                      <a16:colId xmlns:a16="http://schemas.microsoft.com/office/drawing/2014/main" xmlns="" val="20001"/>
                    </a:ext>
                  </a:extLst>
                </a:gridCol>
              </a:tblGrid>
              <a:tr h="1063860">
                <a:tc>
                  <a:txBody>
                    <a:bodyPr/>
                    <a:lstStyle/>
                    <a:p>
                      <a:r>
                        <a:rPr lang="en-US" sz="1500" b="1" u="sng" dirty="0">
                          <a:solidFill>
                            <a:srgbClr val="002060"/>
                          </a:solidFill>
                          <a:latin typeface="Georgia" pitchFamily="18" charset="0"/>
                        </a:rPr>
                        <a:t>Income Funds</a:t>
                      </a:r>
                    </a:p>
                    <a:p>
                      <a:r>
                        <a:rPr lang="en-US" sz="1500" b="1" dirty="0">
                          <a:solidFill>
                            <a:srgbClr val="002060"/>
                          </a:solidFill>
                          <a:latin typeface="Georgia" pitchFamily="18" charset="0"/>
                        </a:rPr>
                        <a:t>1.</a:t>
                      </a:r>
                      <a:r>
                        <a:rPr lang="en-US" sz="1500" b="0" dirty="0">
                          <a:solidFill>
                            <a:srgbClr val="002060"/>
                          </a:solidFill>
                          <a:latin typeface="Georgia" pitchFamily="18" charset="0"/>
                        </a:rPr>
                        <a:t>  Pakistan Income Fund</a:t>
                      </a:r>
                    </a:p>
                    <a:p>
                      <a:r>
                        <a:rPr lang="en-US" sz="1500" b="1" dirty="0">
                          <a:solidFill>
                            <a:srgbClr val="002060"/>
                          </a:solidFill>
                          <a:latin typeface="Georgia" pitchFamily="18" charset="0"/>
                        </a:rPr>
                        <a:t>2.</a:t>
                      </a:r>
                      <a:r>
                        <a:rPr lang="en-US" sz="1500" b="0" dirty="0">
                          <a:solidFill>
                            <a:srgbClr val="002060"/>
                          </a:solidFill>
                          <a:latin typeface="Georgia" pitchFamily="18" charset="0"/>
                        </a:rPr>
                        <a:t>  MCB Pakistan Sovereign Fund</a:t>
                      </a:r>
                    </a:p>
                    <a:p>
                      <a:r>
                        <a:rPr lang="en-US" sz="1500" b="1" dirty="0">
                          <a:solidFill>
                            <a:srgbClr val="002060"/>
                          </a:solidFill>
                          <a:latin typeface="Georgia" pitchFamily="18" charset="0"/>
                        </a:rPr>
                        <a:t>3.</a:t>
                      </a:r>
                      <a:r>
                        <a:rPr lang="en-US" sz="1500" b="0" dirty="0">
                          <a:solidFill>
                            <a:srgbClr val="002060"/>
                          </a:solidFill>
                          <a:latin typeface="Georgia" pitchFamily="18" charset="0"/>
                        </a:rPr>
                        <a:t>  MCB DCF Income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smtClean="0">
                          <a:solidFill>
                            <a:srgbClr val="002060"/>
                          </a:solidFill>
                          <a:latin typeface="Georgia" pitchFamily="18" charset="0"/>
                        </a:rPr>
                        <a:t>Shariah Compliant Money</a:t>
                      </a:r>
                      <a:r>
                        <a:rPr lang="en-US" sz="1500" b="1" u="sng" baseline="0" dirty="0" smtClean="0">
                          <a:solidFill>
                            <a:srgbClr val="002060"/>
                          </a:solidFill>
                          <a:latin typeface="Georgia" pitchFamily="18" charset="0"/>
                        </a:rPr>
                        <a:t> Market </a:t>
                      </a:r>
                      <a:r>
                        <a:rPr lang="en-US" sz="1500" b="1" u="sng" dirty="0" smtClean="0">
                          <a:solidFill>
                            <a:srgbClr val="002060"/>
                          </a:solidFill>
                          <a:latin typeface="Georgia" pitchFamily="18" charset="0"/>
                        </a:rPr>
                        <a:t>Fund</a:t>
                      </a:r>
                      <a:endParaRPr lang="en-US" sz="1500" b="0" dirty="0" smtClean="0">
                        <a:solidFill>
                          <a:srgbClr val="002060"/>
                        </a:solidFill>
                        <a:latin typeface="Georgia" pitchFamily="18" charset="0"/>
                      </a:endParaRPr>
                    </a:p>
                    <a:p>
                      <a:pPr marL="0" indent="0">
                        <a:buNone/>
                      </a:pPr>
                      <a:r>
                        <a:rPr lang="en-US" sz="1500" b="1" dirty="0" smtClean="0">
                          <a:solidFill>
                            <a:srgbClr val="002060"/>
                          </a:solidFill>
                          <a:latin typeface="Georgia" pitchFamily="18" charset="0"/>
                        </a:rPr>
                        <a:t>11. </a:t>
                      </a:r>
                      <a:r>
                        <a:rPr lang="en-US" sz="1500" b="0" dirty="0" err="1" smtClean="0">
                          <a:solidFill>
                            <a:srgbClr val="002060"/>
                          </a:solidFill>
                          <a:latin typeface="Georgia" pitchFamily="18" charset="0"/>
                        </a:rPr>
                        <a:t>Alhamra</a:t>
                      </a:r>
                      <a:r>
                        <a:rPr lang="en-US" sz="1500" b="0" dirty="0" smtClean="0">
                          <a:solidFill>
                            <a:srgbClr val="002060"/>
                          </a:solidFill>
                          <a:latin typeface="Georgia" pitchFamily="18" charset="0"/>
                        </a:rPr>
                        <a:t> Islamic</a:t>
                      </a:r>
                      <a:r>
                        <a:rPr lang="en-US" sz="1500" b="0" baseline="0" dirty="0" smtClean="0">
                          <a:solidFill>
                            <a:srgbClr val="002060"/>
                          </a:solidFill>
                          <a:latin typeface="Georgia" pitchFamily="18" charset="0"/>
                        </a:rPr>
                        <a:t> Money Market Fund </a:t>
                      </a:r>
                    </a:p>
                    <a:p>
                      <a:pPr marL="0" indent="0">
                        <a:buNone/>
                      </a:pPr>
                      <a:r>
                        <a:rPr lang="en-US" sz="1500" b="0" baseline="0" dirty="0" smtClean="0">
                          <a:solidFill>
                            <a:srgbClr val="002060"/>
                          </a:solidFill>
                          <a:latin typeface="Georgia" pitchFamily="18" charset="0"/>
                        </a:rPr>
                        <a:t>      (Formerly </a:t>
                      </a:r>
                      <a:r>
                        <a:rPr lang="en-US" sz="1500" b="0" dirty="0" smtClean="0">
                          <a:solidFill>
                            <a:srgbClr val="002060"/>
                          </a:solidFill>
                          <a:latin typeface="Georgia" pitchFamily="18" charset="0"/>
                        </a:rPr>
                        <a:t>MCB </a:t>
                      </a:r>
                      <a:r>
                        <a:rPr lang="en-US" sz="1500" b="0" dirty="0">
                          <a:solidFill>
                            <a:srgbClr val="002060"/>
                          </a:solidFill>
                          <a:latin typeface="Georgia" pitchFamily="18" charset="0"/>
                        </a:rPr>
                        <a:t>Pakistan Frequent Payout </a:t>
                      </a:r>
                      <a:r>
                        <a:rPr lang="en-US" sz="1500" b="0" dirty="0" smtClean="0">
                          <a:solidFill>
                            <a:srgbClr val="002060"/>
                          </a:solidFill>
                          <a:latin typeface="Georgia" pitchFamily="18" charset="0"/>
                        </a:rPr>
                        <a:t>Fund)</a:t>
                      </a:r>
                    </a:p>
                    <a:p>
                      <a:pPr marL="0" indent="0">
                        <a:buNone/>
                      </a:pPr>
                      <a:endParaRPr lang="en-US" sz="1500" b="0" dirty="0">
                        <a:solidFill>
                          <a:srgbClr val="002060"/>
                        </a:solidFill>
                        <a:latin typeface="Georgia" pitchFamily="18" charset="0"/>
                      </a:endParaRP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18100">
                <a:tc>
                  <a:txBody>
                    <a:bodyPr/>
                    <a:lstStyle/>
                    <a:p>
                      <a:r>
                        <a:rPr lang="en-US" sz="1500" b="1" u="sng" dirty="0">
                          <a:solidFill>
                            <a:srgbClr val="002060"/>
                          </a:solidFill>
                          <a:latin typeface="Georgia" pitchFamily="18" charset="0"/>
                        </a:rPr>
                        <a:t>Aggressive Fixed Income Fund</a:t>
                      </a:r>
                    </a:p>
                    <a:p>
                      <a:r>
                        <a:rPr lang="en-US" sz="1500" b="1" dirty="0">
                          <a:solidFill>
                            <a:srgbClr val="002060"/>
                          </a:solidFill>
                          <a:latin typeface="Georgia" pitchFamily="18" charset="0"/>
                        </a:rPr>
                        <a:t>4.</a:t>
                      </a:r>
                      <a:r>
                        <a:rPr lang="en-US" sz="1500" b="0" dirty="0">
                          <a:solidFill>
                            <a:srgbClr val="002060"/>
                          </a:solidFill>
                          <a:latin typeface="Georgia" pitchFamily="18" charset="0"/>
                        </a:rPr>
                        <a:t> Pakistan Income Enhancement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a:solidFill>
                            <a:srgbClr val="002060"/>
                          </a:solidFill>
                          <a:latin typeface="Georgia" pitchFamily="18" charset="0"/>
                        </a:rPr>
                        <a:t>Shariah Compliant Asset </a:t>
                      </a:r>
                      <a:r>
                        <a:rPr lang="en-US" sz="1500" b="1" u="sng" dirty="0" smtClean="0">
                          <a:solidFill>
                            <a:srgbClr val="002060"/>
                          </a:solidFill>
                          <a:latin typeface="Georgia" pitchFamily="18" charset="0"/>
                        </a:rPr>
                        <a:t>Allocation </a:t>
                      </a:r>
                      <a:r>
                        <a:rPr lang="en-US" sz="1500" b="1" u="sng" dirty="0">
                          <a:solidFill>
                            <a:srgbClr val="002060"/>
                          </a:solidFill>
                          <a:latin typeface="Georgia" pitchFamily="18" charset="0"/>
                        </a:rPr>
                        <a:t>Fund</a:t>
                      </a:r>
                    </a:p>
                    <a:p>
                      <a:r>
                        <a:rPr lang="en-US" sz="1500" b="1" dirty="0">
                          <a:solidFill>
                            <a:srgbClr val="002060"/>
                          </a:solidFill>
                          <a:latin typeface="Georgia" pitchFamily="18" charset="0"/>
                        </a:rPr>
                        <a:t>12.</a:t>
                      </a:r>
                      <a:r>
                        <a:rPr lang="en-US" sz="1500" b="0" dirty="0">
                          <a:solidFill>
                            <a:srgbClr val="002060"/>
                          </a:solidFill>
                          <a:latin typeface="Georgia" pitchFamily="18" charset="0"/>
                        </a:rPr>
                        <a:t> Alhamra Islamic Asset Allocation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837784">
                <a:tc>
                  <a:txBody>
                    <a:bodyPr/>
                    <a:lstStyle/>
                    <a:p>
                      <a:r>
                        <a:rPr lang="en-US" sz="1500" b="1" u="sng" dirty="0">
                          <a:solidFill>
                            <a:srgbClr val="002060"/>
                          </a:solidFill>
                          <a:latin typeface="Georgia" pitchFamily="18" charset="0"/>
                        </a:rPr>
                        <a:t>Money Market Funds</a:t>
                      </a:r>
                    </a:p>
                    <a:p>
                      <a:pPr marL="228600" indent="-228600">
                        <a:buNone/>
                      </a:pPr>
                      <a:r>
                        <a:rPr lang="en-US" sz="1500" b="1" dirty="0">
                          <a:solidFill>
                            <a:srgbClr val="002060"/>
                          </a:solidFill>
                          <a:latin typeface="Georgia" pitchFamily="18" charset="0"/>
                        </a:rPr>
                        <a:t>5.</a:t>
                      </a:r>
                      <a:r>
                        <a:rPr lang="en-US" sz="1500" b="0" dirty="0">
                          <a:solidFill>
                            <a:srgbClr val="002060"/>
                          </a:solidFill>
                          <a:latin typeface="Georgia" pitchFamily="18" charset="0"/>
                        </a:rPr>
                        <a:t>   Pakistan Cash Management Fund</a:t>
                      </a:r>
                    </a:p>
                    <a:p>
                      <a:r>
                        <a:rPr lang="en-US" sz="1500" b="1" dirty="0">
                          <a:solidFill>
                            <a:srgbClr val="002060"/>
                          </a:solidFill>
                          <a:latin typeface="Georgia" pitchFamily="18" charset="0"/>
                        </a:rPr>
                        <a:t>6.</a:t>
                      </a:r>
                      <a:r>
                        <a:rPr lang="en-US" sz="1500" b="0" dirty="0">
                          <a:solidFill>
                            <a:srgbClr val="002060"/>
                          </a:solidFill>
                          <a:latin typeface="Georgia" pitchFamily="18" charset="0"/>
                        </a:rPr>
                        <a:t>  MCB Cash Management Optimizer </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a:solidFill>
                            <a:srgbClr val="002060"/>
                          </a:solidFill>
                          <a:latin typeface="Georgia" pitchFamily="18" charset="0"/>
                        </a:rPr>
                        <a:t>Shariah Compliant Income Fund</a:t>
                      </a:r>
                    </a:p>
                    <a:p>
                      <a:r>
                        <a:rPr lang="en-US" sz="1500" b="1" dirty="0">
                          <a:solidFill>
                            <a:srgbClr val="002060"/>
                          </a:solidFill>
                          <a:latin typeface="Georgia" pitchFamily="18" charset="0"/>
                        </a:rPr>
                        <a:t>13.</a:t>
                      </a:r>
                      <a:r>
                        <a:rPr lang="en-US" sz="1500" b="0" dirty="0">
                          <a:solidFill>
                            <a:srgbClr val="002060"/>
                          </a:solidFill>
                          <a:latin typeface="Georgia" pitchFamily="18" charset="0"/>
                        </a:rPr>
                        <a:t> Alhamra Islamic Income Fund</a:t>
                      </a:r>
                    </a:p>
                    <a:p>
                      <a:r>
                        <a:rPr lang="en-US" sz="1500" b="1" dirty="0">
                          <a:solidFill>
                            <a:srgbClr val="002060"/>
                          </a:solidFill>
                          <a:latin typeface="Georgia" pitchFamily="18" charset="0"/>
                        </a:rPr>
                        <a:t>14.</a:t>
                      </a:r>
                      <a:r>
                        <a:rPr lang="en-US" sz="1500" b="0" dirty="0">
                          <a:solidFill>
                            <a:srgbClr val="002060"/>
                          </a:solidFill>
                          <a:latin typeface="Georgia" pitchFamily="18" charset="0"/>
                        </a:rPr>
                        <a:t> Alhamra Daily Dividend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851082">
                <a:tc>
                  <a:txBody>
                    <a:bodyPr/>
                    <a:lstStyle/>
                    <a:p>
                      <a:r>
                        <a:rPr lang="en-US" sz="1500" b="1" u="sng" dirty="0">
                          <a:solidFill>
                            <a:srgbClr val="002060"/>
                          </a:solidFill>
                          <a:latin typeface="Georgia" pitchFamily="18" charset="0"/>
                        </a:rPr>
                        <a:t>Equity </a:t>
                      </a:r>
                      <a:r>
                        <a:rPr lang="en-US" sz="1500" b="1" u="sng" dirty="0" smtClean="0">
                          <a:solidFill>
                            <a:srgbClr val="002060"/>
                          </a:solidFill>
                          <a:latin typeface="Georgia" pitchFamily="18" charset="0"/>
                        </a:rPr>
                        <a:t>Funds (Conventional and Shariah)</a:t>
                      </a:r>
                      <a:endParaRPr lang="en-US" sz="1500" b="1" u="sng" dirty="0">
                        <a:solidFill>
                          <a:srgbClr val="002060"/>
                        </a:solidFill>
                        <a:latin typeface="Georgia" pitchFamily="18" charset="0"/>
                      </a:endParaRPr>
                    </a:p>
                    <a:p>
                      <a:r>
                        <a:rPr lang="en-US" sz="1500" b="1" dirty="0">
                          <a:solidFill>
                            <a:srgbClr val="002060"/>
                          </a:solidFill>
                          <a:latin typeface="Georgia" pitchFamily="18" charset="0"/>
                        </a:rPr>
                        <a:t>7.</a:t>
                      </a:r>
                      <a:r>
                        <a:rPr lang="en-US" sz="1500" b="0" dirty="0">
                          <a:solidFill>
                            <a:srgbClr val="002060"/>
                          </a:solidFill>
                          <a:latin typeface="Georgia" pitchFamily="18" charset="0"/>
                        </a:rPr>
                        <a:t>   MCB Pakistan Stock Market Fund </a:t>
                      </a:r>
                    </a:p>
                    <a:p>
                      <a:r>
                        <a:rPr lang="en-US" sz="1500" b="1" dirty="0">
                          <a:solidFill>
                            <a:srgbClr val="002060"/>
                          </a:solidFill>
                          <a:latin typeface="Georgia" pitchFamily="18" charset="0"/>
                        </a:rPr>
                        <a:t>8.</a:t>
                      </a:r>
                      <a:r>
                        <a:rPr lang="en-US" sz="1500" b="0" dirty="0">
                          <a:solidFill>
                            <a:srgbClr val="002060"/>
                          </a:solidFill>
                          <a:latin typeface="Georgia" pitchFamily="18" charset="0"/>
                        </a:rPr>
                        <a:t>   Alhamra Islamic Stock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a:solidFill>
                            <a:srgbClr val="002060"/>
                          </a:solidFill>
                          <a:latin typeface="Georgia" pitchFamily="18" charset="0"/>
                        </a:rPr>
                        <a:t>Shariah Compliant Asset Allocation Fund of Fund</a:t>
                      </a:r>
                    </a:p>
                    <a:p>
                      <a:r>
                        <a:rPr lang="en-US" sz="1500" b="1" dirty="0">
                          <a:solidFill>
                            <a:srgbClr val="002060"/>
                          </a:solidFill>
                          <a:latin typeface="Georgia" pitchFamily="18" charset="0"/>
                        </a:rPr>
                        <a:t>15.</a:t>
                      </a:r>
                      <a:r>
                        <a:rPr lang="en-US" sz="1500" b="0" dirty="0">
                          <a:solidFill>
                            <a:srgbClr val="002060"/>
                          </a:solidFill>
                          <a:latin typeface="Georgia" pitchFamily="18" charset="0"/>
                        </a:rPr>
                        <a:t> Alhamra  Islamic Active Allocation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723419">
                <a:tc>
                  <a:txBody>
                    <a:bodyPr/>
                    <a:lstStyle/>
                    <a:p>
                      <a:r>
                        <a:rPr lang="en-US" sz="1500" b="1" u="sng" dirty="0">
                          <a:solidFill>
                            <a:srgbClr val="002060"/>
                          </a:solidFill>
                          <a:latin typeface="Georgia" pitchFamily="18" charset="0"/>
                        </a:rPr>
                        <a:t>Balanced Fund</a:t>
                      </a:r>
                    </a:p>
                    <a:p>
                      <a:r>
                        <a:rPr lang="en-US" sz="1500" b="1" dirty="0">
                          <a:solidFill>
                            <a:srgbClr val="002060"/>
                          </a:solidFill>
                          <a:latin typeface="Georgia" pitchFamily="18" charset="0"/>
                        </a:rPr>
                        <a:t>9.</a:t>
                      </a:r>
                      <a:r>
                        <a:rPr lang="en-US" sz="1500" b="0" dirty="0">
                          <a:solidFill>
                            <a:srgbClr val="002060"/>
                          </a:solidFill>
                          <a:latin typeface="Georgia" pitchFamily="18" charset="0"/>
                        </a:rPr>
                        <a:t> Pakistan Capital Market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a:solidFill>
                            <a:srgbClr val="002060"/>
                          </a:solidFill>
                          <a:latin typeface="Georgia" pitchFamily="18" charset="0"/>
                        </a:rPr>
                        <a:t>Voluntary Pensions </a:t>
                      </a:r>
                      <a:r>
                        <a:rPr lang="en-US" sz="1500" b="1" u="sng" dirty="0" smtClean="0">
                          <a:solidFill>
                            <a:srgbClr val="002060"/>
                          </a:solidFill>
                          <a:latin typeface="Georgia" pitchFamily="18" charset="0"/>
                        </a:rPr>
                        <a:t>Scheme</a:t>
                      </a:r>
                      <a:endParaRPr lang="en-US" sz="1500" b="1" u="sng" dirty="0">
                        <a:solidFill>
                          <a:srgbClr val="002060"/>
                        </a:solidFill>
                        <a:latin typeface="Georgia" pitchFamily="18" charset="0"/>
                      </a:endParaRPr>
                    </a:p>
                    <a:p>
                      <a:r>
                        <a:rPr lang="en-US" sz="1500" b="1" dirty="0" smtClean="0">
                          <a:solidFill>
                            <a:srgbClr val="002060"/>
                          </a:solidFill>
                          <a:latin typeface="Georgia" pitchFamily="18" charset="0"/>
                        </a:rPr>
                        <a:t>16.</a:t>
                      </a:r>
                      <a:r>
                        <a:rPr lang="en-US" sz="1500" b="0" dirty="0" smtClean="0">
                          <a:solidFill>
                            <a:srgbClr val="002060"/>
                          </a:solidFill>
                          <a:latin typeface="Georgia" pitchFamily="18" charset="0"/>
                        </a:rPr>
                        <a:t> Pakistan Pension Fund</a:t>
                      </a:r>
                      <a:endParaRPr lang="en-US" sz="1500" b="0" dirty="0">
                        <a:solidFill>
                          <a:srgbClr val="002060"/>
                        </a:solidFill>
                        <a:latin typeface="Georgia" pitchFamily="18" charset="0"/>
                      </a:endParaRPr>
                    </a:p>
                    <a:p>
                      <a:endParaRPr lang="en-US" sz="1500" b="0" dirty="0">
                        <a:solidFill>
                          <a:srgbClr val="002060"/>
                        </a:solidFill>
                        <a:latin typeface="Georgia" pitchFamily="18" charset="0"/>
                      </a:endParaRP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23419">
                <a:tc>
                  <a:txBody>
                    <a:bodyPr/>
                    <a:lstStyle/>
                    <a:p>
                      <a:r>
                        <a:rPr lang="en-US" sz="1500" b="1" u="sng" dirty="0" smtClean="0">
                          <a:solidFill>
                            <a:srgbClr val="002060"/>
                          </a:solidFill>
                          <a:latin typeface="Georgia" pitchFamily="18" charset="0"/>
                        </a:rPr>
                        <a:t>Asset Allocation Fund</a:t>
                      </a:r>
                    </a:p>
                    <a:p>
                      <a:r>
                        <a:rPr lang="en-US" sz="1500" b="1" dirty="0" smtClean="0">
                          <a:solidFill>
                            <a:srgbClr val="002060"/>
                          </a:solidFill>
                          <a:latin typeface="Georgia" pitchFamily="18" charset="0"/>
                        </a:rPr>
                        <a:t>10.</a:t>
                      </a:r>
                      <a:r>
                        <a:rPr lang="en-US" sz="1500" b="0" dirty="0" smtClean="0">
                          <a:solidFill>
                            <a:srgbClr val="002060"/>
                          </a:solidFill>
                          <a:latin typeface="Georgia" pitchFamily="18" charset="0"/>
                        </a:rPr>
                        <a:t> MCB Pakistan Asset Allocation Fund </a:t>
                      </a:r>
                    </a:p>
                    <a:p>
                      <a:endParaRPr lang="en-US" sz="1500" b="0" dirty="0">
                        <a:solidFill>
                          <a:srgbClr val="002060"/>
                        </a:solidFill>
                        <a:latin typeface="Georgia" pitchFamily="18" charset="0"/>
                      </a:endParaRP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smtClean="0">
                          <a:solidFill>
                            <a:srgbClr val="002060"/>
                          </a:solidFill>
                          <a:latin typeface="Georgia" pitchFamily="18" charset="0"/>
                        </a:rPr>
                        <a:t>Shariah Compliant Voluntary Pensions Scheme</a:t>
                      </a:r>
                      <a:endParaRPr lang="en-US" sz="1500" b="0" dirty="0" smtClean="0">
                        <a:solidFill>
                          <a:srgbClr val="002060"/>
                        </a:solidFill>
                        <a:latin typeface="Georgia" pitchFamily="18" charset="0"/>
                      </a:endParaRPr>
                    </a:p>
                    <a:p>
                      <a:r>
                        <a:rPr lang="en-US" sz="1500" b="1" dirty="0" smtClean="0">
                          <a:solidFill>
                            <a:srgbClr val="002060"/>
                          </a:solidFill>
                          <a:latin typeface="Georgia" pitchFamily="18" charset="0"/>
                        </a:rPr>
                        <a:t>17.</a:t>
                      </a:r>
                      <a:r>
                        <a:rPr lang="en-US" sz="1500" b="0" dirty="0" smtClean="0">
                          <a:solidFill>
                            <a:srgbClr val="002060"/>
                          </a:solidFill>
                          <a:latin typeface="Georgia" pitchFamily="18" charset="0"/>
                        </a:rPr>
                        <a:t> Alhamra Islamic Pension Fund</a:t>
                      </a:r>
                    </a:p>
                    <a:p>
                      <a:endParaRPr lang="en-US" sz="1500" b="0" dirty="0">
                        <a:solidFill>
                          <a:srgbClr val="002060"/>
                        </a:solidFill>
                        <a:latin typeface="Georgia" pitchFamily="18" charset="0"/>
                      </a:endParaRP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2" name="Rectangle 1"/>
          <p:cNvSpPr/>
          <p:nvPr/>
        </p:nvSpPr>
        <p:spPr>
          <a:xfrm>
            <a:off x="4346973" y="687229"/>
            <a:ext cx="1806905" cy="369332"/>
          </a:xfrm>
          <a:prstGeom prst="rect">
            <a:avLst/>
          </a:prstGeom>
        </p:spPr>
        <p:txBody>
          <a:bodyPr wrap="none">
            <a:spAutoFit/>
          </a:bodyPr>
          <a:lstStyle/>
          <a:p>
            <a:pPr algn="ctr"/>
            <a:r>
              <a:rPr lang="en-US" b="1" dirty="0">
                <a:solidFill>
                  <a:srgbClr val="002060"/>
                </a:solidFill>
                <a:latin typeface="Georgia" pitchFamily="18" charset="0"/>
              </a:rPr>
              <a:t>Annexure – A</a:t>
            </a:r>
          </a:p>
        </p:txBody>
      </p:sp>
    </p:spTree>
    <p:extLst>
      <p:ext uri="{BB962C8B-B14F-4D97-AF65-F5344CB8AC3E}">
        <p14:creationId xmlns:p14="http://schemas.microsoft.com/office/powerpoint/2010/main" val="1935944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5</a:t>
            </a:r>
          </a:p>
        </p:txBody>
      </p:sp>
      <p:sp>
        <p:nvSpPr>
          <p:cNvPr id="6" name="Rectangle 5"/>
          <p:cNvSpPr>
            <a:spLocks noChangeArrowheads="1"/>
          </p:cNvSpPr>
          <p:nvPr/>
        </p:nvSpPr>
        <p:spPr bwMode="auto">
          <a:xfrm>
            <a:off x="533400" y="873457"/>
            <a:ext cx="9982200" cy="5322627"/>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endParaRPr lang="en-US" sz="1400" b="1" i="1" u="sng" dirty="0" smtClean="0">
              <a:solidFill>
                <a:srgbClr val="002060"/>
              </a:solidFill>
              <a:latin typeface="Georgia" pitchFamily="18" charset="0"/>
            </a:endParaRPr>
          </a:p>
          <a:p>
            <a:pPr algn="just">
              <a:lnSpc>
                <a:spcPct val="80000"/>
              </a:lnSpc>
              <a:spcBef>
                <a:spcPts val="800"/>
              </a:spcBef>
              <a:buClr>
                <a:srgbClr val="000000"/>
              </a:buClr>
              <a:buSzPct val="100000"/>
            </a:pPr>
            <a:r>
              <a:rPr lang="en-US" sz="1400" b="1" i="1" u="sng" dirty="0" smtClean="0">
                <a:solidFill>
                  <a:srgbClr val="002060"/>
                </a:solidFill>
                <a:latin typeface="Georgia" pitchFamily="18" charset="0"/>
              </a:rPr>
              <a:t>Draft Resolution to be passed</a:t>
            </a:r>
          </a:p>
          <a:p>
            <a:pPr algn="just">
              <a:lnSpc>
                <a:spcPct val="80000"/>
              </a:lnSpc>
              <a:spcBef>
                <a:spcPts val="800"/>
              </a:spcBef>
              <a:buClr>
                <a:srgbClr val="000000"/>
              </a:buClr>
              <a:buSzPct val="100000"/>
              <a:buFontTx/>
              <a:buChar char="•"/>
            </a:pPr>
            <a:endParaRPr lang="en-US" sz="1400" i="1" u="sng" dirty="0" smtClean="0">
              <a:solidFill>
                <a:srgbClr val="002060"/>
              </a:solidFill>
              <a:latin typeface="Georgia" pitchFamily="18" charset="0"/>
            </a:endParaRPr>
          </a:p>
          <a:p>
            <a:pPr algn="just"/>
            <a:r>
              <a:rPr lang="en-US" sz="1400" i="1" dirty="0" smtClean="0">
                <a:solidFill>
                  <a:srgbClr val="002060"/>
                </a:solidFill>
                <a:latin typeface="Georgia" pitchFamily="18" charset="0"/>
              </a:rPr>
              <a:t>“</a:t>
            </a:r>
            <a:r>
              <a:rPr lang="en-US" sz="1400" b="1" i="1" dirty="0" smtClean="0">
                <a:solidFill>
                  <a:srgbClr val="002060"/>
                </a:solidFill>
                <a:latin typeface="Georgia" pitchFamily="18" charset="0"/>
              </a:rPr>
              <a:t>Resolved that</a:t>
            </a:r>
          </a:p>
          <a:p>
            <a:pPr algn="just"/>
            <a:r>
              <a:rPr lang="en-US" sz="1400" i="1" dirty="0" smtClean="0">
                <a:solidFill>
                  <a:srgbClr val="002060"/>
                </a:solidFill>
                <a:latin typeface="Georgia" pitchFamily="18" charset="0"/>
              </a:rPr>
              <a:t>the un-audited financial statements of the Funds under management of the Company along with the Directors Report namely : (</a:t>
            </a:r>
            <a:r>
              <a:rPr lang="en-US" sz="1400" i="1" dirty="0" err="1" smtClean="0">
                <a:solidFill>
                  <a:srgbClr val="002060"/>
                </a:solidFill>
                <a:latin typeface="Georgia" pitchFamily="18" charset="0"/>
              </a:rPr>
              <a:t>i</a:t>
            </a:r>
            <a:r>
              <a:rPr lang="en-US" sz="1400" i="1" dirty="0" smtClean="0">
                <a:solidFill>
                  <a:srgbClr val="002060"/>
                </a:solidFill>
                <a:latin typeface="Georgia" pitchFamily="18" charset="0"/>
              </a:rPr>
              <a:t>) Pakistan Income Fund; (ii) </a:t>
            </a:r>
            <a:r>
              <a:rPr lang="en-US" sz="1400" i="1" dirty="0">
                <a:solidFill>
                  <a:srgbClr val="002060"/>
                </a:solidFill>
                <a:latin typeface="Georgia" pitchFamily="18" charset="0"/>
              </a:rPr>
              <a:t>MCB Pakistan Sovereign </a:t>
            </a:r>
            <a:r>
              <a:rPr lang="en-US" sz="1400" i="1" dirty="0" smtClean="0">
                <a:solidFill>
                  <a:srgbClr val="002060"/>
                </a:solidFill>
                <a:latin typeface="Georgia" pitchFamily="18" charset="0"/>
              </a:rPr>
              <a:t>Fund; (iii</a:t>
            </a:r>
            <a:r>
              <a:rPr lang="en-US" sz="1400" i="1" dirty="0">
                <a:solidFill>
                  <a:srgbClr val="002060"/>
                </a:solidFill>
                <a:latin typeface="Georgia" pitchFamily="18" charset="0"/>
              </a:rPr>
              <a:t>) MCB DCF Income Fund; </a:t>
            </a:r>
            <a:r>
              <a:rPr lang="en-US" sz="1400" i="1" dirty="0" smtClean="0">
                <a:solidFill>
                  <a:srgbClr val="002060"/>
                </a:solidFill>
                <a:latin typeface="Georgia" pitchFamily="18" charset="0"/>
              </a:rPr>
              <a:t>(iv) Pakistan Income Enhancement Fund; (v) </a:t>
            </a:r>
            <a:r>
              <a:rPr lang="en-US" sz="1400" i="1" dirty="0">
                <a:solidFill>
                  <a:srgbClr val="002060"/>
                </a:solidFill>
                <a:latin typeface="Georgia" pitchFamily="18" charset="0"/>
              </a:rPr>
              <a:t>Pakistan Cash Management Fund </a:t>
            </a:r>
            <a:r>
              <a:rPr lang="en-US" sz="1400" i="1" dirty="0" smtClean="0">
                <a:solidFill>
                  <a:srgbClr val="002060"/>
                </a:solidFill>
                <a:latin typeface="Georgia" pitchFamily="18" charset="0"/>
              </a:rPr>
              <a:t>(vi</a:t>
            </a:r>
            <a:r>
              <a:rPr lang="en-US" sz="1400" i="1" dirty="0">
                <a:solidFill>
                  <a:srgbClr val="002060"/>
                </a:solidFill>
                <a:latin typeface="Georgia" pitchFamily="18" charset="0"/>
              </a:rPr>
              <a:t>) MCB Cash Management </a:t>
            </a:r>
            <a:r>
              <a:rPr lang="en-US" sz="1400" i="1" dirty="0" smtClean="0">
                <a:solidFill>
                  <a:srgbClr val="002060"/>
                </a:solidFill>
                <a:latin typeface="Georgia" pitchFamily="18" charset="0"/>
              </a:rPr>
              <a:t>Optimizer; (vii) MCB Pakistan Stock Market Fund; (viii) Alhamra Islamic Stock Fund; (ix</a:t>
            </a:r>
            <a:r>
              <a:rPr lang="en-US" sz="1400" i="1" dirty="0">
                <a:solidFill>
                  <a:srgbClr val="002060"/>
                </a:solidFill>
                <a:latin typeface="Georgia" pitchFamily="18" charset="0"/>
              </a:rPr>
              <a:t>) Pakistan Capital Market </a:t>
            </a:r>
            <a:r>
              <a:rPr lang="en-US" sz="1400" i="1" dirty="0" smtClean="0">
                <a:solidFill>
                  <a:srgbClr val="002060"/>
                </a:solidFill>
                <a:latin typeface="Georgia" pitchFamily="18" charset="0"/>
              </a:rPr>
              <a:t>Fund; (x</a:t>
            </a:r>
            <a:r>
              <a:rPr lang="en-US" sz="1400" i="1" dirty="0">
                <a:solidFill>
                  <a:srgbClr val="002060"/>
                </a:solidFill>
                <a:latin typeface="Georgia" pitchFamily="18" charset="0"/>
              </a:rPr>
              <a:t>) MCB Pakistan Asset Allocation </a:t>
            </a:r>
            <a:r>
              <a:rPr lang="en-US" sz="1400" i="1" dirty="0" smtClean="0">
                <a:solidFill>
                  <a:srgbClr val="002060"/>
                </a:solidFill>
                <a:latin typeface="Georgia" pitchFamily="18" charset="0"/>
              </a:rPr>
              <a:t>Fund</a:t>
            </a:r>
            <a:r>
              <a:rPr lang="en-US" sz="1400" i="1" dirty="0">
                <a:solidFill>
                  <a:srgbClr val="002060"/>
                </a:solidFill>
                <a:latin typeface="Georgia" pitchFamily="18" charset="0"/>
              </a:rPr>
              <a:t>; (xi) Alhamra Islamic Money Market Fund (Formerly MCB Pakistan Frequent Payout Fund); (xii) Alhamra Islamic Asset Allocation Fund; (xiii) Alhamra Islamic Income Fund; (xiv) Alhamra Daily Dividend Fund; (xv) Alhamra Islamic Active Allocation Fund; (xvi) Pakistan Pension Fund; and (xvii) Alhamra Islamic Pension </a:t>
            </a:r>
            <a:r>
              <a:rPr lang="en-US" sz="1400" i="1" dirty="0" smtClean="0">
                <a:solidFill>
                  <a:srgbClr val="002060"/>
                </a:solidFill>
                <a:latin typeface="Georgia" pitchFamily="18" charset="0"/>
              </a:rPr>
              <a:t>Fund, for the quarter and nine months period ended March 31, 2022, as recommended by the audit committee, and the Directors' report thereon be and are hereby approved;</a:t>
            </a:r>
            <a:endParaRPr lang="en-US" sz="1400" dirty="0" smtClean="0">
              <a:solidFill>
                <a:srgbClr val="002060"/>
              </a:solidFill>
              <a:latin typeface="Georgia" pitchFamily="18" charset="0"/>
            </a:endParaRPr>
          </a:p>
          <a:p>
            <a:pPr algn="just"/>
            <a:endParaRPr lang="en-US" sz="1400" dirty="0" smtClean="0">
              <a:solidFill>
                <a:srgbClr val="002060"/>
              </a:solidFill>
              <a:latin typeface="Georgia" pitchFamily="18" charset="0"/>
            </a:endParaRPr>
          </a:p>
          <a:p>
            <a:pPr algn="just"/>
            <a:r>
              <a:rPr lang="en-US" sz="1400" b="1" i="1" dirty="0" smtClean="0">
                <a:solidFill>
                  <a:srgbClr val="002060"/>
                </a:solidFill>
                <a:latin typeface="Georgia" pitchFamily="18" charset="0"/>
              </a:rPr>
              <a:t>Further resolved that </a:t>
            </a:r>
          </a:p>
          <a:p>
            <a:pPr algn="just"/>
            <a:r>
              <a:rPr lang="en-US" sz="1400" i="1" dirty="0" smtClean="0">
                <a:solidFill>
                  <a:srgbClr val="002060"/>
                </a:solidFill>
                <a:latin typeface="Georgia" pitchFamily="18" charset="0"/>
              </a:rPr>
              <a:t>the Chief Executive Officer, the Chief Financial Officer and one Director shall sign the un-audited financial statements of the Funds under management of the Company namely : </a:t>
            </a:r>
            <a:r>
              <a:rPr lang="en-US" sz="1400" i="1" dirty="0">
                <a:solidFill>
                  <a:srgbClr val="002060"/>
                </a:solidFill>
                <a:latin typeface="Georgia" pitchFamily="18" charset="0"/>
              </a:rPr>
              <a:t>(</a:t>
            </a:r>
            <a:r>
              <a:rPr lang="en-US" sz="1400" i="1" dirty="0" err="1">
                <a:solidFill>
                  <a:srgbClr val="002060"/>
                </a:solidFill>
                <a:latin typeface="Georgia" pitchFamily="18" charset="0"/>
              </a:rPr>
              <a:t>i</a:t>
            </a:r>
            <a:r>
              <a:rPr lang="en-US" sz="1400" i="1" dirty="0">
                <a:solidFill>
                  <a:srgbClr val="002060"/>
                </a:solidFill>
                <a:latin typeface="Georgia" pitchFamily="18" charset="0"/>
              </a:rPr>
              <a:t>) Pakistan Income Fund; (ii) MCB Pakistan Sovereign Fund; (iii) MCB DCF Income Fund; (iv) Pakistan Income Enhancement Fund; (v) Pakistan Cash Management Fund (vi) MCB Cash Management Optimizer; (vii) MCB Pakistan Stock Market Fund; (viii) Alhamra Islamic Stock Fund; (ix) Pakistan Capital Market Fund; (x) MCB Pakistan Asset Allocation Fund; (xi) Alhamra Islamic Money Market Fund (Formerly MCB Pakistan Frequent Payout Fund); (xii) Alhamra Islamic Asset Allocation Fund; (xiii) Alhamra Islamic Income Fund; (xiv) Alhamra Daily Dividend Fund; (xv) Alhamra Islamic Active Allocation Fund; (xvi) Pakistan Pension Fund; and (xvii) Alhamra Islamic Pension </a:t>
            </a:r>
            <a:r>
              <a:rPr lang="en-US" sz="1400" i="1" dirty="0" smtClean="0">
                <a:solidFill>
                  <a:srgbClr val="002060"/>
                </a:solidFill>
                <a:latin typeface="Georgia" pitchFamily="18" charset="0"/>
              </a:rPr>
              <a:t>Fund, on behalf of the </a:t>
            </a:r>
            <a:r>
              <a:rPr lang="en-US" sz="1400" i="1" dirty="0">
                <a:solidFill>
                  <a:srgbClr val="002060"/>
                </a:solidFill>
                <a:latin typeface="Georgia" pitchFamily="18" charset="0"/>
              </a:rPr>
              <a:t>Board for the quarter and nine months period ended March 31, </a:t>
            </a:r>
            <a:r>
              <a:rPr lang="en-US" sz="1400" i="1" dirty="0" smtClean="0">
                <a:solidFill>
                  <a:srgbClr val="002060"/>
                </a:solidFill>
                <a:latin typeface="Georgia" pitchFamily="18" charset="0"/>
              </a:rPr>
              <a:t>2022 on behalf of the board;</a:t>
            </a:r>
          </a:p>
        </p:txBody>
      </p:sp>
    </p:spTree>
    <p:extLst>
      <p:ext uri="{BB962C8B-B14F-4D97-AF65-F5344CB8AC3E}">
        <p14:creationId xmlns:p14="http://schemas.microsoft.com/office/powerpoint/2010/main" val="1107140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5</a:t>
            </a:r>
            <a:endParaRPr lang="en-US" sz="2500" dirty="0">
              <a:solidFill>
                <a:schemeClr val="tx1">
                  <a:tint val="75000"/>
                </a:schemeClr>
              </a:solidFill>
              <a:latin typeface="Georgia" pitchFamily="18" charset="0"/>
              <a:ea typeface="+mn-ea"/>
              <a:cs typeface="+mn-cs"/>
            </a:endParaRPr>
          </a:p>
        </p:txBody>
      </p:sp>
      <p:sp>
        <p:nvSpPr>
          <p:cNvPr id="5" name="Rectangle 4"/>
          <p:cNvSpPr>
            <a:spLocks noChangeArrowheads="1"/>
          </p:cNvSpPr>
          <p:nvPr/>
        </p:nvSpPr>
        <p:spPr bwMode="auto">
          <a:xfrm>
            <a:off x="485775" y="568324"/>
            <a:ext cx="10044113" cy="5832476"/>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400" b="1" i="1" u="sng" dirty="0" smtClean="0">
                <a:solidFill>
                  <a:srgbClr val="002060"/>
                </a:solidFill>
                <a:latin typeface="Georgia" pitchFamily="18" charset="0"/>
              </a:rPr>
              <a:t>Draft Resolution to be passed</a:t>
            </a:r>
          </a:p>
          <a:p>
            <a:pPr algn="just">
              <a:lnSpc>
                <a:spcPct val="80000"/>
              </a:lnSpc>
              <a:spcBef>
                <a:spcPts val="800"/>
              </a:spcBef>
              <a:buClr>
                <a:srgbClr val="000000"/>
              </a:buClr>
              <a:buSzPct val="100000"/>
              <a:buFontTx/>
              <a:buChar char="•"/>
            </a:pPr>
            <a:endParaRPr lang="en-US" sz="1400" i="1" u="sng" dirty="0" smtClean="0">
              <a:solidFill>
                <a:srgbClr val="002060"/>
              </a:solidFill>
              <a:latin typeface="Georgia" pitchFamily="18" charset="0"/>
            </a:endParaRPr>
          </a:p>
          <a:p>
            <a:pPr algn="just"/>
            <a:r>
              <a:rPr lang="en-US" sz="1400" b="1" i="1" dirty="0" smtClean="0">
                <a:solidFill>
                  <a:srgbClr val="002060"/>
                </a:solidFill>
                <a:latin typeface="Georgia" pitchFamily="18" charset="0"/>
              </a:rPr>
              <a:t>Further resolved that </a:t>
            </a:r>
          </a:p>
          <a:p>
            <a:pPr algn="just"/>
            <a:r>
              <a:rPr lang="en-US" sz="1400" i="1" dirty="0" smtClean="0">
                <a:solidFill>
                  <a:srgbClr val="002060"/>
                </a:solidFill>
                <a:latin typeface="Georgia" pitchFamily="18" charset="0"/>
              </a:rPr>
              <a:t>the transactions with connected person as disclosed in the un-audited financial statements of the funds under management of the Company namely: </a:t>
            </a:r>
            <a:r>
              <a:rPr lang="en-US" sz="1400" i="1" dirty="0">
                <a:solidFill>
                  <a:srgbClr val="002060"/>
                </a:solidFill>
                <a:latin typeface="Georgia" pitchFamily="18" charset="0"/>
              </a:rPr>
              <a:t>(</a:t>
            </a:r>
            <a:r>
              <a:rPr lang="en-US" sz="1400" i="1" dirty="0" err="1">
                <a:solidFill>
                  <a:srgbClr val="002060"/>
                </a:solidFill>
                <a:latin typeface="Georgia" pitchFamily="18" charset="0"/>
              </a:rPr>
              <a:t>i</a:t>
            </a:r>
            <a:r>
              <a:rPr lang="en-US" sz="1400" i="1" dirty="0">
                <a:solidFill>
                  <a:srgbClr val="002060"/>
                </a:solidFill>
                <a:latin typeface="Georgia" pitchFamily="18" charset="0"/>
              </a:rPr>
              <a:t>) Pakistan Income Fund; (ii) MCB Pakistan Sovereign Fund; (iii) MCB DCF Income Fund; (iv) Pakistan Income Enhancement Fund; (v) Pakistan Cash Management Fund (vi) MCB Cash Management Optimizer; (vii) MCB Pakistan Stock Market Fund; (viii) Alhamra Islamic Stock Fund; (ix) Pakistan Capital Market Fund; (x) MCB Pakistan Asset Allocation Fund; (xi) Alhamra Islamic Money Market Fund (Formerly MCB Pakistan Frequent Payout Fund); (xii) Alhamra Islamic Asset Allocation Fund; (xiii) Alhamra Islamic Income Fund; (xiv) Alhamra Daily Dividend Fund; (xv) Alhamra Islamic Active Allocation Fund; (xvi) Pakistan Pension Fund; and (xvii) Alhamra Islamic Pension Fund, </a:t>
            </a:r>
            <a:r>
              <a:rPr lang="en-US" sz="1400" i="1" dirty="0" smtClean="0">
                <a:solidFill>
                  <a:srgbClr val="002060"/>
                </a:solidFill>
                <a:latin typeface="Georgia" pitchFamily="18" charset="0"/>
              </a:rPr>
              <a:t>be and are hereby approved.</a:t>
            </a:r>
          </a:p>
          <a:p>
            <a:pPr algn="just"/>
            <a:endParaRPr lang="en-US" sz="1400" i="1" dirty="0">
              <a:solidFill>
                <a:srgbClr val="002060"/>
              </a:solidFill>
              <a:latin typeface="Georgia" pitchFamily="18" charset="0"/>
            </a:endParaRPr>
          </a:p>
          <a:p>
            <a:pPr algn="just"/>
            <a:r>
              <a:rPr lang="en-US" sz="1400" b="1" i="1" dirty="0">
                <a:solidFill>
                  <a:srgbClr val="002060"/>
                </a:solidFill>
                <a:latin typeface="Georgia" pitchFamily="18" charset="0"/>
              </a:rPr>
              <a:t>Further resolved that</a:t>
            </a:r>
          </a:p>
          <a:p>
            <a:pPr algn="just"/>
            <a:r>
              <a:rPr lang="en-US" sz="1400" i="1" dirty="0">
                <a:solidFill>
                  <a:srgbClr val="002060"/>
                </a:solidFill>
                <a:latin typeface="Georgia" pitchFamily="18" charset="0"/>
              </a:rPr>
              <a:t>the Chief Executive Officer and one director of the Company be and are hereby authorized to sign the Directors’ Reports of the funds under management of the Company namely: (</a:t>
            </a:r>
            <a:r>
              <a:rPr lang="en-US" sz="1400" i="1" dirty="0" err="1">
                <a:solidFill>
                  <a:srgbClr val="002060"/>
                </a:solidFill>
                <a:latin typeface="Georgia" pitchFamily="18" charset="0"/>
              </a:rPr>
              <a:t>i</a:t>
            </a:r>
            <a:r>
              <a:rPr lang="en-US" sz="1400" i="1" dirty="0">
                <a:solidFill>
                  <a:srgbClr val="002060"/>
                </a:solidFill>
                <a:latin typeface="Georgia" pitchFamily="18" charset="0"/>
              </a:rPr>
              <a:t>) Pakistan Income Fund; (ii) MCB Pakistan Sovereign Fund; (iii) MCB DCF Income Fund; (iv) Pakistan Income Enhancement Fund; (v) Pakistan Cash Management Fund (vi) MCB Cash Management Optimizer; (vii) MCB Pakistan Stock Market Fund; (viii) Alhamra Islamic Stock Fund; (ix) Pakistan Capital Market Fund; (x) MCB Pakistan Asset Allocation Fund; (xi) Alhamra Islamic Money Market Fund (Formerly MCB Pakistan Frequent Payout Fund); (xii) Alhamra Islamic Asset Allocation Fund; (xiii) Alhamra Islamic Income Fund; (xiv) Alhamra Daily Dividend Fund; (xv) Alhamra Islamic Active Allocation Fund; (xvi) Pakistan Pension Fund; and (xvii) Alhamra Islamic Pension Fund, </a:t>
            </a:r>
            <a:r>
              <a:rPr lang="en-US" sz="1400" i="1" dirty="0" smtClean="0">
                <a:solidFill>
                  <a:srgbClr val="002060"/>
                </a:solidFill>
                <a:latin typeface="Georgia" pitchFamily="18" charset="0"/>
              </a:rPr>
              <a:t>for </a:t>
            </a:r>
            <a:r>
              <a:rPr lang="en-US" sz="1400" i="1" dirty="0">
                <a:solidFill>
                  <a:srgbClr val="002060"/>
                </a:solidFill>
                <a:latin typeface="Georgia" pitchFamily="18" charset="0"/>
              </a:rPr>
              <a:t>the quarter and nine months period ended March 31, </a:t>
            </a:r>
            <a:r>
              <a:rPr lang="en-US" sz="1400" i="1" dirty="0" smtClean="0">
                <a:solidFill>
                  <a:srgbClr val="002060"/>
                </a:solidFill>
                <a:latin typeface="Georgia" pitchFamily="18" charset="0"/>
              </a:rPr>
              <a:t>2022, </a:t>
            </a:r>
            <a:r>
              <a:rPr lang="en-US" sz="1400" i="1" dirty="0">
                <a:solidFill>
                  <a:srgbClr val="002060"/>
                </a:solidFill>
                <a:latin typeface="Georgia" pitchFamily="18" charset="0"/>
              </a:rPr>
              <a:t>on behalf of the Board; </a:t>
            </a:r>
          </a:p>
          <a:p>
            <a:pPr algn="just"/>
            <a:endParaRPr lang="en-US" sz="1400" i="1" dirty="0" smtClean="0">
              <a:solidFill>
                <a:srgbClr val="002060"/>
              </a:solidFill>
              <a:latin typeface="Georgia" pitchFamily="18" charset="0"/>
            </a:endParaRPr>
          </a:p>
          <a:p>
            <a:pPr algn="just"/>
            <a:r>
              <a:rPr lang="en-US" sz="1400" b="1" i="1" dirty="0" smtClean="0">
                <a:solidFill>
                  <a:srgbClr val="002060"/>
                </a:solidFill>
                <a:latin typeface="Georgia" pitchFamily="18" charset="0"/>
              </a:rPr>
              <a:t>Further resolved that </a:t>
            </a:r>
          </a:p>
          <a:p>
            <a:pPr algn="just"/>
            <a:r>
              <a:rPr lang="en-US" sz="1400" i="1" dirty="0" smtClean="0">
                <a:solidFill>
                  <a:srgbClr val="002060"/>
                </a:solidFill>
                <a:latin typeface="Georgia" pitchFamily="18" charset="0"/>
              </a:rPr>
              <a:t>the amount of remuneration of Management Company, remuneration of Trustee and Annual fee of Securities and Exchange Commission of Pakistan charged in the Financial Statements of Funds under management of the Company be and are hereby approved.”</a:t>
            </a:r>
          </a:p>
        </p:txBody>
      </p:sp>
    </p:spTree>
    <p:extLst>
      <p:ext uri="{BB962C8B-B14F-4D97-AF65-F5344CB8AC3E}">
        <p14:creationId xmlns:p14="http://schemas.microsoft.com/office/powerpoint/2010/main" val="19447352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3143656"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6</a:t>
            </a:r>
            <a:endParaRPr lang="en-US" sz="2500" dirty="0">
              <a:solidFill>
                <a:schemeClr val="tx1">
                  <a:tint val="75000"/>
                </a:schemeClr>
              </a:solidFill>
              <a:latin typeface="Georgia" pitchFamily="18" charset="0"/>
              <a:ea typeface="+mn-ea"/>
              <a:cs typeface="+mn-cs"/>
            </a:endParaRPr>
          </a:p>
        </p:txBody>
      </p:sp>
      <p:sp>
        <p:nvSpPr>
          <p:cNvPr id="3" name="TextBox 2"/>
          <p:cNvSpPr txBox="1"/>
          <p:nvPr/>
        </p:nvSpPr>
        <p:spPr>
          <a:xfrm>
            <a:off x="1008501" y="1029988"/>
            <a:ext cx="9275844" cy="369332"/>
          </a:xfrm>
          <a:prstGeom prst="rect">
            <a:avLst/>
          </a:prstGeom>
          <a:noFill/>
          <a:ln w="9525">
            <a:noFill/>
            <a:miter lim="800000"/>
            <a:headEnd/>
            <a:tailEnd/>
          </a:ln>
        </p:spPr>
        <p:txBody>
          <a:bodyPr wrap="square">
            <a:spAutoFit/>
          </a:bodyPr>
          <a:lstStyle>
            <a:defPPr>
              <a:defRPr lang="en-US"/>
            </a:defPPr>
            <a:lvl1pPr lvl="0" algn="ctr">
              <a:defRPr sz="2400">
                <a:latin typeface="Times New Roman" pitchFamily="18" charset="0"/>
                <a:cs typeface="Times New Roman" pitchFamily="18" charset="0"/>
              </a:defRPr>
            </a:lvl1pPr>
          </a:lstStyle>
          <a:p>
            <a:r>
              <a:rPr lang="en-US" sz="1800" b="1" dirty="0"/>
              <a:t>(A) </a:t>
            </a:r>
            <a:r>
              <a:rPr lang="en-US" sz="1800" dirty="0"/>
              <a:t>To consider and approve ‘Complaint Handling Policy and Procedures’</a:t>
            </a:r>
          </a:p>
        </p:txBody>
      </p:sp>
      <p:sp>
        <p:nvSpPr>
          <p:cNvPr id="7" name="TextBox 15"/>
          <p:cNvSpPr txBox="1">
            <a:spLocks noChangeArrowheads="1"/>
          </p:cNvSpPr>
          <p:nvPr/>
        </p:nvSpPr>
        <p:spPr bwMode="auto">
          <a:xfrm>
            <a:off x="383866" y="568323"/>
            <a:ext cx="10058400" cy="461665"/>
          </a:xfrm>
          <a:prstGeom prst="rect">
            <a:avLst/>
          </a:prstGeom>
          <a:noFill/>
          <a:ln w="9525">
            <a:noFill/>
            <a:miter lim="800000"/>
            <a:headEnd/>
            <a:tailEnd/>
          </a:ln>
        </p:spPr>
        <p:txBody>
          <a:bodyPr wrap="square">
            <a:spAutoFit/>
          </a:bodyPr>
          <a:lstStyle/>
          <a:p>
            <a:pPr lvl="0" algn="ctr"/>
            <a:r>
              <a:rPr lang="en-US" sz="2400" dirty="0" smtClean="0">
                <a:latin typeface="Georgia" panose="02040502050405020303" pitchFamily="18" charset="0"/>
                <a:cs typeface="Times New Roman" pitchFamily="18" charset="0"/>
              </a:rPr>
              <a:t>Matters relating to Legal Framework</a:t>
            </a:r>
            <a:endParaRPr lang="en-US" sz="2400" dirty="0">
              <a:solidFill>
                <a:srgbClr val="FF0000"/>
              </a:solidFill>
              <a:latin typeface="Georgia" panose="02040502050405020303" pitchFamily="18" charset="0"/>
              <a:cs typeface="Times New Roman" pitchFamily="18"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895663000"/>
              </p:ext>
            </p:extLst>
          </p:nvPr>
        </p:nvGraphicFramePr>
        <p:xfrm>
          <a:off x="304802" y="1399320"/>
          <a:ext cx="10327340" cy="4957003"/>
        </p:xfrm>
        <a:graphic>
          <a:graphicData uri="http://schemas.openxmlformats.org/drawingml/2006/table">
            <a:tbl>
              <a:tblPr firstRow="1" bandRow="1">
                <a:tableStyleId>{5C22544A-7EE6-4342-B048-85BDC9FD1C3A}</a:tableStyleId>
              </a:tblPr>
              <a:tblGrid>
                <a:gridCol w="5178563">
                  <a:extLst>
                    <a:ext uri="{9D8B030D-6E8A-4147-A177-3AD203B41FA5}">
                      <a16:colId xmlns:a16="http://schemas.microsoft.com/office/drawing/2014/main" xmlns="" val="1723801156"/>
                    </a:ext>
                  </a:extLst>
                </a:gridCol>
                <a:gridCol w="5148777">
                  <a:extLst>
                    <a:ext uri="{9D8B030D-6E8A-4147-A177-3AD203B41FA5}">
                      <a16:colId xmlns:a16="http://schemas.microsoft.com/office/drawing/2014/main" xmlns="" val="2779833734"/>
                    </a:ext>
                  </a:extLst>
                </a:gridCol>
              </a:tblGrid>
              <a:tr h="271106">
                <a:tc>
                  <a:txBody>
                    <a:bodyPr/>
                    <a:lstStyle/>
                    <a:p>
                      <a:pPr algn="ctr"/>
                      <a:r>
                        <a:rPr lang="en-US" sz="1300" dirty="0" smtClean="0"/>
                        <a:t>Existing</a:t>
                      </a:r>
                      <a:endParaRPr lang="en-US" sz="1300" dirty="0"/>
                    </a:p>
                  </a:txBody>
                  <a:tcPr marL="82296" marR="82296" marT="41148" marB="41148"/>
                </a:tc>
                <a:tc>
                  <a:txBody>
                    <a:bodyPr/>
                    <a:lstStyle/>
                    <a:p>
                      <a:pPr algn="ctr"/>
                      <a:r>
                        <a:rPr lang="en-US" sz="1300" dirty="0" smtClean="0"/>
                        <a:t>Proposed</a:t>
                      </a:r>
                      <a:endParaRPr lang="en-US" sz="1300" dirty="0"/>
                    </a:p>
                  </a:txBody>
                  <a:tcPr marL="82296" marR="82296" marT="41148" marB="41148"/>
                </a:tc>
                <a:extLst>
                  <a:ext uri="{0D108BD9-81ED-4DB2-BD59-A6C34878D82A}">
                    <a16:rowId xmlns:a16="http://schemas.microsoft.com/office/drawing/2014/main" xmlns="" val="3470316983"/>
                  </a:ext>
                </a:extLst>
              </a:tr>
              <a:tr h="4676587">
                <a:tc>
                  <a:txBody>
                    <a:bodyPr/>
                    <a:lstStyle/>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Call Centre (CC) Officer Log complaint in CRM which stayed in their ownership till final resolution. For resolution, after lodgment of complaint CC Officer themselves escalated matter to the concerns unit via Emails and update notes in CRM ticket.</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 </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CC Staff were reluctant to log complaint as they had to initiate and maintain follow-up themselves till complain closure and were held accountable for any</a:t>
                      </a:r>
                      <a:r>
                        <a:rPr lang="en-US" sz="1300" kern="1200" baseline="0" dirty="0" smtClean="0">
                          <a:solidFill>
                            <a:schemeClr val="dk1"/>
                          </a:solidFill>
                          <a:effectLst/>
                          <a:latin typeface="Georgia" panose="02040502050405020303" pitchFamily="18" charset="0"/>
                          <a:ea typeface="+mn-ea"/>
                          <a:cs typeface="Times New Roman" panose="02020603050405020304" pitchFamily="18" charset="0"/>
                        </a:rPr>
                        <a:t> delays</a:t>
                      </a:r>
                      <a:r>
                        <a:rPr lang="en-US" sz="1300" kern="1200" dirty="0" smtClean="0">
                          <a:solidFill>
                            <a:schemeClr val="dk1"/>
                          </a:solidFill>
                          <a:effectLst/>
                          <a:latin typeface="Georgia" panose="02040502050405020303" pitchFamily="18" charset="0"/>
                          <a:ea typeface="+mn-ea"/>
                          <a:cs typeface="Times New Roman" panose="02020603050405020304" pitchFamily="18" charset="0"/>
                        </a:rPr>
                        <a:t>. </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 </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Complaints logged were often found unjustified due to non-availability of pre-requisites.</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 </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Complaints going beyond Turnaround</a:t>
                      </a:r>
                      <a:r>
                        <a:rPr lang="en-US" sz="1300" kern="1200" baseline="0" dirty="0" smtClean="0">
                          <a:solidFill>
                            <a:schemeClr val="dk1"/>
                          </a:solidFill>
                          <a:effectLst/>
                          <a:latin typeface="Georgia" panose="02040502050405020303" pitchFamily="18" charset="0"/>
                          <a:ea typeface="+mn-ea"/>
                          <a:cs typeface="Times New Roman" panose="02020603050405020304" pitchFamily="18" charset="0"/>
                        </a:rPr>
                        <a:t> time (</a:t>
                      </a:r>
                      <a:r>
                        <a:rPr lang="en-US" sz="1300" kern="1200" dirty="0" smtClean="0">
                          <a:solidFill>
                            <a:schemeClr val="dk1"/>
                          </a:solidFill>
                          <a:effectLst/>
                          <a:latin typeface="Georgia" panose="02040502050405020303" pitchFamily="18" charset="0"/>
                          <a:ea typeface="+mn-ea"/>
                          <a:cs typeface="Times New Roman" panose="02020603050405020304" pitchFamily="18" charset="0"/>
                        </a:rPr>
                        <a:t>TAT) were only escalated within the ISD &amp; QA </a:t>
                      </a:r>
                      <a:r>
                        <a:rPr lang="en-US" sz="1300" kern="1200" dirty="0" err="1" smtClean="0">
                          <a:solidFill>
                            <a:schemeClr val="dk1"/>
                          </a:solidFill>
                          <a:effectLst/>
                          <a:latin typeface="Georgia" panose="02040502050405020303" pitchFamily="18" charset="0"/>
                          <a:ea typeface="+mn-ea"/>
                          <a:cs typeface="Times New Roman" panose="02020603050405020304" pitchFamily="18" charset="0"/>
                        </a:rPr>
                        <a:t>Dept</a:t>
                      </a:r>
                      <a:endParaRPr lang="en-US" sz="1300" kern="1200" dirty="0" smtClean="0">
                        <a:solidFill>
                          <a:schemeClr val="dk1"/>
                        </a:solidFill>
                        <a:effectLst/>
                        <a:latin typeface="Georgia" panose="02040502050405020303" pitchFamily="18" charset="0"/>
                        <a:ea typeface="+mn-ea"/>
                        <a:cs typeface="Times New Roman" panose="02020603050405020304" pitchFamily="18" charset="0"/>
                      </a:endParaRP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 </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Reporting on quarterly basis.</a:t>
                      </a:r>
                    </a:p>
                    <a:p>
                      <a:pPr algn="just"/>
                      <a:endParaRPr lang="en-US" sz="1300" kern="1200" dirty="0" smtClean="0">
                        <a:solidFill>
                          <a:schemeClr val="dk1"/>
                        </a:solidFill>
                        <a:effectLst/>
                        <a:latin typeface="Georgia" panose="02040502050405020303" pitchFamily="18" charset="0"/>
                        <a:ea typeface="+mn-ea"/>
                        <a:cs typeface="Times New Roman" panose="02020603050405020304" pitchFamily="18" charset="0"/>
                      </a:endParaRPr>
                    </a:p>
                    <a:p>
                      <a:pPr algn="just"/>
                      <a:endParaRPr lang="en-US" sz="1300" kern="1200" dirty="0" smtClean="0">
                        <a:solidFill>
                          <a:schemeClr val="dk1"/>
                        </a:solidFill>
                        <a:effectLst/>
                        <a:latin typeface="Georgia" panose="02040502050405020303" pitchFamily="18" charset="0"/>
                        <a:ea typeface="+mn-ea"/>
                        <a:cs typeface="Times New Roman" panose="02020603050405020304" pitchFamily="18" charset="0"/>
                      </a:endParaRPr>
                    </a:p>
                    <a:p>
                      <a:pPr algn="just"/>
                      <a:endParaRPr lang="en-US" sz="1300" kern="1200" dirty="0" smtClean="0">
                        <a:solidFill>
                          <a:schemeClr val="dk1"/>
                        </a:solidFill>
                        <a:effectLst/>
                        <a:latin typeface="Georgia" panose="02040502050405020303" pitchFamily="18" charset="0"/>
                        <a:ea typeface="+mn-ea"/>
                        <a:cs typeface="Times New Roman" panose="02020603050405020304" pitchFamily="18" charset="0"/>
                      </a:endParaRPr>
                    </a:p>
                    <a:p>
                      <a:pPr algn="just"/>
                      <a:endParaRPr lang="en-US" sz="1300" kern="1200" dirty="0" smtClean="0">
                        <a:solidFill>
                          <a:schemeClr val="dk1"/>
                        </a:solidFill>
                        <a:effectLst/>
                        <a:latin typeface="Georgia" panose="02040502050405020303" pitchFamily="18" charset="0"/>
                        <a:ea typeface="+mn-ea"/>
                        <a:cs typeface="Times New Roman" panose="02020603050405020304" pitchFamily="18" charset="0"/>
                      </a:endParaRPr>
                    </a:p>
                    <a:p>
                      <a:pPr algn="just"/>
                      <a:endParaRPr lang="en-US" sz="1300" kern="1200" dirty="0" smtClean="0">
                        <a:solidFill>
                          <a:schemeClr val="dk1"/>
                        </a:solidFill>
                        <a:effectLst/>
                        <a:latin typeface="Georgia" panose="02040502050405020303" pitchFamily="18" charset="0"/>
                        <a:ea typeface="+mn-ea"/>
                        <a:cs typeface="Times New Roman" panose="02020603050405020304" pitchFamily="18" charset="0"/>
                      </a:endParaRPr>
                    </a:p>
                  </a:txBody>
                  <a:tcPr marL="82296" marR="82296" marT="41148" marB="41148"/>
                </a:tc>
                <a:tc>
                  <a:txBody>
                    <a:bodyPr/>
                    <a:lstStyle/>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Before a complaint is logged in CRM, CC Staff will ensure pre-requisites against each complaint are checked and then</a:t>
                      </a:r>
                      <a:r>
                        <a:rPr lang="en-US" sz="1300" kern="1200" baseline="0" dirty="0" smtClean="0">
                          <a:solidFill>
                            <a:schemeClr val="dk1"/>
                          </a:solidFill>
                          <a:effectLst/>
                          <a:latin typeface="Georgia" panose="02040502050405020303" pitchFamily="18" charset="0"/>
                          <a:ea typeface="+mn-ea"/>
                          <a:cs typeface="Times New Roman" panose="02020603050405020304" pitchFamily="18" charset="0"/>
                        </a:rPr>
                        <a:t> assign ticket to CMU</a:t>
                      </a:r>
                      <a:r>
                        <a:rPr lang="en-US" sz="1300" kern="1200" dirty="0" smtClean="0">
                          <a:solidFill>
                            <a:schemeClr val="dk1"/>
                          </a:solidFill>
                          <a:effectLst/>
                          <a:latin typeface="Georgia" panose="02040502050405020303" pitchFamily="18" charset="0"/>
                          <a:ea typeface="+mn-ea"/>
                          <a:cs typeface="Times New Roman" panose="02020603050405020304" pitchFamily="18" charset="0"/>
                        </a:rPr>
                        <a:t>. CMU will have the authority to disqualify a complaint if it does not fulfill the criteria as per the defined pre-requisites.</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 </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Once complaint logged in CRM, then CMU will assign complaints to the relevant department(who are using CRM) to resolve within the defined TAT. Else report via e-mails.</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 </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After receiving resolution on a  complaint, CMU will review and close the case after taking acknowledgment from the complainant(customer).</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 </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Daily and Weekly reporting to TLs, Manager &amp; Head of CS &amp; QA. Quarterly Reporting in form of Analysis to MANCOM.</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 </a:t>
                      </a: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CMU will aim to resolve 90% to 100% complaints within the TATs defined against each case.</a:t>
                      </a:r>
                    </a:p>
                    <a:p>
                      <a:pPr algn="just"/>
                      <a:endParaRPr lang="en-US" sz="1300" kern="1200" dirty="0" smtClean="0">
                        <a:solidFill>
                          <a:schemeClr val="dk1"/>
                        </a:solidFill>
                        <a:effectLst/>
                        <a:latin typeface="Georgia" panose="02040502050405020303" pitchFamily="18" charset="0"/>
                        <a:ea typeface="+mn-ea"/>
                        <a:cs typeface="Times New Roman" panose="02020603050405020304" pitchFamily="18" charset="0"/>
                      </a:endParaRP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Handling of High Risk and unable to resolve complaints.</a:t>
                      </a:r>
                    </a:p>
                    <a:p>
                      <a:pPr algn="just"/>
                      <a:endParaRPr lang="en-US" sz="1300" kern="1200" dirty="0" smtClean="0">
                        <a:solidFill>
                          <a:schemeClr val="dk1"/>
                        </a:solidFill>
                        <a:effectLst/>
                        <a:latin typeface="Georgia" panose="02040502050405020303" pitchFamily="18" charset="0"/>
                        <a:ea typeface="+mn-ea"/>
                        <a:cs typeface="Times New Roman" panose="02020603050405020304" pitchFamily="18" charset="0"/>
                      </a:endParaRPr>
                    </a:p>
                    <a:p>
                      <a:pPr algn="just"/>
                      <a:r>
                        <a:rPr lang="en-US" sz="1300" kern="1200" dirty="0" smtClean="0">
                          <a:solidFill>
                            <a:schemeClr val="dk1"/>
                          </a:solidFill>
                          <a:effectLst/>
                          <a:latin typeface="Georgia" panose="02040502050405020303" pitchFamily="18" charset="0"/>
                          <a:ea typeface="+mn-ea"/>
                          <a:cs typeface="Times New Roman" panose="02020603050405020304" pitchFamily="18" charset="0"/>
                        </a:rPr>
                        <a:t>Complaints going beyond TAT will be escalated to CEO &amp; MANCOM. </a:t>
                      </a:r>
                      <a:endParaRPr lang="en-US" sz="1300" dirty="0">
                        <a:latin typeface="Georgia" panose="02040502050405020303" pitchFamily="18" charset="0"/>
                        <a:cs typeface="Times New Roman" panose="02020603050405020304" pitchFamily="18" charset="0"/>
                      </a:endParaRPr>
                    </a:p>
                  </a:txBody>
                  <a:tcPr marL="82296" marR="82296" marT="41148" marB="41148"/>
                </a:tc>
                <a:extLst>
                  <a:ext uri="{0D108BD9-81ED-4DB2-BD59-A6C34878D82A}">
                    <a16:rowId xmlns:a16="http://schemas.microsoft.com/office/drawing/2014/main" xmlns="" val="749535677"/>
                  </a:ext>
                </a:extLst>
              </a:tr>
            </a:tbl>
          </a:graphicData>
        </a:graphic>
      </p:graphicFrame>
    </p:spTree>
    <p:extLst>
      <p:ext uri="{BB962C8B-B14F-4D97-AF65-F5344CB8AC3E}">
        <p14:creationId xmlns:p14="http://schemas.microsoft.com/office/powerpoint/2010/main" val="27633539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6" name="Content Placeholder 2">
            <a:extLst>
              <a:ext uri="{FF2B5EF4-FFF2-40B4-BE49-F238E27FC236}">
                <a16:creationId xmlns:a16="http://schemas.microsoft.com/office/drawing/2014/main" xmlns="" id="{FD64171F-904E-4CBA-A681-B2C6C0CFE8A1}"/>
              </a:ext>
            </a:extLst>
          </p:cNvPr>
          <p:cNvSpPr txBox="1">
            <a:spLocks/>
          </p:cNvSpPr>
          <p:nvPr/>
        </p:nvSpPr>
        <p:spPr>
          <a:xfrm>
            <a:off x="686443" y="2403138"/>
            <a:ext cx="9464040" cy="600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rgbClr val="002060"/>
                </a:solidFill>
                <a:latin typeface="Georgia" pitchFamily="18" charset="0"/>
              </a:rPr>
              <a:t>Updates on Key Performance Indictors</a:t>
            </a:r>
          </a:p>
        </p:txBody>
      </p:sp>
    </p:spTree>
    <p:extLst>
      <p:ext uri="{BB962C8B-B14F-4D97-AF65-F5344CB8AC3E}">
        <p14:creationId xmlns:p14="http://schemas.microsoft.com/office/powerpoint/2010/main" val="36442566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07" y="1244167"/>
            <a:ext cx="9464040" cy="580563"/>
          </a:xfrm>
        </p:spPr>
        <p:txBody>
          <a:bodyPr>
            <a:noAutofit/>
          </a:bodyPr>
          <a:lstStyle/>
          <a:p>
            <a:pPr algn="ctr"/>
            <a:r>
              <a:rPr lang="en-US" sz="2400" dirty="0" smtClean="0">
                <a:latin typeface="Times New Roman" pitchFamily="18" charset="0"/>
                <a:ea typeface="+mn-ea"/>
                <a:cs typeface="Times New Roman" pitchFamily="18" charset="0"/>
              </a:rPr>
              <a:t>(a) To </a:t>
            </a:r>
            <a:r>
              <a:rPr lang="en-US" sz="2400" dirty="0">
                <a:latin typeface="Times New Roman" pitchFamily="18" charset="0"/>
                <a:ea typeface="+mn-ea"/>
                <a:cs typeface="Times New Roman" pitchFamily="18" charset="0"/>
              </a:rPr>
              <a:t>consider and approve </a:t>
            </a:r>
            <a:r>
              <a:rPr lang="en-US" sz="2400" dirty="0" smtClean="0">
                <a:latin typeface="Times New Roman" pitchFamily="18" charset="0"/>
                <a:ea typeface="+mn-ea"/>
                <a:cs typeface="Times New Roman" pitchFamily="18" charset="0"/>
              </a:rPr>
              <a:t>‘Complaint </a:t>
            </a:r>
            <a:r>
              <a:rPr lang="en-US" sz="2400" dirty="0">
                <a:latin typeface="Times New Roman" pitchFamily="18" charset="0"/>
                <a:ea typeface="+mn-ea"/>
                <a:cs typeface="Times New Roman" pitchFamily="18" charset="0"/>
              </a:rPr>
              <a:t>Handling Policy and Procedures’</a:t>
            </a:r>
          </a:p>
        </p:txBody>
      </p:sp>
      <p:sp>
        <p:nvSpPr>
          <p:cNvPr id="8" name="Rectangle 7"/>
          <p:cNvSpPr/>
          <p:nvPr/>
        </p:nvSpPr>
        <p:spPr>
          <a:xfrm>
            <a:off x="1454726" y="2747903"/>
            <a:ext cx="8308109" cy="1188018"/>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a:t>
            </a:r>
          </a:p>
          <a:p>
            <a:pPr algn="just">
              <a:lnSpc>
                <a:spcPct val="80000"/>
              </a:lnSpc>
              <a:spcBef>
                <a:spcPts val="800"/>
              </a:spcBef>
              <a:buClr>
                <a:srgbClr val="000000"/>
              </a:buClr>
              <a:buSzPct val="100000"/>
            </a:pPr>
            <a:r>
              <a:rPr lang="en-US" sz="1600" i="1" dirty="0">
                <a:solidFill>
                  <a:srgbClr val="002060"/>
                </a:solidFill>
                <a:latin typeface="Georgia" pitchFamily="18" charset="0"/>
              </a:rPr>
              <a:t>The </a:t>
            </a:r>
            <a:r>
              <a:rPr lang="en-US" sz="1600" i="1" dirty="0" smtClean="0">
                <a:solidFill>
                  <a:srgbClr val="002060"/>
                </a:solidFill>
                <a:latin typeface="Georgia" pitchFamily="18" charset="0"/>
              </a:rPr>
              <a:t>Compliant </a:t>
            </a:r>
            <a:r>
              <a:rPr lang="en-US" sz="1600" i="1" dirty="0">
                <a:solidFill>
                  <a:srgbClr val="002060"/>
                </a:solidFill>
                <a:latin typeface="Georgia" pitchFamily="18" charset="0"/>
              </a:rPr>
              <a:t>Handling Policy and Procedures by and is hereby approved.”</a:t>
            </a:r>
          </a:p>
        </p:txBody>
      </p:sp>
      <p:sp>
        <p:nvSpPr>
          <p:cNvPr id="6" name="Title 1"/>
          <p:cNvSpPr txBox="1">
            <a:spLocks/>
          </p:cNvSpPr>
          <p:nvPr/>
        </p:nvSpPr>
        <p:spPr>
          <a:xfrm>
            <a:off x="-4671" y="4760"/>
            <a:ext cx="3143656" cy="56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500" dirty="0" smtClean="0">
                <a:solidFill>
                  <a:schemeClr val="tx1">
                    <a:tint val="75000"/>
                  </a:schemeClr>
                </a:solidFill>
                <a:latin typeface="Georgia" pitchFamily="18" charset="0"/>
                <a:ea typeface="+mn-ea"/>
                <a:cs typeface="+mn-cs"/>
              </a:rPr>
              <a:t>Agenda Item No. </a:t>
            </a:r>
            <a:r>
              <a:rPr lang="en-US" sz="2500" dirty="0">
                <a:solidFill>
                  <a:schemeClr val="tx1">
                    <a:tint val="75000"/>
                  </a:schemeClr>
                </a:solidFill>
                <a:latin typeface="Georgia" pitchFamily="18" charset="0"/>
                <a:ea typeface="+mn-ea"/>
                <a:cs typeface="+mn-cs"/>
              </a:rPr>
              <a:t>6</a:t>
            </a:r>
          </a:p>
        </p:txBody>
      </p:sp>
    </p:spTree>
    <p:extLst>
      <p:ext uri="{BB962C8B-B14F-4D97-AF65-F5344CB8AC3E}">
        <p14:creationId xmlns:p14="http://schemas.microsoft.com/office/powerpoint/2010/main" val="115941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4436" y="347185"/>
            <a:ext cx="5143768" cy="507207"/>
          </a:xfrm>
        </p:spPr>
        <p:txBody>
          <a:bodyPr rtlCol="0">
            <a:normAutofit/>
          </a:bodyPr>
          <a:lstStyle/>
          <a:p>
            <a:pPr>
              <a:defRPr/>
            </a:pPr>
            <a:r>
              <a:rPr lang="en-US" sz="2250" dirty="0">
                <a:solidFill>
                  <a:schemeClr val="tx1">
                    <a:tint val="75000"/>
                  </a:schemeClr>
                </a:solidFill>
                <a:latin typeface="Georgia" pitchFamily="18" charset="0"/>
                <a:ea typeface="+mn-ea"/>
                <a:cs typeface="+mn-cs"/>
              </a:rPr>
              <a:t>Agenda Item No. </a:t>
            </a:r>
            <a:r>
              <a:rPr lang="en-US" sz="2250" dirty="0" smtClean="0">
                <a:solidFill>
                  <a:schemeClr val="tx1">
                    <a:tint val="75000"/>
                  </a:schemeClr>
                </a:solidFill>
                <a:latin typeface="Georgia" pitchFamily="18" charset="0"/>
                <a:ea typeface="+mn-ea"/>
                <a:cs typeface="+mn-cs"/>
              </a:rPr>
              <a:t>7</a:t>
            </a:r>
            <a:endParaRPr lang="en-US" sz="2250" dirty="0">
              <a:solidFill>
                <a:schemeClr val="tx1">
                  <a:tint val="75000"/>
                </a:schemeClr>
              </a:solidFill>
              <a:latin typeface="Georgia" pitchFamily="18" charset="0"/>
              <a:ea typeface="+mn-ea"/>
              <a:cs typeface="+mn-cs"/>
            </a:endParaRPr>
          </a:p>
        </p:txBody>
      </p:sp>
      <p:sp>
        <p:nvSpPr>
          <p:cNvPr id="6" name="Rectangle 5"/>
          <p:cNvSpPr>
            <a:spLocks noChangeArrowheads="1"/>
          </p:cNvSpPr>
          <p:nvPr/>
        </p:nvSpPr>
        <p:spPr bwMode="auto">
          <a:xfrm>
            <a:off x="2190154" y="3658384"/>
            <a:ext cx="6996099" cy="1870497"/>
          </a:xfrm>
          <a:prstGeom prst="rect">
            <a:avLst/>
          </a:prstGeom>
          <a:solidFill>
            <a:schemeClr val="bg1"/>
          </a:solidFill>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720"/>
              </a:spcBef>
              <a:buClr>
                <a:srgbClr val="000000"/>
              </a:buClr>
              <a:buSzPct val="100000"/>
            </a:pPr>
            <a:r>
              <a:rPr lang="en-US" sz="1620" b="1" i="1" u="sng" dirty="0">
                <a:solidFill>
                  <a:srgbClr val="002060"/>
                </a:solidFill>
                <a:latin typeface="Georgia" pitchFamily="18" charset="0"/>
              </a:rPr>
              <a:t>Draft Resolution to be passed</a:t>
            </a:r>
          </a:p>
          <a:p>
            <a:pPr algn="just">
              <a:lnSpc>
                <a:spcPct val="80000"/>
              </a:lnSpc>
              <a:spcBef>
                <a:spcPts val="720"/>
              </a:spcBef>
              <a:buClr>
                <a:srgbClr val="000000"/>
              </a:buClr>
              <a:buSzPct val="100000"/>
            </a:pPr>
            <a:endParaRPr lang="en-US" sz="1620" b="1" i="1" dirty="0">
              <a:solidFill>
                <a:srgbClr val="002060"/>
              </a:solidFill>
              <a:latin typeface="Georgia" pitchFamily="18" charset="0"/>
            </a:endParaRPr>
          </a:p>
          <a:p>
            <a:pPr algn="just">
              <a:lnSpc>
                <a:spcPct val="80000"/>
              </a:lnSpc>
              <a:spcBef>
                <a:spcPts val="720"/>
              </a:spcBef>
              <a:buClr>
                <a:srgbClr val="000000"/>
              </a:buClr>
              <a:buSzPct val="100000"/>
            </a:pPr>
            <a:r>
              <a:rPr lang="en-US" b="1" i="1" dirty="0">
                <a:solidFill>
                  <a:srgbClr val="002060"/>
                </a:solidFill>
                <a:latin typeface="Georgia" pitchFamily="18" charset="0"/>
              </a:rPr>
              <a:t>“Resolved that</a:t>
            </a:r>
          </a:p>
          <a:p>
            <a:pPr algn="just">
              <a:lnSpc>
                <a:spcPct val="80000"/>
              </a:lnSpc>
              <a:spcBef>
                <a:spcPts val="720"/>
              </a:spcBef>
              <a:buClr>
                <a:srgbClr val="000000"/>
              </a:buClr>
              <a:buSzPct val="100000"/>
            </a:pPr>
            <a:r>
              <a:rPr lang="en-US" i="1" dirty="0">
                <a:solidFill>
                  <a:srgbClr val="002060"/>
                </a:solidFill>
                <a:latin typeface="Georgia" pitchFamily="18" charset="0"/>
              </a:rPr>
              <a:t>The  </a:t>
            </a:r>
            <a:r>
              <a:rPr lang="en-US" i="1" dirty="0" smtClean="0">
                <a:solidFill>
                  <a:srgbClr val="002060"/>
                </a:solidFill>
                <a:latin typeface="Georgia" pitchFamily="18" charset="0"/>
              </a:rPr>
              <a:t>transaction </a:t>
            </a:r>
            <a:r>
              <a:rPr lang="en-US" i="1" dirty="0">
                <a:solidFill>
                  <a:srgbClr val="002060"/>
                </a:solidFill>
                <a:latin typeface="Georgia" pitchFamily="18" charset="0"/>
              </a:rPr>
              <a:t>executed on behalf of Collective Investment Schemes and Management Company with Connected Persons from </a:t>
            </a:r>
            <a:r>
              <a:rPr lang="en-US" i="1" dirty="0" smtClean="0">
                <a:solidFill>
                  <a:srgbClr val="002060"/>
                </a:solidFill>
                <a:latin typeface="Georgia" pitchFamily="18" charset="0"/>
              </a:rPr>
              <a:t>March 10, 2022 </a:t>
            </a:r>
            <a:r>
              <a:rPr lang="en-US" i="1" dirty="0">
                <a:solidFill>
                  <a:srgbClr val="002060"/>
                </a:solidFill>
                <a:latin typeface="Georgia" pitchFamily="18" charset="0"/>
              </a:rPr>
              <a:t>to </a:t>
            </a:r>
            <a:r>
              <a:rPr lang="en-US" i="1" dirty="0" smtClean="0">
                <a:solidFill>
                  <a:srgbClr val="002060"/>
                </a:solidFill>
                <a:latin typeface="Georgia" pitchFamily="18" charset="0"/>
              </a:rPr>
              <a:t>April 19, 2022 </a:t>
            </a:r>
            <a:r>
              <a:rPr lang="en-US" i="1" dirty="0">
                <a:solidFill>
                  <a:srgbClr val="002060"/>
                </a:solidFill>
                <a:latin typeface="Georgia" pitchFamily="18" charset="0"/>
              </a:rPr>
              <a:t>be and </a:t>
            </a:r>
            <a:r>
              <a:rPr lang="en-US" i="1" dirty="0" smtClean="0">
                <a:solidFill>
                  <a:srgbClr val="002060"/>
                </a:solidFill>
                <a:latin typeface="Georgia" pitchFamily="18" charset="0"/>
              </a:rPr>
              <a:t>is </a:t>
            </a:r>
            <a:r>
              <a:rPr lang="en-US" i="1" dirty="0">
                <a:solidFill>
                  <a:srgbClr val="002060"/>
                </a:solidFill>
                <a:latin typeface="Georgia" pitchFamily="18" charset="0"/>
              </a:rPr>
              <a:t>hereby approved.</a:t>
            </a:r>
            <a:r>
              <a:rPr lang="en-GB" i="1" dirty="0">
                <a:solidFill>
                  <a:srgbClr val="002060"/>
                </a:solidFill>
                <a:latin typeface="Georgia" pitchFamily="18" charset="0"/>
              </a:rPr>
              <a:t>”</a:t>
            </a:r>
            <a:endParaRPr lang="en-US" dirty="0">
              <a:solidFill>
                <a:srgbClr val="002060"/>
              </a:solidFill>
              <a:latin typeface="Georgia" pitchFamily="18" charset="0"/>
            </a:endParaRPr>
          </a:p>
        </p:txBody>
      </p:sp>
      <p:sp>
        <p:nvSpPr>
          <p:cNvPr id="7" name="TextBox 15"/>
          <p:cNvSpPr txBox="1">
            <a:spLocks noChangeArrowheads="1"/>
          </p:cNvSpPr>
          <p:nvPr/>
        </p:nvSpPr>
        <p:spPr bwMode="auto">
          <a:xfrm>
            <a:off x="970950" y="1119692"/>
            <a:ext cx="9052560" cy="830997"/>
          </a:xfrm>
          <a:prstGeom prst="rect">
            <a:avLst/>
          </a:prstGeom>
          <a:noFill/>
          <a:ln w="9525">
            <a:noFill/>
            <a:miter lim="800000"/>
            <a:headEnd/>
            <a:tailEnd/>
          </a:ln>
        </p:spPr>
        <p:txBody>
          <a:bodyPr wrap="square">
            <a:spAutoFit/>
          </a:bodyPr>
          <a:lstStyle/>
          <a:p>
            <a:pPr lvl="0" algn="ctr"/>
            <a:r>
              <a:rPr lang="en-US" sz="2400" dirty="0">
                <a:latin typeface="Georgia" panose="02040502050405020303" pitchFamily="18" charset="0"/>
              </a:rPr>
              <a:t>To ratify the resolutions approved through circulations by the Board of Directors from the date of last Board Meeting</a:t>
            </a:r>
          </a:p>
        </p:txBody>
      </p:sp>
      <p:sp>
        <p:nvSpPr>
          <p:cNvPr id="8" name="TextBox 7"/>
          <p:cNvSpPr txBox="1"/>
          <p:nvPr/>
        </p:nvSpPr>
        <p:spPr>
          <a:xfrm>
            <a:off x="970950" y="2349721"/>
            <a:ext cx="9052559" cy="424732"/>
          </a:xfrm>
          <a:prstGeom prst="rect">
            <a:avLst/>
          </a:prstGeom>
          <a:noFill/>
          <a:ln w="9525">
            <a:noFill/>
            <a:miter lim="800000"/>
            <a:headEnd/>
            <a:tailEnd/>
          </a:ln>
        </p:spPr>
        <p:txBody>
          <a:bodyPr wrap="square">
            <a:spAutoFit/>
          </a:bodyPr>
          <a:lstStyle>
            <a:defPPr>
              <a:defRPr lang="en-US"/>
            </a:defPPr>
            <a:lvl1pPr lvl="0" algn="ctr">
              <a:defRPr sz="2400">
                <a:latin typeface="Times New Roman" pitchFamily="18" charset="0"/>
                <a:cs typeface="Times New Roman" pitchFamily="18" charset="0"/>
              </a:defRPr>
            </a:lvl1pPr>
          </a:lstStyle>
          <a:p>
            <a:r>
              <a:rPr lang="en-US" sz="2160" b="1" dirty="0" smtClean="0"/>
              <a:t>Transactions with Related Parties</a:t>
            </a:r>
            <a:endParaRPr lang="en-US" sz="2160" b="1" dirty="0"/>
          </a:p>
        </p:txBody>
      </p:sp>
    </p:spTree>
    <p:extLst>
      <p:ext uri="{BB962C8B-B14F-4D97-AF65-F5344CB8AC3E}">
        <p14:creationId xmlns:p14="http://schemas.microsoft.com/office/powerpoint/2010/main" val="32880654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3116361"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8</a:t>
            </a:r>
            <a:endParaRPr lang="en-US" sz="2500" dirty="0">
              <a:solidFill>
                <a:schemeClr val="tx1">
                  <a:tint val="75000"/>
                </a:schemeClr>
              </a:solidFill>
              <a:latin typeface="Georgia" pitchFamily="18" charset="0"/>
              <a:ea typeface="+mn-ea"/>
              <a:cs typeface="+mn-cs"/>
            </a:endParaRPr>
          </a:p>
        </p:txBody>
      </p:sp>
      <p:sp>
        <p:nvSpPr>
          <p:cNvPr id="7" name="TextBox 15"/>
          <p:cNvSpPr txBox="1">
            <a:spLocks noChangeArrowheads="1"/>
          </p:cNvSpPr>
          <p:nvPr/>
        </p:nvSpPr>
        <p:spPr bwMode="auto">
          <a:xfrm>
            <a:off x="1401097" y="1014409"/>
            <a:ext cx="8229600" cy="1569660"/>
          </a:xfrm>
          <a:prstGeom prst="rect">
            <a:avLst/>
          </a:prstGeom>
          <a:noFill/>
          <a:ln w="9525">
            <a:noFill/>
            <a:miter lim="800000"/>
            <a:headEnd/>
            <a:tailEnd/>
          </a:ln>
        </p:spPr>
        <p:txBody>
          <a:bodyPr wrap="square">
            <a:spAutoFit/>
          </a:bodyPr>
          <a:lstStyle/>
          <a:p>
            <a:pPr lvl="0" algn="ctr"/>
            <a:r>
              <a:rPr lang="en-US" sz="2400" dirty="0">
                <a:latin typeface="Georgia" pitchFamily="18" charset="0"/>
              </a:rPr>
              <a:t>To ratify decisions made by the Investment Committees of various funds to apply mark-up/mark-down in the valuation of debt securities in accordance with the SECP Circular No. 001 of 2009</a:t>
            </a:r>
            <a:endParaRPr lang="en-US" sz="2400" dirty="0">
              <a:solidFill>
                <a:srgbClr val="FF0000"/>
              </a:solidFill>
              <a:latin typeface="Georgia" pitchFamily="18" charset="0"/>
              <a:cs typeface="Times New Roman" pitchFamily="18" charset="0"/>
            </a:endParaRPr>
          </a:p>
        </p:txBody>
      </p:sp>
      <p:sp>
        <p:nvSpPr>
          <p:cNvPr id="8" name="Rectangle 7"/>
          <p:cNvSpPr/>
          <p:nvPr/>
        </p:nvSpPr>
        <p:spPr>
          <a:xfrm>
            <a:off x="1401097" y="3488765"/>
            <a:ext cx="8229600" cy="1873333"/>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a:t>
            </a:r>
          </a:p>
          <a:p>
            <a:pPr algn="just"/>
            <a:r>
              <a:rPr lang="en-US" sz="1600" i="1" dirty="0">
                <a:solidFill>
                  <a:srgbClr val="002060"/>
                </a:solidFill>
                <a:latin typeface="Georgia" pitchFamily="18" charset="0"/>
              </a:rPr>
              <a:t>Decisions made by the Investment Committees of various funds to apply mark-up/mark-down in the valuation of debt securities in accordance with the SECP Circular No. 001 of 2009 for the period from </a:t>
            </a:r>
            <a:r>
              <a:rPr lang="en-US" sz="1600" i="1" dirty="0" smtClean="0">
                <a:solidFill>
                  <a:srgbClr val="002060"/>
                </a:solidFill>
                <a:latin typeface="Georgia" pitchFamily="18" charset="0"/>
              </a:rPr>
              <a:t>March 10, 2022 </a:t>
            </a:r>
            <a:r>
              <a:rPr lang="en-US" sz="1600" i="1" dirty="0">
                <a:solidFill>
                  <a:srgbClr val="002060"/>
                </a:solidFill>
                <a:latin typeface="Georgia" pitchFamily="18" charset="0"/>
              </a:rPr>
              <a:t>to </a:t>
            </a:r>
            <a:r>
              <a:rPr lang="en-US" sz="1600" i="1" dirty="0" smtClean="0">
                <a:solidFill>
                  <a:srgbClr val="002060"/>
                </a:solidFill>
                <a:latin typeface="Georgia" pitchFamily="18" charset="0"/>
              </a:rPr>
              <a:t>April 19, </a:t>
            </a:r>
            <a:r>
              <a:rPr lang="en-US" sz="1600" i="1" dirty="0">
                <a:solidFill>
                  <a:srgbClr val="002060"/>
                </a:solidFill>
                <a:latin typeface="Georgia" pitchFamily="18" charset="0"/>
              </a:rPr>
              <a:t>2022</a:t>
            </a:r>
            <a:r>
              <a:rPr lang="en-US" sz="1600" i="1" dirty="0" smtClean="0">
                <a:solidFill>
                  <a:schemeClr val="tx1"/>
                </a:solidFill>
                <a:latin typeface="Georgia" pitchFamily="18" charset="0"/>
              </a:rPr>
              <a:t>  </a:t>
            </a:r>
            <a:r>
              <a:rPr lang="en-US" sz="1600" i="1" dirty="0">
                <a:solidFill>
                  <a:srgbClr val="002060"/>
                </a:solidFill>
                <a:latin typeface="Georgia" pitchFamily="18" charset="0"/>
              </a:rPr>
              <a:t>be and are hereby approved.”</a:t>
            </a:r>
          </a:p>
        </p:txBody>
      </p:sp>
    </p:spTree>
    <p:extLst>
      <p:ext uri="{BB962C8B-B14F-4D97-AF65-F5344CB8AC3E}">
        <p14:creationId xmlns:p14="http://schemas.microsoft.com/office/powerpoint/2010/main" val="32938152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3184599"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9</a:t>
            </a:r>
            <a:endParaRPr lang="en-US" sz="2500" dirty="0">
              <a:solidFill>
                <a:schemeClr val="tx1">
                  <a:tint val="75000"/>
                </a:schemeClr>
              </a:solidFill>
              <a:latin typeface="Georgia" pitchFamily="18" charset="0"/>
              <a:ea typeface="+mn-ea"/>
              <a:cs typeface="+mn-cs"/>
            </a:endParaRPr>
          </a:p>
        </p:txBody>
      </p:sp>
      <p:sp>
        <p:nvSpPr>
          <p:cNvPr id="5" name="TextBox 15"/>
          <p:cNvSpPr txBox="1">
            <a:spLocks noChangeArrowheads="1"/>
          </p:cNvSpPr>
          <p:nvPr/>
        </p:nvSpPr>
        <p:spPr bwMode="auto">
          <a:xfrm>
            <a:off x="1280019" y="2715782"/>
            <a:ext cx="8101884" cy="523220"/>
          </a:xfrm>
          <a:prstGeom prst="rect">
            <a:avLst/>
          </a:prstGeom>
          <a:noFill/>
          <a:ln w="9525">
            <a:noFill/>
            <a:miter lim="800000"/>
            <a:headEnd/>
            <a:tailEnd/>
          </a:ln>
        </p:spPr>
        <p:txBody>
          <a:bodyPr wrap="square">
            <a:spAutoFit/>
          </a:bodyPr>
          <a:lstStyle/>
          <a:p>
            <a:pPr lvl="0" algn="ctr"/>
            <a:r>
              <a:rPr lang="en-US" sz="2800" dirty="0">
                <a:latin typeface="Georgia" pitchFamily="18" charset="0"/>
              </a:rPr>
              <a:t>Any other matter with the permission of the chair</a:t>
            </a:r>
            <a:endParaRPr lang="en-US" sz="2800" dirty="0">
              <a:solidFill>
                <a:srgbClr val="FF0000"/>
              </a:solidFill>
              <a:latin typeface="Georgia" pitchFamily="18" charset="0"/>
              <a:cs typeface="Times New Roman" pitchFamily="18" charset="0"/>
            </a:endParaRPr>
          </a:p>
        </p:txBody>
      </p:sp>
    </p:spTree>
    <p:extLst>
      <p:ext uri="{BB962C8B-B14F-4D97-AF65-F5344CB8AC3E}">
        <p14:creationId xmlns:p14="http://schemas.microsoft.com/office/powerpoint/2010/main" val="38137782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169" y="703788"/>
            <a:ext cx="8116645" cy="800940"/>
          </a:xfrm>
        </p:spPr>
        <p:txBody>
          <a:bodyPr>
            <a:normAutofit/>
          </a:bodyPr>
          <a:lstStyle/>
          <a:p>
            <a:r>
              <a:rPr lang="en-US" sz="2430" dirty="0">
                <a:latin typeface="Georgia" pitchFamily="18" charset="0"/>
                <a:ea typeface="+mn-ea"/>
                <a:cs typeface="+mn-cs"/>
              </a:rPr>
              <a:t>(A) To consider and approve the revise Fund Managers</a:t>
            </a:r>
            <a:endParaRPr lang="en-US" dirty="0"/>
          </a:p>
        </p:txBody>
      </p:sp>
      <p:sp>
        <p:nvSpPr>
          <p:cNvPr id="4" name="Title 1"/>
          <p:cNvSpPr txBox="1">
            <a:spLocks/>
          </p:cNvSpPr>
          <p:nvPr/>
        </p:nvSpPr>
        <p:spPr>
          <a:xfrm>
            <a:off x="544438" y="347185"/>
            <a:ext cx="2866139" cy="507207"/>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250">
                <a:solidFill>
                  <a:schemeClr val="tx1">
                    <a:tint val="75000"/>
                  </a:schemeClr>
                </a:solidFill>
                <a:latin typeface="Georgia" pitchFamily="18" charset="0"/>
                <a:ea typeface="+mn-ea"/>
                <a:cs typeface="+mn-cs"/>
              </a:rPr>
              <a:t>Agenda Item No. 9</a:t>
            </a:r>
            <a:endParaRPr lang="en-US" sz="2250" dirty="0">
              <a:solidFill>
                <a:schemeClr val="tx1">
                  <a:tint val="75000"/>
                </a:schemeClr>
              </a:solidFill>
              <a:latin typeface="Georgia" pitchFamily="18" charset="0"/>
              <a:ea typeface="+mn-ea"/>
              <a:cs typeface="+mn-cs"/>
            </a:endParaRPr>
          </a:p>
        </p:txBody>
      </p:sp>
      <p:pic>
        <p:nvPicPr>
          <p:cNvPr id="6" name="Picture 5"/>
          <p:cNvPicPr>
            <a:picLocks noChangeAspect="1"/>
          </p:cNvPicPr>
          <p:nvPr/>
        </p:nvPicPr>
        <p:blipFill rotWithShape="1">
          <a:blip r:embed="rId2"/>
          <a:srcRect l="7047" t="31197" r="42140" b="14615"/>
          <a:stretch/>
        </p:blipFill>
        <p:spPr>
          <a:xfrm>
            <a:off x="1270126" y="1419079"/>
            <a:ext cx="8403687" cy="4852920"/>
          </a:xfrm>
          <a:prstGeom prst="rect">
            <a:avLst/>
          </a:prstGeom>
        </p:spPr>
      </p:pic>
    </p:spTree>
    <p:extLst>
      <p:ext uri="{BB962C8B-B14F-4D97-AF65-F5344CB8AC3E}">
        <p14:creationId xmlns:p14="http://schemas.microsoft.com/office/powerpoint/2010/main" val="3707613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8040" y="1575361"/>
            <a:ext cx="8597983" cy="889933"/>
          </a:xfrm>
        </p:spPr>
        <p:txBody>
          <a:bodyPr>
            <a:normAutofit/>
          </a:bodyPr>
          <a:lstStyle/>
          <a:p>
            <a:r>
              <a:rPr lang="en-US" sz="2700" dirty="0" smtClean="0">
                <a:latin typeface="Georgia" pitchFamily="18" charset="0"/>
                <a:ea typeface="+mn-ea"/>
                <a:cs typeface="+mn-cs"/>
              </a:rPr>
              <a:t>(A) To </a:t>
            </a:r>
            <a:r>
              <a:rPr lang="en-US" sz="2700" dirty="0">
                <a:latin typeface="Georgia" pitchFamily="18" charset="0"/>
                <a:ea typeface="+mn-ea"/>
                <a:cs typeface="+mn-cs"/>
              </a:rPr>
              <a:t>consider and approve the revise </a:t>
            </a:r>
            <a:r>
              <a:rPr lang="en-US" sz="2700" dirty="0" smtClean="0">
                <a:latin typeface="Georgia" pitchFamily="18" charset="0"/>
                <a:ea typeface="+mn-ea"/>
                <a:cs typeface="+mn-cs"/>
              </a:rPr>
              <a:t>Fund Managers</a:t>
            </a:r>
            <a:endParaRPr lang="en-US" dirty="0"/>
          </a:p>
        </p:txBody>
      </p:sp>
      <p:sp>
        <p:nvSpPr>
          <p:cNvPr id="5" name="Rectangle 4"/>
          <p:cNvSpPr/>
          <p:nvPr/>
        </p:nvSpPr>
        <p:spPr>
          <a:xfrm>
            <a:off x="1102658" y="2828585"/>
            <a:ext cx="8543365" cy="1188018"/>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a:t>
            </a:r>
          </a:p>
          <a:p>
            <a:pPr algn="just">
              <a:lnSpc>
                <a:spcPct val="80000"/>
              </a:lnSpc>
              <a:spcBef>
                <a:spcPts val="800"/>
              </a:spcBef>
              <a:buClr>
                <a:srgbClr val="000000"/>
              </a:buClr>
              <a:buSzPct val="100000"/>
            </a:pPr>
            <a:r>
              <a:rPr lang="en-US" sz="1600" i="1" dirty="0" smtClean="0">
                <a:solidFill>
                  <a:srgbClr val="002060"/>
                </a:solidFill>
                <a:latin typeface="Georgia" pitchFamily="18" charset="0"/>
              </a:rPr>
              <a:t>Revised Fund Managers be and hereby approved.”</a:t>
            </a:r>
            <a:endParaRPr lang="en-US" sz="1600" i="1" dirty="0">
              <a:solidFill>
                <a:srgbClr val="002060"/>
              </a:solidFill>
              <a:latin typeface="Georgia" pitchFamily="18" charset="0"/>
            </a:endParaRPr>
          </a:p>
        </p:txBody>
      </p:sp>
      <p:sp>
        <p:nvSpPr>
          <p:cNvPr id="6" name="Title 1"/>
          <p:cNvSpPr txBox="1">
            <a:spLocks/>
          </p:cNvSpPr>
          <p:nvPr/>
        </p:nvSpPr>
        <p:spPr>
          <a:xfrm>
            <a:off x="-4671" y="4760"/>
            <a:ext cx="3184599" cy="56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500" smtClean="0">
                <a:solidFill>
                  <a:schemeClr val="tx1">
                    <a:tint val="75000"/>
                  </a:schemeClr>
                </a:solidFill>
                <a:latin typeface="Georgia" pitchFamily="18" charset="0"/>
                <a:ea typeface="+mn-ea"/>
                <a:cs typeface="+mn-cs"/>
              </a:rPr>
              <a:t>Agenda Item No. 9</a:t>
            </a:r>
            <a:endParaRPr lang="en-US" sz="2500" dirty="0">
              <a:solidFill>
                <a:schemeClr val="tx1">
                  <a:tint val="75000"/>
                </a:schemeClr>
              </a:solidFill>
              <a:latin typeface="Georgia" pitchFamily="18" charset="0"/>
              <a:ea typeface="+mn-ea"/>
              <a:cs typeface="+mn-cs"/>
            </a:endParaRPr>
          </a:p>
        </p:txBody>
      </p:sp>
    </p:spTree>
    <p:extLst>
      <p:ext uri="{BB962C8B-B14F-4D97-AF65-F5344CB8AC3E}">
        <p14:creationId xmlns:p14="http://schemas.microsoft.com/office/powerpoint/2010/main" val="183106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2979883"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9</a:t>
            </a:r>
            <a:endParaRPr lang="en-US" sz="2500" dirty="0">
              <a:solidFill>
                <a:schemeClr val="tx1">
                  <a:tint val="75000"/>
                </a:schemeClr>
              </a:solidFill>
              <a:latin typeface="Georgia" pitchFamily="18" charset="0"/>
              <a:ea typeface="+mn-ea"/>
              <a:cs typeface="+mn-cs"/>
            </a:endParaRPr>
          </a:p>
        </p:txBody>
      </p:sp>
      <p:sp>
        <p:nvSpPr>
          <p:cNvPr id="5" name="Content Placeholder 2"/>
          <p:cNvSpPr>
            <a:spLocks noGrp="1"/>
          </p:cNvSpPr>
          <p:nvPr>
            <p:ph idx="1"/>
          </p:nvPr>
        </p:nvSpPr>
        <p:spPr>
          <a:xfrm>
            <a:off x="1385888" y="1538491"/>
            <a:ext cx="8243887" cy="3757409"/>
          </a:xfrm>
        </p:spPr>
        <p:txBody>
          <a:bodyPr>
            <a:normAutofit/>
          </a:bodyPr>
          <a:lstStyle/>
          <a:p>
            <a:pPr marL="0" indent="0" algn="ctr">
              <a:buNone/>
            </a:pPr>
            <a:endParaRPr lang="en-US" dirty="0" smtClean="0">
              <a:latin typeface="Georgia" pitchFamily="18" charset="0"/>
            </a:endParaRPr>
          </a:p>
          <a:p>
            <a:pPr marL="0" indent="0" algn="ctr">
              <a:buNone/>
            </a:pPr>
            <a:r>
              <a:rPr lang="en-US" sz="3200" dirty="0" smtClean="0">
                <a:solidFill>
                  <a:schemeClr val="accent1">
                    <a:lumMod val="50000"/>
                  </a:schemeClr>
                </a:solidFill>
                <a:latin typeface="Georgia" pitchFamily="18" charset="0"/>
              </a:rPr>
              <a:t>To </a:t>
            </a:r>
            <a:r>
              <a:rPr lang="en-US" sz="3200" dirty="0">
                <a:solidFill>
                  <a:schemeClr val="accent1">
                    <a:lumMod val="50000"/>
                  </a:schemeClr>
                </a:solidFill>
                <a:latin typeface="Georgia" pitchFamily="18" charset="0"/>
              </a:rPr>
              <a:t>review and approve the Annual Risk Assessment Report based on </a:t>
            </a:r>
            <a:endParaRPr lang="en-US" sz="3200" dirty="0" smtClean="0">
              <a:solidFill>
                <a:schemeClr val="accent1">
                  <a:lumMod val="50000"/>
                </a:schemeClr>
              </a:solidFill>
              <a:latin typeface="Georgia" pitchFamily="18" charset="0"/>
            </a:endParaRPr>
          </a:p>
          <a:p>
            <a:pPr marL="0" indent="0" algn="ctr">
              <a:buNone/>
            </a:pPr>
            <a:r>
              <a:rPr lang="en-US" sz="3200" dirty="0" smtClean="0">
                <a:solidFill>
                  <a:schemeClr val="accent1">
                    <a:lumMod val="50000"/>
                  </a:schemeClr>
                </a:solidFill>
                <a:latin typeface="Georgia" pitchFamily="18" charset="0"/>
              </a:rPr>
              <a:t>March </a:t>
            </a:r>
            <a:r>
              <a:rPr lang="en-US" sz="3200" dirty="0">
                <a:solidFill>
                  <a:schemeClr val="accent1">
                    <a:lumMod val="50000"/>
                  </a:schemeClr>
                </a:solidFill>
                <a:latin typeface="Georgia" pitchFamily="18" charset="0"/>
              </a:rPr>
              <a:t>31, </a:t>
            </a:r>
            <a:r>
              <a:rPr lang="en-US" sz="3200" dirty="0" smtClean="0">
                <a:solidFill>
                  <a:schemeClr val="accent1">
                    <a:lumMod val="50000"/>
                  </a:schemeClr>
                </a:solidFill>
                <a:latin typeface="Georgia" pitchFamily="18" charset="0"/>
              </a:rPr>
              <a:t>2022 </a:t>
            </a:r>
            <a:r>
              <a:rPr lang="en-US" sz="3200" dirty="0">
                <a:solidFill>
                  <a:schemeClr val="accent1">
                    <a:lumMod val="50000"/>
                  </a:schemeClr>
                </a:solidFill>
                <a:latin typeface="Georgia" pitchFamily="18" charset="0"/>
              </a:rPr>
              <a:t>as required under the Securities and Exchange Commission of Pakistan’s Directive </a:t>
            </a:r>
            <a:r>
              <a:rPr lang="en-US" sz="3200" dirty="0" smtClean="0">
                <a:solidFill>
                  <a:schemeClr val="accent1">
                    <a:lumMod val="50000"/>
                  </a:schemeClr>
                </a:solidFill>
                <a:latin typeface="Georgia" pitchFamily="18" charset="0"/>
              </a:rPr>
              <a:t>dated</a:t>
            </a:r>
          </a:p>
          <a:p>
            <a:pPr marL="0" indent="0" algn="ctr">
              <a:buNone/>
            </a:pPr>
            <a:r>
              <a:rPr lang="en-US" sz="3200" dirty="0" smtClean="0">
                <a:solidFill>
                  <a:schemeClr val="accent1">
                    <a:lumMod val="50000"/>
                  </a:schemeClr>
                </a:solidFill>
                <a:latin typeface="Georgia" pitchFamily="18" charset="0"/>
              </a:rPr>
              <a:t> </a:t>
            </a:r>
            <a:r>
              <a:rPr lang="en-US" sz="3200" dirty="0">
                <a:solidFill>
                  <a:schemeClr val="accent1">
                    <a:lumMod val="50000"/>
                  </a:schemeClr>
                </a:solidFill>
                <a:latin typeface="Georgia" pitchFamily="18" charset="0"/>
              </a:rPr>
              <a:t>February </a:t>
            </a:r>
            <a:r>
              <a:rPr lang="en-US" sz="3200" dirty="0" smtClean="0">
                <a:solidFill>
                  <a:schemeClr val="accent1">
                    <a:lumMod val="50000"/>
                  </a:schemeClr>
                </a:solidFill>
                <a:latin typeface="Georgia" pitchFamily="18" charset="0"/>
              </a:rPr>
              <a:t>12</a:t>
            </a:r>
            <a:r>
              <a:rPr lang="en-US" sz="3200" dirty="0">
                <a:solidFill>
                  <a:schemeClr val="accent1">
                    <a:lumMod val="50000"/>
                  </a:schemeClr>
                </a:solidFill>
                <a:latin typeface="Georgia" pitchFamily="18" charset="0"/>
              </a:rPr>
              <a:t>, </a:t>
            </a:r>
            <a:r>
              <a:rPr lang="en-US" sz="3200" dirty="0" smtClean="0">
                <a:solidFill>
                  <a:schemeClr val="accent1">
                    <a:lumMod val="50000"/>
                  </a:schemeClr>
                </a:solidFill>
                <a:latin typeface="Georgia" pitchFamily="18" charset="0"/>
              </a:rPr>
              <a:t>2021</a:t>
            </a:r>
            <a:endParaRPr lang="en-US" sz="3200" dirty="0">
              <a:solidFill>
                <a:schemeClr val="accent1">
                  <a:lumMod val="50000"/>
                </a:schemeClr>
              </a:solidFill>
              <a:latin typeface="Georgia" pitchFamily="18" charset="0"/>
            </a:endParaRPr>
          </a:p>
        </p:txBody>
      </p:sp>
    </p:spTree>
    <p:extLst>
      <p:ext uri="{BB962C8B-B14F-4D97-AF65-F5344CB8AC3E}">
        <p14:creationId xmlns:p14="http://schemas.microsoft.com/office/powerpoint/2010/main" val="11744272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1" y="4762"/>
            <a:ext cx="5715299" cy="563563"/>
          </a:xfrm>
        </p:spPr>
        <p:txBody>
          <a:bodyPr rtlCol="0">
            <a:normAutofit/>
          </a:bodyPr>
          <a:lstStyle/>
          <a:p>
            <a:pPr>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9</a:t>
            </a:r>
            <a:endParaRPr lang="en-US" sz="2500" dirty="0">
              <a:solidFill>
                <a:schemeClr val="tx1">
                  <a:tint val="75000"/>
                </a:schemeClr>
              </a:solidFill>
              <a:latin typeface="Georgia" pitchFamily="18" charset="0"/>
              <a:ea typeface="+mn-ea"/>
              <a:cs typeface="+mn-cs"/>
            </a:endParaRPr>
          </a:p>
        </p:txBody>
      </p:sp>
      <p:sp>
        <p:nvSpPr>
          <p:cNvPr id="7" name="Rectangle 6"/>
          <p:cNvSpPr>
            <a:spLocks noChangeArrowheads="1"/>
          </p:cNvSpPr>
          <p:nvPr/>
        </p:nvSpPr>
        <p:spPr bwMode="auto">
          <a:xfrm>
            <a:off x="657225" y="1971675"/>
            <a:ext cx="9886950" cy="3409950"/>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lnSpc>
                <a:spcPct val="80000"/>
              </a:lnSpc>
              <a:spcBef>
                <a:spcPts val="800"/>
              </a:spcBef>
              <a:buClr>
                <a:srgbClr val="000000"/>
              </a:buClr>
              <a:buSzPct val="100000"/>
            </a:pPr>
            <a:r>
              <a:rPr lang="en-US" b="1" i="1" u="sng" dirty="0">
                <a:solidFill>
                  <a:srgbClr val="002060"/>
                </a:solidFill>
                <a:latin typeface="Georgia" panose="02040502050405020303" pitchFamily="18" charset="0"/>
              </a:rPr>
              <a:t>Draft Resolution to be passed</a:t>
            </a:r>
          </a:p>
          <a:p>
            <a:pPr algn="just">
              <a:lnSpc>
                <a:spcPct val="80000"/>
              </a:lnSpc>
              <a:spcBef>
                <a:spcPts val="800"/>
              </a:spcBef>
              <a:buClr>
                <a:srgbClr val="000000"/>
              </a:buClr>
              <a:buSzPct val="100000"/>
            </a:pPr>
            <a:endParaRPr lang="en-US" b="1" i="1" dirty="0">
              <a:solidFill>
                <a:srgbClr val="002060"/>
              </a:solidFill>
              <a:latin typeface="Georgia" pitchFamily="18" charset="0"/>
            </a:endParaRPr>
          </a:p>
          <a:p>
            <a:r>
              <a:rPr lang="en-US" b="1" i="1" dirty="0">
                <a:solidFill>
                  <a:srgbClr val="002060"/>
                </a:solidFill>
                <a:latin typeface="Georgia" pitchFamily="18" charset="0"/>
              </a:rPr>
              <a:t>“Resolved that</a:t>
            </a:r>
          </a:p>
          <a:p>
            <a:pPr algn="just"/>
            <a:r>
              <a:rPr lang="en-US" i="1" dirty="0">
                <a:solidFill>
                  <a:srgbClr val="002060"/>
                </a:solidFill>
                <a:latin typeface="Georgia" panose="02040502050405020303" pitchFamily="18" charset="0"/>
              </a:rPr>
              <a:t>The Annual Risk Assessment Report of MCB-Arif Habib Savings and Investments </a:t>
            </a:r>
            <a:r>
              <a:rPr lang="en-US" i="1" dirty="0" smtClean="0">
                <a:solidFill>
                  <a:srgbClr val="002060"/>
                </a:solidFill>
                <a:latin typeface="Georgia" panose="02040502050405020303" pitchFamily="18" charset="0"/>
              </a:rPr>
              <a:t>Limited for the period from April 01, 2021 to March 31, 2022, as </a:t>
            </a:r>
            <a:r>
              <a:rPr lang="en-US" i="1" dirty="0">
                <a:solidFill>
                  <a:srgbClr val="002060"/>
                </a:solidFill>
                <a:latin typeface="Georgia" panose="02040502050405020303" pitchFamily="18" charset="0"/>
              </a:rPr>
              <a:t>required under the Securities and Exchange Commission of Pakistan’s Directive </a:t>
            </a:r>
            <a:r>
              <a:rPr lang="en-US" i="1" dirty="0" smtClean="0">
                <a:solidFill>
                  <a:srgbClr val="002060"/>
                </a:solidFill>
                <a:latin typeface="Georgia" panose="02040502050405020303" pitchFamily="18" charset="0"/>
              </a:rPr>
              <a:t>dated February </a:t>
            </a:r>
            <a:r>
              <a:rPr lang="en-US" i="1" dirty="0">
                <a:solidFill>
                  <a:srgbClr val="002060"/>
                </a:solidFill>
                <a:latin typeface="Georgia" panose="02040502050405020303" pitchFamily="18" charset="0"/>
              </a:rPr>
              <a:t>22, </a:t>
            </a:r>
            <a:r>
              <a:rPr lang="en-US" i="1" dirty="0" smtClean="0">
                <a:solidFill>
                  <a:srgbClr val="002060"/>
                </a:solidFill>
                <a:latin typeface="Georgia" panose="02040502050405020303" pitchFamily="18" charset="0"/>
              </a:rPr>
              <a:t>2019, </a:t>
            </a:r>
            <a:r>
              <a:rPr lang="en-US" i="1" dirty="0">
                <a:solidFill>
                  <a:srgbClr val="002060"/>
                </a:solidFill>
                <a:latin typeface="Georgia" panose="02040502050405020303" pitchFamily="18" charset="0"/>
              </a:rPr>
              <a:t>be and is hereby approved and the Chief Executive Officer of </a:t>
            </a:r>
            <a:r>
              <a:rPr lang="en-US" i="1" dirty="0" smtClean="0">
                <a:solidFill>
                  <a:srgbClr val="002060"/>
                </a:solidFill>
                <a:latin typeface="Georgia" panose="02040502050405020303" pitchFamily="18" charset="0"/>
              </a:rPr>
              <a:t>the Company </a:t>
            </a:r>
            <a:r>
              <a:rPr lang="en-US" i="1" dirty="0">
                <a:solidFill>
                  <a:srgbClr val="002060"/>
                </a:solidFill>
                <a:latin typeface="Georgia" panose="02040502050405020303" pitchFamily="18" charset="0"/>
              </a:rPr>
              <a:t>be and is hereby authorized to sign the Report as token of confirmation.”</a:t>
            </a:r>
            <a:endParaRPr lang="en-US" dirty="0">
              <a:solidFill>
                <a:srgbClr val="002060"/>
              </a:solidFill>
              <a:latin typeface="Georgia" pitchFamily="18" charset="0"/>
            </a:endParaRPr>
          </a:p>
        </p:txBody>
      </p:sp>
      <p:sp>
        <p:nvSpPr>
          <p:cNvPr id="4" name="TextBox 15"/>
          <p:cNvSpPr txBox="1">
            <a:spLocks noChangeArrowheads="1"/>
          </p:cNvSpPr>
          <p:nvPr/>
        </p:nvSpPr>
        <p:spPr bwMode="auto">
          <a:xfrm>
            <a:off x="996286" y="1137772"/>
            <a:ext cx="8980226" cy="461665"/>
          </a:xfrm>
          <a:prstGeom prst="rect">
            <a:avLst/>
          </a:prstGeom>
          <a:noFill/>
          <a:ln w="9525">
            <a:noFill/>
            <a:miter lim="800000"/>
            <a:headEnd/>
            <a:tailEnd/>
          </a:ln>
        </p:spPr>
        <p:txBody>
          <a:bodyPr wrap="square">
            <a:spAutoFit/>
          </a:bodyPr>
          <a:lstStyle/>
          <a:p>
            <a:pPr lvl="0" algn="ctr"/>
            <a:r>
              <a:rPr lang="en-US" sz="2400" dirty="0" smtClean="0">
                <a:solidFill>
                  <a:schemeClr val="accent1">
                    <a:lumMod val="50000"/>
                  </a:schemeClr>
                </a:solidFill>
                <a:latin typeface="Georgia" panose="02040502050405020303" pitchFamily="18" charset="0"/>
              </a:rPr>
              <a:t>Annual Risk Assessment Report</a:t>
            </a:r>
            <a:endParaRPr lang="en-US" sz="24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88468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0"/>
            <a:ext cx="9464040" cy="1325563"/>
          </a:xfrm>
        </p:spPr>
        <p:txBody>
          <a:bodyPr/>
          <a:lstStyle/>
          <a:p>
            <a:pPr algn="ctr"/>
            <a:r>
              <a:rPr lang="en-US" dirty="0">
                <a:solidFill>
                  <a:srgbClr val="00B050"/>
                </a:solidFill>
              </a:rPr>
              <a:t>Thanks</a:t>
            </a:r>
          </a:p>
        </p:txBody>
      </p:sp>
    </p:spTree>
    <p:extLst>
      <p:ext uri="{BB962C8B-B14F-4D97-AF65-F5344CB8AC3E}">
        <p14:creationId xmlns:p14="http://schemas.microsoft.com/office/powerpoint/2010/main" val="405163058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328" y="433957"/>
            <a:ext cx="8518208" cy="594749"/>
          </a:xfrm>
        </p:spPr>
        <p:txBody>
          <a:bodyPr>
            <a:normAutofit/>
          </a:bodyPr>
          <a:lstStyle/>
          <a:p>
            <a:r>
              <a:rPr lang="en-US" sz="2500" b="1" dirty="0">
                <a:solidFill>
                  <a:schemeClr val="tx1">
                    <a:tint val="75000"/>
                  </a:schemeClr>
                </a:solidFill>
              </a:rPr>
              <a:t>Key Performance Indicators – YTD </a:t>
            </a:r>
            <a:r>
              <a:rPr lang="en-US" sz="2500" b="1" dirty="0" smtClean="0">
                <a:solidFill>
                  <a:schemeClr val="tx1">
                    <a:tint val="75000"/>
                  </a:schemeClr>
                </a:solidFill>
              </a:rPr>
              <a:t>March 2022 </a:t>
            </a:r>
            <a:endParaRPr lang="en-US" sz="25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7399038"/>
              </p:ext>
            </p:extLst>
          </p:nvPr>
        </p:nvGraphicFramePr>
        <p:xfrm>
          <a:off x="760670" y="977050"/>
          <a:ext cx="9501392" cy="5412324"/>
        </p:xfrm>
        <a:graphic>
          <a:graphicData uri="http://schemas.openxmlformats.org/drawingml/2006/table">
            <a:tbl>
              <a:tblPr firstRow="1" bandRow="1">
                <a:tableStyleId>{5C22544A-7EE6-4342-B048-85BDC9FD1C3A}</a:tableStyleId>
              </a:tblPr>
              <a:tblGrid>
                <a:gridCol w="4509964">
                  <a:extLst>
                    <a:ext uri="{9D8B030D-6E8A-4147-A177-3AD203B41FA5}">
                      <a16:colId xmlns:a16="http://schemas.microsoft.com/office/drawing/2014/main" xmlns="" val="20000"/>
                    </a:ext>
                  </a:extLst>
                </a:gridCol>
                <a:gridCol w="1590198">
                  <a:extLst>
                    <a:ext uri="{9D8B030D-6E8A-4147-A177-3AD203B41FA5}">
                      <a16:colId xmlns:a16="http://schemas.microsoft.com/office/drawing/2014/main" xmlns="" val="20001"/>
                    </a:ext>
                  </a:extLst>
                </a:gridCol>
                <a:gridCol w="3401230">
                  <a:extLst>
                    <a:ext uri="{9D8B030D-6E8A-4147-A177-3AD203B41FA5}">
                      <a16:colId xmlns:a16="http://schemas.microsoft.com/office/drawing/2014/main" xmlns="" val="20002"/>
                    </a:ext>
                  </a:extLst>
                </a:gridCol>
              </a:tblGrid>
              <a:tr h="656985">
                <a:tc>
                  <a:txBody>
                    <a:bodyPr/>
                    <a:lstStyle/>
                    <a:p>
                      <a:pPr algn="ctr" rtl="0" fontAlgn="ctr"/>
                      <a:r>
                        <a:rPr lang="en-US" sz="2200" b="1" i="0" u="none" strike="noStrike" dirty="0">
                          <a:solidFill>
                            <a:srgbClr val="000000"/>
                          </a:solidFill>
                          <a:effectLst/>
                          <a:latin typeface="Calibri" panose="020F0502020204030204" pitchFamily="34" charset="0"/>
                        </a:rPr>
                        <a:t>KPIs</a:t>
                      </a:r>
                    </a:p>
                  </a:txBody>
                  <a:tcPr marL="8573" marR="8573" marT="8573" marB="0" anchor="ctr">
                    <a:solidFill>
                      <a:schemeClr val="accent6">
                        <a:lumMod val="40000"/>
                        <a:lumOff val="60000"/>
                      </a:schemeClr>
                    </a:solidFill>
                  </a:tcPr>
                </a:tc>
                <a:tc>
                  <a:txBody>
                    <a:bodyPr/>
                    <a:lstStyle/>
                    <a:p>
                      <a:pPr algn="ctr" rtl="0" fontAlgn="ctr"/>
                      <a:r>
                        <a:rPr lang="en-US" sz="2200" b="1" i="0" u="none" strike="noStrike" dirty="0">
                          <a:solidFill>
                            <a:srgbClr val="000000"/>
                          </a:solidFill>
                          <a:effectLst/>
                          <a:latin typeface="Calibri" panose="020F0502020204030204" pitchFamily="34" charset="0"/>
                        </a:rPr>
                        <a:t>Target FY 2022</a:t>
                      </a:r>
                    </a:p>
                  </a:txBody>
                  <a:tcPr marL="8573" marR="8573" marT="8573" marB="0" anchor="ctr">
                    <a:solidFill>
                      <a:schemeClr val="accent4">
                        <a:lumMod val="40000"/>
                        <a:lumOff val="60000"/>
                      </a:schemeClr>
                    </a:solidFill>
                  </a:tcPr>
                </a:tc>
                <a:tc>
                  <a:txBody>
                    <a:bodyPr/>
                    <a:lstStyle/>
                    <a:p>
                      <a:pPr algn="ctr" rtl="0" fontAlgn="ctr"/>
                      <a:r>
                        <a:rPr lang="en-US" sz="2200" b="1" i="0" u="none" strike="noStrike" dirty="0">
                          <a:solidFill>
                            <a:srgbClr val="000000"/>
                          </a:solidFill>
                          <a:effectLst/>
                          <a:latin typeface="Calibri" panose="020F0502020204030204" pitchFamily="34" charset="0"/>
                        </a:rPr>
                        <a:t>YTD </a:t>
                      </a:r>
                      <a:endParaRPr lang="en-US" sz="2200" b="1" i="0" u="none" strike="noStrike" dirty="0" smtClean="0">
                        <a:solidFill>
                          <a:srgbClr val="000000"/>
                        </a:solidFill>
                        <a:effectLst/>
                        <a:latin typeface="Calibri" panose="020F0502020204030204" pitchFamily="34" charset="0"/>
                      </a:endParaRPr>
                    </a:p>
                    <a:p>
                      <a:pPr algn="ctr" rtl="0" fontAlgn="ctr"/>
                      <a:r>
                        <a:rPr lang="en-US" sz="2200" b="1" i="0" u="none" strike="noStrike" dirty="0" smtClean="0">
                          <a:solidFill>
                            <a:srgbClr val="000000"/>
                          </a:solidFill>
                          <a:effectLst/>
                          <a:latin typeface="Calibri" panose="020F0502020204030204" pitchFamily="34" charset="0"/>
                        </a:rPr>
                        <a:t>March – 2022</a:t>
                      </a:r>
                      <a:endParaRPr lang="en-US" sz="2200" b="1" i="0" u="none" strike="noStrike" dirty="0">
                        <a:solidFill>
                          <a:srgbClr val="000000"/>
                        </a:solidFill>
                        <a:effectLst/>
                        <a:latin typeface="Calibri" panose="020F0502020204030204" pitchFamily="34" charset="0"/>
                      </a:endParaRPr>
                    </a:p>
                  </a:txBody>
                  <a:tcPr marL="8573" marR="8573" marT="8573" marB="0" anchor="ctr">
                    <a:solidFill>
                      <a:schemeClr val="accent1">
                        <a:lumMod val="40000"/>
                        <a:lumOff val="60000"/>
                      </a:schemeClr>
                    </a:solidFill>
                  </a:tcPr>
                </a:tc>
                <a:extLst>
                  <a:ext uri="{0D108BD9-81ED-4DB2-BD59-A6C34878D82A}">
                    <a16:rowId xmlns:a16="http://schemas.microsoft.com/office/drawing/2014/main" xmlns="" val="10000"/>
                  </a:ext>
                </a:extLst>
              </a:tr>
              <a:tr h="656985">
                <a:tc>
                  <a:txBody>
                    <a:bodyPr/>
                    <a:lstStyle/>
                    <a:p>
                      <a:pPr algn="l" rtl="0" fontAlgn="ctr"/>
                      <a:r>
                        <a:rPr lang="en-US" sz="2200" b="1" i="0" u="none" strike="noStrike" dirty="0">
                          <a:solidFill>
                            <a:srgbClr val="000000"/>
                          </a:solidFill>
                          <a:effectLst/>
                          <a:latin typeface="Calibri" panose="020F0502020204030204" pitchFamily="34" charset="0"/>
                        </a:rPr>
                        <a:t>Operating Profit (million</a:t>
                      </a:r>
                      <a:r>
                        <a:rPr lang="en-US" sz="2200" b="1" i="0" u="none" strike="noStrike" dirty="0" smtClean="0">
                          <a:solidFill>
                            <a:srgbClr val="000000"/>
                          </a:solidFill>
                          <a:effectLst/>
                          <a:latin typeface="Calibri" panose="020F0502020204030204" pitchFamily="34" charset="0"/>
                        </a:rPr>
                        <a:t>)*</a:t>
                      </a:r>
                      <a:endParaRPr lang="en-US" sz="2200" b="1" i="0" u="none" strike="noStrike" dirty="0">
                        <a:solidFill>
                          <a:srgbClr val="000000"/>
                        </a:solidFill>
                        <a:effectLst/>
                        <a:latin typeface="Calibri" panose="020F0502020204030204" pitchFamily="34" charset="0"/>
                      </a:endParaRPr>
                    </a:p>
                  </a:txBody>
                  <a:tcPr marL="77153" marR="8573" marT="8573" marB="0" anchor="ctr">
                    <a:solidFill>
                      <a:schemeClr val="accent6">
                        <a:lumMod val="40000"/>
                        <a:lumOff val="60000"/>
                      </a:schemeClr>
                    </a:solidFill>
                  </a:tcPr>
                </a:tc>
                <a:tc>
                  <a:txBody>
                    <a:bodyPr/>
                    <a:lstStyle/>
                    <a:p>
                      <a:pPr algn="ctr" rtl="0" fontAlgn="ctr"/>
                      <a:r>
                        <a:rPr lang="en-US" sz="2200" b="1" i="0" u="none" strike="noStrike" dirty="0" smtClean="0">
                          <a:solidFill>
                            <a:srgbClr val="FF0000"/>
                          </a:solidFill>
                          <a:effectLst/>
                          <a:latin typeface="Calibri" panose="020F0502020204030204" pitchFamily="34" charset="0"/>
                        </a:rPr>
                        <a:t> 169.5</a:t>
                      </a:r>
                    </a:p>
                  </a:txBody>
                  <a:tcPr marL="8573" marR="8573" marT="8573" marB="0" anchor="ctr">
                    <a:solidFill>
                      <a:schemeClr val="accent4">
                        <a:lumMod val="40000"/>
                        <a:lumOff val="60000"/>
                      </a:schemeClr>
                    </a:solidFill>
                  </a:tcPr>
                </a:tc>
                <a:tc>
                  <a:txBody>
                    <a:bodyPr/>
                    <a:lstStyle/>
                    <a:p>
                      <a:pPr marL="0" algn="ctr" defTabSz="914400" rtl="0" eaLnBrk="1" fontAlgn="ctr" latinLnBrk="0" hangingPunct="1"/>
                      <a:r>
                        <a:rPr lang="en-US" sz="2200" b="1" i="0" u="none" strike="noStrike" kern="1200" dirty="0" smtClean="0">
                          <a:solidFill>
                            <a:srgbClr val="000000"/>
                          </a:solidFill>
                          <a:effectLst/>
                          <a:latin typeface="Calibri" panose="020F0502020204030204" pitchFamily="34" charset="0"/>
                          <a:ea typeface="+mn-ea"/>
                          <a:cs typeface="+mn-cs"/>
                        </a:rPr>
                        <a:t>241</a:t>
                      </a:r>
                      <a:endParaRPr lang="en-US" sz="2200" b="1" i="0" u="none" strike="noStrike" kern="1200" dirty="0">
                        <a:solidFill>
                          <a:srgbClr val="000000"/>
                        </a:solidFill>
                        <a:effectLst/>
                        <a:latin typeface="Calibri" panose="020F0502020204030204" pitchFamily="34" charset="0"/>
                        <a:ea typeface="+mn-ea"/>
                        <a:cs typeface="+mn-cs"/>
                      </a:endParaRPr>
                    </a:p>
                  </a:txBody>
                  <a:tcPr marL="8573" marR="8573" marT="8573" marB="0" anchor="ctr">
                    <a:solidFill>
                      <a:schemeClr val="accent1">
                        <a:lumMod val="40000"/>
                        <a:lumOff val="60000"/>
                      </a:schemeClr>
                    </a:solidFill>
                  </a:tcPr>
                </a:tc>
                <a:extLst>
                  <a:ext uri="{0D108BD9-81ED-4DB2-BD59-A6C34878D82A}">
                    <a16:rowId xmlns:a16="http://schemas.microsoft.com/office/drawing/2014/main" xmlns="" val="10001"/>
                  </a:ext>
                </a:extLst>
              </a:tr>
              <a:tr h="598013">
                <a:tc>
                  <a:txBody>
                    <a:bodyPr/>
                    <a:lstStyle/>
                    <a:p>
                      <a:pPr algn="l" rtl="0" fontAlgn="ctr"/>
                      <a:r>
                        <a:rPr lang="en-US" sz="2200" b="1" i="0" u="none" strike="noStrike" dirty="0" smtClean="0">
                          <a:solidFill>
                            <a:srgbClr val="000000"/>
                          </a:solidFill>
                          <a:effectLst/>
                          <a:latin typeface="Calibri" panose="020F0502020204030204" pitchFamily="34" charset="0"/>
                        </a:rPr>
                        <a:t>Treasury Income **</a:t>
                      </a:r>
                      <a:endParaRPr lang="en-US" sz="2200" b="1" i="0" u="none" strike="noStrike" dirty="0">
                        <a:solidFill>
                          <a:srgbClr val="000000"/>
                        </a:solidFill>
                        <a:effectLst/>
                        <a:latin typeface="Calibri" panose="020F0502020204030204" pitchFamily="34" charset="0"/>
                      </a:endParaRPr>
                    </a:p>
                  </a:txBody>
                  <a:tcPr marL="77153" marR="8573" marT="8573" marB="0" anchor="ctr">
                    <a:solidFill>
                      <a:schemeClr val="accent6">
                        <a:lumMod val="40000"/>
                        <a:lumOff val="60000"/>
                      </a:schemeClr>
                    </a:solidFill>
                  </a:tcPr>
                </a:tc>
                <a:tc>
                  <a:txBody>
                    <a:bodyPr/>
                    <a:lstStyle/>
                    <a:p>
                      <a:pPr algn="ctr" rtl="0" fontAlgn="ctr"/>
                      <a:r>
                        <a:rPr lang="en-US" sz="2200" b="1" i="0" u="none" strike="noStrike" dirty="0" smtClean="0">
                          <a:solidFill>
                            <a:srgbClr val="FF0000"/>
                          </a:solidFill>
                          <a:effectLst/>
                          <a:latin typeface="Calibri" panose="020F0502020204030204" pitchFamily="34" charset="0"/>
                        </a:rPr>
                        <a:t>2.35%</a:t>
                      </a:r>
                      <a:endParaRPr lang="en-US" sz="2200" b="1" i="0" u="none" strike="noStrike" dirty="0">
                        <a:solidFill>
                          <a:srgbClr val="FF0000"/>
                        </a:solidFill>
                        <a:effectLst/>
                        <a:latin typeface="Calibri" panose="020F0502020204030204" pitchFamily="34" charset="0"/>
                      </a:endParaRPr>
                    </a:p>
                  </a:txBody>
                  <a:tcPr marL="8573" marR="8573" marT="8573" marB="0" anchor="ctr">
                    <a:solidFill>
                      <a:schemeClr val="accent4">
                        <a:lumMod val="40000"/>
                        <a:lumOff val="60000"/>
                      </a:schemeClr>
                    </a:solidFill>
                  </a:tcPr>
                </a:tc>
                <a:tc>
                  <a:txBody>
                    <a:bodyPr/>
                    <a:lstStyle/>
                    <a:p>
                      <a:pPr marL="0" algn="ctr" defTabSz="914400" rtl="0" eaLnBrk="1" fontAlgn="ctr" latinLnBrk="0" hangingPunct="1"/>
                      <a:r>
                        <a:rPr lang="en-US" sz="2200" b="1" i="0" u="none" strike="noStrike" kern="1200" dirty="0" smtClean="0">
                          <a:solidFill>
                            <a:schemeClr val="tx1"/>
                          </a:solidFill>
                          <a:effectLst/>
                          <a:latin typeface="Calibri" panose="020F0502020204030204" pitchFamily="34" charset="0"/>
                          <a:ea typeface="+mn-ea"/>
                          <a:cs typeface="+mn-cs"/>
                        </a:rPr>
                        <a:t>2.24%</a:t>
                      </a:r>
                      <a:r>
                        <a:rPr lang="en-US" sz="2200" b="1" i="0" u="none" strike="noStrike" kern="1200" dirty="0" smtClean="0">
                          <a:solidFill>
                            <a:srgbClr val="000000"/>
                          </a:solidFill>
                          <a:effectLst/>
                          <a:latin typeface="Calibri" panose="020F0502020204030204" pitchFamily="34" charset="0"/>
                          <a:ea typeface="+mn-ea"/>
                          <a:cs typeface="+mn-cs"/>
                        </a:rPr>
                        <a:t> </a:t>
                      </a:r>
                    </a:p>
                  </a:txBody>
                  <a:tcPr marL="8573" marR="8573" marT="8573" marB="0" anchor="ctr">
                    <a:solidFill>
                      <a:schemeClr val="accent1">
                        <a:lumMod val="40000"/>
                        <a:lumOff val="60000"/>
                      </a:schemeClr>
                    </a:solidFill>
                  </a:tcPr>
                </a:tc>
                <a:extLst>
                  <a:ext uri="{0D108BD9-81ED-4DB2-BD59-A6C34878D82A}">
                    <a16:rowId xmlns:a16="http://schemas.microsoft.com/office/drawing/2014/main" xmlns="" val="2282469023"/>
                  </a:ext>
                </a:extLst>
              </a:tr>
              <a:tr h="364363">
                <a:tc>
                  <a:txBody>
                    <a:bodyPr/>
                    <a:lstStyle/>
                    <a:p>
                      <a:pPr algn="l" rtl="0" fontAlgn="ctr"/>
                      <a:r>
                        <a:rPr lang="en-US" sz="2200" b="1" i="0" u="none" strike="noStrike" dirty="0" smtClean="0">
                          <a:solidFill>
                            <a:srgbClr val="000000"/>
                          </a:solidFill>
                          <a:effectLst/>
                          <a:latin typeface="Calibri" panose="020F0502020204030204" pitchFamily="34" charset="0"/>
                        </a:rPr>
                        <a:t>Fund Performance </a:t>
                      </a:r>
                      <a:endParaRPr lang="en-US" sz="2200" b="1" i="0" u="none" strike="noStrike" dirty="0">
                        <a:solidFill>
                          <a:srgbClr val="000000"/>
                        </a:solidFill>
                        <a:effectLst/>
                        <a:latin typeface="Calibri" panose="020F0502020204030204" pitchFamily="34" charset="0"/>
                      </a:endParaRPr>
                    </a:p>
                  </a:txBody>
                  <a:tcPr marL="77153" marR="8573" marT="8573" marB="0" anchor="ctr">
                    <a:solidFill>
                      <a:schemeClr val="accent6">
                        <a:lumMod val="40000"/>
                        <a:lumOff val="60000"/>
                      </a:schemeClr>
                    </a:solidFill>
                  </a:tcPr>
                </a:tc>
                <a:tc gridSpan="2">
                  <a:txBody>
                    <a:bodyPr/>
                    <a:lstStyle/>
                    <a:p>
                      <a:pPr algn="ctr" rtl="0" fontAlgn="ctr"/>
                      <a:r>
                        <a:rPr lang="en-US" sz="2200" b="1" i="0" u="none" strike="noStrike" dirty="0" smtClean="0">
                          <a:solidFill>
                            <a:srgbClr val="000000"/>
                          </a:solidFill>
                          <a:effectLst/>
                          <a:latin typeface="Calibri" panose="020F0502020204030204" pitchFamily="34" charset="0"/>
                        </a:rPr>
                        <a:t>Discussed in BOD No. 175</a:t>
                      </a:r>
                      <a:endParaRPr lang="en-US" sz="2200" b="1" i="0" u="none" strike="noStrike" dirty="0">
                        <a:solidFill>
                          <a:srgbClr val="000000"/>
                        </a:solidFill>
                        <a:effectLst/>
                        <a:latin typeface="Calibri" panose="020F0502020204030204" pitchFamily="34" charset="0"/>
                      </a:endParaRPr>
                    </a:p>
                  </a:txBody>
                  <a:tcPr marL="8573" marR="8573" marT="8573" marB="0" anchor="ctr">
                    <a:solidFill>
                      <a:schemeClr val="accent4">
                        <a:lumMod val="40000"/>
                        <a:lumOff val="60000"/>
                      </a:schemeClr>
                    </a:solidFill>
                  </a:tcPr>
                </a:tc>
                <a:tc hMerge="1">
                  <a:txBody>
                    <a:bodyPr/>
                    <a:lstStyle/>
                    <a:p>
                      <a:pPr algn="ctr" rtl="0" fontAlgn="ctr"/>
                      <a:endParaRPr lang="en-US" sz="24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251092001"/>
                  </a:ext>
                </a:extLst>
              </a:tr>
              <a:tr h="368714">
                <a:tc>
                  <a:txBody>
                    <a:bodyPr/>
                    <a:lstStyle/>
                    <a:p>
                      <a:pPr algn="l" rtl="0" fontAlgn="ctr"/>
                      <a:r>
                        <a:rPr lang="en-US" sz="2200" b="1" i="0" u="none" strike="noStrike" dirty="0">
                          <a:solidFill>
                            <a:srgbClr val="000000"/>
                          </a:solidFill>
                          <a:effectLst/>
                          <a:latin typeface="Calibri" panose="020F0502020204030204" pitchFamily="34" charset="0"/>
                        </a:rPr>
                        <a:t>HNW Relationships</a:t>
                      </a:r>
                    </a:p>
                  </a:txBody>
                  <a:tcPr marL="77153" marR="8573" marT="8573" marB="0" anchor="ctr">
                    <a:solidFill>
                      <a:schemeClr val="accent6">
                        <a:lumMod val="40000"/>
                        <a:lumOff val="60000"/>
                      </a:schemeClr>
                    </a:solidFill>
                  </a:tcPr>
                </a:tc>
                <a:tc>
                  <a:txBody>
                    <a:bodyPr/>
                    <a:lstStyle/>
                    <a:p>
                      <a:pPr algn="ctr" rtl="0" fontAlgn="ctr"/>
                      <a:r>
                        <a:rPr lang="en-US" sz="2200" b="1" i="0" u="none" strike="noStrike" dirty="0" smtClean="0">
                          <a:solidFill>
                            <a:srgbClr val="FF0000"/>
                          </a:solidFill>
                          <a:effectLst/>
                          <a:latin typeface="Calibri" panose="020F0502020204030204" pitchFamily="34" charset="0"/>
                        </a:rPr>
                        <a:t>140 </a:t>
                      </a:r>
                      <a:endParaRPr lang="en-US" sz="2200" b="1" i="0" u="none" strike="noStrike" dirty="0">
                        <a:solidFill>
                          <a:srgbClr val="FF0000"/>
                        </a:solidFill>
                        <a:effectLst/>
                        <a:latin typeface="Calibri" panose="020F0502020204030204" pitchFamily="34" charset="0"/>
                      </a:endParaRPr>
                    </a:p>
                  </a:txBody>
                  <a:tcPr marL="8573" marR="8573" marT="8573" marB="0" anchor="ctr">
                    <a:solidFill>
                      <a:schemeClr val="accent4">
                        <a:lumMod val="40000"/>
                        <a:lumOff val="60000"/>
                      </a:schemeClr>
                    </a:solidFill>
                  </a:tcPr>
                </a:tc>
                <a:tc>
                  <a:txBody>
                    <a:bodyPr/>
                    <a:lstStyle/>
                    <a:p>
                      <a:pPr marL="0" algn="ctr" defTabSz="914400" rtl="0" eaLnBrk="1" fontAlgn="ctr" latinLnBrk="0" hangingPunct="1"/>
                      <a:r>
                        <a:rPr lang="en-US" sz="2200" b="1" i="0" u="none" strike="noStrike" kern="1200" dirty="0" smtClean="0">
                          <a:solidFill>
                            <a:srgbClr val="000000"/>
                          </a:solidFill>
                          <a:effectLst/>
                          <a:latin typeface="Calibri" panose="020F0502020204030204" pitchFamily="34" charset="0"/>
                          <a:ea typeface="+mn-ea"/>
                          <a:cs typeface="+mn-cs"/>
                        </a:rPr>
                        <a:t>158</a:t>
                      </a:r>
                      <a:endParaRPr lang="en-US" sz="2200" b="1" i="0" u="none" strike="noStrike" kern="1200" dirty="0">
                        <a:solidFill>
                          <a:srgbClr val="000000"/>
                        </a:solidFill>
                        <a:effectLst/>
                        <a:latin typeface="Calibri" panose="020F0502020204030204" pitchFamily="34" charset="0"/>
                        <a:ea typeface="+mn-ea"/>
                        <a:cs typeface="+mn-cs"/>
                      </a:endParaRPr>
                    </a:p>
                  </a:txBody>
                  <a:tcPr marL="8573" marR="8573" marT="8573" marB="0" anchor="ctr">
                    <a:solidFill>
                      <a:schemeClr val="accent1">
                        <a:lumMod val="40000"/>
                        <a:lumOff val="60000"/>
                      </a:schemeClr>
                    </a:solidFill>
                  </a:tcPr>
                </a:tc>
                <a:extLst>
                  <a:ext uri="{0D108BD9-81ED-4DB2-BD59-A6C34878D82A}">
                    <a16:rowId xmlns:a16="http://schemas.microsoft.com/office/drawing/2014/main" xmlns="" val="10002"/>
                  </a:ext>
                </a:extLst>
              </a:tr>
              <a:tr h="368714">
                <a:tc>
                  <a:txBody>
                    <a:bodyPr/>
                    <a:lstStyle/>
                    <a:p>
                      <a:pPr algn="l" rtl="0" fontAlgn="ctr"/>
                      <a:r>
                        <a:rPr lang="en-US" sz="2200" b="1" i="0" u="none" strike="noStrike" dirty="0">
                          <a:solidFill>
                            <a:srgbClr val="000000"/>
                          </a:solidFill>
                          <a:effectLst/>
                          <a:latin typeface="Calibri" panose="020F0502020204030204" pitchFamily="34" charset="0"/>
                        </a:rPr>
                        <a:t>Retail AUMs</a:t>
                      </a:r>
                    </a:p>
                  </a:txBody>
                  <a:tcPr marL="77153" marR="8573" marT="8573" marB="0" anchor="ctr">
                    <a:solidFill>
                      <a:schemeClr val="accent6">
                        <a:lumMod val="40000"/>
                        <a:lumOff val="60000"/>
                      </a:schemeClr>
                    </a:solidFill>
                  </a:tcPr>
                </a:tc>
                <a:tc>
                  <a:txBody>
                    <a:bodyPr/>
                    <a:lstStyle/>
                    <a:p>
                      <a:pPr algn="ctr" rtl="0" fontAlgn="ctr"/>
                      <a:r>
                        <a:rPr lang="en-US" sz="2200" b="1" i="0" u="none" strike="noStrike" dirty="0">
                          <a:solidFill>
                            <a:srgbClr val="FF0000"/>
                          </a:solidFill>
                          <a:effectLst/>
                          <a:latin typeface="Calibri" panose="020F0502020204030204" pitchFamily="34" charset="0"/>
                        </a:rPr>
                        <a:t>30.8%</a:t>
                      </a:r>
                    </a:p>
                  </a:txBody>
                  <a:tcPr marL="8573" marR="8573" marT="8573" marB="0" anchor="ctr">
                    <a:solidFill>
                      <a:schemeClr val="accent4">
                        <a:lumMod val="40000"/>
                        <a:lumOff val="60000"/>
                      </a:schemeClr>
                    </a:solidFill>
                  </a:tcPr>
                </a:tc>
                <a:tc>
                  <a:txBody>
                    <a:bodyPr/>
                    <a:lstStyle/>
                    <a:p>
                      <a:pPr marL="0" algn="ctr" defTabSz="914400" rtl="0" eaLnBrk="1" fontAlgn="ctr" latinLnBrk="0" hangingPunct="1"/>
                      <a:r>
                        <a:rPr lang="en-US" sz="2200" b="1" i="0" u="none" strike="noStrike" kern="1200" dirty="0" smtClean="0">
                          <a:solidFill>
                            <a:srgbClr val="000000"/>
                          </a:solidFill>
                          <a:effectLst/>
                          <a:latin typeface="Calibri" panose="020F0502020204030204" pitchFamily="34" charset="0"/>
                          <a:ea typeface="+mn-ea"/>
                          <a:cs typeface="+mn-cs"/>
                        </a:rPr>
                        <a:t>33%</a:t>
                      </a:r>
                      <a:endParaRPr lang="en-US" sz="2200" b="1" i="0" u="none" strike="noStrike" kern="1200" dirty="0">
                        <a:solidFill>
                          <a:srgbClr val="000000"/>
                        </a:solidFill>
                        <a:effectLst/>
                        <a:latin typeface="Calibri" panose="020F0502020204030204" pitchFamily="34" charset="0"/>
                        <a:ea typeface="+mn-ea"/>
                        <a:cs typeface="+mn-cs"/>
                      </a:endParaRPr>
                    </a:p>
                  </a:txBody>
                  <a:tcPr marL="8573" marR="8573" marT="8573" marB="0" anchor="ctr">
                    <a:solidFill>
                      <a:schemeClr val="accent1">
                        <a:lumMod val="40000"/>
                        <a:lumOff val="60000"/>
                      </a:schemeClr>
                    </a:solidFill>
                  </a:tcPr>
                </a:tc>
                <a:extLst>
                  <a:ext uri="{0D108BD9-81ED-4DB2-BD59-A6C34878D82A}">
                    <a16:rowId xmlns:a16="http://schemas.microsoft.com/office/drawing/2014/main" xmlns="" val="10003"/>
                  </a:ext>
                </a:extLst>
              </a:tr>
              <a:tr h="368714">
                <a:tc>
                  <a:txBody>
                    <a:bodyPr/>
                    <a:lstStyle/>
                    <a:p>
                      <a:pPr algn="l" rtl="0" fontAlgn="ctr"/>
                      <a:r>
                        <a:rPr lang="en-US" sz="2200" b="1" i="0" u="none" strike="noStrike" dirty="0">
                          <a:solidFill>
                            <a:srgbClr val="000000"/>
                          </a:solidFill>
                          <a:effectLst/>
                          <a:latin typeface="Calibri" panose="020F0502020204030204" pitchFamily="34" charset="0"/>
                        </a:rPr>
                        <a:t>Equity AUMs</a:t>
                      </a:r>
                    </a:p>
                  </a:txBody>
                  <a:tcPr marL="77153" marR="8573" marT="8573" marB="0" anchor="ctr">
                    <a:solidFill>
                      <a:schemeClr val="accent6">
                        <a:lumMod val="40000"/>
                        <a:lumOff val="60000"/>
                      </a:schemeClr>
                    </a:solidFill>
                  </a:tcPr>
                </a:tc>
                <a:tc>
                  <a:txBody>
                    <a:bodyPr/>
                    <a:lstStyle/>
                    <a:p>
                      <a:pPr algn="ctr" rtl="0" fontAlgn="ctr"/>
                      <a:r>
                        <a:rPr lang="en-US" sz="2200" b="1" i="0" u="none" strike="noStrike" dirty="0">
                          <a:solidFill>
                            <a:srgbClr val="FF0000"/>
                          </a:solidFill>
                          <a:effectLst/>
                          <a:latin typeface="Calibri" panose="020F0502020204030204" pitchFamily="34" charset="0"/>
                        </a:rPr>
                        <a:t>23.0%</a:t>
                      </a:r>
                    </a:p>
                  </a:txBody>
                  <a:tcPr marL="8573" marR="8573" marT="8573" marB="0" anchor="ctr">
                    <a:solidFill>
                      <a:schemeClr val="accent4">
                        <a:lumMod val="40000"/>
                        <a:lumOff val="60000"/>
                      </a:schemeClr>
                    </a:solidFill>
                  </a:tcPr>
                </a:tc>
                <a:tc>
                  <a:txBody>
                    <a:bodyPr/>
                    <a:lstStyle/>
                    <a:p>
                      <a:pPr marL="0" algn="ctr" defTabSz="914400" rtl="0" eaLnBrk="1" fontAlgn="ctr" latinLnBrk="0" hangingPunct="1"/>
                      <a:r>
                        <a:rPr lang="en-US" sz="2200" b="1" i="0" u="none" strike="noStrike" kern="1200" dirty="0" smtClean="0">
                          <a:solidFill>
                            <a:srgbClr val="000000"/>
                          </a:solidFill>
                          <a:effectLst/>
                          <a:latin typeface="Calibri" panose="020F0502020204030204" pitchFamily="34" charset="0"/>
                          <a:ea typeface="+mn-ea"/>
                          <a:cs typeface="+mn-cs"/>
                        </a:rPr>
                        <a:t>17.43%</a:t>
                      </a:r>
                      <a:endParaRPr lang="en-US" sz="2200" b="1" i="0" u="none" strike="noStrike" kern="1200" dirty="0">
                        <a:solidFill>
                          <a:srgbClr val="000000"/>
                        </a:solidFill>
                        <a:effectLst/>
                        <a:latin typeface="Calibri" panose="020F0502020204030204" pitchFamily="34" charset="0"/>
                        <a:ea typeface="+mn-ea"/>
                        <a:cs typeface="+mn-cs"/>
                      </a:endParaRPr>
                    </a:p>
                  </a:txBody>
                  <a:tcPr marL="8573" marR="8573" marT="8573" marB="0" anchor="ctr">
                    <a:solidFill>
                      <a:schemeClr val="accent1">
                        <a:lumMod val="40000"/>
                        <a:lumOff val="60000"/>
                      </a:schemeClr>
                    </a:solidFill>
                  </a:tcPr>
                </a:tc>
                <a:extLst>
                  <a:ext uri="{0D108BD9-81ED-4DB2-BD59-A6C34878D82A}">
                    <a16:rowId xmlns:a16="http://schemas.microsoft.com/office/drawing/2014/main" xmlns="" val="10004"/>
                  </a:ext>
                </a:extLst>
              </a:tr>
              <a:tr h="374813">
                <a:tc>
                  <a:txBody>
                    <a:bodyPr/>
                    <a:lstStyle/>
                    <a:p>
                      <a:pPr algn="l" rtl="0" fontAlgn="ctr"/>
                      <a:r>
                        <a:rPr lang="en-US" sz="2200" b="1" i="0" u="none" strike="noStrike" dirty="0">
                          <a:solidFill>
                            <a:srgbClr val="000000"/>
                          </a:solidFill>
                          <a:effectLst/>
                          <a:latin typeface="Calibri" panose="020F0502020204030204" pitchFamily="34" charset="0"/>
                        </a:rPr>
                        <a:t>Retail AUMs Outside 5 Big Cities</a:t>
                      </a:r>
                    </a:p>
                  </a:txBody>
                  <a:tcPr marL="77153" marR="8573" marT="8573" marB="0" anchor="ctr">
                    <a:solidFill>
                      <a:schemeClr val="accent6">
                        <a:lumMod val="40000"/>
                        <a:lumOff val="60000"/>
                      </a:schemeClr>
                    </a:solidFill>
                  </a:tcPr>
                </a:tc>
                <a:tc>
                  <a:txBody>
                    <a:bodyPr/>
                    <a:lstStyle/>
                    <a:p>
                      <a:pPr algn="ctr" rtl="0" fontAlgn="ctr"/>
                      <a:r>
                        <a:rPr lang="en-US" sz="2200" b="1" i="0" u="none" strike="noStrike" dirty="0">
                          <a:solidFill>
                            <a:srgbClr val="FF0000"/>
                          </a:solidFill>
                          <a:effectLst/>
                          <a:latin typeface="Calibri" panose="020F0502020204030204" pitchFamily="34" charset="0"/>
                        </a:rPr>
                        <a:t>7.5%</a:t>
                      </a:r>
                    </a:p>
                  </a:txBody>
                  <a:tcPr marL="8573" marR="8573" marT="8573" marB="0" anchor="ctr">
                    <a:solidFill>
                      <a:schemeClr val="accent4">
                        <a:lumMod val="40000"/>
                        <a:lumOff val="60000"/>
                      </a:schemeClr>
                    </a:solidFill>
                  </a:tcPr>
                </a:tc>
                <a:tc>
                  <a:txBody>
                    <a:bodyPr/>
                    <a:lstStyle/>
                    <a:p>
                      <a:pPr marL="0" algn="ctr" defTabSz="914400" rtl="0" eaLnBrk="1" fontAlgn="ctr" latinLnBrk="0" hangingPunct="1"/>
                      <a:r>
                        <a:rPr lang="en-US" sz="2200" b="1" i="0" u="none" strike="noStrike" kern="1200" dirty="0" smtClean="0">
                          <a:solidFill>
                            <a:srgbClr val="000000"/>
                          </a:solidFill>
                          <a:effectLst/>
                          <a:latin typeface="Calibri" panose="020F0502020204030204" pitchFamily="34" charset="0"/>
                          <a:ea typeface="+mn-ea"/>
                          <a:cs typeface="+mn-cs"/>
                        </a:rPr>
                        <a:t>5.60%</a:t>
                      </a:r>
                      <a:endParaRPr lang="en-US" sz="2200" b="1" i="0" u="none" strike="noStrike" kern="1200" dirty="0">
                        <a:solidFill>
                          <a:srgbClr val="000000"/>
                        </a:solidFill>
                        <a:effectLst/>
                        <a:latin typeface="Calibri" panose="020F0502020204030204" pitchFamily="34" charset="0"/>
                        <a:ea typeface="+mn-ea"/>
                        <a:cs typeface="+mn-cs"/>
                      </a:endParaRPr>
                    </a:p>
                  </a:txBody>
                  <a:tcPr marL="8573" marR="8573" marT="8573" marB="0" anchor="ctr">
                    <a:solidFill>
                      <a:schemeClr val="accent1">
                        <a:lumMod val="40000"/>
                        <a:lumOff val="60000"/>
                      </a:schemeClr>
                    </a:solidFill>
                  </a:tcPr>
                </a:tc>
                <a:extLst>
                  <a:ext uri="{0D108BD9-81ED-4DB2-BD59-A6C34878D82A}">
                    <a16:rowId xmlns:a16="http://schemas.microsoft.com/office/drawing/2014/main" xmlns="" val="10005"/>
                  </a:ext>
                </a:extLst>
              </a:tr>
              <a:tr h="368714">
                <a:tc>
                  <a:txBody>
                    <a:bodyPr/>
                    <a:lstStyle/>
                    <a:p>
                      <a:pPr algn="l" rtl="0" fontAlgn="ctr"/>
                      <a:r>
                        <a:rPr lang="en-US" sz="2200" b="1" i="0" u="none" strike="noStrike" dirty="0">
                          <a:solidFill>
                            <a:srgbClr val="000000"/>
                          </a:solidFill>
                          <a:effectLst/>
                          <a:latin typeface="Calibri" panose="020F0502020204030204" pitchFamily="34" charset="0"/>
                        </a:rPr>
                        <a:t>Market Share</a:t>
                      </a:r>
                    </a:p>
                  </a:txBody>
                  <a:tcPr marL="77153" marR="8573" marT="8573" marB="0" anchor="ctr">
                    <a:solidFill>
                      <a:schemeClr val="accent6">
                        <a:lumMod val="40000"/>
                        <a:lumOff val="60000"/>
                      </a:schemeClr>
                    </a:solidFill>
                  </a:tcPr>
                </a:tc>
                <a:tc>
                  <a:txBody>
                    <a:bodyPr/>
                    <a:lstStyle/>
                    <a:p>
                      <a:pPr algn="ctr" rtl="0" fontAlgn="ctr"/>
                      <a:r>
                        <a:rPr lang="en-US" sz="2200" b="1" i="0" u="none" strike="noStrike" dirty="0">
                          <a:solidFill>
                            <a:srgbClr val="FF0000"/>
                          </a:solidFill>
                          <a:effectLst/>
                          <a:latin typeface="Calibri" panose="020F0502020204030204" pitchFamily="34" charset="0"/>
                        </a:rPr>
                        <a:t>13.7%</a:t>
                      </a:r>
                    </a:p>
                  </a:txBody>
                  <a:tcPr marL="8573" marR="8573" marT="8573" marB="0" anchor="ctr">
                    <a:solidFill>
                      <a:schemeClr val="accent4">
                        <a:lumMod val="40000"/>
                        <a:lumOff val="60000"/>
                      </a:schemeClr>
                    </a:solidFill>
                  </a:tcPr>
                </a:tc>
                <a:tc>
                  <a:txBody>
                    <a:bodyPr/>
                    <a:lstStyle/>
                    <a:p>
                      <a:pPr marL="0" algn="ctr" defTabSz="914400" rtl="0" eaLnBrk="1" fontAlgn="ctr" latinLnBrk="0" hangingPunct="1"/>
                      <a:r>
                        <a:rPr lang="en-US" sz="2200" b="1" i="0" u="none" strike="noStrike" kern="1200" dirty="0" smtClean="0">
                          <a:solidFill>
                            <a:srgbClr val="000000"/>
                          </a:solidFill>
                          <a:effectLst/>
                          <a:latin typeface="Calibri" panose="020F0502020204030204" pitchFamily="34" charset="0"/>
                          <a:ea typeface="+mn-ea"/>
                          <a:cs typeface="+mn-cs"/>
                        </a:rPr>
                        <a:t>12.71%</a:t>
                      </a:r>
                      <a:endParaRPr lang="en-US" sz="2200" b="1" i="0" u="none" strike="noStrike" kern="1200" dirty="0">
                        <a:solidFill>
                          <a:srgbClr val="000000"/>
                        </a:solidFill>
                        <a:effectLst/>
                        <a:latin typeface="Calibri" panose="020F0502020204030204" pitchFamily="34" charset="0"/>
                        <a:ea typeface="+mn-ea"/>
                        <a:cs typeface="+mn-cs"/>
                      </a:endParaRPr>
                    </a:p>
                  </a:txBody>
                  <a:tcPr marL="8573" marR="8573" marT="8573" marB="0" anchor="ctr">
                    <a:solidFill>
                      <a:schemeClr val="accent1">
                        <a:lumMod val="40000"/>
                        <a:lumOff val="60000"/>
                      </a:schemeClr>
                    </a:solidFill>
                  </a:tcPr>
                </a:tc>
                <a:extLst>
                  <a:ext uri="{0D108BD9-81ED-4DB2-BD59-A6C34878D82A}">
                    <a16:rowId xmlns:a16="http://schemas.microsoft.com/office/drawing/2014/main" xmlns="" val="10006"/>
                  </a:ext>
                </a:extLst>
              </a:tr>
              <a:tr h="368714">
                <a:tc>
                  <a:txBody>
                    <a:bodyPr/>
                    <a:lstStyle/>
                    <a:p>
                      <a:pPr algn="l" rtl="0" fontAlgn="ctr"/>
                      <a:r>
                        <a:rPr lang="en-US" sz="2200" b="1" i="0" u="none" strike="noStrike" dirty="0">
                          <a:solidFill>
                            <a:srgbClr val="000000"/>
                          </a:solidFill>
                          <a:effectLst/>
                          <a:latin typeface="Calibri" panose="020F0502020204030204" pitchFamily="34" charset="0"/>
                        </a:rPr>
                        <a:t>Shariah Market Share </a:t>
                      </a:r>
                    </a:p>
                  </a:txBody>
                  <a:tcPr marL="77153" marR="8573" marT="8573" marB="0" anchor="ctr">
                    <a:solidFill>
                      <a:schemeClr val="accent6">
                        <a:lumMod val="40000"/>
                        <a:lumOff val="60000"/>
                      </a:schemeClr>
                    </a:solidFill>
                  </a:tcPr>
                </a:tc>
                <a:tc>
                  <a:txBody>
                    <a:bodyPr/>
                    <a:lstStyle/>
                    <a:p>
                      <a:pPr algn="ctr" rtl="0" fontAlgn="ctr"/>
                      <a:r>
                        <a:rPr lang="en-US" sz="2200" b="1" i="0" u="none" strike="noStrike" dirty="0">
                          <a:solidFill>
                            <a:srgbClr val="FF0000"/>
                          </a:solidFill>
                          <a:effectLst/>
                          <a:latin typeface="Calibri" panose="020F0502020204030204" pitchFamily="34" charset="0"/>
                        </a:rPr>
                        <a:t>8.5%</a:t>
                      </a:r>
                    </a:p>
                  </a:txBody>
                  <a:tcPr marL="8573" marR="8573" marT="8573" marB="0" anchor="ctr">
                    <a:solidFill>
                      <a:schemeClr val="accent4">
                        <a:lumMod val="40000"/>
                        <a:lumOff val="60000"/>
                      </a:schemeClr>
                    </a:solidFill>
                  </a:tcPr>
                </a:tc>
                <a:tc>
                  <a:txBody>
                    <a:bodyPr/>
                    <a:lstStyle/>
                    <a:p>
                      <a:pPr marL="0" algn="ctr" defTabSz="914400" rtl="0" eaLnBrk="1" fontAlgn="ctr" latinLnBrk="0" hangingPunct="1"/>
                      <a:r>
                        <a:rPr lang="en-US" sz="2200" b="1" i="0" u="none" strike="noStrike" kern="1200" dirty="0" smtClean="0">
                          <a:solidFill>
                            <a:srgbClr val="000000"/>
                          </a:solidFill>
                          <a:effectLst/>
                          <a:latin typeface="Calibri" panose="020F0502020204030204" pitchFamily="34" charset="0"/>
                          <a:ea typeface="+mn-ea"/>
                          <a:cs typeface="+mn-cs"/>
                        </a:rPr>
                        <a:t>6.72%</a:t>
                      </a:r>
                      <a:endParaRPr lang="en-US" sz="2200" b="1" i="0" u="none" strike="noStrike" kern="1200" dirty="0">
                        <a:solidFill>
                          <a:srgbClr val="000000"/>
                        </a:solidFill>
                        <a:effectLst/>
                        <a:latin typeface="Calibri" panose="020F0502020204030204" pitchFamily="34" charset="0"/>
                        <a:ea typeface="+mn-ea"/>
                        <a:cs typeface="+mn-cs"/>
                      </a:endParaRPr>
                    </a:p>
                  </a:txBody>
                  <a:tcPr marL="8573" marR="8573" marT="8573" marB="0" anchor="ctr">
                    <a:solidFill>
                      <a:schemeClr val="accent1">
                        <a:lumMod val="40000"/>
                        <a:lumOff val="60000"/>
                      </a:schemeClr>
                    </a:solidFill>
                  </a:tcPr>
                </a:tc>
                <a:extLst>
                  <a:ext uri="{0D108BD9-81ED-4DB2-BD59-A6C34878D82A}">
                    <a16:rowId xmlns:a16="http://schemas.microsoft.com/office/drawing/2014/main" xmlns="" val="10007"/>
                  </a:ext>
                </a:extLst>
              </a:tr>
              <a:tr h="368714">
                <a:tc>
                  <a:txBody>
                    <a:bodyPr/>
                    <a:lstStyle/>
                    <a:p>
                      <a:pPr algn="l" rtl="0" fontAlgn="ctr"/>
                      <a:r>
                        <a:rPr lang="en-US" sz="2200" b="1" i="0" u="none" strike="noStrike" dirty="0">
                          <a:solidFill>
                            <a:srgbClr val="000000"/>
                          </a:solidFill>
                          <a:effectLst/>
                          <a:latin typeface="Calibri" panose="020F0502020204030204" pitchFamily="34" charset="0"/>
                        </a:rPr>
                        <a:t>VPS Market Share</a:t>
                      </a:r>
                    </a:p>
                  </a:txBody>
                  <a:tcPr marL="77153" marR="8573" marT="8573" marB="0" anchor="ctr">
                    <a:solidFill>
                      <a:schemeClr val="accent6">
                        <a:lumMod val="40000"/>
                        <a:lumOff val="60000"/>
                      </a:schemeClr>
                    </a:solidFill>
                  </a:tcPr>
                </a:tc>
                <a:tc>
                  <a:txBody>
                    <a:bodyPr/>
                    <a:lstStyle/>
                    <a:p>
                      <a:pPr algn="ctr" rtl="0" fontAlgn="ctr"/>
                      <a:r>
                        <a:rPr lang="en-US" sz="2200" b="1" i="0" u="none" strike="noStrike" dirty="0">
                          <a:solidFill>
                            <a:srgbClr val="FF0000"/>
                          </a:solidFill>
                          <a:effectLst/>
                          <a:latin typeface="Calibri" panose="020F0502020204030204" pitchFamily="34" charset="0"/>
                        </a:rPr>
                        <a:t>9%</a:t>
                      </a:r>
                    </a:p>
                  </a:txBody>
                  <a:tcPr marL="8573" marR="8573" marT="8573" marB="0" anchor="ctr">
                    <a:solidFill>
                      <a:schemeClr val="accent4">
                        <a:lumMod val="40000"/>
                        <a:lumOff val="60000"/>
                      </a:schemeClr>
                    </a:solidFill>
                  </a:tcPr>
                </a:tc>
                <a:tc>
                  <a:txBody>
                    <a:bodyPr/>
                    <a:lstStyle/>
                    <a:p>
                      <a:pPr marL="0" algn="ctr" defTabSz="914400" rtl="0" eaLnBrk="1" fontAlgn="ctr" latinLnBrk="0" hangingPunct="1"/>
                      <a:r>
                        <a:rPr lang="en-US" sz="2200" b="1" i="0" u="none" strike="noStrike" kern="1200" dirty="0" smtClean="0">
                          <a:solidFill>
                            <a:srgbClr val="000000"/>
                          </a:solidFill>
                          <a:effectLst/>
                          <a:latin typeface="Calibri" panose="020F0502020204030204" pitchFamily="34" charset="0"/>
                          <a:ea typeface="+mn-ea"/>
                          <a:cs typeface="+mn-cs"/>
                        </a:rPr>
                        <a:t>8.97%</a:t>
                      </a:r>
                      <a:endParaRPr lang="en-US" sz="2200" b="1" i="0" u="none" strike="noStrike" kern="1200" dirty="0">
                        <a:solidFill>
                          <a:srgbClr val="000000"/>
                        </a:solidFill>
                        <a:effectLst/>
                        <a:latin typeface="Calibri" panose="020F0502020204030204" pitchFamily="34" charset="0"/>
                        <a:ea typeface="+mn-ea"/>
                        <a:cs typeface="+mn-cs"/>
                      </a:endParaRPr>
                    </a:p>
                  </a:txBody>
                  <a:tcPr marL="8573" marR="8573" marT="8573" marB="0" anchor="ctr">
                    <a:solidFill>
                      <a:schemeClr val="accent1">
                        <a:lumMod val="40000"/>
                        <a:lumOff val="60000"/>
                      </a:schemeClr>
                    </a:solidFill>
                  </a:tcPr>
                </a:tc>
                <a:extLst>
                  <a:ext uri="{0D108BD9-81ED-4DB2-BD59-A6C34878D82A}">
                    <a16:rowId xmlns:a16="http://schemas.microsoft.com/office/drawing/2014/main" xmlns="" val="10008"/>
                  </a:ext>
                </a:extLst>
              </a:tr>
              <a:tr h="368714">
                <a:tc>
                  <a:txBody>
                    <a:bodyPr/>
                    <a:lstStyle/>
                    <a:p>
                      <a:pPr algn="l" rtl="0" fontAlgn="ctr"/>
                      <a:r>
                        <a:rPr lang="en-US" sz="2200" b="1" i="0" u="none" strike="noStrike" dirty="0" smtClean="0">
                          <a:solidFill>
                            <a:srgbClr val="000000"/>
                          </a:solidFill>
                          <a:effectLst/>
                          <a:latin typeface="Calibri" panose="020F0502020204030204" pitchFamily="34" charset="0"/>
                        </a:rPr>
                        <a:t>Customer Service</a:t>
                      </a:r>
                    </a:p>
                  </a:txBody>
                  <a:tcPr marL="77153" marR="8573" marT="8573" marB="0" anchor="ctr">
                    <a:solidFill>
                      <a:schemeClr val="accent6">
                        <a:lumMod val="40000"/>
                        <a:lumOff val="60000"/>
                      </a:schemeClr>
                    </a:solidFill>
                  </a:tcPr>
                </a:tc>
                <a:tc>
                  <a:txBody>
                    <a:bodyPr/>
                    <a:lstStyle/>
                    <a:p>
                      <a:pPr algn="ctr" rtl="0" fontAlgn="ctr"/>
                      <a:endParaRPr lang="en-US" sz="2200" b="1" i="0" u="none" strike="noStrike" dirty="0">
                        <a:solidFill>
                          <a:srgbClr val="FF0000"/>
                        </a:solidFill>
                        <a:effectLst/>
                        <a:latin typeface="Calibri" panose="020F0502020204030204" pitchFamily="34" charset="0"/>
                      </a:endParaRPr>
                    </a:p>
                  </a:txBody>
                  <a:tcPr marL="8573" marR="8573" marT="8573" marB="0" anchor="ctr">
                    <a:solidFill>
                      <a:schemeClr val="accent4">
                        <a:lumMod val="40000"/>
                        <a:lumOff val="60000"/>
                      </a:schemeClr>
                    </a:solidFill>
                  </a:tcPr>
                </a:tc>
                <a:tc>
                  <a:txBody>
                    <a:bodyPr/>
                    <a:lstStyle/>
                    <a:p>
                      <a:pPr marL="0" algn="ctr" defTabSz="914400" rtl="0" eaLnBrk="1" fontAlgn="ctr" latinLnBrk="0" hangingPunct="1"/>
                      <a:r>
                        <a:rPr lang="en-US" sz="2200" b="1" i="0" u="none" strike="noStrike" kern="1200" dirty="0" smtClean="0">
                          <a:solidFill>
                            <a:srgbClr val="000000"/>
                          </a:solidFill>
                          <a:effectLst/>
                          <a:latin typeface="Calibri" panose="020F0502020204030204" pitchFamily="34" charset="0"/>
                          <a:ea typeface="+mn-ea"/>
                          <a:cs typeface="+mn-cs"/>
                        </a:rPr>
                        <a:t>21 point</a:t>
                      </a:r>
                      <a:r>
                        <a:rPr lang="en-US" sz="1200" b="1" i="0" u="none" strike="noStrike" kern="1200" dirty="0" smtClean="0">
                          <a:solidFill>
                            <a:srgbClr val="000000"/>
                          </a:solidFill>
                          <a:effectLst/>
                          <a:latin typeface="Calibri" panose="020F0502020204030204" pitchFamily="34" charset="0"/>
                          <a:ea typeface="+mn-ea"/>
                          <a:cs typeface="+mn-cs"/>
                        </a:rPr>
                        <a:t>***</a:t>
                      </a:r>
                      <a:r>
                        <a:rPr lang="en-US" sz="2200" b="1" i="0" u="none" strike="noStrike" kern="1200" baseline="0" dirty="0" smtClean="0">
                          <a:solidFill>
                            <a:srgbClr val="000000"/>
                          </a:solidFill>
                          <a:effectLst/>
                          <a:latin typeface="Calibri" panose="020F0502020204030204" pitchFamily="34" charset="0"/>
                          <a:ea typeface="+mn-ea"/>
                          <a:cs typeface="+mn-cs"/>
                        </a:rPr>
                        <a:t> </a:t>
                      </a:r>
                    </a:p>
                    <a:p>
                      <a:pPr marL="0" algn="ctr" defTabSz="914400" rtl="0" eaLnBrk="1" fontAlgn="ctr" latinLnBrk="0" hangingPunct="1"/>
                      <a:r>
                        <a:rPr lang="en-US" sz="1200" b="1" i="0" u="none" strike="noStrike" kern="1200" baseline="0" dirty="0" smtClean="0">
                          <a:solidFill>
                            <a:srgbClr val="000000"/>
                          </a:solidFill>
                          <a:effectLst/>
                          <a:latin typeface="Calibri" panose="020F0502020204030204" pitchFamily="34" charset="0"/>
                          <a:ea typeface="+mn-ea"/>
                          <a:cs typeface="+mn-cs"/>
                        </a:rPr>
                        <a:t>(Considered Good as per NPS standards)</a:t>
                      </a:r>
                      <a:endParaRPr lang="en-US" sz="1200" b="1" i="0" u="none" strike="noStrike" kern="1200" dirty="0">
                        <a:solidFill>
                          <a:srgbClr val="000000"/>
                        </a:solidFill>
                        <a:effectLst/>
                        <a:latin typeface="Calibri" panose="020F0502020204030204" pitchFamily="34" charset="0"/>
                        <a:ea typeface="+mn-ea"/>
                        <a:cs typeface="+mn-cs"/>
                      </a:endParaRPr>
                    </a:p>
                  </a:txBody>
                  <a:tcPr marL="8573" marR="8573" marT="8573" marB="0" anchor="ctr">
                    <a:solidFill>
                      <a:schemeClr val="accent1">
                        <a:lumMod val="60000"/>
                        <a:lumOff val="40000"/>
                      </a:schemeClr>
                    </a:solidFill>
                  </a:tcPr>
                </a:tc>
                <a:extLst>
                  <a:ext uri="{0D108BD9-81ED-4DB2-BD59-A6C34878D82A}">
                    <a16:rowId xmlns:a16="http://schemas.microsoft.com/office/drawing/2014/main" xmlns="" val="1411533395"/>
                  </a:ext>
                </a:extLst>
              </a:tr>
            </a:tbl>
          </a:graphicData>
        </a:graphic>
      </p:graphicFrame>
      <p:sp>
        <p:nvSpPr>
          <p:cNvPr id="3" name="TextBox 2"/>
          <p:cNvSpPr txBox="1"/>
          <p:nvPr/>
        </p:nvSpPr>
        <p:spPr>
          <a:xfrm>
            <a:off x="675830" y="6341530"/>
            <a:ext cx="5429912" cy="550920"/>
          </a:xfrm>
          <a:prstGeom prst="rect">
            <a:avLst/>
          </a:prstGeom>
          <a:noFill/>
        </p:spPr>
        <p:txBody>
          <a:bodyPr wrap="square" rtlCol="0">
            <a:spAutoFit/>
          </a:bodyPr>
          <a:lstStyle/>
          <a:p>
            <a:pPr eaLnBrk="1" fontAlgn="auto" hangingPunct="1">
              <a:spcBef>
                <a:spcPts val="0"/>
              </a:spcBef>
              <a:spcAft>
                <a:spcPts val="0"/>
              </a:spcAft>
            </a:pPr>
            <a:r>
              <a:rPr lang="en-US" sz="990" b="1" dirty="0" smtClean="0">
                <a:solidFill>
                  <a:prstClr val="black"/>
                </a:solidFill>
                <a:latin typeface="Calibri"/>
              </a:rPr>
              <a:t>*Operating Profit is </a:t>
            </a:r>
            <a:r>
              <a:rPr lang="en-US" sz="990" b="1" dirty="0" smtClean="0">
                <a:solidFill>
                  <a:srgbClr val="FF0000"/>
                </a:solidFill>
                <a:latin typeface="Calibri"/>
              </a:rPr>
              <a:t>prorated</a:t>
            </a:r>
            <a:r>
              <a:rPr lang="en-US" sz="990" b="1" dirty="0" smtClean="0">
                <a:solidFill>
                  <a:prstClr val="black"/>
                </a:solidFill>
                <a:latin typeface="Calibri"/>
              </a:rPr>
              <a:t> for YTD Feb 2022</a:t>
            </a:r>
            <a:endParaRPr lang="en-US" sz="990" b="1" dirty="0">
              <a:solidFill>
                <a:prstClr val="black"/>
              </a:solidFill>
              <a:latin typeface="Calibri"/>
            </a:endParaRPr>
          </a:p>
          <a:p>
            <a:pPr eaLnBrk="1" fontAlgn="auto" hangingPunct="1">
              <a:spcBef>
                <a:spcPts val="0"/>
              </a:spcBef>
              <a:spcAft>
                <a:spcPts val="0"/>
              </a:spcAft>
            </a:pPr>
            <a:r>
              <a:rPr lang="en-US" sz="990" b="1" dirty="0">
                <a:solidFill>
                  <a:prstClr val="black"/>
                </a:solidFill>
                <a:latin typeface="Calibri"/>
              </a:rPr>
              <a:t> **BM: 75% 3M T-Bill + 25% PSX 100 </a:t>
            </a:r>
            <a:r>
              <a:rPr lang="en-US" sz="990" b="1" dirty="0" smtClean="0">
                <a:solidFill>
                  <a:prstClr val="black"/>
                </a:solidFill>
                <a:latin typeface="Calibri"/>
              </a:rPr>
              <a:t>Index</a:t>
            </a:r>
          </a:p>
          <a:p>
            <a:r>
              <a:rPr lang="en-US" sz="990" b="1" dirty="0" smtClean="0">
                <a:solidFill>
                  <a:prstClr val="black"/>
                </a:solidFill>
                <a:latin typeface="Calibri"/>
              </a:rPr>
              <a:t>***</a:t>
            </a:r>
            <a:r>
              <a:rPr lang="en-US" sz="1000" b="1" dirty="0">
                <a:solidFill>
                  <a:srgbClr val="000000"/>
                </a:solidFill>
                <a:latin typeface="Calibri" panose="020F0502020204030204" pitchFamily="34" charset="0"/>
              </a:rPr>
              <a:t> December 2021</a:t>
            </a:r>
            <a:endParaRPr lang="en-US" sz="990" b="1" dirty="0">
              <a:solidFill>
                <a:prstClr val="black"/>
              </a:solidFill>
              <a:latin typeface="Calibri"/>
            </a:endParaRPr>
          </a:p>
        </p:txBody>
      </p:sp>
    </p:spTree>
    <p:extLst>
      <p:ext uri="{BB962C8B-B14F-4D97-AF65-F5344CB8AC3E}">
        <p14:creationId xmlns:p14="http://schemas.microsoft.com/office/powerpoint/2010/main" val="3493799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6" name="Content Placeholder 2">
            <a:extLst>
              <a:ext uri="{FF2B5EF4-FFF2-40B4-BE49-F238E27FC236}">
                <a16:creationId xmlns:a16="http://schemas.microsoft.com/office/drawing/2014/main" xmlns="" id="{FD64171F-904E-4CBA-A681-B2C6C0CFE8A1}"/>
              </a:ext>
            </a:extLst>
          </p:cNvPr>
          <p:cNvSpPr txBox="1">
            <a:spLocks/>
          </p:cNvSpPr>
          <p:nvPr/>
        </p:nvSpPr>
        <p:spPr>
          <a:xfrm>
            <a:off x="686443" y="2403138"/>
            <a:ext cx="9464040" cy="600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rgbClr val="002060"/>
                </a:solidFill>
                <a:latin typeface="Georgia" pitchFamily="18" charset="0"/>
              </a:rPr>
              <a:t>Updates on Corporate/ </a:t>
            </a:r>
            <a:r>
              <a:rPr lang="en-US" sz="3600" dirty="0" smtClean="0">
                <a:solidFill>
                  <a:srgbClr val="002060"/>
                </a:solidFill>
                <a:latin typeface="Georgia" pitchFamily="18" charset="0"/>
              </a:rPr>
              <a:t>Retail</a:t>
            </a:r>
          </a:p>
        </p:txBody>
      </p:sp>
    </p:spTree>
    <p:extLst>
      <p:ext uri="{BB962C8B-B14F-4D97-AF65-F5344CB8AC3E}">
        <p14:creationId xmlns:p14="http://schemas.microsoft.com/office/powerpoint/2010/main" val="14264155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83D19E42-D625-4494-9B9E-7AAB6B2E67B3}" type="slidenum">
              <a:rPr lang="en-US" smtClean="0"/>
              <a:pPr>
                <a:defRPr/>
              </a:pPr>
              <a:t>8</a:t>
            </a:fld>
            <a:endParaRPr lang="en-US" dirty="0"/>
          </a:p>
        </p:txBody>
      </p:sp>
      <p:sp>
        <p:nvSpPr>
          <p:cNvPr id="5" name="Title 1"/>
          <p:cNvSpPr>
            <a:spLocks noGrp="1"/>
          </p:cNvSpPr>
          <p:nvPr>
            <p:ph type="title"/>
          </p:nvPr>
        </p:nvSpPr>
        <p:spPr>
          <a:xfrm>
            <a:off x="550070" y="590074"/>
            <a:ext cx="9872663" cy="644366"/>
          </a:xfrm>
        </p:spPr>
        <p:txBody>
          <a:bodyPr/>
          <a:lstStyle/>
          <a:p>
            <a:r>
              <a:rPr lang="en-US" sz="2520" b="1" dirty="0">
                <a:solidFill>
                  <a:srgbClr val="002060"/>
                </a:solidFill>
              </a:rPr>
              <a:t>Total Industry Size </a:t>
            </a:r>
            <a:r>
              <a:rPr lang="en-US" sz="1260" dirty="0">
                <a:solidFill>
                  <a:srgbClr val="002060"/>
                </a:solidFill>
              </a:rPr>
              <a:t>(As of 31</a:t>
            </a:r>
            <a:r>
              <a:rPr lang="en-US" sz="1260" baseline="30000" dirty="0">
                <a:solidFill>
                  <a:srgbClr val="002060"/>
                </a:solidFill>
              </a:rPr>
              <a:t>st</a:t>
            </a:r>
            <a:r>
              <a:rPr lang="en-US" sz="1260" dirty="0">
                <a:solidFill>
                  <a:srgbClr val="002060"/>
                </a:solidFill>
              </a:rPr>
              <a:t> March 2022)</a:t>
            </a:r>
          </a:p>
        </p:txBody>
      </p:sp>
      <p:sp>
        <p:nvSpPr>
          <p:cNvPr id="2" name="TextBox 1"/>
          <p:cNvSpPr txBox="1"/>
          <p:nvPr/>
        </p:nvSpPr>
        <p:spPr>
          <a:xfrm>
            <a:off x="8323983" y="5838167"/>
            <a:ext cx="2674620" cy="590931"/>
          </a:xfrm>
          <a:prstGeom prst="rect">
            <a:avLst/>
          </a:prstGeom>
          <a:noFill/>
        </p:spPr>
        <p:txBody>
          <a:bodyPr wrap="square" rtlCol="0">
            <a:spAutoFit/>
          </a:bodyPr>
          <a:lstStyle/>
          <a:p>
            <a:r>
              <a:rPr lang="en-US" sz="1080" dirty="0"/>
              <a:t>CIS and  Discretionary numbers</a:t>
            </a:r>
          </a:p>
          <a:p>
            <a:r>
              <a:rPr lang="en-US" sz="1080" dirty="0"/>
              <a:t>In Billions</a:t>
            </a:r>
          </a:p>
          <a:p>
            <a:r>
              <a:rPr lang="en-US" sz="1080" dirty="0"/>
              <a:t>Disclaimer: Industry numbers are projected</a:t>
            </a:r>
          </a:p>
        </p:txBody>
      </p:sp>
      <p:graphicFrame>
        <p:nvGraphicFramePr>
          <p:cNvPr id="6" name="Table 5"/>
          <p:cNvGraphicFramePr>
            <a:graphicFrameLocks noGrp="1"/>
          </p:cNvGraphicFramePr>
          <p:nvPr>
            <p:extLst/>
          </p:nvPr>
        </p:nvGraphicFramePr>
        <p:xfrm>
          <a:off x="6172200" y="1303020"/>
          <a:ext cx="3771900" cy="822960"/>
        </p:xfrm>
        <a:graphic>
          <a:graphicData uri="http://schemas.openxmlformats.org/drawingml/2006/table">
            <a:tbl>
              <a:tblPr>
                <a:effectLst>
                  <a:outerShdw blurRad="63500" sx="102000" sy="102000" algn="ctr" rotWithShape="0">
                    <a:prstClr val="black">
                      <a:alpha val="40000"/>
                    </a:prstClr>
                  </a:outerShdw>
                </a:effectLst>
                <a:tableStyleId>{69C7853C-536D-4A76-A0AE-DD22124D55A5}</a:tableStyleId>
              </a:tblPr>
              <a:tblGrid>
                <a:gridCol w="1098770">
                  <a:extLst>
                    <a:ext uri="{9D8B030D-6E8A-4147-A177-3AD203B41FA5}">
                      <a16:colId xmlns:a16="http://schemas.microsoft.com/office/drawing/2014/main" xmlns="" val="20000"/>
                    </a:ext>
                  </a:extLst>
                </a:gridCol>
                <a:gridCol w="787180">
                  <a:extLst>
                    <a:ext uri="{9D8B030D-6E8A-4147-A177-3AD203B41FA5}">
                      <a16:colId xmlns:a16="http://schemas.microsoft.com/office/drawing/2014/main" xmlns="" val="20001"/>
                    </a:ext>
                  </a:extLst>
                </a:gridCol>
                <a:gridCol w="787180">
                  <a:extLst>
                    <a:ext uri="{9D8B030D-6E8A-4147-A177-3AD203B41FA5}">
                      <a16:colId xmlns:a16="http://schemas.microsoft.com/office/drawing/2014/main" xmlns="" val="20002"/>
                    </a:ext>
                  </a:extLst>
                </a:gridCol>
                <a:gridCol w="1098770">
                  <a:extLst>
                    <a:ext uri="{9D8B030D-6E8A-4147-A177-3AD203B41FA5}">
                      <a16:colId xmlns:a16="http://schemas.microsoft.com/office/drawing/2014/main" xmlns="" val="20003"/>
                    </a:ext>
                  </a:extLst>
                </a:gridCol>
              </a:tblGrid>
              <a:tr h="205740">
                <a:tc>
                  <a:txBody>
                    <a:bodyPr/>
                    <a:lstStyle/>
                    <a:p>
                      <a:pPr algn="ctr"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Industry</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MCBAH</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Market Share</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05740">
                <a:tc>
                  <a:txBody>
                    <a:bodyPr/>
                    <a:lstStyle/>
                    <a:p>
                      <a:pPr algn="ctr" fontAlgn="ctr"/>
                      <a:r>
                        <a:rPr lang="en-US" sz="1000" u="none" strike="noStrike" dirty="0">
                          <a:effectLst/>
                        </a:rPr>
                        <a:t>CIS</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mn-lt"/>
                        </a:rPr>
                        <a:t>1,132.83</a:t>
                      </a:r>
                      <a:endParaRPr lang="en-US" sz="1000" b="0" i="0" u="none" strike="noStrike" dirty="0">
                        <a:solidFill>
                          <a:srgbClr val="000000"/>
                        </a:solidFill>
                        <a:effectLst/>
                        <a:latin typeface="+mn-lt"/>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mn-lt"/>
                        </a:rPr>
                        <a:t>107.40</a:t>
                      </a:r>
                      <a:endParaRPr lang="en-US" sz="1000" b="0" i="0" u="none" strike="noStrike" dirty="0">
                        <a:solidFill>
                          <a:srgbClr val="000000"/>
                        </a:solidFill>
                        <a:effectLst/>
                        <a:latin typeface="+mn-lt"/>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9.48%</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05740">
                <a:tc>
                  <a:txBody>
                    <a:bodyPr/>
                    <a:lstStyle/>
                    <a:p>
                      <a:pPr algn="ctr" fontAlgn="ctr"/>
                      <a:r>
                        <a:rPr lang="en-US" sz="1000" u="none" strike="noStrike" dirty="0">
                          <a:effectLst/>
                        </a:rPr>
                        <a:t>Discretionary</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211.18</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63.46</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30.05%</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5740">
                <a:tc>
                  <a:txBody>
                    <a:bodyPr/>
                    <a:lstStyle/>
                    <a:p>
                      <a:pPr algn="ctr" fontAlgn="ctr"/>
                      <a:r>
                        <a:rPr lang="en-US" sz="1000" u="none" strike="noStrike" dirty="0">
                          <a:effectLst/>
                        </a:rPr>
                        <a:t>Total</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1,344.01</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smtClean="0">
                          <a:solidFill>
                            <a:srgbClr val="000000"/>
                          </a:solidFill>
                          <a:effectLst/>
                          <a:latin typeface="Calibri" panose="020F0502020204030204" pitchFamily="34" charset="0"/>
                        </a:rPr>
                        <a:t>170.86</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12.71%</a:t>
                      </a:r>
                      <a:endParaRPr lang="en-US" sz="1000" b="0" i="0" u="none" strike="noStrike" dirty="0">
                        <a:solidFill>
                          <a:srgbClr val="000000"/>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graphicFrame>
        <p:nvGraphicFramePr>
          <p:cNvPr id="9" name="Table 8"/>
          <p:cNvGraphicFramePr>
            <a:graphicFrameLocks noGrp="1"/>
          </p:cNvGraphicFramePr>
          <p:nvPr>
            <p:extLst/>
          </p:nvPr>
        </p:nvGraphicFramePr>
        <p:xfrm>
          <a:off x="274322" y="5006340"/>
          <a:ext cx="10148412" cy="754381"/>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422477">
                  <a:extLst>
                    <a:ext uri="{9D8B030D-6E8A-4147-A177-3AD203B41FA5}">
                      <a16:colId xmlns:a16="http://schemas.microsoft.com/office/drawing/2014/main" xmlns="" val="20000"/>
                    </a:ext>
                  </a:extLst>
                </a:gridCol>
                <a:gridCol w="1298476">
                  <a:extLst>
                    <a:ext uri="{9D8B030D-6E8A-4147-A177-3AD203B41FA5}">
                      <a16:colId xmlns:a16="http://schemas.microsoft.com/office/drawing/2014/main" xmlns="" val="20001"/>
                    </a:ext>
                  </a:extLst>
                </a:gridCol>
                <a:gridCol w="1029550">
                  <a:extLst>
                    <a:ext uri="{9D8B030D-6E8A-4147-A177-3AD203B41FA5}">
                      <a16:colId xmlns:a16="http://schemas.microsoft.com/office/drawing/2014/main" xmlns="" val="20002"/>
                    </a:ext>
                  </a:extLst>
                </a:gridCol>
                <a:gridCol w="1302474">
                  <a:extLst>
                    <a:ext uri="{9D8B030D-6E8A-4147-A177-3AD203B41FA5}">
                      <a16:colId xmlns:a16="http://schemas.microsoft.com/office/drawing/2014/main" xmlns="" val="20003"/>
                    </a:ext>
                  </a:extLst>
                </a:gridCol>
                <a:gridCol w="1019087">
                  <a:extLst>
                    <a:ext uri="{9D8B030D-6E8A-4147-A177-3AD203B41FA5}">
                      <a16:colId xmlns:a16="http://schemas.microsoft.com/office/drawing/2014/main" xmlns="" val="20004"/>
                    </a:ext>
                  </a:extLst>
                </a:gridCol>
                <a:gridCol w="1019087">
                  <a:extLst>
                    <a:ext uri="{9D8B030D-6E8A-4147-A177-3AD203B41FA5}">
                      <a16:colId xmlns:a16="http://schemas.microsoft.com/office/drawing/2014/main" xmlns="" val="20005"/>
                    </a:ext>
                  </a:extLst>
                </a:gridCol>
                <a:gridCol w="1019087">
                  <a:extLst>
                    <a:ext uri="{9D8B030D-6E8A-4147-A177-3AD203B41FA5}">
                      <a16:colId xmlns:a16="http://schemas.microsoft.com/office/drawing/2014/main" xmlns="" val="20006"/>
                    </a:ext>
                  </a:extLst>
                </a:gridCol>
                <a:gridCol w="1019087">
                  <a:extLst>
                    <a:ext uri="{9D8B030D-6E8A-4147-A177-3AD203B41FA5}">
                      <a16:colId xmlns:a16="http://schemas.microsoft.com/office/drawing/2014/main" xmlns="" val="20007"/>
                    </a:ext>
                  </a:extLst>
                </a:gridCol>
                <a:gridCol w="1019087">
                  <a:extLst>
                    <a:ext uri="{9D8B030D-6E8A-4147-A177-3AD203B41FA5}">
                      <a16:colId xmlns:a16="http://schemas.microsoft.com/office/drawing/2014/main" xmlns="" val="20008"/>
                    </a:ext>
                  </a:extLst>
                </a:gridCol>
              </a:tblGrid>
              <a:tr h="377190">
                <a:tc>
                  <a:txBody>
                    <a:bodyPr/>
                    <a:lstStyle/>
                    <a:p>
                      <a:pPr algn="ctr" fontAlgn="ctr"/>
                      <a:r>
                        <a:rPr lang="en-US" sz="1100" u="none" strike="noStrike" dirty="0">
                          <a:solidFill>
                            <a:schemeClr val="tx1"/>
                          </a:solidFill>
                          <a:effectLst/>
                        </a:rPr>
                        <a:t> </a:t>
                      </a:r>
                      <a:endParaRPr lang="en-US" sz="1100" b="0" i="0" u="none" strike="noStrike" dirty="0">
                        <a:solidFill>
                          <a:schemeClr val="tx1"/>
                        </a:solidFill>
                        <a:effectLst/>
                        <a:latin typeface="Arial" panose="020B060402020202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solidFill>
                            <a:schemeClr val="tx1"/>
                          </a:solidFill>
                          <a:effectLst/>
                        </a:rPr>
                        <a:t>NAFA</a:t>
                      </a:r>
                      <a:endParaRPr lang="en-US" sz="1100" b="1"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solidFill>
                            <a:schemeClr val="tx1"/>
                          </a:solidFill>
                          <a:effectLst/>
                        </a:rPr>
                        <a:t>Al </a:t>
                      </a:r>
                      <a:r>
                        <a:rPr lang="en-US" sz="1100" u="none" strike="noStrike" dirty="0" err="1" smtClean="0">
                          <a:solidFill>
                            <a:schemeClr val="tx1"/>
                          </a:solidFill>
                          <a:effectLst/>
                        </a:rPr>
                        <a:t>Meezan</a:t>
                      </a:r>
                      <a:endParaRPr lang="en-US" sz="1100" b="1"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a:solidFill>
                            <a:schemeClr val="tx1"/>
                          </a:solidFill>
                          <a:effectLst/>
                        </a:rPr>
                        <a:t>MCBAH</a:t>
                      </a:r>
                      <a:endParaRPr lang="en-US" sz="1100" b="1"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a:solidFill>
                            <a:schemeClr val="tx1"/>
                          </a:solidFill>
                          <a:effectLst/>
                        </a:rPr>
                        <a:t>UBL</a:t>
                      </a:r>
                      <a:endParaRPr lang="en-US" sz="1100" b="1"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1" i="0" u="none" strike="noStrike" dirty="0" smtClean="0">
                          <a:solidFill>
                            <a:schemeClr val="tx1"/>
                          </a:solidFill>
                          <a:effectLst/>
                          <a:latin typeface="+mn-lt"/>
                        </a:rPr>
                        <a:t>HBL</a:t>
                      </a:r>
                      <a:endParaRPr lang="en-US" sz="1100" b="1"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solidFill>
                            <a:schemeClr val="tx1"/>
                          </a:solidFill>
                          <a:effectLst/>
                        </a:rPr>
                        <a:t>ABL</a:t>
                      </a:r>
                      <a:endParaRPr lang="en-US" sz="1100" b="1"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solidFill>
                            <a:schemeClr val="tx1"/>
                          </a:solidFill>
                          <a:effectLst/>
                        </a:rPr>
                        <a:t>Faysal</a:t>
                      </a:r>
                      <a:endParaRPr lang="en-US" sz="1100" b="1"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1" i="0" u="none" strike="noStrike" dirty="0" err="1" smtClean="0">
                          <a:solidFill>
                            <a:schemeClr val="tx1"/>
                          </a:solidFill>
                          <a:effectLst/>
                          <a:latin typeface="Calibri" panose="020F0502020204030204" pitchFamily="34" charset="0"/>
                        </a:rPr>
                        <a:t>Alfalah</a:t>
                      </a:r>
                      <a:endParaRPr lang="en-US" sz="1100" b="1"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97168">
                <a:tc>
                  <a:txBody>
                    <a:bodyPr/>
                    <a:lstStyle/>
                    <a:p>
                      <a:pPr algn="ctr" rtl="0" fontAlgn="ctr"/>
                      <a:r>
                        <a:rPr lang="en-US" sz="1100" b="1" u="none" strike="noStrike" dirty="0">
                          <a:solidFill>
                            <a:schemeClr val="tx1"/>
                          </a:solidFill>
                          <a:effectLst/>
                        </a:rPr>
                        <a:t>Total</a:t>
                      </a:r>
                      <a:endParaRPr lang="en-US" sz="1100" b="1"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200.60</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194.97</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170.86</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128.16</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109.32</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93.21</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92.16</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55.13</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80023">
                <a:tc>
                  <a:txBody>
                    <a:bodyPr/>
                    <a:lstStyle/>
                    <a:p>
                      <a:pPr algn="ctr" fontAlgn="b"/>
                      <a:r>
                        <a:rPr lang="en-US" sz="1100" b="1" u="none" strike="noStrike" dirty="0">
                          <a:solidFill>
                            <a:schemeClr val="tx1"/>
                          </a:solidFill>
                          <a:effectLst/>
                        </a:rPr>
                        <a:t>Market Share</a:t>
                      </a:r>
                      <a:endParaRPr lang="en-US" sz="1100" b="1"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14.93%</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14.51%</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12.71%</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9.54%</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8.13%</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6.94%</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6.86%</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4.10%</a:t>
                      </a:r>
                      <a:endParaRPr lang="en-US" sz="1100" b="0" i="0" u="none" strike="noStrike" dirty="0">
                        <a:solidFill>
                          <a:schemeClr val="tx1"/>
                        </a:solidFill>
                        <a:effectLst/>
                        <a:latin typeface="Calibri" panose="020F0502020204030204" pitchFamily="34" charset="0"/>
                      </a:endParaRPr>
                    </a:p>
                  </a:txBody>
                  <a:tcPr marL="8573" marR="8573" marT="8573"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3" name="AutoShape 2" descr="Blue and White PPT Background"/>
          <p:cNvSpPr>
            <a:spLocks noChangeAspect="1" noChangeArrowheads="1"/>
          </p:cNvSpPr>
          <p:nvPr/>
        </p:nvSpPr>
        <p:spPr bwMode="auto">
          <a:xfrm>
            <a:off x="141447" y="212884"/>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p>
            <a:endParaRPr lang="en-US" sz="1620"/>
          </a:p>
        </p:txBody>
      </p:sp>
      <p:graphicFrame>
        <p:nvGraphicFramePr>
          <p:cNvPr id="11" name="Chart 10"/>
          <p:cNvGraphicFramePr>
            <a:graphicFrameLocks/>
          </p:cNvGraphicFramePr>
          <p:nvPr>
            <p:extLst/>
          </p:nvPr>
        </p:nvGraphicFramePr>
        <p:xfrm>
          <a:off x="274321" y="2194560"/>
          <a:ext cx="10148411" cy="2674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94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83D19E42-D625-4494-9B9E-7AAB6B2E67B3}" type="slidenum">
              <a:rPr lang="en-US" smtClean="0"/>
              <a:pPr>
                <a:defRPr/>
              </a:pPr>
              <a:t>9</a:t>
            </a:fld>
            <a:endParaRPr lang="en-US"/>
          </a:p>
        </p:txBody>
      </p:sp>
      <p:sp>
        <p:nvSpPr>
          <p:cNvPr id="5" name="Title 1"/>
          <p:cNvSpPr>
            <a:spLocks noGrp="1"/>
          </p:cNvSpPr>
          <p:nvPr>
            <p:ph type="title"/>
          </p:nvPr>
        </p:nvSpPr>
        <p:spPr>
          <a:xfrm>
            <a:off x="550070" y="590074"/>
            <a:ext cx="9872663" cy="644366"/>
          </a:xfrm>
        </p:spPr>
        <p:txBody>
          <a:bodyPr/>
          <a:lstStyle/>
          <a:p>
            <a:r>
              <a:rPr lang="en-US" sz="2520" b="1" dirty="0">
                <a:solidFill>
                  <a:srgbClr val="002060"/>
                </a:solidFill>
              </a:rPr>
              <a:t> Discretionary SMA Portfolio Size </a:t>
            </a:r>
            <a:r>
              <a:rPr lang="en-US" sz="1260" dirty="0">
                <a:solidFill>
                  <a:srgbClr val="002060"/>
                </a:solidFill>
              </a:rPr>
              <a:t>(As of 31</a:t>
            </a:r>
            <a:r>
              <a:rPr lang="en-US" sz="1260" baseline="30000" dirty="0">
                <a:solidFill>
                  <a:srgbClr val="002060"/>
                </a:solidFill>
              </a:rPr>
              <a:t>st</a:t>
            </a:r>
            <a:r>
              <a:rPr lang="en-US" sz="1260" dirty="0">
                <a:solidFill>
                  <a:srgbClr val="002060"/>
                </a:solidFill>
              </a:rPr>
              <a:t> March 2022)</a:t>
            </a:r>
            <a:endParaRPr lang="en-US" sz="2520" dirty="0">
              <a:solidFill>
                <a:srgbClr val="002060"/>
              </a:solidFill>
            </a:endParaRPr>
          </a:p>
        </p:txBody>
      </p:sp>
      <p:graphicFrame>
        <p:nvGraphicFramePr>
          <p:cNvPr id="7" name="Table 6"/>
          <p:cNvGraphicFramePr>
            <a:graphicFrameLocks noGrp="1"/>
          </p:cNvGraphicFramePr>
          <p:nvPr>
            <p:extLst/>
          </p:nvPr>
        </p:nvGraphicFramePr>
        <p:xfrm>
          <a:off x="891540" y="5280660"/>
          <a:ext cx="9189723" cy="617220"/>
        </p:xfrm>
        <a:graphic>
          <a:graphicData uri="http://schemas.openxmlformats.org/drawingml/2006/table">
            <a:tbl>
              <a:tblPr firstRow="1" bandRow="1">
                <a:tableStyleId>{D113A9D2-9D6B-4929-AA2D-F23B5EE8CBE7}</a:tableStyleId>
              </a:tblPr>
              <a:tblGrid>
                <a:gridCol w="1206891">
                  <a:extLst>
                    <a:ext uri="{9D8B030D-6E8A-4147-A177-3AD203B41FA5}">
                      <a16:colId xmlns:a16="http://schemas.microsoft.com/office/drawing/2014/main" xmlns="" val="20000"/>
                    </a:ext>
                  </a:extLst>
                </a:gridCol>
                <a:gridCol w="1097166">
                  <a:extLst>
                    <a:ext uri="{9D8B030D-6E8A-4147-A177-3AD203B41FA5}">
                      <a16:colId xmlns:a16="http://schemas.microsoft.com/office/drawing/2014/main" xmlns="" val="20001"/>
                    </a:ext>
                  </a:extLst>
                </a:gridCol>
                <a:gridCol w="1253095">
                  <a:extLst>
                    <a:ext uri="{9D8B030D-6E8A-4147-A177-3AD203B41FA5}">
                      <a16:colId xmlns:a16="http://schemas.microsoft.com/office/drawing/2014/main" xmlns="" val="20002"/>
                    </a:ext>
                  </a:extLst>
                </a:gridCol>
                <a:gridCol w="1248452">
                  <a:extLst>
                    <a:ext uri="{9D8B030D-6E8A-4147-A177-3AD203B41FA5}">
                      <a16:colId xmlns:a16="http://schemas.microsoft.com/office/drawing/2014/main" xmlns="" val="20003"/>
                    </a:ext>
                  </a:extLst>
                </a:gridCol>
                <a:gridCol w="1119113">
                  <a:extLst>
                    <a:ext uri="{9D8B030D-6E8A-4147-A177-3AD203B41FA5}">
                      <a16:colId xmlns:a16="http://schemas.microsoft.com/office/drawing/2014/main" xmlns="" val="20004"/>
                    </a:ext>
                  </a:extLst>
                </a:gridCol>
                <a:gridCol w="987453">
                  <a:extLst>
                    <a:ext uri="{9D8B030D-6E8A-4147-A177-3AD203B41FA5}">
                      <a16:colId xmlns:a16="http://schemas.microsoft.com/office/drawing/2014/main" xmlns="" val="20005"/>
                    </a:ext>
                  </a:extLst>
                </a:gridCol>
                <a:gridCol w="921623">
                  <a:extLst>
                    <a:ext uri="{9D8B030D-6E8A-4147-A177-3AD203B41FA5}">
                      <a16:colId xmlns:a16="http://schemas.microsoft.com/office/drawing/2014/main" xmlns="" val="20006"/>
                    </a:ext>
                  </a:extLst>
                </a:gridCol>
                <a:gridCol w="677965">
                  <a:extLst>
                    <a:ext uri="{9D8B030D-6E8A-4147-A177-3AD203B41FA5}">
                      <a16:colId xmlns:a16="http://schemas.microsoft.com/office/drawing/2014/main" xmlns="" val="20007"/>
                    </a:ext>
                  </a:extLst>
                </a:gridCol>
                <a:gridCol w="677965">
                  <a:extLst>
                    <a:ext uri="{9D8B030D-6E8A-4147-A177-3AD203B41FA5}">
                      <a16:colId xmlns:a16="http://schemas.microsoft.com/office/drawing/2014/main" xmlns="" val="20008"/>
                    </a:ext>
                  </a:extLst>
                </a:gridCol>
              </a:tblGrid>
              <a:tr h="308610">
                <a:tc>
                  <a:txBody>
                    <a:bodyPr/>
                    <a:lstStyle/>
                    <a:p>
                      <a:pPr algn="ctr"/>
                      <a:r>
                        <a:rPr lang="en-US" sz="1100" dirty="0" smtClean="0">
                          <a:solidFill>
                            <a:schemeClr val="tx1"/>
                          </a:solidFill>
                        </a:rPr>
                        <a:t>MCBAH</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NAFA</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Al </a:t>
                      </a:r>
                      <a:r>
                        <a:rPr lang="en-US" sz="1100" dirty="0" err="1" smtClean="0">
                          <a:solidFill>
                            <a:schemeClr val="tx1"/>
                          </a:solidFill>
                        </a:rPr>
                        <a:t>Meezan</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Faysal</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UBL</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err="1" smtClean="0">
                          <a:solidFill>
                            <a:schemeClr val="tx1"/>
                          </a:solidFill>
                        </a:rPr>
                        <a:t>Alfalah</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HBL</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ABL</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Others</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08610">
                <a:tc>
                  <a:txBody>
                    <a:bodyPr/>
                    <a:lstStyle/>
                    <a:p>
                      <a:pPr algn="ctr"/>
                      <a:r>
                        <a:rPr lang="en-US" sz="1100" dirty="0" smtClean="0">
                          <a:solidFill>
                            <a:schemeClr val="tx1"/>
                          </a:solidFill>
                        </a:rPr>
                        <a:t>63.46</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30.61</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18.25</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11.92</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11.18</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3.06</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1.98</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1.98</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68.74</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8435341" y="5997485"/>
            <a:ext cx="2240281" cy="397032"/>
          </a:xfrm>
          <a:prstGeom prst="rect">
            <a:avLst/>
          </a:prstGeom>
          <a:noFill/>
        </p:spPr>
        <p:txBody>
          <a:bodyPr wrap="square" rtlCol="0">
            <a:spAutoFit/>
          </a:bodyPr>
          <a:lstStyle/>
          <a:p>
            <a:r>
              <a:rPr lang="en-US" sz="990" dirty="0"/>
              <a:t>Discretionary Portfolio </a:t>
            </a:r>
          </a:p>
          <a:p>
            <a:r>
              <a:rPr lang="en-US" sz="990" dirty="0"/>
              <a:t>In Billions</a:t>
            </a:r>
          </a:p>
        </p:txBody>
      </p:sp>
      <p:graphicFrame>
        <p:nvGraphicFramePr>
          <p:cNvPr id="8" name="Chart 7"/>
          <p:cNvGraphicFramePr>
            <a:graphicFrameLocks/>
          </p:cNvGraphicFramePr>
          <p:nvPr>
            <p:extLst/>
          </p:nvPr>
        </p:nvGraphicFramePr>
        <p:xfrm>
          <a:off x="-205740" y="1371600"/>
          <a:ext cx="9258300" cy="3771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nvPr>
        </p:nvGraphicFramePr>
        <p:xfrm>
          <a:off x="7612381" y="1303020"/>
          <a:ext cx="3063241" cy="617220"/>
        </p:xfrm>
        <a:graphic>
          <a:graphicData uri="http://schemas.openxmlformats.org/drawingml/2006/table">
            <a:tbl>
              <a:tblPr firstRow="1" bandRow="1">
                <a:tableStyleId>{D113A9D2-9D6B-4929-AA2D-F23B5EE8CBE7}</a:tableStyleId>
              </a:tblPr>
              <a:tblGrid>
                <a:gridCol w="1131834">
                  <a:extLst>
                    <a:ext uri="{9D8B030D-6E8A-4147-A177-3AD203B41FA5}">
                      <a16:colId xmlns:a16="http://schemas.microsoft.com/office/drawing/2014/main" xmlns="" val="20000"/>
                    </a:ext>
                  </a:extLst>
                </a:gridCol>
                <a:gridCol w="1931407">
                  <a:extLst>
                    <a:ext uri="{9D8B030D-6E8A-4147-A177-3AD203B41FA5}">
                      <a16:colId xmlns:a16="http://schemas.microsoft.com/office/drawing/2014/main" xmlns="" val="20001"/>
                    </a:ext>
                  </a:extLst>
                </a:gridCol>
              </a:tblGrid>
              <a:tr h="308610">
                <a:tc>
                  <a:txBody>
                    <a:bodyPr/>
                    <a:lstStyle/>
                    <a:p>
                      <a:pPr algn="ctr"/>
                      <a:r>
                        <a:rPr lang="en-US" sz="1100" dirty="0" smtClean="0">
                          <a:solidFill>
                            <a:schemeClr val="tx1"/>
                          </a:solidFill>
                        </a:rPr>
                        <a:t>MCBAH Total</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baseline="0" dirty="0" smtClean="0">
                          <a:solidFill>
                            <a:schemeClr val="tx1"/>
                          </a:solidFill>
                        </a:rPr>
                        <a:t>Adamjee Portfolio</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08610">
                <a:tc>
                  <a:txBody>
                    <a:bodyPr/>
                    <a:lstStyle/>
                    <a:p>
                      <a:pPr algn="ctr"/>
                      <a:r>
                        <a:rPr lang="en-US" sz="1100" dirty="0" smtClean="0">
                          <a:solidFill>
                            <a:schemeClr val="tx1"/>
                          </a:solidFill>
                        </a:rPr>
                        <a:t>63.46 </a:t>
                      </a:r>
                      <a:r>
                        <a:rPr lang="en-US" sz="1100" dirty="0" err="1" smtClean="0">
                          <a:solidFill>
                            <a:schemeClr val="tx1"/>
                          </a:solidFill>
                        </a:rPr>
                        <a:t>Bn</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51.00 </a:t>
                      </a:r>
                      <a:r>
                        <a:rPr lang="en-US" sz="1100" dirty="0" err="1" smtClean="0">
                          <a:solidFill>
                            <a:schemeClr val="tx1"/>
                          </a:solidFill>
                        </a:rPr>
                        <a:t>Bn</a:t>
                      </a:r>
                      <a:endParaRPr lang="en-US" sz="1100" dirty="0">
                        <a:solidFill>
                          <a:schemeClr val="tx1"/>
                        </a:solidFill>
                      </a:endParaRPr>
                    </a:p>
                  </a:txBody>
                  <a:tcPr marL="82296" marR="82296" marT="41148" marB="41148"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18952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23046</TotalTime>
  <Words>5341</Words>
  <Application>Microsoft Office PowerPoint</Application>
  <PresentationFormat>Custom</PresentationFormat>
  <Paragraphs>1214</Paragraphs>
  <Slides>58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Calibri Light</vt:lpstr>
      <vt:lpstr>Georgia</vt:lpstr>
      <vt:lpstr>Times New Roman</vt:lpstr>
      <vt:lpstr>Traditional Arabic</vt:lpstr>
      <vt:lpstr>Wingdings</vt:lpstr>
      <vt:lpstr>Office Theme</vt:lpstr>
      <vt:lpstr>PowerPoint Presentation</vt:lpstr>
      <vt:lpstr>Agenda Item No. 1</vt:lpstr>
      <vt:lpstr>Agenda Item No. 2</vt:lpstr>
      <vt:lpstr>PowerPoint Presentation</vt:lpstr>
      <vt:lpstr>Agenda Item No. 2</vt:lpstr>
      <vt:lpstr>Key Performance Indicators – YTD March 2022 </vt:lpstr>
      <vt:lpstr>Agenda Item No. 2</vt:lpstr>
      <vt:lpstr>Total Industry Size (As of 31st March 2022)</vt:lpstr>
      <vt:lpstr> Discretionary SMA Portfolio Size (As of 31st March 2022)</vt:lpstr>
      <vt:lpstr>Industry AUM CIS (9M FY 22) </vt:lpstr>
      <vt:lpstr>Industry Shariah Compliant AUM CIS (9M FY 22) </vt:lpstr>
      <vt:lpstr>MCBAH Market Share CIS (As at 31st March, 2022) 9MFY22</vt:lpstr>
      <vt:lpstr>Market Share of Shari’ah Complaint Funds (As of 31st March 2022)</vt:lpstr>
      <vt:lpstr>MCBAH Islamic Market Share </vt:lpstr>
      <vt:lpstr>PowerPoint Presentation</vt:lpstr>
      <vt:lpstr>PowerPoint Presentation</vt:lpstr>
      <vt:lpstr>PowerPoint Presentation</vt:lpstr>
      <vt:lpstr>Agenda Item No. 2</vt:lpstr>
      <vt:lpstr>PowerPoint Presentation</vt:lpstr>
      <vt:lpstr>PowerPoint Presentation</vt:lpstr>
      <vt:lpstr>PowerPoint Presentation</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3</vt:lpstr>
      <vt:lpstr>Agenda Item No. 4</vt:lpstr>
      <vt:lpstr>Agenda Item No. 4</vt:lpstr>
      <vt:lpstr>Agenda Item No. 5</vt:lpstr>
      <vt:lpstr>Agenda Item No. 5</vt:lpstr>
      <vt:lpstr>Agenda Item No. 5</vt:lpstr>
      <vt:lpstr>Agenda Item No. 5</vt:lpstr>
      <vt:lpstr>Agenda Item No. 6</vt:lpstr>
      <vt:lpstr>(a) To consider and approve ‘Complaint Handling Policy and Procedures’</vt:lpstr>
      <vt:lpstr>Agenda Item No. 7</vt:lpstr>
      <vt:lpstr>Agenda Item No. 8</vt:lpstr>
      <vt:lpstr>Agenda Item No. 9</vt:lpstr>
      <vt:lpstr>(A) To consider and approve the revise Fund Managers</vt:lpstr>
      <vt:lpstr>(A) To consider and approve the revise Fund Managers</vt:lpstr>
      <vt:lpstr>Agenda Item No. 9</vt:lpstr>
      <vt:lpstr>Agenda Item No. 9</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saqib saleem</dc:creator>
  <cp:lastModifiedBy>Mahmood Hussain Khan</cp:lastModifiedBy>
  <cp:revision>704</cp:revision>
  <cp:lastPrinted>2021-08-09T06:14:21Z</cp:lastPrinted>
  <dcterms:created xsi:type="dcterms:W3CDTF">2019-04-18T16:52:03Z</dcterms:created>
  <dcterms:modified xsi:type="dcterms:W3CDTF">2022-04-19T08:04:51Z</dcterms:modified>
</cp:coreProperties>
</file>