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458" r:id="rId3"/>
    <p:sldId id="456" r:id="rId4"/>
    <p:sldId id="457" r:id="rId5"/>
    <p:sldId id="274" r:id="rId6"/>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12/29/2021</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12/29/2021</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January 04, 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706583"/>
            <a:ext cx="9975273" cy="5536130"/>
          </a:xfrm>
        </p:spPr>
        <p:txBody>
          <a:bodyPr>
            <a:noAutofit/>
          </a:bodyPr>
          <a:lstStyle/>
          <a:p>
            <a:pPr marL="0" indent="0" algn="just">
              <a:buNone/>
            </a:pPr>
            <a:r>
              <a:rPr lang="en-US" sz="1800" b="1" u="sng" dirty="0">
                <a:solidFill>
                  <a:schemeClr val="accent5">
                    <a:lumMod val="50000"/>
                  </a:schemeClr>
                </a:solidFill>
                <a:latin typeface="Times New Roman" panose="02020603050405020304" pitchFamily="18" charset="0"/>
                <a:cs typeface="Times New Roman" panose="02020603050405020304" pitchFamily="18" charset="0"/>
              </a:rPr>
              <a:t>Job Rotation</a:t>
            </a:r>
          </a:p>
          <a:p>
            <a:pPr marL="0" indent="0" algn="just">
              <a:lnSpc>
                <a:spcPct val="100000"/>
              </a:lnSpc>
              <a:spcBef>
                <a:spcPts val="0"/>
              </a:spcBef>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In the interest of keeping employees’ skills up to date and motivating them, it is responsibility of MANCOM members if they can identify, highlight and rotate the high potential employees from one department to other departments without hurting company’s operations.</a:t>
            </a:r>
          </a:p>
          <a:p>
            <a:pPr marL="0" indent="0" algn="just">
              <a:lnSpc>
                <a:spcPct val="100000"/>
              </a:lnSpc>
              <a:spcBef>
                <a:spcPts val="0"/>
              </a:spcBef>
              <a:buNone/>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u="sng" dirty="0" smtClean="0">
                <a:solidFill>
                  <a:schemeClr val="accent5">
                    <a:lumMod val="50000"/>
                  </a:schemeClr>
                </a:solidFill>
                <a:latin typeface="Times New Roman" panose="02020603050405020304" pitchFamily="18" charset="0"/>
                <a:cs typeface="Times New Roman" panose="02020603050405020304" pitchFamily="18" charset="0"/>
              </a:rPr>
              <a:t>Learning and Development Policy</a:t>
            </a:r>
          </a:p>
          <a:p>
            <a:pPr marL="0" indent="0" algn="just">
              <a:buNone/>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Following points have been incorporated in Learning &amp; Development policy: </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Annual Training Need Analysis (TNA) exercise will be conducted by Head of Training with the support of all </a:t>
            </a:r>
            <a:r>
              <a:rPr lang="en-US" sz="1600" dirty="0" err="1" smtClean="0">
                <a:solidFill>
                  <a:schemeClr val="accent5">
                    <a:lumMod val="50000"/>
                  </a:schemeClr>
                </a:solidFill>
                <a:latin typeface="Times New Roman" panose="02020603050405020304" pitchFamily="18" charset="0"/>
                <a:cs typeface="Times New Roman" panose="02020603050405020304" pitchFamily="18" charset="0"/>
              </a:rPr>
              <a:t>HoDs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 and accordingly 4 full-day sessions will be conducted annually for employees subject to management approval</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The feedback on in-house training sessions should be recorded well and maintained by Training and Development department</a:t>
            </a:r>
          </a:p>
          <a:p>
            <a:pPr marL="308610" indent="-308610" algn="just">
              <a:buFont typeface="Arial" panose="020B0604020202020204" pitchFamily="34" charset="0"/>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AML/CFT Training policy for all relevant employees as per SECP regulations 2018</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Basic Sales Training Policy for New Inductees in Sales Team, in order to achieve objectives, new joiners in sales team will require to go through below mentioned proposed training plans. In this training policy, IFMP certification is also mentioned as per SECP regulations</a:t>
            </a:r>
          </a:p>
          <a:p>
            <a:pPr marL="0" indent="0" algn="just">
              <a:buNone/>
            </a:pPr>
            <a:endParaRPr lang="en-US" sz="144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568038" y="5084618"/>
          <a:ext cx="9831341" cy="1158095"/>
        </p:xfrm>
        <a:graphic>
          <a:graphicData uri="http://schemas.openxmlformats.org/drawingml/2006/table">
            <a:tbl>
              <a:tblPr firstRow="1" firstCol="1" bandRow="1">
                <a:tableStyleId>{74C1A8A3-306A-4EB7-A6B1-4F7E0EB9C5D6}</a:tableStyleId>
              </a:tblPr>
              <a:tblGrid>
                <a:gridCol w="574300">
                  <a:extLst>
                    <a:ext uri="{9D8B030D-6E8A-4147-A177-3AD203B41FA5}">
                      <a16:colId xmlns:a16="http://schemas.microsoft.com/office/drawing/2014/main" val="3812645540"/>
                    </a:ext>
                  </a:extLst>
                </a:gridCol>
                <a:gridCol w="2614903">
                  <a:extLst>
                    <a:ext uri="{9D8B030D-6E8A-4147-A177-3AD203B41FA5}">
                      <a16:colId xmlns:a16="http://schemas.microsoft.com/office/drawing/2014/main" val="3542790311"/>
                    </a:ext>
                  </a:extLst>
                </a:gridCol>
                <a:gridCol w="1588494">
                  <a:extLst>
                    <a:ext uri="{9D8B030D-6E8A-4147-A177-3AD203B41FA5}">
                      <a16:colId xmlns:a16="http://schemas.microsoft.com/office/drawing/2014/main" val="2554067592"/>
                    </a:ext>
                  </a:extLst>
                </a:gridCol>
                <a:gridCol w="1283012">
                  <a:extLst>
                    <a:ext uri="{9D8B030D-6E8A-4147-A177-3AD203B41FA5}">
                      <a16:colId xmlns:a16="http://schemas.microsoft.com/office/drawing/2014/main" val="2462565227"/>
                    </a:ext>
                  </a:extLst>
                </a:gridCol>
                <a:gridCol w="3770632">
                  <a:extLst>
                    <a:ext uri="{9D8B030D-6E8A-4147-A177-3AD203B41FA5}">
                      <a16:colId xmlns:a16="http://schemas.microsoft.com/office/drawing/2014/main" val="29984406"/>
                    </a:ext>
                  </a:extLst>
                </a:gridCol>
              </a:tblGrid>
              <a:tr h="299507">
                <a:tc>
                  <a:txBody>
                    <a:bodyPr/>
                    <a:lstStyle/>
                    <a:p>
                      <a:pPr marL="0" marR="0" algn="ctr">
                        <a:lnSpc>
                          <a:spcPct val="115000"/>
                        </a:lnSpc>
                        <a:spcBef>
                          <a:spcPts val="0"/>
                        </a:spcBef>
                        <a:spcAft>
                          <a:spcPts val="0"/>
                        </a:spcAft>
                      </a:pPr>
                      <a:r>
                        <a:rPr lang="en-US" sz="1100">
                          <a:effectLst/>
                        </a:rPr>
                        <a:t>Plan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Criteria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Proposed Training Days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Assessment Time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Eligible </a:t>
                      </a:r>
                      <a:r>
                        <a:rPr lang="en-US" sz="1100" dirty="0">
                          <a:effectLst/>
                        </a:rPr>
                        <a:t>to Sell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3875307120"/>
                  </a:ext>
                </a:extLst>
              </a:tr>
              <a:tr h="429294">
                <a:tc>
                  <a:txBody>
                    <a:bodyPr/>
                    <a:lstStyle/>
                    <a:p>
                      <a:pPr marL="0" marR="0" algn="ctr">
                        <a:lnSpc>
                          <a:spcPct val="115000"/>
                        </a:lnSpc>
                        <a:spcBef>
                          <a:spcPts val="0"/>
                        </a:spcBef>
                        <a:spcAft>
                          <a:spcPts val="0"/>
                        </a:spcAft>
                      </a:pPr>
                      <a:r>
                        <a:rPr lang="en-US" sz="1100">
                          <a:effectLst/>
                        </a:rPr>
                        <a:t>Plan 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IFMP Qualified/ Exempted with Minimum 3 years of experience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rowSpan="2">
                  <a:txBody>
                    <a:bodyPr/>
                    <a:lstStyle/>
                    <a:p>
                      <a:pPr marL="0" marR="0" algn="ctr">
                        <a:lnSpc>
                          <a:spcPct val="115000"/>
                        </a:lnSpc>
                        <a:spcBef>
                          <a:spcPts val="0"/>
                        </a:spcBef>
                        <a:spcAft>
                          <a:spcPts val="0"/>
                        </a:spcAft>
                      </a:pPr>
                      <a:r>
                        <a:rPr lang="en-US" sz="1100" dirty="0">
                          <a:effectLst/>
                        </a:rPr>
                        <a:t>within 3 days post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Immediately, subject to briefing and short quiz of Introductory Catalogue on Product Grid &amp; Processes.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275458285"/>
                  </a:ext>
                </a:extLst>
              </a:tr>
              <a:tr h="429294">
                <a:tc>
                  <a:txBody>
                    <a:bodyPr/>
                    <a:lstStyle/>
                    <a:p>
                      <a:pPr marL="0" marR="0" algn="ctr">
                        <a:lnSpc>
                          <a:spcPct val="115000"/>
                        </a:lnSpc>
                        <a:spcBef>
                          <a:spcPts val="0"/>
                        </a:spcBef>
                        <a:spcAft>
                          <a:spcPts val="0"/>
                        </a:spcAft>
                      </a:pPr>
                      <a:r>
                        <a:rPr lang="en-US" sz="1100">
                          <a:effectLst/>
                        </a:rPr>
                        <a:t>Plan 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Others with less than 3 years of experience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Subject to completion of training with required score in assessment.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4224766783"/>
                  </a:ext>
                </a:extLst>
              </a:tr>
            </a:tbl>
          </a:graphicData>
        </a:graphic>
      </p:graphicFrame>
      <p:sp>
        <p:nvSpPr>
          <p:cNvPr id="7" name="Title 1"/>
          <p:cNvSpPr>
            <a:spLocks noGrp="1"/>
          </p:cNvSpPr>
          <p:nvPr>
            <p:ph type="title"/>
          </p:nvPr>
        </p:nvSpPr>
        <p:spPr>
          <a:xfrm>
            <a:off x="568036" y="22189"/>
            <a:ext cx="7155873" cy="684394"/>
          </a:xfrm>
        </p:spPr>
        <p:txBody>
          <a:bodyPr>
            <a:noAutofit/>
          </a:bodyPr>
          <a:lstStyle/>
          <a:p>
            <a:r>
              <a:rPr lang="en-US" sz="2400" dirty="0" smtClean="0">
                <a:effectLst>
                  <a:outerShdw blurRad="38100" dist="38100" dir="2700000" algn="tl">
                    <a:srgbClr val="000000">
                      <a:alpha val="43137"/>
                    </a:srgbClr>
                  </a:outerShdw>
                </a:effectLst>
              </a:rPr>
              <a:t>Talent Management Policy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775856"/>
            <a:ext cx="9975273" cy="3200399"/>
          </a:xfrm>
        </p:spPr>
        <p:txBody>
          <a:bodyPr>
            <a:noAutofit/>
          </a:bodyPr>
          <a:lstStyle/>
          <a:p>
            <a:pPr marL="0" indent="0" algn="just">
              <a:buNone/>
            </a:pPr>
            <a:endParaRPr lang="en-US" sz="16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Succession </a:t>
            </a:r>
            <a:r>
              <a:rPr lang="en-US" sz="1600" dirty="0">
                <a:solidFill>
                  <a:schemeClr val="accent5">
                    <a:lumMod val="50000"/>
                  </a:schemeClr>
                </a:solidFill>
                <a:latin typeface="Times New Roman" panose="02020603050405020304" pitchFamily="18" charset="0"/>
                <a:cs typeface="Times New Roman" panose="02020603050405020304" pitchFamily="18" charset="0"/>
              </a:rPr>
              <a:t>planning is an essential tool used by MCB-AH to develop people for future management positions and to focus on employees with high potentials. Consistent performers who demonstrate flexibility and adapt well to the dynamic business environment will find the best opportunities for developing their career with MCB-AH. </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Other factors affecting career development will include; professional qualifications, experience, training, ability and aptitude and the availability of suitable vacancies within the Company. </a:t>
            </a:r>
          </a:p>
          <a:p>
            <a:pPr marL="0" indent="0" algn="just">
              <a:buNone/>
            </a:pPr>
            <a:endParaRPr lang="en-US" sz="12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800" b="1" u="sng" dirty="0">
                <a:solidFill>
                  <a:schemeClr val="accent5">
                    <a:lumMod val="50000"/>
                  </a:schemeClr>
                </a:solidFill>
                <a:latin typeface="Times New Roman" panose="02020603050405020304" pitchFamily="18" charset="0"/>
                <a:cs typeface="Times New Roman" panose="02020603050405020304" pitchFamily="18" charset="0"/>
              </a:rPr>
              <a:t>Key Positions Succession Planning</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Following are the successors identified for the key positions of the Company:</a:t>
            </a: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271571"/>
            <a:ext cx="7155873" cy="684394"/>
          </a:xfrm>
        </p:spPr>
        <p:txBody>
          <a:bodyPr>
            <a:noAutofit/>
          </a:bodyPr>
          <a:lstStyle/>
          <a:p>
            <a:r>
              <a:rPr lang="en-US" sz="2400" dirty="0" smtClean="0">
                <a:effectLst>
                  <a:outerShdw blurRad="38100" dist="38100" dir="2700000" algn="tl">
                    <a:srgbClr val="000000">
                      <a:alpha val="43137"/>
                    </a:srgbClr>
                  </a:outerShdw>
                </a:effectLst>
              </a:rPr>
              <a:t>Succession Planning Policy</a:t>
            </a:r>
            <a:endParaRPr lang="en-US" sz="2400"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01530607"/>
              </p:ext>
            </p:extLst>
          </p:nvPr>
        </p:nvGraphicFramePr>
        <p:xfrm>
          <a:off x="692727" y="3976256"/>
          <a:ext cx="9956656" cy="1783080"/>
        </p:xfrm>
        <a:graphic>
          <a:graphicData uri="http://schemas.openxmlformats.org/drawingml/2006/table">
            <a:tbl>
              <a:tblPr firstRow="1" firstCol="1" bandRow="1">
                <a:tableStyleId>{74C1A8A3-306A-4EB7-A6B1-4F7E0EB9C5D6}</a:tableStyleId>
              </a:tblPr>
              <a:tblGrid>
                <a:gridCol w="475231">
                  <a:extLst>
                    <a:ext uri="{9D8B030D-6E8A-4147-A177-3AD203B41FA5}">
                      <a16:colId xmlns:a16="http://schemas.microsoft.com/office/drawing/2014/main" val="3240237578"/>
                    </a:ext>
                  </a:extLst>
                </a:gridCol>
                <a:gridCol w="2074786">
                  <a:extLst>
                    <a:ext uri="{9D8B030D-6E8A-4147-A177-3AD203B41FA5}">
                      <a16:colId xmlns:a16="http://schemas.microsoft.com/office/drawing/2014/main" val="1315044716"/>
                    </a:ext>
                  </a:extLst>
                </a:gridCol>
                <a:gridCol w="3477296">
                  <a:extLst>
                    <a:ext uri="{9D8B030D-6E8A-4147-A177-3AD203B41FA5}">
                      <a16:colId xmlns:a16="http://schemas.microsoft.com/office/drawing/2014/main" val="2382275744"/>
                    </a:ext>
                  </a:extLst>
                </a:gridCol>
                <a:gridCol w="3929343">
                  <a:extLst>
                    <a:ext uri="{9D8B030D-6E8A-4147-A177-3AD203B41FA5}">
                      <a16:colId xmlns:a16="http://schemas.microsoft.com/office/drawing/2014/main" val="3189233786"/>
                    </a:ext>
                  </a:extLst>
                </a:gridCol>
              </a:tblGrid>
              <a:tr h="192024">
                <a:tc>
                  <a:txBody>
                    <a:bodyPr/>
                    <a:lstStyle/>
                    <a:p>
                      <a:pPr marL="0" marR="0" algn="ctr">
                        <a:spcBef>
                          <a:spcPts val="0"/>
                        </a:spcBef>
                        <a:spcAft>
                          <a:spcPts val="0"/>
                        </a:spcAft>
                      </a:pPr>
                      <a:r>
                        <a:rPr lang="en-US" sz="1300">
                          <a:effectLst/>
                        </a:rPr>
                        <a:t>S.No</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Name</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Position</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Successor </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880870179"/>
                  </a:ext>
                </a:extLst>
              </a:tr>
              <a:tr h="192024">
                <a:tc>
                  <a:txBody>
                    <a:bodyPr/>
                    <a:lstStyle/>
                    <a:p>
                      <a:pPr marL="0" marR="0" algn="ctr">
                        <a:spcBef>
                          <a:spcPts val="0"/>
                        </a:spcBef>
                        <a:spcAft>
                          <a:spcPts val="0"/>
                        </a:spcAft>
                      </a:pPr>
                      <a:r>
                        <a:rPr lang="en-US" sz="1300">
                          <a:effectLst/>
                        </a:rPr>
                        <a:t>1</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Muhammad Saqib Saleem</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Executive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MANCOM </a:t>
                      </a:r>
                      <a:r>
                        <a:rPr lang="en-US" sz="1300" dirty="0" smtClean="0">
                          <a:effectLst/>
                        </a:rPr>
                        <a:t>Member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853523292"/>
                  </a:ext>
                </a:extLst>
              </a:tr>
              <a:tr h="192024">
                <a:tc>
                  <a:txBody>
                    <a:bodyPr/>
                    <a:lstStyle/>
                    <a:p>
                      <a:pPr marL="0" marR="0" algn="ctr">
                        <a:spcBef>
                          <a:spcPts val="0"/>
                        </a:spcBef>
                        <a:spcAft>
                          <a:spcPts val="0"/>
                        </a:spcAft>
                      </a:pPr>
                      <a:r>
                        <a:rPr lang="en-US" sz="1300" dirty="0">
                          <a:effectLst/>
                        </a:rPr>
                        <a:t>2</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Shabbir Hussain</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Information Technology</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SAVP Software Development / Infrastructure</a:t>
                      </a:r>
                      <a:r>
                        <a:rPr lang="en-US" sz="1300" baseline="0" dirty="0" smtClean="0">
                          <a:effectLst/>
                        </a:rPr>
                        <a:t> Support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307070869"/>
                  </a:ext>
                </a:extLst>
              </a:tr>
              <a:tr h="192024">
                <a:tc>
                  <a:txBody>
                    <a:bodyPr/>
                    <a:lstStyle/>
                    <a:p>
                      <a:pPr marL="0" marR="0" algn="ctr">
                        <a:spcBef>
                          <a:spcPts val="0"/>
                        </a:spcBef>
                        <a:spcAft>
                          <a:spcPts val="0"/>
                        </a:spcAft>
                      </a:pPr>
                      <a:r>
                        <a:rPr lang="en-US" sz="1300">
                          <a:effectLst/>
                        </a:rPr>
                        <a:t>3</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Muhammad Asim</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Investment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Fixed Income / Head of Equities / Head of SMA</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043680027"/>
                  </a:ext>
                </a:extLst>
              </a:tr>
              <a:tr h="192024">
                <a:tc>
                  <a:txBody>
                    <a:bodyPr/>
                    <a:lstStyle/>
                    <a:p>
                      <a:pPr marL="0" marR="0" algn="ctr">
                        <a:spcBef>
                          <a:spcPts val="0"/>
                        </a:spcBef>
                        <a:spcAft>
                          <a:spcPts val="0"/>
                        </a:spcAft>
                      </a:pPr>
                      <a:r>
                        <a:rPr lang="en-US" sz="1300">
                          <a:effectLst/>
                        </a:rPr>
                        <a:t>4</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Muhammad Asif Mehdi Rizvi</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Operating Officer &amp; Chief Financial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Financial Controller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3483694994"/>
                  </a:ext>
                </a:extLst>
              </a:tr>
              <a:tr h="192024">
                <a:tc>
                  <a:txBody>
                    <a:bodyPr/>
                    <a:lstStyle/>
                    <a:p>
                      <a:pPr marL="0" marR="0" algn="ctr">
                        <a:spcBef>
                          <a:spcPts val="0"/>
                        </a:spcBef>
                        <a:spcAft>
                          <a:spcPts val="0"/>
                        </a:spcAft>
                      </a:pPr>
                      <a:r>
                        <a:rPr lang="en-US" sz="1300">
                          <a:effectLst/>
                        </a:rPr>
                        <a:t>5</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Moiz Ali</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Head Of Quality Assurance &amp; Customer Services</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a:t>
                      </a:r>
                      <a:r>
                        <a:rPr lang="en-US" sz="1300" dirty="0">
                          <a:effectLst/>
                        </a:rPr>
                        <a:t>- Customer Services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130745087"/>
                  </a:ext>
                </a:extLst>
              </a:tr>
              <a:tr h="192024">
                <a:tc>
                  <a:txBody>
                    <a:bodyPr/>
                    <a:lstStyle/>
                    <a:p>
                      <a:pPr marL="0" marR="0" algn="ctr">
                        <a:spcBef>
                          <a:spcPts val="0"/>
                        </a:spcBef>
                        <a:spcAft>
                          <a:spcPts val="0"/>
                        </a:spcAft>
                      </a:pPr>
                      <a:r>
                        <a:rPr lang="en-US" sz="1300" dirty="0">
                          <a:effectLst/>
                        </a:rPr>
                        <a:t>6</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Junaid Qamar</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Sales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National Sales Manager / Head of Islamic Sales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619316503"/>
                  </a:ext>
                </a:extLst>
              </a:tr>
              <a:tr h="192024">
                <a:tc>
                  <a:txBody>
                    <a:bodyPr/>
                    <a:lstStyle/>
                    <a:p>
                      <a:pPr marL="0" marR="0" algn="ctr">
                        <a:spcBef>
                          <a:spcPts val="0"/>
                        </a:spcBef>
                        <a:spcAft>
                          <a:spcPts val="0"/>
                        </a:spcAft>
                      </a:pPr>
                      <a:r>
                        <a:rPr lang="en-US" sz="1300">
                          <a:effectLst/>
                        </a:rPr>
                        <a:t>7</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Monis Usman</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Head of Marketing</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Product Marketing</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4111900267"/>
                  </a:ext>
                </a:extLst>
              </a:tr>
              <a:tr h="192024">
                <a:tc>
                  <a:txBody>
                    <a:bodyPr/>
                    <a:lstStyle/>
                    <a:p>
                      <a:pPr marL="0" marR="0" algn="ctr">
                        <a:spcBef>
                          <a:spcPts val="0"/>
                        </a:spcBef>
                        <a:spcAft>
                          <a:spcPts val="0"/>
                        </a:spcAft>
                      </a:pPr>
                      <a:r>
                        <a:rPr lang="en-US" sz="1300">
                          <a:effectLst/>
                        </a:rPr>
                        <a:t>8</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Mobin Ahmed Siddiqui</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Internal Audit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a:t>
                      </a:r>
                      <a:r>
                        <a:rPr lang="en-US" sz="1300" dirty="0">
                          <a:effectLst/>
                        </a:rPr>
                        <a:t>– Internal Audit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374757250"/>
                  </a:ext>
                </a:extLst>
              </a:tr>
            </a:tbl>
          </a:graphicData>
        </a:graphic>
      </p:graphicFrame>
    </p:spTree>
    <p:extLst>
      <p:ext uri="{BB962C8B-B14F-4D97-AF65-F5344CB8AC3E}">
        <p14:creationId xmlns:p14="http://schemas.microsoft.com/office/powerpoint/2010/main" val="55497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1299010"/>
            <a:ext cx="9975273" cy="5063153"/>
          </a:xfrm>
        </p:spPr>
        <p:txBody>
          <a:bodyPr>
            <a:noAutofit/>
          </a:bodyPr>
          <a:lstStyle/>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A detailed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compensation policy </a:t>
            </a:r>
            <a:r>
              <a:rPr lang="en-US" sz="1600" dirty="0">
                <a:solidFill>
                  <a:schemeClr val="accent5">
                    <a:lumMod val="50000"/>
                  </a:schemeClr>
                </a:solidFill>
                <a:latin typeface="Times New Roman" panose="02020603050405020304" pitchFamily="18" charset="0"/>
                <a:cs typeface="Times New Roman" panose="02020603050405020304" pitchFamily="18" charset="0"/>
              </a:rPr>
              <a:t>document is already in place.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We </a:t>
            </a:r>
            <a:r>
              <a:rPr lang="en-US" sz="1600" dirty="0">
                <a:solidFill>
                  <a:schemeClr val="accent5">
                    <a:lumMod val="50000"/>
                  </a:schemeClr>
                </a:solidFill>
                <a:latin typeface="Times New Roman" panose="02020603050405020304" pitchFamily="18" charset="0"/>
                <a:cs typeface="Times New Roman" panose="02020603050405020304" pitchFamily="18" charset="0"/>
              </a:rPr>
              <a:t>have reviewed this document and find it fit for endorsement of the committee. Document is enclosed in working papers for members’ perusal </a:t>
            </a:r>
            <a:r>
              <a:rPr lang="en-US" sz="1600" u="sng" dirty="0">
                <a:solidFill>
                  <a:schemeClr val="accent5">
                    <a:lumMod val="50000"/>
                  </a:schemeClr>
                </a:solidFill>
                <a:latin typeface="Times New Roman" panose="02020603050405020304" pitchFamily="18" charset="0"/>
                <a:cs typeface="Times New Roman" panose="02020603050405020304" pitchFamily="18" charset="0"/>
              </a:rPr>
              <a:t>(suggestions from members will be incorporated)</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endParaRPr lang="en-US" sz="16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800" b="1" u="sng" dirty="0" smtClean="0">
                <a:solidFill>
                  <a:schemeClr val="accent5">
                    <a:lumMod val="50000"/>
                  </a:schemeClr>
                </a:solidFill>
                <a:latin typeface="Times New Roman" panose="02020603050405020304" pitchFamily="18" charset="0"/>
                <a:cs typeface="Times New Roman" panose="02020603050405020304" pitchFamily="18" charset="0"/>
              </a:rPr>
              <a:t>Promotion &amp; Salary Review Policy</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Salaries are normally reviewed each year with effect from July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first</a:t>
            </a:r>
            <a:r>
              <a:rPr lang="en-US" sz="1600" dirty="0">
                <a:solidFill>
                  <a:schemeClr val="accent5">
                    <a:lumMod val="50000"/>
                  </a:schemeClr>
                </a:solidFill>
                <a:latin typeface="Times New Roman" panose="02020603050405020304" pitchFamily="18" charset="0"/>
                <a:cs typeface="Times New Roman" panose="02020603050405020304" pitchFamily="18" charset="0"/>
              </a:rPr>
              <a:t>. Promotions are done once a year after the completion of annual evaluation exercise and are effective from the time they are announced. In order to be eligible for the promotion to the next grade, employees must have performed well in their current grade for at least two years, should not have any disciplinary action initiated against them in the last two years and should not have a "C" or below grade in the last two evaluations. The management can relax these rules under exceptional circumstances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All MCB-AH employees have an equal opportunity for promotion based upon their performance; qualifications and demonstrable merit. However, it is imperative to recognize that promotion is not a function of seniority and/or qualifications alone.</a:t>
            </a: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460070"/>
            <a:ext cx="7155873" cy="684394"/>
          </a:xfrm>
        </p:spPr>
        <p:txBody>
          <a:bodyPr>
            <a:noAutofit/>
          </a:bodyPr>
          <a:lstStyle/>
          <a:p>
            <a:r>
              <a:rPr lang="en-US" sz="2400" dirty="0" smtClean="0">
                <a:effectLst>
                  <a:outerShdw blurRad="38100" dist="38100" dir="2700000" algn="tl">
                    <a:srgbClr val="000000">
                      <a:alpha val="43137"/>
                    </a:srgbClr>
                  </a:outerShdw>
                </a:effectLst>
              </a:rPr>
              <a:t>Compensation &amp; Benefit Policy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4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13057</TotalTime>
  <Words>655</Words>
  <Application>Microsoft Office PowerPoint</Application>
  <PresentationFormat>Custom</PresentationFormat>
  <Paragraphs>78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Georgia</vt:lpstr>
      <vt:lpstr>Times New Roman</vt:lpstr>
      <vt:lpstr>Office Theme</vt:lpstr>
      <vt:lpstr>PowerPoint Presentation</vt:lpstr>
      <vt:lpstr>Talent Management Policy</vt:lpstr>
      <vt:lpstr>Succession Planning Policy</vt:lpstr>
      <vt:lpstr>Compensation &amp; Benefit Policy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263</cp:revision>
  <cp:lastPrinted>2021-11-02T10:14:46Z</cp:lastPrinted>
  <dcterms:created xsi:type="dcterms:W3CDTF">2020-02-05T12:55:03Z</dcterms:created>
  <dcterms:modified xsi:type="dcterms:W3CDTF">2021-12-29T10:50:12Z</dcterms:modified>
</cp:coreProperties>
</file>