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notesSlides/notesSlide4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76" r:id="rId3"/>
    <p:sldId id="278" r:id="rId4"/>
    <p:sldId id="322" r:id="rId5"/>
    <p:sldId id="281" r:id="rId6"/>
    <p:sldId id="284" r:id="rId7"/>
    <p:sldId id="346" r:id="rId8"/>
    <p:sldId id="330" r:id="rId9"/>
    <p:sldId id="285" r:id="rId10"/>
    <p:sldId id="304" r:id="rId11"/>
    <p:sldId id="300" r:id="rId12"/>
    <p:sldId id="301" r:id="rId13"/>
    <p:sldId id="298" r:id="rId14"/>
    <p:sldId id="327" r:id="rId15"/>
    <p:sldId id="344" r:id="rId16"/>
    <p:sldId id="331" r:id="rId17"/>
    <p:sldId id="286" r:id="rId18"/>
    <p:sldId id="302" r:id="rId19"/>
    <p:sldId id="290" r:id="rId20"/>
    <p:sldId id="288" r:id="rId21"/>
    <p:sldId id="291" r:id="rId22"/>
    <p:sldId id="340" r:id="rId23"/>
    <p:sldId id="332" r:id="rId24"/>
    <p:sldId id="303" r:id="rId25"/>
    <p:sldId id="305" r:id="rId26"/>
    <p:sldId id="306" r:id="rId27"/>
    <p:sldId id="328" r:id="rId28"/>
    <p:sldId id="333" r:id="rId29"/>
    <p:sldId id="307" r:id="rId30"/>
    <p:sldId id="308" r:id="rId31"/>
    <p:sldId id="309" r:id="rId32"/>
    <p:sldId id="329" r:id="rId33"/>
    <p:sldId id="345" r:id="rId34"/>
    <p:sldId id="348" r:id="rId35"/>
    <p:sldId id="334" r:id="rId36"/>
    <p:sldId id="310" r:id="rId37"/>
    <p:sldId id="311" r:id="rId38"/>
    <p:sldId id="312" r:id="rId39"/>
    <p:sldId id="321" r:id="rId40"/>
    <p:sldId id="323" r:id="rId41"/>
    <p:sldId id="349" r:id="rId42"/>
    <p:sldId id="335" r:id="rId43"/>
    <p:sldId id="325" r:id="rId44"/>
    <p:sldId id="324" r:id="rId45"/>
    <p:sldId id="317" r:id="rId46"/>
    <p:sldId id="336" r:id="rId47"/>
    <p:sldId id="318" r:id="rId48"/>
    <p:sldId id="319" r:id="rId49"/>
    <p:sldId id="337" r:id="rId50"/>
    <p:sldId id="320" r:id="rId51"/>
    <p:sldId id="313" r:id="rId52"/>
    <p:sldId id="338" r:id="rId53"/>
    <p:sldId id="314" r:id="rId54"/>
    <p:sldId id="315" r:id="rId55"/>
    <p:sldId id="339" r:id="rId56"/>
    <p:sldId id="316" r:id="rId57"/>
    <p:sldId id="341" r:id="rId58"/>
    <p:sldId id="342" r:id="rId59"/>
    <p:sldId id="343" r:id="rId60"/>
    <p:sldId id="259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4C8"/>
    <a:srgbClr val="9E5DCF"/>
    <a:srgbClr val="B88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7" autoAdjust="0"/>
  </p:normalViewPr>
  <p:slideViewPr>
    <p:cSldViewPr>
      <p:cViewPr varScale="1"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Fund%20Reports\FY21\Jun%2021\Charts%20for%201st%20page-June-202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-Mar%200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-Mar%20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-Mar%200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of%20FMR_Mar_02%20(2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ran.rashid\AppData\Local\Microsoft\Windows\INetCache\Content.Outlook\D76QQQYK\NBP%20-%20SIL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of%20FMR_Mar_02%20(2)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of%20FMR_Mar_02%20(2)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of%20FMR_Mar_02%20(2)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_Mar_03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_Mar_03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_Mar_03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_Mar_0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of%20FMR_Mar_02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ran.rashid\Desktop\Presentation\Allocation\Copy%20FMR-Mar%20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Performance%20Review%20Jun-2021%20(FY21)%20F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-SRV\Departments\Research\Asset%20Mngmt%20&amp;%20Research\Sector%20Data\Presentations%20-%20MCBAH\FY21\Board%20Performance\FY%2021\FI\Asset%20Class%20Return%20-%20FI%20(FY2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59387637251274"/>
          <c:y val="5.3126242205697373E-2"/>
          <c:w val="0.86635954087828571"/>
          <c:h val="0.72807468754464721"/>
        </c:manualLayout>
      </c:layout>
      <c:lineChart>
        <c:grouping val="standard"/>
        <c:varyColors val="0"/>
        <c:ser>
          <c:idx val="1"/>
          <c:order val="0"/>
          <c:tx>
            <c:strRef>
              <c:f>'Yield Curve'!$B$1</c:f>
              <c:strCache>
                <c:ptCount val="1"/>
                <c:pt idx="0">
                  <c:v>Jun-21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Curve'!$B$10:$B$19</c:f>
              <c:numCache>
                <c:formatCode>General</c:formatCode>
                <c:ptCount val="10"/>
                <c:pt idx="0">
                  <c:v>7.81</c:v>
                </c:pt>
                <c:pt idx="1">
                  <c:v>8.61</c:v>
                </c:pt>
                <c:pt idx="2">
                  <c:v>8.99</c:v>
                </c:pt>
                <c:pt idx="3">
                  <c:v>9.31</c:v>
                </c:pt>
                <c:pt idx="4">
                  <c:v>9.49</c:v>
                </c:pt>
                <c:pt idx="5">
                  <c:v>9.64</c:v>
                </c:pt>
                <c:pt idx="6">
                  <c:v>9.73</c:v>
                </c:pt>
                <c:pt idx="7">
                  <c:v>9.83</c:v>
                </c:pt>
                <c:pt idx="8">
                  <c:v>9.8800000000000008</c:v>
                </c:pt>
                <c:pt idx="9">
                  <c:v>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5A-46DB-A710-FD8156F30B08}"/>
            </c:ext>
          </c:extLst>
        </c:ser>
        <c:ser>
          <c:idx val="0"/>
          <c:order val="1"/>
          <c:tx>
            <c:strRef>
              <c:f>'Yield Curve'!$C$1</c:f>
              <c:strCache>
                <c:ptCount val="1"/>
                <c:pt idx="0">
                  <c:v>May-21</c:v>
                </c:pt>
              </c:strCache>
            </c:strRef>
          </c:tx>
          <c:spPr>
            <a:ln w="38100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Curve'!$C$10:$C$19</c:f>
            </c:numRef>
          </c:val>
          <c:smooth val="0"/>
          <c:extLst>
            <c:ext xmlns:c16="http://schemas.microsoft.com/office/drawing/2014/chart" uri="{C3380CC4-5D6E-409C-BE32-E72D297353CC}">
              <c16:uniqueId val="{00000001-915A-46DB-A710-FD8156F30B08}"/>
            </c:ext>
          </c:extLst>
        </c:ser>
        <c:ser>
          <c:idx val="2"/>
          <c:order val="2"/>
          <c:tx>
            <c:strRef>
              <c:f>'Yield Curve'!$D$1</c:f>
              <c:strCache>
                <c:ptCount val="1"/>
                <c:pt idx="0">
                  <c:v>Apr-21</c:v>
                </c:pt>
              </c:strCache>
            </c:strRef>
          </c:tx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Curve'!$D$10:$D$19</c:f>
            </c:numRef>
          </c:val>
          <c:smooth val="0"/>
          <c:extLst>
            <c:ext xmlns:c16="http://schemas.microsoft.com/office/drawing/2014/chart" uri="{C3380CC4-5D6E-409C-BE32-E72D297353CC}">
              <c16:uniqueId val="{00000002-915A-46DB-A710-FD8156F30B08}"/>
            </c:ext>
          </c:extLst>
        </c:ser>
        <c:ser>
          <c:idx val="3"/>
          <c:order val="3"/>
          <c:tx>
            <c:strRef>
              <c:f>'Yield Curve'!$E$1</c:f>
              <c:strCache>
                <c:ptCount val="1"/>
                <c:pt idx="0">
                  <c:v>Mar-21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Curve'!$E$10:$E$19</c:f>
              <c:numCache>
                <c:formatCode>General</c:formatCode>
                <c:ptCount val="10"/>
                <c:pt idx="0">
                  <c:v>7.89</c:v>
                </c:pt>
                <c:pt idx="1">
                  <c:v>8.7200000000000006</c:v>
                </c:pt>
                <c:pt idx="2">
                  <c:v>9.35</c:v>
                </c:pt>
                <c:pt idx="3">
                  <c:v>9.67</c:v>
                </c:pt>
                <c:pt idx="4">
                  <c:v>9.86</c:v>
                </c:pt>
                <c:pt idx="5">
                  <c:v>9.98</c:v>
                </c:pt>
                <c:pt idx="6">
                  <c:v>10.08</c:v>
                </c:pt>
                <c:pt idx="7">
                  <c:v>10.220000000000001</c:v>
                </c:pt>
                <c:pt idx="8">
                  <c:v>10.3</c:v>
                </c:pt>
                <c:pt idx="9">
                  <c:v>10.42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5A-46DB-A710-FD8156F30B08}"/>
            </c:ext>
          </c:extLst>
        </c:ser>
        <c:ser>
          <c:idx val="4"/>
          <c:order val="4"/>
          <c:tx>
            <c:strRef>
              <c:f>'Yield Curve'!$F$1</c:f>
              <c:strCache>
                <c:ptCount val="1"/>
                <c:pt idx="0">
                  <c:v>Feb-21</c:v>
                </c:pt>
              </c:strCache>
            </c:strRef>
          </c:tx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Curve'!$F$10:$F$19</c:f>
            </c:numRef>
          </c:val>
          <c:smooth val="0"/>
          <c:extLst>
            <c:ext xmlns:c16="http://schemas.microsoft.com/office/drawing/2014/chart" uri="{C3380CC4-5D6E-409C-BE32-E72D297353CC}">
              <c16:uniqueId val="{00000004-915A-46DB-A710-FD8156F30B08}"/>
            </c:ext>
          </c:extLst>
        </c:ser>
        <c:ser>
          <c:idx val="5"/>
          <c:order val="5"/>
          <c:tx>
            <c:strRef>
              <c:f>'Yield Curve'!$G$1</c:f>
              <c:strCache>
                <c:ptCount val="1"/>
                <c:pt idx="0">
                  <c:v>Jan-21</c:v>
                </c:pt>
              </c:strCache>
            </c:strRef>
          </c:tx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Curve'!$G$10:$G$19</c:f>
            </c:numRef>
          </c:val>
          <c:smooth val="0"/>
          <c:extLst>
            <c:ext xmlns:c16="http://schemas.microsoft.com/office/drawing/2014/chart" uri="{C3380CC4-5D6E-409C-BE32-E72D297353CC}">
              <c16:uniqueId val="{00000005-915A-46DB-A710-FD8156F30B08}"/>
            </c:ext>
          </c:extLst>
        </c:ser>
        <c:ser>
          <c:idx val="6"/>
          <c:order val="6"/>
          <c:tx>
            <c:strRef>
              <c:f>'Yield Curve'!$H$1</c:f>
              <c:strCache>
                <c:ptCount val="1"/>
                <c:pt idx="0">
                  <c:v>Dec-20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Curve'!$H$10:$H$19</c:f>
              <c:numCache>
                <c:formatCode>General</c:formatCode>
                <c:ptCount val="10"/>
                <c:pt idx="0">
                  <c:v>7.28</c:v>
                </c:pt>
                <c:pt idx="1">
                  <c:v>8.1199999999999992</c:v>
                </c:pt>
                <c:pt idx="2">
                  <c:v>8.27</c:v>
                </c:pt>
                <c:pt idx="3">
                  <c:v>9.08</c:v>
                </c:pt>
                <c:pt idx="4">
                  <c:v>9.25</c:v>
                </c:pt>
                <c:pt idx="5">
                  <c:v>9.4499999999999993</c:v>
                </c:pt>
                <c:pt idx="6">
                  <c:v>9.65</c:v>
                </c:pt>
                <c:pt idx="7">
                  <c:v>9.89</c:v>
                </c:pt>
                <c:pt idx="8">
                  <c:v>9.93</c:v>
                </c:pt>
                <c:pt idx="9">
                  <c:v>9.98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15A-46DB-A710-FD8156F30B08}"/>
            </c:ext>
          </c:extLst>
        </c:ser>
        <c:ser>
          <c:idx val="7"/>
          <c:order val="7"/>
          <c:tx>
            <c:strRef>
              <c:f>'Yield Curve'!$I$1</c:f>
              <c:strCache>
                <c:ptCount val="1"/>
                <c:pt idx="0">
                  <c:v>Nov-20</c:v>
                </c:pt>
              </c:strCache>
            </c:strRef>
          </c:tx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Curve'!$I$10:$I$19</c:f>
            </c:numRef>
          </c:val>
          <c:smooth val="0"/>
          <c:extLst>
            <c:ext xmlns:c16="http://schemas.microsoft.com/office/drawing/2014/chart" uri="{C3380CC4-5D6E-409C-BE32-E72D297353CC}">
              <c16:uniqueId val="{00000007-915A-46DB-A710-FD8156F30B08}"/>
            </c:ext>
          </c:extLst>
        </c:ser>
        <c:ser>
          <c:idx val="8"/>
          <c:order val="8"/>
          <c:tx>
            <c:strRef>
              <c:f>'Yield Curve'!$J$1</c:f>
              <c:strCache>
                <c:ptCount val="1"/>
                <c:pt idx="0">
                  <c:v>Oct-20</c:v>
                </c:pt>
              </c:strCache>
            </c:strRef>
          </c:tx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Curve'!$J$10:$J$19</c:f>
            </c:numRef>
          </c:val>
          <c:smooth val="0"/>
          <c:extLst>
            <c:ext xmlns:c16="http://schemas.microsoft.com/office/drawing/2014/chart" uri="{C3380CC4-5D6E-409C-BE32-E72D297353CC}">
              <c16:uniqueId val="{00000008-915A-46DB-A710-FD8156F30B08}"/>
            </c:ext>
          </c:extLst>
        </c:ser>
        <c:ser>
          <c:idx val="9"/>
          <c:order val="9"/>
          <c:tx>
            <c:strRef>
              <c:f>'Yield Curve'!$K$1</c:f>
              <c:strCache>
                <c:ptCount val="1"/>
                <c:pt idx="0">
                  <c:v>Sep-20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'Yield Curve'!$A$10:$A$19</c:f>
              <c:strCache>
                <c:ptCount val="10"/>
                <c:pt idx="0">
                  <c:v>1 Year</c:v>
                </c:pt>
                <c:pt idx="1">
                  <c:v>2 Year</c:v>
                </c:pt>
                <c:pt idx="2">
                  <c:v>3 Year</c:v>
                </c:pt>
                <c:pt idx="3">
                  <c:v>4 Year</c:v>
                </c:pt>
                <c:pt idx="4">
                  <c:v>5 Year</c:v>
                </c:pt>
                <c:pt idx="5">
                  <c:v>6 Year</c:v>
                </c:pt>
                <c:pt idx="6">
                  <c:v>7 Year</c:v>
                </c:pt>
                <c:pt idx="7">
                  <c:v>8 Year</c:v>
                </c:pt>
                <c:pt idx="8">
                  <c:v>9 Year</c:v>
                </c:pt>
                <c:pt idx="9">
                  <c:v>10 Year</c:v>
                </c:pt>
              </c:strCache>
            </c:strRef>
          </c:cat>
          <c:val>
            <c:numRef>
              <c:f>'Yield Curve'!$K$10:$K$19</c:f>
              <c:numCache>
                <c:formatCode>General</c:formatCode>
                <c:ptCount val="10"/>
                <c:pt idx="0">
                  <c:v>7.29</c:v>
                </c:pt>
                <c:pt idx="1">
                  <c:v>8.09</c:v>
                </c:pt>
                <c:pt idx="2">
                  <c:v>8.2899999999999991</c:v>
                </c:pt>
                <c:pt idx="3">
                  <c:v>9.0500000000000007</c:v>
                </c:pt>
                <c:pt idx="4">
                  <c:v>9.1300000000000008</c:v>
                </c:pt>
                <c:pt idx="5">
                  <c:v>9.32</c:v>
                </c:pt>
                <c:pt idx="6">
                  <c:v>9.3800000000000008</c:v>
                </c:pt>
                <c:pt idx="7">
                  <c:v>9.56</c:v>
                </c:pt>
                <c:pt idx="8">
                  <c:v>9.64</c:v>
                </c:pt>
                <c:pt idx="9">
                  <c:v>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15A-46DB-A710-FD8156F30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0577279"/>
        <c:axId val="1"/>
      </c:lineChart>
      <c:catAx>
        <c:axId val="178057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in val="7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(%)</a:t>
                </a:r>
              </a:p>
            </c:rich>
          </c:tx>
          <c:layout>
            <c:manualLayout>
              <c:xMode val="edge"/>
              <c:yMode val="edge"/>
              <c:x val="2.1023272007124356E-2"/>
              <c:y val="0.42682553170062376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780577279"/>
        <c:crosses val="autoZero"/>
        <c:crossBetween val="between"/>
        <c:majorUnit val="0.60000000000000009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07943418130426"/>
          <c:y val="0.94714305743525862"/>
          <c:w val="0.74120722289521501"/>
          <c:h val="5.2856989998552331E-2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4101554613372E-2"/>
          <c:y val="4.5623956096397043E-2"/>
          <c:w val="0.91961007499193848"/>
          <c:h val="0.74181261433229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PIF!$K$31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PIF!$G$32:$G$40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T-Bills</c:v>
                </c:pt>
                <c:pt idx="3">
                  <c:v>Commercial Papers</c:v>
                </c:pt>
                <c:pt idx="4">
                  <c:v>PIBs</c:v>
                </c:pt>
                <c:pt idx="5">
                  <c:v>Others including receivables</c:v>
                </c:pt>
                <c:pt idx="6">
                  <c:v>Margin Trading</c:v>
                </c:pt>
                <c:pt idx="7">
                  <c:v>GoP Ijara Sukuk</c:v>
                </c:pt>
                <c:pt idx="8">
                  <c:v>Spread Transactions</c:v>
                </c:pt>
              </c:strCache>
            </c:strRef>
          </c:cat>
          <c:val>
            <c:numRef>
              <c:f>PIF!$K$32:$K$40</c:f>
              <c:numCache>
                <c:formatCode>0%</c:formatCode>
                <c:ptCount val="9"/>
                <c:pt idx="0">
                  <c:v>0.41599999999999998</c:v>
                </c:pt>
                <c:pt idx="1">
                  <c:v>0.19500000000000001</c:v>
                </c:pt>
                <c:pt idx="2">
                  <c:v>3.3000000000000002E-2</c:v>
                </c:pt>
                <c:pt idx="3">
                  <c:v>0</c:v>
                </c:pt>
                <c:pt idx="4">
                  <c:v>6.8000000000000005E-2</c:v>
                </c:pt>
                <c:pt idx="5">
                  <c:v>0.08</c:v>
                </c:pt>
                <c:pt idx="6">
                  <c:v>1.4999999999999999E-2</c:v>
                </c:pt>
                <c:pt idx="7">
                  <c:v>0</c:v>
                </c:pt>
                <c:pt idx="8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6-47FC-919D-5862525957A9}"/>
            </c:ext>
          </c:extLst>
        </c:ser>
        <c:ser>
          <c:idx val="1"/>
          <c:order val="1"/>
          <c:tx>
            <c:strRef>
              <c:f>PIF!$L$31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PIF!$G$32:$G$40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T-Bills</c:v>
                </c:pt>
                <c:pt idx="3">
                  <c:v>Commercial Papers</c:v>
                </c:pt>
                <c:pt idx="4">
                  <c:v>PIBs</c:v>
                </c:pt>
                <c:pt idx="5">
                  <c:v>Others including receivables</c:v>
                </c:pt>
                <c:pt idx="6">
                  <c:v>Margin Trading</c:v>
                </c:pt>
                <c:pt idx="7">
                  <c:v>GoP Ijara Sukuk</c:v>
                </c:pt>
                <c:pt idx="8">
                  <c:v>Spread Transactions</c:v>
                </c:pt>
              </c:strCache>
            </c:strRef>
          </c:cat>
          <c:val>
            <c:numRef>
              <c:f>PIF!$L$32:$L$40</c:f>
              <c:numCache>
                <c:formatCode>0%</c:formatCode>
                <c:ptCount val="9"/>
                <c:pt idx="0">
                  <c:v>0.35299999999999998</c:v>
                </c:pt>
                <c:pt idx="1">
                  <c:v>8.6999999999999994E-2</c:v>
                </c:pt>
                <c:pt idx="2">
                  <c:v>0.33700000000000002</c:v>
                </c:pt>
                <c:pt idx="3">
                  <c:v>0</c:v>
                </c:pt>
                <c:pt idx="4">
                  <c:v>3.6999999999999998E-2</c:v>
                </c:pt>
                <c:pt idx="5">
                  <c:v>1.9E-2</c:v>
                </c:pt>
                <c:pt idx="6">
                  <c:v>3.7999999999999999E-2</c:v>
                </c:pt>
                <c:pt idx="7">
                  <c:v>0</c:v>
                </c:pt>
                <c:pt idx="8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6-47FC-919D-5862525957A9}"/>
            </c:ext>
          </c:extLst>
        </c:ser>
        <c:ser>
          <c:idx val="2"/>
          <c:order val="2"/>
          <c:tx>
            <c:strRef>
              <c:f>PIF!$M$31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PIF!$G$32:$G$40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T-Bills</c:v>
                </c:pt>
                <c:pt idx="3">
                  <c:v>Commercial Papers</c:v>
                </c:pt>
                <c:pt idx="4">
                  <c:v>PIBs</c:v>
                </c:pt>
                <c:pt idx="5">
                  <c:v>Others including receivables</c:v>
                </c:pt>
                <c:pt idx="6">
                  <c:v>Margin Trading</c:v>
                </c:pt>
                <c:pt idx="7">
                  <c:v>GoP Ijara Sukuk</c:v>
                </c:pt>
                <c:pt idx="8">
                  <c:v>Spread Transactions</c:v>
                </c:pt>
              </c:strCache>
            </c:strRef>
          </c:cat>
          <c:val>
            <c:numRef>
              <c:f>PIF!$M$32:$M$40</c:f>
              <c:numCache>
                <c:formatCode>0%</c:formatCode>
                <c:ptCount val="9"/>
                <c:pt idx="0">
                  <c:v>0.623</c:v>
                </c:pt>
                <c:pt idx="1">
                  <c:v>1.7999999999999999E-2</c:v>
                </c:pt>
                <c:pt idx="2">
                  <c:v>2.4E-2</c:v>
                </c:pt>
                <c:pt idx="3">
                  <c:v>0</c:v>
                </c:pt>
                <c:pt idx="4">
                  <c:v>0.11700000000000001</c:v>
                </c:pt>
                <c:pt idx="5">
                  <c:v>1.2999999999999999E-2</c:v>
                </c:pt>
                <c:pt idx="6">
                  <c:v>3.6999999999999998E-2</c:v>
                </c:pt>
                <c:pt idx="7">
                  <c:v>0</c:v>
                </c:pt>
                <c:pt idx="8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26-47FC-919D-5862525957A9}"/>
            </c:ext>
          </c:extLst>
        </c:ser>
        <c:ser>
          <c:idx val="3"/>
          <c:order val="3"/>
          <c:tx>
            <c:strRef>
              <c:f>PIF!$N$31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PIF!$G$32:$G$40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T-Bills</c:v>
                </c:pt>
                <c:pt idx="3">
                  <c:v>Commercial Papers</c:v>
                </c:pt>
                <c:pt idx="4">
                  <c:v>PIBs</c:v>
                </c:pt>
                <c:pt idx="5">
                  <c:v>Others including receivables</c:v>
                </c:pt>
                <c:pt idx="6">
                  <c:v>Margin Trading</c:v>
                </c:pt>
                <c:pt idx="7">
                  <c:v>GoP Ijara Sukuk</c:v>
                </c:pt>
                <c:pt idx="8">
                  <c:v>Spread Transactions</c:v>
                </c:pt>
              </c:strCache>
            </c:strRef>
          </c:cat>
          <c:val>
            <c:numRef>
              <c:f>PIF!$N$32:$N$40</c:f>
              <c:numCache>
                <c:formatCode>0%</c:formatCode>
                <c:ptCount val="9"/>
                <c:pt idx="0">
                  <c:v>0.42199999999999999</c:v>
                </c:pt>
                <c:pt idx="1">
                  <c:v>2.3E-2</c:v>
                </c:pt>
                <c:pt idx="2">
                  <c:v>0</c:v>
                </c:pt>
                <c:pt idx="3">
                  <c:v>0</c:v>
                </c:pt>
                <c:pt idx="4">
                  <c:v>0.21099999999999999</c:v>
                </c:pt>
                <c:pt idx="5">
                  <c:v>1.2E-2</c:v>
                </c:pt>
                <c:pt idx="6">
                  <c:v>1.2999999999999999E-2</c:v>
                </c:pt>
                <c:pt idx="7">
                  <c:v>0</c:v>
                </c:pt>
                <c:pt idx="8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26-47FC-919D-586252595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9501824"/>
        <c:axId val="2109506176"/>
      </c:barChart>
      <c:catAx>
        <c:axId val="210950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2109506176"/>
        <c:crosses val="autoZero"/>
        <c:auto val="1"/>
        <c:lblAlgn val="ctr"/>
        <c:lblOffset val="100"/>
        <c:noMultiLvlLbl val="0"/>
      </c:catAx>
      <c:valAx>
        <c:axId val="21095061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2109501824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7468541143592611"/>
          <c:y val="0.91457891859725748"/>
          <c:w val="0.60572551462218782"/>
          <c:h val="8.295190863136917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2505449530671E-2"/>
          <c:y val="3.0568556154191007E-2"/>
          <c:w val="0.9146776991859068"/>
          <c:h val="0.7347837993638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'MCB DCF'!$N$28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DCF'!$J$29:$J$37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PIBS</c:v>
                </c:pt>
                <c:pt idx="5">
                  <c:v>T-Bills</c:v>
                </c:pt>
                <c:pt idx="6">
                  <c:v>Spread Transactions</c:v>
                </c:pt>
                <c:pt idx="7">
                  <c:v>Others including receivables</c:v>
                </c:pt>
                <c:pt idx="8">
                  <c:v>Margin Trading</c:v>
                </c:pt>
              </c:strCache>
            </c:strRef>
          </c:cat>
          <c:val>
            <c:numRef>
              <c:f>'MCB DCF'!$N$29:$N$37</c:f>
              <c:numCache>
                <c:formatCode>0%</c:formatCode>
                <c:ptCount val="9"/>
                <c:pt idx="0">
                  <c:v>0.317</c:v>
                </c:pt>
                <c:pt idx="1">
                  <c:v>0.14299999999999999</c:v>
                </c:pt>
                <c:pt idx="2">
                  <c:v>0.10100000000000001</c:v>
                </c:pt>
                <c:pt idx="3">
                  <c:v>8.9999999999999993E-3</c:v>
                </c:pt>
                <c:pt idx="4">
                  <c:v>1.6E-2</c:v>
                </c:pt>
                <c:pt idx="5">
                  <c:v>0.04</c:v>
                </c:pt>
                <c:pt idx="6">
                  <c:v>0.22900000000000001</c:v>
                </c:pt>
                <c:pt idx="7">
                  <c:v>8.8999999999999996E-2</c:v>
                </c:pt>
                <c:pt idx="8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1-4A79-96D4-692ADAC6093E}"/>
            </c:ext>
          </c:extLst>
        </c:ser>
        <c:ser>
          <c:idx val="1"/>
          <c:order val="1"/>
          <c:tx>
            <c:strRef>
              <c:f>'MCB DCF'!$O$28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DCF'!$J$29:$J$37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PIBS</c:v>
                </c:pt>
                <c:pt idx="5">
                  <c:v>T-Bills</c:v>
                </c:pt>
                <c:pt idx="6">
                  <c:v>Spread Transactions</c:v>
                </c:pt>
                <c:pt idx="7">
                  <c:v>Others including receivables</c:v>
                </c:pt>
                <c:pt idx="8">
                  <c:v>Margin Trading</c:v>
                </c:pt>
              </c:strCache>
            </c:strRef>
          </c:cat>
          <c:val>
            <c:numRef>
              <c:f>'MCB DCF'!$O$29:$O$37</c:f>
              <c:numCache>
                <c:formatCode>0%</c:formatCode>
                <c:ptCount val="9"/>
                <c:pt idx="0">
                  <c:v>0.28199999999999997</c:v>
                </c:pt>
                <c:pt idx="1">
                  <c:v>8.4000000000000005E-2</c:v>
                </c:pt>
                <c:pt idx="2">
                  <c:v>5.8999999999999997E-2</c:v>
                </c:pt>
                <c:pt idx="3">
                  <c:v>5.0000000000000001E-3</c:v>
                </c:pt>
                <c:pt idx="4">
                  <c:v>1.7000000000000001E-2</c:v>
                </c:pt>
                <c:pt idx="5">
                  <c:v>0.41099999999999998</c:v>
                </c:pt>
                <c:pt idx="6">
                  <c:v>0.11</c:v>
                </c:pt>
                <c:pt idx="7">
                  <c:v>1.7000000000000001E-2</c:v>
                </c:pt>
                <c:pt idx="8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51-4A79-96D4-692ADAC6093E}"/>
            </c:ext>
          </c:extLst>
        </c:ser>
        <c:ser>
          <c:idx val="2"/>
          <c:order val="2"/>
          <c:tx>
            <c:strRef>
              <c:f>'MCB DCF'!$P$28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DCF'!$J$29:$J$37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PIBS</c:v>
                </c:pt>
                <c:pt idx="5">
                  <c:v>T-Bills</c:v>
                </c:pt>
                <c:pt idx="6">
                  <c:v>Spread Transactions</c:v>
                </c:pt>
                <c:pt idx="7">
                  <c:v>Others including receivables</c:v>
                </c:pt>
                <c:pt idx="8">
                  <c:v>Margin Trading</c:v>
                </c:pt>
              </c:strCache>
            </c:strRef>
          </c:cat>
          <c:val>
            <c:numRef>
              <c:f>'MCB DCF'!$P$29:$P$37</c:f>
              <c:numCache>
                <c:formatCode>0%</c:formatCode>
                <c:ptCount val="9"/>
                <c:pt idx="0">
                  <c:v>0.47299999999999998</c:v>
                </c:pt>
                <c:pt idx="1">
                  <c:v>0.114</c:v>
                </c:pt>
                <c:pt idx="2">
                  <c:v>0</c:v>
                </c:pt>
                <c:pt idx="3">
                  <c:v>8.0000000000000002E-3</c:v>
                </c:pt>
                <c:pt idx="4">
                  <c:v>0.10199999999999999</c:v>
                </c:pt>
                <c:pt idx="5">
                  <c:v>9.2999999999999999E-2</c:v>
                </c:pt>
                <c:pt idx="6">
                  <c:v>0.182</c:v>
                </c:pt>
                <c:pt idx="7">
                  <c:v>2.1999999999999999E-2</c:v>
                </c:pt>
                <c:pt idx="8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51-4A79-96D4-692ADAC6093E}"/>
            </c:ext>
          </c:extLst>
        </c:ser>
        <c:ser>
          <c:idx val="3"/>
          <c:order val="3"/>
          <c:tx>
            <c:strRef>
              <c:f>'MCB DCF'!$Q$28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'MCB DCF'!$J$29:$J$37</c:f>
              <c:strCache>
                <c:ptCount val="9"/>
                <c:pt idx="0">
                  <c:v>Cash</c:v>
                </c:pt>
                <c:pt idx="1">
                  <c:v>TFCs/Sukuks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PIBS</c:v>
                </c:pt>
                <c:pt idx="5">
                  <c:v>T-Bills</c:v>
                </c:pt>
                <c:pt idx="6">
                  <c:v>Spread Transactions</c:v>
                </c:pt>
                <c:pt idx="7">
                  <c:v>Others including receivables</c:v>
                </c:pt>
                <c:pt idx="8">
                  <c:v>Margin Trading</c:v>
                </c:pt>
              </c:strCache>
            </c:strRef>
          </c:cat>
          <c:val>
            <c:numRef>
              <c:f>'MCB DCF'!$Q$29:$Q$37</c:f>
              <c:numCache>
                <c:formatCode>0%</c:formatCode>
                <c:ptCount val="9"/>
                <c:pt idx="0">
                  <c:v>0.51900000000000002</c:v>
                </c:pt>
                <c:pt idx="1">
                  <c:v>9.6000000000000002E-2</c:v>
                </c:pt>
                <c:pt idx="2">
                  <c:v>0</c:v>
                </c:pt>
                <c:pt idx="3">
                  <c:v>6.0000000000000001E-3</c:v>
                </c:pt>
                <c:pt idx="4">
                  <c:v>0.111</c:v>
                </c:pt>
                <c:pt idx="5">
                  <c:v>0.17100000000000001</c:v>
                </c:pt>
                <c:pt idx="6">
                  <c:v>8.0000000000000002E-3</c:v>
                </c:pt>
                <c:pt idx="7">
                  <c:v>0.08</c:v>
                </c:pt>
                <c:pt idx="8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51-4A79-96D4-692ADAC60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1153984"/>
        <c:axId val="1991140384"/>
      </c:barChart>
      <c:catAx>
        <c:axId val="1991153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991140384"/>
        <c:crosses val="autoZero"/>
        <c:auto val="1"/>
        <c:lblAlgn val="ctr"/>
        <c:lblOffset val="100"/>
        <c:noMultiLvlLbl val="0"/>
      </c:catAx>
      <c:valAx>
        <c:axId val="19911403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991153984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8509141865741358"/>
          <c:y val="0.93805510560369587"/>
          <c:w val="0.58519073357355755"/>
          <c:h val="5.3747436654035259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382030371203597E-2"/>
          <c:y val="7.6051887744801122E-2"/>
          <c:w val="0.89293846081739769"/>
          <c:h val="0.67305950938824954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F5-44CE-9EDB-A0C20ADFE31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F5-44CE-9EDB-A0C20ADFE31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8AF5-44CE-9EDB-A0C20ADFE31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AF5-44CE-9EDB-A0C20ADFE31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FI'!$D$52:$D$63</c:f>
              <c:strCache>
                <c:ptCount val="11"/>
                <c:pt idx="0">
                  <c:v>FaysalGSF</c:v>
                </c:pt>
                <c:pt idx="1">
                  <c:v>ALFALAHSF</c:v>
                </c:pt>
                <c:pt idx="2">
                  <c:v>ATLASSF</c:v>
                </c:pt>
                <c:pt idx="3">
                  <c:v>MCB-PSF</c:v>
                </c:pt>
                <c:pt idx="4">
                  <c:v>UBLGSF</c:v>
                </c:pt>
                <c:pt idx="5">
                  <c:v>NGSSF</c:v>
                </c:pt>
                <c:pt idx="6">
                  <c:v>HBL-GSF</c:v>
                </c:pt>
                <c:pt idx="7">
                  <c:v>ABLGSF</c:v>
                </c:pt>
                <c:pt idx="8">
                  <c:v>NITGBF</c:v>
                </c:pt>
                <c:pt idx="9">
                  <c:v>AskSYE</c:v>
                </c:pt>
                <c:pt idx="10">
                  <c:v>POGSF</c:v>
                </c:pt>
              </c:strCache>
            </c:strRef>
          </c:cat>
          <c:val>
            <c:numRef>
              <c:f>'FY15TD FI'!$F$52:$F$63</c:f>
              <c:numCache>
                <c:formatCode>0.0%</c:formatCode>
                <c:ptCount val="11"/>
                <c:pt idx="0">
                  <c:v>6.8000000000000005E-2</c:v>
                </c:pt>
                <c:pt idx="1">
                  <c:v>6.3299999999999995E-2</c:v>
                </c:pt>
                <c:pt idx="2">
                  <c:v>6.1600000000000002E-2</c:v>
                </c:pt>
                <c:pt idx="3">
                  <c:v>5.67E-2</c:v>
                </c:pt>
                <c:pt idx="4">
                  <c:v>5.6000000000000001E-2</c:v>
                </c:pt>
                <c:pt idx="5">
                  <c:v>5.2900000000000003E-2</c:v>
                </c:pt>
                <c:pt idx="6">
                  <c:v>5.0999999999999997E-2</c:v>
                </c:pt>
                <c:pt idx="7">
                  <c:v>5.0799999999999998E-2</c:v>
                </c:pt>
                <c:pt idx="8">
                  <c:v>4.99E-2</c:v>
                </c:pt>
                <c:pt idx="9">
                  <c:v>3.2899999999999999E-2</c:v>
                </c:pt>
                <c:pt idx="10">
                  <c:v>2.7900000000000001E-2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F5-44CE-9EDB-A0C20ADFE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707054592"/>
        <c:axId val="707067104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dLbl>
              <c:idx val="8"/>
              <c:layout>
                <c:manualLayout>
                  <c:x val="-3.0072360730044362E-3"/>
                  <c:y val="0.53451393095093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F5-44CE-9EDB-A0C20ADFE311}"/>
                </c:ext>
              </c:extLst>
            </c:dLbl>
            <c:numFmt formatCode="#,##0.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FI'!$D$52:$D$63</c:f>
              <c:strCache>
                <c:ptCount val="11"/>
                <c:pt idx="0">
                  <c:v>FaysalGSF</c:v>
                </c:pt>
                <c:pt idx="1">
                  <c:v>ALFALAHSF</c:v>
                </c:pt>
                <c:pt idx="2">
                  <c:v>ATLASSF</c:v>
                </c:pt>
                <c:pt idx="3">
                  <c:v>MCB-PSF</c:v>
                </c:pt>
                <c:pt idx="4">
                  <c:v>UBLGSF</c:v>
                </c:pt>
                <c:pt idx="5">
                  <c:v>NGSSF</c:v>
                </c:pt>
                <c:pt idx="6">
                  <c:v>HBL-GSF</c:v>
                </c:pt>
                <c:pt idx="7">
                  <c:v>ABLGSF</c:v>
                </c:pt>
                <c:pt idx="8">
                  <c:v>NITGBF</c:v>
                </c:pt>
                <c:pt idx="9">
                  <c:v>AskSYE</c:v>
                </c:pt>
                <c:pt idx="10">
                  <c:v>POGSF</c:v>
                </c:pt>
              </c:strCache>
            </c:strRef>
          </c:cat>
          <c:val>
            <c:numRef>
              <c:f>'FY15TD FI'!$E$52:$E$63</c:f>
              <c:numCache>
                <c:formatCode>#,##0.00_);\(#,##0.00\)</c:formatCode>
                <c:ptCount val="11"/>
                <c:pt idx="0">
                  <c:v>1.0515829999999999</c:v>
                </c:pt>
                <c:pt idx="1">
                  <c:v>1.0716289999999999</c:v>
                </c:pt>
                <c:pt idx="2">
                  <c:v>2.2253129999999999</c:v>
                </c:pt>
                <c:pt idx="3">
                  <c:v>0.73792999999999997</c:v>
                </c:pt>
                <c:pt idx="4">
                  <c:v>2.0352459999999999</c:v>
                </c:pt>
                <c:pt idx="5">
                  <c:v>0.212537</c:v>
                </c:pt>
                <c:pt idx="6">
                  <c:v>1.0710150000000001</c:v>
                </c:pt>
                <c:pt idx="7">
                  <c:v>2.8602310000000002</c:v>
                </c:pt>
                <c:pt idx="8">
                  <c:v>3.4168790000000002</c:v>
                </c:pt>
                <c:pt idx="9">
                  <c:v>0.21318999999999999</c:v>
                </c:pt>
                <c:pt idx="10">
                  <c:v>0.157524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F5-44CE-9EDB-A0C20ADFE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707065472"/>
        <c:axId val="707056224"/>
      </c:barChart>
      <c:lineChart>
        <c:grouping val="standard"/>
        <c:varyColors val="0"/>
        <c:ser>
          <c:idx val="1"/>
          <c:order val="2"/>
          <c:marker>
            <c:symbol val="none"/>
          </c:marker>
          <c:dLbls>
            <c:dLbl>
              <c:idx val="10"/>
              <c:layout>
                <c:manualLayout>
                  <c:x val="-4.6130952380952488E-2"/>
                  <c:y val="-5.1282051282051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AF5-44CE-9EDB-A0C20ADFE31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FI'!$D$52:$D$63</c:f>
              <c:strCache>
                <c:ptCount val="11"/>
                <c:pt idx="0">
                  <c:v>FaysalGSF</c:v>
                </c:pt>
                <c:pt idx="1">
                  <c:v>ALFALAHSF</c:v>
                </c:pt>
                <c:pt idx="2">
                  <c:v>ATLASSF</c:v>
                </c:pt>
                <c:pt idx="3">
                  <c:v>MCB-PSF</c:v>
                </c:pt>
                <c:pt idx="4">
                  <c:v>UBLGSF</c:v>
                </c:pt>
                <c:pt idx="5">
                  <c:v>NGSSF</c:v>
                </c:pt>
                <c:pt idx="6">
                  <c:v>HBL-GSF</c:v>
                </c:pt>
                <c:pt idx="7">
                  <c:v>ABLGSF</c:v>
                </c:pt>
                <c:pt idx="8">
                  <c:v>NITGBF</c:v>
                </c:pt>
                <c:pt idx="9">
                  <c:v>AskSYE</c:v>
                </c:pt>
                <c:pt idx="10">
                  <c:v>POGSF</c:v>
                </c:pt>
              </c:strCache>
            </c:strRef>
          </c:cat>
          <c:val>
            <c:numRef>
              <c:f>'FY15TD FI'!$Z$52:$Z$63</c:f>
              <c:numCache>
                <c:formatCode>0.00%</c:formatCode>
                <c:ptCount val="11"/>
                <c:pt idx="0">
                  <c:v>5.1909090909090912E-2</c:v>
                </c:pt>
                <c:pt idx="1">
                  <c:v>5.1909090909090912E-2</c:v>
                </c:pt>
                <c:pt idx="2">
                  <c:v>5.1909090909090912E-2</c:v>
                </c:pt>
                <c:pt idx="3">
                  <c:v>5.1909090909090912E-2</c:v>
                </c:pt>
                <c:pt idx="4">
                  <c:v>5.1909090909090912E-2</c:v>
                </c:pt>
                <c:pt idx="5">
                  <c:v>5.1909090909090912E-2</c:v>
                </c:pt>
                <c:pt idx="6">
                  <c:v>5.1909090909090912E-2</c:v>
                </c:pt>
                <c:pt idx="7">
                  <c:v>5.1909090909090912E-2</c:v>
                </c:pt>
                <c:pt idx="8">
                  <c:v>5.1909090909090912E-2</c:v>
                </c:pt>
                <c:pt idx="9">
                  <c:v>5.1909090909090912E-2</c:v>
                </c:pt>
                <c:pt idx="10">
                  <c:v>5.1909090909090912E-2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AF5-44CE-9EDB-A0C20ADFE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054592"/>
        <c:axId val="707067104"/>
      </c:lineChart>
      <c:catAx>
        <c:axId val="707054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07067104"/>
        <c:crosses val="autoZero"/>
        <c:auto val="1"/>
        <c:lblAlgn val="ctr"/>
        <c:lblOffset val="100"/>
        <c:noMultiLvlLbl val="0"/>
      </c:catAx>
      <c:valAx>
        <c:axId val="70706710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4.8308323324185018E-3"/>
              <c:y val="0.2966742378356551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07054592"/>
        <c:crosses val="autoZero"/>
        <c:crossBetween val="between"/>
        <c:majorUnit val="2.0000000000000004E-2"/>
      </c:valAx>
      <c:valAx>
        <c:axId val="707056224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707065472"/>
        <c:crosses val="max"/>
        <c:crossBetween val="between"/>
      </c:valAx>
      <c:catAx>
        <c:axId val="70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070562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94979099834737E-2"/>
          <c:y val="6.4156980377452821E-2"/>
          <c:w val="0.87013597258676001"/>
          <c:h val="0.755739490896971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FY21'!$B$52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6296296296296294E-3"/>
                  <c:y val="-9.97833604132816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B03-4C18-B6B8-4454ECCBFED5}"/>
                </c:ext>
              </c:extLst>
            </c:dLbl>
            <c:dLbl>
              <c:idx val="1"/>
              <c:layout>
                <c:manualLayout>
                  <c:x val="5.1557470410538309E-3"/>
                  <c:y val="-1.1111111111111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B03-4C18-B6B8-4454ECCBFED5}"/>
                </c:ext>
              </c:extLst>
            </c:dLbl>
            <c:dLbl>
              <c:idx val="2"/>
              <c:layout>
                <c:manualLayout>
                  <c:x val="2.01106083459032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B03-4C18-B6B8-4454ECCBFED5}"/>
                </c:ext>
              </c:extLst>
            </c:dLbl>
            <c:dLbl>
              <c:idx val="3"/>
              <c:layout>
                <c:manualLayout>
                  <c:x val="0"/>
                  <c:y val="-3.43915343915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B03-4C18-B6B8-4454ECCBFE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FY21'!$A$53:$A$57</c:f>
              <c:strCache>
                <c:ptCount val="5"/>
                <c:pt idx="0">
                  <c:v>Bank Deposits</c:v>
                </c:pt>
                <c:pt idx="1">
                  <c:v>T-Bills</c:v>
                </c:pt>
                <c:pt idx="2">
                  <c:v>PIBs</c:v>
                </c:pt>
                <c:pt idx="3">
                  <c:v>PIBs - FRB</c:v>
                </c:pt>
                <c:pt idx="4">
                  <c:v>Expense Weightage</c:v>
                </c:pt>
              </c:strCache>
            </c:strRef>
          </c:cat>
          <c:val>
            <c:numRef>
              <c:f>'Returns- FY21'!$B$53:$B$57</c:f>
              <c:numCache>
                <c:formatCode>0.00%</c:formatCode>
                <c:ptCount val="5"/>
                <c:pt idx="0">
                  <c:v>7.0199999999999999E-2</c:v>
                </c:pt>
                <c:pt idx="1">
                  <c:v>7.0900000000000005E-2</c:v>
                </c:pt>
                <c:pt idx="2">
                  <c:v>8.48E-2</c:v>
                </c:pt>
                <c:pt idx="3">
                  <c:v>8.14E-2</c:v>
                </c:pt>
                <c:pt idx="4">
                  <c:v>-1.6400000000000001E-2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03-4C18-B6B8-4454ECCBF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axId val="798666568"/>
        <c:axId val="798659904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FY21'!$C$52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5229172742295819E-3"/>
                  <c:y val="-1.777215348081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B03-4C18-B6B8-4454ECCBFED5}"/>
                </c:ext>
              </c:extLst>
            </c:dLbl>
            <c:dLbl>
              <c:idx val="1"/>
              <c:layout>
                <c:manualLayout>
                  <c:x val="-1.2151258870418976E-7"/>
                  <c:y val="-1.043411240261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B03-4C18-B6B8-4454ECCBFED5}"/>
                </c:ext>
              </c:extLst>
            </c:dLbl>
            <c:dLbl>
              <c:idx val="2"/>
              <c:layout>
                <c:manualLayout>
                  <c:x val="-4.082822980460776E-5"/>
                  <c:y val="1.0840311627713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B03-4C18-B6B8-4454ECCBFED5}"/>
                </c:ext>
              </c:extLst>
            </c:dLbl>
            <c:dLbl>
              <c:idx val="3"/>
              <c:layout>
                <c:manualLayout>
                  <c:x val="-1.7873100983021866E-3"/>
                  <c:y val="0.164164164164164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B03-4C18-B6B8-4454ECCBFE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FY21'!$A$53:$A$57</c:f>
              <c:strCache>
                <c:ptCount val="5"/>
                <c:pt idx="0">
                  <c:v>Bank Deposits</c:v>
                </c:pt>
                <c:pt idx="1">
                  <c:v>T-Bills</c:v>
                </c:pt>
                <c:pt idx="2">
                  <c:v>PIBs</c:v>
                </c:pt>
                <c:pt idx="3">
                  <c:v>PIBs - FRB</c:v>
                </c:pt>
                <c:pt idx="4">
                  <c:v>Expense Weightage</c:v>
                </c:pt>
              </c:strCache>
            </c:strRef>
          </c:cat>
          <c:val>
            <c:numRef>
              <c:f>'Returns- FY21'!$C$53:$C$57</c:f>
              <c:numCache>
                <c:formatCode>0.00%</c:formatCode>
                <c:ptCount val="5"/>
                <c:pt idx="0">
                  <c:v>7.9600000000000004E-2</c:v>
                </c:pt>
                <c:pt idx="1">
                  <c:v>0.19420000000000001</c:v>
                </c:pt>
                <c:pt idx="2">
                  <c:v>0.127</c:v>
                </c:pt>
                <c:pt idx="3">
                  <c:v>0.5625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03-4C18-B6B8-4454ECCBF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9"/>
        <c:axId val="798668136"/>
        <c:axId val="798660296"/>
      </c:barChart>
      <c:lineChart>
        <c:grouping val="standard"/>
        <c:varyColors val="0"/>
        <c:ser>
          <c:idx val="2"/>
          <c:order val="2"/>
          <c:tx>
            <c:strRef>
              <c:f>'Returns- FY21'!$D$52</c:f>
              <c:strCache>
                <c:ptCount val="1"/>
                <c:pt idx="0">
                  <c:v>Return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5.0932852143482178E-2"/>
                  <c:y val="-4.4761904761904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B03-4C18-B6B8-4454ECCBFE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FY21'!$A$53:$A$57</c:f>
              <c:strCache>
                <c:ptCount val="5"/>
                <c:pt idx="0">
                  <c:v>Bank Deposits</c:v>
                </c:pt>
                <c:pt idx="1">
                  <c:v>T-Bills</c:v>
                </c:pt>
                <c:pt idx="2">
                  <c:v>PIBs</c:v>
                </c:pt>
                <c:pt idx="3">
                  <c:v>PIBs - FRB</c:v>
                </c:pt>
                <c:pt idx="4">
                  <c:v>Expense Weightage</c:v>
                </c:pt>
              </c:strCache>
            </c:strRef>
          </c:cat>
          <c:val>
            <c:numRef>
              <c:f>'Returns- FY21'!$D$53:$D$57</c:f>
              <c:numCache>
                <c:formatCode>0.00%</c:formatCode>
                <c:ptCount val="5"/>
                <c:pt idx="0">
                  <c:v>5.67E-2</c:v>
                </c:pt>
                <c:pt idx="1">
                  <c:v>5.67E-2</c:v>
                </c:pt>
                <c:pt idx="2">
                  <c:v>5.67E-2</c:v>
                </c:pt>
                <c:pt idx="3">
                  <c:v>5.67E-2</c:v>
                </c:pt>
                <c:pt idx="4">
                  <c:v>5.67E-2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B03-4C18-B6B8-4454ECCBF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66568"/>
        <c:axId val="798659904"/>
      </c:lineChart>
      <c:catAx>
        <c:axId val="798666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798659904"/>
        <c:crosses val="autoZero"/>
        <c:auto val="1"/>
        <c:lblAlgn val="ctr"/>
        <c:lblOffset val="100"/>
        <c:noMultiLvlLbl val="0"/>
      </c:catAx>
      <c:valAx>
        <c:axId val="798659904"/>
        <c:scaling>
          <c:orientation val="minMax"/>
          <c:min val="-4.5000000000000012E-2"/>
        </c:scaling>
        <c:delete val="0"/>
        <c:axPos val="l"/>
        <c:numFmt formatCode="0%" sourceLinked="0"/>
        <c:majorTickMark val="out"/>
        <c:minorTickMark val="none"/>
        <c:tickLblPos val="nextTo"/>
        <c:crossAx val="798666568"/>
        <c:crosses val="autoZero"/>
        <c:crossBetween val="between"/>
        <c:majorUnit val="4.0000000000000008E-2"/>
      </c:valAx>
      <c:valAx>
        <c:axId val="798660296"/>
        <c:scaling>
          <c:orientation val="minMax"/>
          <c:min val="-0.28000000000000003"/>
        </c:scaling>
        <c:delete val="0"/>
        <c:axPos val="r"/>
        <c:numFmt formatCode="0%" sourceLinked="0"/>
        <c:majorTickMark val="out"/>
        <c:minorTickMark val="none"/>
        <c:tickLblPos val="nextTo"/>
        <c:crossAx val="798668136"/>
        <c:crosses val="max"/>
        <c:crossBetween val="between"/>
        <c:majorUnit val="0.2"/>
      </c:valAx>
      <c:catAx>
        <c:axId val="798668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602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7925333036200664"/>
          <c:y val="0.93427990855981713"/>
          <c:w val="0.65305567706814427"/>
          <c:h val="6.168008998875142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75068778129668E-2"/>
          <c:y val="4.5091284545314192E-2"/>
          <c:w val="0.92880198869372488"/>
          <c:h val="0.73397599197159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'MCB-PSF'!$K$31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'MCB-PSF'!$G$32:$G$35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PIBs</c:v>
                </c:pt>
                <c:pt idx="3">
                  <c:v>Others including Receivables</c:v>
                </c:pt>
              </c:strCache>
            </c:strRef>
          </c:cat>
          <c:val>
            <c:numRef>
              <c:f>'MCB-PSF'!$K$32:$K$35</c:f>
              <c:numCache>
                <c:formatCode>0%</c:formatCode>
                <c:ptCount val="4"/>
                <c:pt idx="0">
                  <c:v>0.46200000000000002</c:v>
                </c:pt>
                <c:pt idx="1">
                  <c:v>0.14899999999999999</c:v>
                </c:pt>
                <c:pt idx="2">
                  <c:v>0.379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5-4E15-95EB-2B3D98194C2C}"/>
            </c:ext>
          </c:extLst>
        </c:ser>
        <c:ser>
          <c:idx val="1"/>
          <c:order val="1"/>
          <c:tx>
            <c:strRef>
              <c:f>'MCB-PSF'!$L$31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'MCB-PSF'!$G$32:$G$35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PIBs</c:v>
                </c:pt>
                <c:pt idx="3">
                  <c:v>Others including Receivables</c:v>
                </c:pt>
              </c:strCache>
            </c:strRef>
          </c:cat>
          <c:val>
            <c:numRef>
              <c:f>'MCB-PSF'!$L$32:$L$35</c:f>
              <c:numCache>
                <c:formatCode>0%</c:formatCode>
                <c:ptCount val="4"/>
                <c:pt idx="0">
                  <c:v>0.318</c:v>
                </c:pt>
                <c:pt idx="1">
                  <c:v>0.36399999999999999</c:v>
                </c:pt>
                <c:pt idx="2">
                  <c:v>0.313</c:v>
                </c:pt>
                <c:pt idx="3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5-4E15-95EB-2B3D98194C2C}"/>
            </c:ext>
          </c:extLst>
        </c:ser>
        <c:ser>
          <c:idx val="2"/>
          <c:order val="2"/>
          <c:tx>
            <c:strRef>
              <c:f>'MCB-PSF'!$M$31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'MCB-PSF'!$G$32:$G$35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PIBs</c:v>
                </c:pt>
                <c:pt idx="3">
                  <c:v>Others including Receivables</c:v>
                </c:pt>
              </c:strCache>
            </c:strRef>
          </c:cat>
          <c:val>
            <c:numRef>
              <c:f>'MCB-PSF'!$M$32:$M$35</c:f>
              <c:numCache>
                <c:formatCode>0%</c:formatCode>
                <c:ptCount val="4"/>
                <c:pt idx="0">
                  <c:v>0.51300000000000001</c:v>
                </c:pt>
                <c:pt idx="1">
                  <c:v>0</c:v>
                </c:pt>
                <c:pt idx="2">
                  <c:v>0.47799999999999998</c:v>
                </c:pt>
                <c:pt idx="3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75-4E15-95EB-2B3D98194C2C}"/>
            </c:ext>
          </c:extLst>
        </c:ser>
        <c:ser>
          <c:idx val="3"/>
          <c:order val="3"/>
          <c:tx>
            <c:strRef>
              <c:f>'MCB-PSF'!$N$31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'MCB-PSF'!$G$32:$G$35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PIBs</c:v>
                </c:pt>
                <c:pt idx="3">
                  <c:v>Others including Receivables</c:v>
                </c:pt>
              </c:strCache>
            </c:strRef>
          </c:cat>
          <c:val>
            <c:numRef>
              <c:f>'MCB-PSF'!$N$32:$N$35</c:f>
              <c:numCache>
                <c:formatCode>0%</c:formatCode>
                <c:ptCount val="4"/>
                <c:pt idx="0">
                  <c:v>0.57199999999999995</c:v>
                </c:pt>
                <c:pt idx="1">
                  <c:v>0.27500000000000002</c:v>
                </c:pt>
                <c:pt idx="2">
                  <c:v>0.14499999999999999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75-4E15-95EB-2B3D98194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09502912"/>
        <c:axId val="2109503456"/>
      </c:barChart>
      <c:catAx>
        <c:axId val="2109502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2109503456"/>
        <c:crosses val="autoZero"/>
        <c:auto val="1"/>
        <c:lblAlgn val="ctr"/>
        <c:lblOffset val="100"/>
        <c:noMultiLvlLbl val="0"/>
      </c:catAx>
      <c:valAx>
        <c:axId val="21095034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2109502912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22313730011056435"/>
          <c:y val="0.92239132217847764"/>
          <c:w val="0.57703927697521007"/>
          <c:h val="7.5139435695538062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977555529436E-2"/>
          <c:y val="5.6416350733936041E-2"/>
          <c:w val="0.88967193175388648"/>
          <c:h val="0.70253232234859531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AD-4D88-80C2-2DC5FD76AF4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F3AD-4D88-80C2-2DC5FD76AF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AD-4D88-80C2-2DC5FD76AF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AD-4D88-80C2-2DC5FD76AF47}"/>
              </c:ext>
            </c:extLst>
          </c:dPt>
          <c:dLbls>
            <c:dLbl>
              <c:idx val="5"/>
              <c:layout>
                <c:manualLayout>
                  <c:x val="1.0730670635983769E-4"/>
                  <c:y val="-2.122844884418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3AD-4D88-80C2-2DC5FD76AF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FI'!$D$67:$D$73</c:f>
              <c:strCache>
                <c:ptCount val="7"/>
                <c:pt idx="0">
                  <c:v>UBLG&amp;IF</c:v>
                </c:pt>
                <c:pt idx="1">
                  <c:v>PIEF</c:v>
                </c:pt>
                <c:pt idx="2">
                  <c:v>AKDAIF</c:v>
                </c:pt>
                <c:pt idx="3">
                  <c:v>FaysalIGF</c:v>
                </c:pt>
                <c:pt idx="4">
                  <c:v>AskariHYS</c:v>
                </c:pt>
                <c:pt idx="5">
                  <c:v>BMACRSF</c:v>
                </c:pt>
                <c:pt idx="6">
                  <c:v>AGHPIMF</c:v>
                </c:pt>
              </c:strCache>
            </c:strRef>
          </c:cat>
          <c:val>
            <c:numRef>
              <c:f>'FY15TD FI'!$F$67:$F$73</c:f>
              <c:numCache>
                <c:formatCode>0.0%</c:formatCode>
                <c:ptCount val="7"/>
                <c:pt idx="0">
                  <c:v>0.1085</c:v>
                </c:pt>
                <c:pt idx="1">
                  <c:v>7.3200000000000001E-2</c:v>
                </c:pt>
                <c:pt idx="2">
                  <c:v>7.0800000000000002E-2</c:v>
                </c:pt>
                <c:pt idx="3">
                  <c:v>6.8099999999999994E-2</c:v>
                </c:pt>
                <c:pt idx="4">
                  <c:v>6.7699999999999996E-2</c:v>
                </c:pt>
                <c:pt idx="5">
                  <c:v>6.0199999999999997E-2</c:v>
                </c:pt>
                <c:pt idx="6">
                  <c:v>-3.0999999999999999E-3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AD-4D88-80C2-2DC5FD76A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553916128"/>
        <c:axId val="553909600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10859391097493E-3"/>
                  <c:y val="0.316132843196717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3AD-4D88-80C2-2DC5FD76AF47}"/>
                </c:ext>
              </c:extLst>
            </c:dLbl>
            <c:dLbl>
              <c:idx val="1"/>
              <c:layout>
                <c:manualLayout>
                  <c:x val="1.4619883040935672E-3"/>
                  <c:y val="-7.30565497494636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3AD-4D88-80C2-2DC5FD76AF47}"/>
                </c:ext>
              </c:extLst>
            </c:dLbl>
            <c:dLbl>
              <c:idx val="2"/>
              <c:layout>
                <c:manualLayout>
                  <c:x val="-1.4619883040935672E-3"/>
                  <c:y val="4.6443092340730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3AD-4D88-80C2-2DC5FD76AF47}"/>
                </c:ext>
              </c:extLst>
            </c:dLbl>
            <c:dLbl>
              <c:idx val="3"/>
              <c:layout>
                <c:manualLayout>
                  <c:x val="3.021711101901736E-3"/>
                  <c:y val="0.126357193987115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3AD-4D88-80C2-2DC5FD76AF47}"/>
                </c:ext>
              </c:extLst>
            </c:dLbl>
            <c:dLbl>
              <c:idx val="4"/>
              <c:layout>
                <c:manualLayout>
                  <c:x val="-1.4619883040936745E-3"/>
                  <c:y val="0.413317823908375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3AD-4D88-80C2-2DC5FD76AF47}"/>
                </c:ext>
              </c:extLst>
            </c:dLbl>
            <c:dLbl>
              <c:idx val="5"/>
              <c:layout>
                <c:manualLayout>
                  <c:x val="3.0706359073535789E-3"/>
                  <c:y val="-0.153112622285850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3AD-4D88-80C2-2DC5FD76AF47}"/>
                </c:ext>
              </c:extLst>
            </c:dLbl>
            <c:dLbl>
              <c:idx val="6"/>
              <c:layout>
                <c:manualLayout>
                  <c:x val="-1.4619883040936745E-3"/>
                  <c:y val="-0.16098067287043666"/>
                </c:manualLayout>
              </c:layout>
              <c:numFmt formatCode="#,##0.0\ [$Bn-420]" sourceLinked="0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3AD-4D88-80C2-2DC5FD76AF47}"/>
                </c:ext>
              </c:extLst>
            </c:dLbl>
            <c:numFmt formatCode="#,##0.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FI'!$D$67:$D$72</c:f>
              <c:strCache>
                <c:ptCount val="6"/>
                <c:pt idx="0">
                  <c:v>UBLG&amp;IF</c:v>
                </c:pt>
                <c:pt idx="1">
                  <c:v>PIEF</c:v>
                </c:pt>
                <c:pt idx="2">
                  <c:v>AKDAIF</c:v>
                </c:pt>
                <c:pt idx="3">
                  <c:v>FaysalIGF</c:v>
                </c:pt>
                <c:pt idx="4">
                  <c:v>AskariHYS</c:v>
                </c:pt>
                <c:pt idx="5">
                  <c:v>BMACRSF</c:v>
                </c:pt>
              </c:strCache>
            </c:strRef>
          </c:cat>
          <c:val>
            <c:numRef>
              <c:f>'FY15TD FI'!$E$67:$E$73</c:f>
              <c:numCache>
                <c:formatCode>#,##0.00_);\(#,##0.00\)</c:formatCode>
                <c:ptCount val="7"/>
                <c:pt idx="0">
                  <c:v>1.7946899999999999</c:v>
                </c:pt>
                <c:pt idx="1">
                  <c:v>0.62959600000000004</c:v>
                </c:pt>
                <c:pt idx="2">
                  <c:v>0.81386999999999998</c:v>
                </c:pt>
                <c:pt idx="3">
                  <c:v>1.100724</c:v>
                </c:pt>
                <c:pt idx="4">
                  <c:v>2.1334529999999998</c:v>
                </c:pt>
                <c:pt idx="5">
                  <c:v>0.11377900000000001</c:v>
                </c:pt>
                <c:pt idx="6">
                  <c:v>7.7635999999999997E-2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3AD-4D88-80C2-2DC5FD76A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553561744"/>
        <c:axId val="553563920"/>
      </c:barChart>
      <c:lineChart>
        <c:grouping val="standard"/>
        <c:varyColors val="0"/>
        <c:ser>
          <c:idx val="1"/>
          <c:order val="2"/>
          <c:spPr>
            <a:ln w="28575"/>
          </c:spPr>
          <c:marker>
            <c:symbol val="none"/>
          </c:marker>
          <c:dLbls>
            <c:dLbl>
              <c:idx val="6"/>
              <c:layout>
                <c:manualLayout>
                  <c:x val="-4.8245614035087717E-2"/>
                  <c:y val="-5.7575757575757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3AD-4D88-80C2-2DC5FD76AF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FI'!$D$67:$D$73</c:f>
              <c:strCache>
                <c:ptCount val="7"/>
                <c:pt idx="0">
                  <c:v>UBLG&amp;IF</c:v>
                </c:pt>
                <c:pt idx="1">
                  <c:v>PIEF</c:v>
                </c:pt>
                <c:pt idx="2">
                  <c:v>AKDAIF</c:v>
                </c:pt>
                <c:pt idx="3">
                  <c:v>FaysalIGF</c:v>
                </c:pt>
                <c:pt idx="4">
                  <c:v>AskariHYS</c:v>
                </c:pt>
                <c:pt idx="5">
                  <c:v>BMACRSF</c:v>
                </c:pt>
                <c:pt idx="6">
                  <c:v>AGHPIMF</c:v>
                </c:pt>
              </c:strCache>
            </c:strRef>
          </c:cat>
          <c:val>
            <c:numRef>
              <c:f>'FY15TD FI'!$Z$67:$Z$73</c:f>
              <c:numCache>
                <c:formatCode>0.00%</c:formatCode>
                <c:ptCount val="7"/>
                <c:pt idx="0">
                  <c:v>6.3628571428571423E-2</c:v>
                </c:pt>
                <c:pt idx="1">
                  <c:v>6.3628571428571423E-2</c:v>
                </c:pt>
                <c:pt idx="2">
                  <c:v>6.3628571428571423E-2</c:v>
                </c:pt>
                <c:pt idx="3">
                  <c:v>6.3628571428571423E-2</c:v>
                </c:pt>
                <c:pt idx="4">
                  <c:v>6.3628571428571423E-2</c:v>
                </c:pt>
                <c:pt idx="5">
                  <c:v>6.3628571428571423E-2</c:v>
                </c:pt>
                <c:pt idx="6">
                  <c:v>6.3628571428571423E-2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3AD-4D88-80C2-2DC5FD76A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916128"/>
        <c:axId val="553909600"/>
      </c:lineChart>
      <c:catAx>
        <c:axId val="55391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553909600"/>
        <c:crosses val="autoZero"/>
        <c:auto val="1"/>
        <c:lblAlgn val="ctr"/>
        <c:lblOffset val="100"/>
        <c:noMultiLvlLbl val="0"/>
      </c:catAx>
      <c:valAx>
        <c:axId val="553909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3.2572700888385307E-4"/>
              <c:y val="0.2595695023416190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53916128"/>
        <c:crosses val="autoZero"/>
        <c:crossBetween val="between"/>
        <c:majorUnit val="4.0000000000000008E-2"/>
      </c:valAx>
      <c:valAx>
        <c:axId val="553563920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553561744"/>
        <c:crosses val="max"/>
        <c:crossBetween val="between"/>
      </c:valAx>
      <c:catAx>
        <c:axId val="55356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35639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324181822404941E-2"/>
          <c:y val="4.6352501391871463E-2"/>
          <c:w val="0.87725454672148284"/>
          <c:h val="0.766187253937007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FY21'!$B$41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8995888788237619E-3"/>
                  <c:y val="-0.21954505686789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AE-4425-9B8D-65D96D352C36}"/>
                </c:ext>
              </c:extLst>
            </c:dLbl>
            <c:dLbl>
              <c:idx val="1"/>
              <c:layout>
                <c:manualLayout>
                  <c:x val="0"/>
                  <c:y val="-9.876543209876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AE-4425-9B8D-65D96D352C36}"/>
                </c:ext>
              </c:extLst>
            </c:dLbl>
            <c:dLbl>
              <c:idx val="2"/>
              <c:layout>
                <c:manualLayout>
                  <c:x val="-2.9498525073746312E-3"/>
                  <c:y val="-1.450349956255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8AE-4425-9B8D-65D96D352C36}"/>
                </c:ext>
              </c:extLst>
            </c:dLbl>
            <c:dLbl>
              <c:idx val="3"/>
              <c:layout>
                <c:manualLayout>
                  <c:x val="-1.2583863813485508E-16"/>
                  <c:y val="7.0753378049965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AE-4425-9B8D-65D96D352C36}"/>
                </c:ext>
              </c:extLst>
            </c:dLbl>
            <c:dLbl>
              <c:idx val="4"/>
              <c:layout>
                <c:manualLayout>
                  <c:x val="-1.4749262536873156E-3"/>
                  <c:y val="-2.4312017815954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8AE-4425-9B8D-65D96D352C36}"/>
                </c:ext>
              </c:extLst>
            </c:dLbl>
            <c:dLbl>
              <c:idx val="5"/>
              <c:layout>
                <c:manualLayout>
                  <c:x val="-1.4749262536874238E-3"/>
                  <c:y val="8.5532490256899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AE-4425-9B8D-65D96D352C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FY21'!$A$42:$A$49</c:f>
              <c:strCache>
                <c:ptCount val="8"/>
                <c:pt idx="0">
                  <c:v>Bank Deposit</c:v>
                </c:pt>
                <c:pt idx="1">
                  <c:v>T-Bill</c:v>
                </c:pt>
                <c:pt idx="2">
                  <c:v>SPREAD</c:v>
                </c:pt>
                <c:pt idx="3">
                  <c:v>MTS</c:v>
                </c:pt>
                <c:pt idx="4">
                  <c:v>TFC</c:v>
                </c:pt>
                <c:pt idx="5">
                  <c:v>PIB FRB</c:v>
                </c:pt>
                <c:pt idx="6">
                  <c:v>PIB</c:v>
                </c:pt>
                <c:pt idx="7">
                  <c:v>Other Fixed Expense Weightage</c:v>
                </c:pt>
              </c:strCache>
            </c:strRef>
          </c:cat>
          <c:val>
            <c:numRef>
              <c:f>'Returns- FY21'!$B$42:$B$49</c:f>
              <c:numCache>
                <c:formatCode>0.00%</c:formatCode>
                <c:ptCount val="8"/>
                <c:pt idx="0">
                  <c:v>8.5300000000000001E-2</c:v>
                </c:pt>
                <c:pt idx="1">
                  <c:v>7.17E-2</c:v>
                </c:pt>
                <c:pt idx="2">
                  <c:v>0.1119</c:v>
                </c:pt>
                <c:pt idx="3">
                  <c:v>0.1234</c:v>
                </c:pt>
                <c:pt idx="4">
                  <c:v>0.1303</c:v>
                </c:pt>
                <c:pt idx="5">
                  <c:v>8.1600000000000006E-2</c:v>
                </c:pt>
                <c:pt idx="6">
                  <c:v>8.0799999999999997E-2</c:v>
                </c:pt>
                <c:pt idx="7">
                  <c:v>-2.92E-2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AE-4425-9B8D-65D96D352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8644616"/>
        <c:axId val="798648144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FY21'!$C$41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2.9498525073746312E-3"/>
                  <c:y val="0.32852580927384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AE-4425-9B8D-65D96D352C36}"/>
                </c:ext>
              </c:extLst>
            </c:dLbl>
            <c:dLbl>
              <c:idx val="1"/>
              <c:layout>
                <c:manualLayout>
                  <c:x val="1.7160012522755596E-3"/>
                  <c:y val="8.2304526748971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8AE-4425-9B8D-65D96D352C36}"/>
                </c:ext>
              </c:extLst>
            </c:dLbl>
            <c:dLbl>
              <c:idx val="2"/>
              <c:layout>
                <c:manualLayout>
                  <c:x val="-1.7160012522754967E-3"/>
                  <c:y val="0.12682155471306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8AE-4425-9B8D-65D96D352C36}"/>
                </c:ext>
              </c:extLst>
            </c:dLbl>
            <c:dLbl>
              <c:idx val="3"/>
              <c:layout>
                <c:manualLayout>
                  <c:x val="1.71600125227556E-3"/>
                  <c:y val="-3.4722212729054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8AE-4425-9B8D-65D96D352C36}"/>
                </c:ext>
              </c:extLst>
            </c:dLbl>
            <c:dLbl>
              <c:idx val="4"/>
              <c:layout>
                <c:manualLayout>
                  <c:x val="1.4749262536872074E-3"/>
                  <c:y val="0.263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8AE-4425-9B8D-65D96D352C36}"/>
                </c:ext>
              </c:extLst>
            </c:dLbl>
            <c:dLbl>
              <c:idx val="5"/>
              <c:layout>
                <c:manualLayout>
                  <c:x val="3.4320025045511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8AE-4425-9B8D-65D96D352C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FY21'!$A$42:$A$49</c:f>
              <c:strCache>
                <c:ptCount val="8"/>
                <c:pt idx="0">
                  <c:v>Bank Deposit</c:v>
                </c:pt>
                <c:pt idx="1">
                  <c:v>T-Bill</c:v>
                </c:pt>
                <c:pt idx="2">
                  <c:v>SPREAD</c:v>
                </c:pt>
                <c:pt idx="3">
                  <c:v>MTS</c:v>
                </c:pt>
                <c:pt idx="4">
                  <c:v>TFC</c:v>
                </c:pt>
                <c:pt idx="5">
                  <c:v>PIB FRB</c:v>
                </c:pt>
                <c:pt idx="6">
                  <c:v>PIB</c:v>
                </c:pt>
                <c:pt idx="7">
                  <c:v>Other Fixed Expense Weightage</c:v>
                </c:pt>
              </c:strCache>
            </c:strRef>
          </c:cat>
          <c:val>
            <c:numRef>
              <c:f>'Returns- FY21'!$C$42:$C$49</c:f>
              <c:numCache>
                <c:formatCode>0.00%</c:formatCode>
                <c:ptCount val="8"/>
                <c:pt idx="0">
                  <c:v>0.28849999999999998</c:v>
                </c:pt>
                <c:pt idx="1">
                  <c:v>0.1115</c:v>
                </c:pt>
                <c:pt idx="2">
                  <c:v>0.23860000000000001</c:v>
                </c:pt>
                <c:pt idx="3">
                  <c:v>4.58E-2</c:v>
                </c:pt>
                <c:pt idx="4">
                  <c:v>0.24610000000000001</c:v>
                </c:pt>
                <c:pt idx="5">
                  <c:v>2.0299999999999999E-2</c:v>
                </c:pt>
                <c:pt idx="6">
                  <c:v>3.7699999999999997E-2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8AE-4425-9B8D-65D96D352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98645400"/>
        <c:axId val="798652456"/>
      </c:barChart>
      <c:lineChart>
        <c:grouping val="standard"/>
        <c:varyColors val="0"/>
        <c:ser>
          <c:idx val="2"/>
          <c:order val="2"/>
          <c:tx>
            <c:strRef>
              <c:f>'Returns- FY21'!$D$41</c:f>
              <c:strCache>
                <c:ptCount val="1"/>
                <c:pt idx="0">
                  <c:v>Return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0.27667677049218403"/>
                  <c:y val="-2.8189374055515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8AE-4425-9B8D-65D96D352C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FY21'!$A$42:$A$49</c:f>
              <c:strCache>
                <c:ptCount val="8"/>
                <c:pt idx="0">
                  <c:v>Bank Deposit</c:v>
                </c:pt>
                <c:pt idx="1">
                  <c:v>T-Bill</c:v>
                </c:pt>
                <c:pt idx="2">
                  <c:v>SPREAD</c:v>
                </c:pt>
                <c:pt idx="3">
                  <c:v>MTS</c:v>
                </c:pt>
                <c:pt idx="4">
                  <c:v>TFC</c:v>
                </c:pt>
                <c:pt idx="5">
                  <c:v>PIB FRB</c:v>
                </c:pt>
                <c:pt idx="6">
                  <c:v>PIB</c:v>
                </c:pt>
                <c:pt idx="7">
                  <c:v>Other Fixed Expense Weightage</c:v>
                </c:pt>
              </c:strCache>
            </c:strRef>
          </c:cat>
          <c:val>
            <c:numRef>
              <c:f>'Returns- FY21'!$D$42:$D$49</c:f>
              <c:numCache>
                <c:formatCode>0.00%</c:formatCode>
                <c:ptCount val="8"/>
                <c:pt idx="0">
                  <c:v>7.3200000000000001E-2</c:v>
                </c:pt>
                <c:pt idx="1">
                  <c:v>7.3200000000000001E-2</c:v>
                </c:pt>
                <c:pt idx="2">
                  <c:v>7.3200000000000001E-2</c:v>
                </c:pt>
                <c:pt idx="3">
                  <c:v>7.3200000000000001E-2</c:v>
                </c:pt>
                <c:pt idx="4">
                  <c:v>7.3200000000000001E-2</c:v>
                </c:pt>
                <c:pt idx="5">
                  <c:v>7.3200000000000001E-2</c:v>
                </c:pt>
                <c:pt idx="6">
                  <c:v>7.3200000000000001E-2</c:v>
                </c:pt>
                <c:pt idx="7">
                  <c:v>7.3200000000000001E-2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8AE-4425-9B8D-65D96D352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44616"/>
        <c:axId val="798648144"/>
      </c:lineChart>
      <c:catAx>
        <c:axId val="79864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798648144"/>
        <c:crosses val="autoZero"/>
        <c:auto val="1"/>
        <c:lblAlgn val="ctr"/>
        <c:lblOffset val="100"/>
        <c:noMultiLvlLbl val="0"/>
      </c:catAx>
      <c:valAx>
        <c:axId val="798648144"/>
        <c:scaling>
          <c:orientation val="minMax"/>
          <c:min val="-3.0000000000000006E-2"/>
        </c:scaling>
        <c:delete val="0"/>
        <c:axPos val="l"/>
        <c:numFmt formatCode="0%" sourceLinked="0"/>
        <c:majorTickMark val="out"/>
        <c:minorTickMark val="none"/>
        <c:tickLblPos val="nextTo"/>
        <c:crossAx val="798644616"/>
        <c:crosses val="autoZero"/>
        <c:crossBetween val="between"/>
        <c:majorUnit val="4.0000000000000008E-2"/>
      </c:valAx>
      <c:valAx>
        <c:axId val="798652456"/>
        <c:scaling>
          <c:orientation val="minMax"/>
          <c:min val="-6.0000000000000012E-2"/>
        </c:scaling>
        <c:delete val="0"/>
        <c:axPos val="r"/>
        <c:numFmt formatCode="0%" sourceLinked="0"/>
        <c:majorTickMark val="out"/>
        <c:minorTickMark val="none"/>
        <c:tickLblPos val="nextTo"/>
        <c:crossAx val="798645400"/>
        <c:crosses val="max"/>
        <c:crossBetween val="between"/>
        <c:majorUnit val="0.1"/>
      </c:valAx>
      <c:catAx>
        <c:axId val="798645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524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4810210670568833"/>
          <c:y val="0.93646222933070844"/>
          <c:w val="0.47387220402759384"/>
          <c:h val="4.8606668307086612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33814523184609E-2"/>
          <c:y val="3.1586575575111936E-2"/>
          <c:w val="0.90935750218722644"/>
          <c:h val="0.736687123668364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PIEF!$K$28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2"/>
              <c:layout>
                <c:manualLayout>
                  <c:x val="-7.246377638523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A8-4C47-AD8F-98C1427DDBA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PIEF!$G$29:$G$35</c:f>
              <c:strCache>
                <c:ptCount val="7"/>
                <c:pt idx="0">
                  <c:v>Cash</c:v>
                </c:pt>
                <c:pt idx="1">
                  <c:v>TFCs</c:v>
                </c:pt>
                <c:pt idx="2">
                  <c:v>T-Bills</c:v>
                </c:pt>
                <c:pt idx="3">
                  <c:v>Others including receivables</c:v>
                </c:pt>
                <c:pt idx="4">
                  <c:v>PIBs</c:v>
                </c:pt>
                <c:pt idx="5">
                  <c:v>Margin Trading</c:v>
                </c:pt>
                <c:pt idx="6">
                  <c:v>Spread Transactions</c:v>
                </c:pt>
              </c:strCache>
            </c:strRef>
          </c:cat>
          <c:val>
            <c:numRef>
              <c:f>PIEF!$K$29:$K$35</c:f>
              <c:numCache>
                <c:formatCode>0%</c:formatCode>
                <c:ptCount val="7"/>
                <c:pt idx="0">
                  <c:v>0.47</c:v>
                </c:pt>
                <c:pt idx="1">
                  <c:v>0.218</c:v>
                </c:pt>
                <c:pt idx="2">
                  <c:v>7.0000000000000007E-2</c:v>
                </c:pt>
                <c:pt idx="3">
                  <c:v>4.9000000000000002E-2</c:v>
                </c:pt>
                <c:pt idx="4">
                  <c:v>0</c:v>
                </c:pt>
                <c:pt idx="5">
                  <c:v>6.0999999999999999E-2</c:v>
                </c:pt>
                <c:pt idx="6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8-4C47-AD8F-98C1427DDBA3}"/>
            </c:ext>
          </c:extLst>
        </c:ser>
        <c:ser>
          <c:idx val="2"/>
          <c:order val="1"/>
          <c:tx>
            <c:strRef>
              <c:f>PIEF!$L$28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4.347826583113848E-3"/>
                  <c:y val="1.298701298701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9A8-4C47-AD8F-98C1427DDBA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PIEF!$G$29:$G$35</c:f>
              <c:strCache>
                <c:ptCount val="7"/>
                <c:pt idx="0">
                  <c:v>Cash</c:v>
                </c:pt>
                <c:pt idx="1">
                  <c:v>TFCs</c:v>
                </c:pt>
                <c:pt idx="2">
                  <c:v>T-Bills</c:v>
                </c:pt>
                <c:pt idx="3">
                  <c:v>Others including receivables</c:v>
                </c:pt>
                <c:pt idx="4">
                  <c:v>PIBs</c:v>
                </c:pt>
                <c:pt idx="5">
                  <c:v>Margin Trading</c:v>
                </c:pt>
                <c:pt idx="6">
                  <c:v>Spread Transactions</c:v>
                </c:pt>
              </c:strCache>
            </c:strRef>
          </c:cat>
          <c:val>
            <c:numRef>
              <c:f>PIEF!$L$29:$L$35</c:f>
              <c:numCache>
                <c:formatCode>0%</c:formatCode>
                <c:ptCount val="7"/>
                <c:pt idx="0">
                  <c:v>0.29599999999999999</c:v>
                </c:pt>
                <c:pt idx="1">
                  <c:v>0.26</c:v>
                </c:pt>
                <c:pt idx="2">
                  <c:v>8.4000000000000005E-2</c:v>
                </c:pt>
                <c:pt idx="3">
                  <c:v>5.5E-2</c:v>
                </c:pt>
                <c:pt idx="4">
                  <c:v>0</c:v>
                </c:pt>
                <c:pt idx="5">
                  <c:v>7.0000000000000001E-3</c:v>
                </c:pt>
                <c:pt idx="6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A8-4C47-AD8F-98C1427DDBA3}"/>
            </c:ext>
          </c:extLst>
        </c:ser>
        <c:ser>
          <c:idx val="3"/>
          <c:order val="2"/>
          <c:tx>
            <c:strRef>
              <c:f>PIEF!$M$28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228121331521318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A8-4C47-AD8F-98C1427DDBA3}"/>
                </c:ext>
              </c:extLst>
            </c:dLbl>
            <c:dLbl>
              <c:idx val="1"/>
              <c:layout>
                <c:manualLayout>
                  <c:x val="2.7034120734908138E-3"/>
                  <c:y val="1.470588235294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A8-4C47-AD8F-98C1427DDBA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PIEF!$G$29:$G$35</c:f>
              <c:strCache>
                <c:ptCount val="7"/>
                <c:pt idx="0">
                  <c:v>Cash</c:v>
                </c:pt>
                <c:pt idx="1">
                  <c:v>TFCs</c:v>
                </c:pt>
                <c:pt idx="2">
                  <c:v>T-Bills</c:v>
                </c:pt>
                <c:pt idx="3">
                  <c:v>Others including receivables</c:v>
                </c:pt>
                <c:pt idx="4">
                  <c:v>PIBs</c:v>
                </c:pt>
                <c:pt idx="5">
                  <c:v>Margin Trading</c:v>
                </c:pt>
                <c:pt idx="6">
                  <c:v>Spread Transactions</c:v>
                </c:pt>
              </c:strCache>
            </c:strRef>
          </c:cat>
          <c:val>
            <c:numRef>
              <c:f>PIEF!$M$29:$M$35</c:f>
              <c:numCache>
                <c:formatCode>0%</c:formatCode>
                <c:ptCount val="7"/>
                <c:pt idx="0">
                  <c:v>0.5</c:v>
                </c:pt>
                <c:pt idx="1">
                  <c:v>0.215</c:v>
                </c:pt>
                <c:pt idx="2">
                  <c:v>6.5000000000000002E-2</c:v>
                </c:pt>
                <c:pt idx="3">
                  <c:v>4.4999999999999998E-2</c:v>
                </c:pt>
                <c:pt idx="4">
                  <c:v>0</c:v>
                </c:pt>
                <c:pt idx="5">
                  <c:v>0</c:v>
                </c:pt>
                <c:pt idx="6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A8-4C47-AD8F-98C1427DDBA3}"/>
            </c:ext>
          </c:extLst>
        </c:ser>
        <c:ser>
          <c:idx val="0"/>
          <c:order val="3"/>
          <c:tx>
            <c:strRef>
              <c:f>PIEF!$N$28</c:f>
              <c:strCache>
                <c:ptCount val="1"/>
                <c:pt idx="0">
                  <c:v>Jun-21</c:v>
                </c:pt>
              </c:strCache>
            </c:strRef>
          </c:tx>
          <c:spPr>
            <a:solidFill>
              <a:srgbClr val="9751CB"/>
            </a:solidFill>
          </c:spPr>
          <c:invertIfNegative val="0"/>
          <c:dLbls>
            <c:dLbl>
              <c:idx val="1"/>
              <c:layout>
                <c:manualLayout>
                  <c:x val="8.3333333333332829E-3"/>
                  <c:y val="7.3529411764705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9A8-4C47-AD8F-98C1427DDB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PIEF!$G$29:$G$35</c:f>
              <c:strCache>
                <c:ptCount val="7"/>
                <c:pt idx="0">
                  <c:v>Cash</c:v>
                </c:pt>
                <c:pt idx="1">
                  <c:v>TFCs</c:v>
                </c:pt>
                <c:pt idx="2">
                  <c:v>T-Bills</c:v>
                </c:pt>
                <c:pt idx="3">
                  <c:v>Others including receivables</c:v>
                </c:pt>
                <c:pt idx="4">
                  <c:v>PIBs</c:v>
                </c:pt>
                <c:pt idx="5">
                  <c:v>Margin Trading</c:v>
                </c:pt>
                <c:pt idx="6">
                  <c:v>Spread Transactions</c:v>
                </c:pt>
              </c:strCache>
            </c:strRef>
          </c:cat>
          <c:val>
            <c:numRef>
              <c:f>PIEF!$N$29:$N$35</c:f>
              <c:numCache>
                <c:formatCode>0%</c:formatCode>
                <c:ptCount val="7"/>
                <c:pt idx="0">
                  <c:v>0.23599999999999999</c:v>
                </c:pt>
                <c:pt idx="1">
                  <c:v>0.23499999999999999</c:v>
                </c:pt>
                <c:pt idx="2">
                  <c:v>0.112</c:v>
                </c:pt>
                <c:pt idx="3">
                  <c:v>4.7E-2</c:v>
                </c:pt>
                <c:pt idx="4">
                  <c:v>0</c:v>
                </c:pt>
                <c:pt idx="5">
                  <c:v>3.0000000000000001E-3</c:v>
                </c:pt>
                <c:pt idx="6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A8-4C47-AD8F-98C1427DD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61685072"/>
        <c:axId val="1761694864"/>
      </c:barChart>
      <c:catAx>
        <c:axId val="176168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94864"/>
        <c:crosses val="autoZero"/>
        <c:auto val="1"/>
        <c:lblAlgn val="ctr"/>
        <c:lblOffset val="100"/>
        <c:noMultiLvlLbl val="0"/>
      </c:catAx>
      <c:valAx>
        <c:axId val="17616948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85072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6548108048993876"/>
          <c:y val="0.92536196967916329"/>
          <c:w val="0.65073972003499558"/>
          <c:h val="6.3884318564657025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044172110065953E-2"/>
          <c:y val="5.6296184130829804E-2"/>
          <c:w val="0.88682909067428561"/>
          <c:h val="0.70414799111649506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EC-4B2F-A012-69D8F122F57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EC-4B2F-A012-69D8F122F57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EC-4B2F-A012-69D8F122F57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EC-4B2F-A012-69D8F122F57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CEC-4B2F-A012-69D8F122F57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CEC-4B2F-A012-69D8F122F57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ACEC-4B2F-A012-69D8F122F57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CEC-4B2F-A012-69D8F122F57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A-ACEC-4B2F-A012-69D8F122F57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CEC-4B2F-A012-69D8F122F57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CEC-4B2F-A012-69D8F122F579}"/>
              </c:ext>
            </c:extLst>
          </c:dPt>
          <c:dLbls>
            <c:dLbl>
              <c:idx val="12"/>
              <c:layout>
                <c:manualLayout>
                  <c:x val="1.5050750235168148E-3"/>
                  <c:y val="-3.516581703882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CEC-4B2F-A012-69D8F122F57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FI'!$D$77:$D$97</c:f>
              <c:strCache>
                <c:ptCount val="21"/>
                <c:pt idx="0">
                  <c:v>Meezan-SF</c:v>
                </c:pt>
                <c:pt idx="1">
                  <c:v>JSIIF</c:v>
                </c:pt>
                <c:pt idx="2">
                  <c:v>POIIF</c:v>
                </c:pt>
                <c:pt idx="3">
                  <c:v>Faysal-ISGF</c:v>
                </c:pt>
                <c:pt idx="4">
                  <c:v>NBPIIF</c:v>
                </c:pt>
                <c:pt idx="5">
                  <c:v>Meezan-IIF</c:v>
                </c:pt>
                <c:pt idx="6">
                  <c:v>1st Habib-IIF</c:v>
                </c:pt>
                <c:pt idx="7">
                  <c:v>ALHIIF</c:v>
                </c:pt>
                <c:pt idx="8">
                  <c:v>NBP-IMAF</c:v>
                </c:pt>
                <c:pt idx="9">
                  <c:v>ALHDDF</c:v>
                </c:pt>
                <c:pt idx="10">
                  <c:v>AGHP-IIF</c:v>
                </c:pt>
                <c:pt idx="11">
                  <c:v>Atlas-IIF</c:v>
                </c:pt>
                <c:pt idx="12">
                  <c:v>NIT-IIF</c:v>
                </c:pt>
                <c:pt idx="13">
                  <c:v>NBP-RFSF</c:v>
                </c:pt>
                <c:pt idx="14">
                  <c:v>UBLISF</c:v>
                </c:pt>
                <c:pt idx="15">
                  <c:v>ABL-IIF</c:v>
                </c:pt>
                <c:pt idx="16">
                  <c:v>NBP-ISF</c:v>
                </c:pt>
                <c:pt idx="17">
                  <c:v>AWT-IIF</c:v>
                </c:pt>
                <c:pt idx="18">
                  <c:v>786 SF</c:v>
                </c:pt>
                <c:pt idx="19">
                  <c:v>HBL-IIF</c:v>
                </c:pt>
                <c:pt idx="20">
                  <c:v>NBPAARFSF</c:v>
                </c:pt>
              </c:strCache>
            </c:strRef>
          </c:cat>
          <c:val>
            <c:numRef>
              <c:f>'FY15TD FI'!$F$77:$F$97</c:f>
              <c:numCache>
                <c:formatCode>0.0%</c:formatCode>
                <c:ptCount val="21"/>
                <c:pt idx="0">
                  <c:v>7.6499999999999999E-2</c:v>
                </c:pt>
                <c:pt idx="1">
                  <c:v>6.9699999999999998E-2</c:v>
                </c:pt>
                <c:pt idx="2">
                  <c:v>6.9599999999999995E-2</c:v>
                </c:pt>
                <c:pt idx="3">
                  <c:v>6.7500000000000004E-2</c:v>
                </c:pt>
                <c:pt idx="4">
                  <c:v>6.6900000000000001E-2</c:v>
                </c:pt>
                <c:pt idx="5">
                  <c:v>6.6500000000000004E-2</c:v>
                </c:pt>
                <c:pt idx="6">
                  <c:v>6.5699999999999995E-2</c:v>
                </c:pt>
                <c:pt idx="7">
                  <c:v>6.5100000000000005E-2</c:v>
                </c:pt>
                <c:pt idx="8">
                  <c:v>6.5000000000000002E-2</c:v>
                </c:pt>
                <c:pt idx="9">
                  <c:v>6.4399999999999999E-2</c:v>
                </c:pt>
                <c:pt idx="10">
                  <c:v>6.4000000000000001E-2</c:v>
                </c:pt>
                <c:pt idx="11">
                  <c:v>6.3500000000000001E-2</c:v>
                </c:pt>
                <c:pt idx="12">
                  <c:v>6.3200000000000006E-2</c:v>
                </c:pt>
                <c:pt idx="13">
                  <c:v>6.1899999999999997E-2</c:v>
                </c:pt>
                <c:pt idx="14">
                  <c:v>5.8700000000000002E-2</c:v>
                </c:pt>
                <c:pt idx="15">
                  <c:v>5.7500000000000002E-2</c:v>
                </c:pt>
                <c:pt idx="16">
                  <c:v>5.7200000000000001E-2</c:v>
                </c:pt>
                <c:pt idx="17">
                  <c:v>5.4800000000000001E-2</c:v>
                </c:pt>
                <c:pt idx="18">
                  <c:v>5.4800000000000001E-2</c:v>
                </c:pt>
                <c:pt idx="19">
                  <c:v>5.45E-2</c:v>
                </c:pt>
                <c:pt idx="20">
                  <c:v>5.0099999999999999E-2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EC-4B2F-A012-69D8F122F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553560656"/>
        <c:axId val="553561200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numFmt formatCode="#,##0.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FI'!$D$77:$D$97</c:f>
              <c:strCache>
                <c:ptCount val="21"/>
                <c:pt idx="0">
                  <c:v>Meezan-SF</c:v>
                </c:pt>
                <c:pt idx="1">
                  <c:v>JSIIF</c:v>
                </c:pt>
                <c:pt idx="2">
                  <c:v>POIIF</c:v>
                </c:pt>
                <c:pt idx="3">
                  <c:v>Faysal-ISGF</c:v>
                </c:pt>
                <c:pt idx="4">
                  <c:v>NBPIIF</c:v>
                </c:pt>
                <c:pt idx="5">
                  <c:v>Meezan-IIF</c:v>
                </c:pt>
                <c:pt idx="6">
                  <c:v>1st Habib-IIF</c:v>
                </c:pt>
                <c:pt idx="7">
                  <c:v>ALHIIF</c:v>
                </c:pt>
                <c:pt idx="8">
                  <c:v>NBP-IMAF</c:v>
                </c:pt>
                <c:pt idx="9">
                  <c:v>ALHDDF</c:v>
                </c:pt>
                <c:pt idx="10">
                  <c:v>AGHP-IIF</c:v>
                </c:pt>
                <c:pt idx="11">
                  <c:v>Atlas-IIF</c:v>
                </c:pt>
                <c:pt idx="12">
                  <c:v>NIT-IIF</c:v>
                </c:pt>
                <c:pt idx="13">
                  <c:v>NBP-RFSF</c:v>
                </c:pt>
                <c:pt idx="14">
                  <c:v>UBLISF</c:v>
                </c:pt>
                <c:pt idx="15">
                  <c:v>ABL-IIF</c:v>
                </c:pt>
                <c:pt idx="16">
                  <c:v>NBP-ISF</c:v>
                </c:pt>
                <c:pt idx="17">
                  <c:v>AWT-IIF</c:v>
                </c:pt>
                <c:pt idx="18">
                  <c:v>786 SF</c:v>
                </c:pt>
                <c:pt idx="19">
                  <c:v>HBL-IIF</c:v>
                </c:pt>
                <c:pt idx="20">
                  <c:v>NBPAARFSF</c:v>
                </c:pt>
              </c:strCache>
            </c:strRef>
          </c:cat>
          <c:val>
            <c:numRef>
              <c:f>'FY15TD FI'!$E$77:$E$97</c:f>
              <c:numCache>
                <c:formatCode>#,##0.00_);\(#,##0.00\)</c:formatCode>
                <c:ptCount val="21"/>
                <c:pt idx="0">
                  <c:v>9.9392519999999998</c:v>
                </c:pt>
                <c:pt idx="1">
                  <c:v>2.5994100000000002</c:v>
                </c:pt>
                <c:pt idx="2">
                  <c:v>1.768187</c:v>
                </c:pt>
                <c:pt idx="3">
                  <c:v>4.0136089999999998</c:v>
                </c:pt>
                <c:pt idx="4">
                  <c:v>3.2466569999999999</c:v>
                </c:pt>
                <c:pt idx="5">
                  <c:v>26.871884000000001</c:v>
                </c:pt>
                <c:pt idx="6">
                  <c:v>14.129778</c:v>
                </c:pt>
                <c:pt idx="7">
                  <c:v>5.4843070000000003</c:v>
                </c:pt>
                <c:pt idx="8">
                  <c:v>15.084806</c:v>
                </c:pt>
                <c:pt idx="9">
                  <c:v>2.2785700000000002</c:v>
                </c:pt>
                <c:pt idx="10">
                  <c:v>5.7075209999999998</c:v>
                </c:pt>
                <c:pt idx="11">
                  <c:v>1.4569399999999999</c:v>
                </c:pt>
                <c:pt idx="12">
                  <c:v>0.81757899999999994</c:v>
                </c:pt>
                <c:pt idx="13">
                  <c:v>4.3269979999999997</c:v>
                </c:pt>
                <c:pt idx="14">
                  <c:v>2.6729889999999998</c:v>
                </c:pt>
                <c:pt idx="15">
                  <c:v>4.4116220000000004</c:v>
                </c:pt>
                <c:pt idx="16">
                  <c:v>2.1549390000000002</c:v>
                </c:pt>
                <c:pt idx="17">
                  <c:v>0.22539999999999999</c:v>
                </c:pt>
                <c:pt idx="18">
                  <c:v>0.74610699999999996</c:v>
                </c:pt>
                <c:pt idx="19">
                  <c:v>0.96863600000000005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CEC-4B2F-A012-69D8F122F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553559024"/>
        <c:axId val="553562832"/>
      </c:barChart>
      <c:lineChart>
        <c:grouping val="standard"/>
        <c:varyColors val="0"/>
        <c:ser>
          <c:idx val="1"/>
          <c:order val="2"/>
          <c:spPr>
            <a:ln w="28575"/>
          </c:spPr>
          <c:marker>
            <c:symbol val="none"/>
          </c:marker>
          <c:dLbls>
            <c:dLbl>
              <c:idx val="20"/>
              <c:layout>
                <c:manualLayout>
                  <c:x val="-3.1085209489485861E-2"/>
                  <c:y val="-5.4545454545454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CEC-4B2F-A012-69D8F122F57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FI'!$D$77:$D$97</c:f>
              <c:strCache>
                <c:ptCount val="21"/>
                <c:pt idx="0">
                  <c:v>Meezan-SF</c:v>
                </c:pt>
                <c:pt idx="1">
                  <c:v>JSIIF</c:v>
                </c:pt>
                <c:pt idx="2">
                  <c:v>POIIF</c:v>
                </c:pt>
                <c:pt idx="3">
                  <c:v>Faysal-ISGF</c:v>
                </c:pt>
                <c:pt idx="4">
                  <c:v>NBPIIF</c:v>
                </c:pt>
                <c:pt idx="5">
                  <c:v>Meezan-IIF</c:v>
                </c:pt>
                <c:pt idx="6">
                  <c:v>1st Habib-IIF</c:v>
                </c:pt>
                <c:pt idx="7">
                  <c:v>ALHIIF</c:v>
                </c:pt>
                <c:pt idx="8">
                  <c:v>NBP-IMAF</c:v>
                </c:pt>
                <c:pt idx="9">
                  <c:v>ALHDDF</c:v>
                </c:pt>
                <c:pt idx="10">
                  <c:v>AGHP-IIF</c:v>
                </c:pt>
                <c:pt idx="11">
                  <c:v>Atlas-IIF</c:v>
                </c:pt>
                <c:pt idx="12">
                  <c:v>NIT-IIF</c:v>
                </c:pt>
                <c:pt idx="13">
                  <c:v>NBP-RFSF</c:v>
                </c:pt>
                <c:pt idx="14">
                  <c:v>UBLISF</c:v>
                </c:pt>
                <c:pt idx="15">
                  <c:v>ABL-IIF</c:v>
                </c:pt>
                <c:pt idx="16">
                  <c:v>NBP-ISF</c:v>
                </c:pt>
                <c:pt idx="17">
                  <c:v>AWT-IIF</c:v>
                </c:pt>
                <c:pt idx="18">
                  <c:v>786 SF</c:v>
                </c:pt>
                <c:pt idx="19">
                  <c:v>HBL-IIF</c:v>
                </c:pt>
                <c:pt idx="20">
                  <c:v>NBPAARFSF</c:v>
                </c:pt>
              </c:strCache>
            </c:strRef>
          </c:cat>
          <c:val>
            <c:numRef>
              <c:f>'FY15TD FI'!$Z$77:$Z$97</c:f>
              <c:numCache>
                <c:formatCode>0.00%</c:formatCode>
                <c:ptCount val="21"/>
                <c:pt idx="0">
                  <c:v>6.2719047619047619E-2</c:v>
                </c:pt>
                <c:pt idx="1">
                  <c:v>6.2719047619047619E-2</c:v>
                </c:pt>
                <c:pt idx="2">
                  <c:v>6.2719047619047619E-2</c:v>
                </c:pt>
                <c:pt idx="3">
                  <c:v>6.2719047619047619E-2</c:v>
                </c:pt>
                <c:pt idx="4">
                  <c:v>6.2719047619047619E-2</c:v>
                </c:pt>
                <c:pt idx="5">
                  <c:v>6.2719047619047619E-2</c:v>
                </c:pt>
                <c:pt idx="6">
                  <c:v>6.2719047619047619E-2</c:v>
                </c:pt>
                <c:pt idx="7">
                  <c:v>6.2719047619047619E-2</c:v>
                </c:pt>
                <c:pt idx="8">
                  <c:v>6.2719047619047619E-2</c:v>
                </c:pt>
                <c:pt idx="9">
                  <c:v>6.2719047619047619E-2</c:v>
                </c:pt>
                <c:pt idx="10">
                  <c:v>6.2719047619047619E-2</c:v>
                </c:pt>
                <c:pt idx="11">
                  <c:v>6.2719047619047619E-2</c:v>
                </c:pt>
                <c:pt idx="12">
                  <c:v>6.2719047619047619E-2</c:v>
                </c:pt>
                <c:pt idx="13">
                  <c:v>6.2719047619047619E-2</c:v>
                </c:pt>
                <c:pt idx="14">
                  <c:v>6.2719047619047619E-2</c:v>
                </c:pt>
                <c:pt idx="15">
                  <c:v>6.2719047619047619E-2</c:v>
                </c:pt>
                <c:pt idx="16">
                  <c:v>6.2719047619047619E-2</c:v>
                </c:pt>
                <c:pt idx="17">
                  <c:v>6.2719047619047619E-2</c:v>
                </c:pt>
                <c:pt idx="18">
                  <c:v>6.2719047619047619E-2</c:v>
                </c:pt>
                <c:pt idx="19">
                  <c:v>6.2719047619047619E-2</c:v>
                </c:pt>
                <c:pt idx="20">
                  <c:v>6.2719047619047619E-2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CEC-4B2F-A012-69D8F122F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560656"/>
        <c:axId val="553561200"/>
      </c:lineChart>
      <c:catAx>
        <c:axId val="553560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553561200"/>
        <c:crosses val="autoZero"/>
        <c:auto val="1"/>
        <c:lblAlgn val="ctr"/>
        <c:lblOffset val="100"/>
        <c:noMultiLvlLbl val="0"/>
      </c:catAx>
      <c:valAx>
        <c:axId val="553561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8.0591448532172424E-3"/>
              <c:y val="0.2815470658760247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53560656"/>
        <c:crosses val="autoZero"/>
        <c:crossBetween val="between"/>
        <c:majorUnit val="2.0000000000000004E-2"/>
      </c:valAx>
      <c:valAx>
        <c:axId val="553562832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553559024"/>
        <c:crosses val="max"/>
        <c:crossBetween val="between"/>
      </c:valAx>
      <c:catAx>
        <c:axId val="55355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35628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NBPIMAF</c:v>
                </c:pt>
              </c:strCache>
            </c:strRef>
          </c:tx>
          <c:spPr>
            <a:ln w="38100" cap="rnd" cmpd="sng" algn="ctr">
              <a:solidFill>
                <a:schemeClr val="accent1"/>
              </a:solidFill>
              <a:round/>
            </a:ln>
            <a:effectLst>
              <a:outerShdw blurRad="50800" dist="127000" dir="5400000" sx="18000" sy="18000" algn="ctr" rotWithShape="0">
                <a:srgbClr val="000000">
                  <a:alpha val="43137"/>
                </a:srgbClr>
              </a:outerShdw>
            </a:effectLst>
          </c:spPr>
          <c:marker>
            <c:symbol val="none"/>
          </c:marker>
          <c:cat>
            <c:numRef>
              <c:f>Sheet1!$E$2:$P$2</c:f>
              <c:numCache>
                <c:formatCode>[$-409]mmm\-yy;@</c:formatCode>
                <c:ptCount val="12"/>
                <c:pt idx="0">
                  <c:v>44043</c:v>
                </c:pt>
                <c:pt idx="1">
                  <c:v>44074</c:v>
                </c:pt>
                <c:pt idx="2">
                  <c:v>44104</c:v>
                </c:pt>
                <c:pt idx="3">
                  <c:v>44135</c:v>
                </c:pt>
                <c:pt idx="4">
                  <c:v>44165</c:v>
                </c:pt>
                <c:pt idx="5">
                  <c:v>44196</c:v>
                </c:pt>
                <c:pt idx="6">
                  <c:v>44227</c:v>
                </c:pt>
                <c:pt idx="7">
                  <c:v>44255</c:v>
                </c:pt>
                <c:pt idx="8">
                  <c:v>44286</c:v>
                </c:pt>
                <c:pt idx="9">
                  <c:v>44316</c:v>
                </c:pt>
                <c:pt idx="10">
                  <c:v>44347</c:v>
                </c:pt>
                <c:pt idx="11">
                  <c:v>44377</c:v>
                </c:pt>
              </c:numCache>
            </c:numRef>
          </c:cat>
          <c:val>
            <c:numRef>
              <c:f>Sheet1!$E$3:$P$3</c:f>
              <c:numCache>
                <c:formatCode>0%</c:formatCode>
                <c:ptCount val="12"/>
                <c:pt idx="0">
                  <c:v>0.32900000000000001</c:v>
                </c:pt>
                <c:pt idx="1">
                  <c:v>0.32400000000000001</c:v>
                </c:pt>
                <c:pt idx="2">
                  <c:v>0.29199999999999998</c:v>
                </c:pt>
                <c:pt idx="3">
                  <c:v>0.28000000000000003</c:v>
                </c:pt>
                <c:pt idx="4">
                  <c:v>0.21</c:v>
                </c:pt>
                <c:pt idx="5">
                  <c:v>0.2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A0E-4D85-AFC5-5699C9169272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NBPIIF</c:v>
                </c:pt>
              </c:strCache>
            </c:strRef>
          </c:tx>
          <c:spPr>
            <a:ln w="3810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Sheet1!$E$2:$P$2</c:f>
              <c:numCache>
                <c:formatCode>[$-409]mmm\-yy;@</c:formatCode>
                <c:ptCount val="12"/>
                <c:pt idx="0">
                  <c:v>44043</c:v>
                </c:pt>
                <c:pt idx="1">
                  <c:v>44074</c:v>
                </c:pt>
                <c:pt idx="2">
                  <c:v>44104</c:v>
                </c:pt>
                <c:pt idx="3">
                  <c:v>44135</c:v>
                </c:pt>
                <c:pt idx="4">
                  <c:v>44165</c:v>
                </c:pt>
                <c:pt idx="5">
                  <c:v>44196</c:v>
                </c:pt>
                <c:pt idx="6">
                  <c:v>44227</c:v>
                </c:pt>
                <c:pt idx="7">
                  <c:v>44255</c:v>
                </c:pt>
                <c:pt idx="8">
                  <c:v>44286</c:v>
                </c:pt>
                <c:pt idx="9">
                  <c:v>44316</c:v>
                </c:pt>
                <c:pt idx="10">
                  <c:v>44347</c:v>
                </c:pt>
                <c:pt idx="11">
                  <c:v>44377</c:v>
                </c:pt>
              </c:numCache>
            </c:numRef>
          </c:cat>
          <c:val>
            <c:numRef>
              <c:f>Sheet1!$E$4:$P$4</c:f>
              <c:numCache>
                <c:formatCode>0%</c:formatCode>
                <c:ptCount val="12"/>
                <c:pt idx="0">
                  <c:v>0.188</c:v>
                </c:pt>
                <c:pt idx="1">
                  <c:v>0.19</c:v>
                </c:pt>
                <c:pt idx="2">
                  <c:v>0.17100000000000001</c:v>
                </c:pt>
                <c:pt idx="3">
                  <c:v>0.17899999999999999</c:v>
                </c:pt>
                <c:pt idx="4">
                  <c:v>0.16800000000000001</c:v>
                </c:pt>
                <c:pt idx="5">
                  <c:v>0.184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A0E-4D85-AFC5-5699C9169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31750" cap="flat" cmpd="sng" algn="ctr">
              <a:solidFill>
                <a:schemeClr val="dk1">
                  <a:lumMod val="35000"/>
                  <a:lumOff val="65000"/>
                  <a:alpha val="56000"/>
                </a:schemeClr>
              </a:solidFill>
              <a:round/>
            </a:ln>
            <a:effectLst/>
          </c:spPr>
        </c:dropLines>
        <c:smooth val="0"/>
        <c:axId val="804369567"/>
        <c:axId val="804368735"/>
      </c:lineChart>
      <c:dateAx>
        <c:axId val="804369567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368735"/>
        <c:crosses val="autoZero"/>
        <c:auto val="1"/>
        <c:lblOffset val="100"/>
        <c:baseTimeUnit val="months"/>
      </c:dateAx>
      <c:valAx>
        <c:axId val="80436873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369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16028544497655E-2"/>
          <c:y val="0.93581165727860727"/>
          <c:w val="0.93788704977783044"/>
          <c:h val="4.7352143036110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30862222393565E-2"/>
          <c:y val="4.0277906438165818E-2"/>
          <c:w val="0.88911728139245749"/>
          <c:h val="0.71777108743759976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EF5-49CE-8880-6A8FBDE9E40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2EF5-49CE-8880-6A8FBDE9E40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EF5-49CE-8880-6A8FBDE9E40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EF5-49CE-8880-6A8FBDE9E40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F5-49CE-8880-6A8FBDE9E40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EF5-49CE-8880-6A8FBDE9E40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F5-49CE-8880-6A8FBDE9E40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EF5-49CE-8880-6A8FBDE9E40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EF5-49CE-8880-6A8FBDE9E40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EF5-49CE-8880-6A8FBDE9E402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EF5-49CE-8880-6A8FBDE9E402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EF5-49CE-8880-6A8FBDE9E402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EF5-49CE-8880-6A8FBDE9E402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EF5-49CE-8880-6A8FBDE9E40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FI'!$D$6:$D$26</c:f>
              <c:strCache>
                <c:ptCount val="21"/>
                <c:pt idx="0">
                  <c:v>UBLCF</c:v>
                </c:pt>
                <c:pt idx="1">
                  <c:v>AGHPCF</c:v>
                </c:pt>
                <c:pt idx="2">
                  <c:v>PCF</c:v>
                </c:pt>
                <c:pt idx="3">
                  <c:v>MCBCMOP</c:v>
                </c:pt>
                <c:pt idx="4">
                  <c:v>HBLCF</c:v>
                </c:pt>
                <c:pt idx="5">
                  <c:v>UBLLPF</c:v>
                </c:pt>
                <c:pt idx="6">
                  <c:v>JSCF</c:v>
                </c:pt>
                <c:pt idx="7">
                  <c:v>ABLCF</c:v>
                </c:pt>
                <c:pt idx="8">
                  <c:v>FaysalMMF</c:v>
                </c:pt>
                <c:pt idx="9">
                  <c:v>LaksonMMF</c:v>
                </c:pt>
                <c:pt idx="10">
                  <c:v>AGHPMMF</c:v>
                </c:pt>
                <c:pt idx="11">
                  <c:v>AtlasMMF</c:v>
                </c:pt>
                <c:pt idx="12">
                  <c:v>HBLMMF</c:v>
                </c:pt>
                <c:pt idx="13">
                  <c:v>1st HABIBCF</c:v>
                </c:pt>
                <c:pt idx="14">
                  <c:v>NITMMF</c:v>
                </c:pt>
                <c:pt idx="15">
                  <c:v>AskariSCF</c:v>
                </c:pt>
                <c:pt idx="16">
                  <c:v>NAFAMMF</c:v>
                </c:pt>
                <c:pt idx="17">
                  <c:v>NAFAGSLF</c:v>
                </c:pt>
                <c:pt idx="18">
                  <c:v>UBLMMF</c:v>
                </c:pt>
                <c:pt idx="19">
                  <c:v>BMAECF</c:v>
                </c:pt>
                <c:pt idx="20">
                  <c:v>FaysalCF</c:v>
                </c:pt>
              </c:strCache>
            </c:strRef>
          </c:cat>
          <c:val>
            <c:numRef>
              <c:f>'FY15TD FI'!$F$6:$F$26</c:f>
              <c:numCache>
                <c:formatCode>0.0%</c:formatCode>
                <c:ptCount val="21"/>
                <c:pt idx="0">
                  <c:v>7.1300000000000002E-2</c:v>
                </c:pt>
                <c:pt idx="1">
                  <c:v>7.0099999999999996E-2</c:v>
                </c:pt>
                <c:pt idx="2">
                  <c:v>6.9800000000000001E-2</c:v>
                </c:pt>
                <c:pt idx="3">
                  <c:v>6.9800000000000001E-2</c:v>
                </c:pt>
                <c:pt idx="4">
                  <c:v>6.9699999999999998E-2</c:v>
                </c:pt>
                <c:pt idx="5">
                  <c:v>6.9699999999999998E-2</c:v>
                </c:pt>
                <c:pt idx="6">
                  <c:v>6.9199999999999998E-2</c:v>
                </c:pt>
                <c:pt idx="7">
                  <c:v>6.9099999999999995E-2</c:v>
                </c:pt>
                <c:pt idx="8">
                  <c:v>6.9099999999999995E-2</c:v>
                </c:pt>
                <c:pt idx="9">
                  <c:v>6.88E-2</c:v>
                </c:pt>
                <c:pt idx="10">
                  <c:v>6.8599999999999994E-2</c:v>
                </c:pt>
                <c:pt idx="11">
                  <c:v>6.8599999999999994E-2</c:v>
                </c:pt>
                <c:pt idx="12">
                  <c:v>6.8400000000000002E-2</c:v>
                </c:pt>
                <c:pt idx="13">
                  <c:v>6.8199999999999997E-2</c:v>
                </c:pt>
                <c:pt idx="14">
                  <c:v>6.8000000000000005E-2</c:v>
                </c:pt>
                <c:pt idx="15">
                  <c:v>6.8000000000000005E-2</c:v>
                </c:pt>
                <c:pt idx="16">
                  <c:v>6.6900000000000001E-2</c:v>
                </c:pt>
                <c:pt idx="17">
                  <c:v>6.4100000000000004E-2</c:v>
                </c:pt>
                <c:pt idx="18">
                  <c:v>6.3200000000000006E-2</c:v>
                </c:pt>
                <c:pt idx="19">
                  <c:v>5.7799999999999997E-2</c:v>
                </c:pt>
                <c:pt idx="20">
                  <c:v>5.62E-2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EF5-49CE-8880-6A8FBDE9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553911776"/>
        <c:axId val="553910688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numFmt formatCode="#,##0.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FI'!$D$6:$D$26</c:f>
              <c:strCache>
                <c:ptCount val="21"/>
                <c:pt idx="0">
                  <c:v>UBLCF</c:v>
                </c:pt>
                <c:pt idx="1">
                  <c:v>AGHPCF</c:v>
                </c:pt>
                <c:pt idx="2">
                  <c:v>PCF</c:v>
                </c:pt>
                <c:pt idx="3">
                  <c:v>MCBCMOP</c:v>
                </c:pt>
                <c:pt idx="4">
                  <c:v>HBLCF</c:v>
                </c:pt>
                <c:pt idx="5">
                  <c:v>UBLLPF</c:v>
                </c:pt>
                <c:pt idx="6">
                  <c:v>JSCF</c:v>
                </c:pt>
                <c:pt idx="7">
                  <c:v>ABLCF</c:v>
                </c:pt>
                <c:pt idx="8">
                  <c:v>FaysalMMF</c:v>
                </c:pt>
                <c:pt idx="9">
                  <c:v>LaksonMMF</c:v>
                </c:pt>
                <c:pt idx="10">
                  <c:v>AGHPMMF</c:v>
                </c:pt>
                <c:pt idx="11">
                  <c:v>AtlasMMF</c:v>
                </c:pt>
                <c:pt idx="12">
                  <c:v>HBLMMF</c:v>
                </c:pt>
                <c:pt idx="13">
                  <c:v>1st HABIBCF</c:v>
                </c:pt>
                <c:pt idx="14">
                  <c:v>NITMMF</c:v>
                </c:pt>
                <c:pt idx="15">
                  <c:v>AskariSCF</c:v>
                </c:pt>
                <c:pt idx="16">
                  <c:v>NAFAMMF</c:v>
                </c:pt>
                <c:pt idx="17">
                  <c:v>NAFAGSLF</c:v>
                </c:pt>
                <c:pt idx="18">
                  <c:v>UBLMMF</c:v>
                </c:pt>
                <c:pt idx="19">
                  <c:v>BMAECF</c:v>
                </c:pt>
                <c:pt idx="20">
                  <c:v>FaysalCF</c:v>
                </c:pt>
              </c:strCache>
            </c:strRef>
          </c:cat>
          <c:val>
            <c:numRef>
              <c:f>'FY15TD FI'!$E$6:$E$26</c:f>
              <c:numCache>
                <c:formatCode>#,##0.00_);\(#,##0.00\)</c:formatCode>
                <c:ptCount val="21"/>
                <c:pt idx="0">
                  <c:v>5.7624579999999996</c:v>
                </c:pt>
                <c:pt idx="1">
                  <c:v>4.5073759999999998</c:v>
                </c:pt>
                <c:pt idx="2">
                  <c:v>3.1186159999999998</c:v>
                </c:pt>
                <c:pt idx="3">
                  <c:v>34.029662999999999</c:v>
                </c:pt>
                <c:pt idx="4">
                  <c:v>26.449000000000002</c:v>
                </c:pt>
                <c:pt idx="5">
                  <c:v>30.493749000000001</c:v>
                </c:pt>
                <c:pt idx="6">
                  <c:v>4.4510139999999998</c:v>
                </c:pt>
                <c:pt idx="7">
                  <c:v>34.770488999999998</c:v>
                </c:pt>
                <c:pt idx="8">
                  <c:v>7.9881659999999997</c:v>
                </c:pt>
                <c:pt idx="9">
                  <c:v>11.494130999999999</c:v>
                </c:pt>
                <c:pt idx="10">
                  <c:v>26.820473</c:v>
                </c:pt>
                <c:pt idx="11">
                  <c:v>24.228825000000001</c:v>
                </c:pt>
                <c:pt idx="12">
                  <c:v>12.795</c:v>
                </c:pt>
                <c:pt idx="13">
                  <c:v>16.899349999999998</c:v>
                </c:pt>
                <c:pt idx="14">
                  <c:v>12.302212000000001</c:v>
                </c:pt>
                <c:pt idx="15">
                  <c:v>1.5746899999999999</c:v>
                </c:pt>
                <c:pt idx="16">
                  <c:v>21.623100000000001</c:v>
                </c:pt>
                <c:pt idx="17">
                  <c:v>1.439184</c:v>
                </c:pt>
                <c:pt idx="18">
                  <c:v>3.1417600000000001</c:v>
                </c:pt>
                <c:pt idx="19">
                  <c:v>0.32135399999999997</c:v>
                </c:pt>
                <c:pt idx="20">
                  <c:v>0.10351299999999999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EF5-49CE-8880-6A8FBDE9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553911232"/>
        <c:axId val="553915040"/>
      </c:barChart>
      <c:lineChart>
        <c:grouping val="standard"/>
        <c:varyColors val="0"/>
        <c:ser>
          <c:idx val="1"/>
          <c:order val="2"/>
          <c:marker>
            <c:symbol val="none"/>
          </c:marker>
          <c:dLbls>
            <c:dLbl>
              <c:idx val="20"/>
              <c:layout>
                <c:manualLayout>
                  <c:x val="-3.7535699714402286E-2"/>
                  <c:y val="-4.41177757192115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07810085550813E-2"/>
                      <c:h val="6.2385620915032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2EF5-49CE-8880-6A8FBDE9E40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FI'!$D$6:$D$26</c:f>
              <c:strCache>
                <c:ptCount val="21"/>
                <c:pt idx="0">
                  <c:v>UBLCF</c:v>
                </c:pt>
                <c:pt idx="1">
                  <c:v>AGHPCF</c:v>
                </c:pt>
                <c:pt idx="2">
                  <c:v>PCF</c:v>
                </c:pt>
                <c:pt idx="3">
                  <c:v>MCBCMOP</c:v>
                </c:pt>
                <c:pt idx="4">
                  <c:v>HBLCF</c:v>
                </c:pt>
                <c:pt idx="5">
                  <c:v>UBLLPF</c:v>
                </c:pt>
                <c:pt idx="6">
                  <c:v>JSCF</c:v>
                </c:pt>
                <c:pt idx="7">
                  <c:v>ABLCF</c:v>
                </c:pt>
                <c:pt idx="8">
                  <c:v>FaysalMMF</c:v>
                </c:pt>
                <c:pt idx="9">
                  <c:v>LaksonMMF</c:v>
                </c:pt>
                <c:pt idx="10">
                  <c:v>AGHPMMF</c:v>
                </c:pt>
                <c:pt idx="11">
                  <c:v>AtlasMMF</c:v>
                </c:pt>
                <c:pt idx="12">
                  <c:v>HBLMMF</c:v>
                </c:pt>
                <c:pt idx="13">
                  <c:v>1st HABIBCF</c:v>
                </c:pt>
                <c:pt idx="14">
                  <c:v>NITMMF</c:v>
                </c:pt>
                <c:pt idx="15">
                  <c:v>AskariSCF</c:v>
                </c:pt>
                <c:pt idx="16">
                  <c:v>NAFAMMF</c:v>
                </c:pt>
                <c:pt idx="17">
                  <c:v>NAFAGSLF</c:v>
                </c:pt>
                <c:pt idx="18">
                  <c:v>UBLMMF</c:v>
                </c:pt>
                <c:pt idx="19">
                  <c:v>BMAECF</c:v>
                </c:pt>
                <c:pt idx="20">
                  <c:v>FaysalCF</c:v>
                </c:pt>
              </c:strCache>
            </c:strRef>
          </c:cat>
          <c:val>
            <c:numRef>
              <c:f>'FY15TD FI'!$Z$6:$Z$26</c:f>
              <c:numCache>
                <c:formatCode>0.00%</c:formatCode>
                <c:ptCount val="21"/>
                <c:pt idx="0">
                  <c:v>6.7361904761904762E-2</c:v>
                </c:pt>
                <c:pt idx="1">
                  <c:v>6.7361904761904762E-2</c:v>
                </c:pt>
                <c:pt idx="2">
                  <c:v>6.7361904761904762E-2</c:v>
                </c:pt>
                <c:pt idx="3">
                  <c:v>6.7361904761904762E-2</c:v>
                </c:pt>
                <c:pt idx="4">
                  <c:v>6.7361904761904762E-2</c:v>
                </c:pt>
                <c:pt idx="5">
                  <c:v>6.7361904761904762E-2</c:v>
                </c:pt>
                <c:pt idx="6">
                  <c:v>6.7361904761904762E-2</c:v>
                </c:pt>
                <c:pt idx="7">
                  <c:v>6.7361904761904762E-2</c:v>
                </c:pt>
                <c:pt idx="8">
                  <c:v>6.7361904761904762E-2</c:v>
                </c:pt>
                <c:pt idx="9">
                  <c:v>6.7361904761904762E-2</c:v>
                </c:pt>
                <c:pt idx="10">
                  <c:v>6.7361904761904762E-2</c:v>
                </c:pt>
                <c:pt idx="11">
                  <c:v>6.7361904761904762E-2</c:v>
                </c:pt>
                <c:pt idx="12">
                  <c:v>6.7361904761904762E-2</c:v>
                </c:pt>
                <c:pt idx="13">
                  <c:v>6.7361904761904762E-2</c:v>
                </c:pt>
                <c:pt idx="14">
                  <c:v>6.7361904761904762E-2</c:v>
                </c:pt>
                <c:pt idx="15">
                  <c:v>6.7361904761904762E-2</c:v>
                </c:pt>
                <c:pt idx="16">
                  <c:v>6.7361904761904762E-2</c:v>
                </c:pt>
                <c:pt idx="17">
                  <c:v>6.7361904761904762E-2</c:v>
                </c:pt>
                <c:pt idx="18">
                  <c:v>6.7361904761904762E-2</c:v>
                </c:pt>
                <c:pt idx="19">
                  <c:v>6.7361904761904762E-2</c:v>
                </c:pt>
                <c:pt idx="20">
                  <c:v>6.7361904761904762E-2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EF5-49CE-8880-6A8FBDE9E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911776"/>
        <c:axId val="553910688"/>
      </c:lineChart>
      <c:catAx>
        <c:axId val="553911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53910688"/>
        <c:crosses val="autoZero"/>
        <c:auto val="1"/>
        <c:lblAlgn val="ctr"/>
        <c:lblOffset val="100"/>
        <c:noMultiLvlLbl val="0"/>
      </c:catAx>
      <c:valAx>
        <c:axId val="55391068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9.7919216646266682E-3"/>
              <c:y val="0.2811199707631483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53911776"/>
        <c:crosses val="autoZero"/>
        <c:crossBetween val="between"/>
        <c:majorUnit val="2.0000000000000004E-2"/>
      </c:valAx>
      <c:valAx>
        <c:axId val="553915040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553911232"/>
        <c:crosses val="max"/>
        <c:crossBetween val="between"/>
      </c:valAx>
      <c:catAx>
        <c:axId val="55391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39150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39608685277977E-2"/>
          <c:y val="4.209279198190273E-2"/>
          <c:w val="0.85407015032211886"/>
          <c:h val="0.72954527976528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FY21'!$B$60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7146265807681744E-4"/>
                  <c:y val="-3.8242551428830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FD-4E92-94EF-25DBAEECC42E}"/>
                </c:ext>
              </c:extLst>
            </c:dLbl>
            <c:dLbl>
              <c:idx val="1"/>
              <c:layout>
                <c:manualLayout>
                  <c:x val="0"/>
                  <c:y val="1.6024171463584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FD-4E92-94EF-25DBAEECC42E}"/>
                </c:ext>
              </c:extLst>
            </c:dLbl>
            <c:dLbl>
              <c:idx val="2"/>
              <c:layout>
                <c:manualLayout>
                  <c:x val="2.086593293064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7FD-4E92-94EF-25DBAEECC42E}"/>
                </c:ext>
              </c:extLst>
            </c:dLbl>
            <c:dLbl>
              <c:idx val="3"/>
              <c:layout>
                <c:manualLayout>
                  <c:x val="6.25977987919449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FD-4E92-94EF-25DBAEECC42E}"/>
                </c:ext>
              </c:extLst>
            </c:dLbl>
            <c:dLbl>
              <c:idx val="4"/>
              <c:layout>
                <c:manualLayout>
                  <c:x val="3.0303030303030303E-3"/>
                  <c:y val="3.8209082521351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FD-4E92-94EF-25DBAEECC4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FY21'!$A$61:$A$66</c:f>
              <c:strCache>
                <c:ptCount val="6"/>
                <c:pt idx="0">
                  <c:v>Bank Deposit</c:v>
                </c:pt>
                <c:pt idx="1">
                  <c:v>GOP IJARA SUKUK</c:v>
                </c:pt>
                <c:pt idx="2">
                  <c:v>TDR</c:v>
                </c:pt>
                <c:pt idx="3">
                  <c:v>Corporate Sukuks</c:v>
                </c:pt>
                <c:pt idx="4">
                  <c:v>Commercial Paper</c:v>
                </c:pt>
                <c:pt idx="5">
                  <c:v>Expense Weightage</c:v>
                </c:pt>
              </c:strCache>
            </c:strRef>
          </c:cat>
          <c:val>
            <c:numRef>
              <c:f>'Returns- FY21'!$B$61:$B$66</c:f>
              <c:numCache>
                <c:formatCode>0.00%</c:formatCode>
                <c:ptCount val="6"/>
                <c:pt idx="0">
                  <c:v>6.5799999999999997E-2</c:v>
                </c:pt>
                <c:pt idx="1">
                  <c:v>7.51E-2</c:v>
                </c:pt>
                <c:pt idx="2">
                  <c:v>6.7900000000000002E-2</c:v>
                </c:pt>
                <c:pt idx="3">
                  <c:v>9.1700000000000004E-2</c:v>
                </c:pt>
                <c:pt idx="4">
                  <c:v>8.6900000000000005E-2</c:v>
                </c:pt>
                <c:pt idx="5">
                  <c:v>-8.6999999999999994E-3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FD-4E92-94EF-25DBAEEC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798663432"/>
        <c:axId val="798660688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FY21'!$C$60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5150322118826056E-3"/>
                  <c:y val="0.17285299308867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7FD-4E92-94EF-25DBAEECC42E}"/>
                </c:ext>
              </c:extLst>
            </c:dLbl>
            <c:dLbl>
              <c:idx val="1"/>
              <c:layout>
                <c:manualLayout>
                  <c:x val="-3.6017656883799171E-3"/>
                  <c:y val="2.1611888908045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7FD-4E92-94EF-25DBAEECC42E}"/>
                </c:ext>
              </c:extLst>
            </c:dLbl>
            <c:dLbl>
              <c:idx val="2"/>
              <c:layout>
                <c:manualLayout>
                  <c:x val="0"/>
                  <c:y val="3.62816836243442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7FD-4E92-94EF-25DBAEECC42E}"/>
                </c:ext>
              </c:extLst>
            </c:dLbl>
            <c:dLbl>
              <c:idx val="3"/>
              <c:layout>
                <c:manualLayout>
                  <c:x val="-1.5301507384822984E-16"/>
                  <c:y val="-3.71491928256789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7FD-4E92-94EF-25DBAEECC4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FY21'!$A$61:$A$66</c:f>
              <c:strCache>
                <c:ptCount val="6"/>
                <c:pt idx="0">
                  <c:v>Bank Deposit</c:v>
                </c:pt>
                <c:pt idx="1">
                  <c:v>GOP IJARA SUKUK</c:v>
                </c:pt>
                <c:pt idx="2">
                  <c:v>TDR</c:v>
                </c:pt>
                <c:pt idx="3">
                  <c:v>Corporate Sukuks</c:v>
                </c:pt>
                <c:pt idx="4">
                  <c:v>Commercial Paper</c:v>
                </c:pt>
                <c:pt idx="5">
                  <c:v>Expense Weightage</c:v>
                </c:pt>
              </c:strCache>
            </c:strRef>
          </c:cat>
          <c:val>
            <c:numRef>
              <c:f>'Returns- FY21'!$C$61:$C$66</c:f>
              <c:numCache>
                <c:formatCode>0.00%</c:formatCode>
                <c:ptCount val="6"/>
                <c:pt idx="0">
                  <c:v>0.49559999999999998</c:v>
                </c:pt>
                <c:pt idx="1">
                  <c:v>0.13400000000000001</c:v>
                </c:pt>
                <c:pt idx="2">
                  <c:v>5.7700000000000001E-2</c:v>
                </c:pt>
                <c:pt idx="3">
                  <c:v>0.2676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FD-4E92-94EF-25DBAEEC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2"/>
        <c:axId val="798661080"/>
        <c:axId val="798668528"/>
      </c:barChart>
      <c:lineChart>
        <c:grouping val="standard"/>
        <c:varyColors val="0"/>
        <c:ser>
          <c:idx val="2"/>
          <c:order val="2"/>
          <c:tx>
            <c:strRef>
              <c:f>'Returns- FY21'!$D$60</c:f>
              <c:strCache>
                <c:ptCount val="1"/>
                <c:pt idx="0">
                  <c:v>Return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8.7203054163684082E-2"/>
                  <c:y val="-3.475332381036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FD-4E92-94EF-25DBAEECC4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FY21'!$A$61:$A$66</c:f>
              <c:strCache>
                <c:ptCount val="6"/>
                <c:pt idx="0">
                  <c:v>Bank Deposit</c:v>
                </c:pt>
                <c:pt idx="1">
                  <c:v>GOP IJARA SUKUK</c:v>
                </c:pt>
                <c:pt idx="2">
                  <c:v>TDR</c:v>
                </c:pt>
                <c:pt idx="3">
                  <c:v>Corporate Sukuks</c:v>
                </c:pt>
                <c:pt idx="4">
                  <c:v>Commercial Paper</c:v>
                </c:pt>
                <c:pt idx="5">
                  <c:v>Expense Weightage</c:v>
                </c:pt>
              </c:strCache>
            </c:strRef>
          </c:cat>
          <c:val>
            <c:numRef>
              <c:f>'Returns- FY21'!$D$61:$D$66</c:f>
              <c:numCache>
                <c:formatCode>0.00%</c:formatCode>
                <c:ptCount val="6"/>
                <c:pt idx="0">
                  <c:v>6.5100000000000005E-2</c:v>
                </c:pt>
                <c:pt idx="1">
                  <c:v>6.5100000000000005E-2</c:v>
                </c:pt>
                <c:pt idx="2">
                  <c:v>6.5100000000000005E-2</c:v>
                </c:pt>
                <c:pt idx="3">
                  <c:v>6.5100000000000005E-2</c:v>
                </c:pt>
                <c:pt idx="4">
                  <c:v>6.5100000000000005E-2</c:v>
                </c:pt>
                <c:pt idx="5">
                  <c:v>6.5100000000000005E-2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7FD-4E92-94EF-25DBAEECC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63432"/>
        <c:axId val="798660688"/>
      </c:lineChart>
      <c:catAx>
        <c:axId val="798663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798660688"/>
        <c:crosses val="autoZero"/>
        <c:auto val="1"/>
        <c:lblAlgn val="ctr"/>
        <c:lblOffset val="100"/>
        <c:noMultiLvlLbl val="0"/>
      </c:catAx>
      <c:valAx>
        <c:axId val="798660688"/>
        <c:scaling>
          <c:orientation val="minMax"/>
          <c:min val="-2.0000000000000004E-2"/>
        </c:scaling>
        <c:delete val="0"/>
        <c:axPos val="l"/>
        <c:numFmt formatCode="0%" sourceLinked="0"/>
        <c:majorTickMark val="out"/>
        <c:minorTickMark val="none"/>
        <c:tickLblPos val="nextTo"/>
        <c:crossAx val="798663432"/>
        <c:crosses val="autoZero"/>
        <c:crossBetween val="between"/>
      </c:valAx>
      <c:valAx>
        <c:axId val="798668528"/>
        <c:scaling>
          <c:orientation val="minMax"/>
          <c:min val="-0.13"/>
        </c:scaling>
        <c:delete val="0"/>
        <c:axPos val="r"/>
        <c:numFmt formatCode="0%" sourceLinked="0"/>
        <c:majorTickMark val="out"/>
        <c:minorTickMark val="none"/>
        <c:tickLblPos val="nextTo"/>
        <c:crossAx val="798661080"/>
        <c:crosses val="max"/>
        <c:crossBetween val="between"/>
        <c:majorUnit val="0.2"/>
      </c:valAx>
      <c:catAx>
        <c:axId val="798661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685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7737866857551898"/>
          <c:y val="0.91470505337256591"/>
          <c:w val="0.55477296587926506"/>
          <c:h val="5.007963907731862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04332146116434E-2"/>
          <c:y val="4.060302267141206E-2"/>
          <c:w val="0.85099621415035775"/>
          <c:h val="0.74907120480907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FY21'!$B$69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5.6589119541875449E-3"/>
                  <c:y val="-0.2975110066886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EC-4DFB-BFA9-1796B1EECA1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FY21'!$A$70:$A$74</c:f>
              <c:strCache>
                <c:ptCount val="5"/>
                <c:pt idx="0">
                  <c:v>Bank Deposit</c:v>
                </c:pt>
                <c:pt idx="1">
                  <c:v>TDR</c:v>
                </c:pt>
                <c:pt idx="2">
                  <c:v>BAI Muajjal</c:v>
                </c:pt>
                <c:pt idx="3">
                  <c:v>Commercial Paper</c:v>
                </c:pt>
                <c:pt idx="4">
                  <c:v>Other Fixed Expense Weightage</c:v>
                </c:pt>
              </c:strCache>
            </c:strRef>
          </c:cat>
          <c:val>
            <c:numRef>
              <c:f>'Returns- FY21'!$B$70:$B$74</c:f>
              <c:numCache>
                <c:formatCode>0.00%</c:formatCode>
                <c:ptCount val="5"/>
                <c:pt idx="0">
                  <c:v>6.6400000000000001E-2</c:v>
                </c:pt>
                <c:pt idx="1">
                  <c:v>6.7799999999999999E-2</c:v>
                </c:pt>
                <c:pt idx="2">
                  <c:v>7.0280735115512805E-2</c:v>
                </c:pt>
                <c:pt idx="3">
                  <c:v>9.2100000000000001E-2</c:v>
                </c:pt>
                <c:pt idx="4">
                  <c:v>-5.7000000000000002E-3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C-4DFB-BFA9-1796B1EEC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8662256"/>
        <c:axId val="798661864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FY21'!$C$69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5151515151514874E-3"/>
                  <c:y val="0.38650347134027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EC-4DFB-BFA9-1796B1EECA12}"/>
                </c:ext>
              </c:extLst>
            </c:dLbl>
            <c:dLbl>
              <c:idx val="2"/>
              <c:layout>
                <c:manualLayout>
                  <c:x val="3.0303030303030303E-3"/>
                  <c:y val="-4.6268309203285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EC-4DFB-BFA9-1796B1EECA12}"/>
                </c:ext>
              </c:extLst>
            </c:dLbl>
            <c:dLbl>
              <c:idx val="3"/>
              <c:layout>
                <c:manualLayout>
                  <c:x val="1.71600125227556E-3"/>
                  <c:y val="-3.4722212729054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EC-4DFB-BFA9-1796B1EECA12}"/>
                </c:ext>
              </c:extLst>
            </c:dLbl>
            <c:dLbl>
              <c:idx val="4"/>
              <c:layout>
                <c:manualLayout>
                  <c:x val="0"/>
                  <c:y val="-4.1666655274864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EC-4DFB-BFA9-1796B1EECA12}"/>
                </c:ext>
              </c:extLst>
            </c:dLbl>
            <c:dLbl>
              <c:idx val="5"/>
              <c:layout>
                <c:manualLayout>
                  <c:x val="3.4320025045511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EC-4DFB-BFA9-1796B1EECA1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FY21'!$A$70:$A$74</c:f>
              <c:strCache>
                <c:ptCount val="5"/>
                <c:pt idx="0">
                  <c:v>Bank Deposit</c:v>
                </c:pt>
                <c:pt idx="1">
                  <c:v>TDR</c:v>
                </c:pt>
                <c:pt idx="2">
                  <c:v>BAI Muajjal</c:v>
                </c:pt>
                <c:pt idx="3">
                  <c:v>Commercial Paper</c:v>
                </c:pt>
                <c:pt idx="4">
                  <c:v>Other Fixed Expense Weightage</c:v>
                </c:pt>
              </c:strCache>
            </c:strRef>
          </c:cat>
          <c:val>
            <c:numRef>
              <c:f>'Returns- FY21'!$C$70:$C$74</c:f>
              <c:numCache>
                <c:formatCode>0.00%</c:formatCode>
                <c:ptCount val="5"/>
                <c:pt idx="0">
                  <c:v>0.74509999999999998</c:v>
                </c:pt>
                <c:pt idx="1">
                  <c:v>0.10050000000000001</c:v>
                </c:pt>
                <c:pt idx="2">
                  <c:v>3.6600000000000001E-2</c:v>
                </c:pt>
                <c:pt idx="3">
                  <c:v>0.1123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EC-4DFB-BFA9-1796B1EEC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98662648"/>
        <c:axId val="798668920"/>
      </c:barChart>
      <c:lineChart>
        <c:grouping val="standard"/>
        <c:varyColors val="0"/>
        <c:ser>
          <c:idx val="2"/>
          <c:order val="2"/>
          <c:tx>
            <c:strRef>
              <c:f>'Returns- FY21'!$D$69</c:f>
              <c:strCache>
                <c:ptCount val="1"/>
                <c:pt idx="0">
                  <c:v>Return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0.28953829634931988"/>
                  <c:y val="-2.607294047921429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9EC-4DFB-BFA9-1796B1EECA1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FY21'!$A$70:$A$74</c:f>
              <c:strCache>
                <c:ptCount val="5"/>
                <c:pt idx="0">
                  <c:v>Bank Deposit</c:v>
                </c:pt>
                <c:pt idx="1">
                  <c:v>TDR</c:v>
                </c:pt>
                <c:pt idx="2">
                  <c:v>BAI Muajjal</c:v>
                </c:pt>
                <c:pt idx="3">
                  <c:v>Commercial Paper</c:v>
                </c:pt>
                <c:pt idx="4">
                  <c:v>Other Fixed Expense Weightage</c:v>
                </c:pt>
              </c:strCache>
            </c:strRef>
          </c:cat>
          <c:val>
            <c:numRef>
              <c:f>'Returns- FY21'!$D$70:$D$74</c:f>
              <c:numCache>
                <c:formatCode>0.00%</c:formatCode>
                <c:ptCount val="5"/>
                <c:pt idx="0">
                  <c:v>6.4399999999999999E-2</c:v>
                </c:pt>
                <c:pt idx="1">
                  <c:v>6.4399999999999999E-2</c:v>
                </c:pt>
                <c:pt idx="2">
                  <c:v>6.4399999999999999E-2</c:v>
                </c:pt>
                <c:pt idx="3">
                  <c:v>6.4399999999999999E-2</c:v>
                </c:pt>
                <c:pt idx="4">
                  <c:v>6.4399999999999999E-2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9EC-4DFB-BFA9-1796B1EEC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62256"/>
        <c:axId val="798661864"/>
      </c:lineChart>
      <c:catAx>
        <c:axId val="79866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798661864"/>
        <c:crosses val="autoZero"/>
        <c:auto val="1"/>
        <c:lblAlgn val="ctr"/>
        <c:lblOffset val="100"/>
        <c:noMultiLvlLbl val="0"/>
      </c:catAx>
      <c:valAx>
        <c:axId val="798661864"/>
        <c:scaling>
          <c:orientation val="minMax"/>
          <c:max val="0.25"/>
        </c:scaling>
        <c:delete val="0"/>
        <c:axPos val="l"/>
        <c:numFmt formatCode="0%" sourceLinked="0"/>
        <c:majorTickMark val="out"/>
        <c:minorTickMark val="none"/>
        <c:tickLblPos val="nextTo"/>
        <c:crossAx val="798662256"/>
        <c:crosses val="autoZero"/>
        <c:crossBetween val="between"/>
        <c:majorUnit val="0.1"/>
      </c:valAx>
      <c:valAx>
        <c:axId val="798668920"/>
        <c:scaling>
          <c:orientation val="minMax"/>
          <c:max val="1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crossAx val="798662648"/>
        <c:crosses val="max"/>
        <c:crossBetween val="between"/>
        <c:majorUnit val="0.4"/>
      </c:valAx>
      <c:catAx>
        <c:axId val="798662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6892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3572619899785252"/>
          <c:y val="0.93316421132842264"/>
          <c:w val="0.52725113338105467"/>
          <c:h val="6.683578867157734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4101554613372E-2"/>
          <c:y val="3.0269126806910324E-2"/>
          <c:w val="0.92880198869372399"/>
          <c:h val="0.70905453049712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'MCB IIF'!$K$32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1.219512195121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67-4D18-AF21-A24A7CC0E8BD}"/>
                </c:ext>
              </c:extLst>
            </c:dLbl>
            <c:dLbl>
              <c:idx val="2"/>
              <c:layout>
                <c:manualLayout>
                  <c:x val="-5.3262309464922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67-4D18-AF21-A24A7CC0E8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IIF'!$G$33:$G$39</c:f>
              <c:strCache>
                <c:ptCount val="7"/>
                <c:pt idx="0">
                  <c:v>Cash</c:v>
                </c:pt>
                <c:pt idx="1">
                  <c:v>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Shariah Compliant Commercial Papers</c:v>
                </c:pt>
                <c:pt idx="5">
                  <c:v>Others including Receivables</c:v>
                </c:pt>
                <c:pt idx="6">
                  <c:v>Shariah Compliant Bank Deposits</c:v>
                </c:pt>
              </c:strCache>
            </c:strRef>
          </c:cat>
          <c:val>
            <c:numRef>
              <c:f>'MCB IIF'!$K$33:$K$39</c:f>
              <c:numCache>
                <c:formatCode>0%</c:formatCode>
                <c:ptCount val="7"/>
                <c:pt idx="0">
                  <c:v>0.51800000000000002</c:v>
                </c:pt>
                <c:pt idx="1">
                  <c:v>0.14399999999999999</c:v>
                </c:pt>
                <c:pt idx="2">
                  <c:v>0.13700000000000001</c:v>
                </c:pt>
                <c:pt idx="3">
                  <c:v>0.159</c:v>
                </c:pt>
                <c:pt idx="4">
                  <c:v>1.4E-2</c:v>
                </c:pt>
                <c:pt idx="5">
                  <c:v>2.8000000000000001E-2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67-4D18-AF21-A24A7CC0E8BD}"/>
            </c:ext>
          </c:extLst>
        </c:ser>
        <c:ser>
          <c:idx val="1"/>
          <c:order val="1"/>
          <c:tx>
            <c:strRef>
              <c:f>'MCB IIF'!$L$32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5.3259513543165386E-3"/>
                  <c:y val="8.2049804750016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67-4D18-AF21-A24A7CC0E8BD}"/>
                </c:ext>
              </c:extLst>
            </c:dLbl>
            <c:dLbl>
              <c:idx val="1"/>
              <c:layout>
                <c:manualLayout>
                  <c:x val="0"/>
                  <c:y val="8.2051282051282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67-4D18-AF21-A24A7CC0E8BD}"/>
                </c:ext>
              </c:extLst>
            </c:dLbl>
            <c:dLbl>
              <c:idx val="2"/>
              <c:layout>
                <c:manualLayout>
                  <c:x val="0"/>
                  <c:y val="2.039978234428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67-4D18-AF21-A24A7CC0E8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IIF'!$G$33:$G$39</c:f>
              <c:strCache>
                <c:ptCount val="7"/>
                <c:pt idx="0">
                  <c:v>Cash</c:v>
                </c:pt>
                <c:pt idx="1">
                  <c:v>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Shariah Compliant Commercial Papers</c:v>
                </c:pt>
                <c:pt idx="5">
                  <c:v>Others including Receivables</c:v>
                </c:pt>
                <c:pt idx="6">
                  <c:v>Shariah Compliant Bank Deposits</c:v>
                </c:pt>
              </c:strCache>
            </c:strRef>
          </c:cat>
          <c:val>
            <c:numRef>
              <c:f>'MCB IIF'!$L$33:$L$39</c:f>
              <c:numCache>
                <c:formatCode>0%</c:formatCode>
                <c:ptCount val="7"/>
                <c:pt idx="0">
                  <c:v>0.46100000000000002</c:v>
                </c:pt>
                <c:pt idx="1">
                  <c:v>0.107</c:v>
                </c:pt>
                <c:pt idx="2">
                  <c:v>0.14599999999999999</c:v>
                </c:pt>
                <c:pt idx="3">
                  <c:v>0.16</c:v>
                </c:pt>
                <c:pt idx="4">
                  <c:v>1.4999999999999999E-2</c:v>
                </c:pt>
                <c:pt idx="5">
                  <c:v>8.9999999999999993E-3</c:v>
                </c:pt>
                <c:pt idx="6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67-4D18-AF21-A24A7CC0E8BD}"/>
            </c:ext>
          </c:extLst>
        </c:ser>
        <c:ser>
          <c:idx val="2"/>
          <c:order val="2"/>
          <c:tx>
            <c:strRef>
              <c:f>'MCB IIF'!$M$32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E67-4D18-AF21-A24A7CC0E8BD}"/>
                </c:ext>
              </c:extLst>
            </c:dLbl>
            <c:dLbl>
              <c:idx val="2"/>
              <c:layout>
                <c:manualLayout>
                  <c:x val="0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E67-4D18-AF21-A24A7CC0E8B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IIF'!$G$33:$G$39</c:f>
              <c:strCache>
                <c:ptCount val="7"/>
                <c:pt idx="0">
                  <c:v>Cash</c:v>
                </c:pt>
                <c:pt idx="1">
                  <c:v>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Shariah Compliant Commercial Papers</c:v>
                </c:pt>
                <c:pt idx="5">
                  <c:v>Others including Receivables</c:v>
                </c:pt>
                <c:pt idx="6">
                  <c:v>Shariah Compliant Bank Deposits</c:v>
                </c:pt>
              </c:strCache>
            </c:strRef>
          </c:cat>
          <c:val>
            <c:numRef>
              <c:f>'MCB IIF'!$M$33:$M$39</c:f>
              <c:numCache>
                <c:formatCode>0%</c:formatCode>
                <c:ptCount val="7"/>
                <c:pt idx="0">
                  <c:v>0.622</c:v>
                </c:pt>
                <c:pt idx="1">
                  <c:v>9.8000000000000004E-2</c:v>
                </c:pt>
                <c:pt idx="2">
                  <c:v>0.129</c:v>
                </c:pt>
                <c:pt idx="3">
                  <c:v>8.1000000000000003E-2</c:v>
                </c:pt>
                <c:pt idx="4">
                  <c:v>7.0000000000000001E-3</c:v>
                </c:pt>
                <c:pt idx="5">
                  <c:v>0.01</c:v>
                </c:pt>
                <c:pt idx="6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67-4D18-AF21-A24A7CC0E8BD}"/>
            </c:ext>
          </c:extLst>
        </c:ser>
        <c:ser>
          <c:idx val="3"/>
          <c:order val="3"/>
          <c:tx>
            <c:strRef>
              <c:f>'MCB IIF'!$N$32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'MCB IIF'!$G$33:$G$39</c:f>
              <c:strCache>
                <c:ptCount val="7"/>
                <c:pt idx="0">
                  <c:v>Cash</c:v>
                </c:pt>
                <c:pt idx="1">
                  <c:v>Sukuks</c:v>
                </c:pt>
                <c:pt idx="2">
                  <c:v>Government Backed / Guaranteed Securities</c:v>
                </c:pt>
                <c:pt idx="3">
                  <c:v>GoP Ijara Sukuk</c:v>
                </c:pt>
                <c:pt idx="4">
                  <c:v>Shariah Compliant Commercial Papers</c:v>
                </c:pt>
                <c:pt idx="5">
                  <c:v>Others including Receivables</c:v>
                </c:pt>
                <c:pt idx="6">
                  <c:v>Shariah Compliant Bank Deposits</c:v>
                </c:pt>
              </c:strCache>
            </c:strRef>
          </c:cat>
          <c:val>
            <c:numRef>
              <c:f>'MCB IIF'!$N$33:$N$39</c:f>
              <c:numCache>
                <c:formatCode>0%</c:formatCode>
                <c:ptCount val="7"/>
                <c:pt idx="0">
                  <c:v>0.436</c:v>
                </c:pt>
                <c:pt idx="1">
                  <c:v>0.108</c:v>
                </c:pt>
                <c:pt idx="2">
                  <c:v>0.14599999999999999</c:v>
                </c:pt>
                <c:pt idx="3">
                  <c:v>9.6000000000000002E-2</c:v>
                </c:pt>
                <c:pt idx="4">
                  <c:v>0.06</c:v>
                </c:pt>
                <c:pt idx="5">
                  <c:v>0.01</c:v>
                </c:pt>
                <c:pt idx="6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67-4D18-AF21-A24A7CC0E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61697040"/>
        <c:axId val="1761685616"/>
      </c:barChart>
      <c:catAx>
        <c:axId val="1761697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85616"/>
        <c:crosses val="autoZero"/>
        <c:auto val="1"/>
        <c:lblAlgn val="ctr"/>
        <c:lblOffset val="100"/>
        <c:noMultiLvlLbl val="0"/>
      </c:catAx>
      <c:valAx>
        <c:axId val="17616856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97040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4647734794020309"/>
          <c:y val="0.93973248536240661"/>
          <c:w val="0.70408809768344172"/>
          <c:h val="5.0014334746618205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578267635695868E-2"/>
          <c:y val="6.0221176621215032E-2"/>
          <c:w val="0.92880198869372421"/>
          <c:h val="0.71817462259071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'MCB IIF'!$K$47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1.219512195121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D25-49B2-98D3-91BE721D0403}"/>
                </c:ext>
              </c:extLst>
            </c:dLbl>
            <c:dLbl>
              <c:idx val="2"/>
              <c:layout>
                <c:manualLayout>
                  <c:x val="-5.3262309464922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25-49B2-98D3-91BE721D04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IIF'!$G$48:$G$52</c:f>
              <c:strCache>
                <c:ptCount val="5"/>
                <c:pt idx="0">
                  <c:v>Cash</c:v>
                </c:pt>
                <c:pt idx="1">
                  <c:v>Shariah Compliant Commercial Papers</c:v>
                </c:pt>
                <c:pt idx="2">
                  <c:v>Other including receivables</c:v>
                </c:pt>
                <c:pt idx="3">
                  <c:v>Shariah Compliant Bank Deposits</c:v>
                </c:pt>
                <c:pt idx="4">
                  <c:v>Shariah Compliant Placement with Bank</c:v>
                </c:pt>
              </c:strCache>
            </c:strRef>
          </c:cat>
          <c:val>
            <c:numRef>
              <c:f>'MCB IIF'!$K$48:$K$52</c:f>
              <c:numCache>
                <c:formatCode>0%</c:formatCode>
                <c:ptCount val="5"/>
                <c:pt idx="0">
                  <c:v>0.78400000000000003</c:v>
                </c:pt>
                <c:pt idx="1">
                  <c:v>0.155</c:v>
                </c:pt>
                <c:pt idx="2">
                  <c:v>1.2E-2</c:v>
                </c:pt>
                <c:pt idx="3">
                  <c:v>4.9000000000000002E-2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25-49B2-98D3-91BE721D0403}"/>
            </c:ext>
          </c:extLst>
        </c:ser>
        <c:ser>
          <c:idx val="1"/>
          <c:order val="1"/>
          <c:tx>
            <c:strRef>
              <c:f>'MCB IIF'!$L$47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5.3259513543165386E-3"/>
                  <c:y val="8.2049804750016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25-49B2-98D3-91BE721D0403}"/>
                </c:ext>
              </c:extLst>
            </c:dLbl>
            <c:dLbl>
              <c:idx val="1"/>
              <c:layout>
                <c:manualLayout>
                  <c:x val="0"/>
                  <c:y val="8.2051282051282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D25-49B2-98D3-91BE721D0403}"/>
                </c:ext>
              </c:extLst>
            </c:dLbl>
            <c:dLbl>
              <c:idx val="2"/>
              <c:layout>
                <c:manualLayout>
                  <c:x val="0"/>
                  <c:y val="2.039978234428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25-49B2-98D3-91BE721D04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IIF'!$G$48:$G$52</c:f>
              <c:strCache>
                <c:ptCount val="5"/>
                <c:pt idx="0">
                  <c:v>Cash</c:v>
                </c:pt>
                <c:pt idx="1">
                  <c:v>Shariah Compliant Commercial Papers</c:v>
                </c:pt>
                <c:pt idx="2">
                  <c:v>Other including receivables</c:v>
                </c:pt>
                <c:pt idx="3">
                  <c:v>Shariah Compliant Bank Deposits</c:v>
                </c:pt>
                <c:pt idx="4">
                  <c:v>Shariah Compliant Placement with Bank</c:v>
                </c:pt>
              </c:strCache>
            </c:strRef>
          </c:cat>
          <c:val>
            <c:numRef>
              <c:f>'MCB IIF'!$L$48:$L$52</c:f>
              <c:numCache>
                <c:formatCode>0%</c:formatCode>
                <c:ptCount val="5"/>
                <c:pt idx="0">
                  <c:v>0.61599999999999999</c:v>
                </c:pt>
                <c:pt idx="1">
                  <c:v>0.187</c:v>
                </c:pt>
                <c:pt idx="2">
                  <c:v>1.0999999999999999E-2</c:v>
                </c:pt>
                <c:pt idx="3">
                  <c:v>0.186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25-49B2-98D3-91BE721D0403}"/>
            </c:ext>
          </c:extLst>
        </c:ser>
        <c:ser>
          <c:idx val="2"/>
          <c:order val="2"/>
          <c:tx>
            <c:strRef>
              <c:f>'MCB IIF'!$M$47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D25-49B2-98D3-91BE721D0403}"/>
                </c:ext>
              </c:extLst>
            </c:dLbl>
            <c:dLbl>
              <c:idx val="2"/>
              <c:layout>
                <c:manualLayout>
                  <c:x val="0"/>
                  <c:y val="2.03252032520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D25-49B2-98D3-91BE721D040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IIF'!$G$48:$G$52</c:f>
              <c:strCache>
                <c:ptCount val="5"/>
                <c:pt idx="0">
                  <c:v>Cash</c:v>
                </c:pt>
                <c:pt idx="1">
                  <c:v>Shariah Compliant Commercial Papers</c:v>
                </c:pt>
                <c:pt idx="2">
                  <c:v>Other including receivables</c:v>
                </c:pt>
                <c:pt idx="3">
                  <c:v>Shariah Compliant Bank Deposits</c:v>
                </c:pt>
                <c:pt idx="4">
                  <c:v>Shariah Compliant Placement with Bank</c:v>
                </c:pt>
              </c:strCache>
            </c:strRef>
          </c:cat>
          <c:val>
            <c:numRef>
              <c:f>'MCB IIF'!$M$48:$M$52</c:f>
              <c:numCache>
                <c:formatCode>0%</c:formatCode>
                <c:ptCount val="5"/>
                <c:pt idx="0">
                  <c:v>0.73599999999999999</c:v>
                </c:pt>
                <c:pt idx="1">
                  <c:v>0</c:v>
                </c:pt>
                <c:pt idx="2">
                  <c:v>1.2999999999999999E-2</c:v>
                </c:pt>
                <c:pt idx="3">
                  <c:v>8.7999999999999995E-2</c:v>
                </c:pt>
                <c:pt idx="4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25-49B2-98D3-91BE721D0403}"/>
            </c:ext>
          </c:extLst>
        </c:ser>
        <c:ser>
          <c:idx val="3"/>
          <c:order val="3"/>
          <c:tx>
            <c:strRef>
              <c:f>'MCB IIF'!$N$47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'MCB IIF'!$G$48:$G$52</c:f>
              <c:strCache>
                <c:ptCount val="5"/>
                <c:pt idx="0">
                  <c:v>Cash</c:v>
                </c:pt>
                <c:pt idx="1">
                  <c:v>Shariah Compliant Commercial Papers</c:v>
                </c:pt>
                <c:pt idx="2">
                  <c:v>Other including receivables</c:v>
                </c:pt>
                <c:pt idx="3">
                  <c:v>Shariah Compliant Bank Deposits</c:v>
                </c:pt>
                <c:pt idx="4">
                  <c:v>Shariah Compliant Placement with Bank</c:v>
                </c:pt>
              </c:strCache>
            </c:strRef>
          </c:cat>
          <c:val>
            <c:numRef>
              <c:f>'MCB IIF'!$N$48:$N$52</c:f>
              <c:numCache>
                <c:formatCode>0%</c:formatCode>
                <c:ptCount val="5"/>
                <c:pt idx="0">
                  <c:v>0.92700000000000005</c:v>
                </c:pt>
                <c:pt idx="1">
                  <c:v>6.2E-2</c:v>
                </c:pt>
                <c:pt idx="2">
                  <c:v>1.0999999999999999E-2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25-49B2-98D3-91BE721D04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61689424"/>
        <c:axId val="1761698672"/>
      </c:barChart>
      <c:catAx>
        <c:axId val="176168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98672"/>
        <c:crosses val="autoZero"/>
        <c:auto val="1"/>
        <c:lblAlgn val="ctr"/>
        <c:lblOffset val="100"/>
        <c:noMultiLvlLbl val="0"/>
      </c:catAx>
      <c:valAx>
        <c:axId val="17616986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89424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3685718164539779"/>
          <c:y val="0.94371252863879984"/>
          <c:w val="0.72463164087247711"/>
          <c:h val="5.6287471361200173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8386397352503E-2"/>
          <c:y val="3.9448622028884606E-2"/>
          <c:w val="0.90345304119593761"/>
          <c:h val="0.72457795418609883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7B-43AC-940B-695ECCA0944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097B-43AC-940B-695ECCA094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97B-43AC-940B-695ECCA0944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97B-43AC-940B-695ECCA0944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97B-43AC-940B-695ECCA0944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FI'!$D$152:$D$165</c:f>
              <c:strCache>
                <c:ptCount val="14"/>
                <c:pt idx="0">
                  <c:v>FaysalICF</c:v>
                </c:pt>
                <c:pt idx="1">
                  <c:v>FaysalHAF</c:v>
                </c:pt>
                <c:pt idx="2">
                  <c:v>ALHIMMF</c:v>
                </c:pt>
                <c:pt idx="3">
                  <c:v>ABLICF</c:v>
                </c:pt>
                <c:pt idx="4">
                  <c:v>MRAF</c:v>
                </c:pt>
                <c:pt idx="5">
                  <c:v>NBPIDDF</c:v>
                </c:pt>
                <c:pt idx="6">
                  <c:v>AL-AICF P1</c:v>
                </c:pt>
                <c:pt idx="7">
                  <c:v>ALFALAHRAF</c:v>
                </c:pt>
                <c:pt idx="8">
                  <c:v>HBLIMMF</c:v>
                </c:pt>
                <c:pt idx="9">
                  <c:v>JSIDDF</c:v>
                </c:pt>
                <c:pt idx="10">
                  <c:v>AL-AICF</c:v>
                </c:pt>
                <c:pt idx="11">
                  <c:v>ATLASIMMF</c:v>
                </c:pt>
                <c:pt idx="12">
                  <c:v>NBPIMMF</c:v>
                </c:pt>
                <c:pt idx="13">
                  <c:v>MCF</c:v>
                </c:pt>
              </c:strCache>
            </c:strRef>
          </c:cat>
          <c:val>
            <c:numRef>
              <c:f>'FY15TD FI'!$F$152:$F$165</c:f>
              <c:numCache>
                <c:formatCode>0.0%</c:formatCode>
                <c:ptCount val="14"/>
                <c:pt idx="0">
                  <c:v>6.9500000000000006E-2</c:v>
                </c:pt>
                <c:pt idx="1">
                  <c:v>6.7799999999999999E-2</c:v>
                </c:pt>
                <c:pt idx="2">
                  <c:v>6.6799999999999998E-2</c:v>
                </c:pt>
                <c:pt idx="3">
                  <c:v>6.6199999999999995E-2</c:v>
                </c:pt>
                <c:pt idx="4">
                  <c:v>6.6100000000000006E-2</c:v>
                </c:pt>
                <c:pt idx="5">
                  <c:v>6.6000000000000003E-2</c:v>
                </c:pt>
                <c:pt idx="6">
                  <c:v>6.59E-2</c:v>
                </c:pt>
                <c:pt idx="7">
                  <c:v>6.5799999999999997E-2</c:v>
                </c:pt>
                <c:pt idx="8">
                  <c:v>6.4699999999999994E-2</c:v>
                </c:pt>
                <c:pt idx="9">
                  <c:v>6.4199999999999993E-2</c:v>
                </c:pt>
                <c:pt idx="10">
                  <c:v>6.4000000000000001E-2</c:v>
                </c:pt>
                <c:pt idx="11">
                  <c:v>6.2700000000000006E-2</c:v>
                </c:pt>
                <c:pt idx="12">
                  <c:v>6.2E-2</c:v>
                </c:pt>
                <c:pt idx="13">
                  <c:v>5.8099999999999999E-2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7B-43AC-940B-695ECCA09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707064928"/>
        <c:axId val="707066560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numFmt formatCode="#,##0.0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FI'!$D$139:$D$146</c:f>
              <c:strCache>
                <c:ptCount val="8"/>
                <c:pt idx="0">
                  <c:v>JSPFMSF</c:v>
                </c:pt>
                <c:pt idx="1">
                  <c:v>NITPFMSF</c:v>
                </c:pt>
                <c:pt idx="2">
                  <c:v>APFMSF</c:v>
                </c:pt>
                <c:pt idx="3">
                  <c:v>PPFMSF</c:v>
                </c:pt>
                <c:pt idx="4">
                  <c:v>NPFMSF</c:v>
                </c:pt>
                <c:pt idx="5">
                  <c:v>URSFMSF</c:v>
                </c:pt>
                <c:pt idx="6">
                  <c:v>HPFMSF</c:v>
                </c:pt>
                <c:pt idx="7">
                  <c:v>AGHPMSF</c:v>
                </c:pt>
              </c:strCache>
            </c:strRef>
          </c:cat>
          <c:val>
            <c:numRef>
              <c:f>'FY15TD FI'!$E$152:$E$165</c:f>
              <c:numCache>
                <c:formatCode>#,##0.00_);\(#,##0.00\)</c:formatCode>
                <c:ptCount val="14"/>
                <c:pt idx="0">
                  <c:v>11.350929000000001</c:v>
                </c:pt>
                <c:pt idx="1">
                  <c:v>10.30026</c:v>
                </c:pt>
                <c:pt idx="2">
                  <c:v>15.257630000000001</c:v>
                </c:pt>
                <c:pt idx="3">
                  <c:v>7.455044</c:v>
                </c:pt>
                <c:pt idx="4">
                  <c:v>73.221210999999997</c:v>
                </c:pt>
                <c:pt idx="5">
                  <c:v>13.292073</c:v>
                </c:pt>
                <c:pt idx="6">
                  <c:v>13.008196</c:v>
                </c:pt>
                <c:pt idx="7">
                  <c:v>5.1073339999999998</c:v>
                </c:pt>
                <c:pt idx="8">
                  <c:v>6.64</c:v>
                </c:pt>
                <c:pt idx="9">
                  <c:v>1.41852</c:v>
                </c:pt>
                <c:pt idx="10">
                  <c:v>5.8700060000000001</c:v>
                </c:pt>
                <c:pt idx="11">
                  <c:v>0.63661299999999998</c:v>
                </c:pt>
                <c:pt idx="12">
                  <c:v>4.5862920000000003</c:v>
                </c:pt>
                <c:pt idx="13">
                  <c:v>13.557014000000001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7B-43AC-940B-695ECCA09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707055680"/>
        <c:axId val="707064384"/>
      </c:barChart>
      <c:lineChart>
        <c:grouping val="standard"/>
        <c:varyColors val="0"/>
        <c:ser>
          <c:idx val="1"/>
          <c:order val="2"/>
          <c:spPr>
            <a:ln w="28575"/>
          </c:spPr>
          <c:marker>
            <c:symbol val="none"/>
          </c:marker>
          <c:dLbls>
            <c:dLbl>
              <c:idx val="13"/>
              <c:layout>
                <c:manualLayout>
                  <c:x val="-3.7681159420289961E-2"/>
                  <c:y val="-5.9052030149083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97B-43AC-940B-695ECCA0944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FI'!$D$152:$D$165</c:f>
              <c:strCache>
                <c:ptCount val="14"/>
                <c:pt idx="0">
                  <c:v>FaysalICF</c:v>
                </c:pt>
                <c:pt idx="1">
                  <c:v>FaysalHAF</c:v>
                </c:pt>
                <c:pt idx="2">
                  <c:v>ALHIMMF</c:v>
                </c:pt>
                <c:pt idx="3">
                  <c:v>ABLICF</c:v>
                </c:pt>
                <c:pt idx="4">
                  <c:v>MRAF</c:v>
                </c:pt>
                <c:pt idx="5">
                  <c:v>NBPIDDF</c:v>
                </c:pt>
                <c:pt idx="6">
                  <c:v>AL-AICF P1</c:v>
                </c:pt>
                <c:pt idx="7">
                  <c:v>ALFALAHRAF</c:v>
                </c:pt>
                <c:pt idx="8">
                  <c:v>HBLIMMF</c:v>
                </c:pt>
                <c:pt idx="9">
                  <c:v>JSIDDF</c:v>
                </c:pt>
                <c:pt idx="10">
                  <c:v>AL-AICF</c:v>
                </c:pt>
                <c:pt idx="11">
                  <c:v>ATLASIMMF</c:v>
                </c:pt>
                <c:pt idx="12">
                  <c:v>NBPIMMF</c:v>
                </c:pt>
                <c:pt idx="13">
                  <c:v>MCF</c:v>
                </c:pt>
              </c:strCache>
            </c:strRef>
          </c:cat>
          <c:val>
            <c:numRef>
              <c:f>'FY15TD FI'!$Z$152:$Z$165</c:f>
              <c:numCache>
                <c:formatCode>0.00%</c:formatCode>
                <c:ptCount val="14"/>
                <c:pt idx="0">
                  <c:v>6.4985714285714299E-2</c:v>
                </c:pt>
                <c:pt idx="1">
                  <c:v>6.4985714285714299E-2</c:v>
                </c:pt>
                <c:pt idx="2">
                  <c:v>6.4985714285714299E-2</c:v>
                </c:pt>
                <c:pt idx="3">
                  <c:v>6.4985714285714299E-2</c:v>
                </c:pt>
                <c:pt idx="4">
                  <c:v>6.4985714285714299E-2</c:v>
                </c:pt>
                <c:pt idx="5">
                  <c:v>6.4985714285714299E-2</c:v>
                </c:pt>
                <c:pt idx="6">
                  <c:v>6.4985714285714299E-2</c:v>
                </c:pt>
                <c:pt idx="7">
                  <c:v>6.4985714285714299E-2</c:v>
                </c:pt>
                <c:pt idx="8">
                  <c:v>6.4985714285714299E-2</c:v>
                </c:pt>
                <c:pt idx="9">
                  <c:v>6.4985714285714299E-2</c:v>
                </c:pt>
                <c:pt idx="10">
                  <c:v>6.4985714285714299E-2</c:v>
                </c:pt>
                <c:pt idx="11">
                  <c:v>6.4985714285714299E-2</c:v>
                </c:pt>
                <c:pt idx="12">
                  <c:v>6.4985714285714299E-2</c:v>
                </c:pt>
                <c:pt idx="13">
                  <c:v>6.4985714285714299E-2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97B-43AC-940B-695ECCA09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064928"/>
        <c:axId val="707066560"/>
      </c:lineChart>
      <c:catAx>
        <c:axId val="70706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07066560"/>
        <c:crosses val="autoZero"/>
        <c:auto val="1"/>
        <c:lblAlgn val="ctr"/>
        <c:lblOffset val="100"/>
        <c:noMultiLvlLbl val="0"/>
      </c:catAx>
      <c:valAx>
        <c:axId val="70706656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0"/>
              <c:y val="0.2843026097179623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07064928"/>
        <c:crosses val="autoZero"/>
        <c:crossBetween val="between"/>
        <c:majorUnit val="2.0000000000000004E-2"/>
      </c:valAx>
      <c:valAx>
        <c:axId val="707064384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707055680"/>
        <c:crosses val="max"/>
        <c:crossBetween val="between"/>
      </c:valAx>
      <c:catAx>
        <c:axId val="707055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07064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33772141954295E-2"/>
          <c:y val="5.6052684508625744E-2"/>
          <c:w val="0.83221604950604655"/>
          <c:h val="0.714820244026368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FY21'!$B$78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6286089238845146E-3"/>
                  <c:y val="-0.31940054368203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50-4EF3-BDC9-82858660F0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FY21'!$A$79:$A$84</c:f>
              <c:strCache>
                <c:ptCount val="6"/>
                <c:pt idx="0">
                  <c:v>Bank Deposit</c:v>
                </c:pt>
                <c:pt idx="1">
                  <c:v>TDR</c:v>
                </c:pt>
                <c:pt idx="2">
                  <c:v>BAI Muajjal</c:v>
                </c:pt>
                <c:pt idx="3">
                  <c:v>Comm. Paper</c:v>
                </c:pt>
                <c:pt idx="4">
                  <c:v>SUKUK</c:v>
                </c:pt>
                <c:pt idx="5">
                  <c:v>Other Fixed Expense Weightage</c:v>
                </c:pt>
              </c:strCache>
            </c:strRef>
          </c:cat>
          <c:val>
            <c:numRef>
              <c:f>'Returns- FY21'!$B$79:$B$84</c:f>
              <c:numCache>
                <c:formatCode>0.00%</c:formatCode>
                <c:ptCount val="6"/>
                <c:pt idx="0">
                  <c:v>6.7599999999999993E-2</c:v>
                </c:pt>
                <c:pt idx="1">
                  <c:v>6.7900000000000002E-2</c:v>
                </c:pt>
                <c:pt idx="2">
                  <c:v>7.0599999999999996E-2</c:v>
                </c:pt>
                <c:pt idx="3">
                  <c:v>7.9799999999999996E-2</c:v>
                </c:pt>
                <c:pt idx="4">
                  <c:v>8.6699999999999999E-2</c:v>
                </c:pt>
                <c:pt idx="5">
                  <c:v>-2.7000000000000001E-3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0-4EF3-BDC9-82858660F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8664216"/>
        <c:axId val="798658336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FY21'!$C$78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3888728445112721E-17"/>
                  <c:y val="0.38899957817772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50-4EF3-BDC9-82858660F03B}"/>
                </c:ext>
              </c:extLst>
            </c:dLbl>
            <c:dLbl>
              <c:idx val="2"/>
              <c:layout>
                <c:manualLayout>
                  <c:x val="0"/>
                  <c:y val="1.24622703412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50-4EF3-BDC9-82858660F03B}"/>
                </c:ext>
              </c:extLst>
            </c:dLbl>
            <c:dLbl>
              <c:idx val="3"/>
              <c:layout>
                <c:manualLayout>
                  <c:x val="1.71600125227556E-3"/>
                  <c:y val="-3.4722212729054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50-4EF3-BDC9-82858660F03B}"/>
                </c:ext>
              </c:extLst>
            </c:dLbl>
            <c:dLbl>
              <c:idx val="4"/>
              <c:layout>
                <c:manualLayout>
                  <c:x val="-1.1110982756090176E-16"/>
                  <c:y val="8.9285714285713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50-4EF3-BDC9-82858660F03B}"/>
                </c:ext>
              </c:extLst>
            </c:dLbl>
            <c:dLbl>
              <c:idx val="5"/>
              <c:layout>
                <c:manualLayout>
                  <c:x val="3.4320025045511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50-4EF3-BDC9-82858660F0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FY21'!$A$79:$A$84</c:f>
              <c:strCache>
                <c:ptCount val="6"/>
                <c:pt idx="0">
                  <c:v>Bank Deposit</c:v>
                </c:pt>
                <c:pt idx="1">
                  <c:v>TDR</c:v>
                </c:pt>
                <c:pt idx="2">
                  <c:v>BAI Muajjal</c:v>
                </c:pt>
                <c:pt idx="3">
                  <c:v>Comm. Paper</c:v>
                </c:pt>
                <c:pt idx="4">
                  <c:v>SUKUK</c:v>
                </c:pt>
                <c:pt idx="5">
                  <c:v>Other Fixed Expense Weightage</c:v>
                </c:pt>
              </c:strCache>
            </c:strRef>
          </c:cat>
          <c:val>
            <c:numRef>
              <c:f>'Returns- FY21'!$C$79:$C$84</c:f>
              <c:numCache>
                <c:formatCode>0.00%</c:formatCode>
                <c:ptCount val="6"/>
                <c:pt idx="0">
                  <c:v>0.80589999999999995</c:v>
                </c:pt>
                <c:pt idx="1">
                  <c:v>4.48E-2</c:v>
                </c:pt>
                <c:pt idx="2">
                  <c:v>5.1799999999999999E-2</c:v>
                </c:pt>
                <c:pt idx="3">
                  <c:v>4.0800000000000003E-2</c:v>
                </c:pt>
                <c:pt idx="4">
                  <c:v>5.1299999999999998E-2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950-4EF3-BDC9-82858660F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98664608"/>
        <c:axId val="798657944"/>
      </c:barChart>
      <c:lineChart>
        <c:grouping val="standard"/>
        <c:varyColors val="0"/>
        <c:ser>
          <c:idx val="2"/>
          <c:order val="2"/>
          <c:tx>
            <c:strRef>
              <c:f>'Returns- FY21'!$D$78</c:f>
              <c:strCache>
                <c:ptCount val="1"/>
                <c:pt idx="0">
                  <c:v>Return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0.35620496301598653"/>
                  <c:y val="-3.509748781402330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950-4EF3-BDC9-82858660F0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FY21'!$A$79:$A$84</c:f>
              <c:strCache>
                <c:ptCount val="6"/>
                <c:pt idx="0">
                  <c:v>Bank Deposit</c:v>
                </c:pt>
                <c:pt idx="1">
                  <c:v>TDR</c:v>
                </c:pt>
                <c:pt idx="2">
                  <c:v>BAI Muajjal</c:v>
                </c:pt>
                <c:pt idx="3">
                  <c:v>Comm. Paper</c:v>
                </c:pt>
                <c:pt idx="4">
                  <c:v>SUKUK</c:v>
                </c:pt>
                <c:pt idx="5">
                  <c:v>Other Fixed Expense Weightage</c:v>
                </c:pt>
              </c:strCache>
            </c:strRef>
          </c:cat>
          <c:val>
            <c:numRef>
              <c:f>'Returns- FY21'!$D$79:$D$84</c:f>
              <c:numCache>
                <c:formatCode>0.00%</c:formatCode>
                <c:ptCount val="6"/>
                <c:pt idx="0">
                  <c:v>6.6799999999999998E-2</c:v>
                </c:pt>
                <c:pt idx="1">
                  <c:v>6.6799999999999998E-2</c:v>
                </c:pt>
                <c:pt idx="2">
                  <c:v>6.6799999999999998E-2</c:v>
                </c:pt>
                <c:pt idx="3">
                  <c:v>6.6799999999999998E-2</c:v>
                </c:pt>
                <c:pt idx="4">
                  <c:v>6.6799999999999998E-2</c:v>
                </c:pt>
                <c:pt idx="5">
                  <c:v>6.6799999999999998E-2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E950-4EF3-BDC9-82858660F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64216"/>
        <c:axId val="798658336"/>
      </c:lineChart>
      <c:catAx>
        <c:axId val="798664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798658336"/>
        <c:crosses val="autoZero"/>
        <c:auto val="1"/>
        <c:lblAlgn val="ctr"/>
        <c:lblOffset val="100"/>
        <c:noMultiLvlLbl val="0"/>
      </c:catAx>
      <c:valAx>
        <c:axId val="798658336"/>
        <c:scaling>
          <c:orientation val="minMax"/>
          <c:max val="0.25"/>
        </c:scaling>
        <c:delete val="0"/>
        <c:axPos val="l"/>
        <c:numFmt formatCode="0%" sourceLinked="0"/>
        <c:majorTickMark val="out"/>
        <c:minorTickMark val="none"/>
        <c:tickLblPos val="nextTo"/>
        <c:crossAx val="798664216"/>
        <c:crosses val="autoZero"/>
        <c:crossBetween val="between"/>
        <c:majorUnit val="0.1"/>
      </c:valAx>
      <c:valAx>
        <c:axId val="798657944"/>
        <c:scaling>
          <c:orientation val="minMax"/>
          <c:max val="1"/>
          <c:min val="-0.2"/>
        </c:scaling>
        <c:delete val="0"/>
        <c:axPos val="r"/>
        <c:numFmt formatCode="0%" sourceLinked="0"/>
        <c:majorTickMark val="out"/>
        <c:minorTickMark val="none"/>
        <c:tickLblPos val="nextTo"/>
        <c:crossAx val="798664608"/>
        <c:crosses val="max"/>
        <c:crossBetween val="between"/>
        <c:majorUnit val="0.4"/>
      </c:valAx>
      <c:catAx>
        <c:axId val="798664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579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9027165354330708"/>
          <c:y val="0.92641755718035246"/>
          <c:w val="0.44543295156287283"/>
          <c:h val="6.683588505143141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98043426389884E-2"/>
          <c:y val="6.2866724992709247E-2"/>
          <c:w val="0.92880198869372421"/>
          <c:h val="0.66849039703370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ALHMMF!$K$47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  <a:ln w="12700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1.2195121951219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AB-47E7-9AA2-C9711AACB41A}"/>
                </c:ext>
              </c:extLst>
            </c:dLbl>
            <c:dLbl>
              <c:idx val="2"/>
              <c:layout>
                <c:manualLayout>
                  <c:x val="-5.32623094649220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AB-47E7-9AA2-C9711AACB4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ALHMMF!$G$48:$G$53</c:f>
              <c:strCache>
                <c:ptCount val="6"/>
                <c:pt idx="0">
                  <c:v>Cash</c:v>
                </c:pt>
                <c:pt idx="1">
                  <c:v>Others including receivables</c:v>
                </c:pt>
                <c:pt idx="2">
                  <c:v>Shariah Compliant Bank Deposits</c:v>
                </c:pt>
                <c:pt idx="3">
                  <c:v>Sukuks</c:v>
                </c:pt>
                <c:pt idx="4">
                  <c:v>Shariah Compliant Commercial Papers</c:v>
                </c:pt>
                <c:pt idx="5">
                  <c:v>Shariah Compliant Placement with Banks</c:v>
                </c:pt>
              </c:strCache>
            </c:strRef>
          </c:cat>
          <c:val>
            <c:numRef>
              <c:f>ALHMMF!$K$48:$K$53</c:f>
              <c:numCache>
                <c:formatCode>0%</c:formatCode>
                <c:ptCount val="6"/>
                <c:pt idx="0">
                  <c:v>0.996</c:v>
                </c:pt>
                <c:pt idx="1">
                  <c:v>4.0000000000000001E-3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B-47E7-9AA2-C9711AACB41A}"/>
            </c:ext>
          </c:extLst>
        </c:ser>
        <c:ser>
          <c:idx val="1"/>
          <c:order val="1"/>
          <c:tx>
            <c:strRef>
              <c:f>ALHMMF!$L$47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5.3259513543165386E-3"/>
                  <c:y val="8.2049804750016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7AB-47E7-9AA2-C9711AACB41A}"/>
                </c:ext>
              </c:extLst>
            </c:dLbl>
            <c:dLbl>
              <c:idx val="1"/>
              <c:layout>
                <c:manualLayout>
                  <c:x val="0"/>
                  <c:y val="8.20512820512827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AB-47E7-9AA2-C9711AACB41A}"/>
                </c:ext>
              </c:extLst>
            </c:dLbl>
            <c:dLbl>
              <c:idx val="2"/>
              <c:layout>
                <c:manualLayout>
                  <c:x val="0"/>
                  <c:y val="2.0399782344280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7AB-47E7-9AA2-C9711AACB4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ALHMMF!$G$48:$G$53</c:f>
              <c:strCache>
                <c:ptCount val="6"/>
                <c:pt idx="0">
                  <c:v>Cash</c:v>
                </c:pt>
                <c:pt idx="1">
                  <c:v>Others including receivables</c:v>
                </c:pt>
                <c:pt idx="2">
                  <c:v>Shariah Compliant Bank Deposits</c:v>
                </c:pt>
                <c:pt idx="3">
                  <c:v>Sukuks</c:v>
                </c:pt>
                <c:pt idx="4">
                  <c:v>Shariah Compliant Commercial Papers</c:v>
                </c:pt>
                <c:pt idx="5">
                  <c:v>Shariah Compliant Placement with Banks</c:v>
                </c:pt>
              </c:strCache>
            </c:strRef>
          </c:cat>
          <c:val>
            <c:numRef>
              <c:f>ALHMMF!$L$48:$L$53</c:f>
              <c:numCache>
                <c:formatCode>0%</c:formatCode>
                <c:ptCount val="6"/>
                <c:pt idx="0">
                  <c:v>0.88500000000000001</c:v>
                </c:pt>
                <c:pt idx="1">
                  <c:v>4.0000000000000001E-3</c:v>
                </c:pt>
                <c:pt idx="2">
                  <c:v>5.8000000000000003E-2</c:v>
                </c:pt>
                <c:pt idx="3">
                  <c:v>5.2999999999999999E-2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AB-47E7-9AA2-C9711AACB41A}"/>
            </c:ext>
          </c:extLst>
        </c:ser>
        <c:ser>
          <c:idx val="2"/>
          <c:order val="2"/>
          <c:tx>
            <c:strRef>
              <c:f>ALHMMF!$M$47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ALHMMF!$G$48:$G$53</c:f>
              <c:strCache>
                <c:ptCount val="6"/>
                <c:pt idx="0">
                  <c:v>Cash</c:v>
                </c:pt>
                <c:pt idx="1">
                  <c:v>Others including receivables</c:v>
                </c:pt>
                <c:pt idx="2">
                  <c:v>Shariah Compliant Bank Deposits</c:v>
                </c:pt>
                <c:pt idx="3">
                  <c:v>Sukuks</c:v>
                </c:pt>
                <c:pt idx="4">
                  <c:v>Shariah Compliant Commercial Papers</c:v>
                </c:pt>
                <c:pt idx="5">
                  <c:v>Shariah Compliant Placement with Banks</c:v>
                </c:pt>
              </c:strCache>
            </c:strRef>
          </c:cat>
          <c:val>
            <c:numRef>
              <c:f>ALHMMF!$M$48:$M$53</c:f>
              <c:numCache>
                <c:formatCode>0%</c:formatCode>
                <c:ptCount val="6"/>
                <c:pt idx="0">
                  <c:v>0.753</c:v>
                </c:pt>
                <c:pt idx="1">
                  <c:v>6.0000000000000001E-3</c:v>
                </c:pt>
                <c:pt idx="2">
                  <c:v>2.7E-2</c:v>
                </c:pt>
                <c:pt idx="3">
                  <c:v>1.7000000000000001E-2</c:v>
                </c:pt>
                <c:pt idx="4">
                  <c:v>7.6999999999999999E-2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AB-47E7-9AA2-C9711AACB41A}"/>
            </c:ext>
          </c:extLst>
        </c:ser>
        <c:ser>
          <c:idx val="3"/>
          <c:order val="3"/>
          <c:tx>
            <c:strRef>
              <c:f>ALHMMF!$N$47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ALHMMF!$G$48:$G$53</c:f>
              <c:strCache>
                <c:ptCount val="6"/>
                <c:pt idx="0">
                  <c:v>Cash</c:v>
                </c:pt>
                <c:pt idx="1">
                  <c:v>Others including receivables</c:v>
                </c:pt>
                <c:pt idx="2">
                  <c:v>Shariah Compliant Bank Deposits</c:v>
                </c:pt>
                <c:pt idx="3">
                  <c:v>Sukuks</c:v>
                </c:pt>
                <c:pt idx="4">
                  <c:v>Shariah Compliant Commercial Papers</c:v>
                </c:pt>
                <c:pt idx="5">
                  <c:v>Shariah Compliant Placement with Banks</c:v>
                </c:pt>
              </c:strCache>
            </c:strRef>
          </c:cat>
          <c:val>
            <c:numRef>
              <c:f>ALHMMF!$N$48:$N$53</c:f>
              <c:numCache>
                <c:formatCode>0%</c:formatCode>
                <c:ptCount val="6"/>
                <c:pt idx="0">
                  <c:v>0.46400000000000002</c:v>
                </c:pt>
                <c:pt idx="1">
                  <c:v>5.0000000000000001E-3</c:v>
                </c:pt>
                <c:pt idx="2">
                  <c:v>0.17</c:v>
                </c:pt>
                <c:pt idx="3">
                  <c:v>2.3E-2</c:v>
                </c:pt>
                <c:pt idx="4">
                  <c:v>8.4000000000000005E-2</c:v>
                </c:pt>
                <c:pt idx="5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AB-47E7-9AA2-C9711AACB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61689424"/>
        <c:axId val="1761698672"/>
      </c:barChart>
      <c:catAx>
        <c:axId val="176168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98672"/>
        <c:crosses val="autoZero"/>
        <c:auto val="1"/>
        <c:lblAlgn val="ctr"/>
        <c:lblOffset val="100"/>
        <c:noMultiLvlLbl val="0"/>
      </c:catAx>
      <c:valAx>
        <c:axId val="17616986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89424"/>
        <c:crosses val="autoZero"/>
        <c:crossBetween val="between"/>
        <c:majorUnit val="0.30000000000000004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2224190726159233"/>
          <c:y val="0.93922751133381055"/>
          <c:w val="0.74553345305521024"/>
          <c:h val="5.0266245128449856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88359349818105E-2"/>
          <c:y val="2.4915099898227006E-2"/>
          <c:w val="0.88917349568294812"/>
          <c:h val="0.74642964272323098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147D-4907-BB9D-7EB3971B50B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47D-4907-BB9D-7EB3971B50B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7D-4907-BB9D-7EB3971B50B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47D-4907-BB9D-7EB3971B50B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7D-4907-BB9D-7EB3971B50BE}"/>
              </c:ext>
            </c:extLst>
          </c:dPt>
          <c:dLbls>
            <c:dLbl>
              <c:idx val="2"/>
              <c:layout>
                <c:manualLayout>
                  <c:x val="-6.1417492621603984E-17"/>
                  <c:y val="2.108036015878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7D-4907-BB9D-7EB3971B50BE}"/>
                </c:ext>
              </c:extLst>
            </c:dLbl>
            <c:dLbl>
              <c:idx val="3"/>
              <c:layout>
                <c:manualLayout>
                  <c:x val="0"/>
                  <c:y val="3.1620540238174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7D-4907-BB9D-7EB3971B50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FI'!$D$127:$D$135</c:f>
              <c:strCache>
                <c:ptCount val="9"/>
                <c:pt idx="0">
                  <c:v>PPFDSF</c:v>
                </c:pt>
                <c:pt idx="1">
                  <c:v>APFDSF</c:v>
                </c:pt>
                <c:pt idx="2">
                  <c:v>JSPFDSF</c:v>
                </c:pt>
                <c:pt idx="3">
                  <c:v>URSFDSF</c:v>
                </c:pt>
                <c:pt idx="4">
                  <c:v>AGHPDSF</c:v>
                </c:pt>
                <c:pt idx="5">
                  <c:v>ABLPFDSF</c:v>
                </c:pt>
                <c:pt idx="6">
                  <c:v>NITFDSF</c:v>
                </c:pt>
                <c:pt idx="7">
                  <c:v>HPFDSF</c:v>
                </c:pt>
                <c:pt idx="8">
                  <c:v>NPFDSF</c:v>
                </c:pt>
              </c:strCache>
            </c:strRef>
          </c:cat>
          <c:val>
            <c:numRef>
              <c:f>'FY15TD FI'!$F$127:$F$135</c:f>
              <c:numCache>
                <c:formatCode>0.0%</c:formatCode>
                <c:ptCount val="9"/>
                <c:pt idx="0">
                  <c:v>6.3513875854672275E-2</c:v>
                </c:pt>
                <c:pt idx="1">
                  <c:v>6.2296770870222888E-2</c:v>
                </c:pt>
                <c:pt idx="2">
                  <c:v>6.1012666871521848E-2</c:v>
                </c:pt>
                <c:pt idx="3">
                  <c:v>5.8694846348353424E-2</c:v>
                </c:pt>
                <c:pt idx="4">
                  <c:v>5.2368075800014006E-2</c:v>
                </c:pt>
                <c:pt idx="5">
                  <c:v>5.236115486745585E-2</c:v>
                </c:pt>
                <c:pt idx="6">
                  <c:v>4.9438187549869943E-2</c:v>
                </c:pt>
                <c:pt idx="7">
                  <c:v>4.6902316221319122E-2</c:v>
                </c:pt>
                <c:pt idx="8">
                  <c:v>4.6176709841282637E-2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7D-4907-BB9D-7EB3971B5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707063840"/>
        <c:axId val="707057312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0359395864990829E-3"/>
                  <c:y val="0.406440891317156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7D-4907-BB9D-7EB3971B50BE}"/>
                </c:ext>
              </c:extLst>
            </c:dLbl>
            <c:dLbl>
              <c:idx val="1"/>
              <c:layout>
                <c:manualLayout>
                  <c:x val="-1.2870101763595607E-3"/>
                  <c:y val="0.394306872355241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47D-4907-BB9D-7EB3971B50BE}"/>
                </c:ext>
              </c:extLst>
            </c:dLbl>
            <c:dLbl>
              <c:idx val="2"/>
              <c:layout>
                <c:manualLayout>
                  <c:x val="3.35017033136795E-3"/>
                  <c:y val="0.167507648433825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7D-4907-BB9D-7EB3971B50BE}"/>
                </c:ext>
              </c:extLst>
            </c:dLbl>
            <c:dLbl>
              <c:idx val="3"/>
              <c:layout>
                <c:manualLayout>
                  <c:x val="-2.5094396095224937E-3"/>
                  <c:y val="0.609376506508115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47D-4907-BB9D-7EB3971B50BE}"/>
                </c:ext>
              </c:extLst>
            </c:dLbl>
            <c:dLbl>
              <c:idx val="4"/>
              <c:layout>
                <c:manualLayout>
                  <c:x val="0"/>
                  <c:y val="4.60676397055013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7D-4907-BB9D-7EB3971B50BE}"/>
                </c:ext>
              </c:extLst>
            </c:dLbl>
            <c:dLbl>
              <c:idx val="5"/>
              <c:layout>
                <c:manualLayout>
                  <c:x val="1.6750207170221764E-3"/>
                  <c:y val="0.1134833045076782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47D-4907-BB9D-7EB3971B50BE}"/>
                </c:ext>
              </c:extLst>
            </c:dLbl>
            <c:dLbl>
              <c:idx val="6"/>
              <c:layout>
                <c:manualLayout>
                  <c:x val="1.5989712962417536E-3"/>
                  <c:y val="9.8251624809711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7D-4907-BB9D-7EB3971B50BE}"/>
                </c:ext>
              </c:extLst>
            </c:dLbl>
            <c:dLbl>
              <c:idx val="7"/>
              <c:layout>
                <c:manualLayout>
                  <c:x val="1.4619883040936745E-3"/>
                  <c:y val="0.155380041780491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47D-4907-BB9D-7EB3971B50BE}"/>
                </c:ext>
              </c:extLst>
            </c:dLbl>
            <c:dLbl>
              <c:idx val="8"/>
              <c:layout>
                <c:manualLayout>
                  <c:x val="1.6369664318274934E-3"/>
                  <c:y val="0.464433017301408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47D-4907-BB9D-7EB3971B50BE}"/>
                </c:ext>
              </c:extLst>
            </c:dLbl>
            <c:numFmt formatCode="#,##0.0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FI'!$D$127:$D$134</c:f>
              <c:strCache>
                <c:ptCount val="8"/>
                <c:pt idx="0">
                  <c:v>PPFDSF</c:v>
                </c:pt>
                <c:pt idx="1">
                  <c:v>APFDSF</c:v>
                </c:pt>
                <c:pt idx="2">
                  <c:v>JSPFDSF</c:v>
                </c:pt>
                <c:pt idx="3">
                  <c:v>URSFDSF</c:v>
                </c:pt>
                <c:pt idx="4">
                  <c:v>AGHPDSF</c:v>
                </c:pt>
                <c:pt idx="5">
                  <c:v>ABLPFDSF</c:v>
                </c:pt>
                <c:pt idx="6">
                  <c:v>NITFDSF</c:v>
                </c:pt>
                <c:pt idx="7">
                  <c:v>HPFDSF</c:v>
                </c:pt>
              </c:strCache>
            </c:strRef>
          </c:cat>
          <c:val>
            <c:numRef>
              <c:f>'FY15TD FI'!$E$127:$E$135</c:f>
              <c:numCache>
                <c:formatCode>#,##0.00_);\(#,##0.00\)</c:formatCode>
                <c:ptCount val="9"/>
                <c:pt idx="0">
                  <c:v>0.495006</c:v>
                </c:pt>
                <c:pt idx="1">
                  <c:v>0.48187000000000002</c:v>
                </c:pt>
                <c:pt idx="2">
                  <c:v>0.23658100000000001</c:v>
                </c:pt>
                <c:pt idx="3">
                  <c:v>0.84578900000000001</c:v>
                </c:pt>
                <c:pt idx="4">
                  <c:v>6.3880999999999993E-2</c:v>
                </c:pt>
                <c:pt idx="5">
                  <c:v>0.14435899999999999</c:v>
                </c:pt>
                <c:pt idx="6">
                  <c:v>0.13008900000000001</c:v>
                </c:pt>
                <c:pt idx="7">
                  <c:v>0.192</c:v>
                </c:pt>
                <c:pt idx="8">
                  <c:v>0.565693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47D-4907-BB9D-7EB3971B5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707055136"/>
        <c:axId val="707058400"/>
      </c:barChart>
      <c:lineChart>
        <c:grouping val="standard"/>
        <c:varyColors val="0"/>
        <c:ser>
          <c:idx val="1"/>
          <c:order val="2"/>
          <c:marker>
            <c:symbol val="none"/>
          </c:marker>
          <c:dLbls>
            <c:dLbl>
              <c:idx val="8"/>
              <c:layout>
                <c:manualLayout>
                  <c:x val="-5.4093567251461985E-2"/>
                  <c:y val="-6.4625850340136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47D-4907-BB9D-7EB3971B50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FI'!$D$127:$D$134</c:f>
              <c:strCache>
                <c:ptCount val="8"/>
                <c:pt idx="0">
                  <c:v>PPFDSF</c:v>
                </c:pt>
                <c:pt idx="1">
                  <c:v>APFDSF</c:v>
                </c:pt>
                <c:pt idx="2">
                  <c:v>JSPFDSF</c:v>
                </c:pt>
                <c:pt idx="3">
                  <c:v>URSFDSF</c:v>
                </c:pt>
                <c:pt idx="4">
                  <c:v>AGHPDSF</c:v>
                </c:pt>
                <c:pt idx="5">
                  <c:v>ABLPFDSF</c:v>
                </c:pt>
                <c:pt idx="6">
                  <c:v>NITFDSF</c:v>
                </c:pt>
                <c:pt idx="7">
                  <c:v>HPFDSF</c:v>
                </c:pt>
              </c:strCache>
            </c:strRef>
          </c:cat>
          <c:val>
            <c:numRef>
              <c:f>'FY15TD FI'!$Z$127:$Z$135</c:f>
              <c:numCache>
                <c:formatCode>0.00%</c:formatCode>
                <c:ptCount val="9"/>
                <c:pt idx="0">
                  <c:v>5.4751622691634666E-2</c:v>
                </c:pt>
                <c:pt idx="1">
                  <c:v>5.4751622691634666E-2</c:v>
                </c:pt>
                <c:pt idx="2">
                  <c:v>5.4751622691634666E-2</c:v>
                </c:pt>
                <c:pt idx="3">
                  <c:v>5.4751622691634666E-2</c:v>
                </c:pt>
                <c:pt idx="4">
                  <c:v>5.4751622691634666E-2</c:v>
                </c:pt>
                <c:pt idx="5">
                  <c:v>5.4751622691634666E-2</c:v>
                </c:pt>
                <c:pt idx="6">
                  <c:v>5.4751622691634666E-2</c:v>
                </c:pt>
                <c:pt idx="7">
                  <c:v>5.4751622691634666E-2</c:v>
                </c:pt>
                <c:pt idx="8">
                  <c:v>5.4751622691634666E-2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47D-4907-BB9D-7EB3971B5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063840"/>
        <c:axId val="707057312"/>
      </c:lineChart>
      <c:catAx>
        <c:axId val="70706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07057312"/>
        <c:crosses val="autoZero"/>
        <c:auto val="1"/>
        <c:lblAlgn val="ctr"/>
        <c:lblOffset val="100"/>
        <c:noMultiLvlLbl val="0"/>
      </c:catAx>
      <c:valAx>
        <c:axId val="707057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0"/>
              <c:y val="0.2333943971289303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07063840"/>
        <c:crosses val="autoZero"/>
        <c:crossBetween val="between"/>
        <c:majorUnit val="2.0000000000000004E-2"/>
      </c:valAx>
      <c:valAx>
        <c:axId val="707058400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707055136"/>
        <c:crosses val="max"/>
        <c:crossBetween val="between"/>
      </c:valAx>
      <c:catAx>
        <c:axId val="70705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0705840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4101554613372E-2"/>
          <c:y val="6.8351322825894872E-2"/>
          <c:w val="0.92880198869372455"/>
          <c:h val="0.72494459025955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PPF!$K$44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PPF!$I$45:$I$50</c:f>
              <c:strCache>
                <c:ptCount val="6"/>
                <c:pt idx="0">
                  <c:v>Cash</c:v>
                </c:pt>
                <c:pt idx="1">
                  <c:v>PIBs</c:v>
                </c:pt>
                <c:pt idx="2">
                  <c:v>Commercial Paper</c:v>
                </c:pt>
                <c:pt idx="3">
                  <c:v>TFCs/Sukuks</c:v>
                </c:pt>
                <c:pt idx="4">
                  <c:v>T-Bills</c:v>
                </c:pt>
                <c:pt idx="5">
                  <c:v>Others including receivables</c:v>
                </c:pt>
              </c:strCache>
            </c:strRef>
          </c:cat>
          <c:val>
            <c:numRef>
              <c:f>PPF!$K$45:$K$50</c:f>
              <c:numCache>
                <c:formatCode>0%</c:formatCode>
                <c:ptCount val="6"/>
                <c:pt idx="0">
                  <c:v>0.219</c:v>
                </c:pt>
                <c:pt idx="1">
                  <c:v>0.432</c:v>
                </c:pt>
                <c:pt idx="2">
                  <c:v>0</c:v>
                </c:pt>
                <c:pt idx="3">
                  <c:v>0.152</c:v>
                </c:pt>
                <c:pt idx="4">
                  <c:v>0.18099999999999999</c:v>
                </c:pt>
                <c:pt idx="5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1-4A2D-B533-C0EA9772FFD9}"/>
            </c:ext>
          </c:extLst>
        </c:ser>
        <c:ser>
          <c:idx val="1"/>
          <c:order val="1"/>
          <c:tx>
            <c:strRef>
              <c:f>PPF!$L$44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PPF!$I$45:$I$50</c:f>
              <c:strCache>
                <c:ptCount val="6"/>
                <c:pt idx="0">
                  <c:v>Cash</c:v>
                </c:pt>
                <c:pt idx="1">
                  <c:v>PIBs</c:v>
                </c:pt>
                <c:pt idx="2">
                  <c:v>Commercial Paper</c:v>
                </c:pt>
                <c:pt idx="3">
                  <c:v>TFCs/Sukuks</c:v>
                </c:pt>
                <c:pt idx="4">
                  <c:v>T-Bills</c:v>
                </c:pt>
                <c:pt idx="5">
                  <c:v>Others including receivables</c:v>
                </c:pt>
              </c:strCache>
            </c:strRef>
          </c:cat>
          <c:val>
            <c:numRef>
              <c:f>PPF!$L$45:$L$50</c:f>
              <c:numCache>
                <c:formatCode>0%</c:formatCode>
                <c:ptCount val="6"/>
                <c:pt idx="0">
                  <c:v>0.108</c:v>
                </c:pt>
                <c:pt idx="1">
                  <c:v>0.436</c:v>
                </c:pt>
                <c:pt idx="2">
                  <c:v>0</c:v>
                </c:pt>
                <c:pt idx="3">
                  <c:v>0.153</c:v>
                </c:pt>
                <c:pt idx="4">
                  <c:v>0.28000000000000003</c:v>
                </c:pt>
                <c:pt idx="5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E1-4A2D-B533-C0EA9772FFD9}"/>
            </c:ext>
          </c:extLst>
        </c:ser>
        <c:ser>
          <c:idx val="2"/>
          <c:order val="2"/>
          <c:tx>
            <c:strRef>
              <c:f>PPF!$M$44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PPF!$I$45:$I$50</c:f>
              <c:strCache>
                <c:ptCount val="6"/>
                <c:pt idx="0">
                  <c:v>Cash</c:v>
                </c:pt>
                <c:pt idx="1">
                  <c:v>PIBs</c:v>
                </c:pt>
                <c:pt idx="2">
                  <c:v>Commercial Paper</c:v>
                </c:pt>
                <c:pt idx="3">
                  <c:v>TFCs/Sukuks</c:v>
                </c:pt>
                <c:pt idx="4">
                  <c:v>T-Bills</c:v>
                </c:pt>
                <c:pt idx="5">
                  <c:v>Others including receivables</c:v>
                </c:pt>
              </c:strCache>
            </c:strRef>
          </c:cat>
          <c:val>
            <c:numRef>
              <c:f>PPF!$M$45:$M$50</c:f>
              <c:numCache>
                <c:formatCode>0%</c:formatCode>
                <c:ptCount val="6"/>
                <c:pt idx="0">
                  <c:v>0.31900000000000001</c:v>
                </c:pt>
                <c:pt idx="1">
                  <c:v>0.55500000000000005</c:v>
                </c:pt>
                <c:pt idx="2">
                  <c:v>0</c:v>
                </c:pt>
                <c:pt idx="3">
                  <c:v>0.109</c:v>
                </c:pt>
                <c:pt idx="4">
                  <c:v>0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E1-4A2D-B533-C0EA9772FFD9}"/>
            </c:ext>
          </c:extLst>
        </c:ser>
        <c:ser>
          <c:idx val="3"/>
          <c:order val="3"/>
          <c:tx>
            <c:strRef>
              <c:f>PPF!$N$44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PPF!$I$45:$I$50</c:f>
              <c:strCache>
                <c:ptCount val="6"/>
                <c:pt idx="0">
                  <c:v>Cash</c:v>
                </c:pt>
                <c:pt idx="1">
                  <c:v>PIBs</c:v>
                </c:pt>
                <c:pt idx="2">
                  <c:v>Commercial Paper</c:v>
                </c:pt>
                <c:pt idx="3">
                  <c:v>TFCs/Sukuks</c:v>
                </c:pt>
                <c:pt idx="4">
                  <c:v>T-Bills</c:v>
                </c:pt>
                <c:pt idx="5">
                  <c:v>Others including receivables</c:v>
                </c:pt>
              </c:strCache>
            </c:strRef>
          </c:cat>
          <c:val>
            <c:numRef>
              <c:f>PPF!$N$45:$N$50</c:f>
              <c:numCache>
                <c:formatCode>0%</c:formatCode>
                <c:ptCount val="6"/>
                <c:pt idx="0">
                  <c:v>0.57399999999999995</c:v>
                </c:pt>
                <c:pt idx="1">
                  <c:v>0.10199999999999999</c:v>
                </c:pt>
                <c:pt idx="2">
                  <c:v>0</c:v>
                </c:pt>
                <c:pt idx="3">
                  <c:v>7.0999999999999994E-2</c:v>
                </c:pt>
                <c:pt idx="4">
                  <c:v>0</c:v>
                </c:pt>
                <c:pt idx="5">
                  <c:v>0.253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E1-4A2D-B533-C0EA9772F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593652080"/>
        <c:axId val="-1593653168"/>
      </c:barChart>
      <c:catAx>
        <c:axId val="-159365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53168"/>
        <c:crosses val="autoZero"/>
        <c:auto val="1"/>
        <c:lblAlgn val="ctr"/>
        <c:lblOffset val="100"/>
        <c:noMultiLvlLbl val="0"/>
      </c:catAx>
      <c:valAx>
        <c:axId val="-159365316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52080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20965794986635844"/>
          <c:y val="0.93155988512831633"/>
          <c:w val="0.63392508849237883"/>
          <c:h val="6.0973811329198657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73699858314167E-2"/>
          <c:y val="3.8272558163239302E-2"/>
          <c:w val="0.89417973195828382"/>
          <c:h val="0.75102695564490396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EF9-48BA-B2C8-81FE2F42FBC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F9-48BA-B2C8-81FE2F42FBC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EF9-48BA-B2C8-81FE2F42FBC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FI'!$D$139:$D$147</c:f>
              <c:strCache>
                <c:ptCount val="9"/>
                <c:pt idx="0">
                  <c:v>JSPFMSF</c:v>
                </c:pt>
                <c:pt idx="1">
                  <c:v>NITPFMSF</c:v>
                </c:pt>
                <c:pt idx="2">
                  <c:v>APFMSF</c:v>
                </c:pt>
                <c:pt idx="3">
                  <c:v>PPFMSF</c:v>
                </c:pt>
                <c:pt idx="4">
                  <c:v>NPFMSF</c:v>
                </c:pt>
                <c:pt idx="5">
                  <c:v>URSFMSF</c:v>
                </c:pt>
                <c:pt idx="6">
                  <c:v>HPFMSF</c:v>
                </c:pt>
                <c:pt idx="7">
                  <c:v>AGHPMSF</c:v>
                </c:pt>
                <c:pt idx="8">
                  <c:v>ABLPFMSF</c:v>
                </c:pt>
              </c:strCache>
            </c:strRef>
          </c:cat>
          <c:val>
            <c:numRef>
              <c:f>'FY15TD FI'!$F$139:$F$147</c:f>
              <c:numCache>
                <c:formatCode>0.0%</c:formatCode>
                <c:ptCount val="9"/>
                <c:pt idx="0">
                  <c:v>6.337549876899562E-2</c:v>
                </c:pt>
                <c:pt idx="1">
                  <c:v>6.3147505079177435E-2</c:v>
                </c:pt>
                <c:pt idx="2">
                  <c:v>6.2039182641668404E-2</c:v>
                </c:pt>
                <c:pt idx="3">
                  <c:v>5.5524143390252023E-2</c:v>
                </c:pt>
                <c:pt idx="4">
                  <c:v>5.4496302794527107E-2</c:v>
                </c:pt>
                <c:pt idx="5">
                  <c:v>5.4180312808399522E-2</c:v>
                </c:pt>
                <c:pt idx="6">
                  <c:v>5.2531947766471632E-2</c:v>
                </c:pt>
                <c:pt idx="7">
                  <c:v>5.1274787988778041E-2</c:v>
                </c:pt>
                <c:pt idx="8">
                  <c:v>5.1193197178598611E-2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F9-48BA-B2C8-81FE2F42F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707064928"/>
        <c:axId val="707066560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numFmt formatCode="#,##0.0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FI'!$D$152:$D$162</c:f>
              <c:strCache>
                <c:ptCount val="11"/>
                <c:pt idx="0">
                  <c:v>FaysalICF</c:v>
                </c:pt>
                <c:pt idx="1">
                  <c:v>FaysalHAF</c:v>
                </c:pt>
                <c:pt idx="2">
                  <c:v>ALHIMMF</c:v>
                </c:pt>
                <c:pt idx="3">
                  <c:v>ABLICF</c:v>
                </c:pt>
                <c:pt idx="4">
                  <c:v>MRAF</c:v>
                </c:pt>
                <c:pt idx="5">
                  <c:v>NBPIDDF</c:v>
                </c:pt>
                <c:pt idx="6">
                  <c:v>AL-AICF P1</c:v>
                </c:pt>
                <c:pt idx="7">
                  <c:v>ALFALAHRAF</c:v>
                </c:pt>
                <c:pt idx="8">
                  <c:v>HBLIMMF</c:v>
                </c:pt>
                <c:pt idx="9">
                  <c:v>JSIDDF</c:v>
                </c:pt>
                <c:pt idx="10">
                  <c:v>AL-AICF</c:v>
                </c:pt>
              </c:strCache>
            </c:strRef>
          </c:cat>
          <c:val>
            <c:numRef>
              <c:f>'FY15TD FI'!$E$139:$E$147</c:f>
              <c:numCache>
                <c:formatCode>#,##0.00_);\(#,##0.00\)</c:formatCode>
                <c:ptCount val="9"/>
                <c:pt idx="0">
                  <c:v>0.25812200000000002</c:v>
                </c:pt>
                <c:pt idx="1">
                  <c:v>0.14777499999999999</c:v>
                </c:pt>
                <c:pt idx="2">
                  <c:v>0.55352999999999997</c:v>
                </c:pt>
                <c:pt idx="3">
                  <c:v>0.53335999999999995</c:v>
                </c:pt>
                <c:pt idx="4">
                  <c:v>1.387988</c:v>
                </c:pt>
                <c:pt idx="5">
                  <c:v>1.135942</c:v>
                </c:pt>
                <c:pt idx="6">
                  <c:v>0.26</c:v>
                </c:pt>
                <c:pt idx="7">
                  <c:v>7.7615000000000003E-2</c:v>
                </c:pt>
                <c:pt idx="8">
                  <c:v>0.13106499999999999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F9-48BA-B2C8-81FE2F42F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707055680"/>
        <c:axId val="707064384"/>
      </c:barChart>
      <c:lineChart>
        <c:grouping val="standard"/>
        <c:varyColors val="0"/>
        <c:ser>
          <c:idx val="1"/>
          <c:order val="2"/>
          <c:spPr>
            <a:ln w="28575"/>
          </c:spPr>
          <c:marker>
            <c:symbol val="none"/>
          </c:marker>
          <c:dLbls>
            <c:dLbl>
              <c:idx val="0"/>
              <c:layout>
                <c:manualLayout>
                  <c:x val="0.74778761061946897"/>
                  <c:y val="-6.1141924126723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EF9-48BA-B2C8-81FE2F42FB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FI'!$D$139:$D$147</c:f>
              <c:strCache>
                <c:ptCount val="9"/>
                <c:pt idx="0">
                  <c:v>JSPFMSF</c:v>
                </c:pt>
                <c:pt idx="1">
                  <c:v>NITPFMSF</c:v>
                </c:pt>
                <c:pt idx="2">
                  <c:v>APFMSF</c:v>
                </c:pt>
                <c:pt idx="3">
                  <c:v>PPFMSF</c:v>
                </c:pt>
                <c:pt idx="4">
                  <c:v>NPFMSF</c:v>
                </c:pt>
                <c:pt idx="5">
                  <c:v>URSFMSF</c:v>
                </c:pt>
                <c:pt idx="6">
                  <c:v>HPFMSF</c:v>
                </c:pt>
                <c:pt idx="7">
                  <c:v>AGHPMSF</c:v>
                </c:pt>
                <c:pt idx="8">
                  <c:v>ABLPFMSF</c:v>
                </c:pt>
              </c:strCache>
            </c:strRef>
          </c:cat>
          <c:val>
            <c:numRef>
              <c:f>'FY15TD FI'!$Z$139:$Z$147</c:f>
              <c:numCache>
                <c:formatCode>0.00%</c:formatCode>
                <c:ptCount val="9"/>
                <c:pt idx="0">
                  <c:v>5.6418097601874266E-2</c:v>
                </c:pt>
                <c:pt idx="1">
                  <c:v>5.6418097601874266E-2</c:v>
                </c:pt>
                <c:pt idx="2">
                  <c:v>5.6418097601874266E-2</c:v>
                </c:pt>
                <c:pt idx="3">
                  <c:v>5.6418097601874266E-2</c:v>
                </c:pt>
                <c:pt idx="4">
                  <c:v>5.6418097601874266E-2</c:v>
                </c:pt>
                <c:pt idx="5">
                  <c:v>5.6418097601874266E-2</c:v>
                </c:pt>
                <c:pt idx="6">
                  <c:v>5.6418097601874266E-2</c:v>
                </c:pt>
                <c:pt idx="7">
                  <c:v>5.6418097601874266E-2</c:v>
                </c:pt>
                <c:pt idx="8">
                  <c:v>5.6418097601874266E-2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F9-48BA-B2C8-81FE2F42F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064928"/>
        <c:axId val="707066560"/>
      </c:lineChart>
      <c:catAx>
        <c:axId val="70706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07066560"/>
        <c:crosses val="autoZero"/>
        <c:auto val="1"/>
        <c:lblAlgn val="ctr"/>
        <c:lblOffset val="100"/>
        <c:noMultiLvlLbl val="0"/>
      </c:catAx>
      <c:valAx>
        <c:axId val="70706656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0"/>
              <c:y val="0.2944841118161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07064928"/>
        <c:crosses val="autoZero"/>
        <c:crossBetween val="between"/>
        <c:majorUnit val="2.0000000000000004E-2"/>
      </c:valAx>
      <c:valAx>
        <c:axId val="707064384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707055680"/>
        <c:crosses val="max"/>
        <c:crossBetween val="between"/>
      </c:valAx>
      <c:catAx>
        <c:axId val="707055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070643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985982789304E-2"/>
          <c:y val="7.3010822907292522E-2"/>
          <c:w val="0.85460422710319095"/>
          <c:h val="0.714337017289574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FY21'!$B$1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1062059185729554E-3"/>
                  <c:y val="-5.44157171518340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F7-424F-B36C-DA2CA49B6E5C}"/>
                </c:ext>
              </c:extLst>
            </c:dLbl>
            <c:dLbl>
              <c:idx val="1"/>
              <c:layout>
                <c:manualLayout>
                  <c:x val="1.8010625177876862E-3"/>
                  <c:y val="-9.0929546092850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F7-424F-B36C-DA2CA49B6E5C}"/>
                </c:ext>
              </c:extLst>
            </c:dLbl>
            <c:dLbl>
              <c:idx val="2"/>
              <c:layout>
                <c:manualLayout>
                  <c:x val="-3.0120481927711946E-3"/>
                  <c:y val="-1.97488177014203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F7-424F-B36C-DA2CA49B6E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FY21'!$A$2:$A$5</c:f>
              <c:strCache>
                <c:ptCount val="4"/>
                <c:pt idx="0">
                  <c:v>Bank Deposit </c:v>
                </c:pt>
                <c:pt idx="1">
                  <c:v>T-Bill</c:v>
                </c:pt>
                <c:pt idx="2">
                  <c:v>PIB</c:v>
                </c:pt>
                <c:pt idx="3">
                  <c:v>Expense Weightage</c:v>
                </c:pt>
              </c:strCache>
            </c:strRef>
          </c:cat>
          <c:val>
            <c:numRef>
              <c:f>'Returns- FY21'!$B$2:$B$5</c:f>
              <c:numCache>
                <c:formatCode>0.00%</c:formatCode>
                <c:ptCount val="4"/>
                <c:pt idx="0">
                  <c:v>7.8399999999999997E-2</c:v>
                </c:pt>
                <c:pt idx="1">
                  <c:v>7.3899999999999993E-2</c:v>
                </c:pt>
                <c:pt idx="2">
                  <c:v>7.6200000000000004E-2</c:v>
                </c:pt>
                <c:pt idx="3">
                  <c:v>-6.7000000000000002E-3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F7-424F-B36C-DA2CA49B6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798646184"/>
        <c:axId val="798647360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FY21'!$C$1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8.1305141827151123E-3"/>
                  <c:y val="0.13758815135688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F7-424F-B36C-DA2CA49B6E5C}"/>
                </c:ext>
              </c:extLst>
            </c:dLbl>
            <c:dLbl>
              <c:idx val="1"/>
              <c:layout>
                <c:manualLayout>
                  <c:x val="1.8113793757707998E-3"/>
                  <c:y val="0.12682747384293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F7-424F-B36C-DA2CA49B6E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FY21'!$A$2:$A$5</c:f>
              <c:strCache>
                <c:ptCount val="4"/>
                <c:pt idx="0">
                  <c:v>Bank Deposit </c:v>
                </c:pt>
                <c:pt idx="1">
                  <c:v>T-Bill</c:v>
                </c:pt>
                <c:pt idx="2">
                  <c:v>PIB</c:v>
                </c:pt>
                <c:pt idx="3">
                  <c:v>Expense Weightage</c:v>
                </c:pt>
              </c:strCache>
            </c:strRef>
          </c:cat>
          <c:val>
            <c:numRef>
              <c:f>'Returns- FY21'!$C$2:$C$5</c:f>
              <c:numCache>
                <c:formatCode>0.00%</c:formatCode>
                <c:ptCount val="4"/>
                <c:pt idx="0">
                  <c:v>0.49840000000000001</c:v>
                </c:pt>
                <c:pt idx="1">
                  <c:v>0.47899999999999998</c:v>
                </c:pt>
                <c:pt idx="2">
                  <c:v>1.8800000000000001E-2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F7-424F-B36C-DA2CA49B6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4"/>
        <c:axId val="798654024"/>
        <c:axId val="798649712"/>
      </c:barChart>
      <c:lineChart>
        <c:grouping val="standard"/>
        <c:varyColors val="0"/>
        <c:ser>
          <c:idx val="2"/>
          <c:order val="2"/>
          <c:tx>
            <c:strRef>
              <c:f>'Returns- FY21'!$D$1</c:f>
              <c:strCache>
                <c:ptCount val="1"/>
                <c:pt idx="0">
                  <c:v>Return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4185561142206731E-2"/>
                  <c:y val="-4.2930206545114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F7-424F-B36C-DA2CA49B6E5C}"/>
                </c:ext>
              </c:extLst>
            </c:dLbl>
            <c:dLbl>
              <c:idx val="4"/>
              <c:layout>
                <c:manualLayout>
                  <c:x val="-6.9510268562401265E-2"/>
                  <c:y val="-5.258214407389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F7-424F-B36C-DA2CA49B6E5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FY21'!$A$2:$A$5</c:f>
              <c:strCache>
                <c:ptCount val="4"/>
                <c:pt idx="0">
                  <c:v>Bank Deposit </c:v>
                </c:pt>
                <c:pt idx="1">
                  <c:v>T-Bill</c:v>
                </c:pt>
                <c:pt idx="2">
                  <c:v>PIB</c:v>
                </c:pt>
                <c:pt idx="3">
                  <c:v>Expense Weightage</c:v>
                </c:pt>
              </c:strCache>
            </c:strRef>
          </c:cat>
          <c:val>
            <c:numRef>
              <c:f>'Returns- FY21'!$D$2:$D$5</c:f>
              <c:numCache>
                <c:formatCode>0.00%</c:formatCode>
                <c:ptCount val="4"/>
                <c:pt idx="0">
                  <c:v>6.9800000000000001E-2</c:v>
                </c:pt>
                <c:pt idx="1">
                  <c:v>6.9800000000000001E-2</c:v>
                </c:pt>
                <c:pt idx="2">
                  <c:v>6.9800000000000001E-2</c:v>
                </c:pt>
                <c:pt idx="3">
                  <c:v>6.9800000000000001E-2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BF7-424F-B36C-DA2CA49B6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46184"/>
        <c:axId val="798647360"/>
      </c:lineChart>
      <c:catAx>
        <c:axId val="798646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798647360"/>
        <c:crosses val="autoZero"/>
        <c:auto val="1"/>
        <c:lblAlgn val="ctr"/>
        <c:lblOffset val="100"/>
        <c:noMultiLvlLbl val="0"/>
      </c:catAx>
      <c:valAx>
        <c:axId val="798647360"/>
        <c:scaling>
          <c:orientation val="minMax"/>
          <c:max val="0.15000000000000002"/>
        </c:scaling>
        <c:delete val="0"/>
        <c:axPos val="l"/>
        <c:numFmt formatCode="0%" sourceLinked="0"/>
        <c:majorTickMark val="out"/>
        <c:minorTickMark val="none"/>
        <c:tickLblPos val="nextTo"/>
        <c:crossAx val="798646184"/>
        <c:crosses val="autoZero"/>
        <c:crossBetween val="between"/>
        <c:majorUnit val="4.0000000000000008E-2"/>
      </c:valAx>
      <c:valAx>
        <c:axId val="798649712"/>
        <c:scaling>
          <c:orientation val="minMax"/>
          <c:max val="0.9"/>
          <c:min val="-0.30000000000000004"/>
        </c:scaling>
        <c:delete val="0"/>
        <c:axPos val="r"/>
        <c:numFmt formatCode="0%" sourceLinked="0"/>
        <c:majorTickMark val="out"/>
        <c:minorTickMark val="none"/>
        <c:tickLblPos val="nextTo"/>
        <c:crossAx val="798654024"/>
        <c:crosses val="max"/>
        <c:crossBetween val="between"/>
        <c:majorUnit val="0.2"/>
      </c:valAx>
      <c:catAx>
        <c:axId val="798654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4971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8758502513992981"/>
          <c:y val="0.93767649494098426"/>
          <c:w val="0.58677841286405463"/>
          <c:h val="6.23235050590157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03925185027552E-2"/>
          <c:y val="3.0721980647941391E-2"/>
          <c:w val="0.93599607481497249"/>
          <c:h val="0.76329259215732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PPF!$K$37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PPF!$I$38:$I$41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  <c:pt idx="3">
                  <c:v>Term Deposits with Banks</c:v>
                </c:pt>
              </c:strCache>
            </c:strRef>
          </c:cat>
          <c:val>
            <c:numRef>
              <c:f>PPF!$K$38:$K$41</c:f>
              <c:numCache>
                <c:formatCode>0%</c:formatCode>
                <c:ptCount val="4"/>
                <c:pt idx="0">
                  <c:v>0.20699999999999999</c:v>
                </c:pt>
                <c:pt idx="1">
                  <c:v>0.79100000000000004</c:v>
                </c:pt>
                <c:pt idx="2">
                  <c:v>2E-3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B-464F-91BD-46B68C835821}"/>
            </c:ext>
          </c:extLst>
        </c:ser>
        <c:ser>
          <c:idx val="1"/>
          <c:order val="1"/>
          <c:tx>
            <c:strRef>
              <c:f>PPF!$L$37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PPF!$I$38:$I$41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  <c:pt idx="3">
                  <c:v>Term Deposits with Banks</c:v>
                </c:pt>
              </c:strCache>
            </c:strRef>
          </c:cat>
          <c:val>
            <c:numRef>
              <c:f>PPF!$L$38:$L$41</c:f>
              <c:numCache>
                <c:formatCode>0%</c:formatCode>
                <c:ptCount val="4"/>
                <c:pt idx="0">
                  <c:v>0.40799999999999997</c:v>
                </c:pt>
                <c:pt idx="1">
                  <c:v>0.39800000000000002</c:v>
                </c:pt>
                <c:pt idx="2">
                  <c:v>3.0000000000000001E-3</c:v>
                </c:pt>
                <c:pt idx="3">
                  <c:v>0.191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B-464F-91BD-46B68C835821}"/>
            </c:ext>
          </c:extLst>
        </c:ser>
        <c:ser>
          <c:idx val="2"/>
          <c:order val="2"/>
          <c:tx>
            <c:strRef>
              <c:f>PPF!$M$37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PPF!$I$38:$I$41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  <c:pt idx="3">
                  <c:v>Term Deposits with Banks</c:v>
                </c:pt>
              </c:strCache>
            </c:strRef>
          </c:cat>
          <c:val>
            <c:numRef>
              <c:f>PPF!$M$38:$M$41</c:f>
              <c:numCache>
                <c:formatCode>0%</c:formatCode>
                <c:ptCount val="4"/>
                <c:pt idx="0">
                  <c:v>0.34100000000000003</c:v>
                </c:pt>
                <c:pt idx="1">
                  <c:v>0.65700000000000003</c:v>
                </c:pt>
                <c:pt idx="2">
                  <c:v>2E-3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0B-464F-91BD-46B68C835821}"/>
            </c:ext>
          </c:extLst>
        </c:ser>
        <c:ser>
          <c:idx val="3"/>
          <c:order val="3"/>
          <c:tx>
            <c:strRef>
              <c:f>PPF!$N$37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PPF!$I$38:$I$41</c:f>
              <c:strCache>
                <c:ptCount val="4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  <c:pt idx="3">
                  <c:v>Term Deposits with Banks</c:v>
                </c:pt>
              </c:strCache>
            </c:strRef>
          </c:cat>
          <c:val>
            <c:numRef>
              <c:f>PPF!$N$38:$N$41</c:f>
              <c:numCache>
                <c:formatCode>0%</c:formatCode>
                <c:ptCount val="4"/>
                <c:pt idx="0">
                  <c:v>0.99399999999999999</c:v>
                </c:pt>
                <c:pt idx="1">
                  <c:v>0</c:v>
                </c:pt>
                <c:pt idx="2">
                  <c:v>4.0000000000000001E-3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B-464F-91BD-46B68C835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593651536"/>
        <c:axId val="-1593652624"/>
      </c:barChart>
      <c:catAx>
        <c:axId val="-159365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52624"/>
        <c:crosses val="autoZero"/>
        <c:auto val="1"/>
        <c:lblAlgn val="ctr"/>
        <c:lblOffset val="100"/>
        <c:noMultiLvlLbl val="0"/>
      </c:catAx>
      <c:valAx>
        <c:axId val="-159365262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51536"/>
        <c:crosses val="autoZero"/>
        <c:crossBetween val="between"/>
        <c:majorUnit val="0.30000000000000004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6.0491665515494772E-2"/>
          <c:y val="0.92165040237687001"/>
          <c:w val="0.85104457337569639"/>
          <c:h val="6.2952977326371146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53543307086606E-2"/>
          <c:y val="4.3908248171106265E-2"/>
          <c:w val="0.89756225037087745"/>
          <c:h val="0.72018093482995471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E2-4FB5-8BD9-225EB3097FA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ACE2-4FB5-8BD9-225EB3097F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E2-4FB5-8BD9-225EB3097FA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CE2-4FB5-8BD9-225EB3097FA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CE2-4FB5-8BD9-225EB3097FA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CE2-4FB5-8BD9-225EB3097FA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E2-4FB5-8BD9-225EB3097FA3}"/>
              </c:ext>
            </c:extLst>
          </c:dPt>
          <c:dLbls>
            <c:dLbl>
              <c:idx val="4"/>
              <c:layout>
                <c:manualLayout>
                  <c:x val="1.8365470255096526E-3"/>
                  <c:y val="6.3492063492063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CE2-4FB5-8BD9-225EB3097FA3}"/>
                </c:ext>
              </c:extLst>
            </c:dLbl>
            <c:dLbl>
              <c:idx val="5"/>
              <c:layout>
                <c:manualLayout>
                  <c:x val="5.5096410765289334E-3"/>
                  <c:y val="6.3492063492063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CE2-4FB5-8BD9-225EB3097FA3}"/>
                </c:ext>
              </c:extLst>
            </c:dLbl>
            <c:dLbl>
              <c:idx val="6"/>
              <c:layout>
                <c:manualLayout>
                  <c:x val="6.7339279692916992E-17"/>
                  <c:y val="-6.3492063492063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CE2-4FB5-8BD9-225EB3097FA3}"/>
                </c:ext>
              </c:extLst>
            </c:dLbl>
            <c:dLbl>
              <c:idx val="7"/>
              <c:layout>
                <c:manualLayout>
                  <c:x val="1.8365470255096526E-3"/>
                  <c:y val="6.3492063492063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E2-4FB5-8BD9-225EB3097FA3}"/>
                </c:ext>
              </c:extLst>
            </c:dLbl>
            <c:dLbl>
              <c:idx val="9"/>
              <c:layout>
                <c:manualLayout>
                  <c:x val="0"/>
                  <c:y val="-6.3492063492063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CE2-4FB5-8BD9-225EB3097FA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FI'!$D$101:$D$110</c:f>
              <c:strCache>
                <c:ptCount val="10"/>
                <c:pt idx="0">
                  <c:v>MeezanDSF</c:v>
                </c:pt>
                <c:pt idx="1">
                  <c:v>NITIFDSF</c:v>
                </c:pt>
                <c:pt idx="2">
                  <c:v>ALHIPFDSF</c:v>
                </c:pt>
                <c:pt idx="3">
                  <c:v>JSIPFDSF</c:v>
                </c:pt>
                <c:pt idx="4">
                  <c:v>APIFDSF</c:v>
                </c:pt>
                <c:pt idx="5">
                  <c:v>HIPFDSF</c:v>
                </c:pt>
                <c:pt idx="6">
                  <c:v>NIPFDSF</c:v>
                </c:pt>
                <c:pt idx="7">
                  <c:v>UIPFDSF</c:v>
                </c:pt>
                <c:pt idx="8">
                  <c:v>AGHPDSF</c:v>
                </c:pt>
                <c:pt idx="9">
                  <c:v>ABLIPFDSF</c:v>
                </c:pt>
              </c:strCache>
            </c:strRef>
          </c:cat>
          <c:val>
            <c:numRef>
              <c:f>'FY15TD FI'!$F$101:$F$110</c:f>
              <c:numCache>
                <c:formatCode>0.0%</c:formatCode>
                <c:ptCount val="10"/>
                <c:pt idx="0">
                  <c:v>7.3741718617799545E-2</c:v>
                </c:pt>
                <c:pt idx="1">
                  <c:v>6.0638595836056471E-2</c:v>
                </c:pt>
                <c:pt idx="2">
                  <c:v>5.8999999999999997E-2</c:v>
                </c:pt>
                <c:pt idx="3">
                  <c:v>5.8999999999999997E-2</c:v>
                </c:pt>
                <c:pt idx="4">
                  <c:v>5.7217274407662666E-2</c:v>
                </c:pt>
                <c:pt idx="5">
                  <c:v>5.2808287873969739E-2</c:v>
                </c:pt>
                <c:pt idx="6">
                  <c:v>5.272686493880685E-2</c:v>
                </c:pt>
                <c:pt idx="7">
                  <c:v>4.9852823637710486E-2</c:v>
                </c:pt>
                <c:pt idx="8">
                  <c:v>4.9052145934730618E-2</c:v>
                </c:pt>
                <c:pt idx="9">
                  <c:v>4.8140206204700053E-2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E2-4FB5-8BD9-225EB3097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553559568"/>
        <c:axId val="553564464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dLbl>
              <c:idx val="6"/>
              <c:layout>
                <c:manualLayout>
                  <c:x val="0"/>
                  <c:y val="9.987419675988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CE2-4FB5-8BD9-225EB3097FA3}"/>
                </c:ext>
              </c:extLst>
            </c:dLbl>
            <c:dLbl>
              <c:idx val="7"/>
              <c:layout>
                <c:manualLayout>
                  <c:x val="-1.0627896549303646E-16"/>
                  <c:y val="0.12127184899759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CE2-4FB5-8BD9-225EB3097FA3}"/>
                </c:ext>
              </c:extLst>
            </c:dLbl>
            <c:dLbl>
              <c:idx val="8"/>
              <c:layout>
                <c:manualLayout>
                  <c:x val="0"/>
                  <c:y val="2.10924065526297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CE2-4FB5-8BD9-225EB3097FA3}"/>
                </c:ext>
              </c:extLst>
            </c:dLbl>
            <c:dLbl>
              <c:idx val="9"/>
              <c:layout>
                <c:manualLayout>
                  <c:x val="0"/>
                  <c:y val="-1.9671010951217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CE2-4FB5-8BD9-225EB3097FA3}"/>
                </c:ext>
              </c:extLst>
            </c:dLbl>
            <c:numFmt formatCode="#,##0.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FI'!$D$101:$D$109</c:f>
              <c:strCache>
                <c:ptCount val="9"/>
                <c:pt idx="0">
                  <c:v>MeezanDSF</c:v>
                </c:pt>
                <c:pt idx="1">
                  <c:v>NITIFDSF</c:v>
                </c:pt>
                <c:pt idx="2">
                  <c:v>ALHIPFDSF</c:v>
                </c:pt>
                <c:pt idx="3">
                  <c:v>JSIPFDSF</c:v>
                </c:pt>
                <c:pt idx="4">
                  <c:v>APIFDSF</c:v>
                </c:pt>
                <c:pt idx="5">
                  <c:v>HIPFDSF</c:v>
                </c:pt>
                <c:pt idx="6">
                  <c:v>NIPFDSF</c:v>
                </c:pt>
                <c:pt idx="7">
                  <c:v>UIPFDSF</c:v>
                </c:pt>
                <c:pt idx="8">
                  <c:v>AGHPDSF</c:v>
                </c:pt>
              </c:strCache>
            </c:strRef>
          </c:cat>
          <c:val>
            <c:numRef>
              <c:f>'FY15TD FI'!$E$101:$E$110</c:f>
              <c:numCache>
                <c:formatCode>#,##0.00_);\(#,##0.00\)</c:formatCode>
                <c:ptCount val="10"/>
                <c:pt idx="0">
                  <c:v>4.3343850000000002</c:v>
                </c:pt>
                <c:pt idx="1">
                  <c:v>0.119228</c:v>
                </c:pt>
                <c:pt idx="2">
                  <c:v>0.34888999999999998</c:v>
                </c:pt>
                <c:pt idx="3">
                  <c:v>8.6342000000000002E-2</c:v>
                </c:pt>
                <c:pt idx="4">
                  <c:v>0.45560499999999998</c:v>
                </c:pt>
                <c:pt idx="5">
                  <c:v>8.6999999999999994E-2</c:v>
                </c:pt>
                <c:pt idx="6">
                  <c:v>0.687527</c:v>
                </c:pt>
                <c:pt idx="7">
                  <c:v>0.89626399999999995</c:v>
                </c:pt>
                <c:pt idx="8">
                  <c:v>6.1029E-2</c:v>
                </c:pt>
                <c:pt idx="9">
                  <c:v>6.1335000000000001E-2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E2-4FB5-8BD9-225EB3097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553558480"/>
        <c:axId val="553557392"/>
      </c:barChart>
      <c:lineChart>
        <c:grouping val="standard"/>
        <c:varyColors val="0"/>
        <c:ser>
          <c:idx val="1"/>
          <c:order val="2"/>
          <c:marker>
            <c:symbol val="none"/>
          </c:marker>
          <c:dLbls>
            <c:dLbl>
              <c:idx val="9"/>
              <c:layout>
                <c:manualLayout>
                  <c:x val="-4.9275362318840686E-2"/>
                  <c:y val="-7.4468085106382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ACE2-4FB5-8BD9-225EB3097FA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FI'!$D$101:$D$109</c:f>
              <c:strCache>
                <c:ptCount val="9"/>
                <c:pt idx="0">
                  <c:v>MeezanDSF</c:v>
                </c:pt>
                <c:pt idx="1">
                  <c:v>NITIFDSF</c:v>
                </c:pt>
                <c:pt idx="2">
                  <c:v>ALHIPFDSF</c:v>
                </c:pt>
                <c:pt idx="3">
                  <c:v>JSIPFDSF</c:v>
                </c:pt>
                <c:pt idx="4">
                  <c:v>APIFDSF</c:v>
                </c:pt>
                <c:pt idx="5">
                  <c:v>HIPFDSF</c:v>
                </c:pt>
                <c:pt idx="6">
                  <c:v>NIPFDSF</c:v>
                </c:pt>
                <c:pt idx="7">
                  <c:v>UIPFDSF</c:v>
                </c:pt>
                <c:pt idx="8">
                  <c:v>AGHPDSF</c:v>
                </c:pt>
              </c:strCache>
            </c:strRef>
          </c:cat>
          <c:val>
            <c:numRef>
              <c:f>'FY15TD FI'!$Z$101:$Z$110</c:f>
              <c:numCache>
                <c:formatCode>0.00%</c:formatCode>
                <c:ptCount val="10"/>
                <c:pt idx="0">
                  <c:v>5.6217791745143644E-2</c:v>
                </c:pt>
                <c:pt idx="1">
                  <c:v>5.6217791745143644E-2</c:v>
                </c:pt>
                <c:pt idx="2">
                  <c:v>5.6217791745143644E-2</c:v>
                </c:pt>
                <c:pt idx="3">
                  <c:v>5.6217791745143644E-2</c:v>
                </c:pt>
                <c:pt idx="4">
                  <c:v>5.6217791745143644E-2</c:v>
                </c:pt>
                <c:pt idx="5">
                  <c:v>5.6217791745143644E-2</c:v>
                </c:pt>
                <c:pt idx="6">
                  <c:v>5.6217791745143644E-2</c:v>
                </c:pt>
                <c:pt idx="7">
                  <c:v>5.6217791745143644E-2</c:v>
                </c:pt>
                <c:pt idx="8">
                  <c:v>5.6217791745143644E-2</c:v>
                </c:pt>
                <c:pt idx="9">
                  <c:v>5.6217791745143644E-2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CE2-4FB5-8BD9-225EB3097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559568"/>
        <c:axId val="553564464"/>
      </c:lineChart>
      <c:catAx>
        <c:axId val="55355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53564464"/>
        <c:crosses val="autoZero"/>
        <c:auto val="1"/>
        <c:lblAlgn val="ctr"/>
        <c:lblOffset val="100"/>
        <c:noMultiLvlLbl val="0"/>
      </c:catAx>
      <c:valAx>
        <c:axId val="553564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5.423827456350565E-3"/>
              <c:y val="0.2160526609705701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53559568"/>
        <c:crosses val="autoZero"/>
        <c:crossBetween val="between"/>
        <c:majorUnit val="2.0000000000000004E-2"/>
      </c:valAx>
      <c:valAx>
        <c:axId val="553557392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553558480"/>
        <c:crosses val="max"/>
        <c:crossBetween val="between"/>
      </c:valAx>
      <c:catAx>
        <c:axId val="55355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35573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4101554613372E-2"/>
          <c:y val="4.7838395200599924E-2"/>
          <c:w val="0.92880198869372432"/>
          <c:h val="0.70271612532808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PIPF!$K$45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PIPF!$I$46:$I$51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Others including receivables</c:v>
                </c:pt>
                <c:pt idx="3">
                  <c:v>Sukuk</c:v>
                </c:pt>
                <c:pt idx="4">
                  <c:v>Shariah Compliant Commercial Paper</c:v>
                </c:pt>
                <c:pt idx="5">
                  <c:v>Government Backed / Guaranteed Securities</c:v>
                </c:pt>
              </c:strCache>
            </c:strRef>
          </c:cat>
          <c:val>
            <c:numRef>
              <c:f>PIPF!$K$46:$K$51</c:f>
              <c:numCache>
                <c:formatCode>0%</c:formatCode>
                <c:ptCount val="6"/>
                <c:pt idx="0">
                  <c:v>0.249</c:v>
                </c:pt>
                <c:pt idx="1">
                  <c:v>0.376</c:v>
                </c:pt>
                <c:pt idx="2">
                  <c:v>1.9E-2</c:v>
                </c:pt>
                <c:pt idx="3">
                  <c:v>0.105</c:v>
                </c:pt>
                <c:pt idx="4">
                  <c:v>2.3E-2</c:v>
                </c:pt>
                <c:pt idx="5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47-4761-AE97-76F56063B3D1}"/>
            </c:ext>
          </c:extLst>
        </c:ser>
        <c:ser>
          <c:idx val="1"/>
          <c:order val="1"/>
          <c:tx>
            <c:strRef>
              <c:f>PIPF!$L$45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PIPF!$I$46:$I$51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Others including receivables</c:v>
                </c:pt>
                <c:pt idx="3">
                  <c:v>Sukuk</c:v>
                </c:pt>
                <c:pt idx="4">
                  <c:v>Shariah Compliant Commercial Paper</c:v>
                </c:pt>
                <c:pt idx="5">
                  <c:v>Government Backed / Guaranteed Securities</c:v>
                </c:pt>
              </c:strCache>
            </c:strRef>
          </c:cat>
          <c:val>
            <c:numRef>
              <c:f>PIPF!$L$46:$L$51</c:f>
              <c:numCache>
                <c:formatCode>0%</c:formatCode>
                <c:ptCount val="6"/>
                <c:pt idx="0">
                  <c:v>0.19700000000000001</c:v>
                </c:pt>
                <c:pt idx="1">
                  <c:v>0.374</c:v>
                </c:pt>
                <c:pt idx="2">
                  <c:v>6.0000000000000001E-3</c:v>
                </c:pt>
                <c:pt idx="3">
                  <c:v>0.17100000000000001</c:v>
                </c:pt>
                <c:pt idx="4">
                  <c:v>2.3E-2</c:v>
                </c:pt>
                <c:pt idx="5">
                  <c:v>0.22900000000000001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47-4761-AE97-76F56063B3D1}"/>
            </c:ext>
          </c:extLst>
        </c:ser>
        <c:ser>
          <c:idx val="2"/>
          <c:order val="2"/>
          <c:tx>
            <c:strRef>
              <c:f>PIPF!$M$45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PIPF!$I$46:$I$51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Others including receivables</c:v>
                </c:pt>
                <c:pt idx="3">
                  <c:v>Sukuk</c:v>
                </c:pt>
                <c:pt idx="4">
                  <c:v>Shariah Compliant Commercial Paper</c:v>
                </c:pt>
                <c:pt idx="5">
                  <c:v>Government Backed / Guaranteed Securities</c:v>
                </c:pt>
              </c:strCache>
            </c:strRef>
          </c:cat>
          <c:val>
            <c:numRef>
              <c:f>PIPF!$M$46:$M$51</c:f>
              <c:numCache>
                <c:formatCode>0%</c:formatCode>
                <c:ptCount val="6"/>
                <c:pt idx="0">
                  <c:v>0.38600000000000001</c:v>
                </c:pt>
                <c:pt idx="1">
                  <c:v>0.25800000000000001</c:v>
                </c:pt>
                <c:pt idx="2">
                  <c:v>1.2999999999999999E-2</c:v>
                </c:pt>
                <c:pt idx="3">
                  <c:v>0.11600000000000001</c:v>
                </c:pt>
                <c:pt idx="4">
                  <c:v>6.9000000000000006E-2</c:v>
                </c:pt>
                <c:pt idx="5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47-4761-AE97-76F56063B3D1}"/>
            </c:ext>
          </c:extLst>
        </c:ser>
        <c:ser>
          <c:idx val="3"/>
          <c:order val="3"/>
          <c:tx>
            <c:strRef>
              <c:f>PIPF!$N$45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PIPF!$I$46:$I$51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Others including receivables</c:v>
                </c:pt>
                <c:pt idx="3">
                  <c:v>Sukuk</c:v>
                </c:pt>
                <c:pt idx="4">
                  <c:v>Shariah Compliant Commercial Paper</c:v>
                </c:pt>
                <c:pt idx="5">
                  <c:v>Government Backed / Guaranteed Securities</c:v>
                </c:pt>
              </c:strCache>
            </c:strRef>
          </c:cat>
          <c:val>
            <c:numRef>
              <c:f>PIPF!$N$46:$N$51</c:f>
              <c:numCache>
                <c:formatCode>0%</c:formatCode>
                <c:ptCount val="6"/>
                <c:pt idx="0">
                  <c:v>0.28599999999999998</c:v>
                </c:pt>
                <c:pt idx="1">
                  <c:v>0.255</c:v>
                </c:pt>
                <c:pt idx="2">
                  <c:v>8.0000000000000002E-3</c:v>
                </c:pt>
                <c:pt idx="3">
                  <c:v>0.16300000000000001</c:v>
                </c:pt>
                <c:pt idx="4">
                  <c:v>8.8999999999999996E-2</c:v>
                </c:pt>
                <c:pt idx="5">
                  <c:v>0.19900000000000001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47-4761-AE97-76F56063B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593660784"/>
        <c:axId val="-1593647184"/>
      </c:barChart>
      <c:catAx>
        <c:axId val="-159366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47184"/>
        <c:crosses val="autoZero"/>
        <c:auto val="1"/>
        <c:lblAlgn val="ctr"/>
        <c:lblOffset val="100"/>
        <c:noMultiLvlLbl val="0"/>
      </c:catAx>
      <c:valAx>
        <c:axId val="-159364718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60784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796479568494306"/>
          <c:y val="0.93748564632545928"/>
          <c:w val="0.73425160731055406"/>
          <c:h val="6.2514353674540682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65936323176992E-2"/>
          <c:y val="6.4648146127679162E-2"/>
          <c:w val="0.87726041310053637"/>
          <c:h val="0.69162838077974664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7C-416C-BBE3-0E881FB62A8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277C-416C-BBE3-0E881FB62A8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77C-416C-BBE3-0E881FB62A8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7C-416C-BBE3-0E881FB62A8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77C-416C-BBE3-0E881FB62A8E}"/>
              </c:ext>
            </c:extLst>
          </c:dPt>
          <c:dLbls>
            <c:dLbl>
              <c:idx val="0"/>
              <c:layout>
                <c:manualLayout>
                  <c:x val="0"/>
                  <c:y val="1.600000000000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7C-416C-BBE3-0E881FB62A8E}"/>
                </c:ext>
              </c:extLst>
            </c:dLbl>
            <c:dLbl>
              <c:idx val="1"/>
              <c:layout>
                <c:manualLayout>
                  <c:x val="0"/>
                  <c:y val="1.6000000000000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7C-416C-BBE3-0E881FB62A8E}"/>
                </c:ext>
              </c:extLst>
            </c:dLbl>
            <c:dLbl>
              <c:idx val="2"/>
              <c:layout>
                <c:manualLayout>
                  <c:x val="0"/>
                  <c:y val="2.1333333333333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7C-416C-BBE3-0E881FB62A8E}"/>
                </c:ext>
              </c:extLst>
            </c:dLbl>
            <c:dLbl>
              <c:idx val="8"/>
              <c:layout>
                <c:manualLayout>
                  <c:x val="-1.0446223104016404E-16"/>
                  <c:y val="-7.9914249695639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7C-416C-BBE3-0E881FB62A8E}"/>
                </c:ext>
              </c:extLst>
            </c:dLbl>
            <c:dLbl>
              <c:idx val="9"/>
              <c:layout>
                <c:manualLayout>
                  <c:x val="-1.0446223104016404E-16"/>
                  <c:y val="8.780278078147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77C-416C-BBE3-0E881FB62A8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FI'!$D$114:$D$123</c:f>
              <c:strCache>
                <c:ptCount val="10"/>
                <c:pt idx="0">
                  <c:v>APIFMSF</c:v>
                </c:pt>
                <c:pt idx="1">
                  <c:v>NITIMSF</c:v>
                </c:pt>
                <c:pt idx="2">
                  <c:v>MeezanMSF</c:v>
                </c:pt>
                <c:pt idx="3">
                  <c:v>JSIPFMSF</c:v>
                </c:pt>
                <c:pt idx="4">
                  <c:v>ALHIPFMSF</c:v>
                </c:pt>
                <c:pt idx="5">
                  <c:v>AGHPMSF</c:v>
                </c:pt>
                <c:pt idx="6">
                  <c:v>NIPFMSF</c:v>
                </c:pt>
                <c:pt idx="7">
                  <c:v>UIPFMSF</c:v>
                </c:pt>
                <c:pt idx="8">
                  <c:v>ABLIPFMSF</c:v>
                </c:pt>
                <c:pt idx="9">
                  <c:v>HIPFMSF</c:v>
                </c:pt>
              </c:strCache>
            </c:strRef>
          </c:cat>
          <c:val>
            <c:numRef>
              <c:f>'FY15TD FI'!$F$114:$F$123</c:f>
              <c:numCache>
                <c:formatCode>0.0%</c:formatCode>
                <c:ptCount val="10"/>
                <c:pt idx="0">
                  <c:v>5.3567883095739129E-2</c:v>
                </c:pt>
                <c:pt idx="1">
                  <c:v>5.2573779620119991E-2</c:v>
                </c:pt>
                <c:pt idx="2">
                  <c:v>5.1508058197271299E-2</c:v>
                </c:pt>
                <c:pt idx="3">
                  <c:v>4.9574305723255101E-2</c:v>
                </c:pt>
                <c:pt idx="4">
                  <c:v>4.8495084485407097E-2</c:v>
                </c:pt>
                <c:pt idx="5">
                  <c:v>4.8307348027888303E-2</c:v>
                </c:pt>
                <c:pt idx="6">
                  <c:v>4.7600000000000003E-2</c:v>
                </c:pt>
                <c:pt idx="7">
                  <c:v>4.5508840459194302E-2</c:v>
                </c:pt>
                <c:pt idx="8">
                  <c:v>4.4528572954437302E-2</c:v>
                </c:pt>
                <c:pt idx="9">
                  <c:v>4.25886919201343E-2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77C-416C-BBE3-0E881FB62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707063296"/>
        <c:axId val="707054048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dLbl>
              <c:idx val="8"/>
              <c:layout>
                <c:manualLayout>
                  <c:x val="0"/>
                  <c:y val="2.5545406824146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77C-416C-BBE3-0E881FB62A8E}"/>
                </c:ext>
              </c:extLst>
            </c:dLbl>
            <c:dLbl>
              <c:idx val="9"/>
              <c:layout>
                <c:manualLayout>
                  <c:x val="0"/>
                  <c:y val="2.3596850393700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77C-416C-BBE3-0E881FB62A8E}"/>
                </c:ext>
              </c:extLst>
            </c:dLbl>
            <c:numFmt formatCode="#,##0.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FI'!$D$114:$D$122</c:f>
              <c:strCache>
                <c:ptCount val="9"/>
                <c:pt idx="0">
                  <c:v>APIFMSF</c:v>
                </c:pt>
                <c:pt idx="1">
                  <c:v>NITIMSF</c:v>
                </c:pt>
                <c:pt idx="2">
                  <c:v>MeezanMSF</c:v>
                </c:pt>
                <c:pt idx="3">
                  <c:v>JSIPFMSF</c:v>
                </c:pt>
                <c:pt idx="4">
                  <c:v>ALHIPFMSF</c:v>
                </c:pt>
                <c:pt idx="5">
                  <c:v>AGHPMSF</c:v>
                </c:pt>
                <c:pt idx="6">
                  <c:v>NIPFMSF</c:v>
                </c:pt>
                <c:pt idx="7">
                  <c:v>UIPFMSF</c:v>
                </c:pt>
                <c:pt idx="8">
                  <c:v>ABLIPFMSF</c:v>
                </c:pt>
              </c:strCache>
            </c:strRef>
          </c:cat>
          <c:val>
            <c:numRef>
              <c:f>'FY15TD FI'!$E$114:$E$123</c:f>
              <c:numCache>
                <c:formatCode>#,##0.00_);\(#,##0.00\)</c:formatCode>
                <c:ptCount val="10"/>
                <c:pt idx="0">
                  <c:v>0.57725700000000002</c:v>
                </c:pt>
                <c:pt idx="1">
                  <c:v>0.12442</c:v>
                </c:pt>
                <c:pt idx="2">
                  <c:v>3.3789549999999999</c:v>
                </c:pt>
                <c:pt idx="3">
                  <c:v>8.7960999999999998E-2</c:v>
                </c:pt>
                <c:pt idx="4">
                  <c:v>0.28337400000000001</c:v>
                </c:pt>
                <c:pt idx="5">
                  <c:v>4.6740999999999998E-2</c:v>
                </c:pt>
                <c:pt idx="6">
                  <c:v>1.0156069999999999</c:v>
                </c:pt>
                <c:pt idx="7">
                  <c:v>1.162706</c:v>
                </c:pt>
                <c:pt idx="8">
                  <c:v>7.6535000000000006E-2</c:v>
                </c:pt>
                <c:pt idx="9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7C-416C-BBE3-0E881FB62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707062208"/>
        <c:axId val="707052960"/>
      </c:barChart>
      <c:lineChart>
        <c:grouping val="standard"/>
        <c:varyColors val="0"/>
        <c:ser>
          <c:idx val="1"/>
          <c:order val="2"/>
          <c:marker>
            <c:symbol val="none"/>
          </c:marker>
          <c:dLbls>
            <c:dLbl>
              <c:idx val="9"/>
              <c:layout>
                <c:manualLayout>
                  <c:x val="-4.8433048433048645E-2"/>
                  <c:y val="-6.1736330236974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77C-416C-BBE3-0E881FB62A8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FI'!$D$114:$D$122</c:f>
              <c:strCache>
                <c:ptCount val="9"/>
                <c:pt idx="0">
                  <c:v>APIFMSF</c:v>
                </c:pt>
                <c:pt idx="1">
                  <c:v>NITIMSF</c:v>
                </c:pt>
                <c:pt idx="2">
                  <c:v>MeezanMSF</c:v>
                </c:pt>
                <c:pt idx="3">
                  <c:v>JSIPFMSF</c:v>
                </c:pt>
                <c:pt idx="4">
                  <c:v>ALHIPFMSF</c:v>
                </c:pt>
                <c:pt idx="5">
                  <c:v>AGHPMSF</c:v>
                </c:pt>
                <c:pt idx="6">
                  <c:v>NIPFMSF</c:v>
                </c:pt>
                <c:pt idx="7">
                  <c:v>UIPFMSF</c:v>
                </c:pt>
                <c:pt idx="8">
                  <c:v>ABLIPFMSF</c:v>
                </c:pt>
              </c:strCache>
            </c:strRef>
          </c:cat>
          <c:val>
            <c:numRef>
              <c:f>'FY15TD FI'!$Z$114:$Z$123</c:f>
              <c:numCache>
                <c:formatCode>0.00%</c:formatCode>
                <c:ptCount val="10"/>
                <c:pt idx="0">
                  <c:v>4.8425256448344681E-2</c:v>
                </c:pt>
                <c:pt idx="1">
                  <c:v>4.8425256448344681E-2</c:v>
                </c:pt>
                <c:pt idx="2">
                  <c:v>4.8425256448344681E-2</c:v>
                </c:pt>
                <c:pt idx="3">
                  <c:v>4.8425256448344681E-2</c:v>
                </c:pt>
                <c:pt idx="4">
                  <c:v>4.8425256448344681E-2</c:v>
                </c:pt>
                <c:pt idx="5">
                  <c:v>4.8425256448344681E-2</c:v>
                </c:pt>
                <c:pt idx="6">
                  <c:v>4.8425256448344681E-2</c:v>
                </c:pt>
                <c:pt idx="7">
                  <c:v>4.8425256448344681E-2</c:v>
                </c:pt>
                <c:pt idx="8">
                  <c:v>4.8425256448344681E-2</c:v>
                </c:pt>
                <c:pt idx="9">
                  <c:v>4.8425256448344681E-2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77C-416C-BBE3-0E881FB62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063296"/>
        <c:axId val="707054048"/>
      </c:lineChart>
      <c:catAx>
        <c:axId val="70706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07054048"/>
        <c:crosses val="autoZero"/>
        <c:auto val="1"/>
        <c:lblAlgn val="ctr"/>
        <c:lblOffset val="100"/>
        <c:noMultiLvlLbl val="0"/>
      </c:catAx>
      <c:valAx>
        <c:axId val="707054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5.6980056980056983E-3"/>
              <c:y val="0.2298876215147060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707063296"/>
        <c:crosses val="autoZero"/>
        <c:crossBetween val="between"/>
        <c:majorUnit val="2.0000000000000004E-2"/>
      </c:valAx>
      <c:valAx>
        <c:axId val="707052960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707062208"/>
        <c:crosses val="max"/>
        <c:crossBetween val="between"/>
      </c:valAx>
      <c:catAx>
        <c:axId val="70706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070529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4101554613372E-2"/>
          <c:y val="6.561917852484371E-2"/>
          <c:w val="0.9288019886937241"/>
          <c:h val="0.72535194423671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PIPF!$K$38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PIPF!$I$39:$I$44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Shariah Compliant Bank Deposits</c:v>
                </c:pt>
                <c:pt idx="3">
                  <c:v>Others including receivables</c:v>
                </c:pt>
                <c:pt idx="4">
                  <c:v>Sukuk</c:v>
                </c:pt>
                <c:pt idx="5">
                  <c:v>Shariah Compliant Commercial Paper</c:v>
                </c:pt>
              </c:strCache>
            </c:strRef>
          </c:cat>
          <c:val>
            <c:numRef>
              <c:f>PIPF!$K$39:$K$44</c:f>
              <c:numCache>
                <c:formatCode>0%</c:formatCode>
                <c:ptCount val="6"/>
                <c:pt idx="0">
                  <c:v>0.64300000000000002</c:v>
                </c:pt>
                <c:pt idx="1">
                  <c:v>0.16400000000000001</c:v>
                </c:pt>
                <c:pt idx="2">
                  <c:v>0.184</c:v>
                </c:pt>
                <c:pt idx="3">
                  <c:v>8.9999999999999993E-3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A-4F31-A2A7-D533E7AEC6B0}"/>
            </c:ext>
          </c:extLst>
        </c:ser>
        <c:ser>
          <c:idx val="1"/>
          <c:order val="1"/>
          <c:tx>
            <c:strRef>
              <c:f>PIPF!$L$38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PIPF!$I$39:$I$44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Shariah Compliant Bank Deposits</c:v>
                </c:pt>
                <c:pt idx="3">
                  <c:v>Others including receivables</c:v>
                </c:pt>
                <c:pt idx="4">
                  <c:v>Sukuk</c:v>
                </c:pt>
                <c:pt idx="5">
                  <c:v>Shariah Compliant Commercial Paper</c:v>
                </c:pt>
              </c:strCache>
            </c:strRef>
          </c:cat>
          <c:val>
            <c:numRef>
              <c:f>PIPF!$L$39:$L$44</c:f>
              <c:numCache>
                <c:formatCode>0%</c:formatCode>
                <c:ptCount val="6"/>
                <c:pt idx="0">
                  <c:v>0.42199999999999999</c:v>
                </c:pt>
                <c:pt idx="1">
                  <c:v>0.156</c:v>
                </c:pt>
                <c:pt idx="2">
                  <c:v>0.374</c:v>
                </c:pt>
                <c:pt idx="3">
                  <c:v>5.0000000000000001E-3</c:v>
                </c:pt>
                <c:pt idx="4">
                  <c:v>4.2999999999999997E-2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A-4F31-A2A7-D533E7AEC6B0}"/>
            </c:ext>
          </c:extLst>
        </c:ser>
        <c:ser>
          <c:idx val="2"/>
          <c:order val="2"/>
          <c:tx>
            <c:strRef>
              <c:f>PIPF!$M$38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PIPF!$I$39:$I$44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Shariah Compliant Bank Deposits</c:v>
                </c:pt>
                <c:pt idx="3">
                  <c:v>Others including receivables</c:v>
                </c:pt>
                <c:pt idx="4">
                  <c:v>Sukuk</c:v>
                </c:pt>
                <c:pt idx="5">
                  <c:v>Shariah Compliant Commercial Paper</c:v>
                </c:pt>
              </c:strCache>
            </c:strRef>
          </c:cat>
          <c:val>
            <c:numRef>
              <c:f>PIPF!$M$39:$M$44</c:f>
              <c:numCache>
                <c:formatCode>0%</c:formatCode>
                <c:ptCount val="6"/>
                <c:pt idx="0">
                  <c:v>0.6</c:v>
                </c:pt>
                <c:pt idx="1">
                  <c:v>0.126</c:v>
                </c:pt>
                <c:pt idx="2">
                  <c:v>0.156</c:v>
                </c:pt>
                <c:pt idx="3">
                  <c:v>8.0000000000000002E-3</c:v>
                </c:pt>
                <c:pt idx="4">
                  <c:v>3.4000000000000002E-2</c:v>
                </c:pt>
                <c:pt idx="5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A-4F31-A2A7-D533E7AEC6B0}"/>
            </c:ext>
          </c:extLst>
        </c:ser>
        <c:ser>
          <c:idx val="3"/>
          <c:order val="3"/>
          <c:tx>
            <c:strRef>
              <c:f>PIPF!$N$38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PIPF!$I$39:$I$44</c:f>
              <c:strCache>
                <c:ptCount val="6"/>
                <c:pt idx="0">
                  <c:v>Cash</c:v>
                </c:pt>
                <c:pt idx="1">
                  <c:v>GoP Ijara Sukuk</c:v>
                </c:pt>
                <c:pt idx="2">
                  <c:v>Shariah Compliant Bank Deposits</c:v>
                </c:pt>
                <c:pt idx="3">
                  <c:v>Others including receivables</c:v>
                </c:pt>
                <c:pt idx="4">
                  <c:v>Sukuk</c:v>
                </c:pt>
                <c:pt idx="5">
                  <c:v>Shariah Compliant Commercial Paper</c:v>
                </c:pt>
              </c:strCache>
            </c:strRef>
          </c:cat>
          <c:val>
            <c:numRef>
              <c:f>PIPF!$N$39:$N$44</c:f>
              <c:numCache>
                <c:formatCode>0%</c:formatCode>
                <c:ptCount val="6"/>
                <c:pt idx="0">
                  <c:v>0.69</c:v>
                </c:pt>
                <c:pt idx="1">
                  <c:v>0.13600000000000001</c:v>
                </c:pt>
                <c:pt idx="2">
                  <c:v>0</c:v>
                </c:pt>
                <c:pt idx="3">
                  <c:v>6.0000000000000001E-3</c:v>
                </c:pt>
                <c:pt idx="4">
                  <c:v>8.5000000000000006E-2</c:v>
                </c:pt>
                <c:pt idx="5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A-4F31-A2A7-D533E7AEC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593648272"/>
        <c:axId val="-1593658608"/>
      </c:barChart>
      <c:catAx>
        <c:axId val="-159364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58608"/>
        <c:crosses val="autoZero"/>
        <c:auto val="1"/>
        <c:lblAlgn val="ctr"/>
        <c:lblOffset val="100"/>
        <c:noMultiLvlLbl val="0"/>
      </c:catAx>
      <c:valAx>
        <c:axId val="-15936586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-1593648272"/>
        <c:crosses val="autoZero"/>
        <c:crossBetween val="between"/>
        <c:majorUnit val="0.2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137993297712786"/>
          <c:y val="0.93423332787937685"/>
          <c:w val="0.78793272551457394"/>
          <c:h val="5.1331396861272728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88699214464225E-2"/>
          <c:y val="4.5867958812840712E-2"/>
          <c:w val="0.8618296112607966"/>
          <c:h val="0.75442297597415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FY21'!$B$10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6.0549606874526121E-3"/>
                  <c:y val="-3.333333333333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303-4AC6-9D5B-10BBBA7C1C76}"/>
                </c:ext>
              </c:extLst>
            </c:dLbl>
            <c:dLbl>
              <c:idx val="1"/>
              <c:layout>
                <c:manualLayout>
                  <c:x val="2.2598829652381528E-3"/>
                  <c:y val="-0.19705673329295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303-4AC6-9D5B-10BBBA7C1C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FY21'!$A$11:$A$14</c:f>
              <c:strCache>
                <c:ptCount val="4"/>
                <c:pt idx="0">
                  <c:v>Bank Deposit</c:v>
                </c:pt>
                <c:pt idx="1">
                  <c:v>T-Bills</c:v>
                </c:pt>
                <c:pt idx="2">
                  <c:v>PIB</c:v>
                </c:pt>
                <c:pt idx="3">
                  <c:v>Expense Weightage</c:v>
                </c:pt>
              </c:strCache>
            </c:strRef>
          </c:cat>
          <c:val>
            <c:numRef>
              <c:f>'Returns- FY21'!$B$11:$B$14</c:f>
              <c:numCache>
                <c:formatCode>0.00%</c:formatCode>
                <c:ptCount val="4"/>
                <c:pt idx="0">
                  <c:v>7.7600000000000002E-2</c:v>
                </c:pt>
                <c:pt idx="1">
                  <c:v>7.3499999999999996E-2</c:v>
                </c:pt>
                <c:pt idx="2">
                  <c:v>7.6100000000000001E-2</c:v>
                </c:pt>
                <c:pt idx="3">
                  <c:v>-4.4999999999999997E-3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03-4AC6-9D5B-10BBBA7C1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axId val="798656768"/>
        <c:axId val="798653632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FY21'!$C$10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-1.5137401718631461E-3"/>
                  <c:y val="0.135897435897435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303-4AC6-9D5B-10BBBA7C1C76}"/>
                </c:ext>
              </c:extLst>
            </c:dLbl>
            <c:dLbl>
              <c:idx val="1"/>
              <c:layout>
                <c:manualLayout>
                  <c:x val="-7.675973784880835E-4"/>
                  <c:y val="0.31611730264486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303-4AC6-9D5B-10BBBA7C1C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FY21'!$A$11:$A$14</c:f>
              <c:strCache>
                <c:ptCount val="4"/>
                <c:pt idx="0">
                  <c:v>Bank Deposit</c:v>
                </c:pt>
                <c:pt idx="1">
                  <c:v>T-Bills</c:v>
                </c:pt>
                <c:pt idx="2">
                  <c:v>PIB</c:v>
                </c:pt>
                <c:pt idx="3">
                  <c:v>Expense Weightage</c:v>
                </c:pt>
              </c:strCache>
            </c:strRef>
          </c:cat>
          <c:val>
            <c:numRef>
              <c:f>'Returns- FY21'!$C$11:$C$14</c:f>
              <c:numCache>
                <c:formatCode>0.00%</c:formatCode>
                <c:ptCount val="4"/>
                <c:pt idx="0">
                  <c:v>0.37219999999999998</c:v>
                </c:pt>
                <c:pt idx="1">
                  <c:v>0.53059999999999996</c:v>
                </c:pt>
                <c:pt idx="2">
                  <c:v>7.9299999999999995E-2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03-4AC6-9D5B-10BBBA7C1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8"/>
        <c:axId val="798649320"/>
        <c:axId val="798651280"/>
      </c:barChart>
      <c:lineChart>
        <c:grouping val="standard"/>
        <c:varyColors val="0"/>
        <c:ser>
          <c:idx val="2"/>
          <c:order val="2"/>
          <c:tx>
            <c:strRef>
              <c:f>'Returns- FY21'!$D$10</c:f>
              <c:strCache>
                <c:ptCount val="1"/>
                <c:pt idx="0">
                  <c:v>Return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0.15231813812342693"/>
                  <c:y val="-3.42281445588532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303-4AC6-9D5B-10BBBA7C1C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FY21'!$A$11:$A$14</c:f>
              <c:strCache>
                <c:ptCount val="4"/>
                <c:pt idx="0">
                  <c:v>Bank Deposit</c:v>
                </c:pt>
                <c:pt idx="1">
                  <c:v>T-Bills</c:v>
                </c:pt>
                <c:pt idx="2">
                  <c:v>PIB</c:v>
                </c:pt>
                <c:pt idx="3">
                  <c:v>Expense Weightage</c:v>
                </c:pt>
              </c:strCache>
            </c:strRef>
          </c:cat>
          <c:val>
            <c:numRef>
              <c:f>'Returns- FY21'!$D$11:$D$14</c:f>
              <c:numCache>
                <c:formatCode>0.00%</c:formatCode>
                <c:ptCount val="4"/>
                <c:pt idx="0">
                  <c:v>6.9800000000000001E-2</c:v>
                </c:pt>
                <c:pt idx="1">
                  <c:v>6.9800000000000001E-2</c:v>
                </c:pt>
                <c:pt idx="2">
                  <c:v>6.9800000000000001E-2</c:v>
                </c:pt>
                <c:pt idx="3">
                  <c:v>6.9800000000000001E-2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03-4AC6-9D5B-10BBBA7C1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56768"/>
        <c:axId val="798653632"/>
      </c:lineChart>
      <c:catAx>
        <c:axId val="798656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798653632"/>
        <c:crosses val="autoZero"/>
        <c:auto val="1"/>
        <c:lblAlgn val="ctr"/>
        <c:lblOffset val="100"/>
        <c:noMultiLvlLbl val="0"/>
      </c:catAx>
      <c:valAx>
        <c:axId val="798653632"/>
        <c:scaling>
          <c:orientation val="minMax"/>
          <c:max val="0.16"/>
          <c:min val="-2.6000000000000016E-2"/>
        </c:scaling>
        <c:delete val="0"/>
        <c:axPos val="l"/>
        <c:numFmt formatCode="0%" sourceLinked="0"/>
        <c:majorTickMark val="out"/>
        <c:minorTickMark val="none"/>
        <c:tickLblPos val="nextTo"/>
        <c:crossAx val="798656768"/>
        <c:crosses val="autoZero"/>
        <c:crossBetween val="between"/>
        <c:majorUnit val="6.0000000000000012E-2"/>
      </c:valAx>
      <c:valAx>
        <c:axId val="798651280"/>
        <c:scaling>
          <c:orientation val="minMax"/>
          <c:min val="-0.11000000000000001"/>
        </c:scaling>
        <c:delete val="0"/>
        <c:axPos val="r"/>
        <c:numFmt formatCode="0%" sourceLinked="0"/>
        <c:majorTickMark val="out"/>
        <c:minorTickMark val="none"/>
        <c:tickLblPos val="nextTo"/>
        <c:crossAx val="798649320"/>
        <c:crosses val="max"/>
        <c:crossBetween val="between"/>
        <c:majorUnit val="0.2"/>
      </c:valAx>
      <c:catAx>
        <c:axId val="798649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512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8147944859332416"/>
          <c:y val="0.93784413486775686"/>
          <c:w val="0.66350926689086698"/>
          <c:h val="5.641934181304260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099370557403729E-2"/>
          <c:y val="6.2222491419341823E-2"/>
          <c:w val="0.92880198869372443"/>
          <c:h val="0.7228719967696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'MCB CMOP'!$K$29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4.2762947314512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CF-4F9C-B3BC-4A966CB93692}"/>
                </c:ext>
              </c:extLst>
            </c:dLbl>
            <c:dLbl>
              <c:idx val="2"/>
              <c:layout>
                <c:manualLayout>
                  <c:x val="-1.5193469846660018E-7"/>
                  <c:y val="7.93641625435026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CF-4F9C-B3BC-4A966CB9369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CMOP'!$G$30:$G$32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'MCB CMOP'!$K$30:$K$32</c:f>
              <c:numCache>
                <c:formatCode>0%</c:formatCode>
                <c:ptCount val="3"/>
                <c:pt idx="0">
                  <c:v>0.996</c:v>
                </c:pt>
                <c:pt idx="1">
                  <c:v>0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CF-4F9C-B3BC-4A966CB93692}"/>
            </c:ext>
          </c:extLst>
        </c:ser>
        <c:ser>
          <c:idx val="1"/>
          <c:order val="1"/>
          <c:tx>
            <c:strRef>
              <c:f>'MCB CMOP'!$L$29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CMOP'!$G$30:$G$32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'MCB CMOP'!$L$30:$L$32</c:f>
              <c:numCache>
                <c:formatCode>0%</c:formatCode>
                <c:ptCount val="3"/>
                <c:pt idx="0">
                  <c:v>0.995</c:v>
                </c:pt>
                <c:pt idx="1">
                  <c:v>0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CF-4F9C-B3BC-4A966CB93692}"/>
            </c:ext>
          </c:extLst>
        </c:ser>
        <c:ser>
          <c:idx val="2"/>
          <c:order val="2"/>
          <c:tx>
            <c:strRef>
              <c:f>'MCB CMOP'!$M$29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'MCB CMOP'!$G$30:$G$32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'MCB CMOP'!$M$30:$M$32</c:f>
              <c:numCache>
                <c:formatCode>0%</c:formatCode>
                <c:ptCount val="3"/>
                <c:pt idx="0">
                  <c:v>0.99299999999999999</c:v>
                </c:pt>
                <c:pt idx="1">
                  <c:v>0</c:v>
                </c:pt>
                <c:pt idx="2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CF-4F9C-B3BC-4A966CB93692}"/>
            </c:ext>
          </c:extLst>
        </c:ser>
        <c:ser>
          <c:idx val="3"/>
          <c:order val="3"/>
          <c:tx>
            <c:strRef>
              <c:f>'MCB CMOP'!$N$29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'MCB CMOP'!$G$30:$G$32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'MCB CMOP'!$N$30:$N$32</c:f>
              <c:numCache>
                <c:formatCode>0%</c:formatCode>
                <c:ptCount val="3"/>
                <c:pt idx="0">
                  <c:v>0.99399999999999999</c:v>
                </c:pt>
                <c:pt idx="1">
                  <c:v>0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CF-4F9C-B3BC-4A966CB93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61695408"/>
        <c:axId val="1761692144"/>
      </c:barChart>
      <c:catAx>
        <c:axId val="176169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92144"/>
        <c:crosses val="autoZero"/>
        <c:auto val="1"/>
        <c:lblAlgn val="ctr"/>
        <c:lblOffset val="100"/>
        <c:noMultiLvlLbl val="0"/>
      </c:catAx>
      <c:valAx>
        <c:axId val="17616921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761695408"/>
        <c:crosses val="autoZero"/>
        <c:crossBetween val="between"/>
        <c:majorUnit val="0.30000000000000004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6312327980279059"/>
          <c:y val="0.9216506270049577"/>
          <c:w val="0.72008556111337152"/>
          <c:h val="6.4829188018164396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06228908886404E-2"/>
          <c:y val="4.8392176784353563E-2"/>
          <c:w val="0.92880198869372421"/>
          <c:h val="0.75899055964778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PCF!$K$29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PCF!$G$30:$G$32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PCF!$K$30:$K$32</c:f>
              <c:numCache>
                <c:formatCode>0%</c:formatCode>
                <c:ptCount val="3"/>
                <c:pt idx="0">
                  <c:v>0.996</c:v>
                </c:pt>
                <c:pt idx="1">
                  <c:v>0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D-4E88-B813-10813159F5AC}"/>
            </c:ext>
          </c:extLst>
        </c:ser>
        <c:ser>
          <c:idx val="1"/>
          <c:order val="1"/>
          <c:tx>
            <c:strRef>
              <c:f>PCF!$L$29</c:f>
              <c:strCache>
                <c:ptCount val="1"/>
                <c:pt idx="0">
                  <c:v>Dec-20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PCF!$G$30:$G$32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PCF!$L$30:$L$32</c:f>
              <c:numCache>
                <c:formatCode>0%</c:formatCode>
                <c:ptCount val="3"/>
                <c:pt idx="0">
                  <c:v>0.997</c:v>
                </c:pt>
                <c:pt idx="1">
                  <c:v>0</c:v>
                </c:pt>
                <c:pt idx="2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D-4E88-B813-10813159F5AC}"/>
            </c:ext>
          </c:extLst>
        </c:ser>
        <c:ser>
          <c:idx val="2"/>
          <c:order val="2"/>
          <c:tx>
            <c:strRef>
              <c:f>PCF!$M$29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PCF!$G$30:$G$32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PCF!$M$30:$M$32</c:f>
              <c:numCache>
                <c:formatCode>0%</c:formatCode>
                <c:ptCount val="3"/>
                <c:pt idx="0">
                  <c:v>0.995</c:v>
                </c:pt>
                <c:pt idx="1">
                  <c:v>0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D-4E88-B813-10813159F5AC}"/>
            </c:ext>
          </c:extLst>
        </c:ser>
        <c:ser>
          <c:idx val="3"/>
          <c:order val="3"/>
          <c:tx>
            <c:strRef>
              <c:f>PCF!$N$29</c:f>
              <c:strCache>
                <c:ptCount val="1"/>
                <c:pt idx="0">
                  <c:v>Jun-21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PCF!$G$30:$G$32</c:f>
              <c:strCache>
                <c:ptCount val="3"/>
                <c:pt idx="0">
                  <c:v>Cash</c:v>
                </c:pt>
                <c:pt idx="1">
                  <c:v>T-Bills</c:v>
                </c:pt>
                <c:pt idx="2">
                  <c:v>Others including receivables</c:v>
                </c:pt>
              </c:strCache>
            </c:strRef>
          </c:cat>
          <c:val>
            <c:numRef>
              <c:f>PCF!$N$30:$N$32</c:f>
              <c:numCache>
                <c:formatCode>0%</c:formatCode>
                <c:ptCount val="3"/>
                <c:pt idx="0">
                  <c:v>0.996</c:v>
                </c:pt>
                <c:pt idx="1">
                  <c:v>0</c:v>
                </c:pt>
                <c:pt idx="2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BD-4E88-B813-10813159F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91149632"/>
        <c:axId val="1991143104"/>
      </c:barChart>
      <c:catAx>
        <c:axId val="199114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991143104"/>
        <c:crosses val="autoZero"/>
        <c:auto val="1"/>
        <c:lblAlgn val="ctr"/>
        <c:lblOffset val="100"/>
        <c:noMultiLvlLbl val="0"/>
      </c:catAx>
      <c:valAx>
        <c:axId val="199114310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1991149632"/>
        <c:crosses val="autoZero"/>
        <c:crossBetween val="between"/>
        <c:majorUnit val="0.30000000000000004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13925895945249833"/>
          <c:y val="0.93548662263991178"/>
          <c:w val="0.7659504010596806"/>
          <c:h val="6.4134704936076536E-2"/>
        </c:manualLayout>
      </c:layout>
      <c:overlay val="0"/>
    </c:legend>
    <c:plotVisOnly val="1"/>
    <c:dispBlanksAs val="zero"/>
    <c:showDLblsOverMax val="0"/>
  </c:chart>
  <c:spPr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39431649037339E-2"/>
          <c:y val="8.3225479682924139E-2"/>
          <c:w val="0.90348100683303367"/>
          <c:h val="0.62966733452076884"/>
        </c:manualLayout>
      </c:layout>
      <c:barChart>
        <c:barDir val="col"/>
        <c:grouping val="clustered"/>
        <c:varyColors val="0"/>
        <c:ser>
          <c:idx val="0"/>
          <c:order val="1"/>
          <c:spPr>
            <a:solidFill>
              <a:schemeClr val="tx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78E-47F1-A9EF-23B47EF548B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8E-47F1-A9EF-23B47EF548B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D78E-47F1-A9EF-23B47EF548B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78E-47F1-A9EF-23B47EF548B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78E-47F1-A9EF-23B47EF548B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78E-47F1-A9EF-23B47EF548B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78E-47F1-A9EF-23B47EF548B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78E-47F1-A9EF-23B47EF548B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78E-47F1-A9EF-23B47EF548B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78E-47F1-A9EF-23B47EF548B7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C-D78E-47F1-A9EF-23B47EF548B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78E-47F1-A9EF-23B47EF548B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D78E-47F1-A9EF-23B47EF548B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FI'!$D$30:$D$48</c:f>
              <c:strCache>
                <c:ptCount val="19"/>
                <c:pt idx="0">
                  <c:v>FAYSALMTS</c:v>
                </c:pt>
                <c:pt idx="1">
                  <c:v>NBPIOF</c:v>
                </c:pt>
                <c:pt idx="2">
                  <c:v>NBPFSIF</c:v>
                </c:pt>
                <c:pt idx="3">
                  <c:v>PIF</c:v>
                </c:pt>
                <c:pt idx="4">
                  <c:v>NBP MAF</c:v>
                </c:pt>
                <c:pt idx="5">
                  <c:v>LaksonIF</c:v>
                </c:pt>
                <c:pt idx="6">
                  <c:v>HBLIF</c:v>
                </c:pt>
                <c:pt idx="7">
                  <c:v>ATLASIF</c:v>
                </c:pt>
                <c:pt idx="8">
                  <c:v>AGHPIF</c:v>
                </c:pt>
                <c:pt idx="9">
                  <c:v>JSIF</c:v>
                </c:pt>
                <c:pt idx="10">
                  <c:v>FAYSALFSOF</c:v>
                </c:pt>
                <c:pt idx="11">
                  <c:v>MCBDCF</c:v>
                </c:pt>
                <c:pt idx="12">
                  <c:v>AWTIF</c:v>
                </c:pt>
                <c:pt idx="13">
                  <c:v>NBPSF</c:v>
                </c:pt>
                <c:pt idx="14">
                  <c:v>FAYSALSGF</c:v>
                </c:pt>
                <c:pt idx="15">
                  <c:v>1st HABIBIF</c:v>
                </c:pt>
                <c:pt idx="16">
                  <c:v>UBL IOF</c:v>
                </c:pt>
                <c:pt idx="17">
                  <c:v>NITIF</c:v>
                </c:pt>
                <c:pt idx="18">
                  <c:v>ABLIF</c:v>
                </c:pt>
              </c:strCache>
            </c:strRef>
          </c:cat>
          <c:val>
            <c:numRef>
              <c:f>'FY15TD FI'!$F$30:$F$48</c:f>
              <c:numCache>
                <c:formatCode>0.0%</c:formatCode>
                <c:ptCount val="19"/>
                <c:pt idx="0">
                  <c:v>8.0199999999999994E-2</c:v>
                </c:pt>
                <c:pt idx="1">
                  <c:v>7.7799999999999994E-2</c:v>
                </c:pt>
                <c:pt idx="2">
                  <c:v>7.7600000000000002E-2</c:v>
                </c:pt>
                <c:pt idx="3">
                  <c:v>7.3499999999999996E-2</c:v>
                </c:pt>
                <c:pt idx="4">
                  <c:v>7.1800000000000003E-2</c:v>
                </c:pt>
                <c:pt idx="5">
                  <c:v>7.1599999999999997E-2</c:v>
                </c:pt>
                <c:pt idx="6">
                  <c:v>7.0699999999999999E-2</c:v>
                </c:pt>
                <c:pt idx="7">
                  <c:v>6.9699999999999998E-2</c:v>
                </c:pt>
                <c:pt idx="8">
                  <c:v>6.9500000000000006E-2</c:v>
                </c:pt>
                <c:pt idx="9">
                  <c:v>6.8599999999999994E-2</c:v>
                </c:pt>
                <c:pt idx="10">
                  <c:v>6.7500000000000004E-2</c:v>
                </c:pt>
                <c:pt idx="11">
                  <c:v>6.6600000000000006E-2</c:v>
                </c:pt>
                <c:pt idx="12">
                  <c:v>6.6500000000000004E-2</c:v>
                </c:pt>
                <c:pt idx="13">
                  <c:v>6.5500000000000003E-2</c:v>
                </c:pt>
                <c:pt idx="14">
                  <c:v>6.4500000000000002E-2</c:v>
                </c:pt>
                <c:pt idx="15">
                  <c:v>6.3799999999999996E-2</c:v>
                </c:pt>
                <c:pt idx="16">
                  <c:v>6.3700000000000007E-2</c:v>
                </c:pt>
                <c:pt idx="17">
                  <c:v>6.3500000000000001E-2</c:v>
                </c:pt>
                <c:pt idx="18">
                  <c:v>4.7500000000000001E-2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78E-47F1-A9EF-23B47EF54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60"/>
        <c:axId val="553912320"/>
        <c:axId val="553912864"/>
      </c:barChart>
      <c:barChart>
        <c:barDir val="col"/>
        <c:grouping val="clustered"/>
        <c:varyColors val="0"/>
        <c:ser>
          <c:idx val="2"/>
          <c:order val="0"/>
          <c:spPr>
            <a:noFill/>
            <a:ln>
              <a:noFill/>
            </a:ln>
          </c:spPr>
          <c:invertIfNegative val="0"/>
          <c:dLbls>
            <c:numFmt formatCode="#,##0.0\ [$Bn-420]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'FY15TD FI'!$D$30:$D$48</c:f>
              <c:strCache>
                <c:ptCount val="19"/>
                <c:pt idx="0">
                  <c:v>FAYSALMTS</c:v>
                </c:pt>
                <c:pt idx="1">
                  <c:v>NBPIOF</c:v>
                </c:pt>
                <c:pt idx="2">
                  <c:v>NBPFSIF</c:v>
                </c:pt>
                <c:pt idx="3">
                  <c:v>PIF</c:v>
                </c:pt>
                <c:pt idx="4">
                  <c:v>NBP MAF</c:v>
                </c:pt>
                <c:pt idx="5">
                  <c:v>LaksonIF</c:v>
                </c:pt>
                <c:pt idx="6">
                  <c:v>HBLIF</c:v>
                </c:pt>
                <c:pt idx="7">
                  <c:v>ATLASIF</c:v>
                </c:pt>
                <c:pt idx="8">
                  <c:v>AGHPIF</c:v>
                </c:pt>
                <c:pt idx="9">
                  <c:v>JSIF</c:v>
                </c:pt>
                <c:pt idx="10">
                  <c:v>FAYSALFSOF</c:v>
                </c:pt>
                <c:pt idx="11">
                  <c:v>MCBDCF</c:v>
                </c:pt>
                <c:pt idx="12">
                  <c:v>AWTIF</c:v>
                </c:pt>
                <c:pt idx="13">
                  <c:v>NBPSF</c:v>
                </c:pt>
                <c:pt idx="14">
                  <c:v>FAYSALSGF</c:v>
                </c:pt>
                <c:pt idx="15">
                  <c:v>1st HABIBIF</c:v>
                </c:pt>
                <c:pt idx="16">
                  <c:v>UBL IOF</c:v>
                </c:pt>
                <c:pt idx="17">
                  <c:v>NITIF</c:v>
                </c:pt>
                <c:pt idx="18">
                  <c:v>ABLIF</c:v>
                </c:pt>
              </c:strCache>
            </c:strRef>
          </c:cat>
          <c:val>
            <c:numRef>
              <c:f>'FY15TD FI'!$E$30:$E$48</c:f>
              <c:numCache>
                <c:formatCode>#,##0.00_);\(#,##0.00\)</c:formatCode>
                <c:ptCount val="19"/>
                <c:pt idx="0">
                  <c:v>5.4614399999999996</c:v>
                </c:pt>
                <c:pt idx="1">
                  <c:v>7.9536199999999999</c:v>
                </c:pt>
                <c:pt idx="2">
                  <c:v>40.637597999999997</c:v>
                </c:pt>
                <c:pt idx="3">
                  <c:v>9.5953549999999996</c:v>
                </c:pt>
                <c:pt idx="4">
                  <c:v>5.2873219999999996</c:v>
                </c:pt>
                <c:pt idx="5">
                  <c:v>4.3556730000000003</c:v>
                </c:pt>
                <c:pt idx="6">
                  <c:v>2.2639999999999998</c:v>
                </c:pt>
                <c:pt idx="7">
                  <c:v>4.9904609999999998</c:v>
                </c:pt>
                <c:pt idx="8">
                  <c:v>1.785957</c:v>
                </c:pt>
                <c:pt idx="9">
                  <c:v>1.9253899999999999</c:v>
                </c:pt>
                <c:pt idx="10">
                  <c:v>0.895702</c:v>
                </c:pt>
                <c:pt idx="11">
                  <c:v>3.64595</c:v>
                </c:pt>
                <c:pt idx="12">
                  <c:v>1.5309999999999999</c:v>
                </c:pt>
                <c:pt idx="13">
                  <c:v>1.5320050000000001</c:v>
                </c:pt>
                <c:pt idx="14">
                  <c:v>2.4308860000000001</c:v>
                </c:pt>
                <c:pt idx="15">
                  <c:v>1.4125639999999999</c:v>
                </c:pt>
                <c:pt idx="16">
                  <c:v>2.204348</c:v>
                </c:pt>
                <c:pt idx="17">
                  <c:v>3.6724739999999998</c:v>
                </c:pt>
                <c:pt idx="18">
                  <c:v>8.3804829999999999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78E-47F1-A9EF-23B47EF54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0"/>
        <c:overlap val="100"/>
        <c:axId val="553913408"/>
        <c:axId val="553914496"/>
      </c:barChart>
      <c:lineChart>
        <c:grouping val="standard"/>
        <c:varyColors val="0"/>
        <c:ser>
          <c:idx val="1"/>
          <c:order val="2"/>
          <c:marker>
            <c:symbol val="none"/>
          </c:marker>
          <c:dLbls>
            <c:dLbl>
              <c:idx val="18"/>
              <c:layout>
                <c:manualLayout>
                  <c:x val="-3.4188038022751423E-2"/>
                  <c:y val="-7.354431479283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78E-47F1-A9EF-23B47EF548B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'FY15TD FI'!$D$30:$D$48</c:f>
              <c:strCache>
                <c:ptCount val="19"/>
                <c:pt idx="0">
                  <c:v>FAYSALMTS</c:v>
                </c:pt>
                <c:pt idx="1">
                  <c:v>NBPIOF</c:v>
                </c:pt>
                <c:pt idx="2">
                  <c:v>NBPFSIF</c:v>
                </c:pt>
                <c:pt idx="3">
                  <c:v>PIF</c:v>
                </c:pt>
                <c:pt idx="4">
                  <c:v>NBP MAF</c:v>
                </c:pt>
                <c:pt idx="5">
                  <c:v>LaksonIF</c:v>
                </c:pt>
                <c:pt idx="6">
                  <c:v>HBLIF</c:v>
                </c:pt>
                <c:pt idx="7">
                  <c:v>ATLASIF</c:v>
                </c:pt>
                <c:pt idx="8">
                  <c:v>AGHPIF</c:v>
                </c:pt>
                <c:pt idx="9">
                  <c:v>JSIF</c:v>
                </c:pt>
                <c:pt idx="10">
                  <c:v>FAYSALFSOF</c:v>
                </c:pt>
                <c:pt idx="11">
                  <c:v>MCBDCF</c:v>
                </c:pt>
                <c:pt idx="12">
                  <c:v>AWTIF</c:v>
                </c:pt>
                <c:pt idx="13">
                  <c:v>NBPSF</c:v>
                </c:pt>
                <c:pt idx="14">
                  <c:v>FAYSALSGF</c:v>
                </c:pt>
                <c:pt idx="15">
                  <c:v>1st HABIBIF</c:v>
                </c:pt>
                <c:pt idx="16">
                  <c:v>UBL IOF</c:v>
                </c:pt>
                <c:pt idx="17">
                  <c:v>NITIF</c:v>
                </c:pt>
                <c:pt idx="18">
                  <c:v>ABLIF</c:v>
                </c:pt>
              </c:strCache>
            </c:strRef>
          </c:cat>
          <c:val>
            <c:numRef>
              <c:f>'FY15TD FI'!$Z$30:$Z$48</c:f>
              <c:numCache>
                <c:formatCode>0.00%</c:formatCode>
                <c:ptCount val="19"/>
                <c:pt idx="0">
                  <c:v>6.8426315789473696E-2</c:v>
                </c:pt>
                <c:pt idx="1">
                  <c:v>6.8426315789473696E-2</c:v>
                </c:pt>
                <c:pt idx="2">
                  <c:v>6.8426315789473696E-2</c:v>
                </c:pt>
                <c:pt idx="3">
                  <c:v>6.8426315789473696E-2</c:v>
                </c:pt>
                <c:pt idx="4">
                  <c:v>6.8426315789473696E-2</c:v>
                </c:pt>
                <c:pt idx="5">
                  <c:v>6.8426315789473696E-2</c:v>
                </c:pt>
                <c:pt idx="6">
                  <c:v>6.8426315789473696E-2</c:v>
                </c:pt>
                <c:pt idx="7">
                  <c:v>6.8426315789473696E-2</c:v>
                </c:pt>
                <c:pt idx="8">
                  <c:v>6.8426315789473696E-2</c:v>
                </c:pt>
                <c:pt idx="9">
                  <c:v>6.8426315789473696E-2</c:v>
                </c:pt>
                <c:pt idx="10">
                  <c:v>6.8426315789473696E-2</c:v>
                </c:pt>
                <c:pt idx="11">
                  <c:v>6.8426315789473696E-2</c:v>
                </c:pt>
                <c:pt idx="12">
                  <c:v>6.8426315789473696E-2</c:v>
                </c:pt>
                <c:pt idx="13">
                  <c:v>6.8426315789473696E-2</c:v>
                </c:pt>
                <c:pt idx="14">
                  <c:v>6.8426315789473696E-2</c:v>
                </c:pt>
                <c:pt idx="15">
                  <c:v>6.8426315789473696E-2</c:v>
                </c:pt>
                <c:pt idx="16">
                  <c:v>6.8426315789473696E-2</c:v>
                </c:pt>
                <c:pt idx="17">
                  <c:v>6.8426315789473696E-2</c:v>
                </c:pt>
                <c:pt idx="18">
                  <c:v>6.8426315789473696E-2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78E-47F1-A9EF-23B47EF54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912320"/>
        <c:axId val="553912864"/>
      </c:lineChart>
      <c:catAx>
        <c:axId val="55391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53912864"/>
        <c:crosses val="autoZero"/>
        <c:auto val="1"/>
        <c:lblAlgn val="ctr"/>
        <c:lblOffset val="100"/>
        <c:noMultiLvlLbl val="0"/>
      </c:catAx>
      <c:valAx>
        <c:axId val="5539128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Annualized Return</a:t>
                </a:r>
              </a:p>
            </c:rich>
          </c:tx>
          <c:layout>
            <c:manualLayout>
              <c:xMode val="edge"/>
              <c:yMode val="edge"/>
              <c:x val="5.7918888431129105E-3"/>
              <c:y val="0.2485945651055677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553912320"/>
        <c:crosses val="autoZero"/>
        <c:crossBetween val="between"/>
        <c:majorUnit val="2.0000000000000004E-2"/>
      </c:valAx>
      <c:valAx>
        <c:axId val="553914496"/>
        <c:scaling>
          <c:orientation val="minMax"/>
        </c:scaling>
        <c:delete val="0"/>
        <c:axPos val="r"/>
        <c:numFmt formatCode="#,##0.00_);\(#,##0.00\)" sourceLinked="1"/>
        <c:majorTickMark val="none"/>
        <c:minorTickMark val="none"/>
        <c:tickLblPos val="none"/>
        <c:crossAx val="553913408"/>
        <c:crosses val="max"/>
        <c:crossBetween val="between"/>
      </c:valAx>
      <c:catAx>
        <c:axId val="553913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3914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200">
          <a:latin typeface="+mn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79974166663829E-2"/>
          <c:y val="3.9266101352715521E-2"/>
          <c:w val="0.84926474729491974"/>
          <c:h val="0.73160685443165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FY21'!$B$30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3.1047684935223635E-3"/>
                  <c:y val="-0.10965510170603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87-48F4-A9C3-D12B3153EB26}"/>
                </c:ext>
              </c:extLst>
            </c:dLbl>
            <c:dLbl>
              <c:idx val="1"/>
              <c:layout>
                <c:manualLayout>
                  <c:x val="-1.3888890407796413E-3"/>
                  <c:y val="-1.540702919947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87-48F4-A9C3-D12B3153EB26}"/>
                </c:ext>
              </c:extLst>
            </c:dLbl>
            <c:dLbl>
              <c:idx val="2"/>
              <c:layout>
                <c:manualLayout>
                  <c:x val="5.1480037568266161E-3"/>
                  <c:y val="1.4793383385216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C87-48F4-A9C3-D12B3153EB26}"/>
                </c:ext>
              </c:extLst>
            </c:dLbl>
            <c:dLbl>
              <c:idx val="3"/>
              <c:layout>
                <c:manualLayout>
                  <c:x val="-7.346894941699431E-4"/>
                  <c:y val="-5.5485154199475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C87-48F4-A9C3-D12B3153EB26}"/>
                </c:ext>
              </c:extLst>
            </c:dLbl>
            <c:dLbl>
              <c:idx val="5"/>
              <c:layout>
                <c:manualLayout>
                  <c:x val="1.3888890407796413E-3"/>
                  <c:y val="-1.2321604330708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C87-48F4-A9C3-D12B3153EB2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FY21'!$A$31:$A$38</c:f>
              <c:strCache>
                <c:ptCount val="8"/>
                <c:pt idx="0">
                  <c:v>Bank Deposit</c:v>
                </c:pt>
                <c:pt idx="1">
                  <c:v>T-Bill</c:v>
                </c:pt>
                <c:pt idx="2">
                  <c:v>MTS</c:v>
                </c:pt>
                <c:pt idx="3">
                  <c:v>PIB</c:v>
                </c:pt>
                <c:pt idx="4">
                  <c:v>PIB FRB</c:v>
                </c:pt>
                <c:pt idx="5">
                  <c:v>SPREAD</c:v>
                </c:pt>
                <c:pt idx="6">
                  <c:v>TFC</c:v>
                </c:pt>
                <c:pt idx="7">
                  <c:v>Other Fixed Expense Weightage</c:v>
                </c:pt>
              </c:strCache>
            </c:strRef>
          </c:cat>
          <c:val>
            <c:numRef>
              <c:f>'Returns- FY21'!$B$31:$B$38</c:f>
              <c:numCache>
                <c:formatCode>0.00%</c:formatCode>
                <c:ptCount val="8"/>
                <c:pt idx="0">
                  <c:v>8.4900000000000003E-2</c:v>
                </c:pt>
                <c:pt idx="1">
                  <c:v>7.2400000000000006E-2</c:v>
                </c:pt>
                <c:pt idx="2">
                  <c:v>0.1108</c:v>
                </c:pt>
                <c:pt idx="3">
                  <c:v>8.7400000000000005E-2</c:v>
                </c:pt>
                <c:pt idx="4">
                  <c:v>8.4900000000000003E-2</c:v>
                </c:pt>
                <c:pt idx="5">
                  <c:v>0.10920000000000001</c:v>
                </c:pt>
                <c:pt idx="6">
                  <c:v>0.1234</c:v>
                </c:pt>
                <c:pt idx="7">
                  <c:v>-2.2200000000000001E-2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87-48F4-A9C3-D12B3153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8655200"/>
        <c:axId val="798646576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FY21'!$C$30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7160012522755281E-3"/>
                  <c:y val="0.24035207227003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C87-48F4-A9C3-D12B3153EB26}"/>
                </c:ext>
              </c:extLst>
            </c:dLbl>
            <c:dLbl>
              <c:idx val="1"/>
              <c:layout>
                <c:manualLayout>
                  <c:x val="0"/>
                  <c:y val="8.682170542635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C87-48F4-A9C3-D12B3153EB26}"/>
                </c:ext>
              </c:extLst>
            </c:dLbl>
            <c:dLbl>
              <c:idx val="2"/>
              <c:layout>
                <c:manualLayout>
                  <c:x val="1.7160012522755596E-3"/>
                  <c:y val="-7.2772996398705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C87-48F4-A9C3-D12B3153EB26}"/>
                </c:ext>
              </c:extLst>
            </c:dLbl>
            <c:dLbl>
              <c:idx val="3"/>
              <c:layout>
                <c:manualLayout>
                  <c:x val="-3.8395673490340494E-3"/>
                  <c:y val="7.9607529527558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C87-48F4-A9C3-D12B3153EB26}"/>
                </c:ext>
              </c:extLst>
            </c:dLbl>
            <c:dLbl>
              <c:idx val="4"/>
              <c:layout>
                <c:manualLayout>
                  <c:x val="-1.0185068640268645E-16"/>
                  <c:y val="-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C87-48F4-A9C3-D12B3153EB26}"/>
                </c:ext>
              </c:extLst>
            </c:dLbl>
            <c:dLbl>
              <c:idx val="5"/>
              <c:layout>
                <c:manualLayout>
                  <c:x val="3.4320025045511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C87-48F4-A9C3-D12B3153EB2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FY21'!$A$31:$A$38</c:f>
              <c:strCache>
                <c:ptCount val="8"/>
                <c:pt idx="0">
                  <c:v>Bank Deposit</c:v>
                </c:pt>
                <c:pt idx="1">
                  <c:v>T-Bill</c:v>
                </c:pt>
                <c:pt idx="2">
                  <c:v>MTS</c:v>
                </c:pt>
                <c:pt idx="3">
                  <c:v>PIB</c:v>
                </c:pt>
                <c:pt idx="4">
                  <c:v>PIB FRB</c:v>
                </c:pt>
                <c:pt idx="5">
                  <c:v>SPREAD</c:v>
                </c:pt>
                <c:pt idx="6">
                  <c:v>TFC</c:v>
                </c:pt>
                <c:pt idx="7">
                  <c:v>Other Fixed Expense Weightage</c:v>
                </c:pt>
              </c:strCache>
            </c:strRef>
          </c:cat>
          <c:val>
            <c:numRef>
              <c:f>'Returns- FY21'!$C$31:$C$38</c:f>
              <c:numCache>
                <c:formatCode>0.00%</c:formatCode>
                <c:ptCount val="8"/>
                <c:pt idx="0">
                  <c:v>0.3155</c:v>
                </c:pt>
                <c:pt idx="1">
                  <c:v>0.14460000000000001</c:v>
                </c:pt>
                <c:pt idx="2">
                  <c:v>5.9700000000000003E-2</c:v>
                </c:pt>
                <c:pt idx="3">
                  <c:v>3.0700000000000002E-2</c:v>
                </c:pt>
                <c:pt idx="4">
                  <c:v>7.7299999999999994E-2</c:v>
                </c:pt>
                <c:pt idx="5">
                  <c:v>0.20760000000000001</c:v>
                </c:pt>
                <c:pt idx="6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87-48F4-A9C3-D12B3153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98647752"/>
        <c:axId val="798656376"/>
      </c:barChart>
      <c:lineChart>
        <c:grouping val="standard"/>
        <c:varyColors val="0"/>
        <c:ser>
          <c:idx val="2"/>
          <c:order val="2"/>
          <c:tx>
            <c:strRef>
              <c:f>'Returns- FY21'!$D$30</c:f>
              <c:strCache>
                <c:ptCount val="1"/>
                <c:pt idx="0">
                  <c:v>Return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0.27981017933182201"/>
                  <c:y val="-4.4404117454068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C87-48F4-A9C3-D12B3153EB2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FY21'!$A$31:$A$38</c:f>
              <c:strCache>
                <c:ptCount val="8"/>
                <c:pt idx="0">
                  <c:v>Bank Deposit</c:v>
                </c:pt>
                <c:pt idx="1">
                  <c:v>T-Bill</c:v>
                </c:pt>
                <c:pt idx="2">
                  <c:v>MTS</c:v>
                </c:pt>
                <c:pt idx="3">
                  <c:v>PIB</c:v>
                </c:pt>
                <c:pt idx="4">
                  <c:v>PIB FRB</c:v>
                </c:pt>
                <c:pt idx="5">
                  <c:v>SPREAD</c:v>
                </c:pt>
                <c:pt idx="6">
                  <c:v>TFC</c:v>
                </c:pt>
                <c:pt idx="7">
                  <c:v>Other Fixed Expense Weightage</c:v>
                </c:pt>
              </c:strCache>
            </c:strRef>
          </c:cat>
          <c:val>
            <c:numRef>
              <c:f>'Returns- FY21'!$D$31:$D$38</c:f>
              <c:numCache>
                <c:formatCode>0.00%</c:formatCode>
                <c:ptCount val="8"/>
                <c:pt idx="0">
                  <c:v>7.3499999999999996E-2</c:v>
                </c:pt>
                <c:pt idx="1">
                  <c:v>7.3499999999999996E-2</c:v>
                </c:pt>
                <c:pt idx="2">
                  <c:v>7.3499999999999996E-2</c:v>
                </c:pt>
                <c:pt idx="3">
                  <c:v>7.3499999999999996E-2</c:v>
                </c:pt>
                <c:pt idx="4">
                  <c:v>7.3499999999999996E-2</c:v>
                </c:pt>
                <c:pt idx="5">
                  <c:v>7.3499999999999996E-2</c:v>
                </c:pt>
                <c:pt idx="6">
                  <c:v>7.3499999999999996E-2</c:v>
                </c:pt>
                <c:pt idx="7">
                  <c:v>7.3499999999999996E-2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C87-48F4-A9C3-D12B3153E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55200"/>
        <c:axId val="798646576"/>
      </c:lineChart>
      <c:catAx>
        <c:axId val="79865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798646576"/>
        <c:crosses val="autoZero"/>
        <c:auto val="1"/>
        <c:lblAlgn val="ctr"/>
        <c:lblOffset val="100"/>
        <c:noMultiLvlLbl val="0"/>
      </c:catAx>
      <c:valAx>
        <c:axId val="798646576"/>
        <c:scaling>
          <c:orientation val="minMax"/>
          <c:min val="-5.000000000000001E-2"/>
        </c:scaling>
        <c:delete val="0"/>
        <c:axPos val="l"/>
        <c:numFmt formatCode="0%" sourceLinked="0"/>
        <c:majorTickMark val="out"/>
        <c:minorTickMark val="none"/>
        <c:tickLblPos val="nextTo"/>
        <c:crossAx val="798655200"/>
        <c:crosses val="autoZero"/>
        <c:crossBetween val="between"/>
        <c:majorUnit val="4.0000000000000008E-2"/>
      </c:valAx>
      <c:valAx>
        <c:axId val="798656376"/>
        <c:scaling>
          <c:orientation val="minMax"/>
          <c:max val="0.4"/>
          <c:min val="-0.13"/>
        </c:scaling>
        <c:delete val="0"/>
        <c:axPos val="r"/>
        <c:numFmt formatCode="0%" sourceLinked="0"/>
        <c:majorTickMark val="out"/>
        <c:minorTickMark val="none"/>
        <c:tickLblPos val="nextTo"/>
        <c:crossAx val="798647752"/>
        <c:crosses val="max"/>
        <c:crossBetween val="between"/>
        <c:majorUnit val="8.0000000000000016E-2"/>
      </c:valAx>
      <c:catAx>
        <c:axId val="798647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5637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5605448994471675"/>
          <c:y val="0.90945299451204942"/>
          <c:w val="0.45970072831372794"/>
          <c:h val="5.044253689600275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77827771528576E-2"/>
          <c:y val="2.6702026829979585E-2"/>
          <c:w val="0.8172383660375786"/>
          <c:h val="0.74417104111985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'Returns- FY21'!$B$18</c:f>
              <c:strCache>
                <c:ptCount val="1"/>
                <c:pt idx="0">
                  <c:v>Attribution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1.7161363704843843E-3"/>
                  <c:y val="6.2177237936508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E0F-4FDB-866D-02B7D5FDE53B}"/>
                </c:ext>
              </c:extLst>
            </c:dLbl>
            <c:dLbl>
              <c:idx val="2"/>
              <c:layout>
                <c:manualLayout>
                  <c:x val="-1.7160012522755596E-3"/>
                  <c:y val="-2.4025334364690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E0F-4FDB-866D-02B7D5FDE53B}"/>
                </c:ext>
              </c:extLst>
            </c:dLbl>
            <c:dLbl>
              <c:idx val="3"/>
              <c:layout>
                <c:manualLayout>
                  <c:x val="3.4320025045510563E-3"/>
                  <c:y val="7.4733731331442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0F-4FDB-866D-02B7D5FDE53B}"/>
                </c:ext>
              </c:extLst>
            </c:dLbl>
            <c:dLbl>
              <c:idx val="4"/>
              <c:layout>
                <c:manualLayout>
                  <c:x val="0"/>
                  <c:y val="6.7170445004197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0F-4FDB-866D-02B7D5FDE53B}"/>
                </c:ext>
              </c:extLst>
            </c:dLbl>
            <c:dLbl>
              <c:idx val="5"/>
              <c:layout>
                <c:manualLayout>
                  <c:x val="0"/>
                  <c:y val="4.5381018020229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0F-4FDB-866D-02B7D5FDE5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FY21'!$A$19:$A$27</c:f>
              <c:strCache>
                <c:ptCount val="9"/>
                <c:pt idx="0">
                  <c:v>Bank Deposit</c:v>
                </c:pt>
                <c:pt idx="1">
                  <c:v>T-Bill</c:v>
                </c:pt>
                <c:pt idx="2">
                  <c:v>TFC</c:v>
                </c:pt>
                <c:pt idx="3">
                  <c:v>GOP IJARA</c:v>
                </c:pt>
                <c:pt idx="4">
                  <c:v>PIB FRB</c:v>
                </c:pt>
                <c:pt idx="5">
                  <c:v>PIB</c:v>
                </c:pt>
                <c:pt idx="6">
                  <c:v>MTS</c:v>
                </c:pt>
                <c:pt idx="7">
                  <c:v>Spread</c:v>
                </c:pt>
                <c:pt idx="8">
                  <c:v>Expense Weightage</c:v>
                </c:pt>
              </c:strCache>
            </c:strRef>
          </c:cat>
          <c:val>
            <c:numRef>
              <c:f>'Returns- FY21'!$B$19:$B$27</c:f>
              <c:numCache>
                <c:formatCode>0.00%</c:formatCode>
                <c:ptCount val="9"/>
                <c:pt idx="0">
                  <c:v>8.5199999999999998E-2</c:v>
                </c:pt>
                <c:pt idx="1">
                  <c:v>7.1400000000000005E-2</c:v>
                </c:pt>
                <c:pt idx="2">
                  <c:v>0.1167</c:v>
                </c:pt>
                <c:pt idx="3">
                  <c:v>7.0699999999999999E-2</c:v>
                </c:pt>
                <c:pt idx="4">
                  <c:v>8.4699999999999998E-2</c:v>
                </c:pt>
                <c:pt idx="5">
                  <c:v>8.8200000000000001E-2</c:v>
                </c:pt>
                <c:pt idx="6">
                  <c:v>0.12239999999999999</c:v>
                </c:pt>
                <c:pt idx="7">
                  <c:v>0.1154</c:v>
                </c:pt>
                <c:pt idx="8">
                  <c:v>-3.2000000000000001E-2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0F-4FDB-866D-02B7D5FDE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798645008"/>
        <c:axId val="798646968"/>
      </c:barChart>
      <c:barChart>
        <c:barDir val="col"/>
        <c:grouping val="clustered"/>
        <c:varyColors val="0"/>
        <c:ser>
          <c:idx val="1"/>
          <c:order val="1"/>
          <c:tx>
            <c:strRef>
              <c:f>'Returns- FY21'!$C$18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1.7160012522755596E-3"/>
                  <c:y val="0.128259849130949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E0F-4FDB-866D-02B7D5FDE53B}"/>
                </c:ext>
              </c:extLst>
            </c:dLbl>
            <c:dLbl>
              <c:idx val="1"/>
              <c:layout>
                <c:manualLayout>
                  <c:x val="5.1480037568266785E-3"/>
                  <c:y val="7.0528967254408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E0F-4FDB-866D-02B7D5FDE53B}"/>
                </c:ext>
              </c:extLst>
            </c:dLbl>
            <c:dLbl>
              <c:idx val="2"/>
              <c:layout>
                <c:manualLayout>
                  <c:x val="3.4320025045511192E-3"/>
                  <c:y val="0.11365292184824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E0F-4FDB-866D-02B7D5FDE53B}"/>
                </c:ext>
              </c:extLst>
            </c:dLbl>
            <c:dLbl>
              <c:idx val="3"/>
              <c:layout>
                <c:manualLayout>
                  <c:x val="1.71600125227556E-3"/>
                  <c:y val="-3.472221272905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E0F-4FDB-866D-02B7D5FDE53B}"/>
                </c:ext>
              </c:extLst>
            </c:dLbl>
            <c:dLbl>
              <c:idx val="4"/>
              <c:layout>
                <c:manualLayout>
                  <c:x val="0"/>
                  <c:y val="-1.3643004951836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E0F-4FDB-866D-02B7D5FDE53B}"/>
                </c:ext>
              </c:extLst>
            </c:dLbl>
            <c:dLbl>
              <c:idx val="5"/>
              <c:layout>
                <c:manualLayout>
                  <c:x val="3.43200250455111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E0F-4FDB-866D-02B7D5FDE5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'Returns- FY21'!$A$19:$A$27</c:f>
              <c:strCache>
                <c:ptCount val="9"/>
                <c:pt idx="0">
                  <c:v>Bank Deposit</c:v>
                </c:pt>
                <c:pt idx="1">
                  <c:v>T-Bill</c:v>
                </c:pt>
                <c:pt idx="2">
                  <c:v>TFC</c:v>
                </c:pt>
                <c:pt idx="3">
                  <c:v>GOP IJARA</c:v>
                </c:pt>
                <c:pt idx="4">
                  <c:v>PIB FRB</c:v>
                </c:pt>
                <c:pt idx="5">
                  <c:v>PIB</c:v>
                </c:pt>
                <c:pt idx="6">
                  <c:v>MTS</c:v>
                </c:pt>
                <c:pt idx="7">
                  <c:v>Spread</c:v>
                </c:pt>
                <c:pt idx="8">
                  <c:v>Expense Weightage</c:v>
                </c:pt>
              </c:strCache>
            </c:strRef>
          </c:cat>
          <c:val>
            <c:numRef>
              <c:f>'Returns- FY21'!$C$19:$C$27</c:f>
              <c:numCache>
                <c:formatCode>0.0%</c:formatCode>
                <c:ptCount val="9"/>
                <c:pt idx="0">
                  <c:v>0.22889999999999999</c:v>
                </c:pt>
                <c:pt idx="1">
                  <c:v>0.16839999999999999</c:v>
                </c:pt>
                <c:pt idx="2">
                  <c:v>0.1908</c:v>
                </c:pt>
                <c:pt idx="3">
                  <c:v>1.12E-2</c:v>
                </c:pt>
                <c:pt idx="4">
                  <c:v>6.1899999999999997E-2</c:v>
                </c:pt>
                <c:pt idx="5">
                  <c:v>4.6699999999999998E-2</c:v>
                </c:pt>
                <c:pt idx="6">
                  <c:v>5.6099999999999997E-2</c:v>
                </c:pt>
                <c:pt idx="7">
                  <c:v>0.22770000000000001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E0F-4FDB-866D-02B7D5FDE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98651672"/>
        <c:axId val="798654808"/>
      </c:barChart>
      <c:lineChart>
        <c:grouping val="standard"/>
        <c:varyColors val="0"/>
        <c:ser>
          <c:idx val="2"/>
          <c:order val="2"/>
          <c:tx>
            <c:strRef>
              <c:f>'Returns- FY21'!$D$18</c:f>
              <c:strCache>
                <c:ptCount val="1"/>
                <c:pt idx="0">
                  <c:v>Return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0.21650220805732598"/>
                  <c:y val="-4.134605570137066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E0F-4FDB-866D-02B7D5FDE5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'Returns- FY21'!$A$19:$A$27</c:f>
              <c:strCache>
                <c:ptCount val="9"/>
                <c:pt idx="0">
                  <c:v>Bank Deposit</c:v>
                </c:pt>
                <c:pt idx="1">
                  <c:v>T-Bill</c:v>
                </c:pt>
                <c:pt idx="2">
                  <c:v>TFC</c:v>
                </c:pt>
                <c:pt idx="3">
                  <c:v>GOP IJARA</c:v>
                </c:pt>
                <c:pt idx="4">
                  <c:v>PIB FRB</c:v>
                </c:pt>
                <c:pt idx="5">
                  <c:v>PIB</c:v>
                </c:pt>
                <c:pt idx="6">
                  <c:v>MTS</c:v>
                </c:pt>
                <c:pt idx="7">
                  <c:v>Spread</c:v>
                </c:pt>
                <c:pt idx="8">
                  <c:v>Expense Weightage</c:v>
                </c:pt>
              </c:strCache>
            </c:strRef>
          </c:cat>
          <c:val>
            <c:numRef>
              <c:f>'Returns- FY21'!$D$19:$D$27</c:f>
              <c:numCache>
                <c:formatCode>0.00%</c:formatCode>
                <c:ptCount val="9"/>
                <c:pt idx="0">
                  <c:v>6.6600000000000006E-2</c:v>
                </c:pt>
                <c:pt idx="1">
                  <c:v>6.6600000000000006E-2</c:v>
                </c:pt>
                <c:pt idx="2">
                  <c:v>6.6600000000000006E-2</c:v>
                </c:pt>
                <c:pt idx="3">
                  <c:v>6.6600000000000006E-2</c:v>
                </c:pt>
                <c:pt idx="4">
                  <c:v>6.6600000000000006E-2</c:v>
                </c:pt>
                <c:pt idx="5">
                  <c:v>6.6600000000000006E-2</c:v>
                </c:pt>
                <c:pt idx="6">
                  <c:v>6.6600000000000006E-2</c:v>
                </c:pt>
                <c:pt idx="7">
                  <c:v>6.6600000000000006E-2</c:v>
                </c:pt>
                <c:pt idx="8">
                  <c:v>6.6600000000000006E-2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E0F-4FDB-866D-02B7D5FDE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645008"/>
        <c:axId val="798646968"/>
      </c:lineChart>
      <c:catAx>
        <c:axId val="79864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798646968"/>
        <c:crosses val="autoZero"/>
        <c:auto val="1"/>
        <c:lblAlgn val="ctr"/>
        <c:lblOffset val="100"/>
        <c:noMultiLvlLbl val="0"/>
      </c:catAx>
      <c:valAx>
        <c:axId val="79864696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798645008"/>
        <c:crosses val="autoZero"/>
        <c:crossBetween val="between"/>
        <c:majorUnit val="4.0000000000000008E-2"/>
      </c:valAx>
      <c:valAx>
        <c:axId val="798654808"/>
        <c:scaling>
          <c:orientation val="minMax"/>
          <c:max val="0.57000000000000006"/>
          <c:min val="-0.15000000000000002"/>
        </c:scaling>
        <c:delete val="0"/>
        <c:axPos val="r"/>
        <c:numFmt formatCode="0%" sourceLinked="0"/>
        <c:majorTickMark val="out"/>
        <c:minorTickMark val="none"/>
        <c:tickLblPos val="nextTo"/>
        <c:crossAx val="798651672"/>
        <c:crosses val="max"/>
        <c:crossBetween val="between"/>
        <c:majorUnit val="0.2"/>
      </c:valAx>
      <c:catAx>
        <c:axId val="798651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7986548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6141159438403533"/>
          <c:y val="0.94427475211431899"/>
          <c:w val="0.43198902220555768"/>
          <c:h val="3.905803441236512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9BEFA-B0C5-4DD1-83A6-3326C831CDB7}" type="doc">
      <dgm:prSet loTypeId="urn:microsoft.com/office/officeart/2005/8/layout/hierarchy2" loCatId="hierarchy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46F32E1-6931-4E96-96B7-C655AB5EF73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MCB AH</a:t>
          </a:r>
          <a:endParaRPr lang="en-US" sz="1100" b="1" dirty="0">
            <a:latin typeface="+mn-lt"/>
          </a:endParaRPr>
        </a:p>
      </dgm:t>
    </dgm:pt>
    <dgm:pt modelId="{06CC3CD8-A3E8-471A-924A-73985E4E01A8}" type="parTrans" cxnId="{A99D13C8-8A98-40C6-AAA1-E50D8FE4E1AD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44C80D1F-8C91-42C5-8457-6099FA1BC3F3}" type="sibTrans" cxnId="{A99D13C8-8A98-40C6-AAA1-E50D8FE4E1AD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E13F5E25-14FB-4F80-9EFB-6CD483CC238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Income</a:t>
          </a:r>
          <a:endParaRPr lang="en-US" sz="1100" b="1" dirty="0">
            <a:latin typeface="+mn-lt"/>
          </a:endParaRPr>
        </a:p>
      </dgm:t>
    </dgm:pt>
    <dgm:pt modelId="{42A396FB-4576-4212-ADFE-580F72E3FE2A}" type="parTrans" cxnId="{46359AD1-CDA6-4C34-B0EC-79E3436582C6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AAC2475F-769D-4430-9786-B9C7AB35DAC0}" type="sibTrans" cxnId="{46359AD1-CDA6-4C34-B0EC-79E3436582C6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88459EC2-C754-4365-9101-02C8AACFA9DF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MCB-PSF</a:t>
          </a:r>
          <a:endParaRPr lang="en-US" sz="1100" b="1" dirty="0">
            <a:latin typeface="+mn-lt"/>
          </a:endParaRPr>
        </a:p>
      </dgm:t>
    </dgm:pt>
    <dgm:pt modelId="{1C7FCB8C-FCE5-40CB-99AB-70797BB654DF}" type="parTrans" cxnId="{89176CF1-8E04-4145-8F4E-7471869B1012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EEE8FBD9-0062-4743-8F4B-A11A15B04387}" type="sibTrans" cxnId="{89176CF1-8E04-4145-8F4E-7471869B101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307AFF7C-4BDC-4AE6-83EB-CBF03423F865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Pension</a:t>
          </a:r>
          <a:endParaRPr lang="en-US" sz="1100" b="1" dirty="0">
            <a:latin typeface="+mn-lt"/>
          </a:endParaRPr>
        </a:p>
      </dgm:t>
    </dgm:pt>
    <dgm:pt modelId="{DC298FBB-8A33-488D-8C9E-C46A43F2006F}" type="parTrans" cxnId="{D45755D6-6A49-416B-8220-6160F2AF4C68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3DD165D7-F2F9-41D8-ACA0-0818678C7865}" type="sibTrans" cxnId="{D45755D6-6A49-416B-8220-6160F2AF4C6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3EFB3D8E-60EF-4DF6-9722-6A31A34EDA1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PPF – MM</a:t>
          </a:r>
          <a:endParaRPr lang="en-US" sz="1100" b="1" dirty="0">
            <a:latin typeface="+mn-lt"/>
          </a:endParaRPr>
        </a:p>
      </dgm:t>
    </dgm:pt>
    <dgm:pt modelId="{3007A4F7-A1CD-4F9A-8CA2-485C55494868}" type="parTrans" cxnId="{DE5DF8D4-CB67-48CD-8E47-14A5D7216DBD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BC4F21F7-74AD-41DC-ACF5-1A8A5C837355}" type="sibTrans" cxnId="{DE5DF8D4-CB67-48CD-8E47-14A5D7216DBD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A08B4B9-737B-4CF8-A0FB-161D83B720F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PPF – DSF</a:t>
          </a:r>
          <a:endParaRPr lang="en-US" sz="1100" b="1" dirty="0">
            <a:latin typeface="+mn-lt"/>
          </a:endParaRPr>
        </a:p>
      </dgm:t>
    </dgm:pt>
    <dgm:pt modelId="{B15C4B4A-3AC8-4019-9016-E03ADC730C55}" type="parTrans" cxnId="{B5212271-7422-45A9-A8E8-76EAF673E061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ADBD68DC-C8C3-4E59-85C6-F1B229259D17}" type="sibTrans" cxnId="{B5212271-7422-45A9-A8E8-76EAF673E06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122CFD01-88E1-4A75-9AA1-00363F5F0434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ALHIPF – MM</a:t>
          </a:r>
          <a:endParaRPr lang="en-US" sz="1100" b="1" dirty="0">
            <a:latin typeface="+mn-lt"/>
          </a:endParaRPr>
        </a:p>
      </dgm:t>
    </dgm:pt>
    <dgm:pt modelId="{01555C31-823E-480F-9E9D-63A8AC6B108C}" type="parTrans" cxnId="{69F71EA9-11AC-448D-B7DD-4EE3C204D7E0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D8E2C6E5-B6D7-4175-AF5D-C8E46CA222B1}" type="sibTrans" cxnId="{69F71EA9-11AC-448D-B7DD-4EE3C204D7E0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B645DD1-D92D-4495-B48E-9892A207B45D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ALHIPF – DSF</a:t>
          </a:r>
          <a:endParaRPr lang="en-US" sz="1100" b="1" dirty="0">
            <a:latin typeface="+mn-lt"/>
          </a:endParaRPr>
        </a:p>
      </dgm:t>
    </dgm:pt>
    <dgm:pt modelId="{23A0AB84-7151-4B0E-9B4D-F060CDE3F319}" type="parTrans" cxnId="{787151DA-AC2E-45B5-A3F0-30B35C662F40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4A428261-E0A4-4363-8216-9C23C9204F20}" type="sibTrans" cxnId="{787151DA-AC2E-45B5-A3F0-30B35C662F40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A0076420-2728-490D-8119-067AAA2D9B5B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ALHMMF</a:t>
          </a:r>
          <a:endParaRPr lang="en-US" sz="1100" b="1" dirty="0">
            <a:latin typeface="+mn-lt"/>
          </a:endParaRPr>
        </a:p>
      </dgm:t>
    </dgm:pt>
    <dgm:pt modelId="{DCB1A775-4705-413F-96C1-DE7E16DA6F68}" type="parTrans" cxnId="{D810E4DC-44FC-4680-B0C7-60E2B773FBA4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3D991E6D-BFCE-40EA-BAAE-792A2F27EA16}" type="sibTrans" cxnId="{D810E4DC-44FC-4680-B0C7-60E2B773FBA4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5CF5797-969C-4A90-86CD-444AA94E8F23}">
      <dgm:prSet phldrT="[Text]" custT="1"/>
      <dgm:spPr>
        <a:solidFill>
          <a:schemeClr val="tx2">
            <a:lumMod val="75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100" b="1" dirty="0" smtClean="0">
              <a:latin typeface="+mn-lt"/>
            </a:rPr>
            <a:t>Money Market</a:t>
          </a:r>
          <a:endParaRPr lang="en-US" sz="1100" b="1" dirty="0">
            <a:latin typeface="+mn-lt"/>
          </a:endParaRPr>
        </a:p>
      </dgm:t>
    </dgm:pt>
    <dgm:pt modelId="{4E13D211-BCA0-4AC4-851C-D6DBAA3E8113}" type="sibTrans" cxnId="{5F09E64B-DF10-41C1-9757-A683D0303C9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6A769C4-0CA5-4117-A07A-5D52F941A9FE}" type="parTrans" cxnId="{5F09E64B-DF10-41C1-9757-A683D0303C98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sz="1100" dirty="0">
            <a:latin typeface="+mn-lt"/>
          </a:endParaRPr>
        </a:p>
      </dgm:t>
    </dgm:pt>
    <dgm:pt modelId="{6B0108C5-7591-4FA5-814D-98561F23305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PIF</a:t>
          </a:r>
          <a:endParaRPr lang="en-US" sz="1100" b="1" dirty="0">
            <a:latin typeface="+mn-lt"/>
          </a:endParaRPr>
        </a:p>
      </dgm:t>
    </dgm:pt>
    <dgm:pt modelId="{1EB6885A-BF6C-4ADA-B125-87C489F5ADF6}" type="parTrans" cxnId="{D98DBC92-5FA1-4A98-B927-7D09894BC44E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GB" sz="1100" dirty="0">
            <a:latin typeface="+mn-lt"/>
          </a:endParaRPr>
        </a:p>
      </dgm:t>
    </dgm:pt>
    <dgm:pt modelId="{12CCD0E2-E295-46ED-B83C-EF9E331E4662}" type="sibTrans" cxnId="{D98DBC92-5FA1-4A98-B927-7D09894BC44E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33FD8AC8-41B5-4FE1-B5C4-D88B94693596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PIEF</a:t>
          </a:r>
          <a:endParaRPr lang="en-US" sz="1100" b="1" dirty="0">
            <a:latin typeface="+mn-lt"/>
          </a:endParaRPr>
        </a:p>
      </dgm:t>
    </dgm:pt>
    <dgm:pt modelId="{98474CCA-95C0-4D33-9BC7-29B625BA90B7}" type="parTrans" cxnId="{1B3614D6-E126-458F-9DD3-A1FB02A66956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GB" sz="1100" dirty="0">
            <a:latin typeface="+mn-lt"/>
          </a:endParaRPr>
        </a:p>
      </dgm:t>
    </dgm:pt>
    <dgm:pt modelId="{1E500C80-2889-4A99-A665-7BDEA9B6143E}" type="sibTrans" cxnId="{1B3614D6-E126-458F-9DD3-A1FB02A66956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E50B892A-5D2D-4F14-8C0D-61C1B4C8A84A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ALH IIF</a:t>
          </a:r>
          <a:endParaRPr lang="en-GB" sz="1100" b="1" dirty="0">
            <a:latin typeface="+mn-lt"/>
          </a:endParaRPr>
        </a:p>
      </dgm:t>
    </dgm:pt>
    <dgm:pt modelId="{78D2E91D-FFBA-489E-AE80-AEBCFCFBDAC9}" type="parTrans" cxnId="{481B5A36-0692-444A-AC16-1E35891A884F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GB" sz="1100" dirty="0">
            <a:latin typeface="+mn-lt"/>
          </a:endParaRPr>
        </a:p>
      </dgm:t>
    </dgm:pt>
    <dgm:pt modelId="{DCA61ADC-D6F2-4D3B-A748-A0DA9DDF2BE4}" type="sibTrans" cxnId="{481B5A36-0692-444A-AC16-1E35891A884F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402880EC-C006-4533-8F91-BA9CCD505985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PCF</a:t>
          </a:r>
          <a:endParaRPr lang="en-US" sz="1100" b="1" dirty="0">
            <a:latin typeface="+mn-lt"/>
          </a:endParaRPr>
        </a:p>
      </dgm:t>
    </dgm:pt>
    <dgm:pt modelId="{DFB2E7FA-7B23-45FC-A541-E7B00AFFC56C}" type="parTrans" cxnId="{5633800B-A7A1-4DC2-B006-FC7ED17502D6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GB" sz="1100" dirty="0">
            <a:latin typeface="+mn-lt"/>
          </a:endParaRPr>
        </a:p>
      </dgm:t>
    </dgm:pt>
    <dgm:pt modelId="{DAED12E4-9957-453D-B619-3BF9E103B291}" type="sibTrans" cxnId="{5633800B-A7A1-4DC2-B006-FC7ED17502D6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B7596BB7-F6DF-4D58-A704-26918BB5483F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MCB-DCFIF</a:t>
          </a:r>
          <a:endParaRPr lang="en-US" sz="1100" b="1" dirty="0">
            <a:latin typeface="+mn-lt"/>
          </a:endParaRPr>
        </a:p>
      </dgm:t>
    </dgm:pt>
    <dgm:pt modelId="{AF8723F0-3BAC-4AA6-92BC-103259D2B938}" type="parTrans" cxnId="{B84A5208-C3A6-4015-A1B4-9F9F758F7CAD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GB" sz="1100" dirty="0">
            <a:latin typeface="+mn-lt"/>
          </a:endParaRPr>
        </a:p>
      </dgm:t>
    </dgm:pt>
    <dgm:pt modelId="{75CB3A57-B8F2-43BE-86ED-344426E9DEE2}" type="sibTrans" cxnId="{B84A5208-C3A6-4015-A1B4-9F9F758F7CAD}">
      <dgm:prSet/>
      <dgm:spPr/>
      <dgm:t>
        <a:bodyPr/>
        <a:lstStyle/>
        <a:p>
          <a:endParaRPr lang="en-GB" sz="1100">
            <a:latin typeface="+mn-lt"/>
          </a:endParaRPr>
        </a:p>
      </dgm:t>
    </dgm:pt>
    <dgm:pt modelId="{2B90D3DB-4663-48C3-A63F-E8A3E426405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100" b="1" dirty="0" smtClean="0">
              <a:latin typeface="+mn-lt"/>
            </a:rPr>
            <a:t>ALHDDF</a:t>
          </a:r>
          <a:endParaRPr lang="en-US" sz="1100" b="1" dirty="0">
            <a:latin typeface="+mn-lt"/>
          </a:endParaRPr>
        </a:p>
      </dgm:t>
    </dgm:pt>
    <dgm:pt modelId="{F77BCA16-7167-4C34-9F18-4CA595CC2EDB}" type="parTrans" cxnId="{1BEEFC67-BC47-4F47-9C6D-730422EF18B6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GB" sz="1100" dirty="0">
            <a:latin typeface="+mn-lt"/>
          </a:endParaRPr>
        </a:p>
      </dgm:t>
    </dgm:pt>
    <dgm:pt modelId="{13536B0B-7707-4E2C-BAF9-F201CA16ECE6}" type="sibTrans" cxnId="{1BEEFC67-BC47-4F47-9C6D-730422EF18B6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B6C42ED5-FD50-413D-A787-F9768E7A0049}">
      <dgm:prSet custT="1"/>
      <dgm:spPr>
        <a:solidFill>
          <a:srgbClr val="002060"/>
        </a:solidFill>
      </dgm:spPr>
      <dgm:t>
        <a:bodyPr/>
        <a:lstStyle/>
        <a:p>
          <a:r>
            <a:rPr lang="en-US" sz="1100" b="1" dirty="0" smtClean="0"/>
            <a:t>CMOP</a:t>
          </a:r>
          <a:endParaRPr lang="en-US" sz="1600" b="1" dirty="0"/>
        </a:p>
      </dgm:t>
    </dgm:pt>
    <dgm:pt modelId="{40B65C68-3369-4000-959E-FED0A6DD5BB5}" type="parTrans" cxnId="{29A1B3C8-8525-4AC2-A352-3FBE8636CB11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 dirty="0">
            <a:latin typeface="+mn-lt"/>
          </a:endParaRPr>
        </a:p>
      </dgm:t>
    </dgm:pt>
    <dgm:pt modelId="{52C04B83-93EA-41A0-B32D-FCDE28615BDE}" type="sibTrans" cxnId="{29A1B3C8-8525-4AC2-A352-3FBE8636CB11}">
      <dgm:prSet/>
      <dgm:spPr/>
      <dgm:t>
        <a:bodyPr/>
        <a:lstStyle/>
        <a:p>
          <a:endParaRPr lang="en-US"/>
        </a:p>
      </dgm:t>
    </dgm:pt>
    <dgm:pt modelId="{BE48F3AD-3137-46B8-92CF-C8D59B089F8F}" type="pres">
      <dgm:prSet presAssocID="{7309BEFA-B0C5-4DD1-83A6-3326C831CDB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F022C-2B5C-4F17-AD72-31BB6BC7BAB3}" type="pres">
      <dgm:prSet presAssocID="{846F32E1-6931-4E96-96B7-C655AB5EF736}" presName="root1" presStyleCnt="0"/>
      <dgm:spPr/>
      <dgm:t>
        <a:bodyPr/>
        <a:lstStyle/>
        <a:p>
          <a:endParaRPr lang="en-GB"/>
        </a:p>
      </dgm:t>
    </dgm:pt>
    <dgm:pt modelId="{AD56E715-C7BC-4949-B943-3EFF6FD4F1CD}" type="pres">
      <dgm:prSet presAssocID="{846F32E1-6931-4E96-96B7-C655AB5EF736}" presName="LevelOneTextNode" presStyleLbl="node0" presStyleIdx="0" presStyleCnt="1" custLinFactX="-100000" custLinFactNeighborX="-183333" custLinFactNeighborY="61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592DB1-CCAF-42AF-BAE7-A2FBF81227DD}" type="pres">
      <dgm:prSet presAssocID="{846F32E1-6931-4E96-96B7-C655AB5EF736}" presName="level2hierChild" presStyleCnt="0"/>
      <dgm:spPr/>
      <dgm:t>
        <a:bodyPr/>
        <a:lstStyle/>
        <a:p>
          <a:endParaRPr lang="en-GB"/>
        </a:p>
      </dgm:t>
    </dgm:pt>
    <dgm:pt modelId="{7A0CCFD6-BF4D-4FE3-89BF-D4880C3EDF6D}" type="pres">
      <dgm:prSet presAssocID="{42A396FB-4576-4212-ADFE-580F72E3FE2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4DFFE8A0-6396-4448-9107-4FE822482FD1}" type="pres">
      <dgm:prSet presAssocID="{42A396FB-4576-4212-ADFE-580F72E3FE2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8073805-FAE0-4234-87F6-95EF37244E80}" type="pres">
      <dgm:prSet presAssocID="{E13F5E25-14FB-4F80-9EFB-6CD483CC2386}" presName="root2" presStyleCnt="0"/>
      <dgm:spPr/>
      <dgm:t>
        <a:bodyPr/>
        <a:lstStyle/>
        <a:p>
          <a:endParaRPr lang="en-GB"/>
        </a:p>
      </dgm:t>
    </dgm:pt>
    <dgm:pt modelId="{8414162D-980E-47FC-ADC7-349D66B5F631}" type="pres">
      <dgm:prSet presAssocID="{E13F5E25-14FB-4F80-9EFB-6CD483CC2386}" presName="LevelTwoTextNode" presStyleLbl="node2" presStyleIdx="0" presStyleCnt="3" custLinFactX="-17639" custLinFactNeighborX="-100000" custLinFactNeighborY="14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050F3-E80F-4844-AEEF-B8BDC0715253}" type="pres">
      <dgm:prSet presAssocID="{E13F5E25-14FB-4F80-9EFB-6CD483CC2386}" presName="level3hierChild" presStyleCnt="0"/>
      <dgm:spPr/>
      <dgm:t>
        <a:bodyPr/>
        <a:lstStyle/>
        <a:p>
          <a:endParaRPr lang="en-GB"/>
        </a:p>
      </dgm:t>
    </dgm:pt>
    <dgm:pt modelId="{7FD08D64-B544-4C56-B98F-492A66AE4E41}" type="pres">
      <dgm:prSet presAssocID="{1C7FCB8C-FCE5-40CB-99AB-70797BB654DF}" presName="conn2-1" presStyleLbl="parChTrans1D3" presStyleIdx="0" presStyleCnt="13"/>
      <dgm:spPr/>
      <dgm:t>
        <a:bodyPr/>
        <a:lstStyle/>
        <a:p>
          <a:endParaRPr lang="en-US"/>
        </a:p>
      </dgm:t>
    </dgm:pt>
    <dgm:pt modelId="{D11FCD59-7020-437D-9C6F-F291E4AA3CA9}" type="pres">
      <dgm:prSet presAssocID="{1C7FCB8C-FCE5-40CB-99AB-70797BB654DF}" presName="connTx" presStyleLbl="parChTrans1D3" presStyleIdx="0" presStyleCnt="13"/>
      <dgm:spPr/>
      <dgm:t>
        <a:bodyPr/>
        <a:lstStyle/>
        <a:p>
          <a:endParaRPr lang="en-US"/>
        </a:p>
      </dgm:t>
    </dgm:pt>
    <dgm:pt modelId="{5425314C-8C9B-4076-BB08-5E9C24A2AD8B}" type="pres">
      <dgm:prSet presAssocID="{88459EC2-C754-4365-9101-02C8AACFA9DF}" presName="root2" presStyleCnt="0"/>
      <dgm:spPr/>
      <dgm:t>
        <a:bodyPr/>
        <a:lstStyle/>
        <a:p>
          <a:endParaRPr lang="en-GB"/>
        </a:p>
      </dgm:t>
    </dgm:pt>
    <dgm:pt modelId="{EF96AD88-D4D3-4D6C-BBD7-1F94213380CF}" type="pres">
      <dgm:prSet presAssocID="{88459EC2-C754-4365-9101-02C8AACFA9DF}" presName="LevelTwoTextNode" presStyleLbl="node3" presStyleIdx="0" presStyleCnt="13" custLinFactX="100000" custLinFactNeighborX="118140" custLinFactNeighborY="177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64EC42-8184-48B9-A5E7-35F6F9ABFCE1}" type="pres">
      <dgm:prSet presAssocID="{88459EC2-C754-4365-9101-02C8AACFA9DF}" presName="level3hierChild" presStyleCnt="0"/>
      <dgm:spPr/>
      <dgm:t>
        <a:bodyPr/>
        <a:lstStyle/>
        <a:p>
          <a:endParaRPr lang="en-GB"/>
        </a:p>
      </dgm:t>
    </dgm:pt>
    <dgm:pt modelId="{67F4FE84-FF50-4362-8BC5-19FBA3B26E02}" type="pres">
      <dgm:prSet presAssocID="{AF8723F0-3BAC-4AA6-92BC-103259D2B938}" presName="conn2-1" presStyleLbl="parChTrans1D3" presStyleIdx="1" presStyleCnt="13"/>
      <dgm:spPr/>
      <dgm:t>
        <a:bodyPr/>
        <a:lstStyle/>
        <a:p>
          <a:endParaRPr lang="en-GB"/>
        </a:p>
      </dgm:t>
    </dgm:pt>
    <dgm:pt modelId="{E4EB0CFB-7F66-4189-8A34-6CB09428C055}" type="pres">
      <dgm:prSet presAssocID="{AF8723F0-3BAC-4AA6-92BC-103259D2B938}" presName="connTx" presStyleLbl="parChTrans1D3" presStyleIdx="1" presStyleCnt="13"/>
      <dgm:spPr/>
      <dgm:t>
        <a:bodyPr/>
        <a:lstStyle/>
        <a:p>
          <a:endParaRPr lang="en-GB"/>
        </a:p>
      </dgm:t>
    </dgm:pt>
    <dgm:pt modelId="{91A6C350-DC06-40E7-90BD-CF7A91DEBC2A}" type="pres">
      <dgm:prSet presAssocID="{B7596BB7-F6DF-4D58-A704-26918BB5483F}" presName="root2" presStyleCnt="0"/>
      <dgm:spPr/>
      <dgm:t>
        <a:bodyPr/>
        <a:lstStyle/>
        <a:p>
          <a:endParaRPr lang="en-GB"/>
        </a:p>
      </dgm:t>
    </dgm:pt>
    <dgm:pt modelId="{BDF85882-90F0-4B52-9246-6EF0426F18E0}" type="pres">
      <dgm:prSet presAssocID="{B7596BB7-F6DF-4D58-A704-26918BB5483F}" presName="LevelTwoTextNode" presStyleLbl="node3" presStyleIdx="1" presStyleCnt="13" custLinFactX="100000" custLinFactNeighborX="118140" custLinFactNeighborY="115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298887-1395-4A0F-AA6C-FA3AE46AB8D9}" type="pres">
      <dgm:prSet presAssocID="{B7596BB7-F6DF-4D58-A704-26918BB5483F}" presName="level3hierChild" presStyleCnt="0"/>
      <dgm:spPr/>
      <dgm:t>
        <a:bodyPr/>
        <a:lstStyle/>
        <a:p>
          <a:endParaRPr lang="en-GB"/>
        </a:p>
      </dgm:t>
    </dgm:pt>
    <dgm:pt modelId="{B4B5946C-7FF8-4EBD-870E-8FD781635FA1}" type="pres">
      <dgm:prSet presAssocID="{1EB6885A-BF6C-4ADA-B125-87C489F5ADF6}" presName="conn2-1" presStyleLbl="parChTrans1D3" presStyleIdx="2" presStyleCnt="13"/>
      <dgm:spPr/>
      <dgm:t>
        <a:bodyPr/>
        <a:lstStyle/>
        <a:p>
          <a:endParaRPr lang="en-GB"/>
        </a:p>
      </dgm:t>
    </dgm:pt>
    <dgm:pt modelId="{44F32635-48D8-4376-9DD0-BABA45429AC3}" type="pres">
      <dgm:prSet presAssocID="{1EB6885A-BF6C-4ADA-B125-87C489F5ADF6}" presName="connTx" presStyleLbl="parChTrans1D3" presStyleIdx="2" presStyleCnt="13"/>
      <dgm:spPr/>
      <dgm:t>
        <a:bodyPr/>
        <a:lstStyle/>
        <a:p>
          <a:endParaRPr lang="en-GB"/>
        </a:p>
      </dgm:t>
    </dgm:pt>
    <dgm:pt modelId="{9FBD2A4A-9165-424D-9CFA-7314E83A2F1F}" type="pres">
      <dgm:prSet presAssocID="{6B0108C5-7591-4FA5-814D-98561F233056}" presName="root2" presStyleCnt="0"/>
      <dgm:spPr/>
      <dgm:t>
        <a:bodyPr/>
        <a:lstStyle/>
        <a:p>
          <a:endParaRPr lang="en-GB"/>
        </a:p>
      </dgm:t>
    </dgm:pt>
    <dgm:pt modelId="{0E7886CF-57E9-495D-AF8A-DF09B5E398AD}" type="pres">
      <dgm:prSet presAssocID="{6B0108C5-7591-4FA5-814D-98561F233056}" presName="LevelTwoTextNode" presStyleLbl="node3" presStyleIdx="2" presStyleCnt="13" custLinFactX="100000" custLinFactNeighborX="118140" custLinFactNeighborY="529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B14D1BF-4C18-40C4-843E-313D092D822B}" type="pres">
      <dgm:prSet presAssocID="{6B0108C5-7591-4FA5-814D-98561F233056}" presName="level3hierChild" presStyleCnt="0"/>
      <dgm:spPr/>
      <dgm:t>
        <a:bodyPr/>
        <a:lstStyle/>
        <a:p>
          <a:endParaRPr lang="en-GB"/>
        </a:p>
      </dgm:t>
    </dgm:pt>
    <dgm:pt modelId="{41138CB4-CCD1-45FD-B603-A46D61F7A852}" type="pres">
      <dgm:prSet presAssocID="{98474CCA-95C0-4D33-9BC7-29B625BA90B7}" presName="conn2-1" presStyleLbl="parChTrans1D3" presStyleIdx="3" presStyleCnt="13"/>
      <dgm:spPr/>
      <dgm:t>
        <a:bodyPr/>
        <a:lstStyle/>
        <a:p>
          <a:endParaRPr lang="en-GB"/>
        </a:p>
      </dgm:t>
    </dgm:pt>
    <dgm:pt modelId="{BCB5C0D9-2FCF-4BA1-9BF4-B50A8B62C9B1}" type="pres">
      <dgm:prSet presAssocID="{98474CCA-95C0-4D33-9BC7-29B625BA90B7}" presName="connTx" presStyleLbl="parChTrans1D3" presStyleIdx="3" presStyleCnt="13"/>
      <dgm:spPr/>
      <dgm:t>
        <a:bodyPr/>
        <a:lstStyle/>
        <a:p>
          <a:endParaRPr lang="en-GB"/>
        </a:p>
      </dgm:t>
    </dgm:pt>
    <dgm:pt modelId="{ECA2828F-0F6E-455C-BB1E-2845438AB7C7}" type="pres">
      <dgm:prSet presAssocID="{33FD8AC8-41B5-4FE1-B5C4-D88B94693596}" presName="root2" presStyleCnt="0"/>
      <dgm:spPr/>
      <dgm:t>
        <a:bodyPr/>
        <a:lstStyle/>
        <a:p>
          <a:endParaRPr lang="en-GB"/>
        </a:p>
      </dgm:t>
    </dgm:pt>
    <dgm:pt modelId="{459367AD-6448-472D-8E72-B5BE7A3EA304}" type="pres">
      <dgm:prSet presAssocID="{33FD8AC8-41B5-4FE1-B5C4-D88B94693596}" presName="LevelTwoTextNode" presStyleLbl="node3" presStyleIdx="3" presStyleCnt="13" custLinFactX="100000" custLinFactNeighborX="118140" custLinFactNeighborY="-9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2B3C91D-C777-452A-A5CD-8FA05FD898A8}" type="pres">
      <dgm:prSet presAssocID="{33FD8AC8-41B5-4FE1-B5C4-D88B94693596}" presName="level3hierChild" presStyleCnt="0"/>
      <dgm:spPr/>
      <dgm:t>
        <a:bodyPr/>
        <a:lstStyle/>
        <a:p>
          <a:endParaRPr lang="en-GB"/>
        </a:p>
      </dgm:t>
    </dgm:pt>
    <dgm:pt modelId="{6B584C40-F941-40B9-B9B7-449580740265}" type="pres">
      <dgm:prSet presAssocID="{78D2E91D-FFBA-489E-AE80-AEBCFCFBDAC9}" presName="conn2-1" presStyleLbl="parChTrans1D3" presStyleIdx="4" presStyleCnt="13"/>
      <dgm:spPr/>
      <dgm:t>
        <a:bodyPr/>
        <a:lstStyle/>
        <a:p>
          <a:endParaRPr lang="en-GB"/>
        </a:p>
      </dgm:t>
    </dgm:pt>
    <dgm:pt modelId="{DE34CA1B-3796-4994-BC9A-75FDC2C3600E}" type="pres">
      <dgm:prSet presAssocID="{78D2E91D-FFBA-489E-AE80-AEBCFCFBDAC9}" presName="connTx" presStyleLbl="parChTrans1D3" presStyleIdx="4" presStyleCnt="13"/>
      <dgm:spPr/>
      <dgm:t>
        <a:bodyPr/>
        <a:lstStyle/>
        <a:p>
          <a:endParaRPr lang="en-GB"/>
        </a:p>
      </dgm:t>
    </dgm:pt>
    <dgm:pt modelId="{9514B53D-EDB1-4D46-9568-3C41B99F41DB}" type="pres">
      <dgm:prSet presAssocID="{E50B892A-5D2D-4F14-8C0D-61C1B4C8A84A}" presName="root2" presStyleCnt="0"/>
      <dgm:spPr/>
      <dgm:t>
        <a:bodyPr/>
        <a:lstStyle/>
        <a:p>
          <a:endParaRPr lang="en-GB"/>
        </a:p>
      </dgm:t>
    </dgm:pt>
    <dgm:pt modelId="{FB7A7C3A-255A-4045-9D38-B297BA5BF9D6}" type="pres">
      <dgm:prSet presAssocID="{E50B892A-5D2D-4F14-8C0D-61C1B4C8A84A}" presName="LevelTwoTextNode" presStyleLbl="node3" presStyleIdx="4" presStyleCnt="13" custLinFactX="100000" custLinFactNeighborX="118140" custLinFactNeighborY="-71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256C581-2D97-4B49-9658-6CE81A2109F3}" type="pres">
      <dgm:prSet presAssocID="{E50B892A-5D2D-4F14-8C0D-61C1B4C8A84A}" presName="level3hierChild" presStyleCnt="0"/>
      <dgm:spPr/>
      <dgm:t>
        <a:bodyPr/>
        <a:lstStyle/>
        <a:p>
          <a:endParaRPr lang="en-GB"/>
        </a:p>
      </dgm:t>
    </dgm:pt>
    <dgm:pt modelId="{7337EB9D-BBE3-4833-B79E-8F7374684B82}" type="pres">
      <dgm:prSet presAssocID="{F77BCA16-7167-4C34-9F18-4CA595CC2EDB}" presName="conn2-1" presStyleLbl="parChTrans1D3" presStyleIdx="5" presStyleCnt="13"/>
      <dgm:spPr/>
      <dgm:t>
        <a:bodyPr/>
        <a:lstStyle/>
        <a:p>
          <a:endParaRPr lang="en-US"/>
        </a:p>
      </dgm:t>
    </dgm:pt>
    <dgm:pt modelId="{91B8CBE2-D94E-4306-A0DA-6621066635FA}" type="pres">
      <dgm:prSet presAssocID="{F77BCA16-7167-4C34-9F18-4CA595CC2EDB}" presName="connTx" presStyleLbl="parChTrans1D3" presStyleIdx="5" presStyleCnt="13"/>
      <dgm:spPr/>
      <dgm:t>
        <a:bodyPr/>
        <a:lstStyle/>
        <a:p>
          <a:endParaRPr lang="en-US"/>
        </a:p>
      </dgm:t>
    </dgm:pt>
    <dgm:pt modelId="{447AF52A-2D5D-44DC-B7BC-97A9FA4F7B3C}" type="pres">
      <dgm:prSet presAssocID="{2B90D3DB-4663-48C3-A63F-E8A3E426405C}" presName="root2" presStyleCnt="0"/>
      <dgm:spPr/>
    </dgm:pt>
    <dgm:pt modelId="{E45861DD-A536-408B-8157-01FEF92E0788}" type="pres">
      <dgm:prSet presAssocID="{2B90D3DB-4663-48C3-A63F-E8A3E426405C}" presName="LevelTwoTextNode" presStyleLbl="node3" presStyleIdx="5" presStyleCnt="13" custLinFactX="100000" custLinFactNeighborX="118140" custLinFactNeighborY="-7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8FE36B-29AD-4EE7-85D5-4C9255D2E91E}" type="pres">
      <dgm:prSet presAssocID="{2B90D3DB-4663-48C3-A63F-E8A3E426405C}" presName="level3hierChild" presStyleCnt="0"/>
      <dgm:spPr/>
    </dgm:pt>
    <dgm:pt modelId="{3A31FA11-646D-4B46-8800-335CA3469E9F}" type="pres">
      <dgm:prSet presAssocID="{D6A769C4-0CA5-4117-A07A-5D52F941A9F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7D0B5FED-B202-4806-AF84-F9F0AD1D9A52}" type="pres">
      <dgm:prSet presAssocID="{D6A769C4-0CA5-4117-A07A-5D52F941A9F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15B2529-4944-4D32-A95C-B84BA18A937C}" type="pres">
      <dgm:prSet presAssocID="{C5CF5797-969C-4A90-86CD-444AA94E8F23}" presName="root2" presStyleCnt="0"/>
      <dgm:spPr/>
      <dgm:t>
        <a:bodyPr/>
        <a:lstStyle/>
        <a:p>
          <a:endParaRPr lang="en-GB"/>
        </a:p>
      </dgm:t>
    </dgm:pt>
    <dgm:pt modelId="{4FA8E204-7B6E-4B53-840A-F5C8B92894A1}" type="pres">
      <dgm:prSet presAssocID="{C5CF5797-969C-4A90-86CD-444AA94E8F23}" presName="LevelTwoTextNode" presStyleLbl="node2" presStyleIdx="1" presStyleCnt="3" custLinFactX="-27500" custLinFactNeighborX="-100000" custLinFactNeighborY="24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D9A772-4AF5-42A9-A406-4B5CFDA1E3A7}" type="pres">
      <dgm:prSet presAssocID="{C5CF5797-969C-4A90-86CD-444AA94E8F23}" presName="level3hierChild" presStyleCnt="0"/>
      <dgm:spPr/>
      <dgm:t>
        <a:bodyPr/>
        <a:lstStyle/>
        <a:p>
          <a:endParaRPr lang="en-GB"/>
        </a:p>
      </dgm:t>
    </dgm:pt>
    <dgm:pt modelId="{895398FC-21AE-4C27-9810-3515EB47A834}" type="pres">
      <dgm:prSet presAssocID="{DCB1A775-4705-413F-96C1-DE7E16DA6F68}" presName="conn2-1" presStyleLbl="parChTrans1D3" presStyleIdx="6" presStyleCnt="13"/>
      <dgm:spPr/>
      <dgm:t>
        <a:bodyPr/>
        <a:lstStyle/>
        <a:p>
          <a:endParaRPr lang="en-US"/>
        </a:p>
      </dgm:t>
    </dgm:pt>
    <dgm:pt modelId="{F4B337BA-1782-4F02-9F06-3D5E2D349C42}" type="pres">
      <dgm:prSet presAssocID="{DCB1A775-4705-413F-96C1-DE7E16DA6F68}" presName="connTx" presStyleLbl="parChTrans1D3" presStyleIdx="6" presStyleCnt="13"/>
      <dgm:spPr/>
      <dgm:t>
        <a:bodyPr/>
        <a:lstStyle/>
        <a:p>
          <a:endParaRPr lang="en-US"/>
        </a:p>
      </dgm:t>
    </dgm:pt>
    <dgm:pt modelId="{F6515805-D03C-40D1-AC64-B1429DE32225}" type="pres">
      <dgm:prSet presAssocID="{A0076420-2728-490D-8119-067AAA2D9B5B}" presName="root2" presStyleCnt="0"/>
      <dgm:spPr/>
      <dgm:t>
        <a:bodyPr/>
        <a:lstStyle/>
        <a:p>
          <a:endParaRPr lang="en-GB"/>
        </a:p>
      </dgm:t>
    </dgm:pt>
    <dgm:pt modelId="{DDC2842B-F7E4-4E06-A9AA-AD2C43DC0033}" type="pres">
      <dgm:prSet presAssocID="{A0076420-2728-490D-8119-067AAA2D9B5B}" presName="LevelTwoTextNode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79FB7B-5C4A-429E-9A9F-FFC69FFAEE63}" type="pres">
      <dgm:prSet presAssocID="{A0076420-2728-490D-8119-067AAA2D9B5B}" presName="level3hierChild" presStyleCnt="0"/>
      <dgm:spPr/>
      <dgm:t>
        <a:bodyPr/>
        <a:lstStyle/>
        <a:p>
          <a:endParaRPr lang="en-GB"/>
        </a:p>
      </dgm:t>
    </dgm:pt>
    <dgm:pt modelId="{462929A7-0FA8-42B8-B441-4B10927B611E}" type="pres">
      <dgm:prSet presAssocID="{40B65C68-3369-4000-959E-FED0A6DD5BB5}" presName="conn2-1" presStyleLbl="parChTrans1D3" presStyleIdx="7" presStyleCnt="13"/>
      <dgm:spPr/>
      <dgm:t>
        <a:bodyPr/>
        <a:lstStyle/>
        <a:p>
          <a:endParaRPr lang="en-US"/>
        </a:p>
      </dgm:t>
    </dgm:pt>
    <dgm:pt modelId="{95301074-7458-47DD-AA31-AAAE539BDE06}" type="pres">
      <dgm:prSet presAssocID="{40B65C68-3369-4000-959E-FED0A6DD5BB5}" presName="connTx" presStyleLbl="parChTrans1D3" presStyleIdx="7" presStyleCnt="13"/>
      <dgm:spPr/>
      <dgm:t>
        <a:bodyPr/>
        <a:lstStyle/>
        <a:p>
          <a:endParaRPr lang="en-US"/>
        </a:p>
      </dgm:t>
    </dgm:pt>
    <dgm:pt modelId="{ECB6232B-A120-4037-A1FE-1D910C4B21E3}" type="pres">
      <dgm:prSet presAssocID="{B6C42ED5-FD50-413D-A787-F9768E7A0049}" presName="root2" presStyleCnt="0"/>
      <dgm:spPr/>
    </dgm:pt>
    <dgm:pt modelId="{101753F4-94F4-42F0-9738-97EA2E13A177}" type="pres">
      <dgm:prSet presAssocID="{B6C42ED5-FD50-413D-A787-F9768E7A0049}" presName="LevelTwoTextNode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39075-2410-4AC1-8510-3401084459EB}" type="pres">
      <dgm:prSet presAssocID="{B6C42ED5-FD50-413D-A787-F9768E7A0049}" presName="level3hierChild" presStyleCnt="0"/>
      <dgm:spPr/>
    </dgm:pt>
    <dgm:pt modelId="{403B00BD-64C2-45B5-99D9-3251AF3E4E1B}" type="pres">
      <dgm:prSet presAssocID="{DFB2E7FA-7B23-45FC-A541-E7B00AFFC56C}" presName="conn2-1" presStyleLbl="parChTrans1D3" presStyleIdx="8" presStyleCnt="13"/>
      <dgm:spPr/>
      <dgm:t>
        <a:bodyPr/>
        <a:lstStyle/>
        <a:p>
          <a:endParaRPr lang="en-GB"/>
        </a:p>
      </dgm:t>
    </dgm:pt>
    <dgm:pt modelId="{79ED9943-5F15-463C-8202-0013BFA88F7E}" type="pres">
      <dgm:prSet presAssocID="{DFB2E7FA-7B23-45FC-A541-E7B00AFFC56C}" presName="connTx" presStyleLbl="parChTrans1D3" presStyleIdx="8" presStyleCnt="13"/>
      <dgm:spPr/>
      <dgm:t>
        <a:bodyPr/>
        <a:lstStyle/>
        <a:p>
          <a:endParaRPr lang="en-GB"/>
        </a:p>
      </dgm:t>
    </dgm:pt>
    <dgm:pt modelId="{63EC3F77-A094-4E82-8D02-CF8F6CEEE1DB}" type="pres">
      <dgm:prSet presAssocID="{402880EC-C006-4533-8F91-BA9CCD505985}" presName="root2" presStyleCnt="0"/>
      <dgm:spPr/>
      <dgm:t>
        <a:bodyPr/>
        <a:lstStyle/>
        <a:p>
          <a:endParaRPr lang="en-GB"/>
        </a:p>
      </dgm:t>
    </dgm:pt>
    <dgm:pt modelId="{3C51184A-9706-4DF4-BDBF-D7CC8C15D267}" type="pres">
      <dgm:prSet presAssocID="{402880EC-C006-4533-8F91-BA9CCD505985}" presName="LevelTwoTextNode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24FB927-44B4-4A00-A472-5A2AB522D64D}" type="pres">
      <dgm:prSet presAssocID="{402880EC-C006-4533-8F91-BA9CCD505985}" presName="level3hierChild" presStyleCnt="0"/>
      <dgm:spPr/>
      <dgm:t>
        <a:bodyPr/>
        <a:lstStyle/>
        <a:p>
          <a:endParaRPr lang="en-GB"/>
        </a:p>
      </dgm:t>
    </dgm:pt>
    <dgm:pt modelId="{062ACBB6-BF53-482F-BF89-62746F594DBF}" type="pres">
      <dgm:prSet presAssocID="{DC298FBB-8A33-488D-8C9E-C46A43F2006F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6B291AE-201E-4C79-AECC-BDC1A7CA0AF8}" type="pres">
      <dgm:prSet presAssocID="{DC298FBB-8A33-488D-8C9E-C46A43F2006F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F5EEFE6-1774-4B0E-BB0F-0C02148803C9}" type="pres">
      <dgm:prSet presAssocID="{307AFF7C-4BDC-4AE6-83EB-CBF03423F865}" presName="root2" presStyleCnt="0"/>
      <dgm:spPr/>
      <dgm:t>
        <a:bodyPr/>
        <a:lstStyle/>
        <a:p>
          <a:endParaRPr lang="en-GB"/>
        </a:p>
      </dgm:t>
    </dgm:pt>
    <dgm:pt modelId="{DF760FDA-2FA3-4269-A517-FA9C83EDF761}" type="pres">
      <dgm:prSet presAssocID="{307AFF7C-4BDC-4AE6-83EB-CBF03423F865}" presName="LevelTwoTextNode" presStyleLbl="node2" presStyleIdx="2" presStyleCnt="3" custLinFactX="-17639" custLinFactNeighborX="-100000" custLinFactNeighborY="17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DCB1B-E2CB-4BE2-AE40-6F1E9897BF23}" type="pres">
      <dgm:prSet presAssocID="{307AFF7C-4BDC-4AE6-83EB-CBF03423F865}" presName="level3hierChild" presStyleCnt="0"/>
      <dgm:spPr/>
      <dgm:t>
        <a:bodyPr/>
        <a:lstStyle/>
        <a:p>
          <a:endParaRPr lang="en-GB"/>
        </a:p>
      </dgm:t>
    </dgm:pt>
    <dgm:pt modelId="{CAF9023B-7F75-4918-9D5F-252425DECBDA}" type="pres">
      <dgm:prSet presAssocID="{3007A4F7-A1CD-4F9A-8CA2-485C55494868}" presName="conn2-1" presStyleLbl="parChTrans1D3" presStyleIdx="9" presStyleCnt="13"/>
      <dgm:spPr/>
      <dgm:t>
        <a:bodyPr/>
        <a:lstStyle/>
        <a:p>
          <a:endParaRPr lang="en-US"/>
        </a:p>
      </dgm:t>
    </dgm:pt>
    <dgm:pt modelId="{A3BEC2F6-4DAD-4F31-899C-A5B903B0A91E}" type="pres">
      <dgm:prSet presAssocID="{3007A4F7-A1CD-4F9A-8CA2-485C55494868}" presName="connTx" presStyleLbl="parChTrans1D3" presStyleIdx="9" presStyleCnt="13"/>
      <dgm:spPr/>
      <dgm:t>
        <a:bodyPr/>
        <a:lstStyle/>
        <a:p>
          <a:endParaRPr lang="en-US"/>
        </a:p>
      </dgm:t>
    </dgm:pt>
    <dgm:pt modelId="{8DD4CC74-AECE-4BA8-BF9F-5B07AA27A230}" type="pres">
      <dgm:prSet presAssocID="{3EFB3D8E-60EF-4DF6-9722-6A31A34EDA17}" presName="root2" presStyleCnt="0"/>
      <dgm:spPr/>
      <dgm:t>
        <a:bodyPr/>
        <a:lstStyle/>
        <a:p>
          <a:endParaRPr lang="en-GB"/>
        </a:p>
      </dgm:t>
    </dgm:pt>
    <dgm:pt modelId="{D329CAA7-27CE-4CF8-8F65-CAB6061BC382}" type="pres">
      <dgm:prSet presAssocID="{3EFB3D8E-60EF-4DF6-9722-6A31A34EDA17}" presName="LevelTwoTextNode" presStyleLbl="node3" presStyleIdx="9" presStyleCnt="13" custLinFactX="100000" custLinFactNeighborX="109077" custLinFactNeighborY="-7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0305B5-DD45-413A-A922-982B57962BCE}" type="pres">
      <dgm:prSet presAssocID="{3EFB3D8E-60EF-4DF6-9722-6A31A34EDA17}" presName="level3hierChild" presStyleCnt="0"/>
      <dgm:spPr/>
      <dgm:t>
        <a:bodyPr/>
        <a:lstStyle/>
        <a:p>
          <a:endParaRPr lang="en-GB"/>
        </a:p>
      </dgm:t>
    </dgm:pt>
    <dgm:pt modelId="{A0DCFF9B-97D1-43D0-8B2C-50906403CDEC}" type="pres">
      <dgm:prSet presAssocID="{B15C4B4A-3AC8-4019-9016-E03ADC730C55}" presName="conn2-1" presStyleLbl="parChTrans1D3" presStyleIdx="10" presStyleCnt="13"/>
      <dgm:spPr/>
      <dgm:t>
        <a:bodyPr/>
        <a:lstStyle/>
        <a:p>
          <a:endParaRPr lang="en-US"/>
        </a:p>
      </dgm:t>
    </dgm:pt>
    <dgm:pt modelId="{1C07ADE4-25E3-4357-AA29-C75AA7B0CCF8}" type="pres">
      <dgm:prSet presAssocID="{B15C4B4A-3AC8-4019-9016-E03ADC730C55}" presName="connTx" presStyleLbl="parChTrans1D3" presStyleIdx="10" presStyleCnt="13"/>
      <dgm:spPr/>
      <dgm:t>
        <a:bodyPr/>
        <a:lstStyle/>
        <a:p>
          <a:endParaRPr lang="en-US"/>
        </a:p>
      </dgm:t>
    </dgm:pt>
    <dgm:pt modelId="{DFEE661A-3C03-470E-BC69-A9DB52B21F1F}" type="pres">
      <dgm:prSet presAssocID="{6A08B4B9-737B-4CF8-A0FB-161D83B720F6}" presName="root2" presStyleCnt="0"/>
      <dgm:spPr/>
      <dgm:t>
        <a:bodyPr/>
        <a:lstStyle/>
        <a:p>
          <a:endParaRPr lang="en-GB"/>
        </a:p>
      </dgm:t>
    </dgm:pt>
    <dgm:pt modelId="{3292FFE0-0545-4A3F-9831-A97F68EA5643}" type="pres">
      <dgm:prSet presAssocID="{6A08B4B9-737B-4CF8-A0FB-161D83B720F6}" presName="LevelTwoTextNode" presStyleLbl="node3" presStyleIdx="10" presStyleCnt="13" custLinFactX="100000" custLinFactNeighborX="109077" custLinFactNeighborY="-14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090CE2-DCF5-43BD-ADBE-39B39046F1F8}" type="pres">
      <dgm:prSet presAssocID="{6A08B4B9-737B-4CF8-A0FB-161D83B720F6}" presName="level3hierChild" presStyleCnt="0"/>
      <dgm:spPr/>
      <dgm:t>
        <a:bodyPr/>
        <a:lstStyle/>
        <a:p>
          <a:endParaRPr lang="en-GB"/>
        </a:p>
      </dgm:t>
    </dgm:pt>
    <dgm:pt modelId="{049F9CBF-A44A-473C-9462-D62342F24E7C}" type="pres">
      <dgm:prSet presAssocID="{01555C31-823E-480F-9E9D-63A8AC6B108C}" presName="conn2-1" presStyleLbl="parChTrans1D3" presStyleIdx="11" presStyleCnt="13"/>
      <dgm:spPr/>
      <dgm:t>
        <a:bodyPr/>
        <a:lstStyle/>
        <a:p>
          <a:endParaRPr lang="en-US"/>
        </a:p>
      </dgm:t>
    </dgm:pt>
    <dgm:pt modelId="{6A512A06-2EF0-45E5-A68F-80024D2D65AE}" type="pres">
      <dgm:prSet presAssocID="{01555C31-823E-480F-9E9D-63A8AC6B108C}" presName="connTx" presStyleLbl="parChTrans1D3" presStyleIdx="11" presStyleCnt="13"/>
      <dgm:spPr/>
      <dgm:t>
        <a:bodyPr/>
        <a:lstStyle/>
        <a:p>
          <a:endParaRPr lang="en-US"/>
        </a:p>
      </dgm:t>
    </dgm:pt>
    <dgm:pt modelId="{6D46FF66-C1F2-4D14-A99F-112B1C631CD6}" type="pres">
      <dgm:prSet presAssocID="{122CFD01-88E1-4A75-9AA1-00363F5F0434}" presName="root2" presStyleCnt="0"/>
      <dgm:spPr/>
      <dgm:t>
        <a:bodyPr/>
        <a:lstStyle/>
        <a:p>
          <a:endParaRPr lang="en-GB"/>
        </a:p>
      </dgm:t>
    </dgm:pt>
    <dgm:pt modelId="{675D42C0-A6EB-4550-A30C-CF18CFDC61D3}" type="pres">
      <dgm:prSet presAssocID="{122CFD01-88E1-4A75-9AA1-00363F5F0434}" presName="LevelTwoTextNode" presStyleLbl="node3" presStyleIdx="11" presStyleCnt="13" custLinFactX="100000" custLinFactNeighborX="109077" custLinFactNeighborY="-202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F6675D-622C-4354-9E1F-084EE2C2E899}" type="pres">
      <dgm:prSet presAssocID="{122CFD01-88E1-4A75-9AA1-00363F5F0434}" presName="level3hierChild" presStyleCnt="0"/>
      <dgm:spPr/>
      <dgm:t>
        <a:bodyPr/>
        <a:lstStyle/>
        <a:p>
          <a:endParaRPr lang="en-GB"/>
        </a:p>
      </dgm:t>
    </dgm:pt>
    <dgm:pt modelId="{1A0563DF-C4EE-4D33-B289-36BC374F073D}" type="pres">
      <dgm:prSet presAssocID="{23A0AB84-7151-4B0E-9B4D-F060CDE3F319}" presName="conn2-1" presStyleLbl="parChTrans1D3" presStyleIdx="12" presStyleCnt="13"/>
      <dgm:spPr/>
      <dgm:t>
        <a:bodyPr/>
        <a:lstStyle/>
        <a:p>
          <a:endParaRPr lang="en-US"/>
        </a:p>
      </dgm:t>
    </dgm:pt>
    <dgm:pt modelId="{E9B7D324-37BB-48D7-B076-7705B607BC07}" type="pres">
      <dgm:prSet presAssocID="{23A0AB84-7151-4B0E-9B4D-F060CDE3F319}" presName="connTx" presStyleLbl="parChTrans1D3" presStyleIdx="12" presStyleCnt="13"/>
      <dgm:spPr/>
      <dgm:t>
        <a:bodyPr/>
        <a:lstStyle/>
        <a:p>
          <a:endParaRPr lang="en-US"/>
        </a:p>
      </dgm:t>
    </dgm:pt>
    <dgm:pt modelId="{6D554A36-15AB-4913-806D-90D7764E854F}" type="pres">
      <dgm:prSet presAssocID="{CB645DD1-D92D-4495-B48E-9892A207B45D}" presName="root2" presStyleCnt="0"/>
      <dgm:spPr/>
      <dgm:t>
        <a:bodyPr/>
        <a:lstStyle/>
        <a:p>
          <a:endParaRPr lang="en-GB"/>
        </a:p>
      </dgm:t>
    </dgm:pt>
    <dgm:pt modelId="{25576669-BEBF-45D5-A0FD-D9CC18469E3E}" type="pres">
      <dgm:prSet presAssocID="{CB645DD1-D92D-4495-B48E-9892A207B45D}" presName="LevelTwoTextNode" presStyleLbl="node3" presStyleIdx="12" presStyleCnt="13" custLinFactX="100000" custLinFactNeighborX="109077" custLinFactNeighborY="-26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3996E3-F76B-41CC-B360-4D881BD5D58A}" type="pres">
      <dgm:prSet presAssocID="{CB645DD1-D92D-4495-B48E-9892A207B45D}" presName="level3hierChild" presStyleCnt="0"/>
      <dgm:spPr/>
      <dgm:t>
        <a:bodyPr/>
        <a:lstStyle/>
        <a:p>
          <a:endParaRPr lang="en-GB"/>
        </a:p>
      </dgm:t>
    </dgm:pt>
  </dgm:ptLst>
  <dgm:cxnLst>
    <dgm:cxn modelId="{AFF1AC06-D20F-404B-BB57-AEBCC4F49E2F}" type="presOf" srcId="{AF8723F0-3BAC-4AA6-92BC-103259D2B938}" destId="{67F4FE84-FF50-4362-8BC5-19FBA3B26E02}" srcOrd="0" destOrd="0" presId="urn:microsoft.com/office/officeart/2005/8/layout/hierarchy2"/>
    <dgm:cxn modelId="{787151DA-AC2E-45B5-A3F0-30B35C662F40}" srcId="{307AFF7C-4BDC-4AE6-83EB-CBF03423F865}" destId="{CB645DD1-D92D-4495-B48E-9892A207B45D}" srcOrd="3" destOrd="0" parTransId="{23A0AB84-7151-4B0E-9B4D-F060CDE3F319}" sibTransId="{4A428261-E0A4-4363-8216-9C23C9204F20}"/>
    <dgm:cxn modelId="{6209811B-FBE9-45B4-96D5-B1A87DBBE00A}" type="presOf" srcId="{98474CCA-95C0-4D33-9BC7-29B625BA90B7}" destId="{BCB5C0D9-2FCF-4BA1-9BF4-B50A8B62C9B1}" srcOrd="1" destOrd="0" presId="urn:microsoft.com/office/officeart/2005/8/layout/hierarchy2"/>
    <dgm:cxn modelId="{D98DBC92-5FA1-4A98-B927-7D09894BC44E}" srcId="{E13F5E25-14FB-4F80-9EFB-6CD483CC2386}" destId="{6B0108C5-7591-4FA5-814D-98561F233056}" srcOrd="2" destOrd="0" parTransId="{1EB6885A-BF6C-4ADA-B125-87C489F5ADF6}" sibTransId="{12CCD0E2-E295-46ED-B83C-EF9E331E4662}"/>
    <dgm:cxn modelId="{1BEEFC67-BC47-4F47-9C6D-730422EF18B6}" srcId="{E13F5E25-14FB-4F80-9EFB-6CD483CC2386}" destId="{2B90D3DB-4663-48C3-A63F-E8A3E426405C}" srcOrd="5" destOrd="0" parTransId="{F77BCA16-7167-4C34-9F18-4CA595CC2EDB}" sibTransId="{13536B0B-7707-4E2C-BAF9-F201CA16ECE6}"/>
    <dgm:cxn modelId="{D73B1EB5-8D6C-4906-9C1E-4B5E91149E19}" type="presOf" srcId="{C5CF5797-969C-4A90-86CD-444AA94E8F23}" destId="{4FA8E204-7B6E-4B53-840A-F5C8B92894A1}" srcOrd="0" destOrd="0" presId="urn:microsoft.com/office/officeart/2005/8/layout/hierarchy2"/>
    <dgm:cxn modelId="{5633800B-A7A1-4DC2-B006-FC7ED17502D6}" srcId="{C5CF5797-969C-4A90-86CD-444AA94E8F23}" destId="{402880EC-C006-4533-8F91-BA9CCD505985}" srcOrd="2" destOrd="0" parTransId="{DFB2E7FA-7B23-45FC-A541-E7B00AFFC56C}" sibTransId="{DAED12E4-9957-453D-B619-3BF9E103B291}"/>
    <dgm:cxn modelId="{86036361-0701-4EB5-BACB-EFCB7A4779C0}" type="presOf" srcId="{3007A4F7-A1CD-4F9A-8CA2-485C55494868}" destId="{A3BEC2F6-4DAD-4F31-899C-A5B903B0A91E}" srcOrd="1" destOrd="0" presId="urn:microsoft.com/office/officeart/2005/8/layout/hierarchy2"/>
    <dgm:cxn modelId="{A99D13C8-8A98-40C6-AAA1-E50D8FE4E1AD}" srcId="{7309BEFA-B0C5-4DD1-83A6-3326C831CDB7}" destId="{846F32E1-6931-4E96-96B7-C655AB5EF736}" srcOrd="0" destOrd="0" parTransId="{06CC3CD8-A3E8-471A-924A-73985E4E01A8}" sibTransId="{44C80D1F-8C91-42C5-8457-6099FA1BC3F3}"/>
    <dgm:cxn modelId="{A18EAD82-BDA1-4418-AACC-50442E290AFE}" type="presOf" srcId="{23A0AB84-7151-4B0E-9B4D-F060CDE3F319}" destId="{E9B7D324-37BB-48D7-B076-7705B607BC07}" srcOrd="1" destOrd="0" presId="urn:microsoft.com/office/officeart/2005/8/layout/hierarchy2"/>
    <dgm:cxn modelId="{0A957841-342F-4E24-86B2-4AB8B6F3DCD6}" type="presOf" srcId="{DCB1A775-4705-413F-96C1-DE7E16DA6F68}" destId="{F4B337BA-1782-4F02-9F06-3D5E2D349C42}" srcOrd="1" destOrd="0" presId="urn:microsoft.com/office/officeart/2005/8/layout/hierarchy2"/>
    <dgm:cxn modelId="{5ECCA378-0A36-42C5-921F-988746E9400C}" type="presOf" srcId="{B7596BB7-F6DF-4D58-A704-26918BB5483F}" destId="{BDF85882-90F0-4B52-9246-6EF0426F18E0}" srcOrd="0" destOrd="0" presId="urn:microsoft.com/office/officeart/2005/8/layout/hierarchy2"/>
    <dgm:cxn modelId="{46359AD1-CDA6-4C34-B0EC-79E3436582C6}" srcId="{846F32E1-6931-4E96-96B7-C655AB5EF736}" destId="{E13F5E25-14FB-4F80-9EFB-6CD483CC2386}" srcOrd="0" destOrd="0" parTransId="{42A396FB-4576-4212-ADFE-580F72E3FE2A}" sibTransId="{AAC2475F-769D-4430-9786-B9C7AB35DAC0}"/>
    <dgm:cxn modelId="{2783FEDA-CAAA-46D0-A37A-5563F7477600}" type="presOf" srcId="{23A0AB84-7151-4B0E-9B4D-F060CDE3F319}" destId="{1A0563DF-C4EE-4D33-B289-36BC374F073D}" srcOrd="0" destOrd="0" presId="urn:microsoft.com/office/officeart/2005/8/layout/hierarchy2"/>
    <dgm:cxn modelId="{46E3502B-2B4D-4B42-A22D-8E9E24254BAA}" type="presOf" srcId="{01555C31-823E-480F-9E9D-63A8AC6B108C}" destId="{6A512A06-2EF0-45E5-A68F-80024D2D65AE}" srcOrd="1" destOrd="0" presId="urn:microsoft.com/office/officeart/2005/8/layout/hierarchy2"/>
    <dgm:cxn modelId="{ACE7CE69-4C26-4C30-990D-A199CA93C8C8}" type="presOf" srcId="{2B90D3DB-4663-48C3-A63F-E8A3E426405C}" destId="{E45861DD-A536-408B-8157-01FEF92E0788}" srcOrd="0" destOrd="0" presId="urn:microsoft.com/office/officeart/2005/8/layout/hierarchy2"/>
    <dgm:cxn modelId="{9517CA4C-F1C9-44AC-A5FF-376C5665734B}" type="presOf" srcId="{33FD8AC8-41B5-4FE1-B5C4-D88B94693596}" destId="{459367AD-6448-472D-8E72-B5BE7A3EA304}" srcOrd="0" destOrd="0" presId="urn:microsoft.com/office/officeart/2005/8/layout/hierarchy2"/>
    <dgm:cxn modelId="{89176CF1-8E04-4145-8F4E-7471869B1012}" srcId="{E13F5E25-14FB-4F80-9EFB-6CD483CC2386}" destId="{88459EC2-C754-4365-9101-02C8AACFA9DF}" srcOrd="0" destOrd="0" parTransId="{1C7FCB8C-FCE5-40CB-99AB-70797BB654DF}" sibTransId="{EEE8FBD9-0062-4743-8F4B-A11A15B04387}"/>
    <dgm:cxn modelId="{B5212271-7422-45A9-A8E8-76EAF673E061}" srcId="{307AFF7C-4BDC-4AE6-83EB-CBF03423F865}" destId="{6A08B4B9-737B-4CF8-A0FB-161D83B720F6}" srcOrd="1" destOrd="0" parTransId="{B15C4B4A-3AC8-4019-9016-E03ADC730C55}" sibTransId="{ADBD68DC-C8C3-4E59-85C6-F1B229259D17}"/>
    <dgm:cxn modelId="{BFB065AB-25E7-4682-AF0A-817F2086193D}" type="presOf" srcId="{3007A4F7-A1CD-4F9A-8CA2-485C55494868}" destId="{CAF9023B-7F75-4918-9D5F-252425DECBDA}" srcOrd="0" destOrd="0" presId="urn:microsoft.com/office/officeart/2005/8/layout/hierarchy2"/>
    <dgm:cxn modelId="{14813030-24D0-4FA4-8C49-63BCE10012FB}" type="presOf" srcId="{78D2E91D-FFBA-489E-AE80-AEBCFCFBDAC9}" destId="{DE34CA1B-3796-4994-BC9A-75FDC2C3600E}" srcOrd="1" destOrd="0" presId="urn:microsoft.com/office/officeart/2005/8/layout/hierarchy2"/>
    <dgm:cxn modelId="{0745215F-D776-4C59-8C46-A14728D4FCB1}" type="presOf" srcId="{DFB2E7FA-7B23-45FC-A541-E7B00AFFC56C}" destId="{79ED9943-5F15-463C-8202-0013BFA88F7E}" srcOrd="1" destOrd="0" presId="urn:microsoft.com/office/officeart/2005/8/layout/hierarchy2"/>
    <dgm:cxn modelId="{F6AFB801-567E-4BD4-8355-9916E2719BF5}" type="presOf" srcId="{B15C4B4A-3AC8-4019-9016-E03ADC730C55}" destId="{A0DCFF9B-97D1-43D0-8B2C-50906403CDEC}" srcOrd="0" destOrd="0" presId="urn:microsoft.com/office/officeart/2005/8/layout/hierarchy2"/>
    <dgm:cxn modelId="{80875183-D621-4C70-BB92-B4C9A2FEA664}" type="presOf" srcId="{1C7FCB8C-FCE5-40CB-99AB-70797BB654DF}" destId="{D11FCD59-7020-437D-9C6F-F291E4AA3CA9}" srcOrd="1" destOrd="0" presId="urn:microsoft.com/office/officeart/2005/8/layout/hierarchy2"/>
    <dgm:cxn modelId="{73AED4A7-5943-4CB6-9FFF-7710B6620134}" type="presOf" srcId="{DC298FBB-8A33-488D-8C9E-C46A43F2006F}" destId="{062ACBB6-BF53-482F-BF89-62746F594DBF}" srcOrd="0" destOrd="0" presId="urn:microsoft.com/office/officeart/2005/8/layout/hierarchy2"/>
    <dgm:cxn modelId="{481B5A36-0692-444A-AC16-1E35891A884F}" srcId="{E13F5E25-14FB-4F80-9EFB-6CD483CC2386}" destId="{E50B892A-5D2D-4F14-8C0D-61C1B4C8A84A}" srcOrd="4" destOrd="0" parTransId="{78D2E91D-FFBA-489E-AE80-AEBCFCFBDAC9}" sibTransId="{DCA61ADC-D6F2-4D3B-A748-A0DA9DDF2BE4}"/>
    <dgm:cxn modelId="{F9E66700-19C3-4DB9-8727-D8FBC9B60522}" type="presOf" srcId="{40B65C68-3369-4000-959E-FED0A6DD5BB5}" destId="{462929A7-0FA8-42B8-B441-4B10927B611E}" srcOrd="0" destOrd="0" presId="urn:microsoft.com/office/officeart/2005/8/layout/hierarchy2"/>
    <dgm:cxn modelId="{69F71EA9-11AC-448D-B7DD-4EE3C204D7E0}" srcId="{307AFF7C-4BDC-4AE6-83EB-CBF03423F865}" destId="{122CFD01-88E1-4A75-9AA1-00363F5F0434}" srcOrd="2" destOrd="0" parTransId="{01555C31-823E-480F-9E9D-63A8AC6B108C}" sibTransId="{D8E2C6E5-B6D7-4175-AF5D-C8E46CA222B1}"/>
    <dgm:cxn modelId="{4C759D34-80C7-46CB-AAAB-27DCB76DA8E8}" type="presOf" srcId="{F77BCA16-7167-4C34-9F18-4CA595CC2EDB}" destId="{7337EB9D-BBE3-4833-B79E-8F7374684B82}" srcOrd="0" destOrd="0" presId="urn:microsoft.com/office/officeart/2005/8/layout/hierarchy2"/>
    <dgm:cxn modelId="{E263869F-7260-46D4-B1EE-53ECA259E39C}" type="presOf" srcId="{42A396FB-4576-4212-ADFE-580F72E3FE2A}" destId="{7A0CCFD6-BF4D-4FE3-89BF-D4880C3EDF6D}" srcOrd="0" destOrd="0" presId="urn:microsoft.com/office/officeart/2005/8/layout/hierarchy2"/>
    <dgm:cxn modelId="{34A4C497-3D93-4A8E-96D7-9F9237C408D4}" type="presOf" srcId="{1C7FCB8C-FCE5-40CB-99AB-70797BB654DF}" destId="{7FD08D64-B544-4C56-B98F-492A66AE4E41}" srcOrd="0" destOrd="0" presId="urn:microsoft.com/office/officeart/2005/8/layout/hierarchy2"/>
    <dgm:cxn modelId="{5873AF83-7000-46D1-992F-C0B13B9A73D6}" type="presOf" srcId="{6A08B4B9-737B-4CF8-A0FB-161D83B720F6}" destId="{3292FFE0-0545-4A3F-9831-A97F68EA5643}" srcOrd="0" destOrd="0" presId="urn:microsoft.com/office/officeart/2005/8/layout/hierarchy2"/>
    <dgm:cxn modelId="{BFF22976-16A4-4B94-8E2E-92636DD3B205}" type="presOf" srcId="{D6A769C4-0CA5-4117-A07A-5D52F941A9FE}" destId="{7D0B5FED-B202-4806-AF84-F9F0AD1D9A52}" srcOrd="1" destOrd="0" presId="urn:microsoft.com/office/officeart/2005/8/layout/hierarchy2"/>
    <dgm:cxn modelId="{A1CED9C1-1B9C-42BA-9DB5-A7A331CB0524}" type="presOf" srcId="{1EB6885A-BF6C-4ADA-B125-87C489F5ADF6}" destId="{B4B5946C-7FF8-4EBD-870E-8FD781635FA1}" srcOrd="0" destOrd="0" presId="urn:microsoft.com/office/officeart/2005/8/layout/hierarchy2"/>
    <dgm:cxn modelId="{FBA7D293-C9BF-42C6-BC54-40E97119F697}" type="presOf" srcId="{78D2E91D-FFBA-489E-AE80-AEBCFCFBDAC9}" destId="{6B584C40-F941-40B9-B9B7-449580740265}" srcOrd="0" destOrd="0" presId="urn:microsoft.com/office/officeart/2005/8/layout/hierarchy2"/>
    <dgm:cxn modelId="{25D1795A-0677-491B-815A-67A35EE34ACE}" type="presOf" srcId="{307AFF7C-4BDC-4AE6-83EB-CBF03423F865}" destId="{DF760FDA-2FA3-4269-A517-FA9C83EDF761}" srcOrd="0" destOrd="0" presId="urn:microsoft.com/office/officeart/2005/8/layout/hierarchy2"/>
    <dgm:cxn modelId="{B84A5208-C3A6-4015-A1B4-9F9F758F7CAD}" srcId="{E13F5E25-14FB-4F80-9EFB-6CD483CC2386}" destId="{B7596BB7-F6DF-4D58-A704-26918BB5483F}" srcOrd="1" destOrd="0" parTransId="{AF8723F0-3BAC-4AA6-92BC-103259D2B938}" sibTransId="{75CB3A57-B8F2-43BE-86ED-344426E9DEE2}"/>
    <dgm:cxn modelId="{25D1E804-F3D7-4316-900C-EAB3537CEC6B}" type="presOf" srcId="{88459EC2-C754-4365-9101-02C8AACFA9DF}" destId="{EF96AD88-D4D3-4D6C-BBD7-1F94213380CF}" srcOrd="0" destOrd="0" presId="urn:microsoft.com/office/officeart/2005/8/layout/hierarchy2"/>
    <dgm:cxn modelId="{F23BC1EA-CD1E-4218-B545-22C0EC16D3EB}" type="presOf" srcId="{01555C31-823E-480F-9E9D-63A8AC6B108C}" destId="{049F9CBF-A44A-473C-9462-D62342F24E7C}" srcOrd="0" destOrd="0" presId="urn:microsoft.com/office/officeart/2005/8/layout/hierarchy2"/>
    <dgm:cxn modelId="{23D9903F-6567-4E09-9F41-8C291D430DD6}" type="presOf" srcId="{AF8723F0-3BAC-4AA6-92BC-103259D2B938}" destId="{E4EB0CFB-7F66-4189-8A34-6CB09428C055}" srcOrd="1" destOrd="0" presId="urn:microsoft.com/office/officeart/2005/8/layout/hierarchy2"/>
    <dgm:cxn modelId="{DE5DF8D4-CB67-48CD-8E47-14A5D7216DBD}" srcId="{307AFF7C-4BDC-4AE6-83EB-CBF03423F865}" destId="{3EFB3D8E-60EF-4DF6-9722-6A31A34EDA17}" srcOrd="0" destOrd="0" parTransId="{3007A4F7-A1CD-4F9A-8CA2-485C55494868}" sibTransId="{BC4F21F7-74AD-41DC-ACF5-1A8A5C837355}"/>
    <dgm:cxn modelId="{31D45FBD-0330-4010-9058-8410612FE235}" type="presOf" srcId="{DFB2E7FA-7B23-45FC-A541-E7B00AFFC56C}" destId="{403B00BD-64C2-45B5-99D9-3251AF3E4E1B}" srcOrd="0" destOrd="0" presId="urn:microsoft.com/office/officeart/2005/8/layout/hierarchy2"/>
    <dgm:cxn modelId="{2B595CC5-C27C-4B08-99B6-DFAEA2CAA7BF}" type="presOf" srcId="{DC298FBB-8A33-488D-8C9E-C46A43F2006F}" destId="{E6B291AE-201E-4C79-AECC-BDC1A7CA0AF8}" srcOrd="1" destOrd="0" presId="urn:microsoft.com/office/officeart/2005/8/layout/hierarchy2"/>
    <dgm:cxn modelId="{1C5222D5-03AB-4849-9B0F-D8916D45A4CC}" type="presOf" srcId="{402880EC-C006-4533-8F91-BA9CCD505985}" destId="{3C51184A-9706-4DF4-BDBF-D7CC8C15D267}" srcOrd="0" destOrd="0" presId="urn:microsoft.com/office/officeart/2005/8/layout/hierarchy2"/>
    <dgm:cxn modelId="{9B2907B5-6927-4C38-A626-A5E85A248EA3}" type="presOf" srcId="{DCB1A775-4705-413F-96C1-DE7E16DA6F68}" destId="{895398FC-21AE-4C27-9810-3515EB47A834}" srcOrd="0" destOrd="0" presId="urn:microsoft.com/office/officeart/2005/8/layout/hierarchy2"/>
    <dgm:cxn modelId="{2E9BEAFF-5D17-452C-AF7C-34788D23825A}" type="presOf" srcId="{1EB6885A-BF6C-4ADA-B125-87C489F5ADF6}" destId="{44F32635-48D8-4376-9DD0-BABA45429AC3}" srcOrd="1" destOrd="0" presId="urn:microsoft.com/office/officeart/2005/8/layout/hierarchy2"/>
    <dgm:cxn modelId="{D45755D6-6A49-416B-8220-6160F2AF4C68}" srcId="{846F32E1-6931-4E96-96B7-C655AB5EF736}" destId="{307AFF7C-4BDC-4AE6-83EB-CBF03423F865}" srcOrd="2" destOrd="0" parTransId="{DC298FBB-8A33-488D-8C9E-C46A43F2006F}" sibTransId="{3DD165D7-F2F9-41D8-ACA0-0818678C7865}"/>
    <dgm:cxn modelId="{EBF8E78C-72DF-4A6D-B5C0-376651600CCB}" type="presOf" srcId="{3EFB3D8E-60EF-4DF6-9722-6A31A34EDA17}" destId="{D329CAA7-27CE-4CF8-8F65-CAB6061BC382}" srcOrd="0" destOrd="0" presId="urn:microsoft.com/office/officeart/2005/8/layout/hierarchy2"/>
    <dgm:cxn modelId="{B427EBEB-C3A4-41EA-B480-7AFCA8460ABB}" type="presOf" srcId="{122CFD01-88E1-4A75-9AA1-00363F5F0434}" destId="{675D42C0-A6EB-4550-A30C-CF18CFDC61D3}" srcOrd="0" destOrd="0" presId="urn:microsoft.com/office/officeart/2005/8/layout/hierarchy2"/>
    <dgm:cxn modelId="{1B3614D6-E126-458F-9DD3-A1FB02A66956}" srcId="{E13F5E25-14FB-4F80-9EFB-6CD483CC2386}" destId="{33FD8AC8-41B5-4FE1-B5C4-D88B94693596}" srcOrd="3" destOrd="0" parTransId="{98474CCA-95C0-4D33-9BC7-29B625BA90B7}" sibTransId="{1E500C80-2889-4A99-A665-7BDEA9B6143E}"/>
    <dgm:cxn modelId="{582874B9-29A5-4ADC-B04B-AC2D4F95EEA1}" type="presOf" srcId="{E13F5E25-14FB-4F80-9EFB-6CD483CC2386}" destId="{8414162D-980E-47FC-ADC7-349D66B5F631}" srcOrd="0" destOrd="0" presId="urn:microsoft.com/office/officeart/2005/8/layout/hierarchy2"/>
    <dgm:cxn modelId="{00986B8F-97AF-45CC-B8DB-80BDD1494A5C}" type="presOf" srcId="{B6C42ED5-FD50-413D-A787-F9768E7A0049}" destId="{101753F4-94F4-42F0-9738-97EA2E13A177}" srcOrd="0" destOrd="0" presId="urn:microsoft.com/office/officeart/2005/8/layout/hierarchy2"/>
    <dgm:cxn modelId="{4350F2F2-0AF7-4FEA-83E0-105152B81F81}" type="presOf" srcId="{D6A769C4-0CA5-4117-A07A-5D52F941A9FE}" destId="{3A31FA11-646D-4B46-8800-335CA3469E9F}" srcOrd="0" destOrd="0" presId="urn:microsoft.com/office/officeart/2005/8/layout/hierarchy2"/>
    <dgm:cxn modelId="{D810E4DC-44FC-4680-B0C7-60E2B773FBA4}" srcId="{C5CF5797-969C-4A90-86CD-444AA94E8F23}" destId="{A0076420-2728-490D-8119-067AAA2D9B5B}" srcOrd="0" destOrd="0" parTransId="{DCB1A775-4705-413F-96C1-DE7E16DA6F68}" sibTransId="{3D991E6D-BFCE-40EA-BAAE-792A2F27EA16}"/>
    <dgm:cxn modelId="{CBEE5CDC-33C3-4120-A6B2-B689F1D8D99E}" type="presOf" srcId="{42A396FB-4576-4212-ADFE-580F72E3FE2A}" destId="{4DFFE8A0-6396-4448-9107-4FE822482FD1}" srcOrd="1" destOrd="0" presId="urn:microsoft.com/office/officeart/2005/8/layout/hierarchy2"/>
    <dgm:cxn modelId="{5F09E64B-DF10-41C1-9757-A683D0303C98}" srcId="{846F32E1-6931-4E96-96B7-C655AB5EF736}" destId="{C5CF5797-969C-4A90-86CD-444AA94E8F23}" srcOrd="1" destOrd="0" parTransId="{D6A769C4-0CA5-4117-A07A-5D52F941A9FE}" sibTransId="{4E13D211-BCA0-4AC4-851C-D6DBAA3E8113}"/>
    <dgm:cxn modelId="{97796258-93FE-4050-B2FB-A4BB96236F96}" type="presOf" srcId="{E50B892A-5D2D-4F14-8C0D-61C1B4C8A84A}" destId="{FB7A7C3A-255A-4045-9D38-B297BA5BF9D6}" srcOrd="0" destOrd="0" presId="urn:microsoft.com/office/officeart/2005/8/layout/hierarchy2"/>
    <dgm:cxn modelId="{1FDF345B-4EA5-452C-88A5-C5B8A6F990B3}" type="presOf" srcId="{846F32E1-6931-4E96-96B7-C655AB5EF736}" destId="{AD56E715-C7BC-4949-B943-3EFF6FD4F1CD}" srcOrd="0" destOrd="0" presId="urn:microsoft.com/office/officeart/2005/8/layout/hierarchy2"/>
    <dgm:cxn modelId="{30D8D6E5-E376-4ABF-A1A7-4CE85FF01794}" type="presOf" srcId="{B15C4B4A-3AC8-4019-9016-E03ADC730C55}" destId="{1C07ADE4-25E3-4357-AA29-C75AA7B0CCF8}" srcOrd="1" destOrd="0" presId="urn:microsoft.com/office/officeart/2005/8/layout/hierarchy2"/>
    <dgm:cxn modelId="{6E19AB98-81B0-445C-B225-19981E9CBDEF}" type="presOf" srcId="{40B65C68-3369-4000-959E-FED0A6DD5BB5}" destId="{95301074-7458-47DD-AA31-AAAE539BDE06}" srcOrd="1" destOrd="0" presId="urn:microsoft.com/office/officeart/2005/8/layout/hierarchy2"/>
    <dgm:cxn modelId="{29A1B3C8-8525-4AC2-A352-3FBE8636CB11}" srcId="{C5CF5797-969C-4A90-86CD-444AA94E8F23}" destId="{B6C42ED5-FD50-413D-A787-F9768E7A0049}" srcOrd="1" destOrd="0" parTransId="{40B65C68-3369-4000-959E-FED0A6DD5BB5}" sibTransId="{52C04B83-93EA-41A0-B32D-FCDE28615BDE}"/>
    <dgm:cxn modelId="{5ACBC9F0-C23E-4C5E-AAF1-44CCEA6D93A4}" type="presOf" srcId="{F77BCA16-7167-4C34-9F18-4CA595CC2EDB}" destId="{91B8CBE2-D94E-4306-A0DA-6621066635FA}" srcOrd="1" destOrd="0" presId="urn:microsoft.com/office/officeart/2005/8/layout/hierarchy2"/>
    <dgm:cxn modelId="{C4F55E94-215B-40E1-A16A-8273F27F244D}" type="presOf" srcId="{7309BEFA-B0C5-4DD1-83A6-3326C831CDB7}" destId="{BE48F3AD-3137-46B8-92CF-C8D59B089F8F}" srcOrd="0" destOrd="0" presId="urn:microsoft.com/office/officeart/2005/8/layout/hierarchy2"/>
    <dgm:cxn modelId="{34EF0EAA-FA60-40E3-AFE5-389B4E0F038A}" type="presOf" srcId="{A0076420-2728-490D-8119-067AAA2D9B5B}" destId="{DDC2842B-F7E4-4E06-A9AA-AD2C43DC0033}" srcOrd="0" destOrd="0" presId="urn:microsoft.com/office/officeart/2005/8/layout/hierarchy2"/>
    <dgm:cxn modelId="{53A30730-FB9D-4FFB-AD8F-131BE6E37D28}" type="presOf" srcId="{CB645DD1-D92D-4495-B48E-9892A207B45D}" destId="{25576669-BEBF-45D5-A0FD-D9CC18469E3E}" srcOrd="0" destOrd="0" presId="urn:microsoft.com/office/officeart/2005/8/layout/hierarchy2"/>
    <dgm:cxn modelId="{8595791F-62ED-4E38-B89C-6370493D5981}" type="presOf" srcId="{6B0108C5-7591-4FA5-814D-98561F233056}" destId="{0E7886CF-57E9-495D-AF8A-DF09B5E398AD}" srcOrd="0" destOrd="0" presId="urn:microsoft.com/office/officeart/2005/8/layout/hierarchy2"/>
    <dgm:cxn modelId="{19DD1AF4-26FE-4CB1-8D21-D3291C1CF4FC}" type="presOf" srcId="{98474CCA-95C0-4D33-9BC7-29B625BA90B7}" destId="{41138CB4-CCD1-45FD-B603-A46D61F7A852}" srcOrd="0" destOrd="0" presId="urn:microsoft.com/office/officeart/2005/8/layout/hierarchy2"/>
    <dgm:cxn modelId="{93ED0346-9D08-48A9-A5A3-A6AC119AA1B3}" type="presParOf" srcId="{BE48F3AD-3137-46B8-92CF-C8D59B089F8F}" destId="{222F022C-2B5C-4F17-AD72-31BB6BC7BAB3}" srcOrd="0" destOrd="0" presId="urn:microsoft.com/office/officeart/2005/8/layout/hierarchy2"/>
    <dgm:cxn modelId="{4D66B0A1-A18A-445E-ACE4-FD7F1F92FAFE}" type="presParOf" srcId="{222F022C-2B5C-4F17-AD72-31BB6BC7BAB3}" destId="{AD56E715-C7BC-4949-B943-3EFF6FD4F1CD}" srcOrd="0" destOrd="0" presId="urn:microsoft.com/office/officeart/2005/8/layout/hierarchy2"/>
    <dgm:cxn modelId="{0FD597A6-7802-442B-89F6-19E4F5AD0010}" type="presParOf" srcId="{222F022C-2B5C-4F17-AD72-31BB6BC7BAB3}" destId="{3D592DB1-CCAF-42AF-BAE7-A2FBF81227DD}" srcOrd="1" destOrd="0" presId="urn:microsoft.com/office/officeart/2005/8/layout/hierarchy2"/>
    <dgm:cxn modelId="{B285A890-5A5A-47F6-8A5D-89F6F6158908}" type="presParOf" srcId="{3D592DB1-CCAF-42AF-BAE7-A2FBF81227DD}" destId="{7A0CCFD6-BF4D-4FE3-89BF-D4880C3EDF6D}" srcOrd="0" destOrd="0" presId="urn:microsoft.com/office/officeart/2005/8/layout/hierarchy2"/>
    <dgm:cxn modelId="{06E9A6D6-7E4D-4BFA-A38C-0182B6BB657D}" type="presParOf" srcId="{7A0CCFD6-BF4D-4FE3-89BF-D4880C3EDF6D}" destId="{4DFFE8A0-6396-4448-9107-4FE822482FD1}" srcOrd="0" destOrd="0" presId="urn:microsoft.com/office/officeart/2005/8/layout/hierarchy2"/>
    <dgm:cxn modelId="{6198A0C7-D17B-414D-9F3C-52B9AC2BC905}" type="presParOf" srcId="{3D592DB1-CCAF-42AF-BAE7-A2FBF81227DD}" destId="{D8073805-FAE0-4234-87F6-95EF37244E80}" srcOrd="1" destOrd="0" presId="urn:microsoft.com/office/officeart/2005/8/layout/hierarchy2"/>
    <dgm:cxn modelId="{AD23CE79-BCC1-4D06-848D-B70FAE51BE3D}" type="presParOf" srcId="{D8073805-FAE0-4234-87F6-95EF37244E80}" destId="{8414162D-980E-47FC-ADC7-349D66B5F631}" srcOrd="0" destOrd="0" presId="urn:microsoft.com/office/officeart/2005/8/layout/hierarchy2"/>
    <dgm:cxn modelId="{C63ECA35-FB75-4778-B0A5-902F10B14DE9}" type="presParOf" srcId="{D8073805-FAE0-4234-87F6-95EF37244E80}" destId="{567050F3-E80F-4844-AEEF-B8BDC0715253}" srcOrd="1" destOrd="0" presId="urn:microsoft.com/office/officeart/2005/8/layout/hierarchy2"/>
    <dgm:cxn modelId="{944D48B9-010C-46C1-A2D5-6B63D129B3EC}" type="presParOf" srcId="{567050F3-E80F-4844-AEEF-B8BDC0715253}" destId="{7FD08D64-B544-4C56-B98F-492A66AE4E41}" srcOrd="0" destOrd="0" presId="urn:microsoft.com/office/officeart/2005/8/layout/hierarchy2"/>
    <dgm:cxn modelId="{98F563C1-A655-4ABE-9C8F-3AD0FCC590FF}" type="presParOf" srcId="{7FD08D64-B544-4C56-B98F-492A66AE4E41}" destId="{D11FCD59-7020-437D-9C6F-F291E4AA3CA9}" srcOrd="0" destOrd="0" presId="urn:microsoft.com/office/officeart/2005/8/layout/hierarchy2"/>
    <dgm:cxn modelId="{761ED886-6738-413F-9B48-1BE993A0E173}" type="presParOf" srcId="{567050F3-E80F-4844-AEEF-B8BDC0715253}" destId="{5425314C-8C9B-4076-BB08-5E9C24A2AD8B}" srcOrd="1" destOrd="0" presId="urn:microsoft.com/office/officeart/2005/8/layout/hierarchy2"/>
    <dgm:cxn modelId="{6E4EA7F1-54B0-4B53-82FD-062781E02092}" type="presParOf" srcId="{5425314C-8C9B-4076-BB08-5E9C24A2AD8B}" destId="{EF96AD88-D4D3-4D6C-BBD7-1F94213380CF}" srcOrd="0" destOrd="0" presId="urn:microsoft.com/office/officeart/2005/8/layout/hierarchy2"/>
    <dgm:cxn modelId="{C98E2E71-3496-4444-8993-D37A38413C98}" type="presParOf" srcId="{5425314C-8C9B-4076-BB08-5E9C24A2AD8B}" destId="{4D64EC42-8184-48B9-A5E7-35F6F9ABFCE1}" srcOrd="1" destOrd="0" presId="urn:microsoft.com/office/officeart/2005/8/layout/hierarchy2"/>
    <dgm:cxn modelId="{DF910B54-06B0-42CC-BA6A-1E19F7491012}" type="presParOf" srcId="{567050F3-E80F-4844-AEEF-B8BDC0715253}" destId="{67F4FE84-FF50-4362-8BC5-19FBA3B26E02}" srcOrd="2" destOrd="0" presId="urn:microsoft.com/office/officeart/2005/8/layout/hierarchy2"/>
    <dgm:cxn modelId="{1D986614-5BD4-4707-9E1D-D22B832D1E0C}" type="presParOf" srcId="{67F4FE84-FF50-4362-8BC5-19FBA3B26E02}" destId="{E4EB0CFB-7F66-4189-8A34-6CB09428C055}" srcOrd="0" destOrd="0" presId="urn:microsoft.com/office/officeart/2005/8/layout/hierarchy2"/>
    <dgm:cxn modelId="{AD07FBAE-5AF9-4C7B-BBD9-2F8336CF63FD}" type="presParOf" srcId="{567050F3-E80F-4844-AEEF-B8BDC0715253}" destId="{91A6C350-DC06-40E7-90BD-CF7A91DEBC2A}" srcOrd="3" destOrd="0" presId="urn:microsoft.com/office/officeart/2005/8/layout/hierarchy2"/>
    <dgm:cxn modelId="{9523D3AF-4F86-4D6D-8607-2B748FA1D77C}" type="presParOf" srcId="{91A6C350-DC06-40E7-90BD-CF7A91DEBC2A}" destId="{BDF85882-90F0-4B52-9246-6EF0426F18E0}" srcOrd="0" destOrd="0" presId="urn:microsoft.com/office/officeart/2005/8/layout/hierarchy2"/>
    <dgm:cxn modelId="{D9343E22-DB95-4F7E-866B-EB2A75928548}" type="presParOf" srcId="{91A6C350-DC06-40E7-90BD-CF7A91DEBC2A}" destId="{A4298887-1395-4A0F-AA6C-FA3AE46AB8D9}" srcOrd="1" destOrd="0" presId="urn:microsoft.com/office/officeart/2005/8/layout/hierarchy2"/>
    <dgm:cxn modelId="{51C6DA73-AD0E-445A-99D5-C2D696469F6F}" type="presParOf" srcId="{567050F3-E80F-4844-AEEF-B8BDC0715253}" destId="{B4B5946C-7FF8-4EBD-870E-8FD781635FA1}" srcOrd="4" destOrd="0" presId="urn:microsoft.com/office/officeart/2005/8/layout/hierarchy2"/>
    <dgm:cxn modelId="{AECB3540-D51E-4663-9217-778B885398A2}" type="presParOf" srcId="{B4B5946C-7FF8-4EBD-870E-8FD781635FA1}" destId="{44F32635-48D8-4376-9DD0-BABA45429AC3}" srcOrd="0" destOrd="0" presId="urn:microsoft.com/office/officeart/2005/8/layout/hierarchy2"/>
    <dgm:cxn modelId="{F80FFF8B-0BD2-49F6-ADC7-4E4ED783C970}" type="presParOf" srcId="{567050F3-E80F-4844-AEEF-B8BDC0715253}" destId="{9FBD2A4A-9165-424D-9CFA-7314E83A2F1F}" srcOrd="5" destOrd="0" presId="urn:microsoft.com/office/officeart/2005/8/layout/hierarchy2"/>
    <dgm:cxn modelId="{F2B92C84-0D00-449F-935C-403E065510BC}" type="presParOf" srcId="{9FBD2A4A-9165-424D-9CFA-7314E83A2F1F}" destId="{0E7886CF-57E9-495D-AF8A-DF09B5E398AD}" srcOrd="0" destOrd="0" presId="urn:microsoft.com/office/officeart/2005/8/layout/hierarchy2"/>
    <dgm:cxn modelId="{8430E3CB-DB32-462A-91F3-7F937056EC40}" type="presParOf" srcId="{9FBD2A4A-9165-424D-9CFA-7314E83A2F1F}" destId="{2B14D1BF-4C18-40C4-843E-313D092D822B}" srcOrd="1" destOrd="0" presId="urn:microsoft.com/office/officeart/2005/8/layout/hierarchy2"/>
    <dgm:cxn modelId="{341936DA-E30D-45E3-97D9-CA442300DEA2}" type="presParOf" srcId="{567050F3-E80F-4844-AEEF-B8BDC0715253}" destId="{41138CB4-CCD1-45FD-B603-A46D61F7A852}" srcOrd="6" destOrd="0" presId="urn:microsoft.com/office/officeart/2005/8/layout/hierarchy2"/>
    <dgm:cxn modelId="{676FEAB1-44F0-47A8-982D-7ED373712508}" type="presParOf" srcId="{41138CB4-CCD1-45FD-B603-A46D61F7A852}" destId="{BCB5C0D9-2FCF-4BA1-9BF4-B50A8B62C9B1}" srcOrd="0" destOrd="0" presId="urn:microsoft.com/office/officeart/2005/8/layout/hierarchy2"/>
    <dgm:cxn modelId="{ADB8D788-C7A6-42A1-A289-CFC7ACE556AE}" type="presParOf" srcId="{567050F3-E80F-4844-AEEF-B8BDC0715253}" destId="{ECA2828F-0F6E-455C-BB1E-2845438AB7C7}" srcOrd="7" destOrd="0" presId="urn:microsoft.com/office/officeart/2005/8/layout/hierarchy2"/>
    <dgm:cxn modelId="{C157224F-E61E-46F4-BA53-26D9A14103ED}" type="presParOf" srcId="{ECA2828F-0F6E-455C-BB1E-2845438AB7C7}" destId="{459367AD-6448-472D-8E72-B5BE7A3EA304}" srcOrd="0" destOrd="0" presId="urn:microsoft.com/office/officeart/2005/8/layout/hierarchy2"/>
    <dgm:cxn modelId="{90BFB835-83A1-4825-A7A2-FD988168A512}" type="presParOf" srcId="{ECA2828F-0F6E-455C-BB1E-2845438AB7C7}" destId="{D2B3C91D-C777-452A-A5CD-8FA05FD898A8}" srcOrd="1" destOrd="0" presId="urn:microsoft.com/office/officeart/2005/8/layout/hierarchy2"/>
    <dgm:cxn modelId="{05B0D49C-436F-4D54-BA31-547FC89CB54F}" type="presParOf" srcId="{567050F3-E80F-4844-AEEF-B8BDC0715253}" destId="{6B584C40-F941-40B9-B9B7-449580740265}" srcOrd="8" destOrd="0" presId="urn:microsoft.com/office/officeart/2005/8/layout/hierarchy2"/>
    <dgm:cxn modelId="{74F14A8F-B4D8-4AA7-AF9F-BED9746EB421}" type="presParOf" srcId="{6B584C40-F941-40B9-B9B7-449580740265}" destId="{DE34CA1B-3796-4994-BC9A-75FDC2C3600E}" srcOrd="0" destOrd="0" presId="urn:microsoft.com/office/officeart/2005/8/layout/hierarchy2"/>
    <dgm:cxn modelId="{4297CACF-1A34-471B-8507-AEC2BF0E16E9}" type="presParOf" srcId="{567050F3-E80F-4844-AEEF-B8BDC0715253}" destId="{9514B53D-EDB1-4D46-9568-3C41B99F41DB}" srcOrd="9" destOrd="0" presId="urn:microsoft.com/office/officeart/2005/8/layout/hierarchy2"/>
    <dgm:cxn modelId="{A0181544-CDE5-4638-B153-95A9AF0A015C}" type="presParOf" srcId="{9514B53D-EDB1-4D46-9568-3C41B99F41DB}" destId="{FB7A7C3A-255A-4045-9D38-B297BA5BF9D6}" srcOrd="0" destOrd="0" presId="urn:microsoft.com/office/officeart/2005/8/layout/hierarchy2"/>
    <dgm:cxn modelId="{93FC723B-A612-4F04-99BA-602A22AF83EF}" type="presParOf" srcId="{9514B53D-EDB1-4D46-9568-3C41B99F41DB}" destId="{5256C581-2D97-4B49-9658-6CE81A2109F3}" srcOrd="1" destOrd="0" presId="urn:microsoft.com/office/officeart/2005/8/layout/hierarchy2"/>
    <dgm:cxn modelId="{72C9D3B3-F5A4-4E2D-9BB0-AEE7CDAFCF83}" type="presParOf" srcId="{567050F3-E80F-4844-AEEF-B8BDC0715253}" destId="{7337EB9D-BBE3-4833-B79E-8F7374684B82}" srcOrd="10" destOrd="0" presId="urn:microsoft.com/office/officeart/2005/8/layout/hierarchy2"/>
    <dgm:cxn modelId="{0F8BB633-5F97-4D95-98D0-A0F2B2C7DE78}" type="presParOf" srcId="{7337EB9D-BBE3-4833-B79E-8F7374684B82}" destId="{91B8CBE2-D94E-4306-A0DA-6621066635FA}" srcOrd="0" destOrd="0" presId="urn:microsoft.com/office/officeart/2005/8/layout/hierarchy2"/>
    <dgm:cxn modelId="{0B3994CE-F37F-4BE8-AE7F-EE35E8EE97D7}" type="presParOf" srcId="{567050F3-E80F-4844-AEEF-B8BDC0715253}" destId="{447AF52A-2D5D-44DC-B7BC-97A9FA4F7B3C}" srcOrd="11" destOrd="0" presId="urn:microsoft.com/office/officeart/2005/8/layout/hierarchy2"/>
    <dgm:cxn modelId="{53750E1B-5C20-44E5-B642-6114270AD3CB}" type="presParOf" srcId="{447AF52A-2D5D-44DC-B7BC-97A9FA4F7B3C}" destId="{E45861DD-A536-408B-8157-01FEF92E0788}" srcOrd="0" destOrd="0" presId="urn:microsoft.com/office/officeart/2005/8/layout/hierarchy2"/>
    <dgm:cxn modelId="{9DD0DFBD-33DC-4627-B70F-8E97759C29E4}" type="presParOf" srcId="{447AF52A-2D5D-44DC-B7BC-97A9FA4F7B3C}" destId="{FF8FE36B-29AD-4EE7-85D5-4C9255D2E91E}" srcOrd="1" destOrd="0" presId="urn:microsoft.com/office/officeart/2005/8/layout/hierarchy2"/>
    <dgm:cxn modelId="{0DE63D9E-EF47-4596-B1CA-CBB1D7061878}" type="presParOf" srcId="{3D592DB1-CCAF-42AF-BAE7-A2FBF81227DD}" destId="{3A31FA11-646D-4B46-8800-335CA3469E9F}" srcOrd="2" destOrd="0" presId="urn:microsoft.com/office/officeart/2005/8/layout/hierarchy2"/>
    <dgm:cxn modelId="{F11DDA6D-FBC2-4336-89BC-375743FAC46F}" type="presParOf" srcId="{3A31FA11-646D-4B46-8800-335CA3469E9F}" destId="{7D0B5FED-B202-4806-AF84-F9F0AD1D9A52}" srcOrd="0" destOrd="0" presId="urn:microsoft.com/office/officeart/2005/8/layout/hierarchy2"/>
    <dgm:cxn modelId="{43D8E04E-1E5F-478A-9DE6-A774F757F063}" type="presParOf" srcId="{3D592DB1-CCAF-42AF-BAE7-A2FBF81227DD}" destId="{515B2529-4944-4D32-A95C-B84BA18A937C}" srcOrd="3" destOrd="0" presId="urn:microsoft.com/office/officeart/2005/8/layout/hierarchy2"/>
    <dgm:cxn modelId="{BABA0C1E-EB47-4DF4-B0FB-076AE764595B}" type="presParOf" srcId="{515B2529-4944-4D32-A95C-B84BA18A937C}" destId="{4FA8E204-7B6E-4B53-840A-F5C8B92894A1}" srcOrd="0" destOrd="0" presId="urn:microsoft.com/office/officeart/2005/8/layout/hierarchy2"/>
    <dgm:cxn modelId="{346482C2-D294-410F-BE0B-17BCE7D4F48F}" type="presParOf" srcId="{515B2529-4944-4D32-A95C-B84BA18A937C}" destId="{68D9A772-4AF5-42A9-A406-4B5CFDA1E3A7}" srcOrd="1" destOrd="0" presId="urn:microsoft.com/office/officeart/2005/8/layout/hierarchy2"/>
    <dgm:cxn modelId="{F98B3D75-BE9D-46D1-9A40-F154E7BB96AC}" type="presParOf" srcId="{68D9A772-4AF5-42A9-A406-4B5CFDA1E3A7}" destId="{895398FC-21AE-4C27-9810-3515EB47A834}" srcOrd="0" destOrd="0" presId="urn:microsoft.com/office/officeart/2005/8/layout/hierarchy2"/>
    <dgm:cxn modelId="{AA31D736-5EB9-448E-8F3C-8307A5E9F970}" type="presParOf" srcId="{895398FC-21AE-4C27-9810-3515EB47A834}" destId="{F4B337BA-1782-4F02-9F06-3D5E2D349C42}" srcOrd="0" destOrd="0" presId="urn:microsoft.com/office/officeart/2005/8/layout/hierarchy2"/>
    <dgm:cxn modelId="{C78C506F-D913-4F53-9604-69DEDFF5FDCE}" type="presParOf" srcId="{68D9A772-4AF5-42A9-A406-4B5CFDA1E3A7}" destId="{F6515805-D03C-40D1-AC64-B1429DE32225}" srcOrd="1" destOrd="0" presId="urn:microsoft.com/office/officeart/2005/8/layout/hierarchy2"/>
    <dgm:cxn modelId="{571E4D65-1FD6-4AFB-AFDA-6300E6BCC552}" type="presParOf" srcId="{F6515805-D03C-40D1-AC64-B1429DE32225}" destId="{DDC2842B-F7E4-4E06-A9AA-AD2C43DC0033}" srcOrd="0" destOrd="0" presId="urn:microsoft.com/office/officeart/2005/8/layout/hierarchy2"/>
    <dgm:cxn modelId="{7CA840E9-BD7A-4DC0-8737-B3FAEB580E46}" type="presParOf" srcId="{F6515805-D03C-40D1-AC64-B1429DE32225}" destId="{0B79FB7B-5C4A-429E-9A9F-FFC69FFAEE63}" srcOrd="1" destOrd="0" presId="urn:microsoft.com/office/officeart/2005/8/layout/hierarchy2"/>
    <dgm:cxn modelId="{6FF42E23-626B-4C60-B613-538509503FC8}" type="presParOf" srcId="{68D9A772-4AF5-42A9-A406-4B5CFDA1E3A7}" destId="{462929A7-0FA8-42B8-B441-4B10927B611E}" srcOrd="2" destOrd="0" presId="urn:microsoft.com/office/officeart/2005/8/layout/hierarchy2"/>
    <dgm:cxn modelId="{B9291389-A4EA-43FF-899C-42FADCD8E887}" type="presParOf" srcId="{462929A7-0FA8-42B8-B441-4B10927B611E}" destId="{95301074-7458-47DD-AA31-AAAE539BDE06}" srcOrd="0" destOrd="0" presId="urn:microsoft.com/office/officeart/2005/8/layout/hierarchy2"/>
    <dgm:cxn modelId="{7F65A846-8D8A-4144-9B53-8DB49784BC98}" type="presParOf" srcId="{68D9A772-4AF5-42A9-A406-4B5CFDA1E3A7}" destId="{ECB6232B-A120-4037-A1FE-1D910C4B21E3}" srcOrd="3" destOrd="0" presId="urn:microsoft.com/office/officeart/2005/8/layout/hierarchy2"/>
    <dgm:cxn modelId="{854BDA1A-C472-4942-9CED-10AC4A86B92C}" type="presParOf" srcId="{ECB6232B-A120-4037-A1FE-1D910C4B21E3}" destId="{101753F4-94F4-42F0-9738-97EA2E13A177}" srcOrd="0" destOrd="0" presId="urn:microsoft.com/office/officeart/2005/8/layout/hierarchy2"/>
    <dgm:cxn modelId="{D82BD250-AC56-4DFD-B9C5-2E1A0C11FDD9}" type="presParOf" srcId="{ECB6232B-A120-4037-A1FE-1D910C4B21E3}" destId="{2CD39075-2410-4AC1-8510-3401084459EB}" srcOrd="1" destOrd="0" presId="urn:microsoft.com/office/officeart/2005/8/layout/hierarchy2"/>
    <dgm:cxn modelId="{9304DD7A-E2E4-41C5-B6D7-23FE64365E55}" type="presParOf" srcId="{68D9A772-4AF5-42A9-A406-4B5CFDA1E3A7}" destId="{403B00BD-64C2-45B5-99D9-3251AF3E4E1B}" srcOrd="4" destOrd="0" presId="urn:microsoft.com/office/officeart/2005/8/layout/hierarchy2"/>
    <dgm:cxn modelId="{F73B7AFF-55AD-4C0E-BB00-ED71097FDE1B}" type="presParOf" srcId="{403B00BD-64C2-45B5-99D9-3251AF3E4E1B}" destId="{79ED9943-5F15-463C-8202-0013BFA88F7E}" srcOrd="0" destOrd="0" presId="urn:microsoft.com/office/officeart/2005/8/layout/hierarchy2"/>
    <dgm:cxn modelId="{0B0FAD85-4E39-4E8D-A70C-04FBE2878C4F}" type="presParOf" srcId="{68D9A772-4AF5-42A9-A406-4B5CFDA1E3A7}" destId="{63EC3F77-A094-4E82-8D02-CF8F6CEEE1DB}" srcOrd="5" destOrd="0" presId="urn:microsoft.com/office/officeart/2005/8/layout/hierarchy2"/>
    <dgm:cxn modelId="{F987B30C-9F19-44EF-85BA-A0BDC84613CC}" type="presParOf" srcId="{63EC3F77-A094-4E82-8D02-CF8F6CEEE1DB}" destId="{3C51184A-9706-4DF4-BDBF-D7CC8C15D267}" srcOrd="0" destOrd="0" presId="urn:microsoft.com/office/officeart/2005/8/layout/hierarchy2"/>
    <dgm:cxn modelId="{0C358070-2817-4FBF-8B5C-6856C7C72658}" type="presParOf" srcId="{63EC3F77-A094-4E82-8D02-CF8F6CEEE1DB}" destId="{924FB927-44B4-4A00-A472-5A2AB522D64D}" srcOrd="1" destOrd="0" presId="urn:microsoft.com/office/officeart/2005/8/layout/hierarchy2"/>
    <dgm:cxn modelId="{FC1165FB-BDB3-4C8C-8CA8-B7077F71556E}" type="presParOf" srcId="{3D592DB1-CCAF-42AF-BAE7-A2FBF81227DD}" destId="{062ACBB6-BF53-482F-BF89-62746F594DBF}" srcOrd="4" destOrd="0" presId="urn:microsoft.com/office/officeart/2005/8/layout/hierarchy2"/>
    <dgm:cxn modelId="{02EC5C87-D38B-4412-9A00-5EDAAC5922B3}" type="presParOf" srcId="{062ACBB6-BF53-482F-BF89-62746F594DBF}" destId="{E6B291AE-201E-4C79-AECC-BDC1A7CA0AF8}" srcOrd="0" destOrd="0" presId="urn:microsoft.com/office/officeart/2005/8/layout/hierarchy2"/>
    <dgm:cxn modelId="{C475D20E-A59C-43DE-846F-0A8A4019DE7E}" type="presParOf" srcId="{3D592DB1-CCAF-42AF-BAE7-A2FBF81227DD}" destId="{2F5EEFE6-1774-4B0E-BB0F-0C02148803C9}" srcOrd="5" destOrd="0" presId="urn:microsoft.com/office/officeart/2005/8/layout/hierarchy2"/>
    <dgm:cxn modelId="{24243572-1A34-4962-8B9C-1581EE47A558}" type="presParOf" srcId="{2F5EEFE6-1774-4B0E-BB0F-0C02148803C9}" destId="{DF760FDA-2FA3-4269-A517-FA9C83EDF761}" srcOrd="0" destOrd="0" presId="urn:microsoft.com/office/officeart/2005/8/layout/hierarchy2"/>
    <dgm:cxn modelId="{B914C445-2C41-4A0F-A1A8-D980E9C49CF2}" type="presParOf" srcId="{2F5EEFE6-1774-4B0E-BB0F-0C02148803C9}" destId="{26DDCB1B-E2CB-4BE2-AE40-6F1E9897BF23}" srcOrd="1" destOrd="0" presId="urn:microsoft.com/office/officeart/2005/8/layout/hierarchy2"/>
    <dgm:cxn modelId="{AFC6A530-41F1-42B3-A401-7D427015905D}" type="presParOf" srcId="{26DDCB1B-E2CB-4BE2-AE40-6F1E9897BF23}" destId="{CAF9023B-7F75-4918-9D5F-252425DECBDA}" srcOrd="0" destOrd="0" presId="urn:microsoft.com/office/officeart/2005/8/layout/hierarchy2"/>
    <dgm:cxn modelId="{69B8946C-E9B6-4B16-A011-1B460D8AB5FA}" type="presParOf" srcId="{CAF9023B-7F75-4918-9D5F-252425DECBDA}" destId="{A3BEC2F6-4DAD-4F31-899C-A5B903B0A91E}" srcOrd="0" destOrd="0" presId="urn:microsoft.com/office/officeart/2005/8/layout/hierarchy2"/>
    <dgm:cxn modelId="{6983827F-7CC1-4532-A175-CBBA9F952ECC}" type="presParOf" srcId="{26DDCB1B-E2CB-4BE2-AE40-6F1E9897BF23}" destId="{8DD4CC74-AECE-4BA8-BF9F-5B07AA27A230}" srcOrd="1" destOrd="0" presId="urn:microsoft.com/office/officeart/2005/8/layout/hierarchy2"/>
    <dgm:cxn modelId="{7C865A35-CD1F-4BE4-9DF0-379D08BA6A96}" type="presParOf" srcId="{8DD4CC74-AECE-4BA8-BF9F-5B07AA27A230}" destId="{D329CAA7-27CE-4CF8-8F65-CAB6061BC382}" srcOrd="0" destOrd="0" presId="urn:microsoft.com/office/officeart/2005/8/layout/hierarchy2"/>
    <dgm:cxn modelId="{488838D7-9DC6-4C0C-8172-E62206ACB921}" type="presParOf" srcId="{8DD4CC74-AECE-4BA8-BF9F-5B07AA27A230}" destId="{B40305B5-DD45-413A-A922-982B57962BCE}" srcOrd="1" destOrd="0" presId="urn:microsoft.com/office/officeart/2005/8/layout/hierarchy2"/>
    <dgm:cxn modelId="{657B5B09-308B-4570-BF77-ACA10E65E107}" type="presParOf" srcId="{26DDCB1B-E2CB-4BE2-AE40-6F1E9897BF23}" destId="{A0DCFF9B-97D1-43D0-8B2C-50906403CDEC}" srcOrd="2" destOrd="0" presId="urn:microsoft.com/office/officeart/2005/8/layout/hierarchy2"/>
    <dgm:cxn modelId="{606A7D99-69F6-42C8-8DB3-D16E5FBBFA46}" type="presParOf" srcId="{A0DCFF9B-97D1-43D0-8B2C-50906403CDEC}" destId="{1C07ADE4-25E3-4357-AA29-C75AA7B0CCF8}" srcOrd="0" destOrd="0" presId="urn:microsoft.com/office/officeart/2005/8/layout/hierarchy2"/>
    <dgm:cxn modelId="{E4BF6BAB-FBE5-4F24-A873-8967EFCA54D4}" type="presParOf" srcId="{26DDCB1B-E2CB-4BE2-AE40-6F1E9897BF23}" destId="{DFEE661A-3C03-470E-BC69-A9DB52B21F1F}" srcOrd="3" destOrd="0" presId="urn:microsoft.com/office/officeart/2005/8/layout/hierarchy2"/>
    <dgm:cxn modelId="{678315A8-8951-48C9-BC05-35BBA25934E1}" type="presParOf" srcId="{DFEE661A-3C03-470E-BC69-A9DB52B21F1F}" destId="{3292FFE0-0545-4A3F-9831-A97F68EA5643}" srcOrd="0" destOrd="0" presId="urn:microsoft.com/office/officeart/2005/8/layout/hierarchy2"/>
    <dgm:cxn modelId="{3701908C-B668-4F05-9F31-113E6E6BB7D4}" type="presParOf" srcId="{DFEE661A-3C03-470E-BC69-A9DB52B21F1F}" destId="{DD090CE2-DCF5-43BD-ADBE-39B39046F1F8}" srcOrd="1" destOrd="0" presId="urn:microsoft.com/office/officeart/2005/8/layout/hierarchy2"/>
    <dgm:cxn modelId="{17E07070-CD44-47D2-B927-679E4E56F797}" type="presParOf" srcId="{26DDCB1B-E2CB-4BE2-AE40-6F1E9897BF23}" destId="{049F9CBF-A44A-473C-9462-D62342F24E7C}" srcOrd="4" destOrd="0" presId="urn:microsoft.com/office/officeart/2005/8/layout/hierarchy2"/>
    <dgm:cxn modelId="{119990DD-7FA8-4CA7-ABA1-139AB34CCD8B}" type="presParOf" srcId="{049F9CBF-A44A-473C-9462-D62342F24E7C}" destId="{6A512A06-2EF0-45E5-A68F-80024D2D65AE}" srcOrd="0" destOrd="0" presId="urn:microsoft.com/office/officeart/2005/8/layout/hierarchy2"/>
    <dgm:cxn modelId="{7D1E21DD-88D2-4292-B44D-24DFA5EC5B12}" type="presParOf" srcId="{26DDCB1B-E2CB-4BE2-AE40-6F1E9897BF23}" destId="{6D46FF66-C1F2-4D14-A99F-112B1C631CD6}" srcOrd="5" destOrd="0" presId="urn:microsoft.com/office/officeart/2005/8/layout/hierarchy2"/>
    <dgm:cxn modelId="{1B664232-CD2A-41A7-9354-EE1715E5A196}" type="presParOf" srcId="{6D46FF66-C1F2-4D14-A99F-112B1C631CD6}" destId="{675D42C0-A6EB-4550-A30C-CF18CFDC61D3}" srcOrd="0" destOrd="0" presId="urn:microsoft.com/office/officeart/2005/8/layout/hierarchy2"/>
    <dgm:cxn modelId="{300CF227-BE1A-41B7-8915-C215C53A5AA0}" type="presParOf" srcId="{6D46FF66-C1F2-4D14-A99F-112B1C631CD6}" destId="{2EF6675D-622C-4354-9E1F-084EE2C2E899}" srcOrd="1" destOrd="0" presId="urn:microsoft.com/office/officeart/2005/8/layout/hierarchy2"/>
    <dgm:cxn modelId="{402548B5-24EB-4F19-8EF0-5EF27B016BCB}" type="presParOf" srcId="{26DDCB1B-E2CB-4BE2-AE40-6F1E9897BF23}" destId="{1A0563DF-C4EE-4D33-B289-36BC374F073D}" srcOrd="6" destOrd="0" presId="urn:microsoft.com/office/officeart/2005/8/layout/hierarchy2"/>
    <dgm:cxn modelId="{29E33126-E167-4E76-925D-BFFD27203C2E}" type="presParOf" srcId="{1A0563DF-C4EE-4D33-B289-36BC374F073D}" destId="{E9B7D324-37BB-48D7-B076-7705B607BC07}" srcOrd="0" destOrd="0" presId="urn:microsoft.com/office/officeart/2005/8/layout/hierarchy2"/>
    <dgm:cxn modelId="{2BC6C30E-3333-4B79-82D0-40CA971550EA}" type="presParOf" srcId="{26DDCB1B-E2CB-4BE2-AE40-6F1E9897BF23}" destId="{6D554A36-15AB-4913-806D-90D7764E854F}" srcOrd="7" destOrd="0" presId="urn:microsoft.com/office/officeart/2005/8/layout/hierarchy2"/>
    <dgm:cxn modelId="{EDFAAC91-8AB5-48B1-9829-F51D1AEE1BEA}" type="presParOf" srcId="{6D554A36-15AB-4913-806D-90D7764E854F}" destId="{25576669-BEBF-45D5-A0FD-D9CC18469E3E}" srcOrd="0" destOrd="0" presId="urn:microsoft.com/office/officeart/2005/8/layout/hierarchy2"/>
    <dgm:cxn modelId="{19736F39-40F2-4ACE-9A07-FB237EFEE581}" type="presParOf" srcId="{6D554A36-15AB-4913-806D-90D7764E854F}" destId="{B43996E3-F76B-41CC-B360-4D881BD5D5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E715-C7BC-4949-B943-3EFF6FD4F1CD}">
      <dsp:nvSpPr>
        <dsp:cNvPr id="0" name=""/>
        <dsp:cNvSpPr/>
      </dsp:nvSpPr>
      <dsp:spPr>
        <a:xfrm>
          <a:off x="1153745" y="2483322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MCB AH</a:t>
          </a:r>
          <a:endParaRPr lang="en-US" sz="1100" b="1" kern="1200" dirty="0">
            <a:latin typeface="+mn-lt"/>
          </a:endParaRPr>
        </a:p>
      </dsp:txBody>
      <dsp:txXfrm>
        <a:off x="1163378" y="2492955"/>
        <a:ext cx="638506" cy="309620"/>
      </dsp:txXfrm>
    </dsp:sp>
    <dsp:sp modelId="{7A0CCFD6-BF4D-4FE3-89BF-D4880C3EDF6D}">
      <dsp:nvSpPr>
        <dsp:cNvPr id="0" name=""/>
        <dsp:cNvSpPr/>
      </dsp:nvSpPr>
      <dsp:spPr>
        <a:xfrm rot="18738627">
          <a:off x="1483037" y="1898505"/>
          <a:ext cx="200995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009959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2437768" y="1854325"/>
        <a:ext cx="100497" cy="100497"/>
      </dsp:txXfrm>
    </dsp:sp>
    <dsp:sp modelId="{8414162D-980E-47FC-ADC7-349D66B5F631}">
      <dsp:nvSpPr>
        <dsp:cNvPr id="0" name=""/>
        <dsp:cNvSpPr/>
      </dsp:nvSpPr>
      <dsp:spPr>
        <a:xfrm>
          <a:off x="3164516" y="996940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Income</a:t>
          </a:r>
          <a:endParaRPr lang="en-US" sz="1100" b="1" kern="1200" dirty="0">
            <a:latin typeface="+mn-lt"/>
          </a:endParaRPr>
        </a:p>
      </dsp:txBody>
      <dsp:txXfrm>
        <a:off x="3174149" y="1006573"/>
        <a:ext cx="638506" cy="309620"/>
      </dsp:txXfrm>
    </dsp:sp>
    <dsp:sp modelId="{7FD08D64-B544-4C56-B98F-492A66AE4E41}">
      <dsp:nvSpPr>
        <dsp:cNvPr id="0" name=""/>
        <dsp:cNvSpPr/>
      </dsp:nvSpPr>
      <dsp:spPr>
        <a:xfrm rot="20358229">
          <a:off x="3737032" y="688405"/>
          <a:ext cx="2642284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642284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4992117" y="628418"/>
        <a:ext cx="132114" cy="132114"/>
      </dsp:txXfrm>
    </dsp:sp>
    <dsp:sp modelId="{EF96AD88-D4D3-4D6C-BBD7-1F94213380CF}">
      <dsp:nvSpPr>
        <dsp:cNvPr id="0" name=""/>
        <dsp:cNvSpPr/>
      </dsp:nvSpPr>
      <dsp:spPr>
        <a:xfrm>
          <a:off x="6294060" y="63123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MCB-PSF</a:t>
          </a:r>
          <a:endParaRPr lang="en-US" sz="1100" b="1" kern="1200" dirty="0">
            <a:latin typeface="+mn-lt"/>
          </a:endParaRPr>
        </a:p>
      </dsp:txBody>
      <dsp:txXfrm>
        <a:off x="6303693" y="72756"/>
        <a:ext cx="638506" cy="309620"/>
      </dsp:txXfrm>
    </dsp:sp>
    <dsp:sp modelId="{67F4FE84-FF50-4362-8BC5-19FBA3B26E02}">
      <dsp:nvSpPr>
        <dsp:cNvPr id="0" name=""/>
        <dsp:cNvSpPr/>
      </dsp:nvSpPr>
      <dsp:spPr>
        <a:xfrm rot="20812768">
          <a:off x="3789161" y="867247"/>
          <a:ext cx="2538027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538027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+mn-lt"/>
          </a:endParaRPr>
        </a:p>
      </dsp:txBody>
      <dsp:txXfrm>
        <a:off x="4994724" y="809866"/>
        <a:ext cx="126901" cy="126901"/>
      </dsp:txXfrm>
    </dsp:sp>
    <dsp:sp modelId="{BDF85882-90F0-4B52-9246-6EF0426F18E0}">
      <dsp:nvSpPr>
        <dsp:cNvPr id="0" name=""/>
        <dsp:cNvSpPr/>
      </dsp:nvSpPr>
      <dsp:spPr>
        <a:xfrm>
          <a:off x="6294060" y="420807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MCB-DCFIF</a:t>
          </a:r>
          <a:endParaRPr lang="en-US" sz="1100" b="1" kern="1200" dirty="0">
            <a:latin typeface="+mn-lt"/>
          </a:endParaRPr>
        </a:p>
      </dsp:txBody>
      <dsp:txXfrm>
        <a:off x="6303693" y="430440"/>
        <a:ext cx="638506" cy="309620"/>
      </dsp:txXfrm>
    </dsp:sp>
    <dsp:sp modelId="{B4B5946C-7FF8-4EBD-870E-8FD781635FA1}">
      <dsp:nvSpPr>
        <dsp:cNvPr id="0" name=""/>
        <dsp:cNvSpPr/>
      </dsp:nvSpPr>
      <dsp:spPr>
        <a:xfrm rot="21296962">
          <a:off x="3817471" y="1046087"/>
          <a:ext cx="2481406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481406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+mn-lt"/>
          </a:endParaRPr>
        </a:p>
      </dsp:txBody>
      <dsp:txXfrm>
        <a:off x="4996139" y="990122"/>
        <a:ext cx="124070" cy="124070"/>
      </dsp:txXfrm>
    </dsp:sp>
    <dsp:sp modelId="{0E7886CF-57E9-495D-AF8A-DF09B5E398AD}">
      <dsp:nvSpPr>
        <dsp:cNvPr id="0" name=""/>
        <dsp:cNvSpPr/>
      </dsp:nvSpPr>
      <dsp:spPr>
        <a:xfrm>
          <a:off x="6294060" y="778487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PIF</a:t>
          </a:r>
          <a:endParaRPr lang="en-US" sz="1100" b="1" kern="1200" dirty="0">
            <a:latin typeface="+mn-lt"/>
          </a:endParaRPr>
        </a:p>
      </dsp:txBody>
      <dsp:txXfrm>
        <a:off x="6303693" y="788120"/>
        <a:ext cx="638506" cy="309620"/>
      </dsp:txXfrm>
    </dsp:sp>
    <dsp:sp modelId="{41138CB4-CCD1-45FD-B603-A46D61F7A852}">
      <dsp:nvSpPr>
        <dsp:cNvPr id="0" name=""/>
        <dsp:cNvSpPr/>
      </dsp:nvSpPr>
      <dsp:spPr>
        <a:xfrm rot="193438">
          <a:off x="3820330" y="1224929"/>
          <a:ext cx="247568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475689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+mn-lt"/>
          </a:endParaRPr>
        </a:p>
      </dsp:txBody>
      <dsp:txXfrm>
        <a:off x="4996282" y="1169106"/>
        <a:ext cx="123784" cy="123784"/>
      </dsp:txXfrm>
    </dsp:sp>
    <dsp:sp modelId="{459367AD-6448-472D-8E72-B5BE7A3EA304}">
      <dsp:nvSpPr>
        <dsp:cNvPr id="0" name=""/>
        <dsp:cNvSpPr/>
      </dsp:nvSpPr>
      <dsp:spPr>
        <a:xfrm>
          <a:off x="6294060" y="1136171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PIEF</a:t>
          </a:r>
          <a:endParaRPr lang="en-US" sz="1100" b="1" kern="1200" dirty="0">
            <a:latin typeface="+mn-lt"/>
          </a:endParaRPr>
        </a:p>
      </dsp:txBody>
      <dsp:txXfrm>
        <a:off x="6303693" y="1145804"/>
        <a:ext cx="638506" cy="309620"/>
      </dsp:txXfrm>
    </dsp:sp>
    <dsp:sp modelId="{6B584C40-F941-40B9-B9B7-449580740265}">
      <dsp:nvSpPr>
        <dsp:cNvPr id="0" name=""/>
        <dsp:cNvSpPr/>
      </dsp:nvSpPr>
      <dsp:spPr>
        <a:xfrm rot="682014">
          <a:off x="3797562" y="1403769"/>
          <a:ext cx="2521224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521224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+mn-lt"/>
          </a:endParaRPr>
        </a:p>
      </dsp:txBody>
      <dsp:txXfrm>
        <a:off x="4995144" y="1346808"/>
        <a:ext cx="126061" cy="126061"/>
      </dsp:txXfrm>
    </dsp:sp>
    <dsp:sp modelId="{FB7A7C3A-255A-4045-9D38-B297BA5BF9D6}">
      <dsp:nvSpPr>
        <dsp:cNvPr id="0" name=""/>
        <dsp:cNvSpPr/>
      </dsp:nvSpPr>
      <dsp:spPr>
        <a:xfrm>
          <a:off x="6294060" y="1493851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ALH IIF</a:t>
          </a:r>
          <a:endParaRPr lang="en-GB" sz="1100" b="1" kern="1200" dirty="0">
            <a:latin typeface="+mn-lt"/>
          </a:endParaRPr>
        </a:p>
      </dsp:txBody>
      <dsp:txXfrm>
        <a:off x="6303693" y="1503484"/>
        <a:ext cx="638506" cy="309620"/>
      </dsp:txXfrm>
    </dsp:sp>
    <dsp:sp modelId="{7337EB9D-BBE3-4833-B79E-8F7374684B82}">
      <dsp:nvSpPr>
        <dsp:cNvPr id="0" name=""/>
        <dsp:cNvSpPr/>
      </dsp:nvSpPr>
      <dsp:spPr>
        <a:xfrm rot="1169790">
          <a:off x="3747115" y="1592879"/>
          <a:ext cx="2622118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622118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+mn-lt"/>
          </a:endParaRPr>
        </a:p>
      </dsp:txBody>
      <dsp:txXfrm>
        <a:off x="4992621" y="1533395"/>
        <a:ext cx="131105" cy="131105"/>
      </dsp:txXfrm>
    </dsp:sp>
    <dsp:sp modelId="{E45861DD-A536-408B-8157-01FEF92E0788}">
      <dsp:nvSpPr>
        <dsp:cNvPr id="0" name=""/>
        <dsp:cNvSpPr/>
      </dsp:nvSpPr>
      <dsp:spPr>
        <a:xfrm>
          <a:off x="6294060" y="1872070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ALHDDF</a:t>
          </a:r>
          <a:endParaRPr lang="en-US" sz="1100" b="1" kern="1200" dirty="0">
            <a:latin typeface="+mn-lt"/>
          </a:endParaRPr>
        </a:p>
      </dsp:txBody>
      <dsp:txXfrm>
        <a:off x="6303693" y="1881703"/>
        <a:ext cx="638506" cy="309620"/>
      </dsp:txXfrm>
    </dsp:sp>
    <dsp:sp modelId="{3A31FA11-646D-4B46-8800-335CA3469E9F}">
      <dsp:nvSpPr>
        <dsp:cNvPr id="0" name=""/>
        <dsp:cNvSpPr/>
      </dsp:nvSpPr>
      <dsp:spPr>
        <a:xfrm rot="655126">
          <a:off x="1799642" y="2765942"/>
          <a:ext cx="1311885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311885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2422788" y="2739215"/>
        <a:ext cx="65594" cy="65594"/>
      </dsp:txXfrm>
    </dsp:sp>
    <dsp:sp modelId="{4FA8E204-7B6E-4B53-840A-F5C8B92894A1}">
      <dsp:nvSpPr>
        <dsp:cNvPr id="0" name=""/>
        <dsp:cNvSpPr/>
      </dsp:nvSpPr>
      <dsp:spPr>
        <a:xfrm>
          <a:off x="3099653" y="2731815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Money Market</a:t>
          </a:r>
          <a:endParaRPr lang="en-US" sz="1100" b="1" kern="1200" dirty="0">
            <a:latin typeface="+mn-lt"/>
          </a:endParaRPr>
        </a:p>
      </dsp:txBody>
      <dsp:txXfrm>
        <a:off x="3109286" y="2741448"/>
        <a:ext cx="638506" cy="309620"/>
      </dsp:txXfrm>
    </dsp:sp>
    <dsp:sp modelId="{895398FC-21AE-4C27-9810-3515EB47A834}">
      <dsp:nvSpPr>
        <dsp:cNvPr id="0" name=""/>
        <dsp:cNvSpPr/>
      </dsp:nvSpPr>
      <dsp:spPr>
        <a:xfrm rot="20246030">
          <a:off x="3711751" y="2661260"/>
          <a:ext cx="1193117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193117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4278482" y="2637501"/>
        <a:ext cx="59655" cy="59655"/>
      </dsp:txXfrm>
    </dsp:sp>
    <dsp:sp modelId="{DDC2842B-F7E4-4E06-A9AA-AD2C43DC0033}">
      <dsp:nvSpPr>
        <dsp:cNvPr id="0" name=""/>
        <dsp:cNvSpPr/>
      </dsp:nvSpPr>
      <dsp:spPr>
        <a:xfrm>
          <a:off x="4859195" y="2273956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ALHMMF</a:t>
          </a:r>
          <a:endParaRPr lang="en-US" sz="1100" b="1" kern="1200" dirty="0">
            <a:latin typeface="+mn-lt"/>
          </a:endParaRPr>
        </a:p>
      </dsp:txBody>
      <dsp:txXfrm>
        <a:off x="4868828" y="2283589"/>
        <a:ext cx="638506" cy="309620"/>
      </dsp:txXfrm>
    </dsp:sp>
    <dsp:sp modelId="{462929A7-0FA8-42B8-B441-4B10927B611E}">
      <dsp:nvSpPr>
        <dsp:cNvPr id="0" name=""/>
        <dsp:cNvSpPr/>
      </dsp:nvSpPr>
      <dsp:spPr>
        <a:xfrm rot="21351939">
          <a:off x="3755988" y="2850369"/>
          <a:ext cx="110464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104643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atin typeface="+mn-lt"/>
          </a:endParaRPr>
        </a:p>
      </dsp:txBody>
      <dsp:txXfrm>
        <a:off x="4280694" y="2828823"/>
        <a:ext cx="55232" cy="55232"/>
      </dsp:txXfrm>
    </dsp:sp>
    <dsp:sp modelId="{101753F4-94F4-42F0-9738-97EA2E13A177}">
      <dsp:nvSpPr>
        <dsp:cNvPr id="0" name=""/>
        <dsp:cNvSpPr/>
      </dsp:nvSpPr>
      <dsp:spPr>
        <a:xfrm>
          <a:off x="4859195" y="2652176"/>
          <a:ext cx="657772" cy="328886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CMOP</a:t>
          </a:r>
          <a:endParaRPr lang="en-US" sz="1600" b="1" kern="1200" dirty="0"/>
        </a:p>
      </dsp:txBody>
      <dsp:txXfrm>
        <a:off x="4868828" y="2661809"/>
        <a:ext cx="638506" cy="309620"/>
      </dsp:txXfrm>
    </dsp:sp>
    <dsp:sp modelId="{403B00BD-64C2-45B5-99D9-3251AF3E4E1B}">
      <dsp:nvSpPr>
        <dsp:cNvPr id="0" name=""/>
        <dsp:cNvSpPr/>
      </dsp:nvSpPr>
      <dsp:spPr>
        <a:xfrm rot="909778">
          <a:off x="3737555" y="3039479"/>
          <a:ext cx="114150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1141509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>
            <a:latin typeface="+mn-lt"/>
          </a:endParaRPr>
        </a:p>
      </dsp:txBody>
      <dsp:txXfrm>
        <a:off x="4279773" y="3017011"/>
        <a:ext cx="57075" cy="57075"/>
      </dsp:txXfrm>
    </dsp:sp>
    <dsp:sp modelId="{3C51184A-9706-4DF4-BDBF-D7CC8C15D267}">
      <dsp:nvSpPr>
        <dsp:cNvPr id="0" name=""/>
        <dsp:cNvSpPr/>
      </dsp:nvSpPr>
      <dsp:spPr>
        <a:xfrm>
          <a:off x="4859195" y="3030395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PCF</a:t>
          </a:r>
          <a:endParaRPr lang="en-US" sz="1100" b="1" kern="1200" dirty="0">
            <a:latin typeface="+mn-lt"/>
          </a:endParaRPr>
        </a:p>
      </dsp:txBody>
      <dsp:txXfrm>
        <a:off x="4868828" y="3040028"/>
        <a:ext cx="638506" cy="309620"/>
      </dsp:txXfrm>
    </dsp:sp>
    <dsp:sp modelId="{062ACBB6-BF53-482F-BF89-62746F594DBF}">
      <dsp:nvSpPr>
        <dsp:cNvPr id="0" name=""/>
        <dsp:cNvSpPr/>
      </dsp:nvSpPr>
      <dsp:spPr>
        <a:xfrm rot="2934304">
          <a:off x="1458821" y="3417320"/>
          <a:ext cx="2058391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058391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2436557" y="3371930"/>
        <a:ext cx="102919" cy="102919"/>
      </dsp:txXfrm>
    </dsp:sp>
    <dsp:sp modelId="{DF760FDA-2FA3-4269-A517-FA9C83EDF761}">
      <dsp:nvSpPr>
        <dsp:cNvPr id="0" name=""/>
        <dsp:cNvSpPr/>
      </dsp:nvSpPr>
      <dsp:spPr>
        <a:xfrm>
          <a:off x="3164516" y="4034570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Pension</a:t>
          </a:r>
          <a:endParaRPr lang="en-US" sz="1100" b="1" kern="1200" dirty="0">
            <a:latin typeface="+mn-lt"/>
          </a:endParaRPr>
        </a:p>
      </dsp:txBody>
      <dsp:txXfrm>
        <a:off x="3174149" y="4044203"/>
        <a:ext cx="638506" cy="309620"/>
      </dsp:txXfrm>
    </dsp:sp>
    <dsp:sp modelId="{CAF9023B-7F75-4918-9D5F-252425DECBDA}">
      <dsp:nvSpPr>
        <dsp:cNvPr id="0" name=""/>
        <dsp:cNvSpPr/>
      </dsp:nvSpPr>
      <dsp:spPr>
        <a:xfrm rot="20692974">
          <a:off x="3779056" y="3867133"/>
          <a:ext cx="2498622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498622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4965902" y="3810737"/>
        <a:ext cx="124931" cy="124931"/>
      </dsp:txXfrm>
    </dsp:sp>
    <dsp:sp modelId="{D329CAA7-27CE-4CF8-8F65-CAB6061BC382}">
      <dsp:nvSpPr>
        <dsp:cNvPr id="0" name=""/>
        <dsp:cNvSpPr/>
      </dsp:nvSpPr>
      <dsp:spPr>
        <a:xfrm>
          <a:off x="6234446" y="3382948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PPF – MM</a:t>
          </a:r>
          <a:endParaRPr lang="en-US" sz="1100" b="1" kern="1200" dirty="0">
            <a:latin typeface="+mn-lt"/>
          </a:endParaRPr>
        </a:p>
      </dsp:txBody>
      <dsp:txXfrm>
        <a:off x="6244079" y="3392581"/>
        <a:ext cx="638506" cy="309620"/>
      </dsp:txXfrm>
    </dsp:sp>
    <dsp:sp modelId="{A0DCFF9B-97D1-43D0-8B2C-50906403CDEC}">
      <dsp:nvSpPr>
        <dsp:cNvPr id="0" name=""/>
        <dsp:cNvSpPr/>
      </dsp:nvSpPr>
      <dsp:spPr>
        <a:xfrm rot="21183141">
          <a:off x="3813367" y="4045975"/>
          <a:ext cx="2430000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430000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4967617" y="3991294"/>
        <a:ext cx="121500" cy="121500"/>
      </dsp:txXfrm>
    </dsp:sp>
    <dsp:sp modelId="{3292FFE0-0545-4A3F-9831-A97F68EA5643}">
      <dsp:nvSpPr>
        <dsp:cNvPr id="0" name=""/>
        <dsp:cNvSpPr/>
      </dsp:nvSpPr>
      <dsp:spPr>
        <a:xfrm>
          <a:off x="6234446" y="3740631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PPF – DSF</a:t>
          </a:r>
          <a:endParaRPr lang="en-US" sz="1100" b="1" kern="1200" dirty="0">
            <a:latin typeface="+mn-lt"/>
          </a:endParaRPr>
        </a:p>
      </dsp:txBody>
      <dsp:txXfrm>
        <a:off x="6244079" y="3750264"/>
        <a:ext cx="638506" cy="309620"/>
      </dsp:txXfrm>
    </dsp:sp>
    <dsp:sp modelId="{049F9CBF-A44A-473C-9462-D62342F24E7C}">
      <dsp:nvSpPr>
        <dsp:cNvPr id="0" name=""/>
        <dsp:cNvSpPr/>
      </dsp:nvSpPr>
      <dsp:spPr>
        <a:xfrm rot="90822">
          <a:off x="3821868" y="4224815"/>
          <a:ext cx="2412999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412999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4968042" y="4170559"/>
        <a:ext cx="120649" cy="120649"/>
      </dsp:txXfrm>
    </dsp:sp>
    <dsp:sp modelId="{675D42C0-A6EB-4550-A30C-CF18CFDC61D3}">
      <dsp:nvSpPr>
        <dsp:cNvPr id="0" name=""/>
        <dsp:cNvSpPr/>
      </dsp:nvSpPr>
      <dsp:spPr>
        <a:xfrm>
          <a:off x="6234446" y="4098312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ALHIPF – MM</a:t>
          </a:r>
          <a:endParaRPr lang="en-US" sz="1100" b="1" kern="1200" dirty="0">
            <a:latin typeface="+mn-lt"/>
          </a:endParaRPr>
        </a:p>
      </dsp:txBody>
      <dsp:txXfrm>
        <a:off x="6244079" y="4107945"/>
        <a:ext cx="638506" cy="309620"/>
      </dsp:txXfrm>
    </dsp:sp>
    <dsp:sp modelId="{1A0563DF-C4EE-4D33-B289-36BC374F073D}">
      <dsp:nvSpPr>
        <dsp:cNvPr id="0" name=""/>
        <dsp:cNvSpPr/>
      </dsp:nvSpPr>
      <dsp:spPr>
        <a:xfrm rot="594599">
          <a:off x="3804021" y="4403655"/>
          <a:ext cx="2448693" cy="12139"/>
        </a:xfrm>
        <a:custGeom>
          <a:avLst/>
          <a:gdLst/>
          <a:ahLst/>
          <a:cxnLst/>
          <a:rect l="0" t="0" r="0" b="0"/>
          <a:pathLst>
            <a:path>
              <a:moveTo>
                <a:pt x="0" y="6069"/>
              </a:moveTo>
              <a:lnTo>
                <a:pt x="2448693" y="6069"/>
              </a:lnTo>
            </a:path>
          </a:pathLst>
        </a:cu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+mn-lt"/>
          </a:endParaRPr>
        </a:p>
      </dsp:txBody>
      <dsp:txXfrm>
        <a:off x="4967150" y="4348507"/>
        <a:ext cx="122434" cy="122434"/>
      </dsp:txXfrm>
    </dsp:sp>
    <dsp:sp modelId="{25576669-BEBF-45D5-A0FD-D9CC18469E3E}">
      <dsp:nvSpPr>
        <dsp:cNvPr id="0" name=""/>
        <dsp:cNvSpPr/>
      </dsp:nvSpPr>
      <dsp:spPr>
        <a:xfrm>
          <a:off x="6234446" y="4455992"/>
          <a:ext cx="657772" cy="32888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</a:rPr>
            <a:t>ALHIPF – DSF</a:t>
          </a:r>
          <a:endParaRPr lang="en-US" sz="1100" b="1" kern="1200" dirty="0">
            <a:latin typeface="+mn-lt"/>
          </a:endParaRPr>
        </a:p>
      </dsp:txBody>
      <dsp:txXfrm>
        <a:off x="6244079" y="4465625"/>
        <a:ext cx="638506" cy="309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FD5641-7007-4B7D-B31A-7A4CB26A294A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F9621D-C22E-4420-9967-AC5108F8EA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53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08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9621D-C22E-4420-9967-AC5108F8EA8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3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 descr="Footer Bar 21_Jan_201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914400"/>
            <a:ext cx="9753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0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960A-8B60-405A-82D6-94FD567FE93B}" type="datetimeFigureOut">
              <a:rPr lang="en-US" smtClean="0"/>
              <a:pPr/>
              <a:t>7/23/2021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DD207-B814-48EA-863A-9337CB6D2B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#RANGE!A1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RANGE!A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#RANGE!A1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49530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+mj-lt"/>
              </a:rPr>
              <a:t>Fixed Income Funds – FY21</a:t>
            </a:r>
            <a:br>
              <a:rPr lang="en-US" sz="4000" b="1" dirty="0" smtClean="0">
                <a:latin typeface="+mj-lt"/>
              </a:rPr>
            </a:br>
            <a:endParaRPr 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715962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PCF Average Attribution &amp; Allocation – FY21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755827"/>
              </p:ext>
            </p:extLst>
          </p:nvPr>
        </p:nvGraphicFramePr>
        <p:xfrm>
          <a:off x="296985" y="1143000"/>
          <a:ext cx="838981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02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MCB Cash Management Optimizer - Asset Allocation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976969"/>
              </p:ext>
            </p:extLst>
          </p:nvPr>
        </p:nvGraphicFramePr>
        <p:xfrm>
          <a:off x="381000" y="1143000"/>
          <a:ext cx="8356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161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Pakistan Cash Management Fund - Asset Allocation 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767875"/>
              </p:ext>
            </p:extLst>
          </p:nvPr>
        </p:nvGraphicFramePr>
        <p:xfrm>
          <a:off x="304800" y="12192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1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Income Funds - PEER Comparison (FY21)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840069"/>
            <a:ext cx="8915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FAYSALMTS fund can take exposure in MTS up to 90% of Net Assets, whereas other income funds can take exposure up to 40% of Net Assets. </a:t>
            </a:r>
          </a:p>
          <a:p>
            <a:endParaRPr lang="en-US" sz="1200" u="sng" dirty="0"/>
          </a:p>
          <a:p>
            <a:r>
              <a:rPr lang="en-US" sz="1200" u="sng" dirty="0" smtClean="0"/>
              <a:t>All Funds in comparison have Advantage in Expense Ratio (MCBDCF = 3.20% &amp; PIF = 2.22%) </a:t>
            </a:r>
            <a:r>
              <a:rPr lang="en-US" sz="1200" u="sng" dirty="0"/>
              <a:t>:</a:t>
            </a:r>
          </a:p>
          <a:p>
            <a:r>
              <a:rPr lang="en-US" sz="1200" dirty="0" smtClean="0"/>
              <a:t>NBPIOF = 2.10%	NBPFSIF = 1.27%	NBPMAF = 1.46%	LAKSONIF=1.65%</a:t>
            </a:r>
            <a:r>
              <a:rPr lang="en-US" sz="1200" dirty="0"/>
              <a:t>	 HBLIF = </a:t>
            </a:r>
            <a:r>
              <a:rPr lang="en-US" sz="1200" dirty="0" smtClean="0"/>
              <a:t>2.65%      ATLASIF = 1.79%</a:t>
            </a:r>
            <a:r>
              <a:rPr lang="en-US" sz="1200" dirty="0"/>
              <a:t>	</a:t>
            </a:r>
            <a:r>
              <a:rPr lang="en-US" sz="1200" dirty="0" smtClean="0"/>
              <a:t>AGHPIF = 1.72%	JSIF = 2.21%		FAYSALFSOF = 0.84% </a:t>
            </a:r>
            <a:r>
              <a:rPr lang="en-US" sz="1200" dirty="0"/>
              <a:t>	</a:t>
            </a:r>
            <a:r>
              <a:rPr lang="en-US" sz="1200" dirty="0" smtClean="0"/>
              <a:t>	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181190"/>
              </p:ext>
            </p:extLst>
          </p:nvPr>
        </p:nvGraphicFramePr>
        <p:xfrm>
          <a:off x="0" y="925330"/>
          <a:ext cx="8915399" cy="379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971401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*WWF is not being charged by ABL AMC due to provincial difference in their 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58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9525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Income Funds – Debt Securities (FY21)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27940"/>
              </p:ext>
            </p:extLst>
          </p:nvPr>
        </p:nvGraphicFramePr>
        <p:xfrm>
          <a:off x="76200" y="553856"/>
          <a:ext cx="8915396" cy="5618349"/>
        </p:xfrm>
        <a:graphic>
          <a:graphicData uri="http://schemas.openxmlformats.org/drawingml/2006/table">
            <a:tbl>
              <a:tblPr/>
              <a:tblGrid>
                <a:gridCol w="2313125">
                  <a:extLst>
                    <a:ext uri="{9D8B030D-6E8A-4147-A177-3AD203B41FA5}">
                      <a16:colId xmlns:a16="http://schemas.microsoft.com/office/drawing/2014/main" val="2339668217"/>
                    </a:ext>
                  </a:extLst>
                </a:gridCol>
                <a:gridCol w="323791">
                  <a:extLst>
                    <a:ext uri="{9D8B030D-6E8A-4147-A177-3AD203B41FA5}">
                      <a16:colId xmlns:a16="http://schemas.microsoft.com/office/drawing/2014/main" val="2058848650"/>
                    </a:ext>
                  </a:extLst>
                </a:gridCol>
                <a:gridCol w="359024">
                  <a:extLst>
                    <a:ext uri="{9D8B030D-6E8A-4147-A177-3AD203B41FA5}">
                      <a16:colId xmlns:a16="http://schemas.microsoft.com/office/drawing/2014/main" val="3730793825"/>
                    </a:ext>
                  </a:extLst>
                </a:gridCol>
                <a:gridCol w="380834">
                  <a:extLst>
                    <a:ext uri="{9D8B030D-6E8A-4147-A177-3AD203B41FA5}">
                      <a16:colId xmlns:a16="http://schemas.microsoft.com/office/drawing/2014/main" val="949881960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3590794586"/>
                    </a:ext>
                  </a:extLst>
                </a:gridCol>
                <a:gridCol w="323791">
                  <a:extLst>
                    <a:ext uri="{9D8B030D-6E8A-4147-A177-3AD203B41FA5}">
                      <a16:colId xmlns:a16="http://schemas.microsoft.com/office/drawing/2014/main" val="2143234553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4084004491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2652480299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1458667771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3974546391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841430029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545579574"/>
                    </a:ext>
                  </a:extLst>
                </a:gridCol>
                <a:gridCol w="323791">
                  <a:extLst>
                    <a:ext uri="{9D8B030D-6E8A-4147-A177-3AD203B41FA5}">
                      <a16:colId xmlns:a16="http://schemas.microsoft.com/office/drawing/2014/main" val="815831765"/>
                    </a:ext>
                  </a:extLst>
                </a:gridCol>
                <a:gridCol w="449895">
                  <a:extLst>
                    <a:ext uri="{9D8B030D-6E8A-4147-A177-3AD203B41FA5}">
                      <a16:colId xmlns:a16="http://schemas.microsoft.com/office/drawing/2014/main" val="4187112419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1980975118"/>
                    </a:ext>
                  </a:extLst>
                </a:gridCol>
                <a:gridCol w="394353">
                  <a:extLst>
                    <a:ext uri="{9D8B030D-6E8A-4147-A177-3AD203B41FA5}">
                      <a16:colId xmlns:a16="http://schemas.microsoft.com/office/drawing/2014/main" val="4006371969"/>
                    </a:ext>
                  </a:extLst>
                </a:gridCol>
                <a:gridCol w="323791">
                  <a:extLst>
                    <a:ext uri="{9D8B030D-6E8A-4147-A177-3AD203B41FA5}">
                      <a16:colId xmlns:a16="http://schemas.microsoft.com/office/drawing/2014/main" val="2783147067"/>
                    </a:ext>
                  </a:extLst>
                </a:gridCol>
                <a:gridCol w="323791">
                  <a:extLst>
                    <a:ext uri="{9D8B030D-6E8A-4147-A177-3AD203B41FA5}">
                      <a16:colId xmlns:a16="http://schemas.microsoft.com/office/drawing/2014/main" val="2903627492"/>
                    </a:ext>
                  </a:extLst>
                </a:gridCol>
                <a:gridCol w="377690">
                  <a:extLst>
                    <a:ext uri="{9D8B030D-6E8A-4147-A177-3AD203B41FA5}">
                      <a16:colId xmlns:a16="http://schemas.microsoft.com/office/drawing/2014/main" val="3002113356"/>
                    </a:ext>
                  </a:extLst>
                </a:gridCol>
              </a:tblGrid>
              <a:tr h="247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SECURITY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84601"/>
                  </a:ext>
                </a:extLst>
              </a:tr>
              <a:tr h="428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ABLIF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AGHPIF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ATLASIF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FAYSGF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HBLIF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NBPFSIF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NBPIOF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NBPMA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NITIF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UBLIOF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JSIF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FAYFSOF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AWTIF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HABIBIF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LAKIF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MCBDCF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43921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89549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GUARANTEED / AAA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72833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 ALFALAH LTD. -TFC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83865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BYCO SUKUK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77816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80475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486818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 AL-HABIB LTD. - TFC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093779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JAHANGIR SIDDIQUI &amp; COMPANY LTD. - TFCI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28109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JAHANGIR SIDDIQUI &amp; COMPANY LTD. - TFCII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880982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K-ELECTRIC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413498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BANK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32435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HUB POWER COMPANY LTD. - SUKUK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905952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HUB POWER COMPANY LTD. - SUKUK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23305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HUB POWER HOLDING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91614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45473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47519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ASKARI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940723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BRANDS LTD. 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815416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BANK OF PUNJAB - TFC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07503"/>
                  </a:ext>
                </a:extLst>
              </a:tr>
              <a:tr h="247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BANK OF PUNJAB - TFC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347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96200" y="64770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/2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9525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Income Funds – Debt Securities (FY21)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6200" y="64770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 /2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59379"/>
              </p:ext>
            </p:extLst>
          </p:nvPr>
        </p:nvGraphicFramePr>
        <p:xfrm>
          <a:off x="152400" y="533403"/>
          <a:ext cx="8839202" cy="6019797"/>
        </p:xfrm>
        <a:graphic>
          <a:graphicData uri="http://schemas.openxmlformats.org/drawingml/2006/table">
            <a:tbl>
              <a:tblPr/>
              <a:tblGrid>
                <a:gridCol w="1973188">
                  <a:extLst>
                    <a:ext uri="{9D8B030D-6E8A-4147-A177-3AD203B41FA5}">
                      <a16:colId xmlns:a16="http://schemas.microsoft.com/office/drawing/2014/main" val="2063219851"/>
                    </a:ext>
                  </a:extLst>
                </a:gridCol>
                <a:gridCol w="298034">
                  <a:extLst>
                    <a:ext uri="{9D8B030D-6E8A-4147-A177-3AD203B41FA5}">
                      <a16:colId xmlns:a16="http://schemas.microsoft.com/office/drawing/2014/main" val="2584764641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283270906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810626587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1021715040"/>
                    </a:ext>
                  </a:extLst>
                </a:gridCol>
                <a:gridCol w="358394">
                  <a:extLst>
                    <a:ext uri="{9D8B030D-6E8A-4147-A177-3AD203B41FA5}">
                      <a16:colId xmlns:a16="http://schemas.microsoft.com/office/drawing/2014/main" val="1320536490"/>
                    </a:ext>
                  </a:extLst>
                </a:gridCol>
                <a:gridCol w="401888">
                  <a:extLst>
                    <a:ext uri="{9D8B030D-6E8A-4147-A177-3AD203B41FA5}">
                      <a16:colId xmlns:a16="http://schemas.microsoft.com/office/drawing/2014/main" val="1777270184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2703063830"/>
                    </a:ext>
                  </a:extLst>
                </a:gridCol>
                <a:gridCol w="434944">
                  <a:extLst>
                    <a:ext uri="{9D8B030D-6E8A-4147-A177-3AD203B41FA5}">
                      <a16:colId xmlns:a16="http://schemas.microsoft.com/office/drawing/2014/main" val="2825240564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3138634564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61771962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685943862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3316702681"/>
                    </a:ext>
                  </a:extLst>
                </a:gridCol>
                <a:gridCol w="458705">
                  <a:extLst>
                    <a:ext uri="{9D8B030D-6E8A-4147-A177-3AD203B41FA5}">
                      <a16:colId xmlns:a16="http://schemas.microsoft.com/office/drawing/2014/main" val="3484683902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811972311"/>
                    </a:ext>
                  </a:extLst>
                </a:gridCol>
                <a:gridCol w="402074">
                  <a:extLst>
                    <a:ext uri="{9D8B030D-6E8A-4147-A177-3AD203B41FA5}">
                      <a16:colId xmlns:a16="http://schemas.microsoft.com/office/drawing/2014/main" val="3232726063"/>
                    </a:ext>
                  </a:extLst>
                </a:gridCol>
                <a:gridCol w="358394">
                  <a:extLst>
                    <a:ext uri="{9D8B030D-6E8A-4147-A177-3AD203B41FA5}">
                      <a16:colId xmlns:a16="http://schemas.microsoft.com/office/drawing/2014/main" val="1345802347"/>
                    </a:ext>
                  </a:extLst>
                </a:gridCol>
                <a:gridCol w="302721">
                  <a:extLst>
                    <a:ext uri="{9D8B030D-6E8A-4147-A177-3AD203B41FA5}">
                      <a16:colId xmlns:a16="http://schemas.microsoft.com/office/drawing/2014/main" val="2004024648"/>
                    </a:ext>
                  </a:extLst>
                </a:gridCol>
                <a:gridCol w="385086">
                  <a:extLst>
                    <a:ext uri="{9D8B030D-6E8A-4147-A177-3AD203B41FA5}">
                      <a16:colId xmlns:a16="http://schemas.microsoft.com/office/drawing/2014/main" val="2485509709"/>
                    </a:ext>
                  </a:extLst>
                </a:gridCol>
              </a:tblGrid>
              <a:tr h="2248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SECURITY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351702"/>
                  </a:ext>
                </a:extLst>
              </a:tr>
              <a:tr h="398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ABLIF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AGHPIF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ATLASIF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FAYSGF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HBLIF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NBPFSIF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NBPIOF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NBPMAF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NITIF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UBLIOF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JSIF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FAYFSOF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AWTIF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HABIBIF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LAKIF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MCBDCF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67275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47478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919746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JAVEDAN CORPORATION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54867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Samba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206445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216772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93264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AGP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61324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JS BANK LTD. - TFC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46185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JS BANK LTD. - TFC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845136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MUGHAL STEEL INDUSTRIES LTD - 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34204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SONERI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90911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TPL Trakker Ltd. SUK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075624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35434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1887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ASPIN PHARMA (PVT) LTD -SUKUK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88368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MASOOD TEXTILE MILLS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51856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nl-NL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 MICROFINANCE BANK LTD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217284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992543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63749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GHANI CHEMICAL INDUSTRIES LTD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71268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51538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119594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SILK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00981"/>
                  </a:ext>
                </a:extLst>
              </a:tr>
              <a:tr h="224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9.13%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14.49%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10.19%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30.22%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19.65%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18.65%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7.41%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36.33%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2.19%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11.21%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953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5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Income Funds – Total Expense Ratio (FY21)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04724"/>
              </p:ext>
            </p:extLst>
          </p:nvPr>
        </p:nvGraphicFramePr>
        <p:xfrm>
          <a:off x="1447800" y="1371600"/>
          <a:ext cx="6172200" cy="4800600"/>
        </p:xfrm>
        <a:graphic>
          <a:graphicData uri="http://schemas.openxmlformats.org/drawingml/2006/table">
            <a:tbl>
              <a:tblPr/>
              <a:tblGrid>
                <a:gridCol w="3612995">
                  <a:extLst>
                    <a:ext uri="{9D8B030D-6E8A-4147-A177-3AD203B41FA5}">
                      <a16:colId xmlns:a16="http://schemas.microsoft.com/office/drawing/2014/main" val="4053699839"/>
                    </a:ext>
                  </a:extLst>
                </a:gridCol>
                <a:gridCol w="2559205">
                  <a:extLst>
                    <a:ext uri="{9D8B030D-6E8A-4147-A177-3AD203B41FA5}">
                      <a16:colId xmlns:a16="http://schemas.microsoft.com/office/drawing/2014/main" val="1776290242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862628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FAYSALFSOF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16279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NBPFSIF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729226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701378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MAF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62882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37893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42652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LaksonIF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4644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112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5704153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IOF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0095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85082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NBPIOF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39054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04915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AWTIF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592375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3991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FAYSALSGF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04238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FAYSALMTS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749280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425201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MCBDCF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0173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2132" y="6304181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*WWF is not being charged by ABL AMC due to provincial difference in their 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309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PIF Average Attribution &amp; Allocation – FY21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113145"/>
              </p:ext>
            </p:extLst>
          </p:nvPr>
        </p:nvGraphicFramePr>
        <p:xfrm>
          <a:off x="0" y="1143000"/>
          <a:ext cx="91439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1523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endParaRPr lang="en-US" sz="2500" b="1" dirty="0" smtClean="0">
              <a:solidFill>
                <a:schemeClr val="tx1">
                  <a:tint val="75000"/>
                </a:schemeClr>
              </a:solidFill>
              <a:latin typeface="+mj-lt"/>
            </a:endParaRPr>
          </a:p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MCB DCF IF Average Attribution &amp; Allocation – FY21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049132"/>
              </p:ext>
            </p:extLst>
          </p:nvPr>
        </p:nvGraphicFramePr>
        <p:xfrm>
          <a:off x="-76200" y="990600"/>
          <a:ext cx="9601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72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Pakistan Income Fund - Asset Allocation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386202"/>
              </p:ext>
            </p:extLst>
          </p:nvPr>
        </p:nvGraphicFramePr>
        <p:xfrm>
          <a:off x="152400" y="1066800"/>
          <a:ext cx="907097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63013489"/>
              </p:ext>
            </p:extLst>
          </p:nvPr>
        </p:nvGraphicFramePr>
        <p:xfrm>
          <a:off x="304800" y="9144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81000"/>
            <a:ext cx="563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Fixed Income Funds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MCB DCF Income Fund - Asset Allocation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626584"/>
              </p:ext>
            </p:extLst>
          </p:nvPr>
        </p:nvGraphicFramePr>
        <p:xfrm>
          <a:off x="0" y="990600"/>
          <a:ext cx="90678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Government Securities Funds - PEER Comparison (FY21)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660392"/>
              </p:ext>
            </p:extLst>
          </p:nvPr>
        </p:nvGraphicFramePr>
        <p:xfrm>
          <a:off x="304800" y="990600"/>
          <a:ext cx="8534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876800"/>
            <a:ext cx="891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u="sng" dirty="0" smtClean="0"/>
          </a:p>
          <a:p>
            <a:r>
              <a:rPr lang="en-US" sz="1200" u="sng" dirty="0" smtClean="0"/>
              <a:t>Funds in comparison have Advantage in Expense Ratio (MCBPSF = 1.64%) </a:t>
            </a:r>
            <a:r>
              <a:rPr lang="en-US" sz="1200" u="sng" dirty="0"/>
              <a:t>:</a:t>
            </a:r>
          </a:p>
          <a:p>
            <a:r>
              <a:rPr lang="en-US" sz="1200" dirty="0" smtClean="0"/>
              <a:t>FAYSALGSF = 0.47%		ATLASSF = 1.17%		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Government Securities Funds – Debt Securities (FY21)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28571"/>
              </p:ext>
            </p:extLst>
          </p:nvPr>
        </p:nvGraphicFramePr>
        <p:xfrm>
          <a:off x="228600" y="1066801"/>
          <a:ext cx="8686800" cy="5105398"/>
        </p:xfrm>
        <a:graphic>
          <a:graphicData uri="http://schemas.openxmlformats.org/drawingml/2006/table">
            <a:tbl>
              <a:tblPr/>
              <a:tblGrid>
                <a:gridCol w="2188401">
                  <a:extLst>
                    <a:ext uri="{9D8B030D-6E8A-4147-A177-3AD203B41FA5}">
                      <a16:colId xmlns:a16="http://schemas.microsoft.com/office/drawing/2014/main" val="1837061774"/>
                    </a:ext>
                  </a:extLst>
                </a:gridCol>
                <a:gridCol w="648886">
                  <a:extLst>
                    <a:ext uri="{9D8B030D-6E8A-4147-A177-3AD203B41FA5}">
                      <a16:colId xmlns:a16="http://schemas.microsoft.com/office/drawing/2014/main" val="4127971955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3155706798"/>
                    </a:ext>
                  </a:extLst>
                </a:gridCol>
                <a:gridCol w="696599">
                  <a:extLst>
                    <a:ext uri="{9D8B030D-6E8A-4147-A177-3AD203B41FA5}">
                      <a16:colId xmlns:a16="http://schemas.microsoft.com/office/drawing/2014/main" val="1954603570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3392600558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4058445728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444428971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3660141681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414080578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1286753438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1880761635"/>
                    </a:ext>
                  </a:extLst>
                </a:gridCol>
                <a:gridCol w="572546">
                  <a:extLst>
                    <a:ext uri="{9D8B030D-6E8A-4147-A177-3AD203B41FA5}">
                      <a16:colId xmlns:a16="http://schemas.microsoft.com/office/drawing/2014/main" val="2261809657"/>
                    </a:ext>
                  </a:extLst>
                </a:gridCol>
              </a:tblGrid>
              <a:tr h="2314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hlinkClick r:id="rId2" action="ppaction://hlinkfile"/>
                        </a:rPr>
                        <a:t>SECURITY</a:t>
                      </a:r>
                      <a:endParaRPr lang="en-US" sz="1000" b="1" i="0" u="sng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63708"/>
                  </a:ext>
                </a:extLst>
              </a:tr>
              <a:tr h="2314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FAYSALGSF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AGHPSF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ATLASSF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MCBPSF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UBLGSF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NGSSF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HBL-GSF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ABLGSF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NITGBF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AskSYE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POGSF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943853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18340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385222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 AL-HABIB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875417"/>
                  </a:ext>
                </a:extLst>
              </a:tr>
              <a:tr h="390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JAHANGIR SIDDIQUI &amp; COMPANY LTD. - TFC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071630"/>
                  </a:ext>
                </a:extLst>
              </a:tr>
              <a:tr h="390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JAHANGIR SIDDIQUI &amp; COMPANY LTD. - TFC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91843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K-ELECTRIC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511537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BANK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815225"/>
                  </a:ext>
                </a:extLst>
              </a:tr>
              <a:tr h="3903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HUB POWER COMPANY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17695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951470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329172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BANK OF PUNJAB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85956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19679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25150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Samba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222011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93945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2300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26949"/>
                  </a:ext>
                </a:extLst>
              </a:tr>
              <a:tr h="231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9.57%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5.45%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19.97%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54958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1700" y="6313669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*TFCs are not allowed in our </a:t>
            </a:r>
            <a:r>
              <a:rPr lang="en-US" sz="1200" dirty="0" err="1" smtClean="0"/>
              <a:t>Govt</a:t>
            </a:r>
            <a:r>
              <a:rPr lang="en-US" sz="1200" dirty="0" smtClean="0"/>
              <a:t> Securities Fund as part of Offering Document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36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Government Securities Funds – Total Expense Ratio (FY21)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03141"/>
              </p:ext>
            </p:extLst>
          </p:nvPr>
        </p:nvGraphicFramePr>
        <p:xfrm>
          <a:off x="2044700" y="1600200"/>
          <a:ext cx="4648200" cy="4114800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023825960"/>
                    </a:ext>
                  </a:extLst>
                </a:gridCol>
                <a:gridCol w="1992086">
                  <a:extLst>
                    <a:ext uri="{9D8B030D-6E8A-4147-A177-3AD203B41FA5}">
                      <a16:colId xmlns:a16="http://schemas.microsoft.com/office/drawing/2014/main" val="132197881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9103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63264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7725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NITGBF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4733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9609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NGSSF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13228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21325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MCB-PSF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9704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0739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HBL-GSF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50044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34948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AskSYE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494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60960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*WWF is not being charged by ABL AMC due to provincial difference in their 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95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533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MCB PSF Average Attribution &amp; Allocation – FY21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7588"/>
              </p:ext>
            </p:extLst>
          </p:nvPr>
        </p:nvGraphicFramePr>
        <p:xfrm>
          <a:off x="381000" y="1219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54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696200" cy="304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br>
              <a:rPr lang="en-US" sz="2800" b="1" dirty="0" smtClean="0">
                <a:solidFill>
                  <a:schemeClr val="tx1">
                    <a:tint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tint val="75000"/>
                  </a:schemeClr>
                </a:solidFill>
              </a:rPr>
              <a:t>MCB Pakistan Sovereign Fund - Asset Allocation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202491"/>
              </p:ext>
            </p:extLst>
          </p:nvPr>
        </p:nvGraphicFramePr>
        <p:xfrm>
          <a:off x="76200" y="990600"/>
          <a:ext cx="8903677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8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563562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Aggressive Income Funds - PEER Comparison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535829"/>
              </p:ext>
            </p:extLst>
          </p:nvPr>
        </p:nvGraphicFramePr>
        <p:xfrm>
          <a:off x="228600" y="1071562"/>
          <a:ext cx="8686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144869"/>
            <a:ext cx="8915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u="sng" dirty="0" smtClean="0"/>
          </a:p>
          <a:p>
            <a:r>
              <a:rPr lang="en-US" sz="1200" dirty="0" smtClean="0"/>
              <a:t>UBLG&amp;IF booked a one time income on 29-Apr-2021 and posted a 1 day return of 1,359.68%. UBLG&amp;IF YTD return till 28-Apr-2021 was 7.10% and excluding it UBLG&amp;IF YTD return would be around 6.89%. 		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563562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Aggressive Income Funds – Debt Securities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184581"/>
              </p:ext>
            </p:extLst>
          </p:nvPr>
        </p:nvGraphicFramePr>
        <p:xfrm>
          <a:off x="304800" y="1096962"/>
          <a:ext cx="8534403" cy="5380050"/>
        </p:xfrm>
        <a:graphic>
          <a:graphicData uri="http://schemas.openxmlformats.org/drawingml/2006/table">
            <a:tbl>
              <a:tblPr/>
              <a:tblGrid>
                <a:gridCol w="2856066">
                  <a:extLst>
                    <a:ext uri="{9D8B030D-6E8A-4147-A177-3AD203B41FA5}">
                      <a16:colId xmlns:a16="http://schemas.microsoft.com/office/drawing/2014/main" val="4070566085"/>
                    </a:ext>
                  </a:extLst>
                </a:gridCol>
                <a:gridCol w="811191">
                  <a:extLst>
                    <a:ext uri="{9D8B030D-6E8A-4147-A177-3AD203B41FA5}">
                      <a16:colId xmlns:a16="http://schemas.microsoft.com/office/drawing/2014/main" val="3959054634"/>
                    </a:ext>
                  </a:extLst>
                </a:gridCol>
                <a:gridCol w="811191">
                  <a:extLst>
                    <a:ext uri="{9D8B030D-6E8A-4147-A177-3AD203B41FA5}">
                      <a16:colId xmlns:a16="http://schemas.microsoft.com/office/drawing/2014/main" val="876151185"/>
                    </a:ext>
                  </a:extLst>
                </a:gridCol>
                <a:gridCol w="811191">
                  <a:extLst>
                    <a:ext uri="{9D8B030D-6E8A-4147-A177-3AD203B41FA5}">
                      <a16:colId xmlns:a16="http://schemas.microsoft.com/office/drawing/2014/main" val="1651178041"/>
                    </a:ext>
                  </a:extLst>
                </a:gridCol>
                <a:gridCol w="811191">
                  <a:extLst>
                    <a:ext uri="{9D8B030D-6E8A-4147-A177-3AD203B41FA5}">
                      <a16:colId xmlns:a16="http://schemas.microsoft.com/office/drawing/2014/main" val="1944968991"/>
                    </a:ext>
                  </a:extLst>
                </a:gridCol>
                <a:gridCol w="811191">
                  <a:extLst>
                    <a:ext uri="{9D8B030D-6E8A-4147-A177-3AD203B41FA5}">
                      <a16:colId xmlns:a16="http://schemas.microsoft.com/office/drawing/2014/main" val="3262986825"/>
                    </a:ext>
                  </a:extLst>
                </a:gridCol>
                <a:gridCol w="811191">
                  <a:extLst>
                    <a:ext uri="{9D8B030D-6E8A-4147-A177-3AD203B41FA5}">
                      <a16:colId xmlns:a16="http://schemas.microsoft.com/office/drawing/2014/main" val="4209078157"/>
                    </a:ext>
                  </a:extLst>
                </a:gridCol>
                <a:gridCol w="811191">
                  <a:extLst>
                    <a:ext uri="{9D8B030D-6E8A-4147-A177-3AD203B41FA5}">
                      <a16:colId xmlns:a16="http://schemas.microsoft.com/office/drawing/2014/main" val="460772816"/>
                    </a:ext>
                  </a:extLst>
                </a:gridCol>
              </a:tblGrid>
              <a:tr h="142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SECURITY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670117"/>
                  </a:ext>
                </a:extLst>
              </a:tr>
              <a:tr h="1421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AGHPIMF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AKDAIF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ASKHYS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BMACRSF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FaysalIGF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PIEF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UGIF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92256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485979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GUARANTEED / AAA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43094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BANK ALFALAH LTD. -TFC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683809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CINERGYCO PK LTD -  (BYCO)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98460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799980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684210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JAHANGIR SIDDIQUI &amp; COMPANY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592157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JAHANGIR SIDDIQUI &amp; COMPANY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73188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K-ELECTRIC LTD. - </a:t>
                      </a:r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77340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BANK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37951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HUB POWER COMPANY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49307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HUB POWER HOLDING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84617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07496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961737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90365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BRANDS LTD. 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399857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 BANK OF PUNJAB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7506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805448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12518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Samba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73984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22146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52060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JS BANK LTD. - TFC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871491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JS BANK LTD. - TFC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077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MUGHAL STEEL INDUSTRIES LTD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860248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SONERI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594769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TPL CORP LTD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62238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TPL Trakker Ltd. SUK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54714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282045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509949"/>
                  </a:ext>
                </a:extLst>
              </a:tr>
              <a:tr h="1819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KHUSHHALI MICROFINANCE BANK LTD.-TFC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76942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56209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BBB+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08252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SILK BANK LTD. - TFC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626503"/>
                  </a:ext>
                </a:extLst>
              </a:tr>
              <a:tr h="1421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30.48%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32.60%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20.96%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6.68%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17.26%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23.50%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9.82%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50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563562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Aggressive Income Funds – Total Expense Ratio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04623"/>
              </p:ext>
            </p:extLst>
          </p:nvPr>
        </p:nvGraphicFramePr>
        <p:xfrm>
          <a:off x="1905000" y="1447799"/>
          <a:ext cx="5029200" cy="3962400"/>
        </p:xfrm>
        <a:graphic>
          <a:graphicData uri="http://schemas.openxmlformats.org/drawingml/2006/table">
            <a:tbl>
              <a:tblPr/>
              <a:tblGrid>
                <a:gridCol w="2697481">
                  <a:extLst>
                    <a:ext uri="{9D8B030D-6E8A-4147-A177-3AD203B41FA5}">
                      <a16:colId xmlns:a16="http://schemas.microsoft.com/office/drawing/2014/main" val="614262358"/>
                    </a:ext>
                  </a:extLst>
                </a:gridCol>
                <a:gridCol w="2331719">
                  <a:extLst>
                    <a:ext uri="{9D8B030D-6E8A-4147-A177-3AD203B41FA5}">
                      <a16:colId xmlns:a16="http://schemas.microsoft.com/office/drawing/2014/main" val="151099765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91992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BMACRSF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2.08%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02404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FaysalIGF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26275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AGHPIMF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2.38%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8702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UBLG&amp;IF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45187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AskariHYS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2.68%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192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AKDAIF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35827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22664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60960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*WWF is not being charged by ABL AMC due to provincial difference in their 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25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686800" cy="1524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PIEF Average Attribution &amp; Allocation – FY21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682311"/>
              </p:ext>
            </p:extLst>
          </p:nvPr>
        </p:nvGraphicFramePr>
        <p:xfrm>
          <a:off x="304800" y="10668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" y="381000"/>
            <a:ext cx="5638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Money Market at a Glance</a:t>
            </a:r>
            <a:endParaRPr lang="en-US" sz="2500" b="1" dirty="0">
              <a:solidFill>
                <a:schemeClr val="tx1">
                  <a:tint val="7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669263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686800" cy="762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Pakistan Income Enhancement Fund - Asset Allocation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8462"/>
              </p:ext>
            </p:extLst>
          </p:nvPr>
        </p:nvGraphicFramePr>
        <p:xfrm>
          <a:off x="0" y="10668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Islamic Income Funds - PEER Comparison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05" y="5329535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All Funds in comparison are taking exposure in Government Securities &amp; Corporate SUKUKs, whereas ALHDDF due to daily payout sensitivity is vulnerable to revaluation risk .		</a:t>
            </a:r>
            <a:r>
              <a:rPr lang="en-US" sz="1200" dirty="0"/>
              <a:t> </a:t>
            </a:r>
            <a:r>
              <a:rPr lang="en-US" sz="1200" dirty="0" smtClean="0"/>
              <a:t>	</a:t>
            </a:r>
            <a:r>
              <a:rPr lang="en-US" sz="1200" dirty="0"/>
              <a:t>	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667501"/>
              </p:ext>
            </p:extLst>
          </p:nvPr>
        </p:nvGraphicFramePr>
        <p:xfrm>
          <a:off x="190805" y="1066800"/>
          <a:ext cx="8579643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86868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Islamic Income Funds - PEER Comparison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16120"/>
              </p:ext>
            </p:extLst>
          </p:nvPr>
        </p:nvGraphicFramePr>
        <p:xfrm>
          <a:off x="24950" y="609600"/>
          <a:ext cx="9067800" cy="5562609"/>
        </p:xfrm>
        <a:graphic>
          <a:graphicData uri="http://schemas.openxmlformats.org/drawingml/2006/table">
            <a:tbl>
              <a:tblPr/>
              <a:tblGrid>
                <a:gridCol w="1870742">
                  <a:extLst>
                    <a:ext uri="{9D8B030D-6E8A-4147-A177-3AD203B41FA5}">
                      <a16:colId xmlns:a16="http://schemas.microsoft.com/office/drawing/2014/main" val="3583314528"/>
                    </a:ext>
                  </a:extLst>
                </a:gridCol>
                <a:gridCol w="318026">
                  <a:extLst>
                    <a:ext uri="{9D8B030D-6E8A-4147-A177-3AD203B41FA5}">
                      <a16:colId xmlns:a16="http://schemas.microsoft.com/office/drawing/2014/main" val="3595476154"/>
                    </a:ext>
                  </a:extLst>
                </a:gridCol>
                <a:gridCol w="395089">
                  <a:extLst>
                    <a:ext uri="{9D8B030D-6E8A-4147-A177-3AD203B41FA5}">
                      <a16:colId xmlns:a16="http://schemas.microsoft.com/office/drawing/2014/main" val="3512013105"/>
                    </a:ext>
                  </a:extLst>
                </a:gridCol>
                <a:gridCol w="519884">
                  <a:extLst>
                    <a:ext uri="{9D8B030D-6E8A-4147-A177-3AD203B41FA5}">
                      <a16:colId xmlns:a16="http://schemas.microsoft.com/office/drawing/2014/main" val="1003530972"/>
                    </a:ext>
                  </a:extLst>
                </a:gridCol>
                <a:gridCol w="433238">
                  <a:extLst>
                    <a:ext uri="{9D8B030D-6E8A-4147-A177-3AD203B41FA5}">
                      <a16:colId xmlns:a16="http://schemas.microsoft.com/office/drawing/2014/main" val="87888057"/>
                    </a:ext>
                  </a:extLst>
                </a:gridCol>
                <a:gridCol w="313266">
                  <a:extLst>
                    <a:ext uri="{9D8B030D-6E8A-4147-A177-3AD203B41FA5}">
                      <a16:colId xmlns:a16="http://schemas.microsoft.com/office/drawing/2014/main" val="636424912"/>
                    </a:ext>
                  </a:extLst>
                </a:gridCol>
                <a:gridCol w="417324">
                  <a:extLst>
                    <a:ext uri="{9D8B030D-6E8A-4147-A177-3AD203B41FA5}">
                      <a16:colId xmlns:a16="http://schemas.microsoft.com/office/drawing/2014/main" val="2302148812"/>
                    </a:ext>
                  </a:extLst>
                </a:gridCol>
                <a:gridCol w="433238">
                  <a:extLst>
                    <a:ext uri="{9D8B030D-6E8A-4147-A177-3AD203B41FA5}">
                      <a16:colId xmlns:a16="http://schemas.microsoft.com/office/drawing/2014/main" val="2961156011"/>
                    </a:ext>
                  </a:extLst>
                </a:gridCol>
                <a:gridCol w="313266">
                  <a:extLst>
                    <a:ext uri="{9D8B030D-6E8A-4147-A177-3AD203B41FA5}">
                      <a16:colId xmlns:a16="http://schemas.microsoft.com/office/drawing/2014/main" val="292098696"/>
                    </a:ext>
                  </a:extLst>
                </a:gridCol>
                <a:gridCol w="492580">
                  <a:extLst>
                    <a:ext uri="{9D8B030D-6E8A-4147-A177-3AD203B41FA5}">
                      <a16:colId xmlns:a16="http://schemas.microsoft.com/office/drawing/2014/main" val="232522000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2885688175"/>
                    </a:ext>
                  </a:extLst>
                </a:gridCol>
                <a:gridCol w="313266">
                  <a:extLst>
                    <a:ext uri="{9D8B030D-6E8A-4147-A177-3AD203B41FA5}">
                      <a16:colId xmlns:a16="http://schemas.microsoft.com/office/drawing/2014/main" val="2788379954"/>
                    </a:ext>
                  </a:extLst>
                </a:gridCol>
                <a:gridCol w="345490">
                  <a:extLst>
                    <a:ext uri="{9D8B030D-6E8A-4147-A177-3AD203B41FA5}">
                      <a16:colId xmlns:a16="http://schemas.microsoft.com/office/drawing/2014/main" val="969263539"/>
                    </a:ext>
                  </a:extLst>
                </a:gridCol>
                <a:gridCol w="456663">
                  <a:extLst>
                    <a:ext uri="{9D8B030D-6E8A-4147-A177-3AD203B41FA5}">
                      <a16:colId xmlns:a16="http://schemas.microsoft.com/office/drawing/2014/main" val="4260205155"/>
                    </a:ext>
                  </a:extLst>
                </a:gridCol>
                <a:gridCol w="427587">
                  <a:extLst>
                    <a:ext uri="{9D8B030D-6E8A-4147-A177-3AD203B41FA5}">
                      <a16:colId xmlns:a16="http://schemas.microsoft.com/office/drawing/2014/main" val="3836595653"/>
                    </a:ext>
                  </a:extLst>
                </a:gridCol>
                <a:gridCol w="313266">
                  <a:extLst>
                    <a:ext uri="{9D8B030D-6E8A-4147-A177-3AD203B41FA5}">
                      <a16:colId xmlns:a16="http://schemas.microsoft.com/office/drawing/2014/main" val="2137444499"/>
                    </a:ext>
                  </a:extLst>
                </a:gridCol>
                <a:gridCol w="328753">
                  <a:extLst>
                    <a:ext uri="{9D8B030D-6E8A-4147-A177-3AD203B41FA5}">
                      <a16:colId xmlns:a16="http://schemas.microsoft.com/office/drawing/2014/main" val="1278187217"/>
                    </a:ext>
                  </a:extLst>
                </a:gridCol>
                <a:gridCol w="313266">
                  <a:extLst>
                    <a:ext uri="{9D8B030D-6E8A-4147-A177-3AD203B41FA5}">
                      <a16:colId xmlns:a16="http://schemas.microsoft.com/office/drawing/2014/main" val="896901178"/>
                    </a:ext>
                  </a:extLst>
                </a:gridCol>
                <a:gridCol w="277184">
                  <a:extLst>
                    <a:ext uri="{9D8B030D-6E8A-4147-A177-3AD203B41FA5}">
                      <a16:colId xmlns:a16="http://schemas.microsoft.com/office/drawing/2014/main" val="4184874669"/>
                    </a:ext>
                  </a:extLst>
                </a:gridCol>
                <a:gridCol w="299932">
                  <a:extLst>
                    <a:ext uri="{9D8B030D-6E8A-4147-A177-3AD203B41FA5}">
                      <a16:colId xmlns:a16="http://schemas.microsoft.com/office/drawing/2014/main" val="3200210035"/>
                    </a:ext>
                  </a:extLst>
                </a:gridCol>
              </a:tblGrid>
              <a:tr h="3003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hlinkClick r:id="rId3" action="ppaction://hlinkfile"/>
                        </a:rPr>
                        <a:t>SECURITY</a:t>
                      </a:r>
                      <a:endParaRPr lang="en-US" sz="800" b="1" i="0" u="sng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05621"/>
                  </a:ext>
                </a:extLst>
              </a:tr>
              <a:tr h="5284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ABLIIF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AGHPIIF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ALAmenISF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ALHDDF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ALHIIF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ATLASIIF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FayISGF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HBLIIF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MezanIIF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MezanSF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NBPIMAF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NBPRFSF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NITIIF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JSIIF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FHIIF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AWTII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98519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800879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GOVERNMENT GUARANTEED / AAA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789538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CINERGYCO PK LTD - (BYCO)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108022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64205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23778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K-ELECTRIC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33211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BANK LTD. - SUKUK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65644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BANK LTD. - SUKUK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59061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HUB POWER COMPANY LTD. - SUKUK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46513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HUB POWER COMPANY LTD. - SUKUK 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911509"/>
                  </a:ext>
                </a:extLst>
              </a:tr>
              <a:tr h="5284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HUB POWER HOLDING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9928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45654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42524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ENGRO POLYMER &amp; CHEMICALS LTD.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384173"/>
                  </a:ext>
                </a:extLst>
              </a:tr>
              <a:tr h="30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 BRANDS LTD. 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30127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96200" y="63246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/2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86868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Islamic Income Funds - PEER Comparison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96200" y="632460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 /2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333112"/>
              </p:ext>
            </p:extLst>
          </p:nvPr>
        </p:nvGraphicFramePr>
        <p:xfrm>
          <a:off x="76201" y="685799"/>
          <a:ext cx="8994971" cy="5636774"/>
        </p:xfrm>
        <a:graphic>
          <a:graphicData uri="http://schemas.openxmlformats.org/drawingml/2006/table">
            <a:tbl>
              <a:tblPr/>
              <a:tblGrid>
                <a:gridCol w="2119030">
                  <a:extLst>
                    <a:ext uri="{9D8B030D-6E8A-4147-A177-3AD203B41FA5}">
                      <a16:colId xmlns:a16="http://schemas.microsoft.com/office/drawing/2014/main" val="1303187343"/>
                    </a:ext>
                  </a:extLst>
                </a:gridCol>
                <a:gridCol w="349775">
                  <a:extLst>
                    <a:ext uri="{9D8B030D-6E8A-4147-A177-3AD203B41FA5}">
                      <a16:colId xmlns:a16="http://schemas.microsoft.com/office/drawing/2014/main" val="562305876"/>
                    </a:ext>
                  </a:extLst>
                </a:gridCol>
                <a:gridCol w="392223">
                  <a:extLst>
                    <a:ext uri="{9D8B030D-6E8A-4147-A177-3AD203B41FA5}">
                      <a16:colId xmlns:a16="http://schemas.microsoft.com/office/drawing/2014/main" val="1306193463"/>
                    </a:ext>
                  </a:extLst>
                </a:gridCol>
                <a:gridCol w="585790">
                  <a:extLst>
                    <a:ext uri="{9D8B030D-6E8A-4147-A177-3AD203B41FA5}">
                      <a16:colId xmlns:a16="http://schemas.microsoft.com/office/drawing/2014/main" val="1086798927"/>
                    </a:ext>
                  </a:extLst>
                </a:gridCol>
                <a:gridCol w="374598">
                  <a:extLst>
                    <a:ext uri="{9D8B030D-6E8A-4147-A177-3AD203B41FA5}">
                      <a16:colId xmlns:a16="http://schemas.microsoft.com/office/drawing/2014/main" val="1363207418"/>
                    </a:ext>
                  </a:extLst>
                </a:gridCol>
                <a:gridCol w="349775">
                  <a:extLst>
                    <a:ext uri="{9D8B030D-6E8A-4147-A177-3AD203B41FA5}">
                      <a16:colId xmlns:a16="http://schemas.microsoft.com/office/drawing/2014/main" val="3010944414"/>
                    </a:ext>
                  </a:extLst>
                </a:gridCol>
                <a:gridCol w="326216">
                  <a:extLst>
                    <a:ext uri="{9D8B030D-6E8A-4147-A177-3AD203B41FA5}">
                      <a16:colId xmlns:a16="http://schemas.microsoft.com/office/drawing/2014/main" val="56298958"/>
                    </a:ext>
                  </a:extLst>
                </a:gridCol>
                <a:gridCol w="374598">
                  <a:extLst>
                    <a:ext uri="{9D8B030D-6E8A-4147-A177-3AD203B41FA5}">
                      <a16:colId xmlns:a16="http://schemas.microsoft.com/office/drawing/2014/main" val="246223024"/>
                    </a:ext>
                  </a:extLst>
                </a:gridCol>
                <a:gridCol w="349775">
                  <a:extLst>
                    <a:ext uri="{9D8B030D-6E8A-4147-A177-3AD203B41FA5}">
                      <a16:colId xmlns:a16="http://schemas.microsoft.com/office/drawing/2014/main" val="2430126332"/>
                    </a:ext>
                  </a:extLst>
                </a:gridCol>
                <a:gridCol w="405394">
                  <a:extLst>
                    <a:ext uri="{9D8B030D-6E8A-4147-A177-3AD203B41FA5}">
                      <a16:colId xmlns:a16="http://schemas.microsoft.com/office/drawing/2014/main" val="479659507"/>
                    </a:ext>
                  </a:extLst>
                </a:gridCol>
                <a:gridCol w="399060">
                  <a:extLst>
                    <a:ext uri="{9D8B030D-6E8A-4147-A177-3AD203B41FA5}">
                      <a16:colId xmlns:a16="http://schemas.microsoft.com/office/drawing/2014/main" val="189623616"/>
                    </a:ext>
                  </a:extLst>
                </a:gridCol>
                <a:gridCol w="349775">
                  <a:extLst>
                    <a:ext uri="{9D8B030D-6E8A-4147-A177-3AD203B41FA5}">
                      <a16:colId xmlns:a16="http://schemas.microsoft.com/office/drawing/2014/main" val="2329560812"/>
                    </a:ext>
                  </a:extLst>
                </a:gridCol>
                <a:gridCol w="342985">
                  <a:extLst>
                    <a:ext uri="{9D8B030D-6E8A-4147-A177-3AD203B41FA5}">
                      <a16:colId xmlns:a16="http://schemas.microsoft.com/office/drawing/2014/main" val="121497401"/>
                    </a:ext>
                  </a:extLst>
                </a:gridCol>
                <a:gridCol w="453350">
                  <a:extLst>
                    <a:ext uri="{9D8B030D-6E8A-4147-A177-3AD203B41FA5}">
                      <a16:colId xmlns:a16="http://schemas.microsoft.com/office/drawing/2014/main" val="1546664828"/>
                    </a:ext>
                  </a:extLst>
                </a:gridCol>
                <a:gridCol w="424484">
                  <a:extLst>
                    <a:ext uri="{9D8B030D-6E8A-4147-A177-3AD203B41FA5}">
                      <a16:colId xmlns:a16="http://schemas.microsoft.com/office/drawing/2014/main" val="4179473793"/>
                    </a:ext>
                  </a:extLst>
                </a:gridCol>
                <a:gridCol w="270863">
                  <a:extLst>
                    <a:ext uri="{9D8B030D-6E8A-4147-A177-3AD203B41FA5}">
                      <a16:colId xmlns:a16="http://schemas.microsoft.com/office/drawing/2014/main" val="2072746230"/>
                    </a:ext>
                  </a:extLst>
                </a:gridCol>
                <a:gridCol w="270863">
                  <a:extLst>
                    <a:ext uri="{9D8B030D-6E8A-4147-A177-3AD203B41FA5}">
                      <a16:colId xmlns:a16="http://schemas.microsoft.com/office/drawing/2014/main" val="774139523"/>
                    </a:ext>
                  </a:extLst>
                </a:gridCol>
                <a:gridCol w="270863">
                  <a:extLst>
                    <a:ext uri="{9D8B030D-6E8A-4147-A177-3AD203B41FA5}">
                      <a16:colId xmlns:a16="http://schemas.microsoft.com/office/drawing/2014/main" val="1035334654"/>
                    </a:ext>
                  </a:extLst>
                </a:gridCol>
                <a:gridCol w="326216">
                  <a:extLst>
                    <a:ext uri="{9D8B030D-6E8A-4147-A177-3AD203B41FA5}">
                      <a16:colId xmlns:a16="http://schemas.microsoft.com/office/drawing/2014/main" val="451925392"/>
                    </a:ext>
                  </a:extLst>
                </a:gridCol>
                <a:gridCol w="259338">
                  <a:extLst>
                    <a:ext uri="{9D8B030D-6E8A-4147-A177-3AD203B41FA5}">
                      <a16:colId xmlns:a16="http://schemas.microsoft.com/office/drawing/2014/main" val="2398562564"/>
                    </a:ext>
                  </a:extLst>
                </a:gridCol>
              </a:tblGrid>
              <a:tr h="2503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  <a:hlinkClick r:id="rId3" action="ppaction://hlinkfile"/>
                        </a:rPr>
                        <a:t>SECURITY</a:t>
                      </a:r>
                      <a:endParaRPr lang="en-US" sz="800" b="1" i="0" u="sng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FUNDS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595857"/>
                  </a:ext>
                </a:extLst>
              </a:tr>
              <a:tr h="440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ABLIIF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AGHPIIF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ALAmenISF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ALHDDF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ALHIIF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ATLIIF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FayISGF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HBLIIF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MezanIIF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MezanSF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NBPIMAF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NBPRFSF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NITIIF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JSIIF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POIIF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FHIIF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AWTII</a:t>
                      </a:r>
                      <a:endParaRPr lang="en-US" sz="800" b="1" i="0" u="sng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580656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74912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86762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DUBAI ISLAMIC BANK PAKISTAN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43373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FATIMA FERTILIZER COMPANY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20260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4898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678081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AGHA STEEL INDUSTRIES LTD.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816621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AGP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74621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MUGHAL STEEL INDUSTRIES LTD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448461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TPL CORP LTD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65746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17250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39439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ASPIN PHARMA (PVT) LTD -SUKUK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93497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ENGRO POWERGEN THAR (PVT) LTD -SUKUK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115183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MASOOD TEXTILE MILLS LTD. 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18389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555224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RATED A-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94166"/>
                  </a:ext>
                </a:extLst>
              </a:tr>
              <a:tr h="2503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GHANI CHEMICAL INDUSTRIES LTD.- SUKUK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61216"/>
                  </a:ext>
                </a:extLst>
              </a:tr>
              <a:tr h="440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26.90%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27.74%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10.70%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17.71%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36.58%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13.00%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10.70%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9.40%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22.32%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20.84%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12.64%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10.57%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0.02%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34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0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NBP Funds Exposure in Weak Credit (A-)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682787"/>
              </p:ext>
            </p:extLst>
          </p:nvPr>
        </p:nvGraphicFramePr>
        <p:xfrm>
          <a:off x="533400" y="1295399"/>
          <a:ext cx="8305800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66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Islamic Income Funds – Total Expense Ratio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60481"/>
              </p:ext>
            </p:extLst>
          </p:nvPr>
        </p:nvGraphicFramePr>
        <p:xfrm>
          <a:off x="1092200" y="1143000"/>
          <a:ext cx="6502400" cy="5029200"/>
        </p:xfrm>
        <a:graphic>
          <a:graphicData uri="http://schemas.openxmlformats.org/drawingml/2006/table">
            <a:tbl>
              <a:tblPr/>
              <a:tblGrid>
                <a:gridCol w="3715657">
                  <a:extLst>
                    <a:ext uri="{9D8B030D-6E8A-4147-A177-3AD203B41FA5}">
                      <a16:colId xmlns:a16="http://schemas.microsoft.com/office/drawing/2014/main" val="3852575659"/>
                    </a:ext>
                  </a:extLst>
                </a:gridCol>
                <a:gridCol w="2786743">
                  <a:extLst>
                    <a:ext uri="{9D8B030D-6E8A-4147-A177-3AD203B41FA5}">
                      <a16:colId xmlns:a16="http://schemas.microsoft.com/office/drawing/2014/main" val="36319423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611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ALHDDF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3360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7709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619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648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8557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335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4924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0037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NBP-IMAF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9664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Faysal-ISGF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7884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06224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Meezan-SF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6206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0515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7395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NBP-RFSF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457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NBP-ISF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9176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UBLISF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2165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5443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AWT-IIF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5646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NBPAARFSF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71942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 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8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9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8683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ALHIIF Average Attribution &amp; Allocation – FY21</a:t>
            </a:r>
            <a:endParaRPr lang="en-US" sz="25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386074"/>
              </p:ext>
            </p:extLst>
          </p:nvPr>
        </p:nvGraphicFramePr>
        <p:xfrm>
          <a:off x="533400" y="1158630"/>
          <a:ext cx="8382000" cy="531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921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ALHDDF Average Attribution &amp; Allocation – FY21</a:t>
            </a:r>
            <a:endParaRPr lang="en-US" sz="25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994450"/>
              </p:ext>
            </p:extLst>
          </p:nvPr>
        </p:nvGraphicFramePr>
        <p:xfrm>
          <a:off x="304800" y="10668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4572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Income Fund - Asset Allocation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119300"/>
              </p:ext>
            </p:extLst>
          </p:nvPr>
        </p:nvGraphicFramePr>
        <p:xfrm>
          <a:off x="228600" y="9906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4572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Daily Dividend Fund - Asset Allocation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402913"/>
              </p:ext>
            </p:extLst>
          </p:nvPr>
        </p:nvGraphicFramePr>
        <p:xfrm>
          <a:off x="152400" y="1053123"/>
          <a:ext cx="88392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Yield Curve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989398"/>
              </p:ext>
            </p:extLst>
          </p:nvPr>
        </p:nvGraphicFramePr>
        <p:xfrm>
          <a:off x="406400" y="1066800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Islamic Money Market Funds - PEER Comparison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031590"/>
              </p:ext>
            </p:extLst>
          </p:nvPr>
        </p:nvGraphicFramePr>
        <p:xfrm>
          <a:off x="228600" y="1066800"/>
          <a:ext cx="8763000" cy="408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77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IMM Funds – Month-wise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Exposure in ST-SUKUK &amp; CP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(FY21)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371600"/>
            <a:ext cx="8839199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Islamic Money Market Funds – Total Expense Ratio (FY21)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73002"/>
              </p:ext>
            </p:extLst>
          </p:nvPr>
        </p:nvGraphicFramePr>
        <p:xfrm>
          <a:off x="1143000" y="1421546"/>
          <a:ext cx="6324600" cy="4598250"/>
        </p:xfrm>
        <a:graphic>
          <a:graphicData uri="http://schemas.openxmlformats.org/drawingml/2006/table">
            <a:tbl>
              <a:tblPr/>
              <a:tblGrid>
                <a:gridCol w="3843410">
                  <a:extLst>
                    <a:ext uri="{9D8B030D-6E8A-4147-A177-3AD203B41FA5}">
                      <a16:colId xmlns:a16="http://schemas.microsoft.com/office/drawing/2014/main" val="3371044620"/>
                    </a:ext>
                  </a:extLst>
                </a:gridCol>
                <a:gridCol w="2481190">
                  <a:extLst>
                    <a:ext uri="{9D8B030D-6E8A-4147-A177-3AD203B41FA5}">
                      <a16:colId xmlns:a16="http://schemas.microsoft.com/office/drawing/2014/main" val="1436764594"/>
                    </a:ext>
                  </a:extLst>
                </a:gridCol>
              </a:tblGrid>
              <a:tr h="3065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799831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50973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AL-AICF P1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481090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691652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JSIDDF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699926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AL-AICF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25989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ALFALAHRAF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447644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FaysalHAF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376773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NBPIDDF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839533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854616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814348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MRAF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0.68%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772668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FaysalICF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304566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921798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97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7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921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ALHMMF Average Attribution &amp; Allocation – FY21</a:t>
            </a: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851357"/>
              </p:ext>
            </p:extLst>
          </p:nvPr>
        </p:nvGraphicFramePr>
        <p:xfrm>
          <a:off x="304800" y="1219200"/>
          <a:ext cx="8382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9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4572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Money Market Fund - Asset Allocation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908431"/>
              </p:ext>
            </p:extLst>
          </p:nvPr>
        </p:nvGraphicFramePr>
        <p:xfrm>
          <a:off x="304800" y="9906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4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4572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Pension Funds - Debt Sub Funds 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4876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 smtClean="0"/>
              <a:t>Funds in comparison </a:t>
            </a:r>
            <a:r>
              <a:rPr lang="en-US" sz="1200" u="sng" dirty="0"/>
              <a:t>have Management Fee  </a:t>
            </a:r>
            <a:r>
              <a:rPr lang="en-US" sz="1200" u="sng" dirty="0" smtClean="0"/>
              <a:t>Advantage (PPFDSF = 1.50%):</a:t>
            </a:r>
          </a:p>
          <a:p>
            <a:r>
              <a:rPr lang="en-US" sz="1200" dirty="0"/>
              <a:t>APFDSF = 0.75% </a:t>
            </a:r>
            <a:r>
              <a:rPr lang="en-US" sz="1200" dirty="0" smtClean="0"/>
              <a:t>	JSPFDSF=0.50</a:t>
            </a:r>
            <a:r>
              <a:rPr lang="en-US" sz="1200" dirty="0"/>
              <a:t>% </a:t>
            </a:r>
            <a:r>
              <a:rPr lang="en-US" sz="1200" dirty="0" smtClean="0"/>
              <a:t>	NITFDSF = 0.50%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smtClean="0"/>
              <a:t>			 	 	</a:t>
            </a:r>
          </a:p>
          <a:p>
            <a:r>
              <a:rPr lang="en-US" sz="1200" dirty="0"/>
              <a:t>			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969833"/>
              </p:ext>
            </p:extLst>
          </p:nvPr>
        </p:nvGraphicFramePr>
        <p:xfrm>
          <a:off x="228599" y="1066800"/>
          <a:ext cx="872783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4572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Pension Funds - Debt Sub Funds Management Fee(FY21)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678765"/>
              </p:ext>
            </p:extLst>
          </p:nvPr>
        </p:nvGraphicFramePr>
        <p:xfrm>
          <a:off x="1905000" y="1676400"/>
          <a:ext cx="5029200" cy="3657600"/>
        </p:xfrm>
        <a:graphic>
          <a:graphicData uri="http://schemas.openxmlformats.org/drawingml/2006/table">
            <a:tbl>
              <a:tblPr/>
              <a:tblGrid>
                <a:gridCol w="2676089">
                  <a:extLst>
                    <a:ext uri="{9D8B030D-6E8A-4147-A177-3AD203B41FA5}">
                      <a16:colId xmlns:a16="http://schemas.microsoft.com/office/drawing/2014/main" val="2610859258"/>
                    </a:ext>
                  </a:extLst>
                </a:gridCol>
                <a:gridCol w="2353111">
                  <a:extLst>
                    <a:ext uri="{9D8B030D-6E8A-4147-A177-3AD203B41FA5}">
                      <a16:colId xmlns:a16="http://schemas.microsoft.com/office/drawing/2014/main" val="265136874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FEE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02252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77857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603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67743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2871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005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1096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6551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2886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URSFDSF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052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7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036638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Pakistan Pension Fund - Debt Sub Fund Asset Allocation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393519"/>
              </p:ext>
            </p:extLst>
          </p:nvPr>
        </p:nvGraphicFramePr>
        <p:xfrm>
          <a:off x="304800" y="10668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036638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Pension Funds - Money Market Sub Funds 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8600" y="5297269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 smtClean="0"/>
              <a:t>All Funds </a:t>
            </a:r>
            <a:r>
              <a:rPr lang="en-US" sz="1200" u="sng" dirty="0"/>
              <a:t>ahead have Management Fee </a:t>
            </a:r>
            <a:r>
              <a:rPr lang="en-US" sz="1200" u="sng" dirty="0" smtClean="0"/>
              <a:t>Advantage (PPFMSF = 1.50%):</a:t>
            </a:r>
            <a:endParaRPr lang="en-US" sz="1200" u="sng" dirty="0"/>
          </a:p>
          <a:p>
            <a:r>
              <a:rPr lang="en-US" sz="1200" dirty="0"/>
              <a:t>JSPFMSF=0.50</a:t>
            </a:r>
            <a:r>
              <a:rPr lang="en-US" sz="1200" dirty="0" smtClean="0"/>
              <a:t>%	NITPFMSF </a:t>
            </a:r>
            <a:r>
              <a:rPr lang="en-US" sz="1200" dirty="0"/>
              <a:t>= 0.50% 	</a:t>
            </a:r>
            <a:r>
              <a:rPr lang="en-US" sz="1200" dirty="0" smtClean="0"/>
              <a:t>APFMSF </a:t>
            </a:r>
            <a:r>
              <a:rPr lang="en-US" sz="1200" dirty="0"/>
              <a:t>= </a:t>
            </a:r>
            <a:r>
              <a:rPr lang="en-US" sz="1200" dirty="0" smtClean="0"/>
              <a:t>0.50%	</a:t>
            </a:r>
            <a:r>
              <a:rPr lang="en-US" sz="1200" dirty="0"/>
              <a:t>		 	</a:t>
            </a:r>
          </a:p>
          <a:p>
            <a:r>
              <a:rPr lang="en-US" sz="1200" dirty="0"/>
              <a:t>			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407377"/>
              </p:ext>
            </p:extLst>
          </p:nvPr>
        </p:nvGraphicFramePr>
        <p:xfrm>
          <a:off x="304800" y="1142999"/>
          <a:ext cx="8610600" cy="415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1036638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Pension Funds - Money Market Sub Funds Management Fee 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12177"/>
              </p:ext>
            </p:extLst>
          </p:nvPr>
        </p:nvGraphicFramePr>
        <p:xfrm>
          <a:off x="1409700" y="1524000"/>
          <a:ext cx="5867400" cy="3962400"/>
        </p:xfrm>
        <a:graphic>
          <a:graphicData uri="http://schemas.openxmlformats.org/drawingml/2006/table">
            <a:tbl>
              <a:tblPr/>
              <a:tblGrid>
                <a:gridCol w="3171568">
                  <a:extLst>
                    <a:ext uri="{9D8B030D-6E8A-4147-A177-3AD203B41FA5}">
                      <a16:colId xmlns:a16="http://schemas.microsoft.com/office/drawing/2014/main" val="759296044"/>
                    </a:ext>
                  </a:extLst>
                </a:gridCol>
                <a:gridCol w="2695832">
                  <a:extLst>
                    <a:ext uri="{9D8B030D-6E8A-4147-A177-3AD203B41FA5}">
                      <a16:colId xmlns:a16="http://schemas.microsoft.com/office/drawing/2014/main" val="1572283700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FEE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38359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4937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94638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83971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8399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85788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5794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08687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8560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URSFMSF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14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25582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Snapshot of Fixed Income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Funds – FY21</a:t>
            </a: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29917"/>
              </p:ext>
            </p:extLst>
          </p:nvPr>
        </p:nvGraphicFramePr>
        <p:xfrm>
          <a:off x="191477" y="1066800"/>
          <a:ext cx="8559800" cy="4952997"/>
        </p:xfrm>
        <a:graphic>
          <a:graphicData uri="http://schemas.openxmlformats.org/drawingml/2006/table">
            <a:tbl>
              <a:tblPr/>
              <a:tblGrid>
                <a:gridCol w="850900">
                  <a:extLst>
                    <a:ext uri="{9D8B030D-6E8A-4147-A177-3AD203B41FA5}">
                      <a16:colId xmlns:a16="http://schemas.microsoft.com/office/drawing/2014/main" val="340348939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7064405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547805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6710276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1415063878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42590878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081570485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22966702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981545502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40000869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524314257"/>
                    </a:ext>
                  </a:extLst>
                </a:gridCol>
              </a:tblGrid>
              <a:tr h="471714">
                <a:tc gridSpan="8"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Average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Rates on Alternate Instruments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SSC (3 Yrs)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 Account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523699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7.93%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812744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Money Market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Securities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Aggressive Income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Islamic Income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Islamic Money Market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Islamic Pension-DSF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Islamic Pension-MMF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Pension-DSF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Pension-MMF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36337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Avg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Return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90872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697553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MCB-CMOP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964150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PCF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7.00%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807635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7.40%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982294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MCB-DCF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955644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MCB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5.70%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51892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PIEF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7.30%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71731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ALHIIF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50899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ALHDDF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430188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ALHIMMF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001855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ALHIPF-DSF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5.90%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502036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ALHPF-MMF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4.80%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30346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PPF-DSF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6.40%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545746"/>
                  </a:ext>
                </a:extLst>
              </a:tr>
              <a:tr h="2358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PPF-MMF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5.60%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76902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6096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Pakistan Pension Fund - Money Market Sub Fund Asset Allocation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595203"/>
              </p:ext>
            </p:extLst>
          </p:nvPr>
        </p:nvGraphicFramePr>
        <p:xfrm>
          <a:off x="228600" y="10668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914400"/>
          </a:xfrm>
        </p:spPr>
        <p:txBody>
          <a:bodyPr>
            <a:norm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Pension Funds - Debt Sub Funds 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1000" y="4916269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u="sng" dirty="0" smtClean="0"/>
              <a:t>Funds in comparison have </a:t>
            </a:r>
            <a:r>
              <a:rPr lang="en-US" sz="1200" u="sng" dirty="0"/>
              <a:t>Management Fee </a:t>
            </a:r>
            <a:r>
              <a:rPr lang="en-US" sz="1200" u="sng" dirty="0" smtClean="0"/>
              <a:t>Advantage (ALHIPFDSF = 1.50%):</a:t>
            </a:r>
            <a:endParaRPr lang="en-US" sz="1200" u="sng" dirty="0"/>
          </a:p>
          <a:p>
            <a:r>
              <a:rPr lang="en-US" sz="1200" dirty="0"/>
              <a:t>NITIFDSF=0.50% </a:t>
            </a:r>
            <a:r>
              <a:rPr lang="en-US" sz="1200" dirty="0" smtClean="0"/>
              <a:t>	JSIPFDSF = 0.50% 	APIFDSF </a:t>
            </a:r>
            <a:r>
              <a:rPr lang="en-US" sz="1200" dirty="0"/>
              <a:t>= 0.75</a:t>
            </a:r>
            <a:r>
              <a:rPr lang="en-US" sz="1200" dirty="0" smtClean="0"/>
              <a:t>%	 	</a:t>
            </a:r>
            <a:r>
              <a:rPr lang="en-US" sz="1200" dirty="0"/>
              <a:t>	</a:t>
            </a:r>
          </a:p>
          <a:p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704444"/>
              </p:ext>
            </p:extLst>
          </p:nvPr>
        </p:nvGraphicFramePr>
        <p:xfrm>
          <a:off x="228600" y="1066800"/>
          <a:ext cx="8763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9144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Pension Funds - Debt Sub Funds Management Fee(FY21)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02527"/>
              </p:ext>
            </p:extLst>
          </p:nvPr>
        </p:nvGraphicFramePr>
        <p:xfrm>
          <a:off x="1752600" y="1295398"/>
          <a:ext cx="5867400" cy="4267197"/>
        </p:xfrm>
        <a:graphic>
          <a:graphicData uri="http://schemas.openxmlformats.org/drawingml/2006/table">
            <a:tbl>
              <a:tblPr/>
              <a:tblGrid>
                <a:gridCol w="3242510">
                  <a:extLst>
                    <a:ext uri="{9D8B030D-6E8A-4147-A177-3AD203B41FA5}">
                      <a16:colId xmlns:a16="http://schemas.microsoft.com/office/drawing/2014/main" val="418752561"/>
                    </a:ext>
                  </a:extLst>
                </a:gridCol>
                <a:gridCol w="2624890">
                  <a:extLst>
                    <a:ext uri="{9D8B030D-6E8A-4147-A177-3AD203B41FA5}">
                      <a16:colId xmlns:a16="http://schemas.microsoft.com/office/drawing/2014/main" val="2129336298"/>
                    </a:ext>
                  </a:extLst>
                </a:gridCol>
              </a:tblGrid>
              <a:tr h="3879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FEE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587705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41502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NITIFDSF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473034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APIFDSF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35942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97503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525748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5371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972819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11894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83849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411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5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792162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Pension Fund - Debt Sub Fund Asset Allocation</a:t>
            </a:r>
            <a:endParaRPr lang="en-US" sz="25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085053"/>
              </p:ext>
            </p:extLst>
          </p:nvPr>
        </p:nvGraphicFramePr>
        <p:xfrm>
          <a:off x="304800" y="1066800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5334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Pension Funds - Money Market Sub Funds 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5029200"/>
            <a:ext cx="868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sng" dirty="0"/>
              <a:t>Following Funds </a:t>
            </a:r>
            <a:r>
              <a:rPr lang="en-US" sz="1200" u="sng" dirty="0" smtClean="0"/>
              <a:t>in comparison have </a:t>
            </a:r>
            <a:r>
              <a:rPr lang="en-US" sz="1200" u="sng" dirty="0"/>
              <a:t>Management Fee </a:t>
            </a:r>
            <a:r>
              <a:rPr lang="en-US" sz="1200" u="sng" dirty="0" smtClean="0"/>
              <a:t>Advantage (ALHIPFMSF = 1.50%):</a:t>
            </a:r>
            <a:endParaRPr lang="en-US" sz="1200" u="sng" dirty="0"/>
          </a:p>
          <a:p>
            <a:r>
              <a:rPr lang="en-US" sz="1200" dirty="0"/>
              <a:t>APIFMSF = 0.50% </a:t>
            </a:r>
            <a:r>
              <a:rPr lang="en-US" sz="1200" dirty="0" smtClean="0"/>
              <a:t>	</a:t>
            </a:r>
            <a:r>
              <a:rPr lang="en-US" sz="1200" dirty="0"/>
              <a:t> NITIMSF = 0.50% </a:t>
            </a:r>
            <a:r>
              <a:rPr lang="en-US" sz="1200" dirty="0" smtClean="0"/>
              <a:t>	JSIPFMSF=0.50</a:t>
            </a:r>
            <a:r>
              <a:rPr lang="en-US" sz="1200" dirty="0"/>
              <a:t>% </a:t>
            </a:r>
            <a:r>
              <a:rPr lang="en-US" sz="1200" dirty="0" smtClean="0"/>
              <a:t>		</a:t>
            </a:r>
            <a:r>
              <a:rPr lang="en-US" sz="1200" dirty="0"/>
              <a:t>	 	</a:t>
            </a:r>
          </a:p>
          <a:p>
            <a:r>
              <a:rPr lang="en-US" sz="1200" dirty="0"/>
              <a:t>			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14731"/>
              </p:ext>
            </p:extLst>
          </p:nvPr>
        </p:nvGraphicFramePr>
        <p:xfrm>
          <a:off x="152400" y="990600"/>
          <a:ext cx="8915400" cy="3702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686800" cy="533400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Pension Fund - Money Market Sub Fund Management Fee (FY21)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33209"/>
              </p:ext>
            </p:extLst>
          </p:nvPr>
        </p:nvGraphicFramePr>
        <p:xfrm>
          <a:off x="1447800" y="1447797"/>
          <a:ext cx="5638800" cy="4191000"/>
        </p:xfrm>
        <a:graphic>
          <a:graphicData uri="http://schemas.openxmlformats.org/drawingml/2006/table">
            <a:tbl>
              <a:tblPr/>
              <a:tblGrid>
                <a:gridCol w="3159673">
                  <a:extLst>
                    <a:ext uri="{9D8B030D-6E8A-4147-A177-3AD203B41FA5}">
                      <a16:colId xmlns:a16="http://schemas.microsoft.com/office/drawing/2014/main" val="2600889564"/>
                    </a:ext>
                  </a:extLst>
                </a:gridCol>
                <a:gridCol w="2479127">
                  <a:extLst>
                    <a:ext uri="{9D8B030D-6E8A-4147-A177-3AD203B41FA5}">
                      <a16:colId xmlns:a16="http://schemas.microsoft.com/office/drawing/2014/main" val="309135027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 FEE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115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091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APIFMSF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5441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NITIMSF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03477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1111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68725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272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4143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36997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51895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835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44562"/>
          </a:xfrm>
        </p:spPr>
        <p:txBody>
          <a:bodyPr>
            <a:noAutofit/>
          </a:bodyPr>
          <a:lstStyle/>
          <a:p>
            <a:pPr lvl="0" algn="l"/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  <a:t>Alhamra Islamic Pension Fund - Money Market Sub Fund Asset Allocation </a:t>
            </a:r>
            <a:br>
              <a:rPr lang="en-US" sz="2500" b="1" dirty="0" smtClean="0">
                <a:solidFill>
                  <a:schemeClr val="tx1">
                    <a:tint val="75000"/>
                  </a:schemeClr>
                </a:solidFill>
              </a:rPr>
            </a:br>
            <a:endParaRPr lang="en-US" sz="25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255121"/>
              </p:ext>
            </p:extLst>
          </p:nvPr>
        </p:nvGraphicFramePr>
        <p:xfrm>
          <a:off x="228600" y="1143000"/>
          <a:ext cx="86868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048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Abbreviations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254648"/>
              </p:ext>
            </p:extLst>
          </p:nvPr>
        </p:nvGraphicFramePr>
        <p:xfrm>
          <a:off x="152400" y="990600"/>
          <a:ext cx="2895600" cy="5225058"/>
        </p:xfrm>
        <a:graphic>
          <a:graphicData uri="http://schemas.openxmlformats.org/drawingml/2006/table">
            <a:tbl>
              <a:tblPr/>
              <a:tblGrid>
                <a:gridCol w="610604">
                  <a:extLst>
                    <a:ext uri="{9D8B030D-6E8A-4147-A177-3AD203B41FA5}">
                      <a16:colId xmlns:a16="http://schemas.microsoft.com/office/drawing/2014/main" val="636080678"/>
                    </a:ext>
                  </a:extLst>
                </a:gridCol>
                <a:gridCol w="2284996">
                  <a:extLst>
                    <a:ext uri="{9D8B030D-6E8A-4147-A177-3AD203B41FA5}">
                      <a16:colId xmlns:a16="http://schemas.microsoft.com/office/drawing/2014/main" val="2296820574"/>
                    </a:ext>
                  </a:extLst>
                </a:gridCol>
              </a:tblGrid>
              <a:tr h="2227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Money Market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28710"/>
                  </a:ext>
                </a:extLst>
              </a:tr>
              <a:tr h="3620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660615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91641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717823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38428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235649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AskariSCF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 Sovereign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88067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043032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BMAECF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BMA Empress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085049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357416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33080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93049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30831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234660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LaksonMMF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Lakson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053186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MCBCMOP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 Cash Management Optimizer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661181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NAFAGSLF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 Government Securities Liquidity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790699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688666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16508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Cash Management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36272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745937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UBLLPF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Liquidity Plus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33494"/>
                  </a:ext>
                </a:extLst>
              </a:tr>
              <a:tr h="211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4168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06726"/>
              </p:ext>
            </p:extLst>
          </p:nvPr>
        </p:nvGraphicFramePr>
        <p:xfrm>
          <a:off x="3105656" y="990600"/>
          <a:ext cx="3124200" cy="5134020"/>
        </p:xfrm>
        <a:graphic>
          <a:graphicData uri="http://schemas.openxmlformats.org/drawingml/2006/table">
            <a:tbl>
              <a:tblPr/>
              <a:tblGrid>
                <a:gridCol w="658811">
                  <a:extLst>
                    <a:ext uri="{9D8B030D-6E8A-4147-A177-3AD203B41FA5}">
                      <a16:colId xmlns:a16="http://schemas.microsoft.com/office/drawing/2014/main" val="2204456592"/>
                    </a:ext>
                  </a:extLst>
                </a:gridCol>
                <a:gridCol w="2465389">
                  <a:extLst>
                    <a:ext uri="{9D8B030D-6E8A-4147-A177-3AD203B41FA5}">
                      <a16:colId xmlns:a16="http://schemas.microsoft.com/office/drawing/2014/main" val="3914040333"/>
                    </a:ext>
                  </a:extLst>
                </a:gridCol>
              </a:tblGrid>
              <a:tr h="2479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Income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226703"/>
                  </a:ext>
                </a:extLst>
              </a:tr>
              <a:tr h="402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71032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22046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543573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333821"/>
                  </a:ext>
                </a:extLst>
              </a:tr>
              <a:tr h="242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295617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AWTIF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AWT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06028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FAYSALFSOF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Financial Sector Opportunity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73274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FAYSALMTS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MTS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172211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FAYSALSGF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Savings Growth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48033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126886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63037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LaksonIF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Lakson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194992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MCBDCF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 DCF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66095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NBPFSIF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Financial Sector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439573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NBPIOF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Income Opportunity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592447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MAF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Mahana Amdani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473892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Savings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151677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5364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949267"/>
                  </a:ext>
                </a:extLst>
              </a:tr>
              <a:tr h="235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IOF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Income Opportunity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29973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63673"/>
              </p:ext>
            </p:extLst>
          </p:nvPr>
        </p:nvGraphicFramePr>
        <p:xfrm>
          <a:off x="6276048" y="990600"/>
          <a:ext cx="2795798" cy="3842738"/>
        </p:xfrm>
        <a:graphic>
          <a:graphicData uri="http://schemas.openxmlformats.org/drawingml/2006/table">
            <a:tbl>
              <a:tblPr/>
              <a:tblGrid>
                <a:gridCol w="589559">
                  <a:extLst>
                    <a:ext uri="{9D8B030D-6E8A-4147-A177-3AD203B41FA5}">
                      <a16:colId xmlns:a16="http://schemas.microsoft.com/office/drawing/2014/main" val="1391294721"/>
                    </a:ext>
                  </a:extLst>
                </a:gridCol>
                <a:gridCol w="2206239">
                  <a:extLst>
                    <a:ext uri="{9D8B030D-6E8A-4147-A177-3AD203B41FA5}">
                      <a16:colId xmlns:a16="http://schemas.microsoft.com/office/drawing/2014/main" val="1907637064"/>
                    </a:ext>
                  </a:extLst>
                </a:gridCol>
              </a:tblGrid>
              <a:tr h="2913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Sovereign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513111"/>
                  </a:ext>
                </a:extLst>
              </a:tr>
              <a:tr h="4735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56996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Government Securities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89970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Sovereign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8100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AskSYE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 Soverign Yield Enhancer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52511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Sovereign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006631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Government Securities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32262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HBL-GSF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Government Securities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439372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MCB-PSF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 Pakistan Sovereign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638062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NGSSF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 Government Securities Saving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690365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NITGBF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Government Bond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73621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 Oman Government Securities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02057"/>
                  </a:ext>
                </a:extLst>
              </a:tr>
              <a:tr h="276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UBLGSF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Government Securities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03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76189"/>
              </p:ext>
            </p:extLst>
          </p:nvPr>
        </p:nvGraphicFramePr>
        <p:xfrm>
          <a:off x="152400" y="1159184"/>
          <a:ext cx="2971800" cy="3581401"/>
        </p:xfrm>
        <a:graphic>
          <a:graphicData uri="http://schemas.openxmlformats.org/drawingml/2006/table">
            <a:tbl>
              <a:tblPr/>
              <a:tblGrid>
                <a:gridCol w="626672">
                  <a:extLst>
                    <a:ext uri="{9D8B030D-6E8A-4147-A177-3AD203B41FA5}">
                      <a16:colId xmlns:a16="http://schemas.microsoft.com/office/drawing/2014/main" val="3963715516"/>
                    </a:ext>
                  </a:extLst>
                </a:gridCol>
                <a:gridCol w="2345128">
                  <a:extLst>
                    <a:ext uri="{9D8B030D-6E8A-4147-A177-3AD203B41FA5}">
                      <a16:colId xmlns:a16="http://schemas.microsoft.com/office/drawing/2014/main" val="3489234094"/>
                    </a:ext>
                  </a:extLst>
                </a:gridCol>
              </a:tblGrid>
              <a:tr h="4140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Aggressive Income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015669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999471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AKDAIF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AKD Aggressive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723140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AGHPIMF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Income Multiplier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1965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AskariHYS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 Yield Scheme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75182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BMACRSF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BMACRS Income &amp; Growth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03410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FaysalIGF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Income &amp; Growth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708459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Income Enhancement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717077"/>
                  </a:ext>
                </a:extLst>
              </a:tr>
              <a:tr h="393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UBLG&amp;IF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Growth &amp;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2208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572981"/>
              </p:ext>
            </p:extLst>
          </p:nvPr>
        </p:nvGraphicFramePr>
        <p:xfrm>
          <a:off x="3200400" y="1153115"/>
          <a:ext cx="3200400" cy="4784421"/>
        </p:xfrm>
        <a:graphic>
          <a:graphicData uri="http://schemas.openxmlformats.org/drawingml/2006/table">
            <a:tbl>
              <a:tblPr/>
              <a:tblGrid>
                <a:gridCol w="674878">
                  <a:extLst>
                    <a:ext uri="{9D8B030D-6E8A-4147-A177-3AD203B41FA5}">
                      <a16:colId xmlns:a16="http://schemas.microsoft.com/office/drawing/2014/main" val="1519904872"/>
                    </a:ext>
                  </a:extLst>
                </a:gridCol>
                <a:gridCol w="2525522">
                  <a:extLst>
                    <a:ext uri="{9D8B030D-6E8A-4147-A177-3AD203B41FA5}">
                      <a16:colId xmlns:a16="http://schemas.microsoft.com/office/drawing/2014/main" val="1088361030"/>
                    </a:ext>
                  </a:extLst>
                </a:gridCol>
              </a:tblGrid>
              <a:tr h="20993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Islamic Income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09331"/>
                  </a:ext>
                </a:extLst>
              </a:tr>
              <a:tr h="3411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657250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195388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 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786 Smart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78983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971749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UBLISF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Ameen Islamic Sovereign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61331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029404"/>
                  </a:ext>
                </a:extLst>
              </a:tr>
              <a:tr h="2445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ALHDDF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Alhamra Daily Dividend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583213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Alhamra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765062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35256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AWT-IIF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AWT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76114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Faysal-ISGF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Islamic Saving Growth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6309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91114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786937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38900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Meezan-SF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Sovereign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51412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NBPAARFSF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Active Allocation Riba Free Saving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77638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352056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NBP-IMAF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Islamic Mahana Amdani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2328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NBP-ISF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Islamic Saving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539032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NBP-RFSF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Riba Free Saving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215031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NIT-IIF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16009"/>
                  </a:ext>
                </a:extLst>
              </a:tr>
              <a:tr h="19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POIIF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 Oman Advantage Islamic Income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6433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09794"/>
              </p:ext>
            </p:extLst>
          </p:nvPr>
        </p:nvGraphicFramePr>
        <p:xfrm>
          <a:off x="6477000" y="1153115"/>
          <a:ext cx="2590799" cy="4784419"/>
        </p:xfrm>
        <a:graphic>
          <a:graphicData uri="http://schemas.openxmlformats.org/drawingml/2006/table">
            <a:tbl>
              <a:tblPr/>
              <a:tblGrid>
                <a:gridCol w="546330">
                  <a:extLst>
                    <a:ext uri="{9D8B030D-6E8A-4147-A177-3AD203B41FA5}">
                      <a16:colId xmlns:a16="http://schemas.microsoft.com/office/drawing/2014/main" val="2634516370"/>
                    </a:ext>
                  </a:extLst>
                </a:gridCol>
                <a:gridCol w="2044469">
                  <a:extLst>
                    <a:ext uri="{9D8B030D-6E8A-4147-A177-3AD203B41FA5}">
                      <a16:colId xmlns:a16="http://schemas.microsoft.com/office/drawing/2014/main" val="2391921221"/>
                    </a:ext>
                  </a:extLst>
                </a:gridCol>
              </a:tblGrid>
              <a:tr h="2665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Islamic Money Market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393639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47275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Islamic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61103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AL-AICF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Ameen Islamic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7664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AL-AICF P1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Ameen Islamic Cash Plan 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096953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ALFALAHRAF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Rozana Amdani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034002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Alhamra Islamic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747186"/>
                  </a:ext>
                </a:extLst>
              </a:tr>
              <a:tr h="4331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Islamic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3937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FaysalHAF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Halal Amdani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62093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FaysalICF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 Islamic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14439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Islamic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793555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JSIDDF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Islamic Daily Dividend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461865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Cash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287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MRAF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Rozana Amdani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41366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NBPIDDF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Islamic Daily Dividend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708443"/>
                  </a:ext>
                </a:extLst>
              </a:tr>
              <a:tr h="25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NBPIMMF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NBP Islamic Money Market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724706"/>
                  </a:ext>
                </a:extLst>
              </a:tr>
            </a:tbl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>
          <a:xfrm>
            <a:off x="0" y="3048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Abbreviations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7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068245"/>
              </p:ext>
            </p:extLst>
          </p:nvPr>
        </p:nvGraphicFramePr>
        <p:xfrm>
          <a:off x="73502" y="1143000"/>
          <a:ext cx="4495800" cy="2190750"/>
        </p:xfrm>
        <a:graphic>
          <a:graphicData uri="http://schemas.openxmlformats.org/drawingml/2006/table">
            <a:tbl>
              <a:tblPr/>
              <a:tblGrid>
                <a:gridCol w="948043">
                  <a:extLst>
                    <a:ext uri="{9D8B030D-6E8A-4147-A177-3AD203B41FA5}">
                      <a16:colId xmlns:a16="http://schemas.microsoft.com/office/drawing/2014/main" val="2110063841"/>
                    </a:ext>
                  </a:extLst>
                </a:gridCol>
                <a:gridCol w="3547757">
                  <a:extLst>
                    <a:ext uri="{9D8B030D-6E8A-4147-A177-3AD203B41FA5}">
                      <a16:colId xmlns:a16="http://schemas.microsoft.com/office/drawing/2014/main" val="143988509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Islamic Pension Fund - Debt Sub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522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295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Islamic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5445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Ameen Islamic Retirement Savings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0403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Islamic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4941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Alhamra Islamic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7998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APIFDSF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Pension Islamic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3092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Islamic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2633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Islamic Pension Savings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59325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Tahaffuz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85749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 Islamic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012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NITIFDSF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Islamic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463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27692"/>
              </p:ext>
            </p:extLst>
          </p:nvPr>
        </p:nvGraphicFramePr>
        <p:xfrm>
          <a:off x="4607065" y="1143000"/>
          <a:ext cx="4536935" cy="2190750"/>
        </p:xfrm>
        <a:graphic>
          <a:graphicData uri="http://schemas.openxmlformats.org/drawingml/2006/table">
            <a:tbl>
              <a:tblPr/>
              <a:tblGrid>
                <a:gridCol w="956717">
                  <a:extLst>
                    <a:ext uri="{9D8B030D-6E8A-4147-A177-3AD203B41FA5}">
                      <a16:colId xmlns:a16="http://schemas.microsoft.com/office/drawing/2014/main" val="297902589"/>
                    </a:ext>
                  </a:extLst>
                </a:gridCol>
                <a:gridCol w="3580218">
                  <a:extLst>
                    <a:ext uri="{9D8B030D-6E8A-4147-A177-3AD203B41FA5}">
                      <a16:colId xmlns:a16="http://schemas.microsoft.com/office/drawing/2014/main" val="169463066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Islamic Pension Fund - Money Market Sub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502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5819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Islamic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77086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 Ameen Islamic Retirement Savings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0372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Islamic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024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Alhamra Islamic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1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APIFMSF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Pension Islamic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61562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Islamic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9712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Islamic Pension Savings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758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Meezan Tahaffuz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3108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 Islamic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2415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NITIMSF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Islamic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74382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2031"/>
              </p:ext>
            </p:extLst>
          </p:nvPr>
        </p:nvGraphicFramePr>
        <p:xfrm>
          <a:off x="73502" y="3429000"/>
          <a:ext cx="4495800" cy="2514599"/>
        </p:xfrm>
        <a:graphic>
          <a:graphicData uri="http://schemas.openxmlformats.org/drawingml/2006/table">
            <a:tbl>
              <a:tblPr/>
              <a:tblGrid>
                <a:gridCol w="948043">
                  <a:extLst>
                    <a:ext uri="{9D8B030D-6E8A-4147-A177-3AD203B41FA5}">
                      <a16:colId xmlns:a16="http://schemas.microsoft.com/office/drawing/2014/main" val="881285788"/>
                    </a:ext>
                  </a:extLst>
                </a:gridCol>
                <a:gridCol w="3547757">
                  <a:extLst>
                    <a:ext uri="{9D8B030D-6E8A-4147-A177-3AD203B41FA5}">
                      <a16:colId xmlns:a16="http://schemas.microsoft.com/office/drawing/2014/main" val="1208968304"/>
                    </a:ext>
                  </a:extLst>
                </a:gridCol>
              </a:tblGrid>
              <a:tr h="2383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Pension Fund - Debt Sub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431649"/>
                  </a:ext>
                </a:extLst>
              </a:tr>
              <a:tr h="238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49434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61602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35500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66422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05985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Pension Savings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621570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734319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84917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Pension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803772"/>
                  </a:ext>
                </a:extLst>
              </a:tr>
              <a:tr h="226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URSFDSF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Retirement Saving Fund Debt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6158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00027"/>
              </p:ext>
            </p:extLst>
          </p:nvPr>
        </p:nvGraphicFramePr>
        <p:xfrm>
          <a:off x="4613134" y="3398655"/>
          <a:ext cx="4530866" cy="2544948"/>
        </p:xfrm>
        <a:graphic>
          <a:graphicData uri="http://schemas.openxmlformats.org/drawingml/2006/table">
            <a:tbl>
              <a:tblPr/>
              <a:tblGrid>
                <a:gridCol w="955438">
                  <a:extLst>
                    <a:ext uri="{9D8B030D-6E8A-4147-A177-3AD203B41FA5}">
                      <a16:colId xmlns:a16="http://schemas.microsoft.com/office/drawing/2014/main" val="2173325877"/>
                    </a:ext>
                  </a:extLst>
                </a:gridCol>
                <a:gridCol w="3575428">
                  <a:extLst>
                    <a:ext uri="{9D8B030D-6E8A-4147-A177-3AD203B41FA5}">
                      <a16:colId xmlns:a16="http://schemas.microsoft.com/office/drawing/2014/main" val="2069154152"/>
                    </a:ext>
                  </a:extLst>
                </a:gridCol>
              </a:tblGrid>
              <a:tr h="2412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Pension Fund - Money Market Sub Funds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488787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Symbol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 Name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26714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59116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Alfalah GHP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2948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76469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468214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 Pension Savings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651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935954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4125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Pakistan Pension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27082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URSFMSF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 Retirement Saving Fund Money Market Sub 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619871"/>
                  </a:ext>
                </a:extLst>
              </a:tr>
            </a:tbl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>
          <a:xfrm>
            <a:off x="0" y="3048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Abbreviations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0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Money Market Funds – Peer Comparison (FY21)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361801"/>
            <a:ext cx="891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UBLCF &amp; AGHPCF has an Expense Ratio of 0.43% &amp; 0.50% respectively, whereas MCBCMOP has an Expense Ratio of 0.67%.</a:t>
            </a:r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201550"/>
              </p:ext>
            </p:extLst>
          </p:nvPr>
        </p:nvGraphicFramePr>
        <p:xfrm>
          <a:off x="152400" y="1371600"/>
          <a:ext cx="8763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590800" y="2667000"/>
            <a:ext cx="4038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  <a:endParaRPr kumimoji="0" lang="en-US" sz="400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MM Funds – Month-wise</a:t>
            </a:r>
            <a:r>
              <a:rPr lang="en-US" sz="2500" b="1" dirty="0">
                <a:solidFill>
                  <a:schemeClr val="tx1">
                    <a:tint val="75000"/>
                  </a:schemeClr>
                </a:solidFill>
                <a:latin typeface="+mj-lt"/>
              </a:rPr>
              <a:t>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Exposure in ST-SUKUK &amp; CP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(FY21)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83919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Money Market Funds – </a:t>
            </a: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Total Expense Ratio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(FY21)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590703"/>
              </p:ext>
            </p:extLst>
          </p:nvPr>
        </p:nvGraphicFramePr>
        <p:xfrm>
          <a:off x="1981200" y="1143000"/>
          <a:ext cx="5486400" cy="4798706"/>
        </p:xfrm>
        <a:graphic>
          <a:graphicData uri="http://schemas.openxmlformats.org/drawingml/2006/table">
            <a:tbl>
              <a:tblPr/>
              <a:tblGrid>
                <a:gridCol w="3135086">
                  <a:extLst>
                    <a:ext uri="{9D8B030D-6E8A-4147-A177-3AD203B41FA5}">
                      <a16:colId xmlns:a16="http://schemas.microsoft.com/office/drawing/2014/main" val="937679325"/>
                    </a:ext>
                  </a:extLst>
                </a:gridCol>
                <a:gridCol w="2351314">
                  <a:extLst>
                    <a:ext uri="{9D8B030D-6E8A-4147-A177-3AD203B41FA5}">
                      <a16:colId xmlns:a16="http://schemas.microsoft.com/office/drawing/2014/main" val="33225326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Fund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542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7326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5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0.50%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5128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JSCF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1986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UBLLPF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6588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8064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8759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AtlasMMF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801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AskariSCF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02082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MCBCMOP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0.67%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509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ABLCF*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0.72%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24457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LaksonMMF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4337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HABIBCF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8229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2800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AGHPMMF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186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HBLMMF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0.75%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43306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0.86%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031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BMAECF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0.99%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219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UBLMMF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8608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NAFAGSLF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85135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FaysalCF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1.54%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7746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6096000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*WWF is not being charged by ABL AMC due to provincial difference in their 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59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0" y="381000"/>
            <a:ext cx="8737600" cy="5443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 lang="en-US" sz="2500" b="1" dirty="0" smtClean="0">
                <a:solidFill>
                  <a:schemeClr val="tx1">
                    <a:tint val="75000"/>
                  </a:schemeClr>
                </a:solidFill>
                <a:latin typeface="+mj-lt"/>
              </a:rPr>
              <a:t>CMOP Average Attribution &amp; Allocation – FY21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402782"/>
              </p:ext>
            </p:extLst>
          </p:nvPr>
        </p:nvGraphicFramePr>
        <p:xfrm>
          <a:off x="304800" y="925332"/>
          <a:ext cx="8432800" cy="494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5582</Words>
  <Application>Microsoft Office PowerPoint</Application>
  <PresentationFormat>On-screen Show (4:3)</PresentationFormat>
  <Paragraphs>3160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PCF Average Attribution &amp; Allocation – FY21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MCB PSF Average Attribution &amp; Allocation – FY21</vt:lpstr>
      <vt:lpstr>  MCB Pakistan Sovereign Fund - Asset Allocation </vt:lpstr>
      <vt:lpstr>Aggressive Income Funds - PEER Comparison (FY21) </vt:lpstr>
      <vt:lpstr>Aggressive Income Funds – Debt Securities (FY21) </vt:lpstr>
      <vt:lpstr>Aggressive Income Funds – Total Expense Ratio (FY21) </vt:lpstr>
      <vt:lpstr>PIEF Average Attribution &amp; Allocation – FY21 </vt:lpstr>
      <vt:lpstr>Pakistan Income Enhancement Fund - Asset Allocation  </vt:lpstr>
      <vt:lpstr>Islamic Income Funds - PEER Comparison (FY21) </vt:lpstr>
      <vt:lpstr>Islamic Income Funds - PEER Comparison (FY21) </vt:lpstr>
      <vt:lpstr>Islamic Income Funds - PEER Comparison (FY21) </vt:lpstr>
      <vt:lpstr>NBP Funds Exposure in Weak Credit (A-) (FY21) </vt:lpstr>
      <vt:lpstr>Islamic Income Funds – Total Expense Ratio (FY21) </vt:lpstr>
      <vt:lpstr>ALHIIF Average Attribution &amp; Allocation – FY21</vt:lpstr>
      <vt:lpstr>ALHDDF Average Attribution &amp; Allocation – FY21</vt:lpstr>
      <vt:lpstr>Alhamra Islamic Income Fund - Asset Allocation  </vt:lpstr>
      <vt:lpstr>Alhamra Daily Dividend Fund - Asset Allocation  </vt:lpstr>
      <vt:lpstr>Islamic Money Market Funds - PEER Comparison (FY21) </vt:lpstr>
      <vt:lpstr>PowerPoint Presentation</vt:lpstr>
      <vt:lpstr>Islamic Money Market Funds – Total Expense Ratio (FY21) </vt:lpstr>
      <vt:lpstr>ALHMMF Average Attribution &amp; Allocation – FY21</vt:lpstr>
      <vt:lpstr>Alhamra Islamic Money Market Fund - Asset Allocation  </vt:lpstr>
      <vt:lpstr>Pension Funds - Debt Sub Funds (FY21)  </vt:lpstr>
      <vt:lpstr>Pension Funds - Debt Sub Funds Management Fee(FY21)  </vt:lpstr>
      <vt:lpstr>Pakistan Pension Fund - Debt Sub Fund Asset Allocation  </vt:lpstr>
      <vt:lpstr>Pension Funds - Money Market Sub Funds (FY21)  </vt:lpstr>
      <vt:lpstr>Pension Funds - Money Market Sub Funds Management Fee (FY21)  </vt:lpstr>
      <vt:lpstr>Pakistan Pension Fund - Money Market Sub Fund Asset Allocation  </vt:lpstr>
      <vt:lpstr>Alhamra Islamic Pension Funds - Debt Sub Funds (FY21)  </vt:lpstr>
      <vt:lpstr>Alhamra Islamic Pension Funds - Debt Sub Funds Management Fee(FY21)  </vt:lpstr>
      <vt:lpstr>Alhamra Islamic Pension Fund - Debt Sub Fund Asset Allocation</vt:lpstr>
      <vt:lpstr>Alhamra Islamic Pension Funds - Money Market Sub Funds (FY21)  </vt:lpstr>
      <vt:lpstr>Alhamra Islamic Pension Fund - Money Market Sub Fund Management Fee (FY21)  </vt:lpstr>
      <vt:lpstr>Alhamra Islamic Pension Fund - Money Market Sub Fund Asset Allocation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Amna.Sajid</dc:creator>
  <cp:lastModifiedBy>Muhammad Asim</cp:lastModifiedBy>
  <cp:revision>603</cp:revision>
  <dcterms:created xsi:type="dcterms:W3CDTF">2018-03-05T06:25:22Z</dcterms:created>
  <dcterms:modified xsi:type="dcterms:W3CDTF">2021-07-23T14:40:29Z</dcterms:modified>
</cp:coreProperties>
</file>