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5"/>
  </p:notesMasterIdLst>
  <p:sldIdLst>
    <p:sldId id="262" r:id="rId2"/>
    <p:sldId id="341" r:id="rId3"/>
    <p:sldId id="720" r:id="rId4"/>
    <p:sldId id="721" r:id="rId5"/>
    <p:sldId id="722" r:id="rId6"/>
    <p:sldId id="723" r:id="rId7"/>
    <p:sldId id="724" r:id="rId8"/>
    <p:sldId id="725" r:id="rId9"/>
    <p:sldId id="726" r:id="rId10"/>
    <p:sldId id="727" r:id="rId11"/>
    <p:sldId id="728" r:id="rId12"/>
    <p:sldId id="729" r:id="rId13"/>
    <p:sldId id="730" r:id="rId14"/>
    <p:sldId id="731" r:id="rId15"/>
    <p:sldId id="732" r:id="rId16"/>
    <p:sldId id="733" r:id="rId17"/>
    <p:sldId id="734" r:id="rId18"/>
    <p:sldId id="735" r:id="rId19"/>
    <p:sldId id="736" r:id="rId20"/>
    <p:sldId id="711" r:id="rId21"/>
    <p:sldId id="384" r:id="rId22"/>
    <p:sldId id="385" r:id="rId23"/>
    <p:sldId id="283" r:id="rId24"/>
  </p:sldIdLst>
  <p:sldSz cx="10972800" cy="6858000"/>
  <p:notesSz cx="6797675" cy="992663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guide id="3" pos="3456">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2" name="Hamza Saleem" initials="HS" lastIdx="8" clrIdx="0">
    <p:extLst>
      <p:ext uri="{19B8F6BF-5375-455C-9EA6-DF929625EA0E}">
        <p15:presenceInfo xmlns:p15="http://schemas.microsoft.com/office/powerpoint/2012/main" userId="S-1-5-21-796845957-2145958837-839522115-20278"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2060"/>
    <a:srgbClr val="00B050"/>
    <a:srgbClr val="008000"/>
    <a:srgbClr val="F8CBAD"/>
    <a:srgbClr val="E6B9B8"/>
    <a:srgbClr val="C9C9C9"/>
    <a:srgbClr val="FFE699"/>
    <a:srgbClr val="A9D18E"/>
    <a:srgbClr val="8FAADC"/>
    <a:srgbClr val="FF99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202B0CA-FC54-4496-8BCA-5EF66A818D29}" styleName="Dark Style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dk1">
              <a:tint val="20000"/>
            </a:schemeClr>
          </a:solidFill>
        </a:fill>
      </a:tcStyle>
    </a:lastRow>
    <a:firstRow>
      <a:tcTxStyle b="on">
        <a:fontRef idx="minor">
          <a:scrgbClr r="0" g="0" b="0"/>
        </a:fontRef>
        <a:schemeClr val="lt1"/>
      </a:tcTxStyle>
      <a:tcStyle>
        <a:tcBdr/>
        <a:fill>
          <a:solidFill>
            <a:schemeClr val="dk1"/>
          </a:solidFill>
        </a:fill>
      </a:tcStyle>
    </a:firstRow>
  </a:tblStyle>
  <a:tblStyle styleId="{E8B1032C-EA38-4F05-BA0D-38AFFFC7BED3}" styleName="Light Style 3 - Accent 6">
    <a:wholeTbl>
      <a:tcTxStyle>
        <a:fontRef idx="minor">
          <a:scrgbClr r="0" g="0" b="0"/>
        </a:fontRef>
        <a:schemeClr val="tx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noFill/>
        </a:fill>
      </a:tcStyle>
    </a:wholeTbl>
    <a:band1H>
      <a:tcStyle>
        <a:tcBdr/>
        <a:fill>
          <a:solidFill>
            <a:schemeClr val="accent6">
              <a:alpha val="20000"/>
            </a:schemeClr>
          </a:solidFill>
        </a:fill>
      </a:tcStyle>
    </a:band1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noFill/>
        </a:fill>
      </a:tcStyle>
    </a:lastRow>
    <a:firstRow>
      <a:tcTxStyle b="on"/>
      <a:tcStyle>
        <a:tcBdr>
          <a:bottom>
            <a:ln w="25400" cmpd="sng">
              <a:solidFill>
                <a:schemeClr val="accent6"/>
              </a:solidFill>
            </a:ln>
          </a:bottom>
        </a:tcBdr>
        <a:fill>
          <a:noFill/>
        </a:fill>
      </a:tcStyle>
    </a:firstRow>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8799B23B-EC83-4686-B30A-512413B5E67A}" styleName="Light Style 3 - Accent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C4B1156A-380E-4F78-BDF5-A606A8083BF9}" styleName="Medium Style 4 - Accent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solidFill>
            <a:schemeClr val="accent4">
              <a:tint val="20000"/>
            </a:schemeClr>
          </a:solidFill>
        </a:fill>
      </a:tcStyle>
    </a:wholeTbl>
    <a:band1H>
      <a:tcStyle>
        <a:tcBdr/>
        <a:fill>
          <a:solidFill>
            <a:schemeClr val="accent4">
              <a:tint val="40000"/>
            </a:schemeClr>
          </a:solidFill>
        </a:fill>
      </a:tcStyle>
    </a:band1H>
    <a:band1V>
      <a:tcStyle>
        <a:tcBdr/>
        <a:fill>
          <a:solidFill>
            <a:schemeClr val="accent4">
              <a:tint val="40000"/>
            </a:schemeClr>
          </a:solidFill>
        </a:fill>
      </a:tcStyle>
    </a:band1V>
    <a:lastCol>
      <a:tcTxStyle b="on"/>
      <a:tcStyle>
        <a:tcBdr/>
      </a:tcStyle>
    </a:lastCol>
    <a:firstCol>
      <a:tcTxStyle b="on"/>
      <a:tcStyle>
        <a:tcBdr/>
      </a:tcStyle>
    </a:firstCol>
    <a:lastRow>
      <a:tcTxStyle b="on"/>
      <a:tcStyle>
        <a:tcBdr>
          <a:top>
            <a:ln w="25400" cmpd="sng">
              <a:solidFill>
                <a:schemeClr val="accent4"/>
              </a:solidFill>
            </a:ln>
          </a:top>
        </a:tcBdr>
        <a:fill>
          <a:solidFill>
            <a:schemeClr val="accent4">
              <a:tint val="20000"/>
            </a:schemeClr>
          </a:solidFill>
        </a:fill>
      </a:tcStyle>
    </a:lastRow>
    <a:firstRow>
      <a:tcTxStyle b="on"/>
      <a:tcStyle>
        <a:tcBdr/>
        <a:fill>
          <a:solidFill>
            <a:schemeClr val="accent4">
              <a:tint val="20000"/>
            </a:schemeClr>
          </a:solidFill>
        </a:fill>
      </a:tcStyle>
    </a:firstRow>
  </a:tblStyle>
  <a:tblStyle styleId="{0505E3EF-67EA-436B-97B2-0124C06EBD24}" styleName="Medium Style 4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25400" cmpd="sng">
              <a:solidFill>
                <a:schemeClr val="accent3"/>
              </a:solidFill>
            </a:ln>
          </a:top>
        </a:tcBdr>
        <a:fill>
          <a:solidFill>
            <a:schemeClr val="accent3">
              <a:tint val="20000"/>
            </a:schemeClr>
          </a:solidFill>
        </a:fill>
      </a:tcStyle>
    </a:lastRow>
    <a:firstRow>
      <a:tcTxStyle b="on"/>
      <a:tcStyle>
        <a:tcBdr/>
        <a:fill>
          <a:solidFill>
            <a:schemeClr val="accent3">
              <a:tint val="20000"/>
            </a:schemeClr>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3636" autoAdjust="0"/>
    <p:restoredTop sz="95332" autoAdjust="0"/>
  </p:normalViewPr>
  <p:slideViewPr>
    <p:cSldViewPr snapToGrid="0">
      <p:cViewPr varScale="1">
        <p:scale>
          <a:sx n="70" d="100"/>
          <a:sy n="70" d="100"/>
        </p:scale>
        <p:origin x="1062" y="72"/>
      </p:cViewPr>
      <p:guideLst>
        <p:guide orient="horz" pos="2160"/>
        <p:guide pos="3840"/>
        <p:guide pos="3456"/>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commentAuthors" Target="commentAuthor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8056"/>
          </a:xfrm>
          <a:prstGeom prst="rect">
            <a:avLst/>
          </a:prstGeom>
        </p:spPr>
        <p:txBody>
          <a:bodyPr vert="horz" lIns="91433" tIns="45717" rIns="91433" bIns="45717" rtlCol="0"/>
          <a:lstStyle>
            <a:lvl1pPr algn="l">
              <a:defRPr sz="1200"/>
            </a:lvl1pPr>
          </a:lstStyle>
          <a:p>
            <a:endParaRPr lang="en-US"/>
          </a:p>
        </p:txBody>
      </p:sp>
      <p:sp>
        <p:nvSpPr>
          <p:cNvPr id="3" name="Date Placeholder 2"/>
          <p:cNvSpPr>
            <a:spLocks noGrp="1"/>
          </p:cNvSpPr>
          <p:nvPr>
            <p:ph type="dt" idx="1"/>
          </p:nvPr>
        </p:nvSpPr>
        <p:spPr>
          <a:xfrm>
            <a:off x="3850443" y="0"/>
            <a:ext cx="2945659" cy="498056"/>
          </a:xfrm>
          <a:prstGeom prst="rect">
            <a:avLst/>
          </a:prstGeom>
        </p:spPr>
        <p:txBody>
          <a:bodyPr vert="horz" lIns="91433" tIns="45717" rIns="91433" bIns="45717" rtlCol="0"/>
          <a:lstStyle>
            <a:lvl1pPr algn="r">
              <a:defRPr sz="1200"/>
            </a:lvl1pPr>
          </a:lstStyle>
          <a:p>
            <a:fld id="{0BB0F390-798E-403C-A27E-A2267C437B0B}" type="datetimeFigureOut">
              <a:rPr lang="en-US" smtClean="0"/>
              <a:pPr/>
              <a:t>3/8/2022</a:t>
            </a:fld>
            <a:endParaRPr lang="en-US"/>
          </a:p>
        </p:txBody>
      </p:sp>
      <p:sp>
        <p:nvSpPr>
          <p:cNvPr id="4" name="Slide Image Placeholder 3"/>
          <p:cNvSpPr>
            <a:spLocks noGrp="1" noRot="1" noChangeAspect="1"/>
          </p:cNvSpPr>
          <p:nvPr>
            <p:ph type="sldImg" idx="2"/>
          </p:nvPr>
        </p:nvSpPr>
        <p:spPr>
          <a:xfrm>
            <a:off x="719138" y="1241425"/>
            <a:ext cx="5359400" cy="3349625"/>
          </a:xfrm>
          <a:prstGeom prst="rect">
            <a:avLst/>
          </a:prstGeom>
          <a:noFill/>
          <a:ln w="12700">
            <a:solidFill>
              <a:prstClr val="black"/>
            </a:solidFill>
          </a:ln>
        </p:spPr>
        <p:txBody>
          <a:bodyPr vert="horz" lIns="91433" tIns="45717" rIns="91433" bIns="45717" rtlCol="0" anchor="ctr"/>
          <a:lstStyle/>
          <a:p>
            <a:endParaRPr lang="en-US"/>
          </a:p>
        </p:txBody>
      </p:sp>
      <p:sp>
        <p:nvSpPr>
          <p:cNvPr id="5" name="Notes Placeholder 4"/>
          <p:cNvSpPr>
            <a:spLocks noGrp="1"/>
          </p:cNvSpPr>
          <p:nvPr>
            <p:ph type="body" sz="quarter" idx="3"/>
          </p:nvPr>
        </p:nvSpPr>
        <p:spPr>
          <a:xfrm>
            <a:off x="679768" y="4777195"/>
            <a:ext cx="5438140" cy="3908614"/>
          </a:xfrm>
          <a:prstGeom prst="rect">
            <a:avLst/>
          </a:prstGeom>
        </p:spPr>
        <p:txBody>
          <a:bodyPr vert="horz" lIns="91433" tIns="45717" rIns="91433" bIns="45717"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9428585"/>
            <a:ext cx="2945659" cy="498055"/>
          </a:xfrm>
          <a:prstGeom prst="rect">
            <a:avLst/>
          </a:prstGeom>
        </p:spPr>
        <p:txBody>
          <a:bodyPr vert="horz" lIns="91433" tIns="45717" rIns="91433" bIns="45717" rtlCol="0" anchor="b"/>
          <a:lstStyle>
            <a:lvl1pPr algn="l">
              <a:defRPr sz="1200"/>
            </a:lvl1pPr>
          </a:lstStyle>
          <a:p>
            <a:endParaRPr lang="en-US"/>
          </a:p>
        </p:txBody>
      </p:sp>
      <p:sp>
        <p:nvSpPr>
          <p:cNvPr id="7" name="Slide Number Placeholder 6"/>
          <p:cNvSpPr>
            <a:spLocks noGrp="1"/>
          </p:cNvSpPr>
          <p:nvPr>
            <p:ph type="sldNum" sz="quarter" idx="5"/>
          </p:nvPr>
        </p:nvSpPr>
        <p:spPr>
          <a:xfrm>
            <a:off x="3850443" y="9428585"/>
            <a:ext cx="2945659" cy="498055"/>
          </a:xfrm>
          <a:prstGeom prst="rect">
            <a:avLst/>
          </a:prstGeom>
        </p:spPr>
        <p:txBody>
          <a:bodyPr vert="horz" lIns="91433" tIns="45717" rIns="91433" bIns="45717" rtlCol="0" anchor="b"/>
          <a:lstStyle>
            <a:lvl1pPr algn="r">
              <a:defRPr sz="1200"/>
            </a:lvl1pPr>
          </a:lstStyle>
          <a:p>
            <a:fld id="{D2994F3D-B37A-4386-9D2F-D78FF75796C0}" type="slidenum">
              <a:rPr lang="en-US" smtClean="0"/>
              <a:pPr/>
              <a:t>‹#›</a:t>
            </a:fld>
            <a:endParaRPr lang="en-US"/>
          </a:p>
        </p:txBody>
      </p:sp>
    </p:spTree>
    <p:extLst>
      <p:ext uri="{BB962C8B-B14F-4D97-AF65-F5344CB8AC3E}">
        <p14:creationId xmlns:p14="http://schemas.microsoft.com/office/powerpoint/2010/main" val="413054430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2994F3D-B37A-4386-9D2F-D78FF75796C0}" type="slidenum">
              <a:rPr lang="en-US" smtClean="0"/>
              <a:pPr/>
              <a:t>23</a:t>
            </a:fld>
            <a:endParaRPr lang="en-US"/>
          </a:p>
        </p:txBody>
      </p:sp>
    </p:spTree>
    <p:extLst>
      <p:ext uri="{BB962C8B-B14F-4D97-AF65-F5344CB8AC3E}">
        <p14:creationId xmlns:p14="http://schemas.microsoft.com/office/powerpoint/2010/main" val="342626361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371600" y="1122363"/>
            <a:ext cx="82296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371600" y="3602038"/>
            <a:ext cx="82296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a:xfrm>
            <a:off x="754380" y="6356351"/>
            <a:ext cx="2468880" cy="365125"/>
          </a:xfrm>
          <a:prstGeom prst="rect">
            <a:avLst/>
          </a:prstGeom>
        </p:spPr>
        <p:txBody>
          <a:bodyPr/>
          <a:lstStyle/>
          <a:p>
            <a:fld id="{16164D92-FC1E-44DE-86FC-11D9CB74AE78}" type="datetimeFigureOut">
              <a:rPr lang="en-US" smtClean="0"/>
              <a:pPr/>
              <a:t>3/8/2022</a:t>
            </a:fld>
            <a:endParaRPr lang="en-US"/>
          </a:p>
        </p:txBody>
      </p:sp>
      <p:sp>
        <p:nvSpPr>
          <p:cNvPr id="5" name="Footer Placeholder 4"/>
          <p:cNvSpPr>
            <a:spLocks noGrp="1"/>
          </p:cNvSpPr>
          <p:nvPr>
            <p:ph type="ftr" sz="quarter" idx="11"/>
          </p:nvPr>
        </p:nvSpPr>
        <p:spPr>
          <a:xfrm>
            <a:off x="3634740" y="6356351"/>
            <a:ext cx="370332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7749540" y="6356351"/>
            <a:ext cx="2468880" cy="365125"/>
          </a:xfrm>
          <a:prstGeom prst="rect">
            <a:avLst/>
          </a:prstGeom>
        </p:spPr>
        <p:txBody>
          <a:bodyPr/>
          <a:lstStyle/>
          <a:p>
            <a:fld id="{57C1DDA5-ECDC-45DD-8834-5B1FD9AED8B3}" type="slidenum">
              <a:rPr lang="en-US" smtClean="0"/>
              <a:pPr/>
              <a:t>‹#›</a:t>
            </a:fld>
            <a:endParaRPr lang="en-US"/>
          </a:p>
        </p:txBody>
      </p:sp>
    </p:spTree>
    <p:extLst>
      <p:ext uri="{BB962C8B-B14F-4D97-AF65-F5344CB8AC3E}">
        <p14:creationId xmlns:p14="http://schemas.microsoft.com/office/powerpoint/2010/main" val="392516487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754380" y="6356351"/>
            <a:ext cx="2468880" cy="365125"/>
          </a:xfrm>
          <a:prstGeom prst="rect">
            <a:avLst/>
          </a:prstGeom>
        </p:spPr>
        <p:txBody>
          <a:bodyPr/>
          <a:lstStyle/>
          <a:p>
            <a:fld id="{16164D92-FC1E-44DE-86FC-11D9CB74AE78}" type="datetimeFigureOut">
              <a:rPr lang="en-US" smtClean="0"/>
              <a:pPr/>
              <a:t>3/8/2022</a:t>
            </a:fld>
            <a:endParaRPr lang="en-US"/>
          </a:p>
        </p:txBody>
      </p:sp>
      <p:sp>
        <p:nvSpPr>
          <p:cNvPr id="5" name="Footer Placeholder 4"/>
          <p:cNvSpPr>
            <a:spLocks noGrp="1"/>
          </p:cNvSpPr>
          <p:nvPr>
            <p:ph type="ftr" sz="quarter" idx="11"/>
          </p:nvPr>
        </p:nvSpPr>
        <p:spPr>
          <a:xfrm>
            <a:off x="3634740" y="6356351"/>
            <a:ext cx="370332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7749540" y="6356351"/>
            <a:ext cx="2468880" cy="365125"/>
          </a:xfrm>
          <a:prstGeom prst="rect">
            <a:avLst/>
          </a:prstGeom>
        </p:spPr>
        <p:txBody>
          <a:bodyPr/>
          <a:lstStyle/>
          <a:p>
            <a:fld id="{57C1DDA5-ECDC-45DD-8834-5B1FD9AED8B3}" type="slidenum">
              <a:rPr lang="en-US" smtClean="0"/>
              <a:pPr/>
              <a:t>‹#›</a:t>
            </a:fld>
            <a:endParaRPr lang="en-US"/>
          </a:p>
        </p:txBody>
      </p:sp>
    </p:spTree>
    <p:extLst>
      <p:ext uri="{BB962C8B-B14F-4D97-AF65-F5344CB8AC3E}">
        <p14:creationId xmlns:p14="http://schemas.microsoft.com/office/powerpoint/2010/main" val="349962539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852410" y="365125"/>
            <a:ext cx="236601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754380" y="365125"/>
            <a:ext cx="696087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754380" y="6356351"/>
            <a:ext cx="2468880" cy="365125"/>
          </a:xfrm>
          <a:prstGeom prst="rect">
            <a:avLst/>
          </a:prstGeom>
        </p:spPr>
        <p:txBody>
          <a:bodyPr/>
          <a:lstStyle/>
          <a:p>
            <a:fld id="{16164D92-FC1E-44DE-86FC-11D9CB74AE78}" type="datetimeFigureOut">
              <a:rPr lang="en-US" smtClean="0"/>
              <a:pPr/>
              <a:t>3/8/2022</a:t>
            </a:fld>
            <a:endParaRPr lang="en-US"/>
          </a:p>
        </p:txBody>
      </p:sp>
      <p:sp>
        <p:nvSpPr>
          <p:cNvPr id="5" name="Footer Placeholder 4"/>
          <p:cNvSpPr>
            <a:spLocks noGrp="1"/>
          </p:cNvSpPr>
          <p:nvPr>
            <p:ph type="ftr" sz="quarter" idx="11"/>
          </p:nvPr>
        </p:nvSpPr>
        <p:spPr>
          <a:xfrm>
            <a:off x="3634740" y="6356351"/>
            <a:ext cx="370332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7749540" y="6356351"/>
            <a:ext cx="2468880" cy="365125"/>
          </a:xfrm>
          <a:prstGeom prst="rect">
            <a:avLst/>
          </a:prstGeom>
        </p:spPr>
        <p:txBody>
          <a:bodyPr/>
          <a:lstStyle/>
          <a:p>
            <a:fld id="{57C1DDA5-ECDC-45DD-8834-5B1FD9AED8B3}" type="slidenum">
              <a:rPr lang="en-US" smtClean="0"/>
              <a:pPr/>
              <a:t>‹#›</a:t>
            </a:fld>
            <a:endParaRPr lang="en-US"/>
          </a:p>
        </p:txBody>
      </p:sp>
    </p:spTree>
    <p:extLst>
      <p:ext uri="{BB962C8B-B14F-4D97-AF65-F5344CB8AC3E}">
        <p14:creationId xmlns:p14="http://schemas.microsoft.com/office/powerpoint/2010/main" val="335717415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754380" y="6356351"/>
            <a:ext cx="2468880" cy="365125"/>
          </a:xfrm>
          <a:prstGeom prst="rect">
            <a:avLst/>
          </a:prstGeom>
        </p:spPr>
        <p:txBody>
          <a:bodyPr/>
          <a:lstStyle/>
          <a:p>
            <a:fld id="{16164D92-FC1E-44DE-86FC-11D9CB74AE78}" type="datetimeFigureOut">
              <a:rPr lang="en-US" smtClean="0"/>
              <a:pPr/>
              <a:t>3/8/2022</a:t>
            </a:fld>
            <a:endParaRPr lang="en-US"/>
          </a:p>
        </p:txBody>
      </p:sp>
      <p:sp>
        <p:nvSpPr>
          <p:cNvPr id="5" name="Footer Placeholder 4"/>
          <p:cNvSpPr>
            <a:spLocks noGrp="1"/>
          </p:cNvSpPr>
          <p:nvPr>
            <p:ph type="ftr" sz="quarter" idx="11"/>
          </p:nvPr>
        </p:nvSpPr>
        <p:spPr>
          <a:xfrm>
            <a:off x="3634740" y="6356351"/>
            <a:ext cx="370332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7749540" y="6356351"/>
            <a:ext cx="2468880" cy="365125"/>
          </a:xfrm>
          <a:prstGeom prst="rect">
            <a:avLst/>
          </a:prstGeom>
        </p:spPr>
        <p:txBody>
          <a:bodyPr/>
          <a:lstStyle/>
          <a:p>
            <a:fld id="{57C1DDA5-ECDC-45DD-8834-5B1FD9AED8B3}" type="slidenum">
              <a:rPr lang="en-US" smtClean="0"/>
              <a:pPr/>
              <a:t>‹#›</a:t>
            </a:fld>
            <a:endParaRPr lang="en-US"/>
          </a:p>
        </p:txBody>
      </p:sp>
    </p:spTree>
    <p:extLst>
      <p:ext uri="{BB962C8B-B14F-4D97-AF65-F5344CB8AC3E}">
        <p14:creationId xmlns:p14="http://schemas.microsoft.com/office/powerpoint/2010/main" val="11556481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48665" y="1709738"/>
            <a:ext cx="946404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748665" y="4589464"/>
            <a:ext cx="946404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754380" y="6356351"/>
            <a:ext cx="2468880" cy="365125"/>
          </a:xfrm>
          <a:prstGeom prst="rect">
            <a:avLst/>
          </a:prstGeom>
        </p:spPr>
        <p:txBody>
          <a:bodyPr/>
          <a:lstStyle/>
          <a:p>
            <a:fld id="{16164D92-FC1E-44DE-86FC-11D9CB74AE78}" type="datetimeFigureOut">
              <a:rPr lang="en-US" smtClean="0"/>
              <a:pPr/>
              <a:t>3/8/2022</a:t>
            </a:fld>
            <a:endParaRPr lang="en-US"/>
          </a:p>
        </p:txBody>
      </p:sp>
      <p:sp>
        <p:nvSpPr>
          <p:cNvPr id="5" name="Footer Placeholder 4"/>
          <p:cNvSpPr>
            <a:spLocks noGrp="1"/>
          </p:cNvSpPr>
          <p:nvPr>
            <p:ph type="ftr" sz="quarter" idx="11"/>
          </p:nvPr>
        </p:nvSpPr>
        <p:spPr>
          <a:xfrm>
            <a:off x="3634740" y="6356351"/>
            <a:ext cx="370332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7749540" y="6356351"/>
            <a:ext cx="2468880" cy="365125"/>
          </a:xfrm>
          <a:prstGeom prst="rect">
            <a:avLst/>
          </a:prstGeom>
        </p:spPr>
        <p:txBody>
          <a:bodyPr/>
          <a:lstStyle/>
          <a:p>
            <a:fld id="{57C1DDA5-ECDC-45DD-8834-5B1FD9AED8B3}" type="slidenum">
              <a:rPr lang="en-US" smtClean="0"/>
              <a:pPr/>
              <a:t>‹#›</a:t>
            </a:fld>
            <a:endParaRPr lang="en-US"/>
          </a:p>
        </p:txBody>
      </p:sp>
    </p:spTree>
    <p:extLst>
      <p:ext uri="{BB962C8B-B14F-4D97-AF65-F5344CB8AC3E}">
        <p14:creationId xmlns:p14="http://schemas.microsoft.com/office/powerpoint/2010/main" val="300029725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754380" y="1825625"/>
            <a:ext cx="466344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5554980" y="1825625"/>
            <a:ext cx="466344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a:xfrm>
            <a:off x="754380" y="6356351"/>
            <a:ext cx="2468880" cy="365125"/>
          </a:xfrm>
          <a:prstGeom prst="rect">
            <a:avLst/>
          </a:prstGeom>
        </p:spPr>
        <p:txBody>
          <a:bodyPr/>
          <a:lstStyle/>
          <a:p>
            <a:fld id="{16164D92-FC1E-44DE-86FC-11D9CB74AE78}" type="datetimeFigureOut">
              <a:rPr lang="en-US" smtClean="0"/>
              <a:pPr/>
              <a:t>3/8/2022</a:t>
            </a:fld>
            <a:endParaRPr lang="en-US"/>
          </a:p>
        </p:txBody>
      </p:sp>
      <p:sp>
        <p:nvSpPr>
          <p:cNvPr id="6" name="Footer Placeholder 5"/>
          <p:cNvSpPr>
            <a:spLocks noGrp="1"/>
          </p:cNvSpPr>
          <p:nvPr>
            <p:ph type="ftr" sz="quarter" idx="11"/>
          </p:nvPr>
        </p:nvSpPr>
        <p:spPr>
          <a:xfrm>
            <a:off x="3634740" y="6356351"/>
            <a:ext cx="370332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7749540" y="6356351"/>
            <a:ext cx="2468880" cy="365125"/>
          </a:xfrm>
          <a:prstGeom prst="rect">
            <a:avLst/>
          </a:prstGeom>
        </p:spPr>
        <p:txBody>
          <a:bodyPr/>
          <a:lstStyle/>
          <a:p>
            <a:fld id="{57C1DDA5-ECDC-45DD-8834-5B1FD9AED8B3}" type="slidenum">
              <a:rPr lang="en-US" smtClean="0"/>
              <a:pPr/>
              <a:t>‹#›</a:t>
            </a:fld>
            <a:endParaRPr lang="en-US"/>
          </a:p>
        </p:txBody>
      </p:sp>
    </p:spTree>
    <p:extLst>
      <p:ext uri="{BB962C8B-B14F-4D97-AF65-F5344CB8AC3E}">
        <p14:creationId xmlns:p14="http://schemas.microsoft.com/office/powerpoint/2010/main" val="359012777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755809" y="365126"/>
            <a:ext cx="9464040" cy="1325563"/>
          </a:xfrm>
        </p:spPr>
        <p:txBody>
          <a:bodyPr/>
          <a:lstStyle/>
          <a:p>
            <a:r>
              <a:rPr lang="en-US"/>
              <a:t>Click to edit Master title style</a:t>
            </a:r>
          </a:p>
        </p:txBody>
      </p:sp>
      <p:sp>
        <p:nvSpPr>
          <p:cNvPr id="3" name="Text Placeholder 2"/>
          <p:cNvSpPr>
            <a:spLocks noGrp="1"/>
          </p:cNvSpPr>
          <p:nvPr>
            <p:ph type="body" idx="1"/>
          </p:nvPr>
        </p:nvSpPr>
        <p:spPr>
          <a:xfrm>
            <a:off x="755810" y="1681163"/>
            <a:ext cx="464200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755810" y="2505075"/>
            <a:ext cx="464200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5554980" y="1681163"/>
            <a:ext cx="4664869"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554980" y="2505075"/>
            <a:ext cx="4664869"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a:xfrm>
            <a:off x="754380" y="6356351"/>
            <a:ext cx="2468880" cy="365125"/>
          </a:xfrm>
          <a:prstGeom prst="rect">
            <a:avLst/>
          </a:prstGeom>
        </p:spPr>
        <p:txBody>
          <a:bodyPr/>
          <a:lstStyle/>
          <a:p>
            <a:fld id="{16164D92-FC1E-44DE-86FC-11D9CB74AE78}" type="datetimeFigureOut">
              <a:rPr lang="en-US" smtClean="0"/>
              <a:pPr/>
              <a:t>3/8/2022</a:t>
            </a:fld>
            <a:endParaRPr lang="en-US"/>
          </a:p>
        </p:txBody>
      </p:sp>
      <p:sp>
        <p:nvSpPr>
          <p:cNvPr id="8" name="Footer Placeholder 7"/>
          <p:cNvSpPr>
            <a:spLocks noGrp="1"/>
          </p:cNvSpPr>
          <p:nvPr>
            <p:ph type="ftr" sz="quarter" idx="11"/>
          </p:nvPr>
        </p:nvSpPr>
        <p:spPr>
          <a:xfrm>
            <a:off x="3634740" y="6356351"/>
            <a:ext cx="3703320" cy="365125"/>
          </a:xfrm>
          <a:prstGeom prst="rect">
            <a:avLst/>
          </a:prstGeom>
        </p:spPr>
        <p:txBody>
          <a:bodyPr/>
          <a:lstStyle/>
          <a:p>
            <a:endParaRPr lang="en-US"/>
          </a:p>
        </p:txBody>
      </p:sp>
      <p:sp>
        <p:nvSpPr>
          <p:cNvPr id="9" name="Slide Number Placeholder 8"/>
          <p:cNvSpPr>
            <a:spLocks noGrp="1"/>
          </p:cNvSpPr>
          <p:nvPr>
            <p:ph type="sldNum" sz="quarter" idx="12"/>
          </p:nvPr>
        </p:nvSpPr>
        <p:spPr>
          <a:xfrm>
            <a:off x="7749540" y="6356351"/>
            <a:ext cx="2468880" cy="365125"/>
          </a:xfrm>
          <a:prstGeom prst="rect">
            <a:avLst/>
          </a:prstGeom>
        </p:spPr>
        <p:txBody>
          <a:bodyPr/>
          <a:lstStyle/>
          <a:p>
            <a:fld id="{57C1DDA5-ECDC-45DD-8834-5B1FD9AED8B3}" type="slidenum">
              <a:rPr lang="en-US" smtClean="0"/>
              <a:pPr/>
              <a:t>‹#›</a:t>
            </a:fld>
            <a:endParaRPr lang="en-US"/>
          </a:p>
        </p:txBody>
      </p:sp>
    </p:spTree>
    <p:extLst>
      <p:ext uri="{BB962C8B-B14F-4D97-AF65-F5344CB8AC3E}">
        <p14:creationId xmlns:p14="http://schemas.microsoft.com/office/powerpoint/2010/main" val="60791790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a:xfrm>
            <a:off x="754380" y="6356351"/>
            <a:ext cx="2468880" cy="365125"/>
          </a:xfrm>
          <a:prstGeom prst="rect">
            <a:avLst/>
          </a:prstGeom>
        </p:spPr>
        <p:txBody>
          <a:bodyPr/>
          <a:lstStyle/>
          <a:p>
            <a:fld id="{16164D92-FC1E-44DE-86FC-11D9CB74AE78}" type="datetimeFigureOut">
              <a:rPr lang="en-US" smtClean="0"/>
              <a:pPr/>
              <a:t>3/8/2022</a:t>
            </a:fld>
            <a:endParaRPr lang="en-US"/>
          </a:p>
        </p:txBody>
      </p:sp>
      <p:sp>
        <p:nvSpPr>
          <p:cNvPr id="4" name="Footer Placeholder 3"/>
          <p:cNvSpPr>
            <a:spLocks noGrp="1"/>
          </p:cNvSpPr>
          <p:nvPr>
            <p:ph type="ftr" sz="quarter" idx="11"/>
          </p:nvPr>
        </p:nvSpPr>
        <p:spPr>
          <a:xfrm>
            <a:off x="3634740" y="6356351"/>
            <a:ext cx="3703320" cy="365125"/>
          </a:xfrm>
          <a:prstGeom prst="rect">
            <a:avLst/>
          </a:prstGeom>
        </p:spPr>
        <p:txBody>
          <a:bodyPr/>
          <a:lstStyle/>
          <a:p>
            <a:endParaRPr lang="en-US"/>
          </a:p>
        </p:txBody>
      </p:sp>
      <p:sp>
        <p:nvSpPr>
          <p:cNvPr id="5" name="Slide Number Placeholder 4"/>
          <p:cNvSpPr>
            <a:spLocks noGrp="1"/>
          </p:cNvSpPr>
          <p:nvPr>
            <p:ph type="sldNum" sz="quarter" idx="12"/>
          </p:nvPr>
        </p:nvSpPr>
        <p:spPr>
          <a:xfrm>
            <a:off x="7749540" y="6356351"/>
            <a:ext cx="2468880" cy="365125"/>
          </a:xfrm>
          <a:prstGeom prst="rect">
            <a:avLst/>
          </a:prstGeom>
        </p:spPr>
        <p:txBody>
          <a:bodyPr/>
          <a:lstStyle/>
          <a:p>
            <a:fld id="{57C1DDA5-ECDC-45DD-8834-5B1FD9AED8B3}" type="slidenum">
              <a:rPr lang="en-US" smtClean="0"/>
              <a:pPr/>
              <a:t>‹#›</a:t>
            </a:fld>
            <a:endParaRPr lang="en-US"/>
          </a:p>
        </p:txBody>
      </p:sp>
    </p:spTree>
    <p:extLst>
      <p:ext uri="{BB962C8B-B14F-4D97-AF65-F5344CB8AC3E}">
        <p14:creationId xmlns:p14="http://schemas.microsoft.com/office/powerpoint/2010/main" val="187893158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754380" y="6356351"/>
            <a:ext cx="2468880" cy="365125"/>
          </a:xfrm>
          <a:prstGeom prst="rect">
            <a:avLst/>
          </a:prstGeom>
        </p:spPr>
        <p:txBody>
          <a:bodyPr/>
          <a:lstStyle/>
          <a:p>
            <a:fld id="{16164D92-FC1E-44DE-86FC-11D9CB74AE78}" type="datetimeFigureOut">
              <a:rPr lang="en-US" smtClean="0"/>
              <a:pPr/>
              <a:t>3/8/2022</a:t>
            </a:fld>
            <a:endParaRPr lang="en-US"/>
          </a:p>
        </p:txBody>
      </p:sp>
      <p:sp>
        <p:nvSpPr>
          <p:cNvPr id="3" name="Footer Placeholder 2"/>
          <p:cNvSpPr>
            <a:spLocks noGrp="1"/>
          </p:cNvSpPr>
          <p:nvPr>
            <p:ph type="ftr" sz="quarter" idx="11"/>
          </p:nvPr>
        </p:nvSpPr>
        <p:spPr>
          <a:xfrm>
            <a:off x="3634740" y="6356351"/>
            <a:ext cx="3703320" cy="365125"/>
          </a:xfrm>
          <a:prstGeom prst="rect">
            <a:avLst/>
          </a:prstGeom>
        </p:spPr>
        <p:txBody>
          <a:bodyPr/>
          <a:lstStyle/>
          <a:p>
            <a:endParaRPr lang="en-US"/>
          </a:p>
        </p:txBody>
      </p:sp>
      <p:sp>
        <p:nvSpPr>
          <p:cNvPr id="4" name="Slide Number Placeholder 3"/>
          <p:cNvSpPr>
            <a:spLocks noGrp="1"/>
          </p:cNvSpPr>
          <p:nvPr>
            <p:ph type="sldNum" sz="quarter" idx="12"/>
          </p:nvPr>
        </p:nvSpPr>
        <p:spPr>
          <a:xfrm>
            <a:off x="7749540" y="6356351"/>
            <a:ext cx="2468880" cy="365125"/>
          </a:xfrm>
          <a:prstGeom prst="rect">
            <a:avLst/>
          </a:prstGeom>
        </p:spPr>
        <p:txBody>
          <a:bodyPr/>
          <a:lstStyle/>
          <a:p>
            <a:fld id="{57C1DDA5-ECDC-45DD-8834-5B1FD9AED8B3}" type="slidenum">
              <a:rPr lang="en-US" smtClean="0"/>
              <a:pPr/>
              <a:t>‹#›</a:t>
            </a:fld>
            <a:endParaRPr lang="en-US"/>
          </a:p>
        </p:txBody>
      </p:sp>
    </p:spTree>
    <p:extLst>
      <p:ext uri="{BB962C8B-B14F-4D97-AF65-F5344CB8AC3E}">
        <p14:creationId xmlns:p14="http://schemas.microsoft.com/office/powerpoint/2010/main" val="227668916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55810" y="457200"/>
            <a:ext cx="3539013"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4664869" y="987426"/>
            <a:ext cx="555498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755810" y="2057400"/>
            <a:ext cx="3539013"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754380" y="6356351"/>
            <a:ext cx="2468880" cy="365125"/>
          </a:xfrm>
          <a:prstGeom prst="rect">
            <a:avLst/>
          </a:prstGeom>
        </p:spPr>
        <p:txBody>
          <a:bodyPr/>
          <a:lstStyle/>
          <a:p>
            <a:fld id="{16164D92-FC1E-44DE-86FC-11D9CB74AE78}" type="datetimeFigureOut">
              <a:rPr lang="en-US" smtClean="0"/>
              <a:pPr/>
              <a:t>3/8/2022</a:t>
            </a:fld>
            <a:endParaRPr lang="en-US"/>
          </a:p>
        </p:txBody>
      </p:sp>
      <p:sp>
        <p:nvSpPr>
          <p:cNvPr id="6" name="Footer Placeholder 5"/>
          <p:cNvSpPr>
            <a:spLocks noGrp="1"/>
          </p:cNvSpPr>
          <p:nvPr>
            <p:ph type="ftr" sz="quarter" idx="11"/>
          </p:nvPr>
        </p:nvSpPr>
        <p:spPr>
          <a:xfrm>
            <a:off x="3634740" y="6356351"/>
            <a:ext cx="370332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7749540" y="6356351"/>
            <a:ext cx="2468880" cy="365125"/>
          </a:xfrm>
          <a:prstGeom prst="rect">
            <a:avLst/>
          </a:prstGeom>
        </p:spPr>
        <p:txBody>
          <a:bodyPr/>
          <a:lstStyle/>
          <a:p>
            <a:fld id="{57C1DDA5-ECDC-45DD-8834-5B1FD9AED8B3}" type="slidenum">
              <a:rPr lang="en-US" smtClean="0"/>
              <a:pPr/>
              <a:t>‹#›</a:t>
            </a:fld>
            <a:endParaRPr lang="en-US"/>
          </a:p>
        </p:txBody>
      </p:sp>
    </p:spTree>
    <p:extLst>
      <p:ext uri="{BB962C8B-B14F-4D97-AF65-F5344CB8AC3E}">
        <p14:creationId xmlns:p14="http://schemas.microsoft.com/office/powerpoint/2010/main" val="370814158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55810" y="457200"/>
            <a:ext cx="3539013"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4664869" y="987426"/>
            <a:ext cx="555498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755810" y="2057400"/>
            <a:ext cx="3539013"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754380" y="6356351"/>
            <a:ext cx="2468880" cy="365125"/>
          </a:xfrm>
          <a:prstGeom prst="rect">
            <a:avLst/>
          </a:prstGeom>
        </p:spPr>
        <p:txBody>
          <a:bodyPr/>
          <a:lstStyle/>
          <a:p>
            <a:fld id="{16164D92-FC1E-44DE-86FC-11D9CB74AE78}" type="datetimeFigureOut">
              <a:rPr lang="en-US" smtClean="0"/>
              <a:pPr/>
              <a:t>3/8/2022</a:t>
            </a:fld>
            <a:endParaRPr lang="en-US"/>
          </a:p>
        </p:txBody>
      </p:sp>
      <p:sp>
        <p:nvSpPr>
          <p:cNvPr id="6" name="Footer Placeholder 5"/>
          <p:cNvSpPr>
            <a:spLocks noGrp="1"/>
          </p:cNvSpPr>
          <p:nvPr>
            <p:ph type="ftr" sz="quarter" idx="11"/>
          </p:nvPr>
        </p:nvSpPr>
        <p:spPr>
          <a:xfrm>
            <a:off x="3634740" y="6356351"/>
            <a:ext cx="370332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7749540" y="6356351"/>
            <a:ext cx="2468880" cy="365125"/>
          </a:xfrm>
          <a:prstGeom prst="rect">
            <a:avLst/>
          </a:prstGeom>
        </p:spPr>
        <p:txBody>
          <a:bodyPr/>
          <a:lstStyle/>
          <a:p>
            <a:fld id="{57C1DDA5-ECDC-45DD-8834-5B1FD9AED8B3}" type="slidenum">
              <a:rPr lang="en-US" smtClean="0"/>
              <a:pPr/>
              <a:t>‹#›</a:t>
            </a:fld>
            <a:endParaRPr lang="en-US"/>
          </a:p>
        </p:txBody>
      </p:sp>
    </p:spTree>
    <p:extLst>
      <p:ext uri="{BB962C8B-B14F-4D97-AF65-F5344CB8AC3E}">
        <p14:creationId xmlns:p14="http://schemas.microsoft.com/office/powerpoint/2010/main" val="297899166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754380" y="365126"/>
            <a:ext cx="946404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754380" y="1825625"/>
            <a:ext cx="946404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7" name="Picture 6"/>
          <p:cNvPicPr>
            <a:picLocks noChangeAspect="1"/>
          </p:cNvPicPr>
          <p:nvPr userDrawn="1"/>
        </p:nvPicPr>
        <p:blipFill>
          <a:blip r:embed="rId13" cstate="print">
            <a:extLst>
              <a:ext uri="{28A0092B-C50C-407E-A947-70E740481C1C}">
                <a14:useLocalDpi xmlns:a14="http://schemas.microsoft.com/office/drawing/2010/main" val="0"/>
              </a:ext>
            </a:extLst>
          </a:blip>
          <a:stretch>
            <a:fillRect/>
          </a:stretch>
        </p:blipFill>
        <p:spPr>
          <a:xfrm>
            <a:off x="9753944" y="29993"/>
            <a:ext cx="1177474" cy="455782"/>
          </a:xfrm>
          <a:prstGeom prst="rect">
            <a:avLst/>
          </a:prstGeom>
        </p:spPr>
      </p:pic>
      <p:pic>
        <p:nvPicPr>
          <p:cNvPr id="5" name="Picture 4"/>
          <p:cNvPicPr>
            <a:picLocks noChangeAspect="1"/>
          </p:cNvPicPr>
          <p:nvPr userDrawn="1"/>
        </p:nvPicPr>
        <p:blipFill>
          <a:blip r:embed="rId14" cstate="print">
            <a:extLst>
              <a:ext uri="{28A0092B-C50C-407E-A947-70E740481C1C}">
                <a14:useLocalDpi xmlns:a14="http://schemas.microsoft.com/office/drawing/2010/main" val="0"/>
              </a:ext>
            </a:extLst>
          </a:blip>
          <a:stretch>
            <a:fillRect/>
          </a:stretch>
        </p:blipFill>
        <p:spPr>
          <a:xfrm>
            <a:off x="8043413" y="6442074"/>
            <a:ext cx="2888006" cy="365126"/>
          </a:xfrm>
          <a:prstGeom prst="rect">
            <a:avLst/>
          </a:prstGeom>
        </p:spPr>
      </p:pic>
    </p:spTree>
    <p:extLst>
      <p:ext uri="{BB962C8B-B14F-4D97-AF65-F5344CB8AC3E}">
        <p14:creationId xmlns:p14="http://schemas.microsoft.com/office/powerpoint/2010/main" val="111831884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6" descr="2.png">
            <a:extLst>
              <a:ext uri="{FF2B5EF4-FFF2-40B4-BE49-F238E27FC236}">
                <a16:creationId xmlns:a16="http://schemas.microsoft.com/office/drawing/2014/main" xmlns="" id="{F4CA145E-AE07-429C-87A6-10396E3EAC76}"/>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833120"/>
            <a:ext cx="10963656" cy="77012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Subtitle 2"/>
          <p:cNvSpPr txBox="1">
            <a:spLocks/>
          </p:cNvSpPr>
          <p:nvPr/>
        </p:nvSpPr>
        <p:spPr>
          <a:xfrm>
            <a:off x="398206" y="3809999"/>
            <a:ext cx="6017342" cy="1840174"/>
          </a:xfrm>
          <a:prstGeom prst="rect">
            <a:avLst/>
          </a:prstGeom>
        </p:spPr>
        <p:txBody>
          <a:bodyPr vert="horz" lIns="91440" tIns="45720" rIns="91440" bIns="45720" rtlCol="0">
            <a:noAutofit/>
          </a:bodyPr>
          <a:lstStyle/>
          <a:p>
            <a:pPr marL="228600" marR="0" lvl="0" indent="-228600" algn="ctr" defTabSz="914400" rtl="0" eaLnBrk="1" fontAlgn="auto" latinLnBrk="0" hangingPunct="1">
              <a:lnSpc>
                <a:spcPct val="90000"/>
              </a:lnSpc>
              <a:spcBef>
                <a:spcPts val="1000"/>
              </a:spcBef>
              <a:spcAft>
                <a:spcPts val="0"/>
              </a:spcAft>
              <a:buClrTx/>
              <a:buSzTx/>
              <a:tabLst/>
              <a:defRPr/>
            </a:pPr>
            <a:r>
              <a:rPr kumimoji="0" lang="en-US" sz="4000" i="0" u="none" strike="noStrike" kern="1200" cap="none" spc="0" normalizeH="0" baseline="0" noProof="0" dirty="0" smtClean="0">
                <a:ln>
                  <a:noFill/>
                </a:ln>
                <a:solidFill>
                  <a:schemeClr val="bg2">
                    <a:lumMod val="25000"/>
                  </a:schemeClr>
                </a:solidFill>
                <a:effectLst/>
                <a:uLnTx/>
                <a:uFillTx/>
                <a:latin typeface="Georgia" pitchFamily="18" charset="0"/>
                <a:ea typeface="+mn-ea"/>
                <a:cs typeface="+mn-cs"/>
              </a:rPr>
              <a:t>174</a:t>
            </a:r>
            <a:r>
              <a:rPr lang="en-US" sz="4000" baseline="30000" dirty="0" err="1" smtClean="0">
                <a:solidFill>
                  <a:schemeClr val="bg2">
                    <a:lumMod val="25000"/>
                  </a:schemeClr>
                </a:solidFill>
                <a:latin typeface="Georgia" pitchFamily="18" charset="0"/>
              </a:rPr>
              <a:t>th</a:t>
            </a:r>
            <a:r>
              <a:rPr kumimoji="0" lang="en-US" sz="4000" i="0" u="none" strike="noStrike" kern="1200" cap="none" spc="0" normalizeH="0" baseline="0" noProof="0" dirty="0" smtClean="0">
                <a:ln>
                  <a:noFill/>
                </a:ln>
                <a:solidFill>
                  <a:schemeClr val="bg2">
                    <a:lumMod val="25000"/>
                  </a:schemeClr>
                </a:solidFill>
                <a:effectLst/>
                <a:uLnTx/>
                <a:uFillTx/>
                <a:latin typeface="Georgia" pitchFamily="18" charset="0"/>
                <a:ea typeface="+mn-ea"/>
                <a:cs typeface="+mn-cs"/>
              </a:rPr>
              <a:t> </a:t>
            </a:r>
            <a:r>
              <a:rPr kumimoji="0" lang="en-US" sz="4000" i="0" u="none" strike="noStrike" kern="1200" cap="none" spc="0" normalizeH="0" baseline="0" noProof="0" dirty="0">
                <a:ln>
                  <a:noFill/>
                </a:ln>
                <a:solidFill>
                  <a:schemeClr val="bg2">
                    <a:lumMod val="25000"/>
                  </a:schemeClr>
                </a:solidFill>
                <a:effectLst/>
                <a:uLnTx/>
                <a:uFillTx/>
                <a:latin typeface="Georgia" pitchFamily="18" charset="0"/>
                <a:ea typeface="+mn-ea"/>
                <a:cs typeface="+mn-cs"/>
              </a:rPr>
              <a:t>Meeting of Board of Directors</a:t>
            </a:r>
          </a:p>
          <a:p>
            <a:pPr marL="228600" marR="0" lvl="0" indent="-228600" algn="ctr" defTabSz="914400" rtl="0" eaLnBrk="1" fontAlgn="auto" latinLnBrk="0" hangingPunct="1">
              <a:lnSpc>
                <a:spcPct val="90000"/>
              </a:lnSpc>
              <a:spcBef>
                <a:spcPts val="1000"/>
              </a:spcBef>
              <a:spcAft>
                <a:spcPts val="0"/>
              </a:spcAft>
              <a:buClrTx/>
              <a:buSzTx/>
              <a:tabLst/>
              <a:defRPr/>
            </a:pPr>
            <a:r>
              <a:rPr lang="en-US" sz="4000" dirty="0" smtClean="0">
                <a:solidFill>
                  <a:schemeClr val="bg2">
                    <a:lumMod val="25000"/>
                  </a:schemeClr>
                </a:solidFill>
                <a:latin typeface="Georgia" pitchFamily="18" charset="0"/>
              </a:rPr>
              <a:t>March 10, 2022</a:t>
            </a:r>
            <a:endParaRPr kumimoji="0" lang="en-US" sz="2400" i="0" u="none" strike="noStrike" kern="1200" cap="none" spc="0" normalizeH="0" baseline="0" noProof="0" dirty="0">
              <a:ln>
                <a:noFill/>
              </a:ln>
              <a:solidFill>
                <a:schemeClr val="bg2">
                  <a:lumMod val="25000"/>
                </a:schemeClr>
              </a:solidFill>
              <a:effectLst/>
              <a:uLnTx/>
              <a:uFillTx/>
              <a:latin typeface="Georgia" pitchFamily="18" charset="0"/>
              <a:ea typeface="+mn-ea"/>
              <a:cs typeface="+mn-cs"/>
            </a:endParaRPr>
          </a:p>
        </p:txBody>
      </p:sp>
    </p:spTree>
    <p:extLst>
      <p:ext uri="{BB962C8B-B14F-4D97-AF65-F5344CB8AC3E}">
        <p14:creationId xmlns:p14="http://schemas.microsoft.com/office/powerpoint/2010/main" val="65365011"/>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 Placeholder 2"/>
          <p:cNvSpPr txBox="1">
            <a:spLocks/>
          </p:cNvSpPr>
          <p:nvPr/>
        </p:nvSpPr>
        <p:spPr>
          <a:xfrm>
            <a:off x="1050877" y="421931"/>
            <a:ext cx="4558352" cy="544331"/>
          </a:xfrm>
          <a:prstGeom prst="rect">
            <a:avLst/>
          </a:prstGeom>
        </p:spPr>
        <p:txBody>
          <a:bodyPr vert="horz" lIns="91440" tIns="45720" rIns="91440" bIns="45720" rtlCol="0" anchor="ctr"/>
          <a:lstStyle/>
          <a:p>
            <a:pPr>
              <a:defRPr/>
            </a:pPr>
            <a:r>
              <a:rPr lang="en-US" sz="2400" b="1" dirty="0">
                <a:solidFill>
                  <a:srgbClr val="002060"/>
                </a:solidFill>
                <a:latin typeface="Georgia" panose="02040502050405020303" pitchFamily="18" charset="0"/>
              </a:rPr>
              <a:t>Microfinance Sector Risks</a:t>
            </a:r>
          </a:p>
        </p:txBody>
      </p:sp>
      <p:sp>
        <p:nvSpPr>
          <p:cNvPr id="11" name="TextBox 10"/>
          <p:cNvSpPr txBox="1"/>
          <p:nvPr/>
        </p:nvSpPr>
        <p:spPr>
          <a:xfrm>
            <a:off x="1219200" y="1066800"/>
            <a:ext cx="8388824" cy="4593337"/>
          </a:xfrm>
          <a:prstGeom prst="rect">
            <a:avLst/>
          </a:prstGeom>
          <a:noFill/>
        </p:spPr>
        <p:txBody>
          <a:bodyPr wrap="square" lIns="68355" tIns="34177" rIns="68355" bIns="34177" rtlCol="0">
            <a:spAutoFit/>
          </a:bodyPr>
          <a:lstStyle/>
          <a:p>
            <a:pPr marL="342900" indent="-342900" algn="just" defTabSz="914079">
              <a:spcBef>
                <a:spcPct val="0"/>
              </a:spcBef>
              <a:buFont typeface="Wingdings" pitchFamily="2" charset="2"/>
              <a:buChar char="§"/>
              <a:defRPr/>
            </a:pPr>
            <a:r>
              <a:rPr lang="en-US" sz="1400" dirty="0" smtClean="0">
                <a:latin typeface="Georgia" panose="02040502050405020303" pitchFamily="18" charset="0"/>
              </a:rPr>
              <a:t>The microfinance industry has some unique risk factors which differentiate it from the conventional banking space.</a:t>
            </a:r>
          </a:p>
          <a:p>
            <a:pPr marL="342900" indent="-342900" algn="just" defTabSz="914079">
              <a:spcBef>
                <a:spcPct val="0"/>
              </a:spcBef>
              <a:buFont typeface="Wingdings" pitchFamily="2" charset="2"/>
              <a:buChar char="§"/>
              <a:defRPr/>
            </a:pPr>
            <a:endParaRPr lang="en-US" sz="1400" dirty="0" smtClean="0">
              <a:latin typeface="Georgia" panose="02040502050405020303" pitchFamily="18" charset="0"/>
            </a:endParaRPr>
          </a:p>
          <a:p>
            <a:pPr marL="342900" indent="-342900" algn="just" defTabSz="914079">
              <a:spcBef>
                <a:spcPct val="0"/>
              </a:spcBef>
              <a:buFont typeface="Wingdings" pitchFamily="2" charset="2"/>
              <a:buChar char="§"/>
              <a:defRPr/>
            </a:pPr>
            <a:r>
              <a:rPr lang="en-US" sz="1400" dirty="0" smtClean="0">
                <a:latin typeface="Georgia" panose="02040502050405020303" pitchFamily="18" charset="0"/>
              </a:rPr>
              <a:t>The majority of the loans in MFB portfolio are to the live stock and agricultural sector. Thus any natural disaster such as floods or pest attacks can lead to non- performing loans in a cluster. The mitigation factor is to diversify exposure across geographical locations.</a:t>
            </a:r>
          </a:p>
          <a:p>
            <a:pPr marL="342900" indent="-342900" algn="just" defTabSz="914079">
              <a:spcBef>
                <a:spcPct val="0"/>
              </a:spcBef>
              <a:buFont typeface="Wingdings" pitchFamily="2" charset="2"/>
              <a:buChar char="§"/>
              <a:defRPr/>
            </a:pPr>
            <a:endParaRPr lang="en-US" sz="1400" dirty="0" smtClean="0">
              <a:latin typeface="Georgia" panose="02040502050405020303" pitchFamily="18" charset="0"/>
            </a:endParaRPr>
          </a:p>
          <a:p>
            <a:pPr marL="342900" indent="-342900" algn="just" defTabSz="914079">
              <a:spcBef>
                <a:spcPct val="0"/>
              </a:spcBef>
              <a:buFont typeface="Wingdings" pitchFamily="2" charset="2"/>
              <a:buChar char="§"/>
              <a:defRPr/>
            </a:pPr>
            <a:r>
              <a:rPr lang="en-US" sz="1400" dirty="0" smtClean="0">
                <a:latin typeface="Georgia" panose="02040502050405020303" pitchFamily="18" charset="0"/>
              </a:rPr>
              <a:t>Microenterprise loan is another important segment of the loan book. As majority of the loans lack any collateral worsening of macroeconomic situation can lead to increase in NPL in this segment. The mitigating factor is that the average loan size is quite small (~PKR 62,000) which helps prevent concentration risk.</a:t>
            </a:r>
          </a:p>
          <a:p>
            <a:pPr marL="342900" indent="-342900" algn="just" defTabSz="914079">
              <a:spcBef>
                <a:spcPct val="0"/>
              </a:spcBef>
              <a:buFont typeface="Wingdings" pitchFamily="2" charset="2"/>
              <a:buChar char="§"/>
              <a:defRPr/>
            </a:pPr>
            <a:endParaRPr lang="en-US" sz="1400" dirty="0" smtClean="0">
              <a:latin typeface="Georgia" panose="02040502050405020303" pitchFamily="18" charset="0"/>
            </a:endParaRPr>
          </a:p>
          <a:p>
            <a:pPr marL="342900" indent="-342900" algn="just" defTabSz="914079">
              <a:spcBef>
                <a:spcPct val="0"/>
              </a:spcBef>
              <a:buFont typeface="Wingdings" pitchFamily="2" charset="2"/>
              <a:buChar char="§"/>
              <a:defRPr/>
            </a:pPr>
            <a:r>
              <a:rPr lang="en-US" sz="1400" dirty="0" smtClean="0">
                <a:latin typeface="Georgia" panose="02040502050405020303" pitchFamily="18" charset="0"/>
              </a:rPr>
              <a:t>Liquidity management can be tricky for MFBs as they cannot avail SBP discount window unlike the conventional banks.</a:t>
            </a:r>
          </a:p>
          <a:p>
            <a:pPr marL="342900" indent="-342900" algn="just" defTabSz="914079">
              <a:spcBef>
                <a:spcPct val="0"/>
              </a:spcBef>
              <a:buFont typeface="Wingdings" pitchFamily="2" charset="2"/>
              <a:buChar char="§"/>
              <a:defRPr/>
            </a:pPr>
            <a:endParaRPr lang="en-US" sz="1400" dirty="0" smtClean="0">
              <a:latin typeface="Georgia" panose="02040502050405020303" pitchFamily="18" charset="0"/>
            </a:endParaRPr>
          </a:p>
          <a:p>
            <a:pPr marL="342900" indent="-342900" algn="just" defTabSz="914079">
              <a:spcBef>
                <a:spcPct val="0"/>
              </a:spcBef>
              <a:buFont typeface="Wingdings" pitchFamily="2" charset="2"/>
              <a:buChar char="§"/>
              <a:defRPr/>
            </a:pPr>
            <a:endParaRPr lang="en-US" sz="1400" dirty="0" smtClean="0">
              <a:latin typeface="Georgia" panose="02040502050405020303" pitchFamily="18" charset="0"/>
            </a:endParaRPr>
          </a:p>
          <a:p>
            <a:pPr marL="342900" indent="-342900" algn="just" defTabSz="914079">
              <a:spcBef>
                <a:spcPct val="0"/>
              </a:spcBef>
              <a:buFont typeface="Wingdings" pitchFamily="2" charset="2"/>
              <a:buChar char="§"/>
              <a:defRPr/>
            </a:pPr>
            <a:r>
              <a:rPr lang="en-US" sz="1400" dirty="0" smtClean="0">
                <a:latin typeface="Georgia" panose="02040502050405020303" pitchFamily="18" charset="0"/>
              </a:rPr>
              <a:t>Thus we have taken selective bets in the sector in those MFBs which have adequate capital, good profitability  and ability to absorb risk.</a:t>
            </a:r>
          </a:p>
          <a:p>
            <a:pPr algn="just" defTabSz="914079">
              <a:spcBef>
                <a:spcPct val="0"/>
              </a:spcBef>
              <a:defRPr/>
            </a:pPr>
            <a:endParaRPr lang="en-US" sz="1400" dirty="0" smtClean="0">
              <a:latin typeface="Georgia" panose="02040502050405020303" pitchFamily="18" charset="0"/>
            </a:endParaRPr>
          </a:p>
          <a:p>
            <a:pPr marL="342900" indent="-342900" algn="just" defTabSz="914079">
              <a:spcBef>
                <a:spcPct val="0"/>
              </a:spcBef>
              <a:buFont typeface="Wingdings" pitchFamily="2" charset="2"/>
              <a:buChar char="§"/>
              <a:defRPr/>
            </a:pPr>
            <a:endParaRPr lang="en-US" sz="1400" dirty="0" smtClean="0">
              <a:latin typeface="Georgia" panose="02040502050405020303" pitchFamily="18" charset="0"/>
            </a:endParaRPr>
          </a:p>
          <a:p>
            <a:pPr marL="342900" indent="-342900" algn="just" defTabSz="914079">
              <a:spcBef>
                <a:spcPct val="0"/>
              </a:spcBef>
              <a:defRPr/>
            </a:pPr>
            <a:endParaRPr lang="en-US" sz="1400" dirty="0"/>
          </a:p>
        </p:txBody>
      </p:sp>
      <p:sp>
        <p:nvSpPr>
          <p:cNvPr id="5" name="Title 1"/>
          <p:cNvSpPr>
            <a:spLocks noGrp="1"/>
          </p:cNvSpPr>
          <p:nvPr>
            <p:ph type="title"/>
          </p:nvPr>
        </p:nvSpPr>
        <p:spPr>
          <a:xfrm>
            <a:off x="-4671" y="4761"/>
            <a:ext cx="2938939" cy="462158"/>
          </a:xfrm>
        </p:spPr>
        <p:txBody>
          <a:bodyPr rtlCol="0">
            <a:normAutofit/>
          </a:bodyPr>
          <a:lstStyle/>
          <a:p>
            <a:pPr algn="l" fontAlgn="auto">
              <a:spcAft>
                <a:spcPts val="0"/>
              </a:spcAft>
              <a:defRPr/>
            </a:pPr>
            <a:r>
              <a:rPr lang="en-US" sz="2500" dirty="0">
                <a:solidFill>
                  <a:schemeClr val="tx1">
                    <a:tint val="75000"/>
                  </a:schemeClr>
                </a:solidFill>
                <a:latin typeface="Georgia" pitchFamily="18" charset="0"/>
                <a:ea typeface="+mn-ea"/>
                <a:cs typeface="+mn-cs"/>
              </a:rPr>
              <a:t>Agenda Item No. </a:t>
            </a:r>
            <a:r>
              <a:rPr lang="en-US" sz="2500" dirty="0" smtClean="0">
                <a:solidFill>
                  <a:schemeClr val="tx1">
                    <a:tint val="75000"/>
                  </a:schemeClr>
                </a:solidFill>
                <a:latin typeface="Georgia" pitchFamily="18" charset="0"/>
                <a:ea typeface="+mn-ea"/>
                <a:cs typeface="+mn-cs"/>
              </a:rPr>
              <a:t>2</a:t>
            </a:r>
            <a:endParaRPr lang="en-US" sz="2500" dirty="0">
              <a:solidFill>
                <a:schemeClr val="tx1">
                  <a:tint val="75000"/>
                </a:schemeClr>
              </a:solidFill>
              <a:latin typeface="Georgia" pitchFamily="18" charset="0"/>
              <a:ea typeface="+mn-ea"/>
              <a:cs typeface="+mn-cs"/>
            </a:endParaRPr>
          </a:p>
        </p:txBody>
      </p:sp>
    </p:spTree>
    <p:extLst>
      <p:ext uri="{BB962C8B-B14F-4D97-AF65-F5344CB8AC3E}">
        <p14:creationId xmlns:p14="http://schemas.microsoft.com/office/powerpoint/2010/main" val="167408802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2"/>
          <p:cNvSpPr txBox="1">
            <a:spLocks/>
          </p:cNvSpPr>
          <p:nvPr/>
        </p:nvSpPr>
        <p:spPr>
          <a:xfrm>
            <a:off x="1187355" y="601284"/>
            <a:ext cx="5281684" cy="544331"/>
          </a:xfrm>
          <a:prstGeom prst="rect">
            <a:avLst/>
          </a:prstGeom>
        </p:spPr>
        <p:txBody>
          <a:bodyPr vert="horz" lIns="91440" tIns="45720" rIns="91440" bIns="45720" rtlCol="0" anchor="ctr"/>
          <a:lstStyle/>
          <a:p>
            <a:pPr lvl="0">
              <a:defRPr/>
            </a:pPr>
            <a:r>
              <a:rPr lang="en-US" sz="2400" b="1" dirty="0">
                <a:solidFill>
                  <a:srgbClr val="002060"/>
                </a:solidFill>
                <a:latin typeface="Georgia" panose="02040502050405020303" pitchFamily="18" charset="0"/>
              </a:rPr>
              <a:t>Microfinance Universe Deposit</a:t>
            </a:r>
          </a:p>
        </p:txBody>
      </p:sp>
      <p:sp>
        <p:nvSpPr>
          <p:cNvPr id="4" name="TextBox 3"/>
          <p:cNvSpPr txBox="1"/>
          <p:nvPr/>
        </p:nvSpPr>
        <p:spPr>
          <a:xfrm>
            <a:off x="1295400" y="5181600"/>
            <a:ext cx="8534400" cy="930796"/>
          </a:xfrm>
          <a:prstGeom prst="rect">
            <a:avLst/>
          </a:prstGeom>
          <a:noFill/>
        </p:spPr>
        <p:txBody>
          <a:bodyPr wrap="square" lIns="68355" tIns="34177" rIns="68355" bIns="34177" rtlCol="0">
            <a:spAutoFit/>
          </a:bodyPr>
          <a:lstStyle/>
          <a:p>
            <a:pPr marL="342780" indent="-342780" algn="just">
              <a:spcBef>
                <a:spcPct val="0"/>
              </a:spcBef>
              <a:buFont typeface="Wingdings" pitchFamily="2" charset="2"/>
              <a:buChar char="§"/>
            </a:pPr>
            <a:r>
              <a:rPr lang="en-US" sz="1400" dirty="0">
                <a:latin typeface="Georgia" panose="02040502050405020303" pitchFamily="18" charset="0"/>
              </a:rPr>
              <a:t>The universe deposit grew by 6% YTD in Sep-21.</a:t>
            </a:r>
          </a:p>
          <a:p>
            <a:pPr marL="342780" indent="-342780" algn="just">
              <a:spcBef>
                <a:spcPct val="0"/>
              </a:spcBef>
              <a:buFont typeface="Wingdings" pitchFamily="2" charset="2"/>
              <a:buChar char="§"/>
            </a:pPr>
            <a:endParaRPr lang="en-US" sz="1400" dirty="0">
              <a:latin typeface="Georgia" panose="02040502050405020303" pitchFamily="18" charset="0"/>
            </a:endParaRPr>
          </a:p>
          <a:p>
            <a:pPr marL="342780" indent="-342780" algn="just">
              <a:spcBef>
                <a:spcPct val="0"/>
              </a:spcBef>
              <a:buFont typeface="Wingdings" pitchFamily="2" charset="2"/>
              <a:buChar char="§"/>
            </a:pPr>
            <a:r>
              <a:rPr lang="en-US" sz="1400" dirty="0" err="1">
                <a:latin typeface="Georgia" panose="02040502050405020303" pitchFamily="18" charset="0"/>
              </a:rPr>
              <a:t>Khushali</a:t>
            </a:r>
            <a:r>
              <a:rPr lang="en-US" sz="1400" dirty="0">
                <a:latin typeface="Georgia" panose="02040502050405020303" pitchFamily="18" charset="0"/>
              </a:rPr>
              <a:t> and NRSP registered negative growth while First </a:t>
            </a:r>
            <a:r>
              <a:rPr lang="en-US" sz="1400" dirty="0" err="1">
                <a:latin typeface="Georgia" panose="02040502050405020303" pitchFamily="18" charset="0"/>
              </a:rPr>
              <a:t>Mobilink</a:t>
            </a:r>
            <a:r>
              <a:rPr lang="en-US" sz="1400" dirty="0">
                <a:latin typeface="Georgia" panose="02040502050405020303" pitchFamily="18" charset="0"/>
              </a:rPr>
              <a:t> Microfinance recorded an impressive growth of 22%. </a:t>
            </a:r>
          </a:p>
        </p:txBody>
      </p:sp>
      <p:graphicFrame>
        <p:nvGraphicFramePr>
          <p:cNvPr id="6" name="Table 5"/>
          <p:cNvGraphicFramePr>
            <a:graphicFrameLocks noGrp="1"/>
          </p:cNvGraphicFramePr>
          <p:nvPr>
            <p:extLst>
              <p:ext uri="{D42A27DB-BD31-4B8C-83A1-F6EECF244321}">
                <p14:modId xmlns:p14="http://schemas.microsoft.com/office/powerpoint/2010/main" val="3899134784"/>
              </p:ext>
            </p:extLst>
          </p:nvPr>
        </p:nvGraphicFramePr>
        <p:xfrm>
          <a:off x="1447801" y="1145615"/>
          <a:ext cx="7772397" cy="3733800"/>
        </p:xfrm>
        <a:graphic>
          <a:graphicData uri="http://schemas.openxmlformats.org/drawingml/2006/table">
            <a:tbl>
              <a:tblPr/>
              <a:tblGrid>
                <a:gridCol w="2753451">
                  <a:extLst>
                    <a:ext uri="{9D8B030D-6E8A-4147-A177-3AD203B41FA5}">
                      <a16:colId xmlns:a16="http://schemas.microsoft.com/office/drawing/2014/main" xmlns="" val="2237938168"/>
                    </a:ext>
                  </a:extLst>
                </a:gridCol>
                <a:gridCol w="836491">
                  <a:extLst>
                    <a:ext uri="{9D8B030D-6E8A-4147-A177-3AD203B41FA5}">
                      <a16:colId xmlns:a16="http://schemas.microsoft.com/office/drawing/2014/main" xmlns="" val="1349361262"/>
                    </a:ext>
                  </a:extLst>
                </a:gridCol>
                <a:gridCol w="836491">
                  <a:extLst>
                    <a:ext uri="{9D8B030D-6E8A-4147-A177-3AD203B41FA5}">
                      <a16:colId xmlns:a16="http://schemas.microsoft.com/office/drawing/2014/main" xmlns="" val="2910469977"/>
                    </a:ext>
                  </a:extLst>
                </a:gridCol>
                <a:gridCol w="836491">
                  <a:extLst>
                    <a:ext uri="{9D8B030D-6E8A-4147-A177-3AD203B41FA5}">
                      <a16:colId xmlns:a16="http://schemas.microsoft.com/office/drawing/2014/main" xmlns="" val="2518978880"/>
                    </a:ext>
                  </a:extLst>
                </a:gridCol>
                <a:gridCol w="836491">
                  <a:extLst>
                    <a:ext uri="{9D8B030D-6E8A-4147-A177-3AD203B41FA5}">
                      <a16:colId xmlns:a16="http://schemas.microsoft.com/office/drawing/2014/main" xmlns="" val="117538747"/>
                    </a:ext>
                  </a:extLst>
                </a:gridCol>
                <a:gridCol w="836491">
                  <a:extLst>
                    <a:ext uri="{9D8B030D-6E8A-4147-A177-3AD203B41FA5}">
                      <a16:colId xmlns:a16="http://schemas.microsoft.com/office/drawing/2014/main" xmlns="" val="1329389788"/>
                    </a:ext>
                  </a:extLst>
                </a:gridCol>
                <a:gridCol w="836491">
                  <a:extLst>
                    <a:ext uri="{9D8B030D-6E8A-4147-A177-3AD203B41FA5}">
                      <a16:colId xmlns:a16="http://schemas.microsoft.com/office/drawing/2014/main" xmlns="" val="3426853203"/>
                    </a:ext>
                  </a:extLst>
                </a:gridCol>
              </a:tblGrid>
              <a:tr h="266700">
                <a:tc>
                  <a:txBody>
                    <a:bodyPr/>
                    <a:lstStyle/>
                    <a:p>
                      <a:pPr marL="91440" algn="l" fontAlgn="b"/>
                      <a:r>
                        <a:rPr lang="en-US" sz="1200" b="1" i="0" u="none" strike="noStrike" dirty="0">
                          <a:solidFill>
                            <a:srgbClr val="FFFFFF"/>
                          </a:solidFill>
                          <a:effectLst/>
                          <a:latin typeface="Georgia" panose="02040502050405020303" pitchFamily="18" charset="0"/>
                        </a:rPr>
                        <a:t>Deposits (PKR </a:t>
                      </a:r>
                      <a:r>
                        <a:rPr lang="en-US" sz="1200" b="1" i="0" u="none" strike="noStrike" dirty="0" err="1">
                          <a:solidFill>
                            <a:srgbClr val="FFFFFF"/>
                          </a:solidFill>
                          <a:effectLst/>
                          <a:latin typeface="Georgia" panose="02040502050405020303" pitchFamily="18" charset="0"/>
                        </a:rPr>
                        <a:t>Mn</a:t>
                      </a:r>
                      <a:r>
                        <a:rPr lang="en-US" sz="1200" b="1" i="0" u="none" strike="noStrike" dirty="0">
                          <a:solidFill>
                            <a:srgbClr val="FFFFFF"/>
                          </a:solidFill>
                          <a:effectLst/>
                          <a:latin typeface="Georgia" panose="02040502050405020303" pitchFamily="18" charset="0"/>
                        </a:rPr>
                        <a:t>)</a:t>
                      </a:r>
                    </a:p>
                  </a:txBody>
                  <a:tcPr marL="9525" marR="9525" marT="9525"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a:noFill/>
                    </a:lnB>
                    <a:solidFill>
                      <a:srgbClr val="002060"/>
                    </a:solidFill>
                  </a:tcPr>
                </a:tc>
                <a:tc>
                  <a:txBody>
                    <a:bodyPr/>
                    <a:lstStyle/>
                    <a:p>
                      <a:pPr algn="ctr" fontAlgn="ctr"/>
                      <a:r>
                        <a:rPr lang="en-US" sz="1200" b="1" i="0" u="none" strike="noStrike">
                          <a:solidFill>
                            <a:srgbClr val="FFFFFF"/>
                          </a:solidFill>
                          <a:effectLst/>
                          <a:latin typeface="Georgia" panose="02040502050405020303" pitchFamily="18" charset="0"/>
                        </a:rPr>
                        <a:t>CY16</a:t>
                      </a:r>
                    </a:p>
                  </a:txBody>
                  <a:tcPr marL="9525" marR="9525" marT="9525" marB="0" anchor="ctr">
                    <a:lnL>
                      <a:noFill/>
                    </a:lnL>
                    <a:lnR>
                      <a:noFill/>
                    </a:lnR>
                    <a:lnT w="6350" cap="flat" cmpd="sng" algn="ctr">
                      <a:solidFill>
                        <a:srgbClr val="000000"/>
                      </a:solidFill>
                      <a:prstDash val="solid"/>
                      <a:round/>
                      <a:headEnd type="none" w="med" len="med"/>
                      <a:tailEnd type="none" w="med" len="med"/>
                    </a:lnT>
                    <a:lnB>
                      <a:noFill/>
                    </a:lnB>
                    <a:solidFill>
                      <a:srgbClr val="002060"/>
                    </a:solidFill>
                  </a:tcPr>
                </a:tc>
                <a:tc>
                  <a:txBody>
                    <a:bodyPr/>
                    <a:lstStyle/>
                    <a:p>
                      <a:pPr algn="ctr" fontAlgn="ctr"/>
                      <a:r>
                        <a:rPr lang="en-US" sz="1200" b="1" i="0" u="none" strike="noStrike">
                          <a:solidFill>
                            <a:srgbClr val="FFFFFF"/>
                          </a:solidFill>
                          <a:effectLst/>
                          <a:latin typeface="Georgia" panose="02040502050405020303" pitchFamily="18" charset="0"/>
                        </a:rPr>
                        <a:t>CY17</a:t>
                      </a:r>
                    </a:p>
                  </a:txBody>
                  <a:tcPr marL="9525" marR="9525" marT="9525" marB="0" anchor="ctr">
                    <a:lnL>
                      <a:noFill/>
                    </a:lnL>
                    <a:lnR>
                      <a:noFill/>
                    </a:lnR>
                    <a:lnT w="6350" cap="flat" cmpd="sng" algn="ctr">
                      <a:solidFill>
                        <a:srgbClr val="000000"/>
                      </a:solidFill>
                      <a:prstDash val="solid"/>
                      <a:round/>
                      <a:headEnd type="none" w="med" len="med"/>
                      <a:tailEnd type="none" w="med" len="med"/>
                    </a:lnT>
                    <a:lnB>
                      <a:noFill/>
                    </a:lnB>
                    <a:solidFill>
                      <a:srgbClr val="002060"/>
                    </a:solidFill>
                  </a:tcPr>
                </a:tc>
                <a:tc>
                  <a:txBody>
                    <a:bodyPr/>
                    <a:lstStyle/>
                    <a:p>
                      <a:pPr algn="ctr" fontAlgn="ctr"/>
                      <a:r>
                        <a:rPr lang="en-US" sz="1200" b="1" i="0" u="none" strike="noStrike">
                          <a:solidFill>
                            <a:srgbClr val="FFFFFF"/>
                          </a:solidFill>
                          <a:effectLst/>
                          <a:latin typeface="Georgia" panose="02040502050405020303" pitchFamily="18" charset="0"/>
                        </a:rPr>
                        <a:t>CY18</a:t>
                      </a:r>
                    </a:p>
                  </a:txBody>
                  <a:tcPr marL="9525" marR="9525" marT="9525" marB="0" anchor="ctr">
                    <a:lnL>
                      <a:noFill/>
                    </a:lnL>
                    <a:lnR>
                      <a:noFill/>
                    </a:lnR>
                    <a:lnT w="6350" cap="flat" cmpd="sng" algn="ctr">
                      <a:solidFill>
                        <a:srgbClr val="000000"/>
                      </a:solidFill>
                      <a:prstDash val="solid"/>
                      <a:round/>
                      <a:headEnd type="none" w="med" len="med"/>
                      <a:tailEnd type="none" w="med" len="med"/>
                    </a:lnT>
                    <a:lnB>
                      <a:noFill/>
                    </a:lnB>
                    <a:solidFill>
                      <a:srgbClr val="002060"/>
                    </a:solidFill>
                  </a:tcPr>
                </a:tc>
                <a:tc>
                  <a:txBody>
                    <a:bodyPr/>
                    <a:lstStyle/>
                    <a:p>
                      <a:pPr algn="ctr" fontAlgn="ctr"/>
                      <a:r>
                        <a:rPr lang="en-US" sz="1200" b="1" i="0" u="none" strike="noStrike">
                          <a:solidFill>
                            <a:srgbClr val="FFFFFF"/>
                          </a:solidFill>
                          <a:effectLst/>
                          <a:latin typeface="Georgia" panose="02040502050405020303" pitchFamily="18" charset="0"/>
                        </a:rPr>
                        <a:t>CY19</a:t>
                      </a:r>
                    </a:p>
                  </a:txBody>
                  <a:tcPr marL="9525" marR="9525" marT="9525" marB="0" anchor="ctr">
                    <a:lnL>
                      <a:noFill/>
                    </a:lnL>
                    <a:lnR>
                      <a:noFill/>
                    </a:lnR>
                    <a:lnT w="6350" cap="flat" cmpd="sng" algn="ctr">
                      <a:solidFill>
                        <a:srgbClr val="000000"/>
                      </a:solidFill>
                      <a:prstDash val="solid"/>
                      <a:round/>
                      <a:headEnd type="none" w="med" len="med"/>
                      <a:tailEnd type="none" w="med" len="med"/>
                    </a:lnT>
                    <a:lnB>
                      <a:noFill/>
                    </a:lnB>
                    <a:solidFill>
                      <a:srgbClr val="002060"/>
                    </a:solidFill>
                  </a:tcPr>
                </a:tc>
                <a:tc>
                  <a:txBody>
                    <a:bodyPr/>
                    <a:lstStyle/>
                    <a:p>
                      <a:pPr algn="ctr" fontAlgn="ctr"/>
                      <a:r>
                        <a:rPr lang="en-US" sz="1200" b="1" i="0" u="none" strike="noStrike">
                          <a:solidFill>
                            <a:srgbClr val="FFFFFF"/>
                          </a:solidFill>
                          <a:effectLst/>
                          <a:latin typeface="Georgia" panose="02040502050405020303" pitchFamily="18" charset="0"/>
                        </a:rPr>
                        <a:t>CY20</a:t>
                      </a:r>
                    </a:p>
                  </a:txBody>
                  <a:tcPr marL="9525" marR="9525" marT="9525" marB="0" anchor="ctr">
                    <a:lnL>
                      <a:noFill/>
                    </a:lnL>
                    <a:lnR>
                      <a:noFill/>
                    </a:lnR>
                    <a:lnT w="6350" cap="flat" cmpd="sng" algn="ctr">
                      <a:solidFill>
                        <a:srgbClr val="000000"/>
                      </a:solidFill>
                      <a:prstDash val="solid"/>
                      <a:round/>
                      <a:headEnd type="none" w="med" len="med"/>
                      <a:tailEnd type="none" w="med" len="med"/>
                    </a:lnT>
                    <a:lnB>
                      <a:noFill/>
                    </a:lnB>
                    <a:solidFill>
                      <a:srgbClr val="002060"/>
                    </a:solidFill>
                  </a:tcPr>
                </a:tc>
                <a:tc>
                  <a:txBody>
                    <a:bodyPr/>
                    <a:lstStyle/>
                    <a:p>
                      <a:pPr algn="ctr" fontAlgn="ctr"/>
                      <a:r>
                        <a:rPr lang="en-US" sz="1200" b="1" i="0" u="none" strike="noStrike">
                          <a:solidFill>
                            <a:srgbClr val="FFFFFF"/>
                          </a:solidFill>
                          <a:effectLst/>
                          <a:latin typeface="Georgia" panose="02040502050405020303" pitchFamily="18" charset="0"/>
                        </a:rPr>
                        <a:t>9MCY21</a:t>
                      </a:r>
                    </a:p>
                  </a:txBody>
                  <a:tcPr marL="9525" marR="9525" marT="9525"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002060"/>
                    </a:solidFill>
                  </a:tcPr>
                </a:tc>
                <a:extLst>
                  <a:ext uri="{0D108BD9-81ED-4DB2-BD59-A6C34878D82A}">
                    <a16:rowId xmlns:a16="http://schemas.microsoft.com/office/drawing/2014/main" xmlns="" val="2829754438"/>
                  </a:ext>
                </a:extLst>
              </a:tr>
              <a:tr h="266700">
                <a:tc>
                  <a:txBody>
                    <a:bodyPr/>
                    <a:lstStyle/>
                    <a:p>
                      <a:pPr marL="91440" algn="l" fontAlgn="b"/>
                      <a:r>
                        <a:rPr lang="en-US" sz="1200" b="0" i="0" u="none" strike="noStrike" dirty="0" err="1">
                          <a:solidFill>
                            <a:srgbClr val="000000"/>
                          </a:solidFill>
                          <a:effectLst/>
                          <a:latin typeface="Georgia" panose="02040502050405020303" pitchFamily="18" charset="0"/>
                        </a:rPr>
                        <a:t>Khushhali</a:t>
                      </a:r>
                      <a:r>
                        <a:rPr lang="en-US" sz="1200" b="0" i="0" u="none" strike="noStrike" dirty="0">
                          <a:solidFill>
                            <a:srgbClr val="000000"/>
                          </a:solidFill>
                          <a:effectLst/>
                          <a:latin typeface="Georgia" panose="02040502050405020303" pitchFamily="18" charset="0"/>
                        </a:rPr>
                        <a:t> Microfinance Bank</a:t>
                      </a:r>
                    </a:p>
                  </a:txBody>
                  <a:tcPr marL="9525" marR="9525" marT="9525" marB="0" anchor="b">
                    <a:lnL w="6350" cap="flat" cmpd="sng" algn="ctr">
                      <a:solidFill>
                        <a:srgbClr val="000000"/>
                      </a:solidFill>
                      <a:prstDash val="solid"/>
                      <a:round/>
                      <a:headEnd type="none" w="med" len="med"/>
                      <a:tailEnd type="none" w="med" len="med"/>
                    </a:lnL>
                    <a:lnR>
                      <a:noFill/>
                    </a:lnR>
                    <a:lnT>
                      <a:noFill/>
                    </a:lnT>
                    <a:lnB>
                      <a:noFill/>
                    </a:lnB>
                    <a:solidFill>
                      <a:srgbClr val="FFFFFF"/>
                    </a:solidFill>
                  </a:tcPr>
                </a:tc>
                <a:tc>
                  <a:txBody>
                    <a:bodyPr/>
                    <a:lstStyle/>
                    <a:p>
                      <a:pPr algn="ctr" fontAlgn="ctr"/>
                      <a:r>
                        <a:rPr lang="en-US" sz="1200" b="0" i="0" u="none" strike="noStrike">
                          <a:solidFill>
                            <a:srgbClr val="000000"/>
                          </a:solidFill>
                          <a:effectLst/>
                          <a:latin typeface="Georgia" panose="02040502050405020303" pitchFamily="18" charset="0"/>
                        </a:rPr>
                        <a:t>21,179</a:t>
                      </a:r>
                    </a:p>
                  </a:txBody>
                  <a:tcPr marL="9525" marR="9525" marT="9525" marB="0" anchor="ctr">
                    <a:lnL>
                      <a:noFill/>
                    </a:lnL>
                    <a:lnR>
                      <a:noFill/>
                    </a:lnR>
                    <a:lnT>
                      <a:noFill/>
                    </a:lnT>
                    <a:lnB>
                      <a:noFill/>
                    </a:lnB>
                    <a:solidFill>
                      <a:srgbClr val="FFFFFF"/>
                    </a:solidFill>
                  </a:tcPr>
                </a:tc>
                <a:tc>
                  <a:txBody>
                    <a:bodyPr/>
                    <a:lstStyle/>
                    <a:p>
                      <a:pPr algn="ctr" fontAlgn="ctr"/>
                      <a:r>
                        <a:rPr lang="en-US" sz="1200" b="0" i="0" u="none" strike="noStrike">
                          <a:solidFill>
                            <a:srgbClr val="000000"/>
                          </a:solidFill>
                          <a:effectLst/>
                          <a:latin typeface="Georgia" panose="02040502050405020303" pitchFamily="18" charset="0"/>
                        </a:rPr>
                        <a:t>45,747</a:t>
                      </a:r>
                    </a:p>
                  </a:txBody>
                  <a:tcPr marL="9525" marR="9525" marT="9525" marB="0" anchor="ctr">
                    <a:lnL>
                      <a:noFill/>
                    </a:lnL>
                    <a:lnR>
                      <a:noFill/>
                    </a:lnR>
                    <a:lnT>
                      <a:noFill/>
                    </a:lnT>
                    <a:lnB>
                      <a:noFill/>
                    </a:lnB>
                    <a:solidFill>
                      <a:srgbClr val="FFFFFF"/>
                    </a:solidFill>
                  </a:tcPr>
                </a:tc>
                <a:tc>
                  <a:txBody>
                    <a:bodyPr/>
                    <a:lstStyle/>
                    <a:p>
                      <a:pPr algn="ctr" fontAlgn="ctr"/>
                      <a:r>
                        <a:rPr lang="en-US" sz="1200" b="0" i="0" u="none" strike="noStrike">
                          <a:solidFill>
                            <a:srgbClr val="000000"/>
                          </a:solidFill>
                          <a:effectLst/>
                          <a:latin typeface="Georgia" panose="02040502050405020303" pitchFamily="18" charset="0"/>
                        </a:rPr>
                        <a:t>56,018</a:t>
                      </a:r>
                    </a:p>
                  </a:txBody>
                  <a:tcPr marL="9525" marR="9525" marT="9525" marB="0" anchor="ctr">
                    <a:lnL>
                      <a:noFill/>
                    </a:lnL>
                    <a:lnR>
                      <a:noFill/>
                    </a:lnR>
                    <a:lnT>
                      <a:noFill/>
                    </a:lnT>
                    <a:lnB>
                      <a:noFill/>
                    </a:lnB>
                    <a:solidFill>
                      <a:srgbClr val="FFFFFF"/>
                    </a:solidFill>
                  </a:tcPr>
                </a:tc>
                <a:tc>
                  <a:txBody>
                    <a:bodyPr/>
                    <a:lstStyle/>
                    <a:p>
                      <a:pPr algn="ctr" fontAlgn="ctr"/>
                      <a:r>
                        <a:rPr lang="en-US" sz="1200" b="0" i="0" u="none" strike="noStrike">
                          <a:solidFill>
                            <a:srgbClr val="000000"/>
                          </a:solidFill>
                          <a:effectLst/>
                          <a:latin typeface="Georgia" panose="02040502050405020303" pitchFamily="18" charset="0"/>
                        </a:rPr>
                        <a:t>63,882</a:t>
                      </a:r>
                    </a:p>
                  </a:txBody>
                  <a:tcPr marL="9525" marR="9525" marT="9525" marB="0" anchor="ctr">
                    <a:lnL>
                      <a:noFill/>
                    </a:lnL>
                    <a:lnR>
                      <a:noFill/>
                    </a:lnR>
                    <a:lnT>
                      <a:noFill/>
                    </a:lnT>
                    <a:lnB>
                      <a:noFill/>
                    </a:lnB>
                    <a:solidFill>
                      <a:srgbClr val="FFFFFF"/>
                    </a:solidFill>
                  </a:tcPr>
                </a:tc>
                <a:tc>
                  <a:txBody>
                    <a:bodyPr/>
                    <a:lstStyle/>
                    <a:p>
                      <a:pPr algn="ctr" fontAlgn="ctr"/>
                      <a:r>
                        <a:rPr lang="en-US" sz="1200" b="0" i="0" u="none" strike="noStrike">
                          <a:solidFill>
                            <a:srgbClr val="000000"/>
                          </a:solidFill>
                          <a:effectLst/>
                          <a:latin typeface="Georgia" panose="02040502050405020303" pitchFamily="18" charset="0"/>
                        </a:rPr>
                        <a:t>88,650</a:t>
                      </a:r>
                    </a:p>
                  </a:txBody>
                  <a:tcPr marL="9525" marR="9525" marT="9525" marB="0" anchor="ctr">
                    <a:lnL>
                      <a:noFill/>
                    </a:lnL>
                    <a:lnR>
                      <a:noFill/>
                    </a:lnR>
                    <a:lnT>
                      <a:noFill/>
                    </a:lnT>
                    <a:lnB>
                      <a:noFill/>
                    </a:lnB>
                    <a:solidFill>
                      <a:srgbClr val="FFFFFF"/>
                    </a:solidFill>
                  </a:tcPr>
                </a:tc>
                <a:tc>
                  <a:txBody>
                    <a:bodyPr/>
                    <a:lstStyle/>
                    <a:p>
                      <a:pPr algn="ctr" fontAlgn="ctr"/>
                      <a:r>
                        <a:rPr lang="en-US" sz="1200" b="0" i="0" u="none" strike="noStrike">
                          <a:solidFill>
                            <a:srgbClr val="000000"/>
                          </a:solidFill>
                          <a:effectLst/>
                          <a:latin typeface="Georgia" panose="02040502050405020303" pitchFamily="18" charset="0"/>
                        </a:rPr>
                        <a:t>85,776</a:t>
                      </a:r>
                    </a:p>
                  </a:txBody>
                  <a:tcPr marL="9525" marR="9525" marT="9525" marB="0" anchor="ctr">
                    <a:lnL>
                      <a:noFill/>
                    </a:lnL>
                    <a:lnR w="6350" cap="flat" cmpd="sng" algn="ctr">
                      <a:solidFill>
                        <a:srgbClr val="000000"/>
                      </a:solidFill>
                      <a:prstDash val="solid"/>
                      <a:round/>
                      <a:headEnd type="none" w="med" len="med"/>
                      <a:tailEnd type="none" w="med" len="med"/>
                    </a:lnR>
                    <a:lnT>
                      <a:noFill/>
                    </a:lnT>
                    <a:lnB>
                      <a:noFill/>
                    </a:lnB>
                    <a:solidFill>
                      <a:srgbClr val="FFFFFF"/>
                    </a:solidFill>
                  </a:tcPr>
                </a:tc>
                <a:extLst>
                  <a:ext uri="{0D108BD9-81ED-4DB2-BD59-A6C34878D82A}">
                    <a16:rowId xmlns:a16="http://schemas.microsoft.com/office/drawing/2014/main" xmlns="" val="3360631905"/>
                  </a:ext>
                </a:extLst>
              </a:tr>
              <a:tr h="266700">
                <a:tc>
                  <a:txBody>
                    <a:bodyPr/>
                    <a:lstStyle/>
                    <a:p>
                      <a:pPr marL="91440" algn="l" fontAlgn="b"/>
                      <a:r>
                        <a:rPr lang="en-US" sz="1200" b="0" i="0" u="none" strike="noStrike">
                          <a:solidFill>
                            <a:srgbClr val="000000"/>
                          </a:solidFill>
                          <a:effectLst/>
                          <a:latin typeface="Georgia" panose="02040502050405020303" pitchFamily="18" charset="0"/>
                        </a:rPr>
                        <a:t>First Microfinance Bank</a:t>
                      </a:r>
                    </a:p>
                  </a:txBody>
                  <a:tcPr marL="9525" marR="9525" marT="9525" marB="0" anchor="b">
                    <a:lnL w="6350" cap="flat" cmpd="sng" algn="ctr">
                      <a:solidFill>
                        <a:srgbClr val="000000"/>
                      </a:solidFill>
                      <a:prstDash val="solid"/>
                      <a:round/>
                      <a:headEnd type="none" w="med" len="med"/>
                      <a:tailEnd type="none" w="med" len="med"/>
                    </a:lnL>
                    <a:lnR>
                      <a:noFill/>
                    </a:lnR>
                    <a:lnT>
                      <a:noFill/>
                    </a:lnT>
                    <a:lnB>
                      <a:noFill/>
                    </a:lnB>
                    <a:solidFill>
                      <a:srgbClr val="FFFFFF"/>
                    </a:solidFill>
                  </a:tcPr>
                </a:tc>
                <a:tc>
                  <a:txBody>
                    <a:bodyPr/>
                    <a:lstStyle/>
                    <a:p>
                      <a:pPr algn="ctr" fontAlgn="ctr"/>
                      <a:r>
                        <a:rPr lang="en-US" sz="1200" b="0" i="0" u="none" strike="noStrike">
                          <a:solidFill>
                            <a:srgbClr val="000000"/>
                          </a:solidFill>
                          <a:effectLst/>
                          <a:latin typeface="Georgia" panose="02040502050405020303" pitchFamily="18" charset="0"/>
                        </a:rPr>
                        <a:t>12,237</a:t>
                      </a:r>
                    </a:p>
                  </a:txBody>
                  <a:tcPr marL="9525" marR="9525" marT="9525" marB="0" anchor="ctr">
                    <a:lnL>
                      <a:noFill/>
                    </a:lnL>
                    <a:lnR>
                      <a:noFill/>
                    </a:lnR>
                    <a:lnT>
                      <a:noFill/>
                    </a:lnT>
                    <a:lnB>
                      <a:noFill/>
                    </a:lnB>
                    <a:solidFill>
                      <a:srgbClr val="FFFFFF"/>
                    </a:solidFill>
                  </a:tcPr>
                </a:tc>
                <a:tc>
                  <a:txBody>
                    <a:bodyPr/>
                    <a:lstStyle/>
                    <a:p>
                      <a:pPr algn="ctr" fontAlgn="ctr"/>
                      <a:r>
                        <a:rPr lang="en-US" sz="1200" b="0" i="0" u="none" strike="noStrike">
                          <a:solidFill>
                            <a:srgbClr val="000000"/>
                          </a:solidFill>
                          <a:effectLst/>
                          <a:latin typeface="Georgia" panose="02040502050405020303" pitchFamily="18" charset="0"/>
                        </a:rPr>
                        <a:t>20,887</a:t>
                      </a:r>
                    </a:p>
                  </a:txBody>
                  <a:tcPr marL="9525" marR="9525" marT="9525" marB="0" anchor="ctr">
                    <a:lnL>
                      <a:noFill/>
                    </a:lnL>
                    <a:lnR>
                      <a:noFill/>
                    </a:lnR>
                    <a:lnT>
                      <a:noFill/>
                    </a:lnT>
                    <a:lnB>
                      <a:noFill/>
                    </a:lnB>
                    <a:solidFill>
                      <a:srgbClr val="FFFFFF"/>
                    </a:solidFill>
                  </a:tcPr>
                </a:tc>
                <a:tc>
                  <a:txBody>
                    <a:bodyPr/>
                    <a:lstStyle/>
                    <a:p>
                      <a:pPr algn="ctr" fontAlgn="ctr"/>
                      <a:r>
                        <a:rPr lang="en-US" sz="1200" b="0" i="0" u="none" strike="noStrike">
                          <a:solidFill>
                            <a:srgbClr val="000000"/>
                          </a:solidFill>
                          <a:effectLst/>
                          <a:latin typeface="Georgia" panose="02040502050405020303" pitchFamily="18" charset="0"/>
                        </a:rPr>
                        <a:t>31,129</a:t>
                      </a:r>
                    </a:p>
                  </a:txBody>
                  <a:tcPr marL="9525" marR="9525" marT="9525" marB="0" anchor="ctr">
                    <a:lnL>
                      <a:noFill/>
                    </a:lnL>
                    <a:lnR>
                      <a:noFill/>
                    </a:lnR>
                    <a:lnT>
                      <a:noFill/>
                    </a:lnT>
                    <a:lnB>
                      <a:noFill/>
                    </a:lnB>
                    <a:solidFill>
                      <a:srgbClr val="FFFFFF"/>
                    </a:solidFill>
                  </a:tcPr>
                </a:tc>
                <a:tc>
                  <a:txBody>
                    <a:bodyPr/>
                    <a:lstStyle/>
                    <a:p>
                      <a:pPr algn="ctr" fontAlgn="ctr"/>
                      <a:r>
                        <a:rPr lang="en-US" sz="1200" b="0" i="0" u="none" strike="noStrike">
                          <a:solidFill>
                            <a:srgbClr val="000000"/>
                          </a:solidFill>
                          <a:effectLst/>
                          <a:latin typeface="Georgia" panose="02040502050405020303" pitchFamily="18" charset="0"/>
                        </a:rPr>
                        <a:t>38,404</a:t>
                      </a:r>
                    </a:p>
                  </a:txBody>
                  <a:tcPr marL="9525" marR="9525" marT="9525" marB="0" anchor="ctr">
                    <a:lnL>
                      <a:noFill/>
                    </a:lnL>
                    <a:lnR>
                      <a:noFill/>
                    </a:lnR>
                    <a:lnT>
                      <a:noFill/>
                    </a:lnT>
                    <a:lnB>
                      <a:noFill/>
                    </a:lnB>
                    <a:solidFill>
                      <a:srgbClr val="FFFFFF"/>
                    </a:solidFill>
                  </a:tcPr>
                </a:tc>
                <a:tc>
                  <a:txBody>
                    <a:bodyPr/>
                    <a:lstStyle/>
                    <a:p>
                      <a:pPr algn="ctr" fontAlgn="ctr"/>
                      <a:r>
                        <a:rPr lang="en-US" sz="1200" b="0" i="0" u="none" strike="noStrike">
                          <a:solidFill>
                            <a:srgbClr val="000000"/>
                          </a:solidFill>
                          <a:effectLst/>
                          <a:latin typeface="Georgia" panose="02040502050405020303" pitchFamily="18" charset="0"/>
                        </a:rPr>
                        <a:t>61,726</a:t>
                      </a:r>
                    </a:p>
                  </a:txBody>
                  <a:tcPr marL="9525" marR="9525" marT="9525" marB="0" anchor="ctr">
                    <a:lnL>
                      <a:noFill/>
                    </a:lnL>
                    <a:lnR>
                      <a:noFill/>
                    </a:lnR>
                    <a:lnT>
                      <a:noFill/>
                    </a:lnT>
                    <a:lnB>
                      <a:noFill/>
                    </a:lnB>
                    <a:solidFill>
                      <a:srgbClr val="FFFFFF"/>
                    </a:solidFill>
                  </a:tcPr>
                </a:tc>
                <a:tc>
                  <a:txBody>
                    <a:bodyPr/>
                    <a:lstStyle/>
                    <a:p>
                      <a:pPr algn="ctr" fontAlgn="ctr"/>
                      <a:r>
                        <a:rPr lang="en-US" sz="1200" b="0" i="0" u="none" strike="noStrike">
                          <a:solidFill>
                            <a:srgbClr val="000000"/>
                          </a:solidFill>
                          <a:effectLst/>
                          <a:latin typeface="Georgia" panose="02040502050405020303" pitchFamily="18" charset="0"/>
                        </a:rPr>
                        <a:t>75,259</a:t>
                      </a:r>
                    </a:p>
                  </a:txBody>
                  <a:tcPr marL="9525" marR="9525" marT="9525" marB="0" anchor="ctr">
                    <a:lnL>
                      <a:noFill/>
                    </a:lnL>
                    <a:lnR w="6350" cap="flat" cmpd="sng" algn="ctr">
                      <a:solidFill>
                        <a:srgbClr val="000000"/>
                      </a:solidFill>
                      <a:prstDash val="solid"/>
                      <a:round/>
                      <a:headEnd type="none" w="med" len="med"/>
                      <a:tailEnd type="none" w="med" len="med"/>
                    </a:lnR>
                    <a:lnT>
                      <a:noFill/>
                    </a:lnT>
                    <a:lnB>
                      <a:noFill/>
                    </a:lnB>
                    <a:solidFill>
                      <a:srgbClr val="FFFFFF"/>
                    </a:solidFill>
                  </a:tcPr>
                </a:tc>
                <a:extLst>
                  <a:ext uri="{0D108BD9-81ED-4DB2-BD59-A6C34878D82A}">
                    <a16:rowId xmlns:a16="http://schemas.microsoft.com/office/drawing/2014/main" xmlns="" val="1137240069"/>
                  </a:ext>
                </a:extLst>
              </a:tr>
              <a:tr h="266700">
                <a:tc>
                  <a:txBody>
                    <a:bodyPr/>
                    <a:lstStyle/>
                    <a:p>
                      <a:pPr marL="91440" algn="l" fontAlgn="b"/>
                      <a:r>
                        <a:rPr lang="en-US" sz="1200" b="0" i="0" u="none" strike="noStrike">
                          <a:solidFill>
                            <a:srgbClr val="000000"/>
                          </a:solidFill>
                          <a:effectLst/>
                          <a:latin typeface="Georgia" panose="02040502050405020303" pitchFamily="18" charset="0"/>
                        </a:rPr>
                        <a:t>Mobilink Microfinance Bank</a:t>
                      </a:r>
                    </a:p>
                  </a:txBody>
                  <a:tcPr marL="9525" marR="9525" marT="9525" marB="0" anchor="b">
                    <a:lnL w="6350" cap="flat" cmpd="sng" algn="ctr">
                      <a:solidFill>
                        <a:srgbClr val="000000"/>
                      </a:solidFill>
                      <a:prstDash val="solid"/>
                      <a:round/>
                      <a:headEnd type="none" w="med" len="med"/>
                      <a:tailEnd type="none" w="med" len="med"/>
                    </a:lnL>
                    <a:lnR>
                      <a:noFill/>
                    </a:lnR>
                    <a:lnT>
                      <a:noFill/>
                    </a:lnT>
                    <a:lnB>
                      <a:noFill/>
                    </a:lnB>
                    <a:solidFill>
                      <a:srgbClr val="FFFFFF"/>
                    </a:solidFill>
                  </a:tcPr>
                </a:tc>
                <a:tc>
                  <a:txBody>
                    <a:bodyPr/>
                    <a:lstStyle/>
                    <a:p>
                      <a:pPr algn="ctr" fontAlgn="ctr"/>
                      <a:r>
                        <a:rPr lang="en-US" sz="1200" b="0" i="0" u="none" strike="noStrike">
                          <a:solidFill>
                            <a:srgbClr val="000000"/>
                          </a:solidFill>
                          <a:effectLst/>
                          <a:latin typeface="Georgia" panose="02040502050405020303" pitchFamily="18" charset="0"/>
                        </a:rPr>
                        <a:t>10,306</a:t>
                      </a:r>
                    </a:p>
                  </a:txBody>
                  <a:tcPr marL="9525" marR="9525" marT="9525" marB="0" anchor="ctr">
                    <a:lnL>
                      <a:noFill/>
                    </a:lnL>
                    <a:lnR>
                      <a:noFill/>
                    </a:lnR>
                    <a:lnT>
                      <a:noFill/>
                    </a:lnT>
                    <a:lnB>
                      <a:noFill/>
                    </a:lnB>
                    <a:solidFill>
                      <a:srgbClr val="FFFFFF"/>
                    </a:solidFill>
                  </a:tcPr>
                </a:tc>
                <a:tc>
                  <a:txBody>
                    <a:bodyPr/>
                    <a:lstStyle/>
                    <a:p>
                      <a:pPr algn="ctr" fontAlgn="ctr"/>
                      <a:r>
                        <a:rPr lang="en-US" sz="1200" b="0" i="0" u="none" strike="noStrike">
                          <a:solidFill>
                            <a:srgbClr val="000000"/>
                          </a:solidFill>
                          <a:effectLst/>
                          <a:latin typeface="Georgia" panose="02040502050405020303" pitchFamily="18" charset="0"/>
                        </a:rPr>
                        <a:t>14,943</a:t>
                      </a:r>
                    </a:p>
                  </a:txBody>
                  <a:tcPr marL="9525" marR="9525" marT="9525" marB="0" anchor="ctr">
                    <a:lnL>
                      <a:noFill/>
                    </a:lnL>
                    <a:lnR>
                      <a:noFill/>
                    </a:lnR>
                    <a:lnT>
                      <a:noFill/>
                    </a:lnT>
                    <a:lnB>
                      <a:noFill/>
                    </a:lnB>
                    <a:solidFill>
                      <a:srgbClr val="FFFFFF"/>
                    </a:solidFill>
                  </a:tcPr>
                </a:tc>
                <a:tc>
                  <a:txBody>
                    <a:bodyPr/>
                    <a:lstStyle/>
                    <a:p>
                      <a:pPr algn="ctr" fontAlgn="ctr"/>
                      <a:r>
                        <a:rPr lang="en-US" sz="1200" b="0" i="0" u="none" strike="noStrike">
                          <a:solidFill>
                            <a:srgbClr val="000000"/>
                          </a:solidFill>
                          <a:effectLst/>
                          <a:latin typeface="Georgia" panose="02040502050405020303" pitchFamily="18" charset="0"/>
                        </a:rPr>
                        <a:t>22,091</a:t>
                      </a:r>
                    </a:p>
                  </a:txBody>
                  <a:tcPr marL="9525" marR="9525" marT="9525" marB="0" anchor="ctr">
                    <a:lnL>
                      <a:noFill/>
                    </a:lnL>
                    <a:lnR>
                      <a:noFill/>
                    </a:lnR>
                    <a:lnT>
                      <a:noFill/>
                    </a:lnT>
                    <a:lnB>
                      <a:noFill/>
                    </a:lnB>
                    <a:solidFill>
                      <a:srgbClr val="FFFFFF"/>
                    </a:solidFill>
                  </a:tcPr>
                </a:tc>
                <a:tc>
                  <a:txBody>
                    <a:bodyPr/>
                    <a:lstStyle/>
                    <a:p>
                      <a:pPr algn="ctr" fontAlgn="ctr"/>
                      <a:r>
                        <a:rPr lang="en-US" sz="1200" b="0" i="0" u="none" strike="noStrike">
                          <a:solidFill>
                            <a:srgbClr val="000000"/>
                          </a:solidFill>
                          <a:effectLst/>
                          <a:latin typeface="Georgia" panose="02040502050405020303" pitchFamily="18" charset="0"/>
                        </a:rPr>
                        <a:t>29,225</a:t>
                      </a:r>
                    </a:p>
                  </a:txBody>
                  <a:tcPr marL="9525" marR="9525" marT="9525" marB="0" anchor="ctr">
                    <a:lnL>
                      <a:noFill/>
                    </a:lnL>
                    <a:lnR>
                      <a:noFill/>
                    </a:lnR>
                    <a:lnT>
                      <a:noFill/>
                    </a:lnT>
                    <a:lnB>
                      <a:noFill/>
                    </a:lnB>
                    <a:solidFill>
                      <a:srgbClr val="FFFFFF"/>
                    </a:solidFill>
                  </a:tcPr>
                </a:tc>
                <a:tc>
                  <a:txBody>
                    <a:bodyPr/>
                    <a:lstStyle/>
                    <a:p>
                      <a:pPr algn="ctr" fontAlgn="ctr"/>
                      <a:r>
                        <a:rPr lang="en-US" sz="1200" b="0" i="0" u="none" strike="noStrike">
                          <a:solidFill>
                            <a:srgbClr val="000000"/>
                          </a:solidFill>
                          <a:effectLst/>
                          <a:latin typeface="Georgia" panose="02040502050405020303" pitchFamily="18" charset="0"/>
                        </a:rPr>
                        <a:t>46,807</a:t>
                      </a:r>
                    </a:p>
                  </a:txBody>
                  <a:tcPr marL="9525" marR="9525" marT="9525" marB="0" anchor="ctr">
                    <a:lnL>
                      <a:noFill/>
                    </a:lnL>
                    <a:lnR>
                      <a:noFill/>
                    </a:lnR>
                    <a:lnT>
                      <a:noFill/>
                    </a:lnT>
                    <a:lnB>
                      <a:noFill/>
                    </a:lnB>
                    <a:solidFill>
                      <a:srgbClr val="FFFFFF"/>
                    </a:solidFill>
                  </a:tcPr>
                </a:tc>
                <a:tc>
                  <a:txBody>
                    <a:bodyPr/>
                    <a:lstStyle/>
                    <a:p>
                      <a:pPr algn="ctr" fontAlgn="ctr"/>
                      <a:r>
                        <a:rPr lang="en-US" sz="1200" b="0" i="0" u="none" strike="noStrike">
                          <a:solidFill>
                            <a:srgbClr val="000000"/>
                          </a:solidFill>
                          <a:effectLst/>
                          <a:latin typeface="Georgia" panose="02040502050405020303" pitchFamily="18" charset="0"/>
                        </a:rPr>
                        <a:t>51,407</a:t>
                      </a:r>
                    </a:p>
                  </a:txBody>
                  <a:tcPr marL="9525" marR="9525" marT="9525" marB="0" anchor="ctr">
                    <a:lnL>
                      <a:noFill/>
                    </a:lnL>
                    <a:lnR w="6350" cap="flat" cmpd="sng" algn="ctr">
                      <a:solidFill>
                        <a:srgbClr val="000000"/>
                      </a:solidFill>
                      <a:prstDash val="solid"/>
                      <a:round/>
                      <a:headEnd type="none" w="med" len="med"/>
                      <a:tailEnd type="none" w="med" len="med"/>
                    </a:lnR>
                    <a:lnT>
                      <a:noFill/>
                    </a:lnT>
                    <a:lnB>
                      <a:noFill/>
                    </a:lnB>
                    <a:solidFill>
                      <a:srgbClr val="FFFFFF"/>
                    </a:solidFill>
                  </a:tcPr>
                </a:tc>
                <a:extLst>
                  <a:ext uri="{0D108BD9-81ED-4DB2-BD59-A6C34878D82A}">
                    <a16:rowId xmlns:a16="http://schemas.microsoft.com/office/drawing/2014/main" xmlns="" val="1859020606"/>
                  </a:ext>
                </a:extLst>
              </a:tr>
              <a:tr h="266700">
                <a:tc>
                  <a:txBody>
                    <a:bodyPr/>
                    <a:lstStyle/>
                    <a:p>
                      <a:pPr marL="91440" algn="l" fontAlgn="b"/>
                      <a:r>
                        <a:rPr lang="en-US" sz="1200" b="0" i="0" u="none" strike="noStrike">
                          <a:solidFill>
                            <a:srgbClr val="000000"/>
                          </a:solidFill>
                          <a:effectLst/>
                          <a:latin typeface="Georgia" panose="02040502050405020303" pitchFamily="18" charset="0"/>
                        </a:rPr>
                        <a:t>U Microfinance Bank</a:t>
                      </a:r>
                    </a:p>
                  </a:txBody>
                  <a:tcPr marL="9525" marR="9525" marT="9525" marB="0" anchor="b">
                    <a:lnL w="6350" cap="flat" cmpd="sng" algn="ctr">
                      <a:solidFill>
                        <a:srgbClr val="000000"/>
                      </a:solidFill>
                      <a:prstDash val="solid"/>
                      <a:round/>
                      <a:headEnd type="none" w="med" len="med"/>
                      <a:tailEnd type="none" w="med" len="med"/>
                    </a:lnL>
                    <a:lnR>
                      <a:noFill/>
                    </a:lnR>
                    <a:lnT>
                      <a:noFill/>
                    </a:lnT>
                    <a:lnB>
                      <a:noFill/>
                    </a:lnB>
                    <a:solidFill>
                      <a:srgbClr val="FFFFFF"/>
                    </a:solidFill>
                  </a:tcPr>
                </a:tc>
                <a:tc>
                  <a:txBody>
                    <a:bodyPr/>
                    <a:lstStyle/>
                    <a:p>
                      <a:pPr algn="ctr" fontAlgn="ctr"/>
                      <a:r>
                        <a:rPr lang="en-US" sz="1200" b="0" i="0" u="none" strike="noStrike">
                          <a:solidFill>
                            <a:srgbClr val="000000"/>
                          </a:solidFill>
                          <a:effectLst/>
                          <a:latin typeface="Georgia" panose="02040502050405020303" pitchFamily="18" charset="0"/>
                        </a:rPr>
                        <a:t>8,110</a:t>
                      </a:r>
                    </a:p>
                  </a:txBody>
                  <a:tcPr marL="9525" marR="9525" marT="9525" marB="0" anchor="ctr">
                    <a:lnL>
                      <a:noFill/>
                    </a:lnL>
                    <a:lnR>
                      <a:noFill/>
                    </a:lnR>
                    <a:lnT>
                      <a:noFill/>
                    </a:lnT>
                    <a:lnB>
                      <a:noFill/>
                    </a:lnB>
                    <a:solidFill>
                      <a:srgbClr val="FFFFFF"/>
                    </a:solidFill>
                  </a:tcPr>
                </a:tc>
                <a:tc>
                  <a:txBody>
                    <a:bodyPr/>
                    <a:lstStyle/>
                    <a:p>
                      <a:pPr algn="ctr" fontAlgn="ctr"/>
                      <a:r>
                        <a:rPr lang="en-US" sz="1200" b="0" i="0" u="none" strike="noStrike">
                          <a:solidFill>
                            <a:srgbClr val="000000"/>
                          </a:solidFill>
                          <a:effectLst/>
                          <a:latin typeface="Georgia" panose="02040502050405020303" pitchFamily="18" charset="0"/>
                        </a:rPr>
                        <a:t>11,971</a:t>
                      </a:r>
                    </a:p>
                  </a:txBody>
                  <a:tcPr marL="9525" marR="9525" marT="9525" marB="0" anchor="ctr">
                    <a:lnL>
                      <a:noFill/>
                    </a:lnL>
                    <a:lnR>
                      <a:noFill/>
                    </a:lnR>
                    <a:lnT>
                      <a:noFill/>
                    </a:lnT>
                    <a:lnB>
                      <a:noFill/>
                    </a:lnB>
                    <a:solidFill>
                      <a:srgbClr val="FFFFFF"/>
                    </a:solidFill>
                  </a:tcPr>
                </a:tc>
                <a:tc>
                  <a:txBody>
                    <a:bodyPr/>
                    <a:lstStyle/>
                    <a:p>
                      <a:pPr algn="ctr" fontAlgn="ctr"/>
                      <a:r>
                        <a:rPr lang="en-US" sz="1200" b="0" i="0" u="none" strike="noStrike">
                          <a:solidFill>
                            <a:srgbClr val="000000"/>
                          </a:solidFill>
                          <a:effectLst/>
                          <a:latin typeface="Georgia" panose="02040502050405020303" pitchFamily="18" charset="0"/>
                        </a:rPr>
                        <a:t>20,535</a:t>
                      </a:r>
                    </a:p>
                  </a:txBody>
                  <a:tcPr marL="9525" marR="9525" marT="9525" marB="0" anchor="ctr">
                    <a:lnL>
                      <a:noFill/>
                    </a:lnL>
                    <a:lnR>
                      <a:noFill/>
                    </a:lnR>
                    <a:lnT>
                      <a:noFill/>
                    </a:lnT>
                    <a:lnB>
                      <a:noFill/>
                    </a:lnB>
                    <a:solidFill>
                      <a:srgbClr val="FFFFFF"/>
                    </a:solidFill>
                  </a:tcPr>
                </a:tc>
                <a:tc>
                  <a:txBody>
                    <a:bodyPr/>
                    <a:lstStyle/>
                    <a:p>
                      <a:pPr algn="ctr" fontAlgn="ctr"/>
                      <a:r>
                        <a:rPr lang="en-US" sz="1200" b="0" i="0" u="none" strike="noStrike">
                          <a:solidFill>
                            <a:srgbClr val="000000"/>
                          </a:solidFill>
                          <a:effectLst/>
                          <a:latin typeface="Georgia" panose="02040502050405020303" pitchFamily="18" charset="0"/>
                        </a:rPr>
                        <a:t>23,290</a:t>
                      </a:r>
                    </a:p>
                  </a:txBody>
                  <a:tcPr marL="9525" marR="9525" marT="9525" marB="0" anchor="ctr">
                    <a:lnL>
                      <a:noFill/>
                    </a:lnL>
                    <a:lnR>
                      <a:noFill/>
                    </a:lnR>
                    <a:lnT>
                      <a:noFill/>
                    </a:lnT>
                    <a:lnB>
                      <a:noFill/>
                    </a:lnB>
                    <a:solidFill>
                      <a:srgbClr val="FFFFFF"/>
                    </a:solidFill>
                  </a:tcPr>
                </a:tc>
                <a:tc>
                  <a:txBody>
                    <a:bodyPr/>
                    <a:lstStyle/>
                    <a:p>
                      <a:pPr algn="ctr" fontAlgn="ctr"/>
                      <a:r>
                        <a:rPr lang="en-US" sz="1200" b="0" i="0" u="none" strike="noStrike">
                          <a:solidFill>
                            <a:srgbClr val="000000"/>
                          </a:solidFill>
                          <a:effectLst/>
                          <a:latin typeface="Georgia" panose="02040502050405020303" pitchFamily="18" charset="0"/>
                        </a:rPr>
                        <a:t>46,105</a:t>
                      </a:r>
                    </a:p>
                  </a:txBody>
                  <a:tcPr marL="9525" marR="9525" marT="9525" marB="0" anchor="ctr">
                    <a:lnL>
                      <a:noFill/>
                    </a:lnL>
                    <a:lnR>
                      <a:noFill/>
                    </a:lnR>
                    <a:lnT>
                      <a:noFill/>
                    </a:lnT>
                    <a:lnB>
                      <a:noFill/>
                    </a:lnB>
                    <a:solidFill>
                      <a:srgbClr val="FFFFFF"/>
                    </a:solidFill>
                  </a:tcPr>
                </a:tc>
                <a:tc>
                  <a:txBody>
                    <a:bodyPr/>
                    <a:lstStyle/>
                    <a:p>
                      <a:pPr algn="ctr" fontAlgn="ctr"/>
                      <a:r>
                        <a:rPr lang="en-US" sz="1200" b="0" i="0" u="none" strike="noStrike">
                          <a:solidFill>
                            <a:srgbClr val="000000"/>
                          </a:solidFill>
                          <a:effectLst/>
                          <a:latin typeface="Georgia" panose="02040502050405020303" pitchFamily="18" charset="0"/>
                        </a:rPr>
                        <a:t>50,582</a:t>
                      </a:r>
                    </a:p>
                  </a:txBody>
                  <a:tcPr marL="9525" marR="9525" marT="9525" marB="0" anchor="ctr">
                    <a:lnL>
                      <a:noFill/>
                    </a:lnL>
                    <a:lnR w="6350" cap="flat" cmpd="sng" algn="ctr">
                      <a:solidFill>
                        <a:srgbClr val="000000"/>
                      </a:solidFill>
                      <a:prstDash val="solid"/>
                      <a:round/>
                      <a:headEnd type="none" w="med" len="med"/>
                      <a:tailEnd type="none" w="med" len="med"/>
                    </a:lnR>
                    <a:lnT>
                      <a:noFill/>
                    </a:lnT>
                    <a:lnB>
                      <a:noFill/>
                    </a:lnB>
                    <a:solidFill>
                      <a:srgbClr val="FFFFFF"/>
                    </a:solidFill>
                  </a:tcPr>
                </a:tc>
                <a:extLst>
                  <a:ext uri="{0D108BD9-81ED-4DB2-BD59-A6C34878D82A}">
                    <a16:rowId xmlns:a16="http://schemas.microsoft.com/office/drawing/2014/main" xmlns="" val="102775048"/>
                  </a:ext>
                </a:extLst>
              </a:tr>
              <a:tr h="266700">
                <a:tc>
                  <a:txBody>
                    <a:bodyPr/>
                    <a:lstStyle/>
                    <a:p>
                      <a:pPr marL="91440" algn="l" fontAlgn="b"/>
                      <a:r>
                        <a:rPr lang="en-US" sz="1200" b="0" i="0" u="none" strike="noStrike">
                          <a:solidFill>
                            <a:srgbClr val="000000"/>
                          </a:solidFill>
                          <a:effectLst/>
                          <a:latin typeface="Georgia" panose="02040502050405020303" pitchFamily="18" charset="0"/>
                        </a:rPr>
                        <a:t>NRSP Microfinance Bank</a:t>
                      </a:r>
                    </a:p>
                  </a:txBody>
                  <a:tcPr marL="9525" marR="9525" marT="9525" marB="0" anchor="b">
                    <a:lnL w="6350" cap="flat" cmpd="sng" algn="ctr">
                      <a:solidFill>
                        <a:srgbClr val="000000"/>
                      </a:solidFill>
                      <a:prstDash val="solid"/>
                      <a:round/>
                      <a:headEnd type="none" w="med" len="med"/>
                      <a:tailEnd type="none" w="med" len="med"/>
                    </a:lnL>
                    <a:lnR>
                      <a:noFill/>
                    </a:lnR>
                    <a:lnT>
                      <a:noFill/>
                    </a:lnT>
                    <a:lnB>
                      <a:noFill/>
                    </a:lnB>
                    <a:solidFill>
                      <a:srgbClr val="FFFFFF"/>
                    </a:solidFill>
                  </a:tcPr>
                </a:tc>
                <a:tc>
                  <a:txBody>
                    <a:bodyPr/>
                    <a:lstStyle/>
                    <a:p>
                      <a:pPr algn="ctr" fontAlgn="ctr"/>
                      <a:r>
                        <a:rPr lang="en-US" sz="1200" b="0" i="0" u="none" strike="noStrike">
                          <a:solidFill>
                            <a:srgbClr val="000000"/>
                          </a:solidFill>
                          <a:effectLst/>
                          <a:latin typeface="Georgia" panose="02040502050405020303" pitchFamily="18" charset="0"/>
                        </a:rPr>
                        <a:t>16,922</a:t>
                      </a:r>
                    </a:p>
                  </a:txBody>
                  <a:tcPr marL="9525" marR="9525" marT="9525" marB="0" anchor="ctr">
                    <a:lnL>
                      <a:noFill/>
                    </a:lnL>
                    <a:lnR>
                      <a:noFill/>
                    </a:lnR>
                    <a:lnT>
                      <a:noFill/>
                    </a:lnT>
                    <a:lnB>
                      <a:noFill/>
                    </a:lnB>
                    <a:solidFill>
                      <a:srgbClr val="FFFFFF"/>
                    </a:solidFill>
                  </a:tcPr>
                </a:tc>
                <a:tc>
                  <a:txBody>
                    <a:bodyPr/>
                    <a:lstStyle/>
                    <a:p>
                      <a:pPr algn="ctr" fontAlgn="ctr"/>
                      <a:r>
                        <a:rPr lang="en-US" sz="1200" b="0" i="0" u="none" strike="noStrike">
                          <a:solidFill>
                            <a:srgbClr val="000000"/>
                          </a:solidFill>
                          <a:effectLst/>
                          <a:latin typeface="Georgia" panose="02040502050405020303" pitchFamily="18" charset="0"/>
                        </a:rPr>
                        <a:t>23,672</a:t>
                      </a:r>
                    </a:p>
                  </a:txBody>
                  <a:tcPr marL="9525" marR="9525" marT="9525" marB="0" anchor="ctr">
                    <a:lnL>
                      <a:noFill/>
                    </a:lnL>
                    <a:lnR>
                      <a:noFill/>
                    </a:lnR>
                    <a:lnT>
                      <a:noFill/>
                    </a:lnT>
                    <a:lnB>
                      <a:noFill/>
                    </a:lnB>
                    <a:solidFill>
                      <a:srgbClr val="FFFFFF"/>
                    </a:solidFill>
                  </a:tcPr>
                </a:tc>
                <a:tc>
                  <a:txBody>
                    <a:bodyPr/>
                    <a:lstStyle/>
                    <a:p>
                      <a:pPr algn="ctr" fontAlgn="ctr"/>
                      <a:r>
                        <a:rPr lang="en-US" sz="1200" b="0" i="0" u="none" strike="noStrike">
                          <a:solidFill>
                            <a:srgbClr val="000000"/>
                          </a:solidFill>
                          <a:effectLst/>
                          <a:latin typeface="Georgia" panose="02040502050405020303" pitchFamily="18" charset="0"/>
                        </a:rPr>
                        <a:t>26,263</a:t>
                      </a:r>
                    </a:p>
                  </a:txBody>
                  <a:tcPr marL="9525" marR="9525" marT="9525" marB="0" anchor="ctr">
                    <a:lnL>
                      <a:noFill/>
                    </a:lnL>
                    <a:lnR>
                      <a:noFill/>
                    </a:lnR>
                    <a:lnT>
                      <a:noFill/>
                    </a:lnT>
                    <a:lnB>
                      <a:noFill/>
                    </a:lnB>
                    <a:solidFill>
                      <a:srgbClr val="FFFFFF"/>
                    </a:solidFill>
                  </a:tcPr>
                </a:tc>
                <a:tc>
                  <a:txBody>
                    <a:bodyPr/>
                    <a:lstStyle/>
                    <a:p>
                      <a:pPr algn="ctr" fontAlgn="ctr"/>
                      <a:r>
                        <a:rPr lang="en-US" sz="1200" b="0" i="0" u="none" strike="noStrike">
                          <a:solidFill>
                            <a:srgbClr val="000000"/>
                          </a:solidFill>
                          <a:effectLst/>
                          <a:latin typeface="Georgia" panose="02040502050405020303" pitchFamily="18" charset="0"/>
                        </a:rPr>
                        <a:t>26,651</a:t>
                      </a:r>
                    </a:p>
                  </a:txBody>
                  <a:tcPr marL="9525" marR="9525" marT="9525" marB="0" anchor="ctr">
                    <a:lnL>
                      <a:noFill/>
                    </a:lnL>
                    <a:lnR>
                      <a:noFill/>
                    </a:lnR>
                    <a:lnT>
                      <a:noFill/>
                    </a:lnT>
                    <a:lnB>
                      <a:noFill/>
                    </a:lnB>
                    <a:solidFill>
                      <a:srgbClr val="FFFFFF"/>
                    </a:solidFill>
                  </a:tcPr>
                </a:tc>
                <a:tc>
                  <a:txBody>
                    <a:bodyPr/>
                    <a:lstStyle/>
                    <a:p>
                      <a:pPr algn="ctr" fontAlgn="ctr"/>
                      <a:r>
                        <a:rPr lang="en-US" sz="1200" b="0" i="0" u="none" strike="noStrike">
                          <a:solidFill>
                            <a:srgbClr val="000000"/>
                          </a:solidFill>
                          <a:effectLst/>
                          <a:latin typeface="Georgia" panose="02040502050405020303" pitchFamily="18" charset="0"/>
                        </a:rPr>
                        <a:t>39,285</a:t>
                      </a:r>
                    </a:p>
                  </a:txBody>
                  <a:tcPr marL="9525" marR="9525" marT="9525" marB="0" anchor="ctr">
                    <a:lnL>
                      <a:noFill/>
                    </a:lnL>
                    <a:lnR>
                      <a:noFill/>
                    </a:lnR>
                    <a:lnT>
                      <a:noFill/>
                    </a:lnT>
                    <a:lnB>
                      <a:noFill/>
                    </a:lnB>
                    <a:solidFill>
                      <a:srgbClr val="FFFFFF"/>
                    </a:solidFill>
                  </a:tcPr>
                </a:tc>
                <a:tc>
                  <a:txBody>
                    <a:bodyPr/>
                    <a:lstStyle/>
                    <a:p>
                      <a:pPr algn="ctr" fontAlgn="ctr"/>
                      <a:r>
                        <a:rPr lang="en-US" sz="1200" b="0" i="0" u="none" strike="noStrike">
                          <a:solidFill>
                            <a:srgbClr val="000000"/>
                          </a:solidFill>
                          <a:effectLst/>
                          <a:latin typeface="Georgia" panose="02040502050405020303" pitchFamily="18" charset="0"/>
                        </a:rPr>
                        <a:t>36,372</a:t>
                      </a:r>
                    </a:p>
                  </a:txBody>
                  <a:tcPr marL="9525" marR="9525" marT="9525" marB="0" anchor="ctr">
                    <a:lnL>
                      <a:noFill/>
                    </a:lnL>
                    <a:lnR w="6350" cap="flat" cmpd="sng" algn="ctr">
                      <a:solidFill>
                        <a:srgbClr val="000000"/>
                      </a:solidFill>
                      <a:prstDash val="solid"/>
                      <a:round/>
                      <a:headEnd type="none" w="med" len="med"/>
                      <a:tailEnd type="none" w="med" len="med"/>
                    </a:lnR>
                    <a:lnT>
                      <a:noFill/>
                    </a:lnT>
                    <a:lnB>
                      <a:noFill/>
                    </a:lnB>
                    <a:solidFill>
                      <a:srgbClr val="FFFFFF"/>
                    </a:solidFill>
                  </a:tcPr>
                </a:tc>
                <a:extLst>
                  <a:ext uri="{0D108BD9-81ED-4DB2-BD59-A6C34878D82A}">
                    <a16:rowId xmlns:a16="http://schemas.microsoft.com/office/drawing/2014/main" xmlns="" val="483771709"/>
                  </a:ext>
                </a:extLst>
              </a:tr>
              <a:tr h="266700">
                <a:tc>
                  <a:txBody>
                    <a:bodyPr/>
                    <a:lstStyle/>
                    <a:p>
                      <a:pPr marL="91440" algn="l" fontAlgn="b"/>
                      <a:r>
                        <a:rPr lang="en-US" sz="1200" b="1" i="0" u="none" strike="noStrike">
                          <a:solidFill>
                            <a:srgbClr val="000000"/>
                          </a:solidFill>
                          <a:effectLst/>
                          <a:latin typeface="Georgia" panose="02040502050405020303" pitchFamily="18" charset="0"/>
                        </a:rPr>
                        <a:t>Total</a:t>
                      </a:r>
                    </a:p>
                  </a:txBody>
                  <a:tcPr marL="9525" marR="9525" marT="9525" marB="0" anchor="b">
                    <a:lnL w="6350" cap="flat" cmpd="sng" algn="ctr">
                      <a:solidFill>
                        <a:srgbClr val="000000"/>
                      </a:solidFill>
                      <a:prstDash val="solid"/>
                      <a:round/>
                      <a:headEnd type="none" w="med" len="med"/>
                      <a:tailEnd type="none" w="med" len="med"/>
                    </a:lnL>
                    <a:lnR>
                      <a:noFill/>
                    </a:lnR>
                    <a:lnT>
                      <a:noFill/>
                    </a:lnT>
                    <a:lnB>
                      <a:noFill/>
                    </a:lnB>
                    <a:solidFill>
                      <a:srgbClr val="FFFFFF"/>
                    </a:solidFill>
                  </a:tcPr>
                </a:tc>
                <a:tc>
                  <a:txBody>
                    <a:bodyPr/>
                    <a:lstStyle/>
                    <a:p>
                      <a:pPr algn="ctr" fontAlgn="b"/>
                      <a:r>
                        <a:rPr lang="en-US" sz="1200" b="1" i="0" u="none" strike="noStrike">
                          <a:solidFill>
                            <a:srgbClr val="000000"/>
                          </a:solidFill>
                          <a:effectLst/>
                          <a:latin typeface="Georgia" panose="02040502050405020303" pitchFamily="18" charset="0"/>
                        </a:rPr>
                        <a:t>68,755</a:t>
                      </a:r>
                    </a:p>
                  </a:txBody>
                  <a:tcPr marL="9525" marR="9525" marT="9525" marB="0" anchor="b">
                    <a:lnL>
                      <a:noFill/>
                    </a:lnL>
                    <a:lnR>
                      <a:noFill/>
                    </a:lnR>
                    <a:lnT>
                      <a:noFill/>
                    </a:lnT>
                    <a:lnB>
                      <a:noFill/>
                    </a:lnB>
                    <a:solidFill>
                      <a:srgbClr val="FFFFFF"/>
                    </a:solidFill>
                  </a:tcPr>
                </a:tc>
                <a:tc>
                  <a:txBody>
                    <a:bodyPr/>
                    <a:lstStyle/>
                    <a:p>
                      <a:pPr algn="ctr" fontAlgn="b"/>
                      <a:r>
                        <a:rPr lang="en-US" sz="1200" b="1" i="0" u="none" strike="noStrike" dirty="0">
                          <a:solidFill>
                            <a:srgbClr val="000000"/>
                          </a:solidFill>
                          <a:effectLst/>
                          <a:latin typeface="Georgia" panose="02040502050405020303" pitchFamily="18" charset="0"/>
                        </a:rPr>
                        <a:t>117,220</a:t>
                      </a:r>
                    </a:p>
                  </a:txBody>
                  <a:tcPr marL="9525" marR="9525" marT="9525" marB="0" anchor="b">
                    <a:lnL>
                      <a:noFill/>
                    </a:lnL>
                    <a:lnR>
                      <a:noFill/>
                    </a:lnR>
                    <a:lnT>
                      <a:noFill/>
                    </a:lnT>
                    <a:lnB>
                      <a:noFill/>
                    </a:lnB>
                    <a:solidFill>
                      <a:srgbClr val="FFFFFF"/>
                    </a:solidFill>
                  </a:tcPr>
                </a:tc>
                <a:tc>
                  <a:txBody>
                    <a:bodyPr/>
                    <a:lstStyle/>
                    <a:p>
                      <a:pPr algn="ctr" fontAlgn="b"/>
                      <a:r>
                        <a:rPr lang="en-US" sz="1200" b="1" i="0" u="none" strike="noStrike">
                          <a:solidFill>
                            <a:srgbClr val="000000"/>
                          </a:solidFill>
                          <a:effectLst/>
                          <a:latin typeface="Georgia" panose="02040502050405020303" pitchFamily="18" charset="0"/>
                        </a:rPr>
                        <a:t>156,036</a:t>
                      </a:r>
                    </a:p>
                  </a:txBody>
                  <a:tcPr marL="9525" marR="9525" marT="9525" marB="0" anchor="b">
                    <a:lnL>
                      <a:noFill/>
                    </a:lnL>
                    <a:lnR>
                      <a:noFill/>
                    </a:lnR>
                    <a:lnT>
                      <a:noFill/>
                    </a:lnT>
                    <a:lnB>
                      <a:noFill/>
                    </a:lnB>
                    <a:solidFill>
                      <a:srgbClr val="FFFFFF"/>
                    </a:solidFill>
                  </a:tcPr>
                </a:tc>
                <a:tc>
                  <a:txBody>
                    <a:bodyPr/>
                    <a:lstStyle/>
                    <a:p>
                      <a:pPr algn="ctr" fontAlgn="b"/>
                      <a:r>
                        <a:rPr lang="en-US" sz="1200" b="1" i="0" u="none" strike="noStrike">
                          <a:solidFill>
                            <a:srgbClr val="000000"/>
                          </a:solidFill>
                          <a:effectLst/>
                          <a:latin typeface="Georgia" panose="02040502050405020303" pitchFamily="18" charset="0"/>
                        </a:rPr>
                        <a:t>181,452</a:t>
                      </a:r>
                    </a:p>
                  </a:txBody>
                  <a:tcPr marL="9525" marR="9525" marT="9525" marB="0" anchor="b">
                    <a:lnL>
                      <a:noFill/>
                    </a:lnL>
                    <a:lnR>
                      <a:noFill/>
                    </a:lnR>
                    <a:lnT>
                      <a:noFill/>
                    </a:lnT>
                    <a:lnB>
                      <a:noFill/>
                    </a:lnB>
                    <a:solidFill>
                      <a:srgbClr val="FFFFFF"/>
                    </a:solidFill>
                  </a:tcPr>
                </a:tc>
                <a:tc>
                  <a:txBody>
                    <a:bodyPr/>
                    <a:lstStyle/>
                    <a:p>
                      <a:pPr algn="ctr" fontAlgn="b"/>
                      <a:r>
                        <a:rPr lang="en-US" sz="1200" b="1" i="0" u="none" strike="noStrike">
                          <a:solidFill>
                            <a:srgbClr val="000000"/>
                          </a:solidFill>
                          <a:effectLst/>
                          <a:latin typeface="Georgia" panose="02040502050405020303" pitchFamily="18" charset="0"/>
                        </a:rPr>
                        <a:t>282,572</a:t>
                      </a:r>
                    </a:p>
                  </a:txBody>
                  <a:tcPr marL="9525" marR="9525" marT="9525" marB="0" anchor="b">
                    <a:lnL>
                      <a:noFill/>
                    </a:lnL>
                    <a:lnR>
                      <a:noFill/>
                    </a:lnR>
                    <a:lnT>
                      <a:noFill/>
                    </a:lnT>
                    <a:lnB>
                      <a:noFill/>
                    </a:lnB>
                    <a:solidFill>
                      <a:srgbClr val="FFFFFF"/>
                    </a:solidFill>
                  </a:tcPr>
                </a:tc>
                <a:tc>
                  <a:txBody>
                    <a:bodyPr/>
                    <a:lstStyle/>
                    <a:p>
                      <a:pPr algn="ctr" fontAlgn="b"/>
                      <a:r>
                        <a:rPr lang="en-US" sz="1200" b="1" i="0" u="none" strike="noStrike">
                          <a:solidFill>
                            <a:srgbClr val="000000"/>
                          </a:solidFill>
                          <a:effectLst/>
                          <a:latin typeface="Georgia" panose="02040502050405020303" pitchFamily="18" charset="0"/>
                        </a:rPr>
                        <a:t>299,396</a:t>
                      </a:r>
                    </a:p>
                  </a:txBody>
                  <a:tcPr marL="9525" marR="9525" marT="9525" marB="0" anchor="b">
                    <a:lnL>
                      <a:noFill/>
                    </a:lnL>
                    <a:lnR w="6350" cap="flat" cmpd="sng" algn="ctr">
                      <a:solidFill>
                        <a:srgbClr val="000000"/>
                      </a:solidFill>
                      <a:prstDash val="solid"/>
                      <a:round/>
                      <a:headEnd type="none" w="med" len="med"/>
                      <a:tailEnd type="none" w="med" len="med"/>
                    </a:lnR>
                    <a:lnT>
                      <a:noFill/>
                    </a:lnT>
                    <a:lnB>
                      <a:noFill/>
                    </a:lnB>
                    <a:solidFill>
                      <a:srgbClr val="FFFFFF"/>
                    </a:solidFill>
                  </a:tcPr>
                </a:tc>
                <a:extLst>
                  <a:ext uri="{0D108BD9-81ED-4DB2-BD59-A6C34878D82A}">
                    <a16:rowId xmlns:a16="http://schemas.microsoft.com/office/drawing/2014/main" xmlns="" val="793561968"/>
                  </a:ext>
                </a:extLst>
              </a:tr>
              <a:tr h="266700">
                <a:tc>
                  <a:txBody>
                    <a:bodyPr/>
                    <a:lstStyle/>
                    <a:p>
                      <a:pPr marL="91440" algn="l" fontAlgn="b"/>
                      <a:r>
                        <a:rPr lang="en-US" sz="1200" b="1" i="0" u="none" strike="noStrike">
                          <a:solidFill>
                            <a:srgbClr val="FFFFFF"/>
                          </a:solidFill>
                          <a:effectLst/>
                          <a:latin typeface="Georgia" panose="02040502050405020303" pitchFamily="18" charset="0"/>
                        </a:rPr>
                        <a:t>Deposits Growth %</a:t>
                      </a:r>
                    </a:p>
                  </a:txBody>
                  <a:tcPr marL="9525" marR="9525" marT="9525" marB="0" anchor="b">
                    <a:lnL w="6350" cap="flat" cmpd="sng" algn="ctr">
                      <a:solidFill>
                        <a:srgbClr val="000000"/>
                      </a:solidFill>
                      <a:prstDash val="solid"/>
                      <a:round/>
                      <a:headEnd type="none" w="med" len="med"/>
                      <a:tailEnd type="none" w="med" len="med"/>
                    </a:lnL>
                    <a:lnR>
                      <a:noFill/>
                    </a:lnR>
                    <a:lnT>
                      <a:noFill/>
                    </a:lnT>
                    <a:lnB>
                      <a:noFill/>
                    </a:lnB>
                    <a:solidFill>
                      <a:srgbClr val="002060"/>
                    </a:solidFill>
                  </a:tcPr>
                </a:tc>
                <a:tc>
                  <a:txBody>
                    <a:bodyPr/>
                    <a:lstStyle/>
                    <a:p>
                      <a:pPr algn="ctr" fontAlgn="ctr"/>
                      <a:r>
                        <a:rPr lang="en-US" sz="1200" b="1" i="0" u="none" strike="noStrike">
                          <a:solidFill>
                            <a:srgbClr val="FFFFFF"/>
                          </a:solidFill>
                          <a:effectLst/>
                          <a:latin typeface="Georgia" panose="02040502050405020303" pitchFamily="18" charset="0"/>
                        </a:rPr>
                        <a:t>CY16</a:t>
                      </a:r>
                    </a:p>
                  </a:txBody>
                  <a:tcPr marL="9525" marR="9525" marT="9525" marB="0" anchor="ctr">
                    <a:lnL>
                      <a:noFill/>
                    </a:lnL>
                    <a:lnR>
                      <a:noFill/>
                    </a:lnR>
                    <a:lnT>
                      <a:noFill/>
                    </a:lnT>
                    <a:lnB>
                      <a:noFill/>
                    </a:lnB>
                    <a:solidFill>
                      <a:srgbClr val="002060"/>
                    </a:solidFill>
                  </a:tcPr>
                </a:tc>
                <a:tc>
                  <a:txBody>
                    <a:bodyPr/>
                    <a:lstStyle/>
                    <a:p>
                      <a:pPr algn="ctr" fontAlgn="ctr"/>
                      <a:r>
                        <a:rPr lang="en-US" sz="1200" b="1" i="0" u="none" strike="noStrike">
                          <a:solidFill>
                            <a:srgbClr val="FFFFFF"/>
                          </a:solidFill>
                          <a:effectLst/>
                          <a:latin typeface="Georgia" panose="02040502050405020303" pitchFamily="18" charset="0"/>
                        </a:rPr>
                        <a:t>CY17</a:t>
                      </a:r>
                    </a:p>
                  </a:txBody>
                  <a:tcPr marL="9525" marR="9525" marT="9525" marB="0" anchor="ctr">
                    <a:lnL>
                      <a:noFill/>
                    </a:lnL>
                    <a:lnR>
                      <a:noFill/>
                    </a:lnR>
                    <a:lnT>
                      <a:noFill/>
                    </a:lnT>
                    <a:lnB>
                      <a:noFill/>
                    </a:lnB>
                    <a:solidFill>
                      <a:srgbClr val="002060"/>
                    </a:solidFill>
                  </a:tcPr>
                </a:tc>
                <a:tc>
                  <a:txBody>
                    <a:bodyPr/>
                    <a:lstStyle/>
                    <a:p>
                      <a:pPr algn="ctr" fontAlgn="ctr"/>
                      <a:r>
                        <a:rPr lang="en-US" sz="1200" b="1" i="0" u="none" strike="noStrike">
                          <a:solidFill>
                            <a:srgbClr val="FFFFFF"/>
                          </a:solidFill>
                          <a:effectLst/>
                          <a:latin typeface="Georgia" panose="02040502050405020303" pitchFamily="18" charset="0"/>
                        </a:rPr>
                        <a:t>CY18</a:t>
                      </a:r>
                    </a:p>
                  </a:txBody>
                  <a:tcPr marL="9525" marR="9525" marT="9525" marB="0" anchor="ctr">
                    <a:lnL>
                      <a:noFill/>
                    </a:lnL>
                    <a:lnR>
                      <a:noFill/>
                    </a:lnR>
                    <a:lnT>
                      <a:noFill/>
                    </a:lnT>
                    <a:lnB>
                      <a:noFill/>
                    </a:lnB>
                    <a:solidFill>
                      <a:srgbClr val="002060"/>
                    </a:solidFill>
                  </a:tcPr>
                </a:tc>
                <a:tc>
                  <a:txBody>
                    <a:bodyPr/>
                    <a:lstStyle/>
                    <a:p>
                      <a:pPr algn="ctr" fontAlgn="ctr"/>
                      <a:r>
                        <a:rPr lang="en-US" sz="1200" b="1" i="0" u="none" strike="noStrike">
                          <a:solidFill>
                            <a:srgbClr val="FFFFFF"/>
                          </a:solidFill>
                          <a:effectLst/>
                          <a:latin typeface="Georgia" panose="02040502050405020303" pitchFamily="18" charset="0"/>
                        </a:rPr>
                        <a:t>CY19</a:t>
                      </a:r>
                    </a:p>
                  </a:txBody>
                  <a:tcPr marL="9525" marR="9525" marT="9525" marB="0" anchor="ctr">
                    <a:lnL>
                      <a:noFill/>
                    </a:lnL>
                    <a:lnR>
                      <a:noFill/>
                    </a:lnR>
                    <a:lnT>
                      <a:noFill/>
                    </a:lnT>
                    <a:lnB>
                      <a:noFill/>
                    </a:lnB>
                    <a:solidFill>
                      <a:srgbClr val="002060"/>
                    </a:solidFill>
                  </a:tcPr>
                </a:tc>
                <a:tc>
                  <a:txBody>
                    <a:bodyPr/>
                    <a:lstStyle/>
                    <a:p>
                      <a:pPr algn="ctr" fontAlgn="ctr"/>
                      <a:r>
                        <a:rPr lang="en-US" sz="1200" b="1" i="0" u="none" strike="noStrike">
                          <a:solidFill>
                            <a:srgbClr val="FFFFFF"/>
                          </a:solidFill>
                          <a:effectLst/>
                          <a:latin typeface="Georgia" panose="02040502050405020303" pitchFamily="18" charset="0"/>
                        </a:rPr>
                        <a:t>CY20</a:t>
                      </a:r>
                    </a:p>
                  </a:txBody>
                  <a:tcPr marL="9525" marR="9525" marT="9525" marB="0" anchor="ctr">
                    <a:lnL>
                      <a:noFill/>
                    </a:lnL>
                    <a:lnR>
                      <a:noFill/>
                    </a:lnR>
                    <a:lnT>
                      <a:noFill/>
                    </a:lnT>
                    <a:lnB>
                      <a:noFill/>
                    </a:lnB>
                    <a:solidFill>
                      <a:srgbClr val="002060"/>
                    </a:solidFill>
                  </a:tcPr>
                </a:tc>
                <a:tc>
                  <a:txBody>
                    <a:bodyPr/>
                    <a:lstStyle/>
                    <a:p>
                      <a:pPr algn="ctr" fontAlgn="ctr"/>
                      <a:r>
                        <a:rPr lang="en-US" sz="1200" b="1" i="0" u="none" strike="noStrike">
                          <a:solidFill>
                            <a:srgbClr val="FFFFFF"/>
                          </a:solidFill>
                          <a:effectLst/>
                          <a:latin typeface="Georgia" panose="02040502050405020303" pitchFamily="18" charset="0"/>
                        </a:rPr>
                        <a:t>9MCY21</a:t>
                      </a:r>
                    </a:p>
                  </a:txBody>
                  <a:tcPr marL="9525" marR="9525" marT="9525" marB="0" anchor="ctr">
                    <a:lnL>
                      <a:noFill/>
                    </a:lnL>
                    <a:lnR w="6350" cap="flat" cmpd="sng" algn="ctr">
                      <a:solidFill>
                        <a:srgbClr val="000000"/>
                      </a:solidFill>
                      <a:prstDash val="solid"/>
                      <a:round/>
                      <a:headEnd type="none" w="med" len="med"/>
                      <a:tailEnd type="none" w="med" len="med"/>
                    </a:lnR>
                    <a:lnT>
                      <a:noFill/>
                    </a:lnT>
                    <a:lnB>
                      <a:noFill/>
                    </a:lnB>
                    <a:solidFill>
                      <a:srgbClr val="002060"/>
                    </a:solidFill>
                  </a:tcPr>
                </a:tc>
                <a:extLst>
                  <a:ext uri="{0D108BD9-81ED-4DB2-BD59-A6C34878D82A}">
                    <a16:rowId xmlns:a16="http://schemas.microsoft.com/office/drawing/2014/main" xmlns="" val="421697606"/>
                  </a:ext>
                </a:extLst>
              </a:tr>
              <a:tr h="266700">
                <a:tc>
                  <a:txBody>
                    <a:bodyPr/>
                    <a:lstStyle/>
                    <a:p>
                      <a:pPr marL="91440" algn="l" fontAlgn="b"/>
                      <a:r>
                        <a:rPr lang="en-US" sz="1200" b="0" i="0" u="none" strike="noStrike">
                          <a:solidFill>
                            <a:srgbClr val="000000"/>
                          </a:solidFill>
                          <a:effectLst/>
                          <a:latin typeface="Georgia" panose="02040502050405020303" pitchFamily="18" charset="0"/>
                        </a:rPr>
                        <a:t>Khushhali Microfinance Bank</a:t>
                      </a:r>
                    </a:p>
                  </a:txBody>
                  <a:tcPr marL="9525" marR="9525" marT="9525" marB="0" anchor="b">
                    <a:lnL w="6350" cap="flat" cmpd="sng" algn="ctr">
                      <a:solidFill>
                        <a:srgbClr val="000000"/>
                      </a:solidFill>
                      <a:prstDash val="solid"/>
                      <a:round/>
                      <a:headEnd type="none" w="med" len="med"/>
                      <a:tailEnd type="none" w="med" len="med"/>
                    </a:lnL>
                    <a:lnR>
                      <a:noFill/>
                    </a:lnR>
                    <a:lnT>
                      <a:noFill/>
                    </a:lnT>
                    <a:lnB>
                      <a:noFill/>
                    </a:lnB>
                    <a:solidFill>
                      <a:srgbClr val="FFFFFF"/>
                    </a:solidFill>
                  </a:tcPr>
                </a:tc>
                <a:tc>
                  <a:txBody>
                    <a:bodyPr/>
                    <a:lstStyle/>
                    <a:p>
                      <a:pPr algn="l" fontAlgn="b"/>
                      <a:r>
                        <a:rPr lang="en-US" sz="1200" b="0" i="0" u="none" strike="noStrike">
                          <a:solidFill>
                            <a:srgbClr val="000000"/>
                          </a:solidFill>
                          <a:effectLst/>
                          <a:latin typeface="Georgia" panose="02040502050405020303" pitchFamily="18" charset="0"/>
                        </a:rPr>
                        <a:t> </a:t>
                      </a:r>
                    </a:p>
                  </a:txBody>
                  <a:tcPr marL="9525" marR="9525" marT="9525" marB="0" anchor="b">
                    <a:lnL>
                      <a:noFill/>
                    </a:lnL>
                    <a:lnR>
                      <a:noFill/>
                    </a:lnR>
                    <a:lnT>
                      <a:noFill/>
                    </a:lnT>
                    <a:lnB>
                      <a:noFill/>
                    </a:lnB>
                    <a:solidFill>
                      <a:srgbClr val="FFFFFF"/>
                    </a:solidFill>
                  </a:tcPr>
                </a:tc>
                <a:tc>
                  <a:txBody>
                    <a:bodyPr/>
                    <a:lstStyle/>
                    <a:p>
                      <a:pPr algn="ctr" fontAlgn="ctr"/>
                      <a:r>
                        <a:rPr lang="en-US" sz="1200" b="0" i="0" u="none" strike="noStrike">
                          <a:solidFill>
                            <a:srgbClr val="000000"/>
                          </a:solidFill>
                          <a:effectLst/>
                          <a:latin typeface="Georgia" panose="02040502050405020303" pitchFamily="18" charset="0"/>
                        </a:rPr>
                        <a:t>116%</a:t>
                      </a:r>
                    </a:p>
                  </a:txBody>
                  <a:tcPr marL="9525" marR="9525" marT="9525" marB="0" anchor="ctr">
                    <a:lnL>
                      <a:noFill/>
                    </a:lnL>
                    <a:lnR>
                      <a:noFill/>
                    </a:lnR>
                    <a:lnT>
                      <a:noFill/>
                    </a:lnT>
                    <a:lnB>
                      <a:noFill/>
                    </a:lnB>
                    <a:solidFill>
                      <a:srgbClr val="FFFFFF"/>
                    </a:solidFill>
                  </a:tcPr>
                </a:tc>
                <a:tc>
                  <a:txBody>
                    <a:bodyPr/>
                    <a:lstStyle/>
                    <a:p>
                      <a:pPr algn="ctr" fontAlgn="ctr"/>
                      <a:r>
                        <a:rPr lang="en-US" sz="1200" b="0" i="0" u="none" strike="noStrike" dirty="0">
                          <a:solidFill>
                            <a:srgbClr val="000000"/>
                          </a:solidFill>
                          <a:effectLst/>
                          <a:latin typeface="Georgia" panose="02040502050405020303" pitchFamily="18" charset="0"/>
                        </a:rPr>
                        <a:t>22%</a:t>
                      </a:r>
                    </a:p>
                  </a:txBody>
                  <a:tcPr marL="9525" marR="9525" marT="9525" marB="0" anchor="ctr">
                    <a:lnL>
                      <a:noFill/>
                    </a:lnL>
                    <a:lnR>
                      <a:noFill/>
                    </a:lnR>
                    <a:lnT>
                      <a:noFill/>
                    </a:lnT>
                    <a:lnB>
                      <a:noFill/>
                    </a:lnB>
                    <a:solidFill>
                      <a:srgbClr val="FFFFFF"/>
                    </a:solidFill>
                  </a:tcPr>
                </a:tc>
                <a:tc>
                  <a:txBody>
                    <a:bodyPr/>
                    <a:lstStyle/>
                    <a:p>
                      <a:pPr algn="ctr" fontAlgn="ctr"/>
                      <a:r>
                        <a:rPr lang="en-US" sz="1200" b="0" i="0" u="none" strike="noStrike">
                          <a:solidFill>
                            <a:srgbClr val="000000"/>
                          </a:solidFill>
                          <a:effectLst/>
                          <a:latin typeface="Georgia" panose="02040502050405020303" pitchFamily="18" charset="0"/>
                        </a:rPr>
                        <a:t>14%</a:t>
                      </a:r>
                    </a:p>
                  </a:txBody>
                  <a:tcPr marL="9525" marR="9525" marT="9525" marB="0" anchor="ctr">
                    <a:lnL>
                      <a:noFill/>
                    </a:lnL>
                    <a:lnR>
                      <a:noFill/>
                    </a:lnR>
                    <a:lnT>
                      <a:noFill/>
                    </a:lnT>
                    <a:lnB>
                      <a:noFill/>
                    </a:lnB>
                    <a:solidFill>
                      <a:srgbClr val="FFFFFF"/>
                    </a:solidFill>
                  </a:tcPr>
                </a:tc>
                <a:tc>
                  <a:txBody>
                    <a:bodyPr/>
                    <a:lstStyle/>
                    <a:p>
                      <a:pPr algn="ctr" fontAlgn="ctr"/>
                      <a:r>
                        <a:rPr lang="en-US" sz="1200" b="0" i="0" u="none" strike="noStrike">
                          <a:solidFill>
                            <a:srgbClr val="000000"/>
                          </a:solidFill>
                          <a:effectLst/>
                          <a:latin typeface="Georgia" panose="02040502050405020303" pitchFamily="18" charset="0"/>
                        </a:rPr>
                        <a:t>39%</a:t>
                      </a:r>
                    </a:p>
                  </a:txBody>
                  <a:tcPr marL="9525" marR="9525" marT="9525" marB="0" anchor="ctr">
                    <a:lnL>
                      <a:noFill/>
                    </a:lnL>
                    <a:lnR>
                      <a:noFill/>
                    </a:lnR>
                    <a:lnT>
                      <a:noFill/>
                    </a:lnT>
                    <a:lnB>
                      <a:noFill/>
                    </a:lnB>
                    <a:solidFill>
                      <a:srgbClr val="FFFFFF"/>
                    </a:solidFill>
                  </a:tcPr>
                </a:tc>
                <a:tc>
                  <a:txBody>
                    <a:bodyPr/>
                    <a:lstStyle/>
                    <a:p>
                      <a:pPr algn="ctr" fontAlgn="ctr"/>
                      <a:r>
                        <a:rPr lang="en-US" sz="1200" b="0" i="0" u="none" strike="noStrike">
                          <a:solidFill>
                            <a:srgbClr val="000000"/>
                          </a:solidFill>
                          <a:effectLst/>
                          <a:latin typeface="Georgia" panose="02040502050405020303" pitchFamily="18" charset="0"/>
                        </a:rPr>
                        <a:t>-3%</a:t>
                      </a:r>
                    </a:p>
                  </a:txBody>
                  <a:tcPr marL="9525" marR="9525" marT="9525" marB="0" anchor="ctr">
                    <a:lnL>
                      <a:noFill/>
                    </a:lnL>
                    <a:lnR w="6350" cap="flat" cmpd="sng" algn="ctr">
                      <a:solidFill>
                        <a:srgbClr val="000000"/>
                      </a:solidFill>
                      <a:prstDash val="solid"/>
                      <a:round/>
                      <a:headEnd type="none" w="med" len="med"/>
                      <a:tailEnd type="none" w="med" len="med"/>
                    </a:lnR>
                    <a:lnT>
                      <a:noFill/>
                    </a:lnT>
                    <a:lnB>
                      <a:noFill/>
                    </a:lnB>
                    <a:solidFill>
                      <a:srgbClr val="FFFFFF"/>
                    </a:solidFill>
                  </a:tcPr>
                </a:tc>
                <a:extLst>
                  <a:ext uri="{0D108BD9-81ED-4DB2-BD59-A6C34878D82A}">
                    <a16:rowId xmlns:a16="http://schemas.microsoft.com/office/drawing/2014/main" xmlns="" val="2049487065"/>
                  </a:ext>
                </a:extLst>
              </a:tr>
              <a:tr h="266700">
                <a:tc>
                  <a:txBody>
                    <a:bodyPr/>
                    <a:lstStyle/>
                    <a:p>
                      <a:pPr marL="91440" algn="l" fontAlgn="b"/>
                      <a:r>
                        <a:rPr lang="en-US" sz="1200" b="0" i="0" u="none" strike="noStrike">
                          <a:solidFill>
                            <a:srgbClr val="000000"/>
                          </a:solidFill>
                          <a:effectLst/>
                          <a:latin typeface="Georgia" panose="02040502050405020303" pitchFamily="18" charset="0"/>
                        </a:rPr>
                        <a:t>First Microfinance Bank</a:t>
                      </a:r>
                    </a:p>
                  </a:txBody>
                  <a:tcPr marL="9525" marR="9525" marT="9525" marB="0" anchor="b">
                    <a:lnL w="6350" cap="flat" cmpd="sng" algn="ctr">
                      <a:solidFill>
                        <a:srgbClr val="000000"/>
                      </a:solidFill>
                      <a:prstDash val="solid"/>
                      <a:round/>
                      <a:headEnd type="none" w="med" len="med"/>
                      <a:tailEnd type="none" w="med" len="med"/>
                    </a:lnL>
                    <a:lnR>
                      <a:noFill/>
                    </a:lnR>
                    <a:lnT>
                      <a:noFill/>
                    </a:lnT>
                    <a:lnB>
                      <a:noFill/>
                    </a:lnB>
                    <a:solidFill>
                      <a:srgbClr val="FFFFFF"/>
                    </a:solidFill>
                  </a:tcPr>
                </a:tc>
                <a:tc>
                  <a:txBody>
                    <a:bodyPr/>
                    <a:lstStyle/>
                    <a:p>
                      <a:pPr algn="l" fontAlgn="b"/>
                      <a:r>
                        <a:rPr lang="en-US" sz="1200" b="0" i="0" u="none" strike="noStrike">
                          <a:solidFill>
                            <a:srgbClr val="000000"/>
                          </a:solidFill>
                          <a:effectLst/>
                          <a:latin typeface="Georgia" panose="02040502050405020303" pitchFamily="18" charset="0"/>
                        </a:rPr>
                        <a:t> </a:t>
                      </a:r>
                    </a:p>
                  </a:txBody>
                  <a:tcPr marL="9525" marR="9525" marT="9525" marB="0" anchor="b">
                    <a:lnL>
                      <a:noFill/>
                    </a:lnL>
                    <a:lnR>
                      <a:noFill/>
                    </a:lnR>
                    <a:lnT>
                      <a:noFill/>
                    </a:lnT>
                    <a:lnB>
                      <a:noFill/>
                    </a:lnB>
                    <a:solidFill>
                      <a:srgbClr val="FFFFFF"/>
                    </a:solidFill>
                  </a:tcPr>
                </a:tc>
                <a:tc>
                  <a:txBody>
                    <a:bodyPr/>
                    <a:lstStyle/>
                    <a:p>
                      <a:pPr algn="ctr" fontAlgn="ctr"/>
                      <a:r>
                        <a:rPr lang="en-US" sz="1200" b="0" i="0" u="none" strike="noStrike">
                          <a:solidFill>
                            <a:srgbClr val="000000"/>
                          </a:solidFill>
                          <a:effectLst/>
                          <a:latin typeface="Georgia" panose="02040502050405020303" pitchFamily="18" charset="0"/>
                        </a:rPr>
                        <a:t>71%</a:t>
                      </a:r>
                    </a:p>
                  </a:txBody>
                  <a:tcPr marL="9525" marR="9525" marT="9525" marB="0" anchor="ctr">
                    <a:lnL>
                      <a:noFill/>
                    </a:lnL>
                    <a:lnR>
                      <a:noFill/>
                    </a:lnR>
                    <a:lnT>
                      <a:noFill/>
                    </a:lnT>
                    <a:lnB>
                      <a:noFill/>
                    </a:lnB>
                    <a:solidFill>
                      <a:srgbClr val="FFFFFF"/>
                    </a:solidFill>
                  </a:tcPr>
                </a:tc>
                <a:tc>
                  <a:txBody>
                    <a:bodyPr/>
                    <a:lstStyle/>
                    <a:p>
                      <a:pPr algn="ctr" fontAlgn="ctr"/>
                      <a:r>
                        <a:rPr lang="en-US" sz="1200" b="0" i="0" u="none" strike="noStrike" dirty="0">
                          <a:solidFill>
                            <a:srgbClr val="000000"/>
                          </a:solidFill>
                          <a:effectLst/>
                          <a:latin typeface="Georgia" panose="02040502050405020303" pitchFamily="18" charset="0"/>
                        </a:rPr>
                        <a:t>49%</a:t>
                      </a:r>
                    </a:p>
                  </a:txBody>
                  <a:tcPr marL="9525" marR="9525" marT="9525" marB="0" anchor="ctr">
                    <a:lnL>
                      <a:noFill/>
                    </a:lnL>
                    <a:lnR>
                      <a:noFill/>
                    </a:lnR>
                    <a:lnT>
                      <a:noFill/>
                    </a:lnT>
                    <a:lnB>
                      <a:noFill/>
                    </a:lnB>
                    <a:solidFill>
                      <a:srgbClr val="FFFFFF"/>
                    </a:solidFill>
                  </a:tcPr>
                </a:tc>
                <a:tc>
                  <a:txBody>
                    <a:bodyPr/>
                    <a:lstStyle/>
                    <a:p>
                      <a:pPr algn="ctr" fontAlgn="ctr"/>
                      <a:r>
                        <a:rPr lang="en-US" sz="1200" b="0" i="0" u="none" strike="noStrike" dirty="0">
                          <a:solidFill>
                            <a:srgbClr val="000000"/>
                          </a:solidFill>
                          <a:effectLst/>
                          <a:latin typeface="Georgia" panose="02040502050405020303" pitchFamily="18" charset="0"/>
                        </a:rPr>
                        <a:t>23%</a:t>
                      </a:r>
                    </a:p>
                  </a:txBody>
                  <a:tcPr marL="9525" marR="9525" marT="9525" marB="0" anchor="ctr">
                    <a:lnL>
                      <a:noFill/>
                    </a:lnL>
                    <a:lnR>
                      <a:noFill/>
                    </a:lnR>
                    <a:lnT>
                      <a:noFill/>
                    </a:lnT>
                    <a:lnB>
                      <a:noFill/>
                    </a:lnB>
                    <a:solidFill>
                      <a:srgbClr val="FFFFFF"/>
                    </a:solidFill>
                  </a:tcPr>
                </a:tc>
                <a:tc>
                  <a:txBody>
                    <a:bodyPr/>
                    <a:lstStyle/>
                    <a:p>
                      <a:pPr algn="ctr" fontAlgn="ctr"/>
                      <a:r>
                        <a:rPr lang="en-US" sz="1200" b="0" i="0" u="none" strike="noStrike">
                          <a:solidFill>
                            <a:srgbClr val="000000"/>
                          </a:solidFill>
                          <a:effectLst/>
                          <a:latin typeface="Georgia" panose="02040502050405020303" pitchFamily="18" charset="0"/>
                        </a:rPr>
                        <a:t>61%</a:t>
                      </a:r>
                    </a:p>
                  </a:txBody>
                  <a:tcPr marL="9525" marR="9525" marT="9525" marB="0" anchor="ctr">
                    <a:lnL>
                      <a:noFill/>
                    </a:lnL>
                    <a:lnR>
                      <a:noFill/>
                    </a:lnR>
                    <a:lnT>
                      <a:noFill/>
                    </a:lnT>
                    <a:lnB>
                      <a:noFill/>
                    </a:lnB>
                    <a:solidFill>
                      <a:srgbClr val="FFFFFF"/>
                    </a:solidFill>
                  </a:tcPr>
                </a:tc>
                <a:tc>
                  <a:txBody>
                    <a:bodyPr/>
                    <a:lstStyle/>
                    <a:p>
                      <a:pPr algn="ctr" fontAlgn="ctr"/>
                      <a:r>
                        <a:rPr lang="en-US" sz="1200" b="0" i="0" u="none" strike="noStrike">
                          <a:solidFill>
                            <a:srgbClr val="000000"/>
                          </a:solidFill>
                          <a:effectLst/>
                          <a:latin typeface="Georgia" panose="02040502050405020303" pitchFamily="18" charset="0"/>
                        </a:rPr>
                        <a:t>22%</a:t>
                      </a:r>
                    </a:p>
                  </a:txBody>
                  <a:tcPr marL="9525" marR="9525" marT="9525" marB="0" anchor="ctr">
                    <a:lnL>
                      <a:noFill/>
                    </a:lnL>
                    <a:lnR w="6350" cap="flat" cmpd="sng" algn="ctr">
                      <a:solidFill>
                        <a:srgbClr val="000000"/>
                      </a:solidFill>
                      <a:prstDash val="solid"/>
                      <a:round/>
                      <a:headEnd type="none" w="med" len="med"/>
                      <a:tailEnd type="none" w="med" len="med"/>
                    </a:lnR>
                    <a:lnT>
                      <a:noFill/>
                    </a:lnT>
                    <a:lnB>
                      <a:noFill/>
                    </a:lnB>
                    <a:solidFill>
                      <a:srgbClr val="FFFFFF"/>
                    </a:solidFill>
                  </a:tcPr>
                </a:tc>
                <a:extLst>
                  <a:ext uri="{0D108BD9-81ED-4DB2-BD59-A6C34878D82A}">
                    <a16:rowId xmlns:a16="http://schemas.microsoft.com/office/drawing/2014/main" xmlns="" val="3662080623"/>
                  </a:ext>
                </a:extLst>
              </a:tr>
              <a:tr h="266700">
                <a:tc>
                  <a:txBody>
                    <a:bodyPr/>
                    <a:lstStyle/>
                    <a:p>
                      <a:pPr marL="91440" algn="l" fontAlgn="b"/>
                      <a:r>
                        <a:rPr lang="en-US" sz="1200" b="0" i="0" u="none" strike="noStrike">
                          <a:solidFill>
                            <a:srgbClr val="000000"/>
                          </a:solidFill>
                          <a:effectLst/>
                          <a:latin typeface="Georgia" panose="02040502050405020303" pitchFamily="18" charset="0"/>
                        </a:rPr>
                        <a:t>Mobilink Microfinance Bank</a:t>
                      </a:r>
                    </a:p>
                  </a:txBody>
                  <a:tcPr marL="9525" marR="9525" marT="9525" marB="0" anchor="b">
                    <a:lnL w="6350" cap="flat" cmpd="sng" algn="ctr">
                      <a:solidFill>
                        <a:srgbClr val="000000"/>
                      </a:solidFill>
                      <a:prstDash val="solid"/>
                      <a:round/>
                      <a:headEnd type="none" w="med" len="med"/>
                      <a:tailEnd type="none" w="med" len="med"/>
                    </a:lnL>
                    <a:lnR>
                      <a:noFill/>
                    </a:lnR>
                    <a:lnT>
                      <a:noFill/>
                    </a:lnT>
                    <a:lnB>
                      <a:noFill/>
                    </a:lnB>
                    <a:solidFill>
                      <a:srgbClr val="FFFFFF"/>
                    </a:solidFill>
                  </a:tcPr>
                </a:tc>
                <a:tc>
                  <a:txBody>
                    <a:bodyPr/>
                    <a:lstStyle/>
                    <a:p>
                      <a:pPr algn="l" fontAlgn="b"/>
                      <a:r>
                        <a:rPr lang="en-US" sz="1200" b="0" i="0" u="none" strike="noStrike">
                          <a:solidFill>
                            <a:srgbClr val="000000"/>
                          </a:solidFill>
                          <a:effectLst/>
                          <a:latin typeface="Georgia" panose="02040502050405020303" pitchFamily="18" charset="0"/>
                        </a:rPr>
                        <a:t> </a:t>
                      </a:r>
                    </a:p>
                  </a:txBody>
                  <a:tcPr marL="9525" marR="9525" marT="9525" marB="0" anchor="b">
                    <a:lnL>
                      <a:noFill/>
                    </a:lnL>
                    <a:lnR>
                      <a:noFill/>
                    </a:lnR>
                    <a:lnT>
                      <a:noFill/>
                    </a:lnT>
                    <a:lnB>
                      <a:noFill/>
                    </a:lnB>
                    <a:solidFill>
                      <a:srgbClr val="FFFFFF"/>
                    </a:solidFill>
                  </a:tcPr>
                </a:tc>
                <a:tc>
                  <a:txBody>
                    <a:bodyPr/>
                    <a:lstStyle/>
                    <a:p>
                      <a:pPr algn="ctr" fontAlgn="ctr"/>
                      <a:r>
                        <a:rPr lang="en-US" sz="1200" b="0" i="0" u="none" strike="noStrike">
                          <a:solidFill>
                            <a:srgbClr val="000000"/>
                          </a:solidFill>
                          <a:effectLst/>
                          <a:latin typeface="Georgia" panose="02040502050405020303" pitchFamily="18" charset="0"/>
                        </a:rPr>
                        <a:t>45%</a:t>
                      </a:r>
                    </a:p>
                  </a:txBody>
                  <a:tcPr marL="9525" marR="9525" marT="9525" marB="0" anchor="ctr">
                    <a:lnL>
                      <a:noFill/>
                    </a:lnL>
                    <a:lnR>
                      <a:noFill/>
                    </a:lnR>
                    <a:lnT>
                      <a:noFill/>
                    </a:lnT>
                    <a:lnB>
                      <a:noFill/>
                    </a:lnB>
                    <a:solidFill>
                      <a:srgbClr val="FFFFFF"/>
                    </a:solidFill>
                  </a:tcPr>
                </a:tc>
                <a:tc>
                  <a:txBody>
                    <a:bodyPr/>
                    <a:lstStyle/>
                    <a:p>
                      <a:pPr algn="ctr" fontAlgn="ctr"/>
                      <a:r>
                        <a:rPr lang="en-US" sz="1200" b="0" i="0" u="none" strike="noStrike">
                          <a:solidFill>
                            <a:srgbClr val="000000"/>
                          </a:solidFill>
                          <a:effectLst/>
                          <a:latin typeface="Georgia" panose="02040502050405020303" pitchFamily="18" charset="0"/>
                        </a:rPr>
                        <a:t>48%</a:t>
                      </a:r>
                    </a:p>
                  </a:txBody>
                  <a:tcPr marL="9525" marR="9525" marT="9525" marB="0" anchor="ctr">
                    <a:lnL>
                      <a:noFill/>
                    </a:lnL>
                    <a:lnR>
                      <a:noFill/>
                    </a:lnR>
                    <a:lnT>
                      <a:noFill/>
                    </a:lnT>
                    <a:lnB>
                      <a:noFill/>
                    </a:lnB>
                    <a:solidFill>
                      <a:srgbClr val="FFFFFF"/>
                    </a:solidFill>
                  </a:tcPr>
                </a:tc>
                <a:tc>
                  <a:txBody>
                    <a:bodyPr/>
                    <a:lstStyle/>
                    <a:p>
                      <a:pPr algn="ctr" fontAlgn="ctr"/>
                      <a:r>
                        <a:rPr lang="en-US" sz="1200" b="0" i="0" u="none" strike="noStrike">
                          <a:solidFill>
                            <a:srgbClr val="000000"/>
                          </a:solidFill>
                          <a:effectLst/>
                          <a:latin typeface="Georgia" panose="02040502050405020303" pitchFamily="18" charset="0"/>
                        </a:rPr>
                        <a:t>32%</a:t>
                      </a:r>
                    </a:p>
                  </a:txBody>
                  <a:tcPr marL="9525" marR="9525" marT="9525" marB="0" anchor="ctr">
                    <a:lnL>
                      <a:noFill/>
                    </a:lnL>
                    <a:lnR>
                      <a:noFill/>
                    </a:lnR>
                    <a:lnT>
                      <a:noFill/>
                    </a:lnT>
                    <a:lnB>
                      <a:noFill/>
                    </a:lnB>
                    <a:solidFill>
                      <a:srgbClr val="FFFFFF"/>
                    </a:solidFill>
                  </a:tcPr>
                </a:tc>
                <a:tc>
                  <a:txBody>
                    <a:bodyPr/>
                    <a:lstStyle/>
                    <a:p>
                      <a:pPr algn="ctr" fontAlgn="ctr"/>
                      <a:r>
                        <a:rPr lang="en-US" sz="1200" b="0" i="0" u="none" strike="noStrike">
                          <a:solidFill>
                            <a:srgbClr val="000000"/>
                          </a:solidFill>
                          <a:effectLst/>
                          <a:latin typeface="Georgia" panose="02040502050405020303" pitchFamily="18" charset="0"/>
                        </a:rPr>
                        <a:t>60%</a:t>
                      </a:r>
                    </a:p>
                  </a:txBody>
                  <a:tcPr marL="9525" marR="9525" marT="9525" marB="0" anchor="ctr">
                    <a:lnL>
                      <a:noFill/>
                    </a:lnL>
                    <a:lnR>
                      <a:noFill/>
                    </a:lnR>
                    <a:lnT>
                      <a:noFill/>
                    </a:lnT>
                    <a:lnB>
                      <a:noFill/>
                    </a:lnB>
                    <a:solidFill>
                      <a:srgbClr val="FFFFFF"/>
                    </a:solidFill>
                  </a:tcPr>
                </a:tc>
                <a:tc>
                  <a:txBody>
                    <a:bodyPr/>
                    <a:lstStyle/>
                    <a:p>
                      <a:pPr algn="ctr" fontAlgn="ctr"/>
                      <a:r>
                        <a:rPr lang="en-US" sz="1200" b="0" i="0" u="none" strike="noStrike">
                          <a:solidFill>
                            <a:srgbClr val="000000"/>
                          </a:solidFill>
                          <a:effectLst/>
                          <a:latin typeface="Georgia" panose="02040502050405020303" pitchFamily="18" charset="0"/>
                        </a:rPr>
                        <a:t>10%</a:t>
                      </a:r>
                    </a:p>
                  </a:txBody>
                  <a:tcPr marL="9525" marR="9525" marT="9525" marB="0" anchor="ctr">
                    <a:lnL>
                      <a:noFill/>
                    </a:lnL>
                    <a:lnR w="6350" cap="flat" cmpd="sng" algn="ctr">
                      <a:solidFill>
                        <a:srgbClr val="000000"/>
                      </a:solidFill>
                      <a:prstDash val="solid"/>
                      <a:round/>
                      <a:headEnd type="none" w="med" len="med"/>
                      <a:tailEnd type="none" w="med" len="med"/>
                    </a:lnR>
                    <a:lnT>
                      <a:noFill/>
                    </a:lnT>
                    <a:lnB>
                      <a:noFill/>
                    </a:lnB>
                    <a:solidFill>
                      <a:srgbClr val="FFFFFF"/>
                    </a:solidFill>
                  </a:tcPr>
                </a:tc>
                <a:extLst>
                  <a:ext uri="{0D108BD9-81ED-4DB2-BD59-A6C34878D82A}">
                    <a16:rowId xmlns:a16="http://schemas.microsoft.com/office/drawing/2014/main" xmlns="" val="217939629"/>
                  </a:ext>
                </a:extLst>
              </a:tr>
              <a:tr h="266700">
                <a:tc>
                  <a:txBody>
                    <a:bodyPr/>
                    <a:lstStyle/>
                    <a:p>
                      <a:pPr marL="91440" algn="l" fontAlgn="b"/>
                      <a:r>
                        <a:rPr lang="en-US" sz="1200" b="0" i="0" u="none" strike="noStrike">
                          <a:solidFill>
                            <a:srgbClr val="000000"/>
                          </a:solidFill>
                          <a:effectLst/>
                          <a:latin typeface="Georgia" panose="02040502050405020303" pitchFamily="18" charset="0"/>
                        </a:rPr>
                        <a:t>U Microfinance Bank</a:t>
                      </a:r>
                    </a:p>
                  </a:txBody>
                  <a:tcPr marL="9525" marR="9525" marT="9525" marB="0" anchor="b">
                    <a:lnL w="6350" cap="flat" cmpd="sng" algn="ctr">
                      <a:solidFill>
                        <a:srgbClr val="000000"/>
                      </a:solidFill>
                      <a:prstDash val="solid"/>
                      <a:round/>
                      <a:headEnd type="none" w="med" len="med"/>
                      <a:tailEnd type="none" w="med" len="med"/>
                    </a:lnL>
                    <a:lnR>
                      <a:noFill/>
                    </a:lnR>
                    <a:lnT>
                      <a:noFill/>
                    </a:lnT>
                    <a:lnB>
                      <a:noFill/>
                    </a:lnB>
                    <a:solidFill>
                      <a:srgbClr val="FFFFFF"/>
                    </a:solidFill>
                  </a:tcPr>
                </a:tc>
                <a:tc>
                  <a:txBody>
                    <a:bodyPr/>
                    <a:lstStyle/>
                    <a:p>
                      <a:pPr algn="l" fontAlgn="b"/>
                      <a:r>
                        <a:rPr lang="en-US" sz="1200" b="0" i="0" u="none" strike="noStrike">
                          <a:solidFill>
                            <a:srgbClr val="000000"/>
                          </a:solidFill>
                          <a:effectLst/>
                          <a:latin typeface="Georgia" panose="02040502050405020303" pitchFamily="18" charset="0"/>
                        </a:rPr>
                        <a:t> </a:t>
                      </a:r>
                    </a:p>
                  </a:txBody>
                  <a:tcPr marL="9525" marR="9525" marT="9525" marB="0" anchor="b">
                    <a:lnL>
                      <a:noFill/>
                    </a:lnL>
                    <a:lnR>
                      <a:noFill/>
                    </a:lnR>
                    <a:lnT>
                      <a:noFill/>
                    </a:lnT>
                    <a:lnB>
                      <a:noFill/>
                    </a:lnB>
                    <a:solidFill>
                      <a:srgbClr val="FFFFFF"/>
                    </a:solidFill>
                  </a:tcPr>
                </a:tc>
                <a:tc>
                  <a:txBody>
                    <a:bodyPr/>
                    <a:lstStyle/>
                    <a:p>
                      <a:pPr algn="ctr" fontAlgn="ctr"/>
                      <a:r>
                        <a:rPr lang="en-US" sz="1200" b="0" i="0" u="none" strike="noStrike">
                          <a:solidFill>
                            <a:srgbClr val="000000"/>
                          </a:solidFill>
                          <a:effectLst/>
                          <a:latin typeface="Georgia" panose="02040502050405020303" pitchFamily="18" charset="0"/>
                        </a:rPr>
                        <a:t>48%</a:t>
                      </a:r>
                    </a:p>
                  </a:txBody>
                  <a:tcPr marL="9525" marR="9525" marT="9525" marB="0" anchor="ctr">
                    <a:lnL>
                      <a:noFill/>
                    </a:lnL>
                    <a:lnR>
                      <a:noFill/>
                    </a:lnR>
                    <a:lnT>
                      <a:noFill/>
                    </a:lnT>
                    <a:lnB>
                      <a:noFill/>
                    </a:lnB>
                    <a:solidFill>
                      <a:srgbClr val="FFFFFF"/>
                    </a:solidFill>
                  </a:tcPr>
                </a:tc>
                <a:tc>
                  <a:txBody>
                    <a:bodyPr/>
                    <a:lstStyle/>
                    <a:p>
                      <a:pPr algn="ctr" fontAlgn="ctr"/>
                      <a:r>
                        <a:rPr lang="en-US" sz="1200" b="0" i="0" u="none" strike="noStrike">
                          <a:solidFill>
                            <a:srgbClr val="000000"/>
                          </a:solidFill>
                          <a:effectLst/>
                          <a:latin typeface="Georgia" panose="02040502050405020303" pitchFamily="18" charset="0"/>
                        </a:rPr>
                        <a:t>72%</a:t>
                      </a:r>
                    </a:p>
                  </a:txBody>
                  <a:tcPr marL="9525" marR="9525" marT="9525" marB="0" anchor="ctr">
                    <a:lnL>
                      <a:noFill/>
                    </a:lnL>
                    <a:lnR>
                      <a:noFill/>
                    </a:lnR>
                    <a:lnT>
                      <a:noFill/>
                    </a:lnT>
                    <a:lnB>
                      <a:noFill/>
                    </a:lnB>
                    <a:solidFill>
                      <a:srgbClr val="FFFFFF"/>
                    </a:solidFill>
                  </a:tcPr>
                </a:tc>
                <a:tc>
                  <a:txBody>
                    <a:bodyPr/>
                    <a:lstStyle/>
                    <a:p>
                      <a:pPr algn="ctr" fontAlgn="ctr"/>
                      <a:r>
                        <a:rPr lang="en-US" sz="1200" b="0" i="0" u="none" strike="noStrike" dirty="0">
                          <a:solidFill>
                            <a:srgbClr val="000000"/>
                          </a:solidFill>
                          <a:effectLst/>
                          <a:latin typeface="Georgia" panose="02040502050405020303" pitchFamily="18" charset="0"/>
                        </a:rPr>
                        <a:t>13%</a:t>
                      </a:r>
                    </a:p>
                  </a:txBody>
                  <a:tcPr marL="9525" marR="9525" marT="9525" marB="0" anchor="ctr">
                    <a:lnL>
                      <a:noFill/>
                    </a:lnL>
                    <a:lnR>
                      <a:noFill/>
                    </a:lnR>
                    <a:lnT>
                      <a:noFill/>
                    </a:lnT>
                    <a:lnB>
                      <a:noFill/>
                    </a:lnB>
                    <a:solidFill>
                      <a:srgbClr val="FFFFFF"/>
                    </a:solidFill>
                  </a:tcPr>
                </a:tc>
                <a:tc>
                  <a:txBody>
                    <a:bodyPr/>
                    <a:lstStyle/>
                    <a:p>
                      <a:pPr algn="ctr" fontAlgn="ctr"/>
                      <a:r>
                        <a:rPr lang="en-US" sz="1200" b="0" i="0" u="none" strike="noStrike" dirty="0">
                          <a:solidFill>
                            <a:srgbClr val="000000"/>
                          </a:solidFill>
                          <a:effectLst/>
                          <a:latin typeface="Georgia" panose="02040502050405020303" pitchFamily="18" charset="0"/>
                        </a:rPr>
                        <a:t>98%</a:t>
                      </a:r>
                    </a:p>
                  </a:txBody>
                  <a:tcPr marL="9525" marR="9525" marT="9525" marB="0" anchor="ctr">
                    <a:lnL>
                      <a:noFill/>
                    </a:lnL>
                    <a:lnR>
                      <a:noFill/>
                    </a:lnR>
                    <a:lnT>
                      <a:noFill/>
                    </a:lnT>
                    <a:lnB>
                      <a:noFill/>
                    </a:lnB>
                    <a:solidFill>
                      <a:srgbClr val="FFFFFF"/>
                    </a:solidFill>
                  </a:tcPr>
                </a:tc>
                <a:tc>
                  <a:txBody>
                    <a:bodyPr/>
                    <a:lstStyle/>
                    <a:p>
                      <a:pPr algn="ctr" fontAlgn="ctr"/>
                      <a:r>
                        <a:rPr lang="en-US" sz="1200" b="0" i="0" u="none" strike="noStrike">
                          <a:solidFill>
                            <a:srgbClr val="000000"/>
                          </a:solidFill>
                          <a:effectLst/>
                          <a:latin typeface="Georgia" panose="02040502050405020303" pitchFamily="18" charset="0"/>
                        </a:rPr>
                        <a:t>10%</a:t>
                      </a:r>
                    </a:p>
                  </a:txBody>
                  <a:tcPr marL="9525" marR="9525" marT="9525" marB="0" anchor="ctr">
                    <a:lnL>
                      <a:noFill/>
                    </a:lnL>
                    <a:lnR w="6350" cap="flat" cmpd="sng" algn="ctr">
                      <a:solidFill>
                        <a:srgbClr val="000000"/>
                      </a:solidFill>
                      <a:prstDash val="solid"/>
                      <a:round/>
                      <a:headEnd type="none" w="med" len="med"/>
                      <a:tailEnd type="none" w="med" len="med"/>
                    </a:lnR>
                    <a:lnT>
                      <a:noFill/>
                    </a:lnT>
                    <a:lnB>
                      <a:noFill/>
                    </a:lnB>
                    <a:solidFill>
                      <a:srgbClr val="FFFFFF"/>
                    </a:solidFill>
                  </a:tcPr>
                </a:tc>
                <a:extLst>
                  <a:ext uri="{0D108BD9-81ED-4DB2-BD59-A6C34878D82A}">
                    <a16:rowId xmlns:a16="http://schemas.microsoft.com/office/drawing/2014/main" xmlns="" val="2697435339"/>
                  </a:ext>
                </a:extLst>
              </a:tr>
              <a:tr h="266700">
                <a:tc>
                  <a:txBody>
                    <a:bodyPr/>
                    <a:lstStyle/>
                    <a:p>
                      <a:pPr marL="91440" algn="l" fontAlgn="b"/>
                      <a:r>
                        <a:rPr lang="en-US" sz="1200" b="0" i="0" u="none" strike="noStrike">
                          <a:solidFill>
                            <a:srgbClr val="000000"/>
                          </a:solidFill>
                          <a:effectLst/>
                          <a:latin typeface="Georgia" panose="02040502050405020303" pitchFamily="18" charset="0"/>
                        </a:rPr>
                        <a:t>NRSP Microfinance Bank</a:t>
                      </a:r>
                    </a:p>
                  </a:txBody>
                  <a:tcPr marL="9525" marR="9525" marT="9525" marB="0" anchor="b">
                    <a:lnL w="6350" cap="flat" cmpd="sng" algn="ctr">
                      <a:solidFill>
                        <a:srgbClr val="000000"/>
                      </a:solidFill>
                      <a:prstDash val="solid"/>
                      <a:round/>
                      <a:headEnd type="none" w="med" len="med"/>
                      <a:tailEnd type="none" w="med" len="med"/>
                    </a:lnL>
                    <a:lnR>
                      <a:noFill/>
                    </a:lnR>
                    <a:lnT>
                      <a:noFill/>
                    </a:lnT>
                    <a:lnB>
                      <a:noFill/>
                    </a:lnB>
                    <a:solidFill>
                      <a:srgbClr val="FFFFFF"/>
                    </a:solidFill>
                  </a:tcPr>
                </a:tc>
                <a:tc>
                  <a:txBody>
                    <a:bodyPr/>
                    <a:lstStyle/>
                    <a:p>
                      <a:pPr algn="l" fontAlgn="b"/>
                      <a:r>
                        <a:rPr lang="en-US" sz="1200" b="0" i="0" u="none" strike="noStrike">
                          <a:solidFill>
                            <a:srgbClr val="000000"/>
                          </a:solidFill>
                          <a:effectLst/>
                          <a:latin typeface="Georgia" panose="02040502050405020303" pitchFamily="18" charset="0"/>
                        </a:rPr>
                        <a:t> </a:t>
                      </a:r>
                    </a:p>
                  </a:txBody>
                  <a:tcPr marL="9525" marR="9525" marT="9525" marB="0" anchor="b">
                    <a:lnL>
                      <a:noFill/>
                    </a:lnL>
                    <a:lnR>
                      <a:noFill/>
                    </a:lnR>
                    <a:lnT>
                      <a:noFill/>
                    </a:lnT>
                    <a:lnB>
                      <a:noFill/>
                    </a:lnB>
                    <a:solidFill>
                      <a:srgbClr val="FFFFFF"/>
                    </a:solidFill>
                  </a:tcPr>
                </a:tc>
                <a:tc>
                  <a:txBody>
                    <a:bodyPr/>
                    <a:lstStyle/>
                    <a:p>
                      <a:pPr algn="ctr" fontAlgn="ctr"/>
                      <a:r>
                        <a:rPr lang="en-US" sz="1200" b="0" i="0" u="none" strike="noStrike">
                          <a:solidFill>
                            <a:srgbClr val="000000"/>
                          </a:solidFill>
                          <a:effectLst/>
                          <a:latin typeface="Georgia" panose="02040502050405020303" pitchFamily="18" charset="0"/>
                        </a:rPr>
                        <a:t>40%</a:t>
                      </a:r>
                    </a:p>
                  </a:txBody>
                  <a:tcPr marL="9525" marR="9525" marT="9525" marB="0" anchor="ctr">
                    <a:lnL>
                      <a:noFill/>
                    </a:lnL>
                    <a:lnR>
                      <a:noFill/>
                    </a:lnR>
                    <a:lnT>
                      <a:noFill/>
                    </a:lnT>
                    <a:lnB>
                      <a:noFill/>
                    </a:lnB>
                    <a:solidFill>
                      <a:srgbClr val="FFFFFF"/>
                    </a:solidFill>
                  </a:tcPr>
                </a:tc>
                <a:tc>
                  <a:txBody>
                    <a:bodyPr/>
                    <a:lstStyle/>
                    <a:p>
                      <a:pPr algn="ctr" fontAlgn="ctr"/>
                      <a:r>
                        <a:rPr lang="en-US" sz="1200" b="0" i="0" u="none" strike="noStrike">
                          <a:solidFill>
                            <a:srgbClr val="000000"/>
                          </a:solidFill>
                          <a:effectLst/>
                          <a:latin typeface="Georgia" panose="02040502050405020303" pitchFamily="18" charset="0"/>
                        </a:rPr>
                        <a:t>11%</a:t>
                      </a:r>
                    </a:p>
                  </a:txBody>
                  <a:tcPr marL="9525" marR="9525" marT="9525" marB="0" anchor="ctr">
                    <a:lnL>
                      <a:noFill/>
                    </a:lnL>
                    <a:lnR>
                      <a:noFill/>
                    </a:lnR>
                    <a:lnT>
                      <a:noFill/>
                    </a:lnT>
                    <a:lnB>
                      <a:noFill/>
                    </a:lnB>
                    <a:solidFill>
                      <a:srgbClr val="FFFFFF"/>
                    </a:solidFill>
                  </a:tcPr>
                </a:tc>
                <a:tc>
                  <a:txBody>
                    <a:bodyPr/>
                    <a:lstStyle/>
                    <a:p>
                      <a:pPr algn="ctr" fontAlgn="ctr"/>
                      <a:r>
                        <a:rPr lang="en-US" sz="1200" b="0" i="0" u="none" strike="noStrike" dirty="0">
                          <a:solidFill>
                            <a:srgbClr val="000000"/>
                          </a:solidFill>
                          <a:effectLst/>
                          <a:latin typeface="Georgia" panose="02040502050405020303" pitchFamily="18" charset="0"/>
                        </a:rPr>
                        <a:t>1%</a:t>
                      </a:r>
                    </a:p>
                  </a:txBody>
                  <a:tcPr marL="9525" marR="9525" marT="9525" marB="0" anchor="ctr">
                    <a:lnL>
                      <a:noFill/>
                    </a:lnL>
                    <a:lnR>
                      <a:noFill/>
                    </a:lnR>
                    <a:lnT>
                      <a:noFill/>
                    </a:lnT>
                    <a:lnB>
                      <a:noFill/>
                    </a:lnB>
                    <a:solidFill>
                      <a:srgbClr val="FFFFFF"/>
                    </a:solidFill>
                  </a:tcPr>
                </a:tc>
                <a:tc>
                  <a:txBody>
                    <a:bodyPr/>
                    <a:lstStyle/>
                    <a:p>
                      <a:pPr algn="ctr" fontAlgn="ctr"/>
                      <a:r>
                        <a:rPr lang="en-US" sz="1200" b="0" i="0" u="none" strike="noStrike" dirty="0">
                          <a:solidFill>
                            <a:srgbClr val="000000"/>
                          </a:solidFill>
                          <a:effectLst/>
                          <a:latin typeface="Georgia" panose="02040502050405020303" pitchFamily="18" charset="0"/>
                        </a:rPr>
                        <a:t>47%</a:t>
                      </a:r>
                    </a:p>
                  </a:txBody>
                  <a:tcPr marL="9525" marR="9525" marT="9525" marB="0" anchor="ctr">
                    <a:lnL>
                      <a:noFill/>
                    </a:lnL>
                    <a:lnR>
                      <a:noFill/>
                    </a:lnR>
                    <a:lnT>
                      <a:noFill/>
                    </a:lnT>
                    <a:lnB>
                      <a:noFill/>
                    </a:lnB>
                    <a:solidFill>
                      <a:srgbClr val="FFFFFF"/>
                    </a:solidFill>
                  </a:tcPr>
                </a:tc>
                <a:tc>
                  <a:txBody>
                    <a:bodyPr/>
                    <a:lstStyle/>
                    <a:p>
                      <a:pPr algn="ctr" fontAlgn="ctr"/>
                      <a:r>
                        <a:rPr lang="en-US" sz="1200" b="0" i="0" u="none" strike="noStrike">
                          <a:solidFill>
                            <a:srgbClr val="000000"/>
                          </a:solidFill>
                          <a:effectLst/>
                          <a:latin typeface="Georgia" panose="02040502050405020303" pitchFamily="18" charset="0"/>
                        </a:rPr>
                        <a:t>-7%</a:t>
                      </a:r>
                    </a:p>
                  </a:txBody>
                  <a:tcPr marL="9525" marR="9525" marT="9525" marB="0" anchor="ctr">
                    <a:lnL>
                      <a:noFill/>
                    </a:lnL>
                    <a:lnR w="6350" cap="flat" cmpd="sng" algn="ctr">
                      <a:solidFill>
                        <a:srgbClr val="000000"/>
                      </a:solidFill>
                      <a:prstDash val="solid"/>
                      <a:round/>
                      <a:headEnd type="none" w="med" len="med"/>
                      <a:tailEnd type="none" w="med" len="med"/>
                    </a:lnR>
                    <a:lnT>
                      <a:noFill/>
                    </a:lnT>
                    <a:lnB>
                      <a:noFill/>
                    </a:lnB>
                    <a:solidFill>
                      <a:srgbClr val="FFFFFF"/>
                    </a:solidFill>
                  </a:tcPr>
                </a:tc>
                <a:extLst>
                  <a:ext uri="{0D108BD9-81ED-4DB2-BD59-A6C34878D82A}">
                    <a16:rowId xmlns:a16="http://schemas.microsoft.com/office/drawing/2014/main" xmlns="" val="2177425154"/>
                  </a:ext>
                </a:extLst>
              </a:tr>
              <a:tr h="266700">
                <a:tc>
                  <a:txBody>
                    <a:bodyPr/>
                    <a:lstStyle/>
                    <a:p>
                      <a:pPr marL="91440" algn="l" fontAlgn="b"/>
                      <a:r>
                        <a:rPr lang="en-US" sz="1200" b="1" i="0" u="none" strike="noStrike" dirty="0">
                          <a:solidFill>
                            <a:srgbClr val="000000"/>
                          </a:solidFill>
                          <a:effectLst/>
                          <a:latin typeface="Georgia" panose="02040502050405020303" pitchFamily="18" charset="0"/>
                        </a:rPr>
                        <a:t>Total</a:t>
                      </a:r>
                    </a:p>
                  </a:txBody>
                  <a:tcPr marL="9525" marR="9525" marT="9525" marB="0" anchor="b">
                    <a:lnL w="635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en-US" sz="1200" b="0" i="0" u="none" strike="noStrike">
                          <a:solidFill>
                            <a:srgbClr val="000000"/>
                          </a:solidFill>
                          <a:effectLst/>
                          <a:latin typeface="Georgia" panose="02040502050405020303" pitchFamily="18" charset="0"/>
                        </a:rPr>
                        <a:t> </a:t>
                      </a:r>
                    </a:p>
                  </a:txBody>
                  <a:tcPr marL="9525" marR="9525" marT="9525" marB="0" anchor="b">
                    <a:lnL>
                      <a:noFill/>
                    </a:lnL>
                    <a:lnR>
                      <a:noFill/>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1200" b="1" i="0" u="none" strike="noStrike">
                          <a:solidFill>
                            <a:srgbClr val="000000"/>
                          </a:solidFill>
                          <a:effectLst/>
                          <a:latin typeface="Georgia" panose="02040502050405020303" pitchFamily="18" charset="0"/>
                        </a:rPr>
                        <a:t>70%</a:t>
                      </a:r>
                    </a:p>
                  </a:txBody>
                  <a:tcPr marL="9525" marR="9525" marT="9525" marB="0" anchor="ctr">
                    <a:lnL>
                      <a:noFill/>
                    </a:lnL>
                    <a:lnR>
                      <a:noFill/>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1200" b="1" i="0" u="none" strike="noStrike">
                          <a:solidFill>
                            <a:srgbClr val="000000"/>
                          </a:solidFill>
                          <a:effectLst/>
                          <a:latin typeface="Georgia" panose="02040502050405020303" pitchFamily="18" charset="0"/>
                        </a:rPr>
                        <a:t>33%</a:t>
                      </a:r>
                    </a:p>
                  </a:txBody>
                  <a:tcPr marL="9525" marR="9525" marT="9525" marB="0" anchor="ctr">
                    <a:lnL>
                      <a:noFill/>
                    </a:lnL>
                    <a:lnR>
                      <a:noFill/>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1200" b="1" i="0" u="none" strike="noStrike" dirty="0">
                          <a:solidFill>
                            <a:srgbClr val="000000"/>
                          </a:solidFill>
                          <a:effectLst/>
                          <a:latin typeface="Georgia" panose="02040502050405020303" pitchFamily="18" charset="0"/>
                        </a:rPr>
                        <a:t>16%</a:t>
                      </a:r>
                    </a:p>
                  </a:txBody>
                  <a:tcPr marL="9525" marR="9525" marT="9525" marB="0" anchor="ctr">
                    <a:lnL>
                      <a:noFill/>
                    </a:lnL>
                    <a:lnR>
                      <a:noFill/>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1200" b="1" i="0" u="none" strike="noStrike" dirty="0">
                          <a:solidFill>
                            <a:srgbClr val="000000"/>
                          </a:solidFill>
                          <a:effectLst/>
                          <a:latin typeface="Georgia" panose="02040502050405020303" pitchFamily="18" charset="0"/>
                        </a:rPr>
                        <a:t>56%</a:t>
                      </a:r>
                    </a:p>
                  </a:txBody>
                  <a:tcPr marL="9525" marR="9525" marT="9525" marB="0" anchor="ctr">
                    <a:lnL>
                      <a:noFill/>
                    </a:lnL>
                    <a:lnR>
                      <a:noFill/>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1200" b="1" i="0" u="none" strike="noStrike" dirty="0">
                          <a:solidFill>
                            <a:srgbClr val="000000"/>
                          </a:solidFill>
                          <a:effectLst/>
                          <a:latin typeface="Georgia" panose="02040502050405020303" pitchFamily="18" charset="0"/>
                        </a:rPr>
                        <a:t>6%</a:t>
                      </a:r>
                    </a:p>
                  </a:txBody>
                  <a:tcPr marL="9525" marR="9525" marT="9525" marB="0" anchor="ctr">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xmlns="" val="720667418"/>
                  </a:ext>
                </a:extLst>
              </a:tr>
            </a:tbl>
          </a:graphicData>
        </a:graphic>
      </p:graphicFrame>
      <p:sp>
        <p:nvSpPr>
          <p:cNvPr id="7" name="Title 1"/>
          <p:cNvSpPr>
            <a:spLocks noGrp="1"/>
          </p:cNvSpPr>
          <p:nvPr>
            <p:ph type="title"/>
          </p:nvPr>
        </p:nvSpPr>
        <p:spPr>
          <a:xfrm>
            <a:off x="-4671" y="4761"/>
            <a:ext cx="2938939" cy="462158"/>
          </a:xfrm>
        </p:spPr>
        <p:txBody>
          <a:bodyPr rtlCol="0">
            <a:normAutofit/>
          </a:bodyPr>
          <a:lstStyle/>
          <a:p>
            <a:pPr algn="l" fontAlgn="auto">
              <a:spcAft>
                <a:spcPts val="0"/>
              </a:spcAft>
              <a:defRPr/>
            </a:pPr>
            <a:r>
              <a:rPr lang="en-US" sz="2500" dirty="0">
                <a:solidFill>
                  <a:schemeClr val="tx1">
                    <a:tint val="75000"/>
                  </a:schemeClr>
                </a:solidFill>
                <a:latin typeface="Georgia" pitchFamily="18" charset="0"/>
                <a:ea typeface="+mn-ea"/>
                <a:cs typeface="+mn-cs"/>
              </a:rPr>
              <a:t>Agenda Item No. </a:t>
            </a:r>
            <a:r>
              <a:rPr lang="en-US" sz="2500" dirty="0" smtClean="0">
                <a:solidFill>
                  <a:schemeClr val="tx1">
                    <a:tint val="75000"/>
                  </a:schemeClr>
                </a:solidFill>
                <a:latin typeface="Georgia" pitchFamily="18" charset="0"/>
                <a:ea typeface="+mn-ea"/>
                <a:cs typeface="+mn-cs"/>
              </a:rPr>
              <a:t>2</a:t>
            </a:r>
            <a:endParaRPr lang="en-US" sz="2500" dirty="0">
              <a:solidFill>
                <a:schemeClr val="tx1">
                  <a:tint val="75000"/>
                </a:schemeClr>
              </a:solidFill>
              <a:latin typeface="Georgia" pitchFamily="18" charset="0"/>
              <a:ea typeface="+mn-ea"/>
              <a:cs typeface="+mn-cs"/>
            </a:endParaRPr>
          </a:p>
        </p:txBody>
      </p:sp>
    </p:spTree>
    <p:extLst>
      <p:ext uri="{BB962C8B-B14F-4D97-AF65-F5344CB8AC3E}">
        <p14:creationId xmlns:p14="http://schemas.microsoft.com/office/powerpoint/2010/main" val="233437100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2"/>
          <p:cNvSpPr txBox="1">
            <a:spLocks/>
          </p:cNvSpPr>
          <p:nvPr/>
        </p:nvSpPr>
        <p:spPr>
          <a:xfrm>
            <a:off x="1050878" y="517465"/>
            <a:ext cx="6291618" cy="544331"/>
          </a:xfrm>
          <a:prstGeom prst="rect">
            <a:avLst/>
          </a:prstGeom>
        </p:spPr>
        <p:txBody>
          <a:bodyPr vert="horz" lIns="91440" tIns="45720" rIns="91440" bIns="45720" rtlCol="0" anchor="ctr"/>
          <a:lstStyle/>
          <a:p>
            <a:pPr lvl="0">
              <a:defRPr/>
            </a:pPr>
            <a:r>
              <a:rPr lang="en-US" sz="2400" b="1" dirty="0">
                <a:solidFill>
                  <a:srgbClr val="002060"/>
                </a:solidFill>
                <a:latin typeface="Georgia" panose="02040502050405020303" pitchFamily="18" charset="0"/>
              </a:rPr>
              <a:t>Microfinance Universe Asset Quality</a:t>
            </a:r>
          </a:p>
        </p:txBody>
      </p:sp>
      <p:graphicFrame>
        <p:nvGraphicFramePr>
          <p:cNvPr id="6" name="Table 5"/>
          <p:cNvGraphicFramePr>
            <a:graphicFrameLocks noGrp="1"/>
          </p:cNvGraphicFramePr>
          <p:nvPr>
            <p:extLst>
              <p:ext uri="{D42A27DB-BD31-4B8C-83A1-F6EECF244321}">
                <p14:modId xmlns:p14="http://schemas.microsoft.com/office/powerpoint/2010/main" val="1020609864"/>
              </p:ext>
            </p:extLst>
          </p:nvPr>
        </p:nvGraphicFramePr>
        <p:xfrm>
          <a:off x="1409702" y="1219200"/>
          <a:ext cx="8153397" cy="3962406"/>
        </p:xfrm>
        <a:graphic>
          <a:graphicData uri="http://schemas.openxmlformats.org/drawingml/2006/table">
            <a:tbl>
              <a:tblPr/>
              <a:tblGrid>
                <a:gridCol w="2969781">
                  <a:extLst>
                    <a:ext uri="{9D8B030D-6E8A-4147-A177-3AD203B41FA5}">
                      <a16:colId xmlns:a16="http://schemas.microsoft.com/office/drawing/2014/main" xmlns="" val="713829033"/>
                    </a:ext>
                  </a:extLst>
                </a:gridCol>
                <a:gridCol w="863936">
                  <a:extLst>
                    <a:ext uri="{9D8B030D-6E8A-4147-A177-3AD203B41FA5}">
                      <a16:colId xmlns:a16="http://schemas.microsoft.com/office/drawing/2014/main" xmlns="" val="4157632571"/>
                    </a:ext>
                  </a:extLst>
                </a:gridCol>
                <a:gridCol w="863936">
                  <a:extLst>
                    <a:ext uri="{9D8B030D-6E8A-4147-A177-3AD203B41FA5}">
                      <a16:colId xmlns:a16="http://schemas.microsoft.com/office/drawing/2014/main" xmlns="" val="2284457243"/>
                    </a:ext>
                  </a:extLst>
                </a:gridCol>
                <a:gridCol w="863936">
                  <a:extLst>
                    <a:ext uri="{9D8B030D-6E8A-4147-A177-3AD203B41FA5}">
                      <a16:colId xmlns:a16="http://schemas.microsoft.com/office/drawing/2014/main" xmlns="" val="2627661966"/>
                    </a:ext>
                  </a:extLst>
                </a:gridCol>
                <a:gridCol w="863936">
                  <a:extLst>
                    <a:ext uri="{9D8B030D-6E8A-4147-A177-3AD203B41FA5}">
                      <a16:colId xmlns:a16="http://schemas.microsoft.com/office/drawing/2014/main" xmlns="" val="3967122617"/>
                    </a:ext>
                  </a:extLst>
                </a:gridCol>
                <a:gridCol w="863936">
                  <a:extLst>
                    <a:ext uri="{9D8B030D-6E8A-4147-A177-3AD203B41FA5}">
                      <a16:colId xmlns:a16="http://schemas.microsoft.com/office/drawing/2014/main" xmlns="" val="2939720753"/>
                    </a:ext>
                  </a:extLst>
                </a:gridCol>
                <a:gridCol w="863936">
                  <a:extLst>
                    <a:ext uri="{9D8B030D-6E8A-4147-A177-3AD203B41FA5}">
                      <a16:colId xmlns:a16="http://schemas.microsoft.com/office/drawing/2014/main" xmlns="" val="1744319185"/>
                    </a:ext>
                  </a:extLst>
                </a:gridCol>
              </a:tblGrid>
              <a:tr h="283029">
                <a:tc>
                  <a:txBody>
                    <a:bodyPr/>
                    <a:lstStyle/>
                    <a:p>
                      <a:pPr marL="91440" algn="l" fontAlgn="b"/>
                      <a:r>
                        <a:rPr lang="en-US" sz="1200" b="1" i="0" u="none" strike="noStrike" dirty="0">
                          <a:solidFill>
                            <a:srgbClr val="FFFFFF"/>
                          </a:solidFill>
                          <a:effectLst/>
                          <a:latin typeface="Georgia" panose="02040502050405020303" pitchFamily="18" charset="0"/>
                        </a:rPr>
                        <a:t>NPL (PKR </a:t>
                      </a:r>
                      <a:r>
                        <a:rPr lang="en-US" sz="1200" b="1" i="0" u="none" strike="noStrike" dirty="0" err="1">
                          <a:solidFill>
                            <a:srgbClr val="FFFFFF"/>
                          </a:solidFill>
                          <a:effectLst/>
                          <a:latin typeface="Georgia" panose="02040502050405020303" pitchFamily="18" charset="0"/>
                        </a:rPr>
                        <a:t>Mn</a:t>
                      </a:r>
                      <a:r>
                        <a:rPr lang="en-US" sz="1200" b="1" i="0" u="none" strike="noStrike" dirty="0">
                          <a:solidFill>
                            <a:srgbClr val="FFFFFF"/>
                          </a:solidFill>
                          <a:effectLst/>
                          <a:latin typeface="Georgia" panose="02040502050405020303" pitchFamily="18" charset="0"/>
                        </a:rPr>
                        <a:t>)</a:t>
                      </a:r>
                    </a:p>
                  </a:txBody>
                  <a:tcPr marL="9525" marR="9525" marT="9525" marB="0" anchor="b">
                    <a:lnL>
                      <a:noFill/>
                    </a:lnL>
                    <a:lnR>
                      <a:noFill/>
                    </a:lnR>
                    <a:lnT>
                      <a:noFill/>
                    </a:lnT>
                    <a:lnB>
                      <a:noFill/>
                    </a:lnB>
                    <a:solidFill>
                      <a:srgbClr val="002060"/>
                    </a:solidFill>
                  </a:tcPr>
                </a:tc>
                <a:tc>
                  <a:txBody>
                    <a:bodyPr/>
                    <a:lstStyle/>
                    <a:p>
                      <a:pPr algn="ctr" fontAlgn="ctr"/>
                      <a:r>
                        <a:rPr lang="en-US" sz="1200" b="1" i="0" u="none" strike="noStrike">
                          <a:solidFill>
                            <a:srgbClr val="FFFFFF"/>
                          </a:solidFill>
                          <a:effectLst/>
                          <a:latin typeface="Georgia" panose="02040502050405020303" pitchFamily="18" charset="0"/>
                        </a:rPr>
                        <a:t>CY16</a:t>
                      </a:r>
                    </a:p>
                  </a:txBody>
                  <a:tcPr marL="9525" marR="9525" marT="9525" marB="0" anchor="ctr">
                    <a:lnL>
                      <a:noFill/>
                    </a:lnL>
                    <a:lnR>
                      <a:noFill/>
                    </a:lnR>
                    <a:lnT>
                      <a:noFill/>
                    </a:lnT>
                    <a:lnB>
                      <a:noFill/>
                    </a:lnB>
                    <a:solidFill>
                      <a:srgbClr val="002060"/>
                    </a:solidFill>
                  </a:tcPr>
                </a:tc>
                <a:tc>
                  <a:txBody>
                    <a:bodyPr/>
                    <a:lstStyle/>
                    <a:p>
                      <a:pPr algn="ctr" fontAlgn="ctr"/>
                      <a:r>
                        <a:rPr lang="en-US" sz="1200" b="1" i="0" u="none" strike="noStrike">
                          <a:solidFill>
                            <a:srgbClr val="FFFFFF"/>
                          </a:solidFill>
                          <a:effectLst/>
                          <a:latin typeface="Georgia" panose="02040502050405020303" pitchFamily="18" charset="0"/>
                        </a:rPr>
                        <a:t>CY17</a:t>
                      </a:r>
                    </a:p>
                  </a:txBody>
                  <a:tcPr marL="9525" marR="9525" marT="9525" marB="0" anchor="ctr">
                    <a:lnL>
                      <a:noFill/>
                    </a:lnL>
                    <a:lnR>
                      <a:noFill/>
                    </a:lnR>
                    <a:lnT>
                      <a:noFill/>
                    </a:lnT>
                    <a:lnB>
                      <a:noFill/>
                    </a:lnB>
                    <a:solidFill>
                      <a:srgbClr val="002060"/>
                    </a:solidFill>
                  </a:tcPr>
                </a:tc>
                <a:tc>
                  <a:txBody>
                    <a:bodyPr/>
                    <a:lstStyle/>
                    <a:p>
                      <a:pPr algn="ctr" fontAlgn="ctr"/>
                      <a:r>
                        <a:rPr lang="en-US" sz="1200" b="1" i="0" u="none" strike="noStrike">
                          <a:solidFill>
                            <a:srgbClr val="FFFFFF"/>
                          </a:solidFill>
                          <a:effectLst/>
                          <a:latin typeface="Georgia" panose="02040502050405020303" pitchFamily="18" charset="0"/>
                        </a:rPr>
                        <a:t>CY18</a:t>
                      </a:r>
                    </a:p>
                  </a:txBody>
                  <a:tcPr marL="9525" marR="9525" marT="9525" marB="0" anchor="ctr">
                    <a:lnL>
                      <a:noFill/>
                    </a:lnL>
                    <a:lnR>
                      <a:noFill/>
                    </a:lnR>
                    <a:lnT>
                      <a:noFill/>
                    </a:lnT>
                    <a:lnB>
                      <a:noFill/>
                    </a:lnB>
                    <a:solidFill>
                      <a:srgbClr val="002060"/>
                    </a:solidFill>
                  </a:tcPr>
                </a:tc>
                <a:tc>
                  <a:txBody>
                    <a:bodyPr/>
                    <a:lstStyle/>
                    <a:p>
                      <a:pPr algn="ctr" fontAlgn="ctr"/>
                      <a:r>
                        <a:rPr lang="en-US" sz="1200" b="1" i="0" u="none" strike="noStrike">
                          <a:solidFill>
                            <a:srgbClr val="FFFFFF"/>
                          </a:solidFill>
                          <a:effectLst/>
                          <a:latin typeface="Georgia" panose="02040502050405020303" pitchFamily="18" charset="0"/>
                        </a:rPr>
                        <a:t>CY19</a:t>
                      </a:r>
                    </a:p>
                  </a:txBody>
                  <a:tcPr marL="9525" marR="9525" marT="9525" marB="0" anchor="ctr">
                    <a:lnL>
                      <a:noFill/>
                    </a:lnL>
                    <a:lnR>
                      <a:noFill/>
                    </a:lnR>
                    <a:lnT>
                      <a:noFill/>
                    </a:lnT>
                    <a:lnB>
                      <a:noFill/>
                    </a:lnB>
                    <a:solidFill>
                      <a:srgbClr val="002060"/>
                    </a:solidFill>
                  </a:tcPr>
                </a:tc>
                <a:tc>
                  <a:txBody>
                    <a:bodyPr/>
                    <a:lstStyle/>
                    <a:p>
                      <a:pPr algn="ctr" fontAlgn="ctr"/>
                      <a:r>
                        <a:rPr lang="en-US" sz="1200" b="1" i="0" u="none" strike="noStrike">
                          <a:solidFill>
                            <a:srgbClr val="FFFFFF"/>
                          </a:solidFill>
                          <a:effectLst/>
                          <a:latin typeface="Georgia" panose="02040502050405020303" pitchFamily="18" charset="0"/>
                        </a:rPr>
                        <a:t>CY20</a:t>
                      </a:r>
                    </a:p>
                  </a:txBody>
                  <a:tcPr marL="9525" marR="9525" marT="9525" marB="0" anchor="ctr">
                    <a:lnL>
                      <a:noFill/>
                    </a:lnL>
                    <a:lnR>
                      <a:noFill/>
                    </a:lnR>
                    <a:lnT>
                      <a:noFill/>
                    </a:lnT>
                    <a:lnB>
                      <a:noFill/>
                    </a:lnB>
                    <a:solidFill>
                      <a:srgbClr val="002060"/>
                    </a:solidFill>
                  </a:tcPr>
                </a:tc>
                <a:tc>
                  <a:txBody>
                    <a:bodyPr/>
                    <a:lstStyle/>
                    <a:p>
                      <a:pPr algn="ctr" fontAlgn="ctr"/>
                      <a:r>
                        <a:rPr lang="en-US" sz="1200" b="1" i="0" u="none" strike="noStrike">
                          <a:solidFill>
                            <a:srgbClr val="FFFFFF"/>
                          </a:solidFill>
                          <a:effectLst/>
                          <a:latin typeface="Georgia" panose="02040502050405020303" pitchFamily="18" charset="0"/>
                        </a:rPr>
                        <a:t>9MCY21</a:t>
                      </a:r>
                    </a:p>
                  </a:txBody>
                  <a:tcPr marL="9525" marR="9525" marT="9525" marB="0" anchor="ctr">
                    <a:lnL>
                      <a:noFill/>
                    </a:lnL>
                    <a:lnR>
                      <a:noFill/>
                    </a:lnR>
                    <a:lnT>
                      <a:noFill/>
                    </a:lnT>
                    <a:lnB>
                      <a:noFill/>
                    </a:lnB>
                    <a:solidFill>
                      <a:srgbClr val="002060"/>
                    </a:solidFill>
                  </a:tcPr>
                </a:tc>
                <a:extLst>
                  <a:ext uri="{0D108BD9-81ED-4DB2-BD59-A6C34878D82A}">
                    <a16:rowId xmlns:a16="http://schemas.microsoft.com/office/drawing/2014/main" xmlns="" val="477104939"/>
                  </a:ext>
                </a:extLst>
              </a:tr>
              <a:tr h="283029">
                <a:tc>
                  <a:txBody>
                    <a:bodyPr/>
                    <a:lstStyle/>
                    <a:p>
                      <a:pPr marL="91440" algn="l" fontAlgn="b"/>
                      <a:r>
                        <a:rPr lang="en-US" sz="1200" b="0" i="0" u="none" strike="noStrike" dirty="0" err="1">
                          <a:solidFill>
                            <a:srgbClr val="000000"/>
                          </a:solidFill>
                          <a:effectLst/>
                          <a:latin typeface="Georgia" panose="02040502050405020303" pitchFamily="18" charset="0"/>
                        </a:rPr>
                        <a:t>Khushhali</a:t>
                      </a:r>
                      <a:r>
                        <a:rPr lang="en-US" sz="1200" b="0" i="0" u="none" strike="noStrike" dirty="0">
                          <a:solidFill>
                            <a:srgbClr val="000000"/>
                          </a:solidFill>
                          <a:effectLst/>
                          <a:latin typeface="Georgia" panose="02040502050405020303" pitchFamily="18" charset="0"/>
                        </a:rPr>
                        <a:t> Microfinance Bank</a:t>
                      </a:r>
                    </a:p>
                  </a:txBody>
                  <a:tcPr marL="9525" marR="9525" marT="9525" marB="0" anchor="b">
                    <a:lnL>
                      <a:noFill/>
                    </a:lnL>
                    <a:lnR>
                      <a:noFill/>
                    </a:lnR>
                    <a:lnT>
                      <a:noFill/>
                    </a:lnT>
                    <a:lnB>
                      <a:noFill/>
                    </a:lnB>
                    <a:solidFill>
                      <a:srgbClr val="FFFFFF"/>
                    </a:solidFill>
                  </a:tcPr>
                </a:tc>
                <a:tc>
                  <a:txBody>
                    <a:bodyPr/>
                    <a:lstStyle/>
                    <a:p>
                      <a:pPr algn="ctr" fontAlgn="ctr"/>
                      <a:r>
                        <a:rPr lang="en-US" sz="1200" b="0" i="0" u="none" strike="noStrike">
                          <a:solidFill>
                            <a:srgbClr val="000000"/>
                          </a:solidFill>
                          <a:effectLst/>
                          <a:latin typeface="Georgia" panose="02040502050405020303" pitchFamily="18" charset="0"/>
                        </a:rPr>
                        <a:t>422</a:t>
                      </a:r>
                    </a:p>
                  </a:txBody>
                  <a:tcPr marL="9525" marR="9525" marT="9525" marB="0" anchor="ctr">
                    <a:lnL>
                      <a:noFill/>
                    </a:lnL>
                    <a:lnR>
                      <a:noFill/>
                    </a:lnR>
                    <a:lnT>
                      <a:noFill/>
                    </a:lnT>
                    <a:lnB>
                      <a:noFill/>
                    </a:lnB>
                    <a:solidFill>
                      <a:srgbClr val="FFFFFF"/>
                    </a:solidFill>
                  </a:tcPr>
                </a:tc>
                <a:tc>
                  <a:txBody>
                    <a:bodyPr/>
                    <a:lstStyle/>
                    <a:p>
                      <a:pPr algn="ctr" fontAlgn="ctr"/>
                      <a:r>
                        <a:rPr lang="en-US" sz="1200" b="0" i="0" u="none" strike="noStrike">
                          <a:solidFill>
                            <a:srgbClr val="000000"/>
                          </a:solidFill>
                          <a:effectLst/>
                          <a:latin typeface="Georgia" panose="02040502050405020303" pitchFamily="18" charset="0"/>
                        </a:rPr>
                        <a:t>382</a:t>
                      </a:r>
                    </a:p>
                  </a:txBody>
                  <a:tcPr marL="9525" marR="9525" marT="9525" marB="0" anchor="ctr">
                    <a:lnL>
                      <a:noFill/>
                    </a:lnL>
                    <a:lnR>
                      <a:noFill/>
                    </a:lnR>
                    <a:lnT>
                      <a:noFill/>
                    </a:lnT>
                    <a:lnB>
                      <a:noFill/>
                    </a:lnB>
                    <a:solidFill>
                      <a:srgbClr val="FFFFFF"/>
                    </a:solidFill>
                  </a:tcPr>
                </a:tc>
                <a:tc>
                  <a:txBody>
                    <a:bodyPr/>
                    <a:lstStyle/>
                    <a:p>
                      <a:pPr algn="ctr" fontAlgn="ctr"/>
                      <a:r>
                        <a:rPr lang="en-US" sz="1200" b="0" i="0" u="none" strike="noStrike">
                          <a:solidFill>
                            <a:srgbClr val="000000"/>
                          </a:solidFill>
                          <a:effectLst/>
                          <a:latin typeface="Georgia" panose="02040502050405020303" pitchFamily="18" charset="0"/>
                        </a:rPr>
                        <a:t>628</a:t>
                      </a:r>
                    </a:p>
                  </a:txBody>
                  <a:tcPr marL="9525" marR="9525" marT="9525" marB="0" anchor="ctr">
                    <a:lnL>
                      <a:noFill/>
                    </a:lnL>
                    <a:lnR>
                      <a:noFill/>
                    </a:lnR>
                    <a:lnT>
                      <a:noFill/>
                    </a:lnT>
                    <a:lnB>
                      <a:noFill/>
                    </a:lnB>
                    <a:solidFill>
                      <a:srgbClr val="FFFFFF"/>
                    </a:solidFill>
                  </a:tcPr>
                </a:tc>
                <a:tc>
                  <a:txBody>
                    <a:bodyPr/>
                    <a:lstStyle/>
                    <a:p>
                      <a:pPr algn="ctr" fontAlgn="ctr"/>
                      <a:r>
                        <a:rPr lang="en-US" sz="1200" b="0" i="0" u="none" strike="noStrike">
                          <a:solidFill>
                            <a:srgbClr val="000000"/>
                          </a:solidFill>
                          <a:effectLst/>
                          <a:latin typeface="Georgia" panose="02040502050405020303" pitchFamily="18" charset="0"/>
                        </a:rPr>
                        <a:t>2,544</a:t>
                      </a:r>
                    </a:p>
                  </a:txBody>
                  <a:tcPr marL="9525" marR="9525" marT="9525" marB="0" anchor="ctr">
                    <a:lnL>
                      <a:noFill/>
                    </a:lnL>
                    <a:lnR>
                      <a:noFill/>
                    </a:lnR>
                    <a:lnT>
                      <a:noFill/>
                    </a:lnT>
                    <a:lnB>
                      <a:noFill/>
                    </a:lnB>
                    <a:solidFill>
                      <a:srgbClr val="FFFFFF"/>
                    </a:solidFill>
                  </a:tcPr>
                </a:tc>
                <a:tc>
                  <a:txBody>
                    <a:bodyPr/>
                    <a:lstStyle/>
                    <a:p>
                      <a:pPr algn="ctr" fontAlgn="ctr"/>
                      <a:r>
                        <a:rPr lang="en-US" sz="1200" b="0" i="0" u="none" strike="noStrike">
                          <a:solidFill>
                            <a:srgbClr val="000000"/>
                          </a:solidFill>
                          <a:effectLst/>
                          <a:latin typeface="Georgia" panose="02040502050405020303" pitchFamily="18" charset="0"/>
                        </a:rPr>
                        <a:t>1,893</a:t>
                      </a:r>
                    </a:p>
                  </a:txBody>
                  <a:tcPr marL="9525" marR="9525" marT="9525" marB="0" anchor="ctr">
                    <a:lnL>
                      <a:noFill/>
                    </a:lnL>
                    <a:lnR>
                      <a:noFill/>
                    </a:lnR>
                    <a:lnT>
                      <a:noFill/>
                    </a:lnT>
                    <a:lnB>
                      <a:noFill/>
                    </a:lnB>
                    <a:solidFill>
                      <a:srgbClr val="FFFFFF"/>
                    </a:solidFill>
                  </a:tcPr>
                </a:tc>
                <a:tc>
                  <a:txBody>
                    <a:bodyPr/>
                    <a:lstStyle/>
                    <a:p>
                      <a:pPr algn="ctr" fontAlgn="ctr"/>
                      <a:r>
                        <a:rPr lang="en-US" sz="1200" b="0" i="0" u="none" strike="noStrike">
                          <a:solidFill>
                            <a:srgbClr val="000000"/>
                          </a:solidFill>
                          <a:effectLst/>
                          <a:latin typeface="Georgia" panose="02040502050405020303" pitchFamily="18" charset="0"/>
                        </a:rPr>
                        <a:t>4,613</a:t>
                      </a:r>
                    </a:p>
                  </a:txBody>
                  <a:tcPr marL="9525" marR="9525" marT="9525" marB="0" anchor="ctr">
                    <a:lnL>
                      <a:noFill/>
                    </a:lnL>
                    <a:lnR>
                      <a:noFill/>
                    </a:lnR>
                    <a:lnT>
                      <a:noFill/>
                    </a:lnT>
                    <a:lnB>
                      <a:noFill/>
                    </a:lnB>
                    <a:solidFill>
                      <a:srgbClr val="FFFFFF"/>
                    </a:solidFill>
                  </a:tcPr>
                </a:tc>
                <a:extLst>
                  <a:ext uri="{0D108BD9-81ED-4DB2-BD59-A6C34878D82A}">
                    <a16:rowId xmlns:a16="http://schemas.microsoft.com/office/drawing/2014/main" xmlns="" val="3729248935"/>
                  </a:ext>
                </a:extLst>
              </a:tr>
              <a:tr h="283029">
                <a:tc>
                  <a:txBody>
                    <a:bodyPr/>
                    <a:lstStyle/>
                    <a:p>
                      <a:pPr marL="91440" algn="l" fontAlgn="b"/>
                      <a:r>
                        <a:rPr lang="en-US" sz="1200" b="0" i="0" u="none" strike="noStrike" dirty="0">
                          <a:solidFill>
                            <a:srgbClr val="000000"/>
                          </a:solidFill>
                          <a:effectLst/>
                          <a:latin typeface="Georgia" panose="02040502050405020303" pitchFamily="18" charset="0"/>
                        </a:rPr>
                        <a:t>First Microfinance Bank</a:t>
                      </a:r>
                    </a:p>
                  </a:txBody>
                  <a:tcPr marL="9525" marR="9525" marT="9525" marB="0" anchor="b">
                    <a:lnL>
                      <a:noFill/>
                    </a:lnL>
                    <a:lnR>
                      <a:noFill/>
                    </a:lnR>
                    <a:lnT>
                      <a:noFill/>
                    </a:lnT>
                    <a:lnB>
                      <a:noFill/>
                    </a:lnB>
                    <a:solidFill>
                      <a:srgbClr val="FFFFFF"/>
                    </a:solidFill>
                  </a:tcPr>
                </a:tc>
                <a:tc>
                  <a:txBody>
                    <a:bodyPr/>
                    <a:lstStyle/>
                    <a:p>
                      <a:pPr algn="ctr" fontAlgn="ctr"/>
                      <a:r>
                        <a:rPr lang="en-US" sz="1200" b="0" i="0" u="none" strike="noStrike">
                          <a:solidFill>
                            <a:srgbClr val="000000"/>
                          </a:solidFill>
                          <a:effectLst/>
                          <a:latin typeface="Georgia" panose="02040502050405020303" pitchFamily="18" charset="0"/>
                        </a:rPr>
                        <a:t>59</a:t>
                      </a:r>
                    </a:p>
                  </a:txBody>
                  <a:tcPr marL="9525" marR="9525" marT="9525" marB="0" anchor="ctr">
                    <a:lnL>
                      <a:noFill/>
                    </a:lnL>
                    <a:lnR>
                      <a:noFill/>
                    </a:lnR>
                    <a:lnT>
                      <a:noFill/>
                    </a:lnT>
                    <a:lnB>
                      <a:noFill/>
                    </a:lnB>
                    <a:solidFill>
                      <a:srgbClr val="FFFFFF"/>
                    </a:solidFill>
                  </a:tcPr>
                </a:tc>
                <a:tc>
                  <a:txBody>
                    <a:bodyPr/>
                    <a:lstStyle/>
                    <a:p>
                      <a:pPr algn="ctr" fontAlgn="ctr"/>
                      <a:r>
                        <a:rPr lang="en-US" sz="1200" b="0" i="0" u="none" strike="noStrike">
                          <a:solidFill>
                            <a:srgbClr val="000000"/>
                          </a:solidFill>
                          <a:effectLst/>
                          <a:latin typeface="Georgia" panose="02040502050405020303" pitchFamily="18" charset="0"/>
                        </a:rPr>
                        <a:t>95</a:t>
                      </a:r>
                    </a:p>
                  </a:txBody>
                  <a:tcPr marL="9525" marR="9525" marT="9525" marB="0" anchor="ctr">
                    <a:lnL>
                      <a:noFill/>
                    </a:lnL>
                    <a:lnR>
                      <a:noFill/>
                    </a:lnR>
                    <a:lnT>
                      <a:noFill/>
                    </a:lnT>
                    <a:lnB>
                      <a:noFill/>
                    </a:lnB>
                    <a:solidFill>
                      <a:srgbClr val="FFFFFF"/>
                    </a:solidFill>
                  </a:tcPr>
                </a:tc>
                <a:tc>
                  <a:txBody>
                    <a:bodyPr/>
                    <a:lstStyle/>
                    <a:p>
                      <a:pPr algn="ctr" fontAlgn="ctr"/>
                      <a:r>
                        <a:rPr lang="en-US" sz="1200" b="0" i="0" u="none" strike="noStrike">
                          <a:solidFill>
                            <a:srgbClr val="000000"/>
                          </a:solidFill>
                          <a:effectLst/>
                          <a:latin typeface="Georgia" panose="02040502050405020303" pitchFamily="18" charset="0"/>
                        </a:rPr>
                        <a:t>214</a:t>
                      </a:r>
                    </a:p>
                  </a:txBody>
                  <a:tcPr marL="9525" marR="9525" marT="9525" marB="0" anchor="ctr">
                    <a:lnL>
                      <a:noFill/>
                    </a:lnL>
                    <a:lnR>
                      <a:noFill/>
                    </a:lnR>
                    <a:lnT>
                      <a:noFill/>
                    </a:lnT>
                    <a:lnB>
                      <a:noFill/>
                    </a:lnB>
                    <a:solidFill>
                      <a:srgbClr val="FFFFFF"/>
                    </a:solidFill>
                  </a:tcPr>
                </a:tc>
                <a:tc>
                  <a:txBody>
                    <a:bodyPr/>
                    <a:lstStyle/>
                    <a:p>
                      <a:pPr algn="ctr" fontAlgn="ctr"/>
                      <a:r>
                        <a:rPr lang="en-US" sz="1200" b="0" i="0" u="none" strike="noStrike">
                          <a:solidFill>
                            <a:srgbClr val="000000"/>
                          </a:solidFill>
                          <a:effectLst/>
                          <a:latin typeface="Georgia" panose="02040502050405020303" pitchFamily="18" charset="0"/>
                        </a:rPr>
                        <a:t>1,106</a:t>
                      </a:r>
                    </a:p>
                  </a:txBody>
                  <a:tcPr marL="9525" marR="9525" marT="9525" marB="0" anchor="ctr">
                    <a:lnL>
                      <a:noFill/>
                    </a:lnL>
                    <a:lnR>
                      <a:noFill/>
                    </a:lnR>
                    <a:lnT>
                      <a:noFill/>
                    </a:lnT>
                    <a:lnB>
                      <a:noFill/>
                    </a:lnB>
                    <a:solidFill>
                      <a:srgbClr val="FFFFFF"/>
                    </a:solidFill>
                  </a:tcPr>
                </a:tc>
                <a:tc>
                  <a:txBody>
                    <a:bodyPr/>
                    <a:lstStyle/>
                    <a:p>
                      <a:pPr algn="ctr" fontAlgn="ctr"/>
                      <a:r>
                        <a:rPr lang="en-US" sz="1200" b="0" i="0" u="none" strike="noStrike">
                          <a:solidFill>
                            <a:srgbClr val="000000"/>
                          </a:solidFill>
                          <a:effectLst/>
                          <a:latin typeface="Georgia" panose="02040502050405020303" pitchFamily="18" charset="0"/>
                        </a:rPr>
                        <a:t>1,205</a:t>
                      </a:r>
                    </a:p>
                  </a:txBody>
                  <a:tcPr marL="9525" marR="9525" marT="9525" marB="0" anchor="ctr">
                    <a:lnL>
                      <a:noFill/>
                    </a:lnL>
                    <a:lnR>
                      <a:noFill/>
                    </a:lnR>
                    <a:lnT>
                      <a:noFill/>
                    </a:lnT>
                    <a:lnB>
                      <a:noFill/>
                    </a:lnB>
                    <a:solidFill>
                      <a:srgbClr val="FFFFFF"/>
                    </a:solidFill>
                  </a:tcPr>
                </a:tc>
                <a:tc>
                  <a:txBody>
                    <a:bodyPr/>
                    <a:lstStyle/>
                    <a:p>
                      <a:pPr algn="ctr" fontAlgn="ctr"/>
                      <a:r>
                        <a:rPr lang="en-US" sz="1200" b="0" i="0" u="none" strike="noStrike">
                          <a:solidFill>
                            <a:srgbClr val="000000"/>
                          </a:solidFill>
                          <a:effectLst/>
                          <a:latin typeface="Georgia" panose="02040502050405020303" pitchFamily="18" charset="0"/>
                        </a:rPr>
                        <a:t>1,282</a:t>
                      </a:r>
                    </a:p>
                  </a:txBody>
                  <a:tcPr marL="9525" marR="9525" marT="9525" marB="0" anchor="ctr">
                    <a:lnL>
                      <a:noFill/>
                    </a:lnL>
                    <a:lnR>
                      <a:noFill/>
                    </a:lnR>
                    <a:lnT>
                      <a:noFill/>
                    </a:lnT>
                    <a:lnB>
                      <a:noFill/>
                    </a:lnB>
                    <a:solidFill>
                      <a:srgbClr val="FFFFFF"/>
                    </a:solidFill>
                  </a:tcPr>
                </a:tc>
                <a:extLst>
                  <a:ext uri="{0D108BD9-81ED-4DB2-BD59-A6C34878D82A}">
                    <a16:rowId xmlns:a16="http://schemas.microsoft.com/office/drawing/2014/main" xmlns="" val="1348085968"/>
                  </a:ext>
                </a:extLst>
              </a:tr>
              <a:tr h="283029">
                <a:tc>
                  <a:txBody>
                    <a:bodyPr/>
                    <a:lstStyle/>
                    <a:p>
                      <a:pPr marL="91440" algn="l" fontAlgn="b"/>
                      <a:r>
                        <a:rPr lang="en-US" sz="1200" b="0" i="0" u="none" strike="noStrike" dirty="0" err="1">
                          <a:solidFill>
                            <a:srgbClr val="000000"/>
                          </a:solidFill>
                          <a:effectLst/>
                          <a:latin typeface="Georgia" panose="02040502050405020303" pitchFamily="18" charset="0"/>
                        </a:rPr>
                        <a:t>Mobilink</a:t>
                      </a:r>
                      <a:r>
                        <a:rPr lang="en-US" sz="1200" b="0" i="0" u="none" strike="noStrike" dirty="0">
                          <a:solidFill>
                            <a:srgbClr val="000000"/>
                          </a:solidFill>
                          <a:effectLst/>
                          <a:latin typeface="Georgia" panose="02040502050405020303" pitchFamily="18" charset="0"/>
                        </a:rPr>
                        <a:t> Microfinance Bank</a:t>
                      </a:r>
                    </a:p>
                  </a:txBody>
                  <a:tcPr marL="9525" marR="9525" marT="9525" marB="0" anchor="b">
                    <a:lnL>
                      <a:noFill/>
                    </a:lnL>
                    <a:lnR>
                      <a:noFill/>
                    </a:lnR>
                    <a:lnT>
                      <a:noFill/>
                    </a:lnT>
                    <a:lnB>
                      <a:noFill/>
                    </a:lnB>
                    <a:solidFill>
                      <a:srgbClr val="FFFFFF"/>
                    </a:solidFill>
                  </a:tcPr>
                </a:tc>
                <a:tc>
                  <a:txBody>
                    <a:bodyPr/>
                    <a:lstStyle/>
                    <a:p>
                      <a:pPr algn="ctr" fontAlgn="ctr"/>
                      <a:r>
                        <a:rPr lang="en-US" sz="1200" b="0" i="0" u="none" strike="noStrike">
                          <a:solidFill>
                            <a:srgbClr val="000000"/>
                          </a:solidFill>
                          <a:effectLst/>
                          <a:latin typeface="Georgia" panose="02040502050405020303" pitchFamily="18" charset="0"/>
                        </a:rPr>
                        <a:t>2</a:t>
                      </a:r>
                    </a:p>
                  </a:txBody>
                  <a:tcPr marL="9525" marR="9525" marT="9525" marB="0" anchor="ctr">
                    <a:lnL>
                      <a:noFill/>
                    </a:lnL>
                    <a:lnR>
                      <a:noFill/>
                    </a:lnR>
                    <a:lnT>
                      <a:noFill/>
                    </a:lnT>
                    <a:lnB>
                      <a:noFill/>
                    </a:lnB>
                    <a:solidFill>
                      <a:srgbClr val="FFFFFF"/>
                    </a:solidFill>
                  </a:tcPr>
                </a:tc>
                <a:tc>
                  <a:txBody>
                    <a:bodyPr/>
                    <a:lstStyle/>
                    <a:p>
                      <a:pPr algn="ctr" fontAlgn="ctr"/>
                      <a:r>
                        <a:rPr lang="en-US" sz="1200" b="0" i="0" u="none" strike="noStrike">
                          <a:solidFill>
                            <a:srgbClr val="000000"/>
                          </a:solidFill>
                          <a:effectLst/>
                          <a:latin typeface="Georgia" panose="02040502050405020303" pitchFamily="18" charset="0"/>
                        </a:rPr>
                        <a:t>31</a:t>
                      </a:r>
                    </a:p>
                  </a:txBody>
                  <a:tcPr marL="9525" marR="9525" marT="9525" marB="0" anchor="ctr">
                    <a:lnL>
                      <a:noFill/>
                    </a:lnL>
                    <a:lnR>
                      <a:noFill/>
                    </a:lnR>
                    <a:lnT>
                      <a:noFill/>
                    </a:lnT>
                    <a:lnB>
                      <a:noFill/>
                    </a:lnB>
                    <a:solidFill>
                      <a:srgbClr val="FFFFFF"/>
                    </a:solidFill>
                  </a:tcPr>
                </a:tc>
                <a:tc>
                  <a:txBody>
                    <a:bodyPr/>
                    <a:lstStyle/>
                    <a:p>
                      <a:pPr algn="ctr" fontAlgn="ctr"/>
                      <a:r>
                        <a:rPr lang="en-US" sz="1200" b="0" i="0" u="none" strike="noStrike">
                          <a:solidFill>
                            <a:srgbClr val="000000"/>
                          </a:solidFill>
                          <a:effectLst/>
                          <a:latin typeface="Georgia" panose="02040502050405020303" pitchFamily="18" charset="0"/>
                        </a:rPr>
                        <a:t>162</a:t>
                      </a:r>
                    </a:p>
                  </a:txBody>
                  <a:tcPr marL="9525" marR="9525" marT="9525" marB="0" anchor="ctr">
                    <a:lnL>
                      <a:noFill/>
                    </a:lnL>
                    <a:lnR>
                      <a:noFill/>
                    </a:lnR>
                    <a:lnT>
                      <a:noFill/>
                    </a:lnT>
                    <a:lnB>
                      <a:noFill/>
                    </a:lnB>
                    <a:solidFill>
                      <a:srgbClr val="FFFFFF"/>
                    </a:solidFill>
                  </a:tcPr>
                </a:tc>
                <a:tc>
                  <a:txBody>
                    <a:bodyPr/>
                    <a:lstStyle/>
                    <a:p>
                      <a:pPr algn="ctr" fontAlgn="ctr"/>
                      <a:r>
                        <a:rPr lang="en-US" sz="1200" b="0" i="0" u="none" strike="noStrike">
                          <a:solidFill>
                            <a:srgbClr val="000000"/>
                          </a:solidFill>
                          <a:effectLst/>
                          <a:latin typeface="Georgia" panose="02040502050405020303" pitchFamily="18" charset="0"/>
                        </a:rPr>
                        <a:t>585</a:t>
                      </a:r>
                    </a:p>
                  </a:txBody>
                  <a:tcPr marL="9525" marR="9525" marT="9525" marB="0" anchor="ctr">
                    <a:lnL>
                      <a:noFill/>
                    </a:lnL>
                    <a:lnR>
                      <a:noFill/>
                    </a:lnR>
                    <a:lnT>
                      <a:noFill/>
                    </a:lnT>
                    <a:lnB>
                      <a:noFill/>
                    </a:lnB>
                    <a:solidFill>
                      <a:srgbClr val="FFFFFF"/>
                    </a:solidFill>
                  </a:tcPr>
                </a:tc>
                <a:tc>
                  <a:txBody>
                    <a:bodyPr/>
                    <a:lstStyle/>
                    <a:p>
                      <a:pPr algn="ctr" fontAlgn="ctr"/>
                      <a:r>
                        <a:rPr lang="en-US" sz="1200" b="0" i="0" u="none" strike="noStrike">
                          <a:solidFill>
                            <a:srgbClr val="000000"/>
                          </a:solidFill>
                          <a:effectLst/>
                          <a:latin typeface="Georgia" panose="02040502050405020303" pitchFamily="18" charset="0"/>
                        </a:rPr>
                        <a:t>68</a:t>
                      </a:r>
                    </a:p>
                  </a:txBody>
                  <a:tcPr marL="9525" marR="9525" marT="9525" marB="0" anchor="ctr">
                    <a:lnL>
                      <a:noFill/>
                    </a:lnL>
                    <a:lnR>
                      <a:noFill/>
                    </a:lnR>
                    <a:lnT>
                      <a:noFill/>
                    </a:lnT>
                    <a:lnB>
                      <a:noFill/>
                    </a:lnB>
                    <a:solidFill>
                      <a:srgbClr val="FFFFFF"/>
                    </a:solidFill>
                  </a:tcPr>
                </a:tc>
                <a:tc>
                  <a:txBody>
                    <a:bodyPr/>
                    <a:lstStyle/>
                    <a:p>
                      <a:pPr algn="ctr" fontAlgn="ctr"/>
                      <a:r>
                        <a:rPr lang="en-US" sz="1200" b="0" i="0" u="none" strike="noStrike">
                          <a:solidFill>
                            <a:srgbClr val="000000"/>
                          </a:solidFill>
                          <a:effectLst/>
                          <a:latin typeface="Georgia" panose="02040502050405020303" pitchFamily="18" charset="0"/>
                        </a:rPr>
                        <a:t>714</a:t>
                      </a:r>
                    </a:p>
                  </a:txBody>
                  <a:tcPr marL="9525" marR="9525" marT="9525" marB="0" anchor="ctr">
                    <a:lnL>
                      <a:noFill/>
                    </a:lnL>
                    <a:lnR>
                      <a:noFill/>
                    </a:lnR>
                    <a:lnT>
                      <a:noFill/>
                    </a:lnT>
                    <a:lnB>
                      <a:noFill/>
                    </a:lnB>
                    <a:solidFill>
                      <a:srgbClr val="FFFFFF"/>
                    </a:solidFill>
                  </a:tcPr>
                </a:tc>
                <a:extLst>
                  <a:ext uri="{0D108BD9-81ED-4DB2-BD59-A6C34878D82A}">
                    <a16:rowId xmlns:a16="http://schemas.microsoft.com/office/drawing/2014/main" xmlns="" val="1520092272"/>
                  </a:ext>
                </a:extLst>
              </a:tr>
              <a:tr h="283029">
                <a:tc>
                  <a:txBody>
                    <a:bodyPr/>
                    <a:lstStyle/>
                    <a:p>
                      <a:pPr marL="91440" algn="l" fontAlgn="b"/>
                      <a:r>
                        <a:rPr lang="en-US" sz="1200" b="0" i="0" u="none" strike="noStrike" dirty="0">
                          <a:solidFill>
                            <a:srgbClr val="000000"/>
                          </a:solidFill>
                          <a:effectLst/>
                          <a:latin typeface="Georgia" panose="02040502050405020303" pitchFamily="18" charset="0"/>
                        </a:rPr>
                        <a:t>U Microfinance Bank</a:t>
                      </a:r>
                    </a:p>
                  </a:txBody>
                  <a:tcPr marL="9525" marR="9525" marT="9525" marB="0" anchor="b">
                    <a:lnL>
                      <a:noFill/>
                    </a:lnL>
                    <a:lnR>
                      <a:noFill/>
                    </a:lnR>
                    <a:lnT>
                      <a:noFill/>
                    </a:lnT>
                    <a:lnB>
                      <a:noFill/>
                    </a:lnB>
                    <a:solidFill>
                      <a:srgbClr val="FFFFFF"/>
                    </a:solidFill>
                  </a:tcPr>
                </a:tc>
                <a:tc>
                  <a:txBody>
                    <a:bodyPr/>
                    <a:lstStyle/>
                    <a:p>
                      <a:pPr algn="ctr" fontAlgn="ctr"/>
                      <a:r>
                        <a:rPr lang="en-US" sz="1200" b="0" i="0" u="none" strike="noStrike">
                          <a:solidFill>
                            <a:srgbClr val="000000"/>
                          </a:solidFill>
                          <a:effectLst/>
                          <a:latin typeface="Georgia" panose="02040502050405020303" pitchFamily="18" charset="0"/>
                        </a:rPr>
                        <a:t>26</a:t>
                      </a:r>
                    </a:p>
                  </a:txBody>
                  <a:tcPr marL="9525" marR="9525" marT="9525" marB="0" anchor="ctr">
                    <a:lnL>
                      <a:noFill/>
                    </a:lnL>
                    <a:lnR>
                      <a:noFill/>
                    </a:lnR>
                    <a:lnT>
                      <a:noFill/>
                    </a:lnT>
                    <a:lnB>
                      <a:noFill/>
                    </a:lnB>
                    <a:solidFill>
                      <a:srgbClr val="FFFFFF"/>
                    </a:solidFill>
                  </a:tcPr>
                </a:tc>
                <a:tc>
                  <a:txBody>
                    <a:bodyPr/>
                    <a:lstStyle/>
                    <a:p>
                      <a:pPr algn="ctr" fontAlgn="ctr"/>
                      <a:r>
                        <a:rPr lang="en-US" sz="1200" b="0" i="0" u="none" strike="noStrike">
                          <a:solidFill>
                            <a:srgbClr val="000000"/>
                          </a:solidFill>
                          <a:effectLst/>
                          <a:latin typeface="Georgia" panose="02040502050405020303" pitchFamily="18" charset="0"/>
                        </a:rPr>
                        <a:t>48</a:t>
                      </a:r>
                    </a:p>
                  </a:txBody>
                  <a:tcPr marL="9525" marR="9525" marT="9525" marB="0" anchor="ctr">
                    <a:lnL>
                      <a:noFill/>
                    </a:lnL>
                    <a:lnR>
                      <a:noFill/>
                    </a:lnR>
                    <a:lnT>
                      <a:noFill/>
                    </a:lnT>
                    <a:lnB>
                      <a:noFill/>
                    </a:lnB>
                    <a:solidFill>
                      <a:srgbClr val="FFFFFF"/>
                    </a:solidFill>
                  </a:tcPr>
                </a:tc>
                <a:tc>
                  <a:txBody>
                    <a:bodyPr/>
                    <a:lstStyle/>
                    <a:p>
                      <a:pPr algn="ctr" fontAlgn="ctr"/>
                      <a:r>
                        <a:rPr lang="en-US" sz="1200" b="0" i="0" u="none" strike="noStrike">
                          <a:solidFill>
                            <a:srgbClr val="000000"/>
                          </a:solidFill>
                          <a:effectLst/>
                          <a:latin typeface="Georgia" panose="02040502050405020303" pitchFamily="18" charset="0"/>
                        </a:rPr>
                        <a:t>218</a:t>
                      </a:r>
                    </a:p>
                  </a:txBody>
                  <a:tcPr marL="9525" marR="9525" marT="9525" marB="0" anchor="ctr">
                    <a:lnL>
                      <a:noFill/>
                    </a:lnL>
                    <a:lnR>
                      <a:noFill/>
                    </a:lnR>
                    <a:lnT>
                      <a:noFill/>
                    </a:lnT>
                    <a:lnB>
                      <a:noFill/>
                    </a:lnB>
                    <a:solidFill>
                      <a:srgbClr val="FFFFFF"/>
                    </a:solidFill>
                  </a:tcPr>
                </a:tc>
                <a:tc>
                  <a:txBody>
                    <a:bodyPr/>
                    <a:lstStyle/>
                    <a:p>
                      <a:pPr algn="ctr" fontAlgn="ctr"/>
                      <a:r>
                        <a:rPr lang="en-US" sz="1200" b="0" i="0" u="none" strike="noStrike">
                          <a:solidFill>
                            <a:srgbClr val="000000"/>
                          </a:solidFill>
                          <a:effectLst/>
                          <a:latin typeface="Georgia" panose="02040502050405020303" pitchFamily="18" charset="0"/>
                        </a:rPr>
                        <a:t>898</a:t>
                      </a:r>
                    </a:p>
                  </a:txBody>
                  <a:tcPr marL="9525" marR="9525" marT="9525" marB="0" anchor="ctr">
                    <a:lnL>
                      <a:noFill/>
                    </a:lnL>
                    <a:lnR>
                      <a:noFill/>
                    </a:lnR>
                    <a:lnT>
                      <a:noFill/>
                    </a:lnT>
                    <a:lnB>
                      <a:noFill/>
                    </a:lnB>
                    <a:solidFill>
                      <a:srgbClr val="FFFFFF"/>
                    </a:solidFill>
                  </a:tcPr>
                </a:tc>
                <a:tc>
                  <a:txBody>
                    <a:bodyPr/>
                    <a:lstStyle/>
                    <a:p>
                      <a:pPr algn="ctr" fontAlgn="ctr"/>
                      <a:r>
                        <a:rPr lang="en-US" sz="1200" b="0" i="0" u="none" strike="noStrike">
                          <a:solidFill>
                            <a:srgbClr val="000000"/>
                          </a:solidFill>
                          <a:effectLst/>
                          <a:latin typeface="Georgia" panose="02040502050405020303" pitchFamily="18" charset="0"/>
                        </a:rPr>
                        <a:t>36</a:t>
                      </a:r>
                    </a:p>
                  </a:txBody>
                  <a:tcPr marL="9525" marR="9525" marT="9525" marB="0" anchor="ctr">
                    <a:lnL>
                      <a:noFill/>
                    </a:lnL>
                    <a:lnR>
                      <a:noFill/>
                    </a:lnR>
                    <a:lnT>
                      <a:noFill/>
                    </a:lnT>
                    <a:lnB>
                      <a:noFill/>
                    </a:lnB>
                    <a:solidFill>
                      <a:srgbClr val="FFFFFF"/>
                    </a:solidFill>
                  </a:tcPr>
                </a:tc>
                <a:tc>
                  <a:txBody>
                    <a:bodyPr/>
                    <a:lstStyle/>
                    <a:p>
                      <a:pPr algn="ctr" fontAlgn="ctr"/>
                      <a:r>
                        <a:rPr lang="en-US" sz="1200" b="0" i="0" u="none" strike="noStrike">
                          <a:solidFill>
                            <a:srgbClr val="000000"/>
                          </a:solidFill>
                          <a:effectLst/>
                          <a:latin typeface="Georgia" panose="02040502050405020303" pitchFamily="18" charset="0"/>
                        </a:rPr>
                        <a:t>1,187</a:t>
                      </a:r>
                    </a:p>
                  </a:txBody>
                  <a:tcPr marL="9525" marR="9525" marT="9525" marB="0" anchor="ctr">
                    <a:lnL>
                      <a:noFill/>
                    </a:lnL>
                    <a:lnR>
                      <a:noFill/>
                    </a:lnR>
                    <a:lnT>
                      <a:noFill/>
                    </a:lnT>
                    <a:lnB>
                      <a:noFill/>
                    </a:lnB>
                    <a:solidFill>
                      <a:srgbClr val="FFFFFF"/>
                    </a:solidFill>
                  </a:tcPr>
                </a:tc>
                <a:extLst>
                  <a:ext uri="{0D108BD9-81ED-4DB2-BD59-A6C34878D82A}">
                    <a16:rowId xmlns:a16="http://schemas.microsoft.com/office/drawing/2014/main" xmlns="" val="3410213784"/>
                  </a:ext>
                </a:extLst>
              </a:tr>
              <a:tr h="283029">
                <a:tc>
                  <a:txBody>
                    <a:bodyPr/>
                    <a:lstStyle/>
                    <a:p>
                      <a:pPr marL="91440" algn="l" fontAlgn="b"/>
                      <a:r>
                        <a:rPr lang="en-US" sz="1200" b="0" i="0" u="none" strike="noStrike" dirty="0">
                          <a:solidFill>
                            <a:srgbClr val="000000"/>
                          </a:solidFill>
                          <a:effectLst/>
                          <a:latin typeface="Georgia" panose="02040502050405020303" pitchFamily="18" charset="0"/>
                        </a:rPr>
                        <a:t>NRSP Microfinance Bank</a:t>
                      </a:r>
                    </a:p>
                  </a:txBody>
                  <a:tcPr marL="9525" marR="9525" marT="9525" marB="0" anchor="b">
                    <a:lnL>
                      <a:noFill/>
                    </a:lnL>
                    <a:lnR>
                      <a:noFill/>
                    </a:lnR>
                    <a:lnT>
                      <a:noFill/>
                    </a:lnT>
                    <a:lnB>
                      <a:noFill/>
                    </a:lnB>
                    <a:solidFill>
                      <a:srgbClr val="FFFFFF"/>
                    </a:solidFill>
                  </a:tcPr>
                </a:tc>
                <a:tc>
                  <a:txBody>
                    <a:bodyPr/>
                    <a:lstStyle/>
                    <a:p>
                      <a:pPr algn="ctr" fontAlgn="ctr"/>
                      <a:r>
                        <a:rPr lang="en-US" sz="1200" b="0" i="0" u="none" strike="noStrike">
                          <a:solidFill>
                            <a:srgbClr val="000000"/>
                          </a:solidFill>
                          <a:effectLst/>
                          <a:latin typeface="Georgia" panose="02040502050405020303" pitchFamily="18" charset="0"/>
                        </a:rPr>
                        <a:t>48</a:t>
                      </a:r>
                    </a:p>
                  </a:txBody>
                  <a:tcPr marL="9525" marR="9525" marT="9525" marB="0" anchor="ctr">
                    <a:lnL>
                      <a:noFill/>
                    </a:lnL>
                    <a:lnR>
                      <a:noFill/>
                    </a:lnR>
                    <a:lnT>
                      <a:noFill/>
                    </a:lnT>
                    <a:lnB>
                      <a:noFill/>
                    </a:lnB>
                    <a:solidFill>
                      <a:srgbClr val="FFFFFF"/>
                    </a:solidFill>
                  </a:tcPr>
                </a:tc>
                <a:tc>
                  <a:txBody>
                    <a:bodyPr/>
                    <a:lstStyle/>
                    <a:p>
                      <a:pPr algn="ctr" fontAlgn="ctr"/>
                      <a:r>
                        <a:rPr lang="en-US" sz="1200" b="0" i="0" u="none" strike="noStrike">
                          <a:solidFill>
                            <a:srgbClr val="000000"/>
                          </a:solidFill>
                          <a:effectLst/>
                          <a:latin typeface="Georgia" panose="02040502050405020303" pitchFamily="18" charset="0"/>
                        </a:rPr>
                        <a:t>69</a:t>
                      </a:r>
                    </a:p>
                  </a:txBody>
                  <a:tcPr marL="9525" marR="9525" marT="9525" marB="0" anchor="ctr">
                    <a:lnL>
                      <a:noFill/>
                    </a:lnL>
                    <a:lnR>
                      <a:noFill/>
                    </a:lnR>
                    <a:lnT>
                      <a:noFill/>
                    </a:lnT>
                    <a:lnB>
                      <a:noFill/>
                    </a:lnB>
                    <a:solidFill>
                      <a:srgbClr val="FFFFFF"/>
                    </a:solidFill>
                  </a:tcPr>
                </a:tc>
                <a:tc>
                  <a:txBody>
                    <a:bodyPr/>
                    <a:lstStyle/>
                    <a:p>
                      <a:pPr algn="ctr" fontAlgn="ctr"/>
                      <a:r>
                        <a:rPr lang="en-US" sz="1200" b="0" i="0" u="none" strike="noStrike">
                          <a:solidFill>
                            <a:srgbClr val="000000"/>
                          </a:solidFill>
                          <a:effectLst/>
                          <a:latin typeface="Georgia" panose="02040502050405020303" pitchFamily="18" charset="0"/>
                        </a:rPr>
                        <a:t>646</a:t>
                      </a:r>
                    </a:p>
                  </a:txBody>
                  <a:tcPr marL="9525" marR="9525" marT="9525" marB="0" anchor="ctr">
                    <a:lnL>
                      <a:noFill/>
                    </a:lnL>
                    <a:lnR>
                      <a:noFill/>
                    </a:lnR>
                    <a:lnT>
                      <a:noFill/>
                    </a:lnT>
                    <a:lnB>
                      <a:noFill/>
                    </a:lnB>
                    <a:solidFill>
                      <a:srgbClr val="FFFFFF"/>
                    </a:solidFill>
                  </a:tcPr>
                </a:tc>
                <a:tc>
                  <a:txBody>
                    <a:bodyPr/>
                    <a:lstStyle/>
                    <a:p>
                      <a:pPr algn="ctr" fontAlgn="ctr"/>
                      <a:r>
                        <a:rPr lang="en-US" sz="1200" b="0" i="0" u="none" strike="noStrike">
                          <a:solidFill>
                            <a:srgbClr val="000000"/>
                          </a:solidFill>
                          <a:effectLst/>
                          <a:latin typeface="Georgia" panose="02040502050405020303" pitchFamily="18" charset="0"/>
                        </a:rPr>
                        <a:t>450</a:t>
                      </a:r>
                    </a:p>
                  </a:txBody>
                  <a:tcPr marL="9525" marR="9525" marT="9525" marB="0" anchor="ctr">
                    <a:lnL>
                      <a:noFill/>
                    </a:lnL>
                    <a:lnR>
                      <a:noFill/>
                    </a:lnR>
                    <a:lnT>
                      <a:noFill/>
                    </a:lnT>
                    <a:lnB>
                      <a:noFill/>
                    </a:lnB>
                    <a:solidFill>
                      <a:srgbClr val="FFFFFF"/>
                    </a:solidFill>
                  </a:tcPr>
                </a:tc>
                <a:tc>
                  <a:txBody>
                    <a:bodyPr/>
                    <a:lstStyle/>
                    <a:p>
                      <a:pPr algn="ctr" fontAlgn="ctr"/>
                      <a:r>
                        <a:rPr lang="en-US" sz="1200" b="0" i="0" u="none" strike="noStrike">
                          <a:solidFill>
                            <a:srgbClr val="000000"/>
                          </a:solidFill>
                          <a:effectLst/>
                          <a:latin typeface="Georgia" panose="02040502050405020303" pitchFamily="18" charset="0"/>
                        </a:rPr>
                        <a:t>1,242</a:t>
                      </a:r>
                    </a:p>
                  </a:txBody>
                  <a:tcPr marL="9525" marR="9525" marT="9525" marB="0" anchor="ctr">
                    <a:lnL>
                      <a:noFill/>
                    </a:lnL>
                    <a:lnR>
                      <a:noFill/>
                    </a:lnR>
                    <a:lnT>
                      <a:noFill/>
                    </a:lnT>
                    <a:lnB>
                      <a:noFill/>
                    </a:lnB>
                    <a:solidFill>
                      <a:srgbClr val="FFFFFF"/>
                    </a:solidFill>
                  </a:tcPr>
                </a:tc>
                <a:tc>
                  <a:txBody>
                    <a:bodyPr/>
                    <a:lstStyle/>
                    <a:p>
                      <a:pPr algn="ctr" fontAlgn="ctr"/>
                      <a:r>
                        <a:rPr lang="en-US" sz="1200" b="0" i="0" u="none" strike="noStrike">
                          <a:solidFill>
                            <a:srgbClr val="000000"/>
                          </a:solidFill>
                          <a:effectLst/>
                          <a:latin typeface="Georgia" panose="02040502050405020303" pitchFamily="18" charset="0"/>
                        </a:rPr>
                        <a:t>1,641</a:t>
                      </a:r>
                    </a:p>
                  </a:txBody>
                  <a:tcPr marL="9525" marR="9525" marT="9525" marB="0" anchor="ctr">
                    <a:lnL>
                      <a:noFill/>
                    </a:lnL>
                    <a:lnR>
                      <a:noFill/>
                    </a:lnR>
                    <a:lnT>
                      <a:noFill/>
                    </a:lnT>
                    <a:lnB>
                      <a:noFill/>
                    </a:lnB>
                    <a:solidFill>
                      <a:srgbClr val="FFFFFF"/>
                    </a:solidFill>
                  </a:tcPr>
                </a:tc>
                <a:extLst>
                  <a:ext uri="{0D108BD9-81ED-4DB2-BD59-A6C34878D82A}">
                    <a16:rowId xmlns:a16="http://schemas.microsoft.com/office/drawing/2014/main" xmlns="" val="1658018431"/>
                  </a:ext>
                </a:extLst>
              </a:tr>
              <a:tr h="283029">
                <a:tc>
                  <a:txBody>
                    <a:bodyPr/>
                    <a:lstStyle/>
                    <a:p>
                      <a:pPr marL="91440" algn="l" fontAlgn="b"/>
                      <a:r>
                        <a:rPr lang="en-US" sz="1200" b="1" i="0" u="none" strike="noStrike" dirty="0">
                          <a:solidFill>
                            <a:srgbClr val="000000"/>
                          </a:solidFill>
                          <a:effectLst/>
                          <a:latin typeface="Georgia" panose="02040502050405020303" pitchFamily="18" charset="0"/>
                        </a:rPr>
                        <a:t>Total</a:t>
                      </a:r>
                    </a:p>
                  </a:txBody>
                  <a:tcPr marL="9525" marR="9525" marT="9525" marB="0" anchor="b">
                    <a:lnL>
                      <a:noFill/>
                    </a:lnL>
                    <a:lnR>
                      <a:noFill/>
                    </a:lnR>
                    <a:lnT>
                      <a:noFill/>
                    </a:lnT>
                    <a:lnB>
                      <a:noFill/>
                    </a:lnB>
                    <a:solidFill>
                      <a:srgbClr val="FFFFFF"/>
                    </a:solidFill>
                  </a:tcPr>
                </a:tc>
                <a:tc>
                  <a:txBody>
                    <a:bodyPr/>
                    <a:lstStyle/>
                    <a:p>
                      <a:pPr algn="ctr" fontAlgn="ctr"/>
                      <a:r>
                        <a:rPr lang="en-US" sz="1200" b="1" i="0" u="none" strike="noStrike">
                          <a:solidFill>
                            <a:srgbClr val="000000"/>
                          </a:solidFill>
                          <a:effectLst/>
                          <a:latin typeface="Georgia" panose="02040502050405020303" pitchFamily="18" charset="0"/>
                        </a:rPr>
                        <a:t>557</a:t>
                      </a:r>
                    </a:p>
                  </a:txBody>
                  <a:tcPr marL="9525" marR="9525" marT="9525" marB="0" anchor="ctr">
                    <a:lnL>
                      <a:noFill/>
                    </a:lnL>
                    <a:lnR>
                      <a:noFill/>
                    </a:lnR>
                    <a:lnT>
                      <a:noFill/>
                    </a:lnT>
                    <a:lnB>
                      <a:noFill/>
                    </a:lnB>
                    <a:solidFill>
                      <a:srgbClr val="FFFFFF"/>
                    </a:solidFill>
                  </a:tcPr>
                </a:tc>
                <a:tc>
                  <a:txBody>
                    <a:bodyPr/>
                    <a:lstStyle/>
                    <a:p>
                      <a:pPr algn="ctr" fontAlgn="ctr"/>
                      <a:r>
                        <a:rPr lang="en-US" sz="1200" b="1" i="0" u="none" strike="noStrike">
                          <a:solidFill>
                            <a:srgbClr val="000000"/>
                          </a:solidFill>
                          <a:effectLst/>
                          <a:latin typeface="Georgia" panose="02040502050405020303" pitchFamily="18" charset="0"/>
                        </a:rPr>
                        <a:t>626</a:t>
                      </a:r>
                    </a:p>
                  </a:txBody>
                  <a:tcPr marL="9525" marR="9525" marT="9525" marB="0" anchor="ctr">
                    <a:lnL>
                      <a:noFill/>
                    </a:lnL>
                    <a:lnR>
                      <a:noFill/>
                    </a:lnR>
                    <a:lnT>
                      <a:noFill/>
                    </a:lnT>
                    <a:lnB>
                      <a:noFill/>
                    </a:lnB>
                    <a:solidFill>
                      <a:srgbClr val="FFFFFF"/>
                    </a:solidFill>
                  </a:tcPr>
                </a:tc>
                <a:tc>
                  <a:txBody>
                    <a:bodyPr/>
                    <a:lstStyle/>
                    <a:p>
                      <a:pPr algn="ctr" fontAlgn="ctr"/>
                      <a:r>
                        <a:rPr lang="en-US" sz="1200" b="1" i="0" u="none" strike="noStrike" dirty="0">
                          <a:solidFill>
                            <a:srgbClr val="000000"/>
                          </a:solidFill>
                          <a:effectLst/>
                          <a:latin typeface="Georgia" panose="02040502050405020303" pitchFamily="18" charset="0"/>
                        </a:rPr>
                        <a:t>1,868</a:t>
                      </a:r>
                    </a:p>
                  </a:txBody>
                  <a:tcPr marL="9525" marR="9525" marT="9525" marB="0" anchor="ctr">
                    <a:lnL>
                      <a:noFill/>
                    </a:lnL>
                    <a:lnR>
                      <a:noFill/>
                    </a:lnR>
                    <a:lnT>
                      <a:noFill/>
                    </a:lnT>
                    <a:lnB>
                      <a:noFill/>
                    </a:lnB>
                    <a:solidFill>
                      <a:srgbClr val="FFFFFF"/>
                    </a:solidFill>
                  </a:tcPr>
                </a:tc>
                <a:tc>
                  <a:txBody>
                    <a:bodyPr/>
                    <a:lstStyle/>
                    <a:p>
                      <a:pPr algn="ctr" fontAlgn="ctr"/>
                      <a:r>
                        <a:rPr lang="en-US" sz="1200" b="1" i="0" u="none" strike="noStrike">
                          <a:solidFill>
                            <a:srgbClr val="000000"/>
                          </a:solidFill>
                          <a:effectLst/>
                          <a:latin typeface="Georgia" panose="02040502050405020303" pitchFamily="18" charset="0"/>
                        </a:rPr>
                        <a:t>5,582</a:t>
                      </a:r>
                    </a:p>
                  </a:txBody>
                  <a:tcPr marL="9525" marR="9525" marT="9525" marB="0" anchor="ctr">
                    <a:lnL>
                      <a:noFill/>
                    </a:lnL>
                    <a:lnR>
                      <a:noFill/>
                    </a:lnR>
                    <a:lnT>
                      <a:noFill/>
                    </a:lnT>
                    <a:lnB>
                      <a:noFill/>
                    </a:lnB>
                    <a:solidFill>
                      <a:srgbClr val="FFFFFF"/>
                    </a:solidFill>
                  </a:tcPr>
                </a:tc>
                <a:tc>
                  <a:txBody>
                    <a:bodyPr/>
                    <a:lstStyle/>
                    <a:p>
                      <a:pPr algn="ctr" fontAlgn="ctr"/>
                      <a:r>
                        <a:rPr lang="en-US" sz="1200" b="1" i="0" u="none" strike="noStrike">
                          <a:solidFill>
                            <a:srgbClr val="000000"/>
                          </a:solidFill>
                          <a:effectLst/>
                          <a:latin typeface="Georgia" panose="02040502050405020303" pitchFamily="18" charset="0"/>
                        </a:rPr>
                        <a:t>4,444</a:t>
                      </a:r>
                    </a:p>
                  </a:txBody>
                  <a:tcPr marL="9525" marR="9525" marT="9525" marB="0" anchor="ctr">
                    <a:lnL>
                      <a:noFill/>
                    </a:lnL>
                    <a:lnR>
                      <a:noFill/>
                    </a:lnR>
                    <a:lnT>
                      <a:noFill/>
                    </a:lnT>
                    <a:lnB>
                      <a:noFill/>
                    </a:lnB>
                    <a:solidFill>
                      <a:srgbClr val="FFFFFF"/>
                    </a:solidFill>
                  </a:tcPr>
                </a:tc>
                <a:tc>
                  <a:txBody>
                    <a:bodyPr/>
                    <a:lstStyle/>
                    <a:p>
                      <a:pPr algn="ctr" fontAlgn="ctr"/>
                      <a:r>
                        <a:rPr lang="en-US" sz="1200" b="1" i="0" u="none" strike="noStrike">
                          <a:solidFill>
                            <a:srgbClr val="000000"/>
                          </a:solidFill>
                          <a:effectLst/>
                          <a:latin typeface="Georgia" panose="02040502050405020303" pitchFamily="18" charset="0"/>
                        </a:rPr>
                        <a:t>9,437</a:t>
                      </a:r>
                    </a:p>
                  </a:txBody>
                  <a:tcPr marL="9525" marR="9525" marT="9525" marB="0" anchor="ctr">
                    <a:lnL>
                      <a:noFill/>
                    </a:lnL>
                    <a:lnR>
                      <a:noFill/>
                    </a:lnR>
                    <a:lnT>
                      <a:noFill/>
                    </a:lnT>
                    <a:lnB>
                      <a:noFill/>
                    </a:lnB>
                    <a:solidFill>
                      <a:srgbClr val="FFFFFF"/>
                    </a:solidFill>
                  </a:tcPr>
                </a:tc>
                <a:extLst>
                  <a:ext uri="{0D108BD9-81ED-4DB2-BD59-A6C34878D82A}">
                    <a16:rowId xmlns:a16="http://schemas.microsoft.com/office/drawing/2014/main" xmlns="" val="1476008253"/>
                  </a:ext>
                </a:extLst>
              </a:tr>
              <a:tr h="283029">
                <a:tc>
                  <a:txBody>
                    <a:bodyPr/>
                    <a:lstStyle/>
                    <a:p>
                      <a:pPr marL="91440" algn="l" fontAlgn="b"/>
                      <a:r>
                        <a:rPr lang="en-US" sz="1200" b="1" i="0" u="none" strike="noStrike" dirty="0">
                          <a:solidFill>
                            <a:srgbClr val="FFFFFF"/>
                          </a:solidFill>
                          <a:effectLst/>
                          <a:latin typeface="Georgia" panose="02040502050405020303" pitchFamily="18" charset="0"/>
                        </a:rPr>
                        <a:t>Provisioning (PKR </a:t>
                      </a:r>
                      <a:r>
                        <a:rPr lang="en-US" sz="1200" b="1" i="0" u="none" strike="noStrike" dirty="0" err="1">
                          <a:solidFill>
                            <a:srgbClr val="FFFFFF"/>
                          </a:solidFill>
                          <a:effectLst/>
                          <a:latin typeface="Georgia" panose="02040502050405020303" pitchFamily="18" charset="0"/>
                        </a:rPr>
                        <a:t>Mn</a:t>
                      </a:r>
                      <a:r>
                        <a:rPr lang="en-US" sz="1200" b="1" i="0" u="none" strike="noStrike" dirty="0">
                          <a:solidFill>
                            <a:srgbClr val="FFFFFF"/>
                          </a:solidFill>
                          <a:effectLst/>
                          <a:latin typeface="Georgia" panose="02040502050405020303" pitchFamily="18" charset="0"/>
                        </a:rPr>
                        <a:t>)</a:t>
                      </a:r>
                    </a:p>
                  </a:txBody>
                  <a:tcPr marL="9525" marR="9525" marT="9525" marB="0" anchor="b">
                    <a:lnL>
                      <a:noFill/>
                    </a:lnL>
                    <a:lnR>
                      <a:noFill/>
                    </a:lnR>
                    <a:lnT>
                      <a:noFill/>
                    </a:lnT>
                    <a:lnB>
                      <a:noFill/>
                    </a:lnB>
                    <a:solidFill>
                      <a:srgbClr val="002060"/>
                    </a:solidFill>
                  </a:tcPr>
                </a:tc>
                <a:tc>
                  <a:txBody>
                    <a:bodyPr/>
                    <a:lstStyle/>
                    <a:p>
                      <a:pPr algn="ctr" fontAlgn="ctr"/>
                      <a:r>
                        <a:rPr lang="en-US" sz="1200" b="1" i="0" u="none" strike="noStrike">
                          <a:solidFill>
                            <a:srgbClr val="FFFFFF"/>
                          </a:solidFill>
                          <a:effectLst/>
                          <a:latin typeface="Georgia" panose="02040502050405020303" pitchFamily="18" charset="0"/>
                        </a:rPr>
                        <a:t>CY16</a:t>
                      </a:r>
                    </a:p>
                  </a:txBody>
                  <a:tcPr marL="9525" marR="9525" marT="9525" marB="0" anchor="ctr">
                    <a:lnL>
                      <a:noFill/>
                    </a:lnL>
                    <a:lnR>
                      <a:noFill/>
                    </a:lnR>
                    <a:lnT>
                      <a:noFill/>
                    </a:lnT>
                    <a:lnB>
                      <a:noFill/>
                    </a:lnB>
                    <a:solidFill>
                      <a:srgbClr val="002060"/>
                    </a:solidFill>
                  </a:tcPr>
                </a:tc>
                <a:tc>
                  <a:txBody>
                    <a:bodyPr/>
                    <a:lstStyle/>
                    <a:p>
                      <a:pPr algn="ctr" fontAlgn="ctr"/>
                      <a:r>
                        <a:rPr lang="en-US" sz="1200" b="1" i="0" u="none" strike="noStrike">
                          <a:solidFill>
                            <a:srgbClr val="FFFFFF"/>
                          </a:solidFill>
                          <a:effectLst/>
                          <a:latin typeface="Georgia" panose="02040502050405020303" pitchFamily="18" charset="0"/>
                        </a:rPr>
                        <a:t>CY17</a:t>
                      </a:r>
                    </a:p>
                  </a:txBody>
                  <a:tcPr marL="9525" marR="9525" marT="9525" marB="0" anchor="ctr">
                    <a:lnL>
                      <a:noFill/>
                    </a:lnL>
                    <a:lnR>
                      <a:noFill/>
                    </a:lnR>
                    <a:lnT>
                      <a:noFill/>
                    </a:lnT>
                    <a:lnB>
                      <a:noFill/>
                    </a:lnB>
                    <a:solidFill>
                      <a:srgbClr val="002060"/>
                    </a:solidFill>
                  </a:tcPr>
                </a:tc>
                <a:tc>
                  <a:txBody>
                    <a:bodyPr/>
                    <a:lstStyle/>
                    <a:p>
                      <a:pPr algn="ctr" fontAlgn="ctr"/>
                      <a:r>
                        <a:rPr lang="en-US" sz="1200" b="1" i="0" u="none" strike="noStrike">
                          <a:solidFill>
                            <a:srgbClr val="FFFFFF"/>
                          </a:solidFill>
                          <a:effectLst/>
                          <a:latin typeface="Georgia" panose="02040502050405020303" pitchFamily="18" charset="0"/>
                        </a:rPr>
                        <a:t>CY18</a:t>
                      </a:r>
                    </a:p>
                  </a:txBody>
                  <a:tcPr marL="9525" marR="9525" marT="9525" marB="0" anchor="ctr">
                    <a:lnL>
                      <a:noFill/>
                    </a:lnL>
                    <a:lnR>
                      <a:noFill/>
                    </a:lnR>
                    <a:lnT>
                      <a:noFill/>
                    </a:lnT>
                    <a:lnB>
                      <a:noFill/>
                    </a:lnB>
                    <a:solidFill>
                      <a:srgbClr val="002060"/>
                    </a:solidFill>
                  </a:tcPr>
                </a:tc>
                <a:tc>
                  <a:txBody>
                    <a:bodyPr/>
                    <a:lstStyle/>
                    <a:p>
                      <a:pPr algn="ctr" fontAlgn="ctr"/>
                      <a:r>
                        <a:rPr lang="en-US" sz="1200" b="1" i="0" u="none" strike="noStrike" dirty="0">
                          <a:solidFill>
                            <a:srgbClr val="FFFFFF"/>
                          </a:solidFill>
                          <a:effectLst/>
                          <a:latin typeface="Georgia" panose="02040502050405020303" pitchFamily="18" charset="0"/>
                        </a:rPr>
                        <a:t>CY19</a:t>
                      </a:r>
                    </a:p>
                  </a:txBody>
                  <a:tcPr marL="9525" marR="9525" marT="9525" marB="0" anchor="ctr">
                    <a:lnL>
                      <a:noFill/>
                    </a:lnL>
                    <a:lnR>
                      <a:noFill/>
                    </a:lnR>
                    <a:lnT>
                      <a:noFill/>
                    </a:lnT>
                    <a:lnB>
                      <a:noFill/>
                    </a:lnB>
                    <a:solidFill>
                      <a:srgbClr val="002060"/>
                    </a:solidFill>
                  </a:tcPr>
                </a:tc>
                <a:tc>
                  <a:txBody>
                    <a:bodyPr/>
                    <a:lstStyle/>
                    <a:p>
                      <a:pPr algn="ctr" fontAlgn="ctr"/>
                      <a:r>
                        <a:rPr lang="en-US" sz="1200" b="1" i="0" u="none" strike="noStrike">
                          <a:solidFill>
                            <a:srgbClr val="FFFFFF"/>
                          </a:solidFill>
                          <a:effectLst/>
                          <a:latin typeface="Georgia" panose="02040502050405020303" pitchFamily="18" charset="0"/>
                        </a:rPr>
                        <a:t>CY20</a:t>
                      </a:r>
                    </a:p>
                  </a:txBody>
                  <a:tcPr marL="9525" marR="9525" marT="9525" marB="0" anchor="ctr">
                    <a:lnL>
                      <a:noFill/>
                    </a:lnL>
                    <a:lnR>
                      <a:noFill/>
                    </a:lnR>
                    <a:lnT>
                      <a:noFill/>
                    </a:lnT>
                    <a:lnB>
                      <a:noFill/>
                    </a:lnB>
                    <a:solidFill>
                      <a:srgbClr val="002060"/>
                    </a:solidFill>
                  </a:tcPr>
                </a:tc>
                <a:tc>
                  <a:txBody>
                    <a:bodyPr/>
                    <a:lstStyle/>
                    <a:p>
                      <a:pPr algn="ctr" fontAlgn="ctr"/>
                      <a:r>
                        <a:rPr lang="en-US" sz="1200" b="1" i="0" u="none" strike="noStrike">
                          <a:solidFill>
                            <a:srgbClr val="FFFFFF"/>
                          </a:solidFill>
                          <a:effectLst/>
                          <a:latin typeface="Georgia" panose="02040502050405020303" pitchFamily="18" charset="0"/>
                        </a:rPr>
                        <a:t>9MCY21</a:t>
                      </a:r>
                    </a:p>
                  </a:txBody>
                  <a:tcPr marL="9525" marR="9525" marT="9525" marB="0" anchor="ctr">
                    <a:lnL>
                      <a:noFill/>
                    </a:lnL>
                    <a:lnR>
                      <a:noFill/>
                    </a:lnR>
                    <a:lnT>
                      <a:noFill/>
                    </a:lnT>
                    <a:lnB>
                      <a:noFill/>
                    </a:lnB>
                    <a:solidFill>
                      <a:srgbClr val="002060"/>
                    </a:solidFill>
                  </a:tcPr>
                </a:tc>
                <a:extLst>
                  <a:ext uri="{0D108BD9-81ED-4DB2-BD59-A6C34878D82A}">
                    <a16:rowId xmlns:a16="http://schemas.microsoft.com/office/drawing/2014/main" xmlns="" val="3166404596"/>
                  </a:ext>
                </a:extLst>
              </a:tr>
              <a:tr h="283029">
                <a:tc>
                  <a:txBody>
                    <a:bodyPr/>
                    <a:lstStyle/>
                    <a:p>
                      <a:pPr marL="91440" algn="l" fontAlgn="b"/>
                      <a:r>
                        <a:rPr lang="en-US" sz="1200" b="0" i="0" u="none" strike="noStrike" dirty="0" err="1">
                          <a:solidFill>
                            <a:srgbClr val="000000"/>
                          </a:solidFill>
                          <a:effectLst/>
                          <a:latin typeface="Georgia" panose="02040502050405020303" pitchFamily="18" charset="0"/>
                        </a:rPr>
                        <a:t>Khushhali</a:t>
                      </a:r>
                      <a:r>
                        <a:rPr lang="en-US" sz="1200" b="0" i="0" u="none" strike="noStrike" dirty="0">
                          <a:solidFill>
                            <a:srgbClr val="000000"/>
                          </a:solidFill>
                          <a:effectLst/>
                          <a:latin typeface="Georgia" panose="02040502050405020303" pitchFamily="18" charset="0"/>
                        </a:rPr>
                        <a:t> Microfinance Bank</a:t>
                      </a:r>
                    </a:p>
                  </a:txBody>
                  <a:tcPr marL="9525" marR="9525" marT="9525" marB="0" anchor="b">
                    <a:lnL>
                      <a:noFill/>
                    </a:lnL>
                    <a:lnR>
                      <a:noFill/>
                    </a:lnR>
                    <a:lnT>
                      <a:noFill/>
                    </a:lnT>
                    <a:lnB>
                      <a:noFill/>
                    </a:lnB>
                    <a:solidFill>
                      <a:srgbClr val="FFFFFF"/>
                    </a:solidFill>
                  </a:tcPr>
                </a:tc>
                <a:tc>
                  <a:txBody>
                    <a:bodyPr/>
                    <a:lstStyle/>
                    <a:p>
                      <a:pPr algn="ctr" fontAlgn="ctr"/>
                      <a:r>
                        <a:rPr lang="en-US" sz="1200" b="0" i="0" u="none" strike="noStrike">
                          <a:solidFill>
                            <a:srgbClr val="000000"/>
                          </a:solidFill>
                          <a:effectLst/>
                          <a:latin typeface="Georgia" panose="02040502050405020303" pitchFamily="18" charset="0"/>
                        </a:rPr>
                        <a:t>369</a:t>
                      </a:r>
                    </a:p>
                  </a:txBody>
                  <a:tcPr marL="9525" marR="9525" marT="9525" marB="0" anchor="ctr">
                    <a:lnL>
                      <a:noFill/>
                    </a:lnL>
                    <a:lnR>
                      <a:noFill/>
                    </a:lnR>
                    <a:lnT>
                      <a:noFill/>
                    </a:lnT>
                    <a:lnB>
                      <a:noFill/>
                    </a:lnB>
                    <a:solidFill>
                      <a:srgbClr val="FFFFFF"/>
                    </a:solidFill>
                  </a:tcPr>
                </a:tc>
                <a:tc>
                  <a:txBody>
                    <a:bodyPr/>
                    <a:lstStyle/>
                    <a:p>
                      <a:pPr algn="ctr" fontAlgn="ctr"/>
                      <a:r>
                        <a:rPr lang="en-US" sz="1200" b="0" i="0" u="none" strike="noStrike">
                          <a:solidFill>
                            <a:srgbClr val="000000"/>
                          </a:solidFill>
                          <a:effectLst/>
                          <a:latin typeface="Georgia" panose="02040502050405020303" pitchFamily="18" charset="0"/>
                        </a:rPr>
                        <a:t>598</a:t>
                      </a:r>
                    </a:p>
                  </a:txBody>
                  <a:tcPr marL="9525" marR="9525" marT="9525" marB="0" anchor="ctr">
                    <a:lnL>
                      <a:noFill/>
                    </a:lnL>
                    <a:lnR>
                      <a:noFill/>
                    </a:lnR>
                    <a:lnT>
                      <a:noFill/>
                    </a:lnT>
                    <a:lnB>
                      <a:noFill/>
                    </a:lnB>
                    <a:solidFill>
                      <a:srgbClr val="FFFFFF"/>
                    </a:solidFill>
                  </a:tcPr>
                </a:tc>
                <a:tc>
                  <a:txBody>
                    <a:bodyPr/>
                    <a:lstStyle/>
                    <a:p>
                      <a:pPr algn="ctr" fontAlgn="ctr"/>
                      <a:r>
                        <a:rPr lang="en-US" sz="1200" b="0" i="0" u="none" strike="noStrike">
                          <a:solidFill>
                            <a:srgbClr val="000000"/>
                          </a:solidFill>
                          <a:effectLst/>
                          <a:latin typeface="Georgia" panose="02040502050405020303" pitchFamily="18" charset="0"/>
                        </a:rPr>
                        <a:t>721</a:t>
                      </a:r>
                    </a:p>
                  </a:txBody>
                  <a:tcPr marL="9525" marR="9525" marT="9525" marB="0" anchor="ctr">
                    <a:lnL>
                      <a:noFill/>
                    </a:lnL>
                    <a:lnR>
                      <a:noFill/>
                    </a:lnR>
                    <a:lnT>
                      <a:noFill/>
                    </a:lnT>
                    <a:lnB>
                      <a:noFill/>
                    </a:lnB>
                    <a:solidFill>
                      <a:srgbClr val="FFFFFF"/>
                    </a:solidFill>
                  </a:tcPr>
                </a:tc>
                <a:tc>
                  <a:txBody>
                    <a:bodyPr/>
                    <a:lstStyle/>
                    <a:p>
                      <a:pPr algn="ctr" fontAlgn="ctr"/>
                      <a:r>
                        <a:rPr lang="en-US" sz="1200" b="0" i="0" u="none" strike="noStrike">
                          <a:solidFill>
                            <a:srgbClr val="000000"/>
                          </a:solidFill>
                          <a:effectLst/>
                          <a:latin typeface="Georgia" panose="02040502050405020303" pitchFamily="18" charset="0"/>
                        </a:rPr>
                        <a:t>1,257</a:t>
                      </a:r>
                    </a:p>
                  </a:txBody>
                  <a:tcPr marL="9525" marR="9525" marT="9525" marB="0" anchor="ctr">
                    <a:lnL>
                      <a:noFill/>
                    </a:lnL>
                    <a:lnR>
                      <a:noFill/>
                    </a:lnR>
                    <a:lnT>
                      <a:noFill/>
                    </a:lnT>
                    <a:lnB>
                      <a:noFill/>
                    </a:lnB>
                    <a:solidFill>
                      <a:srgbClr val="FFFFFF"/>
                    </a:solidFill>
                  </a:tcPr>
                </a:tc>
                <a:tc>
                  <a:txBody>
                    <a:bodyPr/>
                    <a:lstStyle/>
                    <a:p>
                      <a:pPr algn="ctr" fontAlgn="ctr"/>
                      <a:r>
                        <a:rPr lang="en-US" sz="1200" b="0" i="0" u="none" strike="noStrike" dirty="0">
                          <a:solidFill>
                            <a:srgbClr val="000000"/>
                          </a:solidFill>
                          <a:effectLst/>
                          <a:latin typeface="Georgia" panose="02040502050405020303" pitchFamily="18" charset="0"/>
                        </a:rPr>
                        <a:t>1,465</a:t>
                      </a:r>
                    </a:p>
                  </a:txBody>
                  <a:tcPr marL="9525" marR="9525" marT="9525" marB="0" anchor="ctr">
                    <a:lnL>
                      <a:noFill/>
                    </a:lnL>
                    <a:lnR>
                      <a:noFill/>
                    </a:lnR>
                    <a:lnT>
                      <a:noFill/>
                    </a:lnT>
                    <a:lnB>
                      <a:noFill/>
                    </a:lnB>
                    <a:solidFill>
                      <a:srgbClr val="FFFFFF"/>
                    </a:solidFill>
                  </a:tcPr>
                </a:tc>
                <a:tc>
                  <a:txBody>
                    <a:bodyPr/>
                    <a:lstStyle/>
                    <a:p>
                      <a:pPr algn="ctr" fontAlgn="ctr"/>
                      <a:r>
                        <a:rPr lang="en-US" sz="1200" b="0" i="0" u="none" strike="noStrike">
                          <a:solidFill>
                            <a:srgbClr val="000000"/>
                          </a:solidFill>
                          <a:effectLst/>
                          <a:latin typeface="Georgia" panose="02040502050405020303" pitchFamily="18" charset="0"/>
                        </a:rPr>
                        <a:t>2,311</a:t>
                      </a:r>
                    </a:p>
                  </a:txBody>
                  <a:tcPr marL="9525" marR="9525" marT="9525" marB="0" anchor="ctr">
                    <a:lnL>
                      <a:noFill/>
                    </a:lnL>
                    <a:lnR>
                      <a:noFill/>
                    </a:lnR>
                    <a:lnT>
                      <a:noFill/>
                    </a:lnT>
                    <a:lnB>
                      <a:noFill/>
                    </a:lnB>
                    <a:solidFill>
                      <a:srgbClr val="FFFFFF"/>
                    </a:solidFill>
                  </a:tcPr>
                </a:tc>
                <a:extLst>
                  <a:ext uri="{0D108BD9-81ED-4DB2-BD59-A6C34878D82A}">
                    <a16:rowId xmlns:a16="http://schemas.microsoft.com/office/drawing/2014/main" xmlns="" val="476533548"/>
                  </a:ext>
                </a:extLst>
              </a:tr>
              <a:tr h="283029">
                <a:tc>
                  <a:txBody>
                    <a:bodyPr/>
                    <a:lstStyle/>
                    <a:p>
                      <a:pPr marL="91440" algn="l" fontAlgn="b"/>
                      <a:r>
                        <a:rPr lang="en-US" sz="1200" b="0" i="0" u="none" strike="noStrike" dirty="0">
                          <a:solidFill>
                            <a:srgbClr val="000000"/>
                          </a:solidFill>
                          <a:effectLst/>
                          <a:latin typeface="Georgia" panose="02040502050405020303" pitchFamily="18" charset="0"/>
                        </a:rPr>
                        <a:t>First Microfinance Bank</a:t>
                      </a:r>
                    </a:p>
                  </a:txBody>
                  <a:tcPr marL="9525" marR="9525" marT="9525" marB="0" anchor="b">
                    <a:lnL>
                      <a:noFill/>
                    </a:lnL>
                    <a:lnR>
                      <a:noFill/>
                    </a:lnR>
                    <a:lnT>
                      <a:noFill/>
                    </a:lnT>
                    <a:lnB>
                      <a:noFill/>
                    </a:lnB>
                    <a:solidFill>
                      <a:srgbClr val="FFFFFF"/>
                    </a:solidFill>
                  </a:tcPr>
                </a:tc>
                <a:tc>
                  <a:txBody>
                    <a:bodyPr/>
                    <a:lstStyle/>
                    <a:p>
                      <a:pPr algn="ctr" fontAlgn="ctr"/>
                      <a:r>
                        <a:rPr lang="en-US" sz="1200" b="0" i="0" u="none" strike="noStrike">
                          <a:solidFill>
                            <a:srgbClr val="000000"/>
                          </a:solidFill>
                          <a:effectLst/>
                          <a:latin typeface="Georgia" panose="02040502050405020303" pitchFamily="18" charset="0"/>
                        </a:rPr>
                        <a:t>91</a:t>
                      </a:r>
                    </a:p>
                  </a:txBody>
                  <a:tcPr marL="9525" marR="9525" marT="9525" marB="0" anchor="ctr">
                    <a:lnL>
                      <a:noFill/>
                    </a:lnL>
                    <a:lnR>
                      <a:noFill/>
                    </a:lnR>
                    <a:lnT>
                      <a:noFill/>
                    </a:lnT>
                    <a:lnB>
                      <a:noFill/>
                    </a:lnB>
                    <a:solidFill>
                      <a:srgbClr val="FFFFFF"/>
                    </a:solidFill>
                  </a:tcPr>
                </a:tc>
                <a:tc>
                  <a:txBody>
                    <a:bodyPr/>
                    <a:lstStyle/>
                    <a:p>
                      <a:pPr algn="ctr" fontAlgn="ctr"/>
                      <a:r>
                        <a:rPr lang="en-US" sz="1200" b="0" i="0" u="none" strike="noStrike">
                          <a:solidFill>
                            <a:srgbClr val="000000"/>
                          </a:solidFill>
                          <a:effectLst/>
                          <a:latin typeface="Georgia" panose="02040502050405020303" pitchFamily="18" charset="0"/>
                        </a:rPr>
                        <a:t>160</a:t>
                      </a:r>
                    </a:p>
                  </a:txBody>
                  <a:tcPr marL="9525" marR="9525" marT="9525" marB="0" anchor="ctr">
                    <a:lnL>
                      <a:noFill/>
                    </a:lnL>
                    <a:lnR>
                      <a:noFill/>
                    </a:lnR>
                    <a:lnT>
                      <a:noFill/>
                    </a:lnT>
                    <a:lnB>
                      <a:noFill/>
                    </a:lnB>
                    <a:solidFill>
                      <a:srgbClr val="FFFFFF"/>
                    </a:solidFill>
                  </a:tcPr>
                </a:tc>
                <a:tc>
                  <a:txBody>
                    <a:bodyPr/>
                    <a:lstStyle/>
                    <a:p>
                      <a:pPr algn="ctr" fontAlgn="ctr"/>
                      <a:r>
                        <a:rPr lang="en-US" sz="1200" b="0" i="0" u="none" strike="noStrike">
                          <a:solidFill>
                            <a:srgbClr val="000000"/>
                          </a:solidFill>
                          <a:effectLst/>
                          <a:latin typeface="Georgia" panose="02040502050405020303" pitchFamily="18" charset="0"/>
                        </a:rPr>
                        <a:t>303</a:t>
                      </a:r>
                    </a:p>
                  </a:txBody>
                  <a:tcPr marL="9525" marR="9525" marT="9525" marB="0" anchor="ctr">
                    <a:lnL>
                      <a:noFill/>
                    </a:lnL>
                    <a:lnR>
                      <a:noFill/>
                    </a:lnR>
                    <a:lnT>
                      <a:noFill/>
                    </a:lnT>
                    <a:lnB>
                      <a:noFill/>
                    </a:lnB>
                    <a:solidFill>
                      <a:srgbClr val="FFFFFF"/>
                    </a:solidFill>
                  </a:tcPr>
                </a:tc>
                <a:tc>
                  <a:txBody>
                    <a:bodyPr/>
                    <a:lstStyle/>
                    <a:p>
                      <a:pPr algn="ctr" fontAlgn="ctr"/>
                      <a:r>
                        <a:rPr lang="en-US" sz="1200" b="0" i="0" u="none" strike="noStrike">
                          <a:solidFill>
                            <a:srgbClr val="000000"/>
                          </a:solidFill>
                          <a:effectLst/>
                          <a:latin typeface="Georgia" panose="02040502050405020303" pitchFamily="18" charset="0"/>
                        </a:rPr>
                        <a:t>677</a:t>
                      </a:r>
                    </a:p>
                  </a:txBody>
                  <a:tcPr marL="9525" marR="9525" marT="9525" marB="0" anchor="ctr">
                    <a:lnL>
                      <a:noFill/>
                    </a:lnL>
                    <a:lnR>
                      <a:noFill/>
                    </a:lnR>
                    <a:lnT>
                      <a:noFill/>
                    </a:lnT>
                    <a:lnB>
                      <a:noFill/>
                    </a:lnB>
                    <a:solidFill>
                      <a:srgbClr val="FFFFFF"/>
                    </a:solidFill>
                  </a:tcPr>
                </a:tc>
                <a:tc>
                  <a:txBody>
                    <a:bodyPr/>
                    <a:lstStyle/>
                    <a:p>
                      <a:pPr algn="ctr" fontAlgn="ctr"/>
                      <a:r>
                        <a:rPr lang="en-US" sz="1200" b="0" i="0" u="none" strike="noStrike" dirty="0">
                          <a:solidFill>
                            <a:srgbClr val="000000"/>
                          </a:solidFill>
                          <a:effectLst/>
                          <a:latin typeface="Georgia" panose="02040502050405020303" pitchFamily="18" charset="0"/>
                        </a:rPr>
                        <a:t>1,784</a:t>
                      </a:r>
                    </a:p>
                  </a:txBody>
                  <a:tcPr marL="9525" marR="9525" marT="9525" marB="0" anchor="ctr">
                    <a:lnL>
                      <a:noFill/>
                    </a:lnL>
                    <a:lnR>
                      <a:noFill/>
                    </a:lnR>
                    <a:lnT>
                      <a:noFill/>
                    </a:lnT>
                    <a:lnB>
                      <a:noFill/>
                    </a:lnB>
                    <a:solidFill>
                      <a:srgbClr val="FFFFFF"/>
                    </a:solidFill>
                  </a:tcPr>
                </a:tc>
                <a:tc>
                  <a:txBody>
                    <a:bodyPr/>
                    <a:lstStyle/>
                    <a:p>
                      <a:pPr algn="ctr" fontAlgn="ctr"/>
                      <a:r>
                        <a:rPr lang="en-US" sz="1200" b="0" i="0" u="none" strike="noStrike">
                          <a:solidFill>
                            <a:srgbClr val="000000"/>
                          </a:solidFill>
                          <a:effectLst/>
                          <a:latin typeface="Georgia" panose="02040502050405020303" pitchFamily="18" charset="0"/>
                        </a:rPr>
                        <a:t>1,493</a:t>
                      </a:r>
                    </a:p>
                  </a:txBody>
                  <a:tcPr marL="9525" marR="9525" marT="9525" marB="0" anchor="ctr">
                    <a:lnL>
                      <a:noFill/>
                    </a:lnL>
                    <a:lnR>
                      <a:noFill/>
                    </a:lnR>
                    <a:lnT>
                      <a:noFill/>
                    </a:lnT>
                    <a:lnB>
                      <a:noFill/>
                    </a:lnB>
                    <a:solidFill>
                      <a:srgbClr val="FFFFFF"/>
                    </a:solidFill>
                  </a:tcPr>
                </a:tc>
                <a:extLst>
                  <a:ext uri="{0D108BD9-81ED-4DB2-BD59-A6C34878D82A}">
                    <a16:rowId xmlns:a16="http://schemas.microsoft.com/office/drawing/2014/main" xmlns="" val="2138818316"/>
                  </a:ext>
                </a:extLst>
              </a:tr>
              <a:tr h="283029">
                <a:tc>
                  <a:txBody>
                    <a:bodyPr/>
                    <a:lstStyle/>
                    <a:p>
                      <a:pPr marL="91440" algn="l" fontAlgn="b"/>
                      <a:r>
                        <a:rPr lang="en-US" sz="1200" b="0" i="0" u="none" strike="noStrike" dirty="0" err="1">
                          <a:solidFill>
                            <a:srgbClr val="000000"/>
                          </a:solidFill>
                          <a:effectLst/>
                          <a:latin typeface="Georgia" panose="02040502050405020303" pitchFamily="18" charset="0"/>
                        </a:rPr>
                        <a:t>Mobilink</a:t>
                      </a:r>
                      <a:r>
                        <a:rPr lang="en-US" sz="1200" b="0" i="0" u="none" strike="noStrike" dirty="0">
                          <a:solidFill>
                            <a:srgbClr val="000000"/>
                          </a:solidFill>
                          <a:effectLst/>
                          <a:latin typeface="Georgia" panose="02040502050405020303" pitchFamily="18" charset="0"/>
                        </a:rPr>
                        <a:t> Microfinance Bank</a:t>
                      </a:r>
                    </a:p>
                  </a:txBody>
                  <a:tcPr marL="9525" marR="9525" marT="9525" marB="0" anchor="b">
                    <a:lnL>
                      <a:noFill/>
                    </a:lnL>
                    <a:lnR>
                      <a:noFill/>
                    </a:lnR>
                    <a:lnT>
                      <a:noFill/>
                    </a:lnT>
                    <a:lnB>
                      <a:noFill/>
                    </a:lnB>
                    <a:solidFill>
                      <a:srgbClr val="FFFFFF"/>
                    </a:solidFill>
                  </a:tcPr>
                </a:tc>
                <a:tc>
                  <a:txBody>
                    <a:bodyPr/>
                    <a:lstStyle/>
                    <a:p>
                      <a:pPr algn="ctr" fontAlgn="ctr"/>
                      <a:r>
                        <a:rPr lang="en-US" sz="1200" b="0" i="0" u="none" strike="noStrike">
                          <a:solidFill>
                            <a:srgbClr val="000000"/>
                          </a:solidFill>
                          <a:effectLst/>
                          <a:latin typeface="Georgia" panose="02040502050405020303" pitchFamily="18" charset="0"/>
                        </a:rPr>
                        <a:t>75</a:t>
                      </a:r>
                    </a:p>
                  </a:txBody>
                  <a:tcPr marL="9525" marR="9525" marT="9525" marB="0" anchor="ctr">
                    <a:lnL>
                      <a:noFill/>
                    </a:lnL>
                    <a:lnR>
                      <a:noFill/>
                    </a:lnR>
                    <a:lnT>
                      <a:noFill/>
                    </a:lnT>
                    <a:lnB>
                      <a:noFill/>
                    </a:lnB>
                    <a:solidFill>
                      <a:srgbClr val="FFFFFF"/>
                    </a:solidFill>
                  </a:tcPr>
                </a:tc>
                <a:tc>
                  <a:txBody>
                    <a:bodyPr/>
                    <a:lstStyle/>
                    <a:p>
                      <a:pPr algn="ctr" fontAlgn="ctr"/>
                      <a:r>
                        <a:rPr lang="en-US" sz="1200" b="0" i="0" u="none" strike="noStrike">
                          <a:solidFill>
                            <a:srgbClr val="000000"/>
                          </a:solidFill>
                          <a:effectLst/>
                          <a:latin typeface="Georgia" panose="02040502050405020303" pitchFamily="18" charset="0"/>
                        </a:rPr>
                        <a:t>183</a:t>
                      </a:r>
                    </a:p>
                  </a:txBody>
                  <a:tcPr marL="9525" marR="9525" marT="9525" marB="0" anchor="ctr">
                    <a:lnL>
                      <a:noFill/>
                    </a:lnL>
                    <a:lnR>
                      <a:noFill/>
                    </a:lnR>
                    <a:lnT>
                      <a:noFill/>
                    </a:lnT>
                    <a:lnB>
                      <a:noFill/>
                    </a:lnB>
                    <a:solidFill>
                      <a:srgbClr val="FFFFFF"/>
                    </a:solidFill>
                  </a:tcPr>
                </a:tc>
                <a:tc>
                  <a:txBody>
                    <a:bodyPr/>
                    <a:lstStyle/>
                    <a:p>
                      <a:pPr algn="ctr" fontAlgn="ctr"/>
                      <a:r>
                        <a:rPr lang="en-US" sz="1200" b="0" i="0" u="none" strike="noStrike">
                          <a:solidFill>
                            <a:srgbClr val="000000"/>
                          </a:solidFill>
                          <a:effectLst/>
                          <a:latin typeface="Georgia" panose="02040502050405020303" pitchFamily="18" charset="0"/>
                        </a:rPr>
                        <a:t>285</a:t>
                      </a:r>
                    </a:p>
                  </a:txBody>
                  <a:tcPr marL="9525" marR="9525" marT="9525" marB="0" anchor="ctr">
                    <a:lnL>
                      <a:noFill/>
                    </a:lnL>
                    <a:lnR>
                      <a:noFill/>
                    </a:lnR>
                    <a:lnT>
                      <a:noFill/>
                    </a:lnT>
                    <a:lnB>
                      <a:noFill/>
                    </a:lnB>
                    <a:solidFill>
                      <a:srgbClr val="FFFFFF"/>
                    </a:solidFill>
                  </a:tcPr>
                </a:tc>
                <a:tc>
                  <a:txBody>
                    <a:bodyPr/>
                    <a:lstStyle/>
                    <a:p>
                      <a:pPr algn="ctr" fontAlgn="ctr"/>
                      <a:r>
                        <a:rPr lang="en-US" sz="1200" b="0" i="0" u="none" strike="noStrike">
                          <a:solidFill>
                            <a:srgbClr val="000000"/>
                          </a:solidFill>
                          <a:effectLst/>
                          <a:latin typeface="Georgia" panose="02040502050405020303" pitchFamily="18" charset="0"/>
                        </a:rPr>
                        <a:t>465</a:t>
                      </a:r>
                    </a:p>
                  </a:txBody>
                  <a:tcPr marL="9525" marR="9525" marT="9525" marB="0" anchor="ctr">
                    <a:lnL>
                      <a:noFill/>
                    </a:lnL>
                    <a:lnR>
                      <a:noFill/>
                    </a:lnR>
                    <a:lnT>
                      <a:noFill/>
                    </a:lnT>
                    <a:lnB>
                      <a:noFill/>
                    </a:lnB>
                    <a:solidFill>
                      <a:srgbClr val="FFFFFF"/>
                    </a:solidFill>
                  </a:tcPr>
                </a:tc>
                <a:tc>
                  <a:txBody>
                    <a:bodyPr/>
                    <a:lstStyle/>
                    <a:p>
                      <a:pPr algn="ctr" fontAlgn="ctr"/>
                      <a:r>
                        <a:rPr lang="en-US" sz="1200" b="0" i="0" u="none" strike="noStrike">
                          <a:solidFill>
                            <a:srgbClr val="000000"/>
                          </a:solidFill>
                          <a:effectLst/>
                          <a:latin typeface="Georgia" panose="02040502050405020303" pitchFamily="18" charset="0"/>
                        </a:rPr>
                        <a:t>355</a:t>
                      </a:r>
                    </a:p>
                  </a:txBody>
                  <a:tcPr marL="9525" marR="9525" marT="9525" marB="0" anchor="ctr">
                    <a:lnL>
                      <a:noFill/>
                    </a:lnL>
                    <a:lnR>
                      <a:noFill/>
                    </a:lnR>
                    <a:lnT>
                      <a:noFill/>
                    </a:lnT>
                    <a:lnB>
                      <a:noFill/>
                    </a:lnB>
                    <a:solidFill>
                      <a:srgbClr val="FFFFFF"/>
                    </a:solidFill>
                  </a:tcPr>
                </a:tc>
                <a:tc>
                  <a:txBody>
                    <a:bodyPr/>
                    <a:lstStyle/>
                    <a:p>
                      <a:pPr algn="ctr" fontAlgn="ctr"/>
                      <a:r>
                        <a:rPr lang="en-US" sz="1200" b="0" i="0" u="none" strike="noStrike">
                          <a:solidFill>
                            <a:srgbClr val="000000"/>
                          </a:solidFill>
                          <a:effectLst/>
                          <a:latin typeface="Georgia" panose="02040502050405020303" pitchFamily="18" charset="0"/>
                        </a:rPr>
                        <a:t>545</a:t>
                      </a:r>
                    </a:p>
                  </a:txBody>
                  <a:tcPr marL="9525" marR="9525" marT="9525" marB="0" anchor="ctr">
                    <a:lnL>
                      <a:noFill/>
                    </a:lnL>
                    <a:lnR>
                      <a:noFill/>
                    </a:lnR>
                    <a:lnT>
                      <a:noFill/>
                    </a:lnT>
                    <a:lnB>
                      <a:noFill/>
                    </a:lnB>
                    <a:solidFill>
                      <a:srgbClr val="FFFFFF"/>
                    </a:solidFill>
                  </a:tcPr>
                </a:tc>
                <a:extLst>
                  <a:ext uri="{0D108BD9-81ED-4DB2-BD59-A6C34878D82A}">
                    <a16:rowId xmlns:a16="http://schemas.microsoft.com/office/drawing/2014/main" xmlns="" val="1164646914"/>
                  </a:ext>
                </a:extLst>
              </a:tr>
              <a:tr h="283029">
                <a:tc>
                  <a:txBody>
                    <a:bodyPr/>
                    <a:lstStyle/>
                    <a:p>
                      <a:pPr marL="91440" algn="l" fontAlgn="b"/>
                      <a:r>
                        <a:rPr lang="en-US" sz="1200" b="0" i="0" u="none" strike="noStrike" dirty="0">
                          <a:solidFill>
                            <a:srgbClr val="000000"/>
                          </a:solidFill>
                          <a:effectLst/>
                          <a:latin typeface="Georgia" panose="02040502050405020303" pitchFamily="18" charset="0"/>
                        </a:rPr>
                        <a:t>U Microfinance Bank</a:t>
                      </a:r>
                    </a:p>
                  </a:txBody>
                  <a:tcPr marL="9525" marR="9525" marT="9525" marB="0" anchor="b">
                    <a:lnL>
                      <a:noFill/>
                    </a:lnL>
                    <a:lnR>
                      <a:noFill/>
                    </a:lnR>
                    <a:lnT>
                      <a:noFill/>
                    </a:lnT>
                    <a:lnB>
                      <a:noFill/>
                    </a:lnB>
                    <a:solidFill>
                      <a:srgbClr val="FFFFFF"/>
                    </a:solidFill>
                  </a:tcPr>
                </a:tc>
                <a:tc>
                  <a:txBody>
                    <a:bodyPr/>
                    <a:lstStyle/>
                    <a:p>
                      <a:pPr algn="ctr" fontAlgn="ctr"/>
                      <a:r>
                        <a:rPr lang="en-US" sz="1200" b="0" i="0" u="none" strike="noStrike">
                          <a:solidFill>
                            <a:srgbClr val="000000"/>
                          </a:solidFill>
                          <a:effectLst/>
                          <a:latin typeface="Georgia" panose="02040502050405020303" pitchFamily="18" charset="0"/>
                        </a:rPr>
                        <a:t>48</a:t>
                      </a:r>
                    </a:p>
                  </a:txBody>
                  <a:tcPr marL="9525" marR="9525" marT="9525" marB="0" anchor="ctr">
                    <a:lnL>
                      <a:noFill/>
                    </a:lnL>
                    <a:lnR>
                      <a:noFill/>
                    </a:lnR>
                    <a:lnT>
                      <a:noFill/>
                    </a:lnT>
                    <a:lnB>
                      <a:noFill/>
                    </a:lnB>
                    <a:solidFill>
                      <a:srgbClr val="FFFFFF"/>
                    </a:solidFill>
                  </a:tcPr>
                </a:tc>
                <a:tc>
                  <a:txBody>
                    <a:bodyPr/>
                    <a:lstStyle/>
                    <a:p>
                      <a:pPr algn="ctr" fontAlgn="ctr"/>
                      <a:r>
                        <a:rPr lang="en-US" sz="1200" b="0" i="0" u="none" strike="noStrike">
                          <a:solidFill>
                            <a:srgbClr val="000000"/>
                          </a:solidFill>
                          <a:effectLst/>
                          <a:latin typeface="Georgia" panose="02040502050405020303" pitchFamily="18" charset="0"/>
                        </a:rPr>
                        <a:t>94</a:t>
                      </a:r>
                    </a:p>
                  </a:txBody>
                  <a:tcPr marL="9525" marR="9525" marT="9525" marB="0" anchor="ctr">
                    <a:lnL>
                      <a:noFill/>
                    </a:lnL>
                    <a:lnR>
                      <a:noFill/>
                    </a:lnR>
                    <a:lnT>
                      <a:noFill/>
                    </a:lnT>
                    <a:lnB>
                      <a:noFill/>
                    </a:lnB>
                    <a:solidFill>
                      <a:srgbClr val="FFFFFF"/>
                    </a:solidFill>
                  </a:tcPr>
                </a:tc>
                <a:tc>
                  <a:txBody>
                    <a:bodyPr/>
                    <a:lstStyle/>
                    <a:p>
                      <a:pPr algn="ctr" fontAlgn="ctr"/>
                      <a:r>
                        <a:rPr lang="en-US" sz="1200" b="0" i="0" u="none" strike="noStrike">
                          <a:solidFill>
                            <a:srgbClr val="000000"/>
                          </a:solidFill>
                          <a:effectLst/>
                          <a:latin typeface="Georgia" panose="02040502050405020303" pitchFamily="18" charset="0"/>
                        </a:rPr>
                        <a:t>205</a:t>
                      </a:r>
                    </a:p>
                  </a:txBody>
                  <a:tcPr marL="9525" marR="9525" marT="9525" marB="0" anchor="ctr">
                    <a:lnL>
                      <a:noFill/>
                    </a:lnL>
                    <a:lnR>
                      <a:noFill/>
                    </a:lnR>
                    <a:lnT>
                      <a:noFill/>
                    </a:lnT>
                    <a:lnB>
                      <a:noFill/>
                    </a:lnB>
                    <a:solidFill>
                      <a:srgbClr val="FFFFFF"/>
                    </a:solidFill>
                  </a:tcPr>
                </a:tc>
                <a:tc>
                  <a:txBody>
                    <a:bodyPr/>
                    <a:lstStyle/>
                    <a:p>
                      <a:pPr algn="ctr" fontAlgn="ctr"/>
                      <a:r>
                        <a:rPr lang="en-US" sz="1200" b="0" i="0" u="none" strike="noStrike">
                          <a:solidFill>
                            <a:srgbClr val="000000"/>
                          </a:solidFill>
                          <a:effectLst/>
                          <a:latin typeface="Georgia" panose="02040502050405020303" pitchFamily="18" charset="0"/>
                        </a:rPr>
                        <a:t>508</a:t>
                      </a:r>
                    </a:p>
                  </a:txBody>
                  <a:tcPr marL="9525" marR="9525" marT="9525" marB="0" anchor="ctr">
                    <a:lnL>
                      <a:noFill/>
                    </a:lnL>
                    <a:lnR>
                      <a:noFill/>
                    </a:lnR>
                    <a:lnT>
                      <a:noFill/>
                    </a:lnT>
                    <a:lnB>
                      <a:noFill/>
                    </a:lnB>
                    <a:solidFill>
                      <a:srgbClr val="FFFFFF"/>
                    </a:solidFill>
                  </a:tcPr>
                </a:tc>
                <a:tc>
                  <a:txBody>
                    <a:bodyPr/>
                    <a:lstStyle/>
                    <a:p>
                      <a:pPr algn="ctr" fontAlgn="ctr"/>
                      <a:r>
                        <a:rPr lang="en-US" sz="1200" b="0" i="0" u="none" strike="noStrike">
                          <a:solidFill>
                            <a:srgbClr val="000000"/>
                          </a:solidFill>
                          <a:effectLst/>
                          <a:latin typeface="Georgia" panose="02040502050405020303" pitchFamily="18" charset="0"/>
                        </a:rPr>
                        <a:t>1,313</a:t>
                      </a:r>
                    </a:p>
                  </a:txBody>
                  <a:tcPr marL="9525" marR="9525" marT="9525" marB="0" anchor="ctr">
                    <a:lnL>
                      <a:noFill/>
                    </a:lnL>
                    <a:lnR>
                      <a:noFill/>
                    </a:lnR>
                    <a:lnT>
                      <a:noFill/>
                    </a:lnT>
                    <a:lnB>
                      <a:noFill/>
                    </a:lnB>
                    <a:solidFill>
                      <a:srgbClr val="FFFFFF"/>
                    </a:solidFill>
                  </a:tcPr>
                </a:tc>
                <a:tc>
                  <a:txBody>
                    <a:bodyPr/>
                    <a:lstStyle/>
                    <a:p>
                      <a:pPr algn="ctr" fontAlgn="ctr"/>
                      <a:r>
                        <a:rPr lang="en-US" sz="1200" b="0" i="0" u="none" strike="noStrike" dirty="0">
                          <a:solidFill>
                            <a:srgbClr val="000000"/>
                          </a:solidFill>
                          <a:effectLst/>
                          <a:latin typeface="Georgia" panose="02040502050405020303" pitchFamily="18" charset="0"/>
                        </a:rPr>
                        <a:t>1,903</a:t>
                      </a:r>
                    </a:p>
                  </a:txBody>
                  <a:tcPr marL="9525" marR="9525" marT="9525" marB="0" anchor="ctr">
                    <a:lnL>
                      <a:noFill/>
                    </a:lnL>
                    <a:lnR>
                      <a:noFill/>
                    </a:lnR>
                    <a:lnT>
                      <a:noFill/>
                    </a:lnT>
                    <a:lnB>
                      <a:noFill/>
                    </a:lnB>
                    <a:solidFill>
                      <a:srgbClr val="FFFFFF"/>
                    </a:solidFill>
                  </a:tcPr>
                </a:tc>
                <a:extLst>
                  <a:ext uri="{0D108BD9-81ED-4DB2-BD59-A6C34878D82A}">
                    <a16:rowId xmlns:a16="http://schemas.microsoft.com/office/drawing/2014/main" xmlns="" val="1331298736"/>
                  </a:ext>
                </a:extLst>
              </a:tr>
              <a:tr h="283029">
                <a:tc>
                  <a:txBody>
                    <a:bodyPr/>
                    <a:lstStyle/>
                    <a:p>
                      <a:pPr marL="91440" algn="l" fontAlgn="b"/>
                      <a:r>
                        <a:rPr lang="en-US" sz="1200" b="0" i="0" u="none" strike="noStrike" dirty="0">
                          <a:solidFill>
                            <a:srgbClr val="000000"/>
                          </a:solidFill>
                          <a:effectLst/>
                          <a:latin typeface="Georgia" panose="02040502050405020303" pitchFamily="18" charset="0"/>
                        </a:rPr>
                        <a:t>NRSP Microfinance Bank</a:t>
                      </a:r>
                    </a:p>
                  </a:txBody>
                  <a:tcPr marL="9525" marR="9525" marT="9525" marB="0" anchor="b">
                    <a:lnL>
                      <a:noFill/>
                    </a:lnL>
                    <a:lnR>
                      <a:noFill/>
                    </a:lnR>
                    <a:lnT>
                      <a:noFill/>
                    </a:lnT>
                    <a:lnB>
                      <a:noFill/>
                    </a:lnB>
                    <a:solidFill>
                      <a:srgbClr val="FFFFFF"/>
                    </a:solidFill>
                  </a:tcPr>
                </a:tc>
                <a:tc>
                  <a:txBody>
                    <a:bodyPr/>
                    <a:lstStyle/>
                    <a:p>
                      <a:pPr algn="ctr" fontAlgn="ctr"/>
                      <a:r>
                        <a:rPr lang="en-US" sz="1200" b="0" i="0" u="none" strike="noStrike">
                          <a:solidFill>
                            <a:srgbClr val="000000"/>
                          </a:solidFill>
                          <a:effectLst/>
                          <a:latin typeface="Georgia" panose="02040502050405020303" pitchFamily="18" charset="0"/>
                        </a:rPr>
                        <a:t>144</a:t>
                      </a:r>
                    </a:p>
                  </a:txBody>
                  <a:tcPr marL="9525" marR="9525" marT="9525" marB="0" anchor="ctr">
                    <a:lnL>
                      <a:noFill/>
                    </a:lnL>
                    <a:lnR>
                      <a:noFill/>
                    </a:lnR>
                    <a:lnT>
                      <a:noFill/>
                    </a:lnT>
                    <a:lnB>
                      <a:noFill/>
                    </a:lnB>
                    <a:solidFill>
                      <a:srgbClr val="FFFFFF"/>
                    </a:solidFill>
                  </a:tcPr>
                </a:tc>
                <a:tc>
                  <a:txBody>
                    <a:bodyPr/>
                    <a:lstStyle/>
                    <a:p>
                      <a:pPr algn="ctr" fontAlgn="ctr"/>
                      <a:r>
                        <a:rPr lang="en-US" sz="1200" b="0" i="0" u="none" strike="noStrike">
                          <a:solidFill>
                            <a:srgbClr val="000000"/>
                          </a:solidFill>
                          <a:effectLst/>
                          <a:latin typeface="Georgia" panose="02040502050405020303" pitchFamily="18" charset="0"/>
                        </a:rPr>
                        <a:t>228</a:t>
                      </a:r>
                    </a:p>
                  </a:txBody>
                  <a:tcPr marL="9525" marR="9525" marT="9525" marB="0" anchor="ctr">
                    <a:lnL>
                      <a:noFill/>
                    </a:lnL>
                    <a:lnR>
                      <a:noFill/>
                    </a:lnR>
                    <a:lnT>
                      <a:noFill/>
                    </a:lnT>
                    <a:lnB>
                      <a:noFill/>
                    </a:lnB>
                    <a:solidFill>
                      <a:srgbClr val="FFFFFF"/>
                    </a:solidFill>
                  </a:tcPr>
                </a:tc>
                <a:tc>
                  <a:txBody>
                    <a:bodyPr/>
                    <a:lstStyle/>
                    <a:p>
                      <a:pPr algn="ctr" fontAlgn="ctr"/>
                      <a:r>
                        <a:rPr lang="en-US" sz="1200" b="0" i="0" u="none" strike="noStrike">
                          <a:solidFill>
                            <a:srgbClr val="000000"/>
                          </a:solidFill>
                          <a:effectLst/>
                          <a:latin typeface="Georgia" panose="02040502050405020303" pitchFamily="18" charset="0"/>
                        </a:rPr>
                        <a:t>467</a:t>
                      </a:r>
                    </a:p>
                  </a:txBody>
                  <a:tcPr marL="9525" marR="9525" marT="9525" marB="0" anchor="ctr">
                    <a:lnL>
                      <a:noFill/>
                    </a:lnL>
                    <a:lnR>
                      <a:noFill/>
                    </a:lnR>
                    <a:lnT>
                      <a:noFill/>
                    </a:lnT>
                    <a:lnB>
                      <a:noFill/>
                    </a:lnB>
                    <a:solidFill>
                      <a:srgbClr val="FFFFFF"/>
                    </a:solidFill>
                  </a:tcPr>
                </a:tc>
                <a:tc>
                  <a:txBody>
                    <a:bodyPr/>
                    <a:lstStyle/>
                    <a:p>
                      <a:pPr algn="ctr" fontAlgn="ctr"/>
                      <a:r>
                        <a:rPr lang="en-US" sz="1200" b="0" i="0" u="none" strike="noStrike" dirty="0">
                          <a:solidFill>
                            <a:srgbClr val="000000"/>
                          </a:solidFill>
                          <a:effectLst/>
                          <a:latin typeface="Georgia" panose="02040502050405020303" pitchFamily="18" charset="0"/>
                        </a:rPr>
                        <a:t>398</a:t>
                      </a:r>
                    </a:p>
                  </a:txBody>
                  <a:tcPr marL="9525" marR="9525" marT="9525" marB="0" anchor="ctr">
                    <a:lnL>
                      <a:noFill/>
                    </a:lnL>
                    <a:lnR>
                      <a:noFill/>
                    </a:lnR>
                    <a:lnT>
                      <a:noFill/>
                    </a:lnT>
                    <a:lnB>
                      <a:noFill/>
                    </a:lnB>
                    <a:solidFill>
                      <a:srgbClr val="FFFFFF"/>
                    </a:solidFill>
                  </a:tcPr>
                </a:tc>
                <a:tc>
                  <a:txBody>
                    <a:bodyPr/>
                    <a:lstStyle/>
                    <a:p>
                      <a:pPr algn="ctr" fontAlgn="ctr"/>
                      <a:r>
                        <a:rPr lang="en-US" sz="1200" b="0" i="0" u="none" strike="noStrike">
                          <a:solidFill>
                            <a:srgbClr val="000000"/>
                          </a:solidFill>
                          <a:effectLst/>
                          <a:latin typeface="Georgia" panose="02040502050405020303" pitchFamily="18" charset="0"/>
                        </a:rPr>
                        <a:t>1,357</a:t>
                      </a:r>
                    </a:p>
                  </a:txBody>
                  <a:tcPr marL="9525" marR="9525" marT="9525" marB="0" anchor="ctr">
                    <a:lnL>
                      <a:noFill/>
                    </a:lnL>
                    <a:lnR>
                      <a:noFill/>
                    </a:lnR>
                    <a:lnT>
                      <a:noFill/>
                    </a:lnT>
                    <a:lnB>
                      <a:noFill/>
                    </a:lnB>
                    <a:solidFill>
                      <a:srgbClr val="FFFFFF"/>
                    </a:solidFill>
                  </a:tcPr>
                </a:tc>
                <a:tc>
                  <a:txBody>
                    <a:bodyPr/>
                    <a:lstStyle/>
                    <a:p>
                      <a:pPr algn="ctr" fontAlgn="ctr"/>
                      <a:r>
                        <a:rPr lang="en-US" sz="1200" b="0" i="0" u="none" strike="noStrike" dirty="0">
                          <a:solidFill>
                            <a:srgbClr val="000000"/>
                          </a:solidFill>
                          <a:effectLst/>
                          <a:latin typeface="Georgia" panose="02040502050405020303" pitchFamily="18" charset="0"/>
                        </a:rPr>
                        <a:t>1,295</a:t>
                      </a:r>
                    </a:p>
                  </a:txBody>
                  <a:tcPr marL="9525" marR="9525" marT="9525" marB="0" anchor="ctr">
                    <a:lnL>
                      <a:noFill/>
                    </a:lnL>
                    <a:lnR>
                      <a:noFill/>
                    </a:lnR>
                    <a:lnT>
                      <a:noFill/>
                    </a:lnT>
                    <a:lnB>
                      <a:noFill/>
                    </a:lnB>
                    <a:solidFill>
                      <a:srgbClr val="FFFFFF"/>
                    </a:solidFill>
                  </a:tcPr>
                </a:tc>
                <a:extLst>
                  <a:ext uri="{0D108BD9-81ED-4DB2-BD59-A6C34878D82A}">
                    <a16:rowId xmlns:a16="http://schemas.microsoft.com/office/drawing/2014/main" xmlns="" val="4169805775"/>
                  </a:ext>
                </a:extLst>
              </a:tr>
              <a:tr h="283029">
                <a:tc>
                  <a:txBody>
                    <a:bodyPr/>
                    <a:lstStyle/>
                    <a:p>
                      <a:pPr marL="91440" algn="l" fontAlgn="b"/>
                      <a:r>
                        <a:rPr lang="en-US" sz="1200" b="1" i="0" u="none" strike="noStrike" dirty="0">
                          <a:solidFill>
                            <a:srgbClr val="000000"/>
                          </a:solidFill>
                          <a:effectLst/>
                          <a:latin typeface="Georgia" panose="02040502050405020303" pitchFamily="18" charset="0"/>
                        </a:rPr>
                        <a:t>Total</a:t>
                      </a:r>
                    </a:p>
                  </a:txBody>
                  <a:tcPr marL="9525" marR="9525" marT="9525" marB="0" anchor="b">
                    <a:lnL>
                      <a:noFill/>
                    </a:lnL>
                    <a:lnR>
                      <a:noFill/>
                    </a:lnR>
                    <a:lnT>
                      <a:noFill/>
                    </a:lnT>
                    <a:lnB>
                      <a:noFill/>
                    </a:lnB>
                    <a:solidFill>
                      <a:srgbClr val="FFFFFF"/>
                    </a:solidFill>
                  </a:tcPr>
                </a:tc>
                <a:tc>
                  <a:txBody>
                    <a:bodyPr/>
                    <a:lstStyle/>
                    <a:p>
                      <a:pPr algn="ctr" fontAlgn="b"/>
                      <a:r>
                        <a:rPr lang="en-US" sz="1200" b="1" i="0" u="none" strike="noStrike" dirty="0">
                          <a:solidFill>
                            <a:srgbClr val="000000"/>
                          </a:solidFill>
                          <a:effectLst/>
                          <a:latin typeface="Georgia" panose="02040502050405020303" pitchFamily="18" charset="0"/>
                        </a:rPr>
                        <a:t>728</a:t>
                      </a:r>
                    </a:p>
                  </a:txBody>
                  <a:tcPr marL="9525" marR="9525" marT="9525" marB="0" anchor="b">
                    <a:lnL>
                      <a:noFill/>
                    </a:lnL>
                    <a:lnR>
                      <a:noFill/>
                    </a:lnR>
                    <a:lnT>
                      <a:noFill/>
                    </a:lnT>
                    <a:lnB>
                      <a:noFill/>
                    </a:lnB>
                    <a:solidFill>
                      <a:srgbClr val="FFFFFF"/>
                    </a:solidFill>
                  </a:tcPr>
                </a:tc>
                <a:tc>
                  <a:txBody>
                    <a:bodyPr/>
                    <a:lstStyle/>
                    <a:p>
                      <a:pPr algn="ctr" fontAlgn="b"/>
                      <a:r>
                        <a:rPr lang="en-US" sz="1200" b="1" i="0" u="none" strike="noStrike" dirty="0">
                          <a:solidFill>
                            <a:srgbClr val="000000"/>
                          </a:solidFill>
                          <a:effectLst/>
                          <a:latin typeface="Georgia" panose="02040502050405020303" pitchFamily="18" charset="0"/>
                        </a:rPr>
                        <a:t>1,264</a:t>
                      </a:r>
                    </a:p>
                  </a:txBody>
                  <a:tcPr marL="9525" marR="9525" marT="9525" marB="0" anchor="b">
                    <a:lnL>
                      <a:noFill/>
                    </a:lnL>
                    <a:lnR>
                      <a:noFill/>
                    </a:lnR>
                    <a:lnT>
                      <a:noFill/>
                    </a:lnT>
                    <a:lnB>
                      <a:noFill/>
                    </a:lnB>
                    <a:solidFill>
                      <a:srgbClr val="FFFFFF"/>
                    </a:solidFill>
                  </a:tcPr>
                </a:tc>
                <a:tc>
                  <a:txBody>
                    <a:bodyPr/>
                    <a:lstStyle/>
                    <a:p>
                      <a:pPr algn="ctr" fontAlgn="b"/>
                      <a:r>
                        <a:rPr lang="en-US" sz="1200" b="1" i="0" u="none" strike="noStrike" dirty="0">
                          <a:solidFill>
                            <a:srgbClr val="000000"/>
                          </a:solidFill>
                          <a:effectLst/>
                          <a:latin typeface="Georgia" panose="02040502050405020303" pitchFamily="18" charset="0"/>
                        </a:rPr>
                        <a:t>1,981</a:t>
                      </a:r>
                    </a:p>
                  </a:txBody>
                  <a:tcPr marL="9525" marR="9525" marT="9525" marB="0" anchor="b">
                    <a:lnL>
                      <a:noFill/>
                    </a:lnL>
                    <a:lnR>
                      <a:noFill/>
                    </a:lnR>
                    <a:lnT>
                      <a:noFill/>
                    </a:lnT>
                    <a:lnB>
                      <a:noFill/>
                    </a:lnB>
                    <a:solidFill>
                      <a:srgbClr val="FFFFFF"/>
                    </a:solidFill>
                  </a:tcPr>
                </a:tc>
                <a:tc>
                  <a:txBody>
                    <a:bodyPr/>
                    <a:lstStyle/>
                    <a:p>
                      <a:pPr algn="ctr" fontAlgn="b"/>
                      <a:r>
                        <a:rPr lang="en-US" sz="1200" b="1" i="0" u="none" strike="noStrike" dirty="0">
                          <a:solidFill>
                            <a:srgbClr val="000000"/>
                          </a:solidFill>
                          <a:effectLst/>
                          <a:latin typeface="Georgia" panose="02040502050405020303" pitchFamily="18" charset="0"/>
                        </a:rPr>
                        <a:t>3,305</a:t>
                      </a:r>
                    </a:p>
                  </a:txBody>
                  <a:tcPr marL="9525" marR="9525" marT="9525" marB="0" anchor="b">
                    <a:lnL>
                      <a:noFill/>
                    </a:lnL>
                    <a:lnR>
                      <a:noFill/>
                    </a:lnR>
                    <a:lnT>
                      <a:noFill/>
                    </a:lnT>
                    <a:lnB>
                      <a:noFill/>
                    </a:lnB>
                    <a:solidFill>
                      <a:srgbClr val="FFFFFF"/>
                    </a:solidFill>
                  </a:tcPr>
                </a:tc>
                <a:tc>
                  <a:txBody>
                    <a:bodyPr/>
                    <a:lstStyle/>
                    <a:p>
                      <a:pPr algn="ctr" fontAlgn="b"/>
                      <a:r>
                        <a:rPr lang="en-US" sz="1200" b="1" i="0" u="none" strike="noStrike" dirty="0">
                          <a:solidFill>
                            <a:srgbClr val="000000"/>
                          </a:solidFill>
                          <a:effectLst/>
                          <a:latin typeface="Georgia" panose="02040502050405020303" pitchFamily="18" charset="0"/>
                        </a:rPr>
                        <a:t>6,274</a:t>
                      </a:r>
                    </a:p>
                  </a:txBody>
                  <a:tcPr marL="9525" marR="9525" marT="9525" marB="0" anchor="b">
                    <a:lnL>
                      <a:noFill/>
                    </a:lnL>
                    <a:lnR>
                      <a:noFill/>
                    </a:lnR>
                    <a:lnT>
                      <a:noFill/>
                    </a:lnT>
                    <a:lnB>
                      <a:noFill/>
                    </a:lnB>
                    <a:solidFill>
                      <a:srgbClr val="FFFFFF"/>
                    </a:solidFill>
                  </a:tcPr>
                </a:tc>
                <a:tc>
                  <a:txBody>
                    <a:bodyPr/>
                    <a:lstStyle/>
                    <a:p>
                      <a:pPr algn="ctr" fontAlgn="b"/>
                      <a:r>
                        <a:rPr lang="en-US" sz="1200" b="1" i="0" u="none" strike="noStrike" dirty="0">
                          <a:solidFill>
                            <a:srgbClr val="000000"/>
                          </a:solidFill>
                          <a:effectLst/>
                          <a:latin typeface="Georgia" panose="02040502050405020303" pitchFamily="18" charset="0"/>
                        </a:rPr>
                        <a:t>7,547</a:t>
                      </a:r>
                    </a:p>
                  </a:txBody>
                  <a:tcPr marL="9525" marR="9525" marT="9525" marB="0" anchor="b">
                    <a:lnL>
                      <a:noFill/>
                    </a:lnL>
                    <a:lnR>
                      <a:noFill/>
                    </a:lnR>
                    <a:lnT>
                      <a:noFill/>
                    </a:lnT>
                    <a:lnB>
                      <a:noFill/>
                    </a:lnB>
                    <a:solidFill>
                      <a:srgbClr val="FFFFFF"/>
                    </a:solidFill>
                  </a:tcPr>
                </a:tc>
                <a:extLst>
                  <a:ext uri="{0D108BD9-81ED-4DB2-BD59-A6C34878D82A}">
                    <a16:rowId xmlns:a16="http://schemas.microsoft.com/office/drawing/2014/main" xmlns="" val="3961937324"/>
                  </a:ext>
                </a:extLst>
              </a:tr>
            </a:tbl>
          </a:graphicData>
        </a:graphic>
      </p:graphicFrame>
      <p:sp>
        <p:nvSpPr>
          <p:cNvPr id="7" name="Title 1"/>
          <p:cNvSpPr>
            <a:spLocks noGrp="1"/>
          </p:cNvSpPr>
          <p:nvPr>
            <p:ph type="title"/>
          </p:nvPr>
        </p:nvSpPr>
        <p:spPr>
          <a:xfrm>
            <a:off x="-4671" y="4761"/>
            <a:ext cx="2938939" cy="462158"/>
          </a:xfrm>
        </p:spPr>
        <p:txBody>
          <a:bodyPr rtlCol="0">
            <a:normAutofit/>
          </a:bodyPr>
          <a:lstStyle/>
          <a:p>
            <a:pPr algn="l" fontAlgn="auto">
              <a:spcAft>
                <a:spcPts val="0"/>
              </a:spcAft>
              <a:defRPr/>
            </a:pPr>
            <a:r>
              <a:rPr lang="en-US" sz="2500" dirty="0">
                <a:solidFill>
                  <a:schemeClr val="tx1">
                    <a:tint val="75000"/>
                  </a:schemeClr>
                </a:solidFill>
                <a:latin typeface="Georgia" pitchFamily="18" charset="0"/>
                <a:ea typeface="+mn-ea"/>
                <a:cs typeface="+mn-cs"/>
              </a:rPr>
              <a:t>Agenda Item No. </a:t>
            </a:r>
            <a:r>
              <a:rPr lang="en-US" sz="2500" dirty="0" smtClean="0">
                <a:solidFill>
                  <a:schemeClr val="tx1">
                    <a:tint val="75000"/>
                  </a:schemeClr>
                </a:solidFill>
                <a:latin typeface="Georgia" pitchFamily="18" charset="0"/>
                <a:ea typeface="+mn-ea"/>
                <a:cs typeface="+mn-cs"/>
              </a:rPr>
              <a:t>2</a:t>
            </a:r>
            <a:endParaRPr lang="en-US" sz="2500" dirty="0">
              <a:solidFill>
                <a:schemeClr val="tx1">
                  <a:tint val="75000"/>
                </a:schemeClr>
              </a:solidFill>
              <a:latin typeface="Georgia" pitchFamily="18" charset="0"/>
              <a:ea typeface="+mn-ea"/>
              <a:cs typeface="+mn-cs"/>
            </a:endParaRPr>
          </a:p>
        </p:txBody>
      </p:sp>
    </p:spTree>
    <p:extLst>
      <p:ext uri="{BB962C8B-B14F-4D97-AF65-F5344CB8AC3E}">
        <p14:creationId xmlns:p14="http://schemas.microsoft.com/office/powerpoint/2010/main" val="71397480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2"/>
          <p:cNvSpPr txBox="1">
            <a:spLocks/>
          </p:cNvSpPr>
          <p:nvPr/>
        </p:nvSpPr>
        <p:spPr>
          <a:xfrm>
            <a:off x="1173707" y="596453"/>
            <a:ext cx="6114197" cy="544331"/>
          </a:xfrm>
          <a:prstGeom prst="rect">
            <a:avLst/>
          </a:prstGeom>
        </p:spPr>
        <p:txBody>
          <a:bodyPr vert="horz" lIns="91440" tIns="45720" rIns="91440" bIns="45720" rtlCol="0" anchor="ctr"/>
          <a:lstStyle/>
          <a:p>
            <a:pPr lvl="0">
              <a:defRPr/>
            </a:pPr>
            <a:r>
              <a:rPr lang="en-US" sz="2400" b="1" dirty="0">
                <a:solidFill>
                  <a:srgbClr val="002060"/>
                </a:solidFill>
                <a:latin typeface="Georgia" panose="02040502050405020303" pitchFamily="18" charset="0"/>
              </a:rPr>
              <a:t>Microfinance Universe Asset Quality</a:t>
            </a:r>
          </a:p>
        </p:txBody>
      </p:sp>
      <p:graphicFrame>
        <p:nvGraphicFramePr>
          <p:cNvPr id="3" name="Table 2"/>
          <p:cNvGraphicFramePr>
            <a:graphicFrameLocks noGrp="1"/>
          </p:cNvGraphicFramePr>
          <p:nvPr>
            <p:extLst>
              <p:ext uri="{D42A27DB-BD31-4B8C-83A1-F6EECF244321}">
                <p14:modId xmlns:p14="http://schemas.microsoft.com/office/powerpoint/2010/main" val="2587052741"/>
              </p:ext>
            </p:extLst>
          </p:nvPr>
        </p:nvGraphicFramePr>
        <p:xfrm>
          <a:off x="1524001" y="1219200"/>
          <a:ext cx="7924801" cy="3505194"/>
        </p:xfrm>
        <a:graphic>
          <a:graphicData uri="http://schemas.openxmlformats.org/drawingml/2006/table">
            <a:tbl>
              <a:tblPr/>
              <a:tblGrid>
                <a:gridCol w="2886517">
                  <a:extLst>
                    <a:ext uri="{9D8B030D-6E8A-4147-A177-3AD203B41FA5}">
                      <a16:colId xmlns:a16="http://schemas.microsoft.com/office/drawing/2014/main" xmlns="" val="713470907"/>
                    </a:ext>
                  </a:extLst>
                </a:gridCol>
                <a:gridCol w="839714">
                  <a:extLst>
                    <a:ext uri="{9D8B030D-6E8A-4147-A177-3AD203B41FA5}">
                      <a16:colId xmlns:a16="http://schemas.microsoft.com/office/drawing/2014/main" xmlns="" val="959391549"/>
                    </a:ext>
                  </a:extLst>
                </a:gridCol>
                <a:gridCol w="839714">
                  <a:extLst>
                    <a:ext uri="{9D8B030D-6E8A-4147-A177-3AD203B41FA5}">
                      <a16:colId xmlns:a16="http://schemas.microsoft.com/office/drawing/2014/main" xmlns="" val="1369639634"/>
                    </a:ext>
                  </a:extLst>
                </a:gridCol>
                <a:gridCol w="839714">
                  <a:extLst>
                    <a:ext uri="{9D8B030D-6E8A-4147-A177-3AD203B41FA5}">
                      <a16:colId xmlns:a16="http://schemas.microsoft.com/office/drawing/2014/main" xmlns="" val="1505547369"/>
                    </a:ext>
                  </a:extLst>
                </a:gridCol>
                <a:gridCol w="839714">
                  <a:extLst>
                    <a:ext uri="{9D8B030D-6E8A-4147-A177-3AD203B41FA5}">
                      <a16:colId xmlns:a16="http://schemas.microsoft.com/office/drawing/2014/main" xmlns="" val="2320772476"/>
                    </a:ext>
                  </a:extLst>
                </a:gridCol>
                <a:gridCol w="839714">
                  <a:extLst>
                    <a:ext uri="{9D8B030D-6E8A-4147-A177-3AD203B41FA5}">
                      <a16:colId xmlns:a16="http://schemas.microsoft.com/office/drawing/2014/main" xmlns="" val="909918188"/>
                    </a:ext>
                  </a:extLst>
                </a:gridCol>
                <a:gridCol w="839714">
                  <a:extLst>
                    <a:ext uri="{9D8B030D-6E8A-4147-A177-3AD203B41FA5}">
                      <a16:colId xmlns:a16="http://schemas.microsoft.com/office/drawing/2014/main" xmlns="" val="2574217658"/>
                    </a:ext>
                  </a:extLst>
                </a:gridCol>
              </a:tblGrid>
              <a:tr h="250371">
                <a:tc>
                  <a:txBody>
                    <a:bodyPr/>
                    <a:lstStyle/>
                    <a:p>
                      <a:pPr marL="91440" algn="l" fontAlgn="b"/>
                      <a:r>
                        <a:rPr lang="en-US" sz="1200" b="1" i="0" u="none" strike="noStrike" dirty="0">
                          <a:solidFill>
                            <a:srgbClr val="FFFFFF"/>
                          </a:solidFill>
                          <a:effectLst/>
                          <a:latin typeface="Georgia" panose="02040502050405020303" pitchFamily="18" charset="0"/>
                        </a:rPr>
                        <a:t>Gross NPL</a:t>
                      </a:r>
                    </a:p>
                  </a:txBody>
                  <a:tcPr marL="9525" marR="9525" marT="9525" marB="0" anchor="b">
                    <a:lnL>
                      <a:noFill/>
                    </a:lnL>
                    <a:lnR>
                      <a:noFill/>
                    </a:lnR>
                    <a:lnT>
                      <a:noFill/>
                    </a:lnT>
                    <a:lnB>
                      <a:noFill/>
                    </a:lnB>
                    <a:solidFill>
                      <a:srgbClr val="002060"/>
                    </a:solidFill>
                  </a:tcPr>
                </a:tc>
                <a:tc>
                  <a:txBody>
                    <a:bodyPr/>
                    <a:lstStyle/>
                    <a:p>
                      <a:pPr algn="ctr" fontAlgn="ctr"/>
                      <a:r>
                        <a:rPr lang="en-US" sz="1200" b="1" i="0" u="none" strike="noStrike">
                          <a:solidFill>
                            <a:srgbClr val="FFFFFF"/>
                          </a:solidFill>
                          <a:effectLst/>
                          <a:latin typeface="Georgia" panose="02040502050405020303" pitchFamily="18" charset="0"/>
                        </a:rPr>
                        <a:t>CY16</a:t>
                      </a:r>
                    </a:p>
                  </a:txBody>
                  <a:tcPr marL="9525" marR="9525" marT="9525" marB="0" anchor="ctr">
                    <a:lnL>
                      <a:noFill/>
                    </a:lnL>
                    <a:lnR>
                      <a:noFill/>
                    </a:lnR>
                    <a:lnT>
                      <a:noFill/>
                    </a:lnT>
                    <a:lnB>
                      <a:noFill/>
                    </a:lnB>
                    <a:solidFill>
                      <a:srgbClr val="002060"/>
                    </a:solidFill>
                  </a:tcPr>
                </a:tc>
                <a:tc>
                  <a:txBody>
                    <a:bodyPr/>
                    <a:lstStyle/>
                    <a:p>
                      <a:pPr algn="ctr" fontAlgn="ctr"/>
                      <a:r>
                        <a:rPr lang="en-US" sz="1200" b="1" i="0" u="none" strike="noStrike">
                          <a:solidFill>
                            <a:srgbClr val="FFFFFF"/>
                          </a:solidFill>
                          <a:effectLst/>
                          <a:latin typeface="Georgia" panose="02040502050405020303" pitchFamily="18" charset="0"/>
                        </a:rPr>
                        <a:t>CY17</a:t>
                      </a:r>
                    </a:p>
                  </a:txBody>
                  <a:tcPr marL="9525" marR="9525" marT="9525" marB="0" anchor="ctr">
                    <a:lnL>
                      <a:noFill/>
                    </a:lnL>
                    <a:lnR>
                      <a:noFill/>
                    </a:lnR>
                    <a:lnT>
                      <a:noFill/>
                    </a:lnT>
                    <a:lnB>
                      <a:noFill/>
                    </a:lnB>
                    <a:solidFill>
                      <a:srgbClr val="002060"/>
                    </a:solidFill>
                  </a:tcPr>
                </a:tc>
                <a:tc>
                  <a:txBody>
                    <a:bodyPr/>
                    <a:lstStyle/>
                    <a:p>
                      <a:pPr algn="ctr" fontAlgn="ctr"/>
                      <a:r>
                        <a:rPr lang="en-US" sz="1200" b="1" i="0" u="none" strike="noStrike">
                          <a:solidFill>
                            <a:srgbClr val="FFFFFF"/>
                          </a:solidFill>
                          <a:effectLst/>
                          <a:latin typeface="Georgia" panose="02040502050405020303" pitchFamily="18" charset="0"/>
                        </a:rPr>
                        <a:t>CY18</a:t>
                      </a:r>
                    </a:p>
                  </a:txBody>
                  <a:tcPr marL="9525" marR="9525" marT="9525" marB="0" anchor="ctr">
                    <a:lnL>
                      <a:noFill/>
                    </a:lnL>
                    <a:lnR>
                      <a:noFill/>
                    </a:lnR>
                    <a:lnT>
                      <a:noFill/>
                    </a:lnT>
                    <a:lnB>
                      <a:noFill/>
                    </a:lnB>
                    <a:solidFill>
                      <a:srgbClr val="002060"/>
                    </a:solidFill>
                  </a:tcPr>
                </a:tc>
                <a:tc>
                  <a:txBody>
                    <a:bodyPr/>
                    <a:lstStyle/>
                    <a:p>
                      <a:pPr algn="ctr" fontAlgn="ctr"/>
                      <a:r>
                        <a:rPr lang="en-US" sz="1200" b="1" i="0" u="none" strike="noStrike">
                          <a:solidFill>
                            <a:srgbClr val="FFFFFF"/>
                          </a:solidFill>
                          <a:effectLst/>
                          <a:latin typeface="Georgia" panose="02040502050405020303" pitchFamily="18" charset="0"/>
                        </a:rPr>
                        <a:t>CY19</a:t>
                      </a:r>
                    </a:p>
                  </a:txBody>
                  <a:tcPr marL="9525" marR="9525" marT="9525" marB="0" anchor="ctr">
                    <a:lnL>
                      <a:noFill/>
                    </a:lnL>
                    <a:lnR>
                      <a:noFill/>
                    </a:lnR>
                    <a:lnT>
                      <a:noFill/>
                    </a:lnT>
                    <a:lnB>
                      <a:noFill/>
                    </a:lnB>
                    <a:solidFill>
                      <a:srgbClr val="002060"/>
                    </a:solidFill>
                  </a:tcPr>
                </a:tc>
                <a:tc>
                  <a:txBody>
                    <a:bodyPr/>
                    <a:lstStyle/>
                    <a:p>
                      <a:pPr algn="ctr" fontAlgn="ctr"/>
                      <a:r>
                        <a:rPr lang="en-US" sz="1200" b="1" i="0" u="none" strike="noStrike">
                          <a:solidFill>
                            <a:srgbClr val="FFFFFF"/>
                          </a:solidFill>
                          <a:effectLst/>
                          <a:latin typeface="Georgia" panose="02040502050405020303" pitchFamily="18" charset="0"/>
                        </a:rPr>
                        <a:t>CY20</a:t>
                      </a:r>
                    </a:p>
                  </a:txBody>
                  <a:tcPr marL="9525" marR="9525" marT="9525" marB="0" anchor="ctr">
                    <a:lnL>
                      <a:noFill/>
                    </a:lnL>
                    <a:lnR>
                      <a:noFill/>
                    </a:lnR>
                    <a:lnT>
                      <a:noFill/>
                    </a:lnT>
                    <a:lnB>
                      <a:noFill/>
                    </a:lnB>
                    <a:solidFill>
                      <a:srgbClr val="002060"/>
                    </a:solidFill>
                  </a:tcPr>
                </a:tc>
                <a:tc>
                  <a:txBody>
                    <a:bodyPr/>
                    <a:lstStyle/>
                    <a:p>
                      <a:pPr algn="ctr" fontAlgn="ctr"/>
                      <a:r>
                        <a:rPr lang="en-US" sz="1200" b="1" i="0" u="none" strike="noStrike">
                          <a:solidFill>
                            <a:srgbClr val="FFFFFF"/>
                          </a:solidFill>
                          <a:effectLst/>
                          <a:latin typeface="Georgia" panose="02040502050405020303" pitchFamily="18" charset="0"/>
                        </a:rPr>
                        <a:t>9MCY21</a:t>
                      </a:r>
                    </a:p>
                  </a:txBody>
                  <a:tcPr marL="9525" marR="9525" marT="9525" marB="0" anchor="ctr">
                    <a:lnL>
                      <a:noFill/>
                    </a:lnL>
                    <a:lnR>
                      <a:noFill/>
                    </a:lnR>
                    <a:lnT>
                      <a:noFill/>
                    </a:lnT>
                    <a:lnB>
                      <a:noFill/>
                    </a:lnB>
                    <a:solidFill>
                      <a:srgbClr val="002060"/>
                    </a:solidFill>
                  </a:tcPr>
                </a:tc>
                <a:extLst>
                  <a:ext uri="{0D108BD9-81ED-4DB2-BD59-A6C34878D82A}">
                    <a16:rowId xmlns:a16="http://schemas.microsoft.com/office/drawing/2014/main" xmlns="" val="78802352"/>
                  </a:ext>
                </a:extLst>
              </a:tr>
              <a:tr h="250371">
                <a:tc>
                  <a:txBody>
                    <a:bodyPr/>
                    <a:lstStyle/>
                    <a:p>
                      <a:pPr marL="91440" algn="l" fontAlgn="b"/>
                      <a:r>
                        <a:rPr lang="en-US" sz="1200" b="0" i="0" u="none" strike="noStrike" dirty="0" err="1">
                          <a:solidFill>
                            <a:srgbClr val="000000"/>
                          </a:solidFill>
                          <a:effectLst/>
                          <a:latin typeface="Georgia" panose="02040502050405020303" pitchFamily="18" charset="0"/>
                        </a:rPr>
                        <a:t>Khushhali</a:t>
                      </a:r>
                      <a:r>
                        <a:rPr lang="en-US" sz="1200" b="0" i="0" u="none" strike="noStrike" dirty="0">
                          <a:solidFill>
                            <a:srgbClr val="000000"/>
                          </a:solidFill>
                          <a:effectLst/>
                          <a:latin typeface="Georgia" panose="02040502050405020303" pitchFamily="18" charset="0"/>
                        </a:rPr>
                        <a:t> Microfinance Bank</a:t>
                      </a:r>
                    </a:p>
                  </a:txBody>
                  <a:tcPr marL="9525" marR="9525" marT="9525" marB="0" anchor="b">
                    <a:lnL>
                      <a:noFill/>
                    </a:lnL>
                    <a:lnR>
                      <a:noFill/>
                    </a:lnR>
                    <a:lnT>
                      <a:noFill/>
                    </a:lnT>
                    <a:lnB>
                      <a:noFill/>
                    </a:lnB>
                    <a:solidFill>
                      <a:srgbClr val="FFFFFF"/>
                    </a:solidFill>
                  </a:tcPr>
                </a:tc>
                <a:tc>
                  <a:txBody>
                    <a:bodyPr/>
                    <a:lstStyle/>
                    <a:p>
                      <a:pPr algn="ctr" fontAlgn="ctr"/>
                      <a:r>
                        <a:rPr lang="en-US" sz="1200" b="0" i="0" u="none" strike="noStrike">
                          <a:solidFill>
                            <a:srgbClr val="000000"/>
                          </a:solidFill>
                          <a:effectLst/>
                          <a:latin typeface="Georgia" panose="02040502050405020303" pitchFamily="18" charset="0"/>
                        </a:rPr>
                        <a:t>1.8%</a:t>
                      </a:r>
                    </a:p>
                  </a:txBody>
                  <a:tcPr marL="9525" marR="9525" marT="9525" marB="0" anchor="ctr">
                    <a:lnL>
                      <a:noFill/>
                    </a:lnL>
                    <a:lnR>
                      <a:noFill/>
                    </a:lnR>
                    <a:lnT>
                      <a:noFill/>
                    </a:lnT>
                    <a:lnB>
                      <a:noFill/>
                    </a:lnB>
                    <a:solidFill>
                      <a:srgbClr val="FFFFFF"/>
                    </a:solidFill>
                  </a:tcPr>
                </a:tc>
                <a:tc>
                  <a:txBody>
                    <a:bodyPr/>
                    <a:lstStyle/>
                    <a:p>
                      <a:pPr algn="ctr" fontAlgn="ctr"/>
                      <a:r>
                        <a:rPr lang="en-US" sz="1200" b="0" i="0" u="none" strike="noStrike">
                          <a:solidFill>
                            <a:srgbClr val="000000"/>
                          </a:solidFill>
                          <a:effectLst/>
                          <a:latin typeface="Georgia" panose="02040502050405020303" pitchFamily="18" charset="0"/>
                        </a:rPr>
                        <a:t>1.2%</a:t>
                      </a:r>
                    </a:p>
                  </a:txBody>
                  <a:tcPr marL="9525" marR="9525" marT="9525" marB="0" anchor="ctr">
                    <a:lnL>
                      <a:noFill/>
                    </a:lnL>
                    <a:lnR>
                      <a:noFill/>
                    </a:lnR>
                    <a:lnT>
                      <a:noFill/>
                    </a:lnT>
                    <a:lnB>
                      <a:noFill/>
                    </a:lnB>
                    <a:solidFill>
                      <a:srgbClr val="FFFFFF"/>
                    </a:solidFill>
                  </a:tcPr>
                </a:tc>
                <a:tc>
                  <a:txBody>
                    <a:bodyPr/>
                    <a:lstStyle/>
                    <a:p>
                      <a:pPr algn="ctr" fontAlgn="ctr"/>
                      <a:r>
                        <a:rPr lang="en-US" sz="1200" b="0" i="0" u="none" strike="noStrike">
                          <a:solidFill>
                            <a:srgbClr val="000000"/>
                          </a:solidFill>
                          <a:effectLst/>
                          <a:latin typeface="Georgia" panose="02040502050405020303" pitchFamily="18" charset="0"/>
                        </a:rPr>
                        <a:t>1.4%</a:t>
                      </a:r>
                    </a:p>
                  </a:txBody>
                  <a:tcPr marL="9525" marR="9525" marT="9525" marB="0" anchor="ctr">
                    <a:lnL>
                      <a:noFill/>
                    </a:lnL>
                    <a:lnR>
                      <a:noFill/>
                    </a:lnR>
                    <a:lnT>
                      <a:noFill/>
                    </a:lnT>
                    <a:lnB>
                      <a:noFill/>
                    </a:lnB>
                    <a:solidFill>
                      <a:srgbClr val="FFFFFF"/>
                    </a:solidFill>
                  </a:tcPr>
                </a:tc>
                <a:tc>
                  <a:txBody>
                    <a:bodyPr/>
                    <a:lstStyle/>
                    <a:p>
                      <a:pPr algn="ctr" fontAlgn="ctr"/>
                      <a:r>
                        <a:rPr lang="en-US" sz="1200" b="0" i="0" u="none" strike="noStrike">
                          <a:solidFill>
                            <a:srgbClr val="000000"/>
                          </a:solidFill>
                          <a:effectLst/>
                          <a:latin typeface="Georgia" panose="02040502050405020303" pitchFamily="18" charset="0"/>
                        </a:rPr>
                        <a:t>4.6%</a:t>
                      </a:r>
                    </a:p>
                  </a:txBody>
                  <a:tcPr marL="9525" marR="9525" marT="9525" marB="0" anchor="ctr">
                    <a:lnL>
                      <a:noFill/>
                    </a:lnL>
                    <a:lnR>
                      <a:noFill/>
                    </a:lnR>
                    <a:lnT>
                      <a:noFill/>
                    </a:lnT>
                    <a:lnB>
                      <a:noFill/>
                    </a:lnB>
                    <a:solidFill>
                      <a:srgbClr val="FFFFFF"/>
                    </a:solidFill>
                  </a:tcPr>
                </a:tc>
                <a:tc>
                  <a:txBody>
                    <a:bodyPr/>
                    <a:lstStyle/>
                    <a:p>
                      <a:pPr algn="ctr" fontAlgn="ctr"/>
                      <a:r>
                        <a:rPr lang="en-US" sz="1200" b="0" i="0" u="none" strike="noStrike">
                          <a:solidFill>
                            <a:srgbClr val="000000"/>
                          </a:solidFill>
                          <a:effectLst/>
                          <a:latin typeface="Georgia" panose="02040502050405020303" pitchFamily="18" charset="0"/>
                        </a:rPr>
                        <a:t>3.0%</a:t>
                      </a:r>
                    </a:p>
                  </a:txBody>
                  <a:tcPr marL="9525" marR="9525" marT="9525" marB="0" anchor="ctr">
                    <a:lnL>
                      <a:noFill/>
                    </a:lnL>
                    <a:lnR>
                      <a:noFill/>
                    </a:lnR>
                    <a:lnT>
                      <a:noFill/>
                    </a:lnT>
                    <a:lnB>
                      <a:noFill/>
                    </a:lnB>
                    <a:solidFill>
                      <a:srgbClr val="FFFFFF"/>
                    </a:solidFill>
                  </a:tcPr>
                </a:tc>
                <a:tc>
                  <a:txBody>
                    <a:bodyPr/>
                    <a:lstStyle/>
                    <a:p>
                      <a:pPr algn="ctr" fontAlgn="ctr"/>
                      <a:r>
                        <a:rPr lang="en-US" sz="1200" b="0" i="0" u="none" strike="noStrike">
                          <a:solidFill>
                            <a:srgbClr val="000000"/>
                          </a:solidFill>
                          <a:effectLst/>
                          <a:latin typeface="Georgia" panose="02040502050405020303" pitchFamily="18" charset="0"/>
                        </a:rPr>
                        <a:t>6.9%</a:t>
                      </a:r>
                    </a:p>
                  </a:txBody>
                  <a:tcPr marL="9525" marR="9525" marT="9525" marB="0" anchor="ctr">
                    <a:lnL>
                      <a:noFill/>
                    </a:lnL>
                    <a:lnR>
                      <a:noFill/>
                    </a:lnR>
                    <a:lnT>
                      <a:noFill/>
                    </a:lnT>
                    <a:lnB>
                      <a:noFill/>
                    </a:lnB>
                    <a:solidFill>
                      <a:srgbClr val="FFFFFF"/>
                    </a:solidFill>
                  </a:tcPr>
                </a:tc>
                <a:extLst>
                  <a:ext uri="{0D108BD9-81ED-4DB2-BD59-A6C34878D82A}">
                    <a16:rowId xmlns:a16="http://schemas.microsoft.com/office/drawing/2014/main" xmlns="" val="3533198661"/>
                  </a:ext>
                </a:extLst>
              </a:tr>
              <a:tr h="250371">
                <a:tc>
                  <a:txBody>
                    <a:bodyPr/>
                    <a:lstStyle/>
                    <a:p>
                      <a:pPr marL="91440" algn="l" fontAlgn="b"/>
                      <a:r>
                        <a:rPr lang="en-US" sz="1200" b="0" i="0" u="none" strike="noStrike">
                          <a:solidFill>
                            <a:srgbClr val="000000"/>
                          </a:solidFill>
                          <a:effectLst/>
                          <a:latin typeface="Georgia" panose="02040502050405020303" pitchFamily="18" charset="0"/>
                        </a:rPr>
                        <a:t>First Microfinance Bank</a:t>
                      </a:r>
                    </a:p>
                  </a:txBody>
                  <a:tcPr marL="9525" marR="9525" marT="9525" marB="0" anchor="b">
                    <a:lnL>
                      <a:noFill/>
                    </a:lnL>
                    <a:lnR>
                      <a:noFill/>
                    </a:lnR>
                    <a:lnT>
                      <a:noFill/>
                    </a:lnT>
                    <a:lnB>
                      <a:noFill/>
                    </a:lnB>
                    <a:solidFill>
                      <a:srgbClr val="FFFFFF"/>
                    </a:solidFill>
                  </a:tcPr>
                </a:tc>
                <a:tc>
                  <a:txBody>
                    <a:bodyPr/>
                    <a:lstStyle/>
                    <a:p>
                      <a:pPr algn="ctr" fontAlgn="ctr"/>
                      <a:r>
                        <a:rPr lang="en-US" sz="1200" b="0" i="0" u="none" strike="noStrike">
                          <a:solidFill>
                            <a:srgbClr val="000000"/>
                          </a:solidFill>
                          <a:effectLst/>
                          <a:latin typeface="Georgia" panose="02040502050405020303" pitchFamily="18" charset="0"/>
                        </a:rPr>
                        <a:t>0.7%</a:t>
                      </a:r>
                    </a:p>
                  </a:txBody>
                  <a:tcPr marL="9525" marR="9525" marT="9525" marB="0" anchor="ctr">
                    <a:lnL>
                      <a:noFill/>
                    </a:lnL>
                    <a:lnR>
                      <a:noFill/>
                    </a:lnR>
                    <a:lnT>
                      <a:noFill/>
                    </a:lnT>
                    <a:lnB>
                      <a:noFill/>
                    </a:lnB>
                    <a:solidFill>
                      <a:srgbClr val="FFFFFF"/>
                    </a:solidFill>
                  </a:tcPr>
                </a:tc>
                <a:tc>
                  <a:txBody>
                    <a:bodyPr/>
                    <a:lstStyle/>
                    <a:p>
                      <a:pPr algn="ctr" fontAlgn="ctr"/>
                      <a:r>
                        <a:rPr lang="en-US" sz="1200" b="0" i="0" u="none" strike="noStrike">
                          <a:solidFill>
                            <a:srgbClr val="000000"/>
                          </a:solidFill>
                          <a:effectLst/>
                          <a:latin typeface="Georgia" panose="02040502050405020303" pitchFamily="18" charset="0"/>
                        </a:rPr>
                        <a:t>0.7%</a:t>
                      </a:r>
                    </a:p>
                  </a:txBody>
                  <a:tcPr marL="9525" marR="9525" marT="9525" marB="0" anchor="ctr">
                    <a:lnL>
                      <a:noFill/>
                    </a:lnL>
                    <a:lnR>
                      <a:noFill/>
                    </a:lnR>
                    <a:lnT>
                      <a:noFill/>
                    </a:lnT>
                    <a:lnB>
                      <a:noFill/>
                    </a:lnB>
                    <a:solidFill>
                      <a:srgbClr val="FFFFFF"/>
                    </a:solidFill>
                  </a:tcPr>
                </a:tc>
                <a:tc>
                  <a:txBody>
                    <a:bodyPr/>
                    <a:lstStyle/>
                    <a:p>
                      <a:pPr algn="ctr" fontAlgn="ctr"/>
                      <a:r>
                        <a:rPr lang="en-US" sz="1200" b="0" i="0" u="none" strike="noStrike">
                          <a:solidFill>
                            <a:srgbClr val="000000"/>
                          </a:solidFill>
                          <a:effectLst/>
                          <a:latin typeface="Georgia" panose="02040502050405020303" pitchFamily="18" charset="0"/>
                        </a:rPr>
                        <a:t>0.9%</a:t>
                      </a:r>
                    </a:p>
                  </a:txBody>
                  <a:tcPr marL="9525" marR="9525" marT="9525" marB="0" anchor="ctr">
                    <a:lnL>
                      <a:noFill/>
                    </a:lnL>
                    <a:lnR>
                      <a:noFill/>
                    </a:lnR>
                    <a:lnT>
                      <a:noFill/>
                    </a:lnT>
                    <a:lnB>
                      <a:noFill/>
                    </a:lnB>
                    <a:solidFill>
                      <a:srgbClr val="FFFFFF"/>
                    </a:solidFill>
                  </a:tcPr>
                </a:tc>
                <a:tc>
                  <a:txBody>
                    <a:bodyPr/>
                    <a:lstStyle/>
                    <a:p>
                      <a:pPr algn="ctr" fontAlgn="ctr"/>
                      <a:r>
                        <a:rPr lang="en-US" sz="1200" b="0" i="0" u="none" strike="noStrike">
                          <a:solidFill>
                            <a:srgbClr val="000000"/>
                          </a:solidFill>
                          <a:effectLst/>
                          <a:latin typeface="Georgia" panose="02040502050405020303" pitchFamily="18" charset="0"/>
                        </a:rPr>
                        <a:t>3.5%</a:t>
                      </a:r>
                    </a:p>
                  </a:txBody>
                  <a:tcPr marL="9525" marR="9525" marT="9525" marB="0" anchor="ctr">
                    <a:lnL>
                      <a:noFill/>
                    </a:lnL>
                    <a:lnR>
                      <a:noFill/>
                    </a:lnR>
                    <a:lnT>
                      <a:noFill/>
                    </a:lnT>
                    <a:lnB>
                      <a:noFill/>
                    </a:lnB>
                    <a:solidFill>
                      <a:srgbClr val="FFFFFF"/>
                    </a:solidFill>
                  </a:tcPr>
                </a:tc>
                <a:tc>
                  <a:txBody>
                    <a:bodyPr/>
                    <a:lstStyle/>
                    <a:p>
                      <a:pPr algn="ctr" fontAlgn="ctr"/>
                      <a:r>
                        <a:rPr lang="en-US" sz="1200" b="0" i="0" u="none" strike="noStrike">
                          <a:solidFill>
                            <a:srgbClr val="000000"/>
                          </a:solidFill>
                          <a:effectLst/>
                          <a:latin typeface="Georgia" panose="02040502050405020303" pitchFamily="18" charset="0"/>
                        </a:rPr>
                        <a:t>2.8%</a:t>
                      </a:r>
                    </a:p>
                  </a:txBody>
                  <a:tcPr marL="9525" marR="9525" marT="9525" marB="0" anchor="ctr">
                    <a:lnL>
                      <a:noFill/>
                    </a:lnL>
                    <a:lnR>
                      <a:noFill/>
                    </a:lnR>
                    <a:lnT>
                      <a:noFill/>
                    </a:lnT>
                    <a:lnB>
                      <a:noFill/>
                    </a:lnB>
                    <a:solidFill>
                      <a:srgbClr val="FFFFFF"/>
                    </a:solidFill>
                  </a:tcPr>
                </a:tc>
                <a:tc>
                  <a:txBody>
                    <a:bodyPr/>
                    <a:lstStyle/>
                    <a:p>
                      <a:pPr algn="ctr" fontAlgn="ctr"/>
                      <a:r>
                        <a:rPr lang="en-US" sz="1200" b="0" i="0" u="none" strike="noStrike">
                          <a:solidFill>
                            <a:srgbClr val="000000"/>
                          </a:solidFill>
                          <a:effectLst/>
                          <a:latin typeface="Georgia" panose="02040502050405020303" pitchFamily="18" charset="0"/>
                        </a:rPr>
                        <a:t>2.5%</a:t>
                      </a:r>
                    </a:p>
                  </a:txBody>
                  <a:tcPr marL="9525" marR="9525" marT="9525" marB="0" anchor="ctr">
                    <a:lnL>
                      <a:noFill/>
                    </a:lnL>
                    <a:lnR>
                      <a:noFill/>
                    </a:lnR>
                    <a:lnT>
                      <a:noFill/>
                    </a:lnT>
                    <a:lnB>
                      <a:noFill/>
                    </a:lnB>
                    <a:solidFill>
                      <a:srgbClr val="FFFFFF"/>
                    </a:solidFill>
                  </a:tcPr>
                </a:tc>
                <a:extLst>
                  <a:ext uri="{0D108BD9-81ED-4DB2-BD59-A6C34878D82A}">
                    <a16:rowId xmlns:a16="http://schemas.microsoft.com/office/drawing/2014/main" xmlns="" val="4119961158"/>
                  </a:ext>
                </a:extLst>
              </a:tr>
              <a:tr h="250371">
                <a:tc>
                  <a:txBody>
                    <a:bodyPr/>
                    <a:lstStyle/>
                    <a:p>
                      <a:pPr marL="91440" algn="l" fontAlgn="b"/>
                      <a:r>
                        <a:rPr lang="en-US" sz="1200" b="0" i="0" u="none" strike="noStrike">
                          <a:solidFill>
                            <a:srgbClr val="000000"/>
                          </a:solidFill>
                          <a:effectLst/>
                          <a:latin typeface="Georgia" panose="02040502050405020303" pitchFamily="18" charset="0"/>
                        </a:rPr>
                        <a:t>Mobilink Microfinance Bank</a:t>
                      </a:r>
                    </a:p>
                  </a:txBody>
                  <a:tcPr marL="9525" marR="9525" marT="9525" marB="0" anchor="b">
                    <a:lnL>
                      <a:noFill/>
                    </a:lnL>
                    <a:lnR>
                      <a:noFill/>
                    </a:lnR>
                    <a:lnT>
                      <a:noFill/>
                    </a:lnT>
                    <a:lnB>
                      <a:noFill/>
                    </a:lnB>
                    <a:solidFill>
                      <a:srgbClr val="FFFFFF"/>
                    </a:solidFill>
                  </a:tcPr>
                </a:tc>
                <a:tc>
                  <a:txBody>
                    <a:bodyPr/>
                    <a:lstStyle/>
                    <a:p>
                      <a:pPr algn="ctr" fontAlgn="ctr"/>
                      <a:r>
                        <a:rPr lang="en-US" sz="1200" b="0" i="0" u="none" strike="noStrike">
                          <a:solidFill>
                            <a:srgbClr val="000000"/>
                          </a:solidFill>
                          <a:effectLst/>
                          <a:latin typeface="Georgia" panose="02040502050405020303" pitchFamily="18" charset="0"/>
                        </a:rPr>
                        <a:t>0.0%</a:t>
                      </a:r>
                    </a:p>
                  </a:txBody>
                  <a:tcPr marL="9525" marR="9525" marT="9525" marB="0" anchor="ctr">
                    <a:lnL>
                      <a:noFill/>
                    </a:lnL>
                    <a:lnR>
                      <a:noFill/>
                    </a:lnR>
                    <a:lnT>
                      <a:noFill/>
                    </a:lnT>
                    <a:lnB>
                      <a:noFill/>
                    </a:lnB>
                    <a:solidFill>
                      <a:srgbClr val="FFFFFF"/>
                    </a:solidFill>
                  </a:tcPr>
                </a:tc>
                <a:tc>
                  <a:txBody>
                    <a:bodyPr/>
                    <a:lstStyle/>
                    <a:p>
                      <a:pPr algn="ctr" fontAlgn="ctr"/>
                      <a:r>
                        <a:rPr lang="en-US" sz="1200" b="0" i="0" u="none" strike="noStrike">
                          <a:solidFill>
                            <a:srgbClr val="000000"/>
                          </a:solidFill>
                          <a:effectLst/>
                          <a:latin typeface="Georgia" panose="02040502050405020303" pitchFamily="18" charset="0"/>
                        </a:rPr>
                        <a:t>0.3%</a:t>
                      </a:r>
                    </a:p>
                  </a:txBody>
                  <a:tcPr marL="9525" marR="9525" marT="9525" marB="0" anchor="ctr">
                    <a:lnL>
                      <a:noFill/>
                    </a:lnL>
                    <a:lnR>
                      <a:noFill/>
                    </a:lnR>
                    <a:lnT>
                      <a:noFill/>
                    </a:lnT>
                    <a:lnB>
                      <a:noFill/>
                    </a:lnB>
                    <a:solidFill>
                      <a:srgbClr val="FFFFFF"/>
                    </a:solidFill>
                  </a:tcPr>
                </a:tc>
                <a:tc>
                  <a:txBody>
                    <a:bodyPr/>
                    <a:lstStyle/>
                    <a:p>
                      <a:pPr algn="ctr" fontAlgn="ctr"/>
                      <a:r>
                        <a:rPr lang="en-US" sz="1200" b="0" i="0" u="none" strike="noStrike">
                          <a:solidFill>
                            <a:srgbClr val="000000"/>
                          </a:solidFill>
                          <a:effectLst/>
                          <a:latin typeface="Georgia" panose="02040502050405020303" pitchFamily="18" charset="0"/>
                        </a:rPr>
                        <a:t>1.3%</a:t>
                      </a:r>
                    </a:p>
                  </a:txBody>
                  <a:tcPr marL="9525" marR="9525" marT="9525" marB="0" anchor="ctr">
                    <a:lnL>
                      <a:noFill/>
                    </a:lnL>
                    <a:lnR>
                      <a:noFill/>
                    </a:lnR>
                    <a:lnT>
                      <a:noFill/>
                    </a:lnT>
                    <a:lnB>
                      <a:noFill/>
                    </a:lnB>
                    <a:solidFill>
                      <a:srgbClr val="FFFFFF"/>
                    </a:solidFill>
                  </a:tcPr>
                </a:tc>
                <a:tc>
                  <a:txBody>
                    <a:bodyPr/>
                    <a:lstStyle/>
                    <a:p>
                      <a:pPr algn="ctr" fontAlgn="ctr"/>
                      <a:r>
                        <a:rPr lang="en-US" sz="1200" b="0" i="0" u="none" strike="noStrike">
                          <a:solidFill>
                            <a:srgbClr val="000000"/>
                          </a:solidFill>
                          <a:effectLst/>
                          <a:latin typeface="Georgia" panose="02040502050405020303" pitchFamily="18" charset="0"/>
                        </a:rPr>
                        <a:t>3.8%</a:t>
                      </a:r>
                    </a:p>
                  </a:txBody>
                  <a:tcPr marL="9525" marR="9525" marT="9525" marB="0" anchor="ctr">
                    <a:lnL>
                      <a:noFill/>
                    </a:lnL>
                    <a:lnR>
                      <a:noFill/>
                    </a:lnR>
                    <a:lnT>
                      <a:noFill/>
                    </a:lnT>
                    <a:lnB>
                      <a:noFill/>
                    </a:lnB>
                    <a:solidFill>
                      <a:srgbClr val="FFFFFF"/>
                    </a:solidFill>
                  </a:tcPr>
                </a:tc>
                <a:tc>
                  <a:txBody>
                    <a:bodyPr/>
                    <a:lstStyle/>
                    <a:p>
                      <a:pPr algn="ctr" fontAlgn="ctr"/>
                      <a:r>
                        <a:rPr lang="en-US" sz="1200" b="0" i="0" u="none" strike="noStrike">
                          <a:solidFill>
                            <a:srgbClr val="000000"/>
                          </a:solidFill>
                          <a:effectLst/>
                          <a:latin typeface="Georgia" panose="02040502050405020303" pitchFamily="18" charset="0"/>
                        </a:rPr>
                        <a:t>0.3%</a:t>
                      </a:r>
                    </a:p>
                  </a:txBody>
                  <a:tcPr marL="9525" marR="9525" marT="9525" marB="0" anchor="ctr">
                    <a:lnL>
                      <a:noFill/>
                    </a:lnL>
                    <a:lnR>
                      <a:noFill/>
                    </a:lnR>
                    <a:lnT>
                      <a:noFill/>
                    </a:lnT>
                    <a:lnB>
                      <a:noFill/>
                    </a:lnB>
                    <a:solidFill>
                      <a:srgbClr val="FFFFFF"/>
                    </a:solidFill>
                  </a:tcPr>
                </a:tc>
                <a:tc>
                  <a:txBody>
                    <a:bodyPr/>
                    <a:lstStyle/>
                    <a:p>
                      <a:pPr algn="ctr" fontAlgn="ctr"/>
                      <a:r>
                        <a:rPr lang="en-US" sz="1200" b="0" i="0" u="none" strike="noStrike">
                          <a:solidFill>
                            <a:srgbClr val="000000"/>
                          </a:solidFill>
                          <a:effectLst/>
                          <a:latin typeface="Georgia" panose="02040502050405020303" pitchFamily="18" charset="0"/>
                        </a:rPr>
                        <a:t>2.3%</a:t>
                      </a:r>
                    </a:p>
                  </a:txBody>
                  <a:tcPr marL="9525" marR="9525" marT="9525" marB="0" anchor="ctr">
                    <a:lnL>
                      <a:noFill/>
                    </a:lnL>
                    <a:lnR>
                      <a:noFill/>
                    </a:lnR>
                    <a:lnT>
                      <a:noFill/>
                    </a:lnT>
                    <a:lnB>
                      <a:noFill/>
                    </a:lnB>
                    <a:solidFill>
                      <a:srgbClr val="FFFFFF"/>
                    </a:solidFill>
                  </a:tcPr>
                </a:tc>
                <a:extLst>
                  <a:ext uri="{0D108BD9-81ED-4DB2-BD59-A6C34878D82A}">
                    <a16:rowId xmlns:a16="http://schemas.microsoft.com/office/drawing/2014/main" xmlns="" val="3932336717"/>
                  </a:ext>
                </a:extLst>
              </a:tr>
              <a:tr h="250371">
                <a:tc>
                  <a:txBody>
                    <a:bodyPr/>
                    <a:lstStyle/>
                    <a:p>
                      <a:pPr marL="91440" algn="l" fontAlgn="b"/>
                      <a:r>
                        <a:rPr lang="en-US" sz="1200" b="0" i="0" u="none" strike="noStrike">
                          <a:solidFill>
                            <a:srgbClr val="000000"/>
                          </a:solidFill>
                          <a:effectLst/>
                          <a:latin typeface="Georgia" panose="02040502050405020303" pitchFamily="18" charset="0"/>
                        </a:rPr>
                        <a:t>U Microfinance Bank</a:t>
                      </a:r>
                    </a:p>
                  </a:txBody>
                  <a:tcPr marL="9525" marR="9525" marT="9525" marB="0" anchor="b">
                    <a:lnL>
                      <a:noFill/>
                    </a:lnL>
                    <a:lnR>
                      <a:noFill/>
                    </a:lnR>
                    <a:lnT>
                      <a:noFill/>
                    </a:lnT>
                    <a:lnB>
                      <a:noFill/>
                    </a:lnB>
                    <a:solidFill>
                      <a:srgbClr val="FFFFFF"/>
                    </a:solidFill>
                  </a:tcPr>
                </a:tc>
                <a:tc>
                  <a:txBody>
                    <a:bodyPr/>
                    <a:lstStyle/>
                    <a:p>
                      <a:pPr algn="ctr" fontAlgn="ctr"/>
                      <a:r>
                        <a:rPr lang="en-US" sz="1200" b="0" i="0" u="none" strike="noStrike">
                          <a:solidFill>
                            <a:srgbClr val="000000"/>
                          </a:solidFill>
                          <a:effectLst/>
                          <a:latin typeface="Georgia" panose="02040502050405020303" pitchFamily="18" charset="0"/>
                        </a:rPr>
                        <a:t>0.5%</a:t>
                      </a:r>
                    </a:p>
                  </a:txBody>
                  <a:tcPr marL="9525" marR="9525" marT="9525" marB="0" anchor="ctr">
                    <a:lnL>
                      <a:noFill/>
                    </a:lnL>
                    <a:lnR>
                      <a:noFill/>
                    </a:lnR>
                    <a:lnT>
                      <a:noFill/>
                    </a:lnT>
                    <a:lnB>
                      <a:noFill/>
                    </a:lnB>
                    <a:solidFill>
                      <a:srgbClr val="FFFFFF"/>
                    </a:solidFill>
                  </a:tcPr>
                </a:tc>
                <a:tc>
                  <a:txBody>
                    <a:bodyPr/>
                    <a:lstStyle/>
                    <a:p>
                      <a:pPr algn="ctr" fontAlgn="ctr"/>
                      <a:r>
                        <a:rPr lang="en-US" sz="1200" b="0" i="0" u="none" strike="noStrike">
                          <a:solidFill>
                            <a:srgbClr val="000000"/>
                          </a:solidFill>
                          <a:effectLst/>
                          <a:latin typeface="Georgia" panose="02040502050405020303" pitchFamily="18" charset="0"/>
                        </a:rPr>
                        <a:t>0.5%</a:t>
                      </a:r>
                    </a:p>
                  </a:txBody>
                  <a:tcPr marL="9525" marR="9525" marT="9525" marB="0" anchor="ctr">
                    <a:lnL>
                      <a:noFill/>
                    </a:lnL>
                    <a:lnR>
                      <a:noFill/>
                    </a:lnR>
                    <a:lnT>
                      <a:noFill/>
                    </a:lnT>
                    <a:lnB>
                      <a:noFill/>
                    </a:lnB>
                    <a:solidFill>
                      <a:srgbClr val="FFFFFF"/>
                    </a:solidFill>
                  </a:tcPr>
                </a:tc>
                <a:tc>
                  <a:txBody>
                    <a:bodyPr/>
                    <a:lstStyle/>
                    <a:p>
                      <a:pPr algn="ctr" fontAlgn="ctr"/>
                      <a:r>
                        <a:rPr lang="en-US" sz="1200" b="0" i="0" u="none" strike="noStrike">
                          <a:solidFill>
                            <a:srgbClr val="000000"/>
                          </a:solidFill>
                          <a:effectLst/>
                          <a:latin typeface="Georgia" panose="02040502050405020303" pitchFamily="18" charset="0"/>
                        </a:rPr>
                        <a:t>1.3%</a:t>
                      </a:r>
                    </a:p>
                  </a:txBody>
                  <a:tcPr marL="9525" marR="9525" marT="9525" marB="0" anchor="ctr">
                    <a:lnL>
                      <a:noFill/>
                    </a:lnL>
                    <a:lnR>
                      <a:noFill/>
                    </a:lnR>
                    <a:lnT>
                      <a:noFill/>
                    </a:lnT>
                    <a:lnB>
                      <a:noFill/>
                    </a:lnB>
                    <a:solidFill>
                      <a:srgbClr val="FFFFFF"/>
                    </a:solidFill>
                  </a:tcPr>
                </a:tc>
                <a:tc>
                  <a:txBody>
                    <a:bodyPr/>
                    <a:lstStyle/>
                    <a:p>
                      <a:pPr algn="ctr" fontAlgn="ctr"/>
                      <a:r>
                        <a:rPr lang="en-US" sz="1200" b="0" i="0" u="none" strike="noStrike">
                          <a:solidFill>
                            <a:srgbClr val="000000"/>
                          </a:solidFill>
                          <a:effectLst/>
                          <a:latin typeface="Georgia" panose="02040502050405020303" pitchFamily="18" charset="0"/>
                        </a:rPr>
                        <a:t>4.1%</a:t>
                      </a:r>
                    </a:p>
                  </a:txBody>
                  <a:tcPr marL="9525" marR="9525" marT="9525" marB="0" anchor="ctr">
                    <a:lnL>
                      <a:noFill/>
                    </a:lnL>
                    <a:lnR>
                      <a:noFill/>
                    </a:lnR>
                    <a:lnT>
                      <a:noFill/>
                    </a:lnT>
                    <a:lnB>
                      <a:noFill/>
                    </a:lnB>
                    <a:solidFill>
                      <a:srgbClr val="FFFFFF"/>
                    </a:solidFill>
                  </a:tcPr>
                </a:tc>
                <a:tc>
                  <a:txBody>
                    <a:bodyPr/>
                    <a:lstStyle/>
                    <a:p>
                      <a:pPr algn="ctr" fontAlgn="ctr"/>
                      <a:r>
                        <a:rPr lang="en-US" sz="1200" b="0" i="0" u="none" strike="noStrike">
                          <a:solidFill>
                            <a:srgbClr val="000000"/>
                          </a:solidFill>
                          <a:effectLst/>
                          <a:latin typeface="Georgia" panose="02040502050405020303" pitchFamily="18" charset="0"/>
                        </a:rPr>
                        <a:t>0.1%</a:t>
                      </a:r>
                    </a:p>
                  </a:txBody>
                  <a:tcPr marL="9525" marR="9525" marT="9525" marB="0" anchor="ctr">
                    <a:lnL>
                      <a:noFill/>
                    </a:lnL>
                    <a:lnR>
                      <a:noFill/>
                    </a:lnR>
                    <a:lnT>
                      <a:noFill/>
                    </a:lnT>
                    <a:lnB>
                      <a:noFill/>
                    </a:lnB>
                    <a:solidFill>
                      <a:srgbClr val="FFFFFF"/>
                    </a:solidFill>
                  </a:tcPr>
                </a:tc>
                <a:tc>
                  <a:txBody>
                    <a:bodyPr/>
                    <a:lstStyle/>
                    <a:p>
                      <a:pPr algn="ctr" fontAlgn="ctr"/>
                      <a:r>
                        <a:rPr lang="en-US" sz="1200" b="0" i="0" u="none" strike="noStrike">
                          <a:solidFill>
                            <a:srgbClr val="000000"/>
                          </a:solidFill>
                          <a:effectLst/>
                          <a:latin typeface="Georgia" panose="02040502050405020303" pitchFamily="18" charset="0"/>
                        </a:rPr>
                        <a:t>3.4%</a:t>
                      </a:r>
                    </a:p>
                  </a:txBody>
                  <a:tcPr marL="9525" marR="9525" marT="9525" marB="0" anchor="ctr">
                    <a:lnL>
                      <a:noFill/>
                    </a:lnL>
                    <a:lnR>
                      <a:noFill/>
                    </a:lnR>
                    <a:lnT>
                      <a:noFill/>
                    </a:lnT>
                    <a:lnB>
                      <a:noFill/>
                    </a:lnB>
                    <a:solidFill>
                      <a:srgbClr val="FFFFFF"/>
                    </a:solidFill>
                  </a:tcPr>
                </a:tc>
                <a:extLst>
                  <a:ext uri="{0D108BD9-81ED-4DB2-BD59-A6C34878D82A}">
                    <a16:rowId xmlns:a16="http://schemas.microsoft.com/office/drawing/2014/main" xmlns="" val="560750231"/>
                  </a:ext>
                </a:extLst>
              </a:tr>
              <a:tr h="250371">
                <a:tc>
                  <a:txBody>
                    <a:bodyPr/>
                    <a:lstStyle/>
                    <a:p>
                      <a:pPr marL="91440" algn="l" fontAlgn="b"/>
                      <a:r>
                        <a:rPr lang="en-US" sz="1200" b="0" i="0" u="none" strike="noStrike">
                          <a:solidFill>
                            <a:srgbClr val="000000"/>
                          </a:solidFill>
                          <a:effectLst/>
                          <a:latin typeface="Georgia" panose="02040502050405020303" pitchFamily="18" charset="0"/>
                        </a:rPr>
                        <a:t>NRSP Microfinance Bank</a:t>
                      </a:r>
                    </a:p>
                  </a:txBody>
                  <a:tcPr marL="9525" marR="9525" marT="9525" marB="0" anchor="b">
                    <a:lnL>
                      <a:noFill/>
                    </a:lnL>
                    <a:lnR>
                      <a:noFill/>
                    </a:lnR>
                    <a:lnT>
                      <a:noFill/>
                    </a:lnT>
                    <a:lnB>
                      <a:noFill/>
                    </a:lnB>
                    <a:solidFill>
                      <a:srgbClr val="FFFFFF"/>
                    </a:solidFill>
                  </a:tcPr>
                </a:tc>
                <a:tc>
                  <a:txBody>
                    <a:bodyPr/>
                    <a:lstStyle/>
                    <a:p>
                      <a:pPr algn="ctr" fontAlgn="ctr"/>
                      <a:r>
                        <a:rPr lang="en-US" sz="1200" b="0" i="0" u="none" strike="noStrike">
                          <a:solidFill>
                            <a:srgbClr val="000000"/>
                          </a:solidFill>
                          <a:effectLst/>
                          <a:latin typeface="Georgia" panose="02040502050405020303" pitchFamily="18" charset="0"/>
                        </a:rPr>
                        <a:t>0.4%</a:t>
                      </a:r>
                    </a:p>
                  </a:txBody>
                  <a:tcPr marL="9525" marR="9525" marT="9525" marB="0" anchor="ctr">
                    <a:lnL>
                      <a:noFill/>
                    </a:lnL>
                    <a:lnR>
                      <a:noFill/>
                    </a:lnR>
                    <a:lnT>
                      <a:noFill/>
                    </a:lnT>
                    <a:lnB>
                      <a:noFill/>
                    </a:lnB>
                    <a:solidFill>
                      <a:srgbClr val="FFFFFF"/>
                    </a:solidFill>
                  </a:tcPr>
                </a:tc>
                <a:tc>
                  <a:txBody>
                    <a:bodyPr/>
                    <a:lstStyle/>
                    <a:p>
                      <a:pPr algn="ctr" fontAlgn="ctr"/>
                      <a:r>
                        <a:rPr lang="en-US" sz="1200" b="0" i="0" u="none" strike="noStrike">
                          <a:solidFill>
                            <a:srgbClr val="000000"/>
                          </a:solidFill>
                          <a:effectLst/>
                          <a:latin typeface="Georgia" panose="02040502050405020303" pitchFamily="18" charset="0"/>
                        </a:rPr>
                        <a:t>0.3%</a:t>
                      </a:r>
                    </a:p>
                  </a:txBody>
                  <a:tcPr marL="9525" marR="9525" marT="9525" marB="0" anchor="ctr">
                    <a:lnL>
                      <a:noFill/>
                    </a:lnL>
                    <a:lnR>
                      <a:noFill/>
                    </a:lnR>
                    <a:lnT>
                      <a:noFill/>
                    </a:lnT>
                    <a:lnB>
                      <a:noFill/>
                    </a:lnB>
                    <a:solidFill>
                      <a:srgbClr val="FFFFFF"/>
                    </a:solidFill>
                  </a:tcPr>
                </a:tc>
                <a:tc>
                  <a:txBody>
                    <a:bodyPr/>
                    <a:lstStyle/>
                    <a:p>
                      <a:pPr algn="ctr" fontAlgn="ctr"/>
                      <a:r>
                        <a:rPr lang="en-US" sz="1200" b="0" i="0" u="none" strike="noStrike">
                          <a:solidFill>
                            <a:srgbClr val="000000"/>
                          </a:solidFill>
                          <a:effectLst/>
                          <a:latin typeface="Georgia" panose="02040502050405020303" pitchFamily="18" charset="0"/>
                        </a:rPr>
                        <a:t>2.7%</a:t>
                      </a:r>
                    </a:p>
                  </a:txBody>
                  <a:tcPr marL="9525" marR="9525" marT="9525" marB="0" anchor="ctr">
                    <a:lnL>
                      <a:noFill/>
                    </a:lnL>
                    <a:lnR>
                      <a:noFill/>
                    </a:lnR>
                    <a:lnT>
                      <a:noFill/>
                    </a:lnT>
                    <a:lnB>
                      <a:noFill/>
                    </a:lnB>
                    <a:solidFill>
                      <a:srgbClr val="FFFFFF"/>
                    </a:solidFill>
                  </a:tcPr>
                </a:tc>
                <a:tc>
                  <a:txBody>
                    <a:bodyPr/>
                    <a:lstStyle/>
                    <a:p>
                      <a:pPr algn="ctr" fontAlgn="ctr"/>
                      <a:r>
                        <a:rPr lang="en-US" sz="1200" b="0" i="0" u="none" strike="noStrike">
                          <a:solidFill>
                            <a:srgbClr val="000000"/>
                          </a:solidFill>
                          <a:effectLst/>
                          <a:latin typeface="Georgia" panose="02040502050405020303" pitchFamily="18" charset="0"/>
                        </a:rPr>
                        <a:t>1.6%</a:t>
                      </a:r>
                    </a:p>
                  </a:txBody>
                  <a:tcPr marL="9525" marR="9525" marT="9525" marB="0" anchor="ctr">
                    <a:lnL>
                      <a:noFill/>
                    </a:lnL>
                    <a:lnR>
                      <a:noFill/>
                    </a:lnR>
                    <a:lnT>
                      <a:noFill/>
                    </a:lnT>
                    <a:lnB>
                      <a:noFill/>
                    </a:lnB>
                    <a:solidFill>
                      <a:srgbClr val="FFFFFF"/>
                    </a:solidFill>
                  </a:tcPr>
                </a:tc>
                <a:tc>
                  <a:txBody>
                    <a:bodyPr/>
                    <a:lstStyle/>
                    <a:p>
                      <a:pPr algn="ctr" fontAlgn="ctr"/>
                      <a:r>
                        <a:rPr lang="en-US" sz="1200" b="0" i="0" u="none" strike="noStrike">
                          <a:solidFill>
                            <a:srgbClr val="000000"/>
                          </a:solidFill>
                          <a:effectLst/>
                          <a:latin typeface="Georgia" panose="02040502050405020303" pitchFamily="18" charset="0"/>
                        </a:rPr>
                        <a:t>4.2%</a:t>
                      </a:r>
                    </a:p>
                  </a:txBody>
                  <a:tcPr marL="9525" marR="9525" marT="9525" marB="0" anchor="ctr">
                    <a:lnL>
                      <a:noFill/>
                    </a:lnL>
                    <a:lnR>
                      <a:noFill/>
                    </a:lnR>
                    <a:lnT>
                      <a:noFill/>
                    </a:lnT>
                    <a:lnB>
                      <a:noFill/>
                    </a:lnB>
                    <a:solidFill>
                      <a:srgbClr val="FFFFFF"/>
                    </a:solidFill>
                  </a:tcPr>
                </a:tc>
                <a:tc>
                  <a:txBody>
                    <a:bodyPr/>
                    <a:lstStyle/>
                    <a:p>
                      <a:pPr algn="ctr" fontAlgn="ctr"/>
                      <a:r>
                        <a:rPr lang="en-US" sz="1200" b="0" i="0" u="none" strike="noStrike">
                          <a:solidFill>
                            <a:srgbClr val="000000"/>
                          </a:solidFill>
                          <a:effectLst/>
                          <a:latin typeface="Georgia" panose="02040502050405020303" pitchFamily="18" charset="0"/>
                        </a:rPr>
                        <a:t>5.5%</a:t>
                      </a:r>
                    </a:p>
                  </a:txBody>
                  <a:tcPr marL="9525" marR="9525" marT="9525" marB="0" anchor="ctr">
                    <a:lnL>
                      <a:noFill/>
                    </a:lnL>
                    <a:lnR>
                      <a:noFill/>
                    </a:lnR>
                    <a:lnT>
                      <a:noFill/>
                    </a:lnT>
                    <a:lnB>
                      <a:noFill/>
                    </a:lnB>
                    <a:solidFill>
                      <a:srgbClr val="FFFFFF"/>
                    </a:solidFill>
                  </a:tcPr>
                </a:tc>
                <a:extLst>
                  <a:ext uri="{0D108BD9-81ED-4DB2-BD59-A6C34878D82A}">
                    <a16:rowId xmlns:a16="http://schemas.microsoft.com/office/drawing/2014/main" xmlns="" val="1993954878"/>
                  </a:ext>
                </a:extLst>
              </a:tr>
              <a:tr h="250371">
                <a:tc>
                  <a:txBody>
                    <a:bodyPr/>
                    <a:lstStyle/>
                    <a:p>
                      <a:pPr marL="91440" algn="l" fontAlgn="b"/>
                      <a:r>
                        <a:rPr lang="en-US" sz="1200" b="1" i="0" u="none" strike="noStrike">
                          <a:solidFill>
                            <a:srgbClr val="000000"/>
                          </a:solidFill>
                          <a:effectLst/>
                          <a:latin typeface="Georgia" panose="02040502050405020303" pitchFamily="18" charset="0"/>
                        </a:rPr>
                        <a:t>Total</a:t>
                      </a:r>
                    </a:p>
                  </a:txBody>
                  <a:tcPr marL="9525" marR="9525" marT="9525" marB="0" anchor="b">
                    <a:lnL>
                      <a:noFill/>
                    </a:lnL>
                    <a:lnR>
                      <a:noFill/>
                    </a:lnR>
                    <a:lnT>
                      <a:noFill/>
                    </a:lnT>
                    <a:lnB>
                      <a:noFill/>
                    </a:lnB>
                    <a:solidFill>
                      <a:srgbClr val="FFFFFF"/>
                    </a:solidFill>
                  </a:tcPr>
                </a:tc>
                <a:tc>
                  <a:txBody>
                    <a:bodyPr/>
                    <a:lstStyle/>
                    <a:p>
                      <a:pPr algn="ctr" fontAlgn="ctr"/>
                      <a:r>
                        <a:rPr lang="en-US" sz="1200" b="1" i="0" u="none" strike="noStrike">
                          <a:solidFill>
                            <a:srgbClr val="000000"/>
                          </a:solidFill>
                          <a:effectLst/>
                          <a:latin typeface="Georgia" panose="02040502050405020303" pitchFamily="18" charset="0"/>
                        </a:rPr>
                        <a:t>1.0%</a:t>
                      </a:r>
                    </a:p>
                  </a:txBody>
                  <a:tcPr marL="9525" marR="9525" marT="9525" marB="0" anchor="ctr">
                    <a:lnL>
                      <a:noFill/>
                    </a:lnL>
                    <a:lnR>
                      <a:noFill/>
                    </a:lnR>
                    <a:lnT>
                      <a:noFill/>
                    </a:lnT>
                    <a:lnB>
                      <a:noFill/>
                    </a:lnB>
                    <a:solidFill>
                      <a:srgbClr val="FFFFFF"/>
                    </a:solidFill>
                  </a:tcPr>
                </a:tc>
                <a:tc>
                  <a:txBody>
                    <a:bodyPr/>
                    <a:lstStyle/>
                    <a:p>
                      <a:pPr algn="ctr" fontAlgn="ctr"/>
                      <a:r>
                        <a:rPr lang="en-US" sz="1200" b="1" i="0" u="none" strike="noStrike">
                          <a:solidFill>
                            <a:srgbClr val="000000"/>
                          </a:solidFill>
                          <a:effectLst/>
                          <a:latin typeface="Georgia" panose="02040502050405020303" pitchFamily="18" charset="0"/>
                        </a:rPr>
                        <a:t>0.7%</a:t>
                      </a:r>
                    </a:p>
                  </a:txBody>
                  <a:tcPr marL="9525" marR="9525" marT="9525" marB="0" anchor="ctr">
                    <a:lnL>
                      <a:noFill/>
                    </a:lnL>
                    <a:lnR>
                      <a:noFill/>
                    </a:lnR>
                    <a:lnT>
                      <a:noFill/>
                    </a:lnT>
                    <a:lnB>
                      <a:noFill/>
                    </a:lnB>
                    <a:solidFill>
                      <a:srgbClr val="FFFFFF"/>
                    </a:solidFill>
                  </a:tcPr>
                </a:tc>
                <a:tc>
                  <a:txBody>
                    <a:bodyPr/>
                    <a:lstStyle/>
                    <a:p>
                      <a:pPr algn="ctr" fontAlgn="ctr"/>
                      <a:r>
                        <a:rPr lang="en-US" sz="1200" b="1" i="0" u="none" strike="noStrike">
                          <a:solidFill>
                            <a:srgbClr val="000000"/>
                          </a:solidFill>
                          <a:effectLst/>
                          <a:latin typeface="Georgia" panose="02040502050405020303" pitchFamily="18" charset="0"/>
                        </a:rPr>
                        <a:t>1.5%</a:t>
                      </a:r>
                    </a:p>
                  </a:txBody>
                  <a:tcPr marL="9525" marR="9525" marT="9525" marB="0" anchor="ctr">
                    <a:lnL>
                      <a:noFill/>
                    </a:lnL>
                    <a:lnR>
                      <a:noFill/>
                    </a:lnR>
                    <a:lnT>
                      <a:noFill/>
                    </a:lnT>
                    <a:lnB>
                      <a:noFill/>
                    </a:lnB>
                    <a:solidFill>
                      <a:srgbClr val="FFFFFF"/>
                    </a:solidFill>
                  </a:tcPr>
                </a:tc>
                <a:tc>
                  <a:txBody>
                    <a:bodyPr/>
                    <a:lstStyle/>
                    <a:p>
                      <a:pPr algn="ctr" fontAlgn="ctr"/>
                      <a:r>
                        <a:rPr lang="en-US" sz="1200" b="1" i="0" u="none" strike="noStrike">
                          <a:solidFill>
                            <a:srgbClr val="000000"/>
                          </a:solidFill>
                          <a:effectLst/>
                          <a:latin typeface="Georgia" panose="02040502050405020303" pitchFamily="18" charset="0"/>
                        </a:rPr>
                        <a:t>3.7%</a:t>
                      </a:r>
                    </a:p>
                  </a:txBody>
                  <a:tcPr marL="9525" marR="9525" marT="9525" marB="0" anchor="ctr">
                    <a:lnL>
                      <a:noFill/>
                    </a:lnL>
                    <a:lnR>
                      <a:noFill/>
                    </a:lnR>
                    <a:lnT>
                      <a:noFill/>
                    </a:lnT>
                    <a:lnB>
                      <a:noFill/>
                    </a:lnB>
                    <a:solidFill>
                      <a:srgbClr val="FFFFFF"/>
                    </a:solidFill>
                  </a:tcPr>
                </a:tc>
                <a:tc>
                  <a:txBody>
                    <a:bodyPr/>
                    <a:lstStyle/>
                    <a:p>
                      <a:pPr algn="ctr" fontAlgn="ctr"/>
                      <a:r>
                        <a:rPr lang="en-US" sz="1200" b="1" i="0" u="none" strike="noStrike">
                          <a:solidFill>
                            <a:srgbClr val="000000"/>
                          </a:solidFill>
                          <a:effectLst/>
                          <a:latin typeface="Georgia" panose="02040502050405020303" pitchFamily="18" charset="0"/>
                        </a:rPr>
                        <a:t>2.3%</a:t>
                      </a:r>
                    </a:p>
                  </a:txBody>
                  <a:tcPr marL="9525" marR="9525" marT="9525" marB="0" anchor="ctr">
                    <a:lnL>
                      <a:noFill/>
                    </a:lnL>
                    <a:lnR>
                      <a:noFill/>
                    </a:lnR>
                    <a:lnT>
                      <a:noFill/>
                    </a:lnT>
                    <a:lnB>
                      <a:noFill/>
                    </a:lnB>
                    <a:solidFill>
                      <a:srgbClr val="FFFFFF"/>
                    </a:solidFill>
                  </a:tcPr>
                </a:tc>
                <a:tc>
                  <a:txBody>
                    <a:bodyPr/>
                    <a:lstStyle/>
                    <a:p>
                      <a:pPr algn="ctr" fontAlgn="ctr"/>
                      <a:r>
                        <a:rPr lang="en-US" sz="1200" b="1" i="0" u="none" strike="noStrike">
                          <a:solidFill>
                            <a:srgbClr val="000000"/>
                          </a:solidFill>
                          <a:effectLst/>
                          <a:latin typeface="Georgia" panose="02040502050405020303" pitchFamily="18" charset="0"/>
                        </a:rPr>
                        <a:t>4.4%</a:t>
                      </a:r>
                    </a:p>
                  </a:txBody>
                  <a:tcPr marL="9525" marR="9525" marT="9525" marB="0" anchor="ctr">
                    <a:lnL>
                      <a:noFill/>
                    </a:lnL>
                    <a:lnR>
                      <a:noFill/>
                    </a:lnR>
                    <a:lnT>
                      <a:noFill/>
                    </a:lnT>
                    <a:lnB>
                      <a:noFill/>
                    </a:lnB>
                    <a:solidFill>
                      <a:srgbClr val="FFFFFF"/>
                    </a:solidFill>
                  </a:tcPr>
                </a:tc>
                <a:extLst>
                  <a:ext uri="{0D108BD9-81ED-4DB2-BD59-A6C34878D82A}">
                    <a16:rowId xmlns:a16="http://schemas.microsoft.com/office/drawing/2014/main" xmlns="" val="7032645"/>
                  </a:ext>
                </a:extLst>
              </a:tr>
              <a:tr h="250371">
                <a:tc>
                  <a:txBody>
                    <a:bodyPr/>
                    <a:lstStyle/>
                    <a:p>
                      <a:pPr marL="91440" algn="l" fontAlgn="b"/>
                      <a:r>
                        <a:rPr lang="en-US" sz="1200" b="1" i="0" u="none" strike="noStrike">
                          <a:solidFill>
                            <a:srgbClr val="FFFFFF"/>
                          </a:solidFill>
                          <a:effectLst/>
                          <a:latin typeface="Georgia" panose="02040502050405020303" pitchFamily="18" charset="0"/>
                        </a:rPr>
                        <a:t>Coverage</a:t>
                      </a:r>
                    </a:p>
                  </a:txBody>
                  <a:tcPr marL="9525" marR="9525" marT="9525" marB="0" anchor="b">
                    <a:lnL>
                      <a:noFill/>
                    </a:lnL>
                    <a:lnR>
                      <a:noFill/>
                    </a:lnR>
                    <a:lnT>
                      <a:noFill/>
                    </a:lnT>
                    <a:lnB>
                      <a:noFill/>
                    </a:lnB>
                    <a:solidFill>
                      <a:srgbClr val="002060"/>
                    </a:solidFill>
                  </a:tcPr>
                </a:tc>
                <a:tc>
                  <a:txBody>
                    <a:bodyPr/>
                    <a:lstStyle/>
                    <a:p>
                      <a:pPr algn="ctr" fontAlgn="ctr"/>
                      <a:r>
                        <a:rPr lang="en-US" sz="1200" b="1" i="0" u="none" strike="noStrike">
                          <a:solidFill>
                            <a:srgbClr val="FFFFFF"/>
                          </a:solidFill>
                          <a:effectLst/>
                          <a:latin typeface="Georgia" panose="02040502050405020303" pitchFamily="18" charset="0"/>
                        </a:rPr>
                        <a:t>CY16</a:t>
                      </a:r>
                    </a:p>
                  </a:txBody>
                  <a:tcPr marL="9525" marR="9525" marT="9525" marB="0" anchor="ctr">
                    <a:lnL>
                      <a:noFill/>
                    </a:lnL>
                    <a:lnR>
                      <a:noFill/>
                    </a:lnR>
                    <a:lnT>
                      <a:noFill/>
                    </a:lnT>
                    <a:lnB>
                      <a:noFill/>
                    </a:lnB>
                    <a:solidFill>
                      <a:srgbClr val="002060"/>
                    </a:solidFill>
                  </a:tcPr>
                </a:tc>
                <a:tc>
                  <a:txBody>
                    <a:bodyPr/>
                    <a:lstStyle/>
                    <a:p>
                      <a:pPr algn="ctr" fontAlgn="ctr"/>
                      <a:r>
                        <a:rPr lang="en-US" sz="1200" b="1" i="0" u="none" strike="noStrike" dirty="0">
                          <a:solidFill>
                            <a:srgbClr val="FFFFFF"/>
                          </a:solidFill>
                          <a:effectLst/>
                          <a:latin typeface="Georgia" panose="02040502050405020303" pitchFamily="18" charset="0"/>
                        </a:rPr>
                        <a:t>CY17</a:t>
                      </a:r>
                    </a:p>
                  </a:txBody>
                  <a:tcPr marL="9525" marR="9525" marT="9525" marB="0" anchor="ctr">
                    <a:lnL>
                      <a:noFill/>
                    </a:lnL>
                    <a:lnR>
                      <a:noFill/>
                    </a:lnR>
                    <a:lnT>
                      <a:noFill/>
                    </a:lnT>
                    <a:lnB>
                      <a:noFill/>
                    </a:lnB>
                    <a:solidFill>
                      <a:srgbClr val="002060"/>
                    </a:solidFill>
                  </a:tcPr>
                </a:tc>
                <a:tc>
                  <a:txBody>
                    <a:bodyPr/>
                    <a:lstStyle/>
                    <a:p>
                      <a:pPr algn="ctr" fontAlgn="ctr"/>
                      <a:r>
                        <a:rPr lang="en-US" sz="1200" b="1" i="0" u="none" strike="noStrike">
                          <a:solidFill>
                            <a:srgbClr val="FFFFFF"/>
                          </a:solidFill>
                          <a:effectLst/>
                          <a:latin typeface="Georgia" panose="02040502050405020303" pitchFamily="18" charset="0"/>
                        </a:rPr>
                        <a:t>CY18</a:t>
                      </a:r>
                    </a:p>
                  </a:txBody>
                  <a:tcPr marL="9525" marR="9525" marT="9525" marB="0" anchor="ctr">
                    <a:lnL>
                      <a:noFill/>
                    </a:lnL>
                    <a:lnR>
                      <a:noFill/>
                    </a:lnR>
                    <a:lnT>
                      <a:noFill/>
                    </a:lnT>
                    <a:lnB>
                      <a:noFill/>
                    </a:lnB>
                    <a:solidFill>
                      <a:srgbClr val="002060"/>
                    </a:solidFill>
                  </a:tcPr>
                </a:tc>
                <a:tc>
                  <a:txBody>
                    <a:bodyPr/>
                    <a:lstStyle/>
                    <a:p>
                      <a:pPr algn="ctr" fontAlgn="ctr"/>
                      <a:r>
                        <a:rPr lang="en-US" sz="1200" b="1" i="0" u="none" strike="noStrike">
                          <a:solidFill>
                            <a:srgbClr val="FFFFFF"/>
                          </a:solidFill>
                          <a:effectLst/>
                          <a:latin typeface="Georgia" panose="02040502050405020303" pitchFamily="18" charset="0"/>
                        </a:rPr>
                        <a:t>CY19</a:t>
                      </a:r>
                    </a:p>
                  </a:txBody>
                  <a:tcPr marL="9525" marR="9525" marT="9525" marB="0" anchor="ctr">
                    <a:lnL>
                      <a:noFill/>
                    </a:lnL>
                    <a:lnR>
                      <a:noFill/>
                    </a:lnR>
                    <a:lnT>
                      <a:noFill/>
                    </a:lnT>
                    <a:lnB>
                      <a:noFill/>
                    </a:lnB>
                    <a:solidFill>
                      <a:srgbClr val="002060"/>
                    </a:solidFill>
                  </a:tcPr>
                </a:tc>
                <a:tc>
                  <a:txBody>
                    <a:bodyPr/>
                    <a:lstStyle/>
                    <a:p>
                      <a:pPr algn="ctr" fontAlgn="ctr"/>
                      <a:r>
                        <a:rPr lang="en-US" sz="1200" b="1" i="0" u="none" strike="noStrike">
                          <a:solidFill>
                            <a:srgbClr val="FFFFFF"/>
                          </a:solidFill>
                          <a:effectLst/>
                          <a:latin typeface="Georgia" panose="02040502050405020303" pitchFamily="18" charset="0"/>
                        </a:rPr>
                        <a:t>CY20</a:t>
                      </a:r>
                    </a:p>
                  </a:txBody>
                  <a:tcPr marL="9525" marR="9525" marT="9525" marB="0" anchor="ctr">
                    <a:lnL>
                      <a:noFill/>
                    </a:lnL>
                    <a:lnR>
                      <a:noFill/>
                    </a:lnR>
                    <a:lnT>
                      <a:noFill/>
                    </a:lnT>
                    <a:lnB>
                      <a:noFill/>
                    </a:lnB>
                    <a:solidFill>
                      <a:srgbClr val="002060"/>
                    </a:solidFill>
                  </a:tcPr>
                </a:tc>
                <a:tc>
                  <a:txBody>
                    <a:bodyPr/>
                    <a:lstStyle/>
                    <a:p>
                      <a:pPr algn="ctr" fontAlgn="ctr"/>
                      <a:r>
                        <a:rPr lang="en-US" sz="1200" b="1" i="0" u="none" strike="noStrike">
                          <a:solidFill>
                            <a:srgbClr val="FFFFFF"/>
                          </a:solidFill>
                          <a:effectLst/>
                          <a:latin typeface="Georgia" panose="02040502050405020303" pitchFamily="18" charset="0"/>
                        </a:rPr>
                        <a:t>9MCY21</a:t>
                      </a:r>
                    </a:p>
                  </a:txBody>
                  <a:tcPr marL="9525" marR="9525" marT="9525" marB="0" anchor="ctr">
                    <a:lnL>
                      <a:noFill/>
                    </a:lnL>
                    <a:lnR>
                      <a:noFill/>
                    </a:lnR>
                    <a:lnT>
                      <a:noFill/>
                    </a:lnT>
                    <a:lnB>
                      <a:noFill/>
                    </a:lnB>
                    <a:solidFill>
                      <a:srgbClr val="002060"/>
                    </a:solidFill>
                  </a:tcPr>
                </a:tc>
                <a:extLst>
                  <a:ext uri="{0D108BD9-81ED-4DB2-BD59-A6C34878D82A}">
                    <a16:rowId xmlns:a16="http://schemas.microsoft.com/office/drawing/2014/main" xmlns="" val="1859663286"/>
                  </a:ext>
                </a:extLst>
              </a:tr>
              <a:tr h="250371">
                <a:tc>
                  <a:txBody>
                    <a:bodyPr/>
                    <a:lstStyle/>
                    <a:p>
                      <a:pPr marL="91440" algn="l" fontAlgn="b"/>
                      <a:r>
                        <a:rPr lang="en-US" sz="1200" b="0" i="0" u="none" strike="noStrike">
                          <a:solidFill>
                            <a:srgbClr val="000000"/>
                          </a:solidFill>
                          <a:effectLst/>
                          <a:latin typeface="Georgia" panose="02040502050405020303" pitchFamily="18" charset="0"/>
                        </a:rPr>
                        <a:t>Khushhali Microfinance Bank</a:t>
                      </a:r>
                    </a:p>
                  </a:txBody>
                  <a:tcPr marL="9525" marR="9525" marT="9525" marB="0" anchor="b">
                    <a:lnL>
                      <a:noFill/>
                    </a:lnL>
                    <a:lnR>
                      <a:noFill/>
                    </a:lnR>
                    <a:lnT>
                      <a:noFill/>
                    </a:lnT>
                    <a:lnB>
                      <a:noFill/>
                    </a:lnB>
                    <a:solidFill>
                      <a:srgbClr val="FFFFFF"/>
                    </a:solidFill>
                  </a:tcPr>
                </a:tc>
                <a:tc>
                  <a:txBody>
                    <a:bodyPr/>
                    <a:lstStyle/>
                    <a:p>
                      <a:pPr algn="ctr" fontAlgn="ctr"/>
                      <a:r>
                        <a:rPr lang="en-US" sz="1200" b="0" i="0" u="none" strike="noStrike" dirty="0">
                          <a:solidFill>
                            <a:srgbClr val="000000"/>
                          </a:solidFill>
                          <a:effectLst/>
                          <a:latin typeface="Georgia" panose="02040502050405020303" pitchFamily="18" charset="0"/>
                        </a:rPr>
                        <a:t>87.5%</a:t>
                      </a:r>
                    </a:p>
                  </a:txBody>
                  <a:tcPr marL="9525" marR="9525" marT="9525" marB="0" anchor="ctr">
                    <a:lnL>
                      <a:noFill/>
                    </a:lnL>
                    <a:lnR>
                      <a:noFill/>
                    </a:lnR>
                    <a:lnT>
                      <a:noFill/>
                    </a:lnT>
                    <a:lnB>
                      <a:noFill/>
                    </a:lnB>
                    <a:solidFill>
                      <a:srgbClr val="FFFFFF"/>
                    </a:solidFill>
                  </a:tcPr>
                </a:tc>
                <a:tc>
                  <a:txBody>
                    <a:bodyPr/>
                    <a:lstStyle/>
                    <a:p>
                      <a:pPr algn="ctr" fontAlgn="ctr"/>
                      <a:r>
                        <a:rPr lang="en-US" sz="1200" b="0" i="0" u="none" strike="noStrike">
                          <a:solidFill>
                            <a:srgbClr val="000000"/>
                          </a:solidFill>
                          <a:effectLst/>
                          <a:latin typeface="Georgia" panose="02040502050405020303" pitchFamily="18" charset="0"/>
                        </a:rPr>
                        <a:t>156.7%</a:t>
                      </a:r>
                    </a:p>
                  </a:txBody>
                  <a:tcPr marL="9525" marR="9525" marT="9525" marB="0" anchor="ctr">
                    <a:lnL>
                      <a:noFill/>
                    </a:lnL>
                    <a:lnR>
                      <a:noFill/>
                    </a:lnR>
                    <a:lnT>
                      <a:noFill/>
                    </a:lnT>
                    <a:lnB>
                      <a:noFill/>
                    </a:lnB>
                    <a:solidFill>
                      <a:srgbClr val="FFFFFF"/>
                    </a:solidFill>
                  </a:tcPr>
                </a:tc>
                <a:tc>
                  <a:txBody>
                    <a:bodyPr/>
                    <a:lstStyle/>
                    <a:p>
                      <a:pPr algn="ctr" fontAlgn="ctr"/>
                      <a:r>
                        <a:rPr lang="en-US" sz="1200" b="0" i="0" u="none" strike="noStrike">
                          <a:solidFill>
                            <a:srgbClr val="000000"/>
                          </a:solidFill>
                          <a:effectLst/>
                          <a:latin typeface="Georgia" panose="02040502050405020303" pitchFamily="18" charset="0"/>
                        </a:rPr>
                        <a:t>114.9%</a:t>
                      </a:r>
                    </a:p>
                  </a:txBody>
                  <a:tcPr marL="9525" marR="9525" marT="9525" marB="0" anchor="ctr">
                    <a:lnL>
                      <a:noFill/>
                    </a:lnL>
                    <a:lnR>
                      <a:noFill/>
                    </a:lnR>
                    <a:lnT>
                      <a:noFill/>
                    </a:lnT>
                    <a:lnB>
                      <a:noFill/>
                    </a:lnB>
                    <a:solidFill>
                      <a:srgbClr val="FFFFFF"/>
                    </a:solidFill>
                  </a:tcPr>
                </a:tc>
                <a:tc>
                  <a:txBody>
                    <a:bodyPr/>
                    <a:lstStyle/>
                    <a:p>
                      <a:pPr algn="ctr" fontAlgn="ctr"/>
                      <a:r>
                        <a:rPr lang="en-US" sz="1200" b="0" i="0" u="none" strike="noStrike">
                          <a:solidFill>
                            <a:srgbClr val="000000"/>
                          </a:solidFill>
                          <a:effectLst/>
                          <a:latin typeface="Georgia" panose="02040502050405020303" pitchFamily="18" charset="0"/>
                        </a:rPr>
                        <a:t>49.4%</a:t>
                      </a:r>
                    </a:p>
                  </a:txBody>
                  <a:tcPr marL="9525" marR="9525" marT="9525" marB="0" anchor="ctr">
                    <a:lnL>
                      <a:noFill/>
                    </a:lnL>
                    <a:lnR>
                      <a:noFill/>
                    </a:lnR>
                    <a:lnT>
                      <a:noFill/>
                    </a:lnT>
                    <a:lnB>
                      <a:noFill/>
                    </a:lnB>
                    <a:solidFill>
                      <a:srgbClr val="FFFFFF"/>
                    </a:solidFill>
                  </a:tcPr>
                </a:tc>
                <a:tc>
                  <a:txBody>
                    <a:bodyPr/>
                    <a:lstStyle/>
                    <a:p>
                      <a:pPr algn="ctr" fontAlgn="ctr"/>
                      <a:r>
                        <a:rPr lang="en-US" sz="1200" b="0" i="0" u="none" strike="noStrike">
                          <a:solidFill>
                            <a:srgbClr val="000000"/>
                          </a:solidFill>
                          <a:effectLst/>
                          <a:latin typeface="Georgia" panose="02040502050405020303" pitchFamily="18" charset="0"/>
                        </a:rPr>
                        <a:t>77.4%</a:t>
                      </a:r>
                    </a:p>
                  </a:txBody>
                  <a:tcPr marL="9525" marR="9525" marT="9525" marB="0" anchor="ctr">
                    <a:lnL>
                      <a:noFill/>
                    </a:lnL>
                    <a:lnR>
                      <a:noFill/>
                    </a:lnR>
                    <a:lnT>
                      <a:noFill/>
                    </a:lnT>
                    <a:lnB>
                      <a:noFill/>
                    </a:lnB>
                    <a:solidFill>
                      <a:srgbClr val="FFFFFF"/>
                    </a:solidFill>
                  </a:tcPr>
                </a:tc>
                <a:tc>
                  <a:txBody>
                    <a:bodyPr/>
                    <a:lstStyle/>
                    <a:p>
                      <a:pPr algn="ctr" fontAlgn="ctr"/>
                      <a:r>
                        <a:rPr lang="en-US" sz="1200" b="0" i="0" u="none" strike="noStrike">
                          <a:solidFill>
                            <a:srgbClr val="000000"/>
                          </a:solidFill>
                          <a:effectLst/>
                          <a:latin typeface="Georgia" panose="02040502050405020303" pitchFamily="18" charset="0"/>
                        </a:rPr>
                        <a:t>50.1%</a:t>
                      </a:r>
                    </a:p>
                  </a:txBody>
                  <a:tcPr marL="9525" marR="9525" marT="9525" marB="0" anchor="ctr">
                    <a:lnL>
                      <a:noFill/>
                    </a:lnL>
                    <a:lnR>
                      <a:noFill/>
                    </a:lnR>
                    <a:lnT>
                      <a:noFill/>
                    </a:lnT>
                    <a:lnB>
                      <a:noFill/>
                    </a:lnB>
                    <a:solidFill>
                      <a:srgbClr val="FFFFFF"/>
                    </a:solidFill>
                  </a:tcPr>
                </a:tc>
                <a:extLst>
                  <a:ext uri="{0D108BD9-81ED-4DB2-BD59-A6C34878D82A}">
                    <a16:rowId xmlns:a16="http://schemas.microsoft.com/office/drawing/2014/main" xmlns="" val="59370712"/>
                  </a:ext>
                </a:extLst>
              </a:tr>
              <a:tr h="250371">
                <a:tc>
                  <a:txBody>
                    <a:bodyPr/>
                    <a:lstStyle/>
                    <a:p>
                      <a:pPr marL="91440" algn="l" fontAlgn="b"/>
                      <a:r>
                        <a:rPr lang="en-US" sz="1200" b="0" i="0" u="none" strike="noStrike">
                          <a:solidFill>
                            <a:srgbClr val="000000"/>
                          </a:solidFill>
                          <a:effectLst/>
                          <a:latin typeface="Georgia" panose="02040502050405020303" pitchFamily="18" charset="0"/>
                        </a:rPr>
                        <a:t>First Microfinance Bank</a:t>
                      </a:r>
                    </a:p>
                  </a:txBody>
                  <a:tcPr marL="9525" marR="9525" marT="9525" marB="0" anchor="b">
                    <a:lnL>
                      <a:noFill/>
                    </a:lnL>
                    <a:lnR>
                      <a:noFill/>
                    </a:lnR>
                    <a:lnT>
                      <a:noFill/>
                    </a:lnT>
                    <a:lnB>
                      <a:noFill/>
                    </a:lnB>
                    <a:solidFill>
                      <a:srgbClr val="FFFFFF"/>
                    </a:solidFill>
                  </a:tcPr>
                </a:tc>
                <a:tc>
                  <a:txBody>
                    <a:bodyPr/>
                    <a:lstStyle/>
                    <a:p>
                      <a:pPr algn="ctr" fontAlgn="ctr"/>
                      <a:r>
                        <a:rPr lang="en-US" sz="1200" b="0" i="0" u="none" strike="noStrike">
                          <a:solidFill>
                            <a:srgbClr val="000000"/>
                          </a:solidFill>
                          <a:effectLst/>
                          <a:latin typeface="Georgia" panose="02040502050405020303" pitchFamily="18" charset="0"/>
                        </a:rPr>
                        <a:t>154.1%</a:t>
                      </a:r>
                    </a:p>
                  </a:txBody>
                  <a:tcPr marL="9525" marR="9525" marT="9525" marB="0" anchor="ctr">
                    <a:lnL>
                      <a:noFill/>
                    </a:lnL>
                    <a:lnR>
                      <a:noFill/>
                    </a:lnR>
                    <a:lnT>
                      <a:noFill/>
                    </a:lnT>
                    <a:lnB>
                      <a:noFill/>
                    </a:lnB>
                    <a:solidFill>
                      <a:srgbClr val="FFFFFF"/>
                    </a:solidFill>
                  </a:tcPr>
                </a:tc>
                <a:tc>
                  <a:txBody>
                    <a:bodyPr/>
                    <a:lstStyle/>
                    <a:p>
                      <a:pPr algn="ctr" fontAlgn="ctr"/>
                      <a:r>
                        <a:rPr lang="en-US" sz="1200" b="0" i="0" u="none" strike="noStrike" dirty="0">
                          <a:solidFill>
                            <a:srgbClr val="000000"/>
                          </a:solidFill>
                          <a:effectLst/>
                          <a:latin typeface="Georgia" panose="02040502050405020303" pitchFamily="18" charset="0"/>
                        </a:rPr>
                        <a:t>168.2%</a:t>
                      </a:r>
                    </a:p>
                  </a:txBody>
                  <a:tcPr marL="9525" marR="9525" marT="9525" marB="0" anchor="ctr">
                    <a:lnL>
                      <a:noFill/>
                    </a:lnL>
                    <a:lnR>
                      <a:noFill/>
                    </a:lnR>
                    <a:lnT>
                      <a:noFill/>
                    </a:lnT>
                    <a:lnB>
                      <a:noFill/>
                    </a:lnB>
                    <a:solidFill>
                      <a:srgbClr val="FFFFFF"/>
                    </a:solidFill>
                  </a:tcPr>
                </a:tc>
                <a:tc>
                  <a:txBody>
                    <a:bodyPr/>
                    <a:lstStyle/>
                    <a:p>
                      <a:pPr algn="ctr" fontAlgn="ctr"/>
                      <a:r>
                        <a:rPr lang="en-US" sz="1200" b="0" i="0" u="none" strike="noStrike">
                          <a:solidFill>
                            <a:srgbClr val="000000"/>
                          </a:solidFill>
                          <a:effectLst/>
                          <a:latin typeface="Georgia" panose="02040502050405020303" pitchFamily="18" charset="0"/>
                        </a:rPr>
                        <a:t>141.3%</a:t>
                      </a:r>
                    </a:p>
                  </a:txBody>
                  <a:tcPr marL="9525" marR="9525" marT="9525" marB="0" anchor="ctr">
                    <a:lnL>
                      <a:noFill/>
                    </a:lnL>
                    <a:lnR>
                      <a:noFill/>
                    </a:lnR>
                    <a:lnT>
                      <a:noFill/>
                    </a:lnT>
                    <a:lnB>
                      <a:noFill/>
                    </a:lnB>
                    <a:solidFill>
                      <a:srgbClr val="FFFFFF"/>
                    </a:solidFill>
                  </a:tcPr>
                </a:tc>
                <a:tc>
                  <a:txBody>
                    <a:bodyPr/>
                    <a:lstStyle/>
                    <a:p>
                      <a:pPr algn="ctr" fontAlgn="ctr"/>
                      <a:r>
                        <a:rPr lang="en-US" sz="1200" b="0" i="0" u="none" strike="noStrike">
                          <a:solidFill>
                            <a:srgbClr val="000000"/>
                          </a:solidFill>
                          <a:effectLst/>
                          <a:latin typeface="Georgia" panose="02040502050405020303" pitchFamily="18" charset="0"/>
                        </a:rPr>
                        <a:t>61.3%</a:t>
                      </a:r>
                    </a:p>
                  </a:txBody>
                  <a:tcPr marL="9525" marR="9525" marT="9525" marB="0" anchor="ctr">
                    <a:lnL>
                      <a:noFill/>
                    </a:lnL>
                    <a:lnR>
                      <a:noFill/>
                    </a:lnR>
                    <a:lnT>
                      <a:noFill/>
                    </a:lnT>
                    <a:lnB>
                      <a:noFill/>
                    </a:lnB>
                    <a:solidFill>
                      <a:srgbClr val="FFFFFF"/>
                    </a:solidFill>
                  </a:tcPr>
                </a:tc>
                <a:tc>
                  <a:txBody>
                    <a:bodyPr/>
                    <a:lstStyle/>
                    <a:p>
                      <a:pPr algn="ctr" fontAlgn="ctr"/>
                      <a:r>
                        <a:rPr lang="en-US" sz="1200" b="0" i="0" u="none" strike="noStrike">
                          <a:solidFill>
                            <a:srgbClr val="000000"/>
                          </a:solidFill>
                          <a:effectLst/>
                          <a:latin typeface="Georgia" panose="02040502050405020303" pitchFamily="18" charset="0"/>
                        </a:rPr>
                        <a:t>148.0%</a:t>
                      </a:r>
                    </a:p>
                  </a:txBody>
                  <a:tcPr marL="9525" marR="9525" marT="9525" marB="0" anchor="ctr">
                    <a:lnL>
                      <a:noFill/>
                    </a:lnL>
                    <a:lnR>
                      <a:noFill/>
                    </a:lnR>
                    <a:lnT>
                      <a:noFill/>
                    </a:lnT>
                    <a:lnB>
                      <a:noFill/>
                    </a:lnB>
                    <a:solidFill>
                      <a:srgbClr val="FFFFFF"/>
                    </a:solidFill>
                  </a:tcPr>
                </a:tc>
                <a:tc>
                  <a:txBody>
                    <a:bodyPr/>
                    <a:lstStyle/>
                    <a:p>
                      <a:pPr algn="ctr" fontAlgn="ctr"/>
                      <a:r>
                        <a:rPr lang="en-US" sz="1200" b="0" i="0" u="none" strike="noStrike">
                          <a:solidFill>
                            <a:srgbClr val="000000"/>
                          </a:solidFill>
                          <a:effectLst/>
                          <a:latin typeface="Georgia" panose="02040502050405020303" pitchFamily="18" charset="0"/>
                        </a:rPr>
                        <a:t>116.5%</a:t>
                      </a:r>
                    </a:p>
                  </a:txBody>
                  <a:tcPr marL="9525" marR="9525" marT="9525" marB="0" anchor="ctr">
                    <a:lnL>
                      <a:noFill/>
                    </a:lnL>
                    <a:lnR>
                      <a:noFill/>
                    </a:lnR>
                    <a:lnT>
                      <a:noFill/>
                    </a:lnT>
                    <a:lnB>
                      <a:noFill/>
                    </a:lnB>
                    <a:solidFill>
                      <a:srgbClr val="FFFFFF"/>
                    </a:solidFill>
                  </a:tcPr>
                </a:tc>
                <a:extLst>
                  <a:ext uri="{0D108BD9-81ED-4DB2-BD59-A6C34878D82A}">
                    <a16:rowId xmlns:a16="http://schemas.microsoft.com/office/drawing/2014/main" xmlns="" val="1956992372"/>
                  </a:ext>
                </a:extLst>
              </a:tr>
              <a:tr h="250371">
                <a:tc>
                  <a:txBody>
                    <a:bodyPr/>
                    <a:lstStyle/>
                    <a:p>
                      <a:pPr marL="91440" algn="l" fontAlgn="b"/>
                      <a:r>
                        <a:rPr lang="en-US" sz="1200" b="0" i="0" u="none" strike="noStrike">
                          <a:solidFill>
                            <a:srgbClr val="000000"/>
                          </a:solidFill>
                          <a:effectLst/>
                          <a:latin typeface="Georgia" panose="02040502050405020303" pitchFamily="18" charset="0"/>
                        </a:rPr>
                        <a:t>Mobilink Microfinance Bank</a:t>
                      </a:r>
                    </a:p>
                  </a:txBody>
                  <a:tcPr marL="9525" marR="9525" marT="9525" marB="0" anchor="b">
                    <a:lnL>
                      <a:noFill/>
                    </a:lnL>
                    <a:lnR>
                      <a:noFill/>
                    </a:lnR>
                    <a:lnT>
                      <a:noFill/>
                    </a:lnT>
                    <a:lnB>
                      <a:noFill/>
                    </a:lnB>
                    <a:solidFill>
                      <a:srgbClr val="FFFFFF"/>
                    </a:solidFill>
                  </a:tcPr>
                </a:tc>
                <a:tc>
                  <a:txBody>
                    <a:bodyPr/>
                    <a:lstStyle/>
                    <a:p>
                      <a:pPr algn="ctr" fontAlgn="ctr"/>
                      <a:r>
                        <a:rPr lang="en-US" sz="1200" b="0" i="0" u="none" strike="noStrike">
                          <a:solidFill>
                            <a:srgbClr val="000000"/>
                          </a:solidFill>
                          <a:effectLst/>
                          <a:latin typeface="Georgia" panose="02040502050405020303" pitchFamily="18" charset="0"/>
                        </a:rPr>
                        <a:t>3234.5%</a:t>
                      </a:r>
                    </a:p>
                  </a:txBody>
                  <a:tcPr marL="9525" marR="9525" marT="9525" marB="0" anchor="ctr">
                    <a:lnL>
                      <a:noFill/>
                    </a:lnL>
                    <a:lnR>
                      <a:noFill/>
                    </a:lnR>
                    <a:lnT>
                      <a:noFill/>
                    </a:lnT>
                    <a:lnB>
                      <a:noFill/>
                    </a:lnB>
                    <a:solidFill>
                      <a:srgbClr val="FFFFFF"/>
                    </a:solidFill>
                  </a:tcPr>
                </a:tc>
                <a:tc>
                  <a:txBody>
                    <a:bodyPr/>
                    <a:lstStyle/>
                    <a:p>
                      <a:pPr algn="ctr" fontAlgn="ctr"/>
                      <a:r>
                        <a:rPr lang="en-US" sz="1200" b="0" i="0" u="none" strike="noStrike">
                          <a:solidFill>
                            <a:srgbClr val="000000"/>
                          </a:solidFill>
                          <a:effectLst/>
                          <a:latin typeface="Georgia" panose="02040502050405020303" pitchFamily="18" charset="0"/>
                        </a:rPr>
                        <a:t>585.8%</a:t>
                      </a:r>
                    </a:p>
                  </a:txBody>
                  <a:tcPr marL="9525" marR="9525" marT="9525" marB="0" anchor="ctr">
                    <a:lnL>
                      <a:noFill/>
                    </a:lnL>
                    <a:lnR>
                      <a:noFill/>
                    </a:lnR>
                    <a:lnT>
                      <a:noFill/>
                    </a:lnT>
                    <a:lnB>
                      <a:noFill/>
                    </a:lnB>
                    <a:solidFill>
                      <a:srgbClr val="FFFFFF"/>
                    </a:solidFill>
                  </a:tcPr>
                </a:tc>
                <a:tc>
                  <a:txBody>
                    <a:bodyPr/>
                    <a:lstStyle/>
                    <a:p>
                      <a:pPr algn="ctr" fontAlgn="ctr"/>
                      <a:r>
                        <a:rPr lang="en-US" sz="1200" b="0" i="0" u="none" strike="noStrike" dirty="0">
                          <a:solidFill>
                            <a:srgbClr val="000000"/>
                          </a:solidFill>
                          <a:effectLst/>
                          <a:latin typeface="Georgia" panose="02040502050405020303" pitchFamily="18" charset="0"/>
                        </a:rPr>
                        <a:t>176.3%</a:t>
                      </a:r>
                    </a:p>
                  </a:txBody>
                  <a:tcPr marL="9525" marR="9525" marT="9525" marB="0" anchor="ctr">
                    <a:lnL>
                      <a:noFill/>
                    </a:lnL>
                    <a:lnR>
                      <a:noFill/>
                    </a:lnR>
                    <a:lnT>
                      <a:noFill/>
                    </a:lnT>
                    <a:lnB>
                      <a:noFill/>
                    </a:lnB>
                    <a:solidFill>
                      <a:srgbClr val="FFFFFF"/>
                    </a:solidFill>
                  </a:tcPr>
                </a:tc>
                <a:tc>
                  <a:txBody>
                    <a:bodyPr/>
                    <a:lstStyle/>
                    <a:p>
                      <a:pPr algn="ctr" fontAlgn="ctr"/>
                      <a:r>
                        <a:rPr lang="en-US" sz="1200" b="0" i="0" u="none" strike="noStrike">
                          <a:solidFill>
                            <a:srgbClr val="000000"/>
                          </a:solidFill>
                          <a:effectLst/>
                          <a:latin typeface="Georgia" panose="02040502050405020303" pitchFamily="18" charset="0"/>
                        </a:rPr>
                        <a:t>79.5%</a:t>
                      </a:r>
                    </a:p>
                  </a:txBody>
                  <a:tcPr marL="9525" marR="9525" marT="9525" marB="0" anchor="ctr">
                    <a:lnL>
                      <a:noFill/>
                    </a:lnL>
                    <a:lnR>
                      <a:noFill/>
                    </a:lnR>
                    <a:lnT>
                      <a:noFill/>
                    </a:lnT>
                    <a:lnB>
                      <a:noFill/>
                    </a:lnB>
                    <a:solidFill>
                      <a:srgbClr val="FFFFFF"/>
                    </a:solidFill>
                  </a:tcPr>
                </a:tc>
                <a:tc>
                  <a:txBody>
                    <a:bodyPr/>
                    <a:lstStyle/>
                    <a:p>
                      <a:pPr algn="ctr" fontAlgn="ctr"/>
                      <a:r>
                        <a:rPr lang="en-US" sz="1200" b="0" i="0" u="none" strike="noStrike">
                          <a:solidFill>
                            <a:srgbClr val="000000"/>
                          </a:solidFill>
                          <a:effectLst/>
                          <a:latin typeface="Georgia" panose="02040502050405020303" pitchFamily="18" charset="0"/>
                        </a:rPr>
                        <a:t>518.7%</a:t>
                      </a:r>
                    </a:p>
                  </a:txBody>
                  <a:tcPr marL="9525" marR="9525" marT="9525" marB="0" anchor="ctr">
                    <a:lnL>
                      <a:noFill/>
                    </a:lnL>
                    <a:lnR>
                      <a:noFill/>
                    </a:lnR>
                    <a:lnT>
                      <a:noFill/>
                    </a:lnT>
                    <a:lnB>
                      <a:noFill/>
                    </a:lnB>
                    <a:solidFill>
                      <a:srgbClr val="FFFFFF"/>
                    </a:solidFill>
                  </a:tcPr>
                </a:tc>
                <a:tc>
                  <a:txBody>
                    <a:bodyPr/>
                    <a:lstStyle/>
                    <a:p>
                      <a:pPr algn="ctr" fontAlgn="ctr"/>
                      <a:r>
                        <a:rPr lang="en-US" sz="1200" b="0" i="0" u="none" strike="noStrike">
                          <a:solidFill>
                            <a:srgbClr val="000000"/>
                          </a:solidFill>
                          <a:effectLst/>
                          <a:latin typeface="Georgia" panose="02040502050405020303" pitchFamily="18" charset="0"/>
                        </a:rPr>
                        <a:t>76.3%</a:t>
                      </a:r>
                    </a:p>
                  </a:txBody>
                  <a:tcPr marL="9525" marR="9525" marT="9525" marB="0" anchor="ctr">
                    <a:lnL>
                      <a:noFill/>
                    </a:lnL>
                    <a:lnR>
                      <a:noFill/>
                    </a:lnR>
                    <a:lnT>
                      <a:noFill/>
                    </a:lnT>
                    <a:lnB>
                      <a:noFill/>
                    </a:lnB>
                    <a:solidFill>
                      <a:srgbClr val="FFFFFF"/>
                    </a:solidFill>
                  </a:tcPr>
                </a:tc>
                <a:extLst>
                  <a:ext uri="{0D108BD9-81ED-4DB2-BD59-A6C34878D82A}">
                    <a16:rowId xmlns:a16="http://schemas.microsoft.com/office/drawing/2014/main" xmlns="" val="2668863111"/>
                  </a:ext>
                </a:extLst>
              </a:tr>
              <a:tr h="250371">
                <a:tc>
                  <a:txBody>
                    <a:bodyPr/>
                    <a:lstStyle/>
                    <a:p>
                      <a:pPr marL="91440" algn="l" fontAlgn="b"/>
                      <a:r>
                        <a:rPr lang="en-US" sz="1200" b="0" i="0" u="none" strike="noStrike">
                          <a:solidFill>
                            <a:srgbClr val="000000"/>
                          </a:solidFill>
                          <a:effectLst/>
                          <a:latin typeface="Georgia" panose="02040502050405020303" pitchFamily="18" charset="0"/>
                        </a:rPr>
                        <a:t>U Microfinance Bank</a:t>
                      </a:r>
                    </a:p>
                  </a:txBody>
                  <a:tcPr marL="9525" marR="9525" marT="9525" marB="0" anchor="b">
                    <a:lnL>
                      <a:noFill/>
                    </a:lnL>
                    <a:lnR>
                      <a:noFill/>
                    </a:lnR>
                    <a:lnT>
                      <a:noFill/>
                    </a:lnT>
                    <a:lnB>
                      <a:noFill/>
                    </a:lnB>
                    <a:solidFill>
                      <a:srgbClr val="FFFFFF"/>
                    </a:solidFill>
                  </a:tcPr>
                </a:tc>
                <a:tc>
                  <a:txBody>
                    <a:bodyPr/>
                    <a:lstStyle/>
                    <a:p>
                      <a:pPr algn="ctr" fontAlgn="ctr"/>
                      <a:r>
                        <a:rPr lang="en-US" sz="1200" b="0" i="0" u="none" strike="noStrike">
                          <a:solidFill>
                            <a:srgbClr val="000000"/>
                          </a:solidFill>
                          <a:effectLst/>
                          <a:latin typeface="Georgia" panose="02040502050405020303" pitchFamily="18" charset="0"/>
                        </a:rPr>
                        <a:t>188.7%</a:t>
                      </a:r>
                    </a:p>
                  </a:txBody>
                  <a:tcPr marL="9525" marR="9525" marT="9525" marB="0" anchor="ctr">
                    <a:lnL>
                      <a:noFill/>
                    </a:lnL>
                    <a:lnR>
                      <a:noFill/>
                    </a:lnR>
                    <a:lnT>
                      <a:noFill/>
                    </a:lnT>
                    <a:lnB>
                      <a:noFill/>
                    </a:lnB>
                    <a:solidFill>
                      <a:srgbClr val="FFFFFF"/>
                    </a:solidFill>
                  </a:tcPr>
                </a:tc>
                <a:tc>
                  <a:txBody>
                    <a:bodyPr/>
                    <a:lstStyle/>
                    <a:p>
                      <a:pPr algn="ctr" fontAlgn="ctr"/>
                      <a:r>
                        <a:rPr lang="en-US" sz="1200" b="0" i="0" u="none" strike="noStrike">
                          <a:solidFill>
                            <a:srgbClr val="000000"/>
                          </a:solidFill>
                          <a:effectLst/>
                          <a:latin typeface="Georgia" panose="02040502050405020303" pitchFamily="18" charset="0"/>
                        </a:rPr>
                        <a:t>194.8%</a:t>
                      </a:r>
                    </a:p>
                  </a:txBody>
                  <a:tcPr marL="9525" marR="9525" marT="9525" marB="0" anchor="ctr">
                    <a:lnL>
                      <a:noFill/>
                    </a:lnL>
                    <a:lnR>
                      <a:noFill/>
                    </a:lnR>
                    <a:lnT>
                      <a:noFill/>
                    </a:lnT>
                    <a:lnB>
                      <a:noFill/>
                    </a:lnB>
                    <a:solidFill>
                      <a:srgbClr val="FFFFFF"/>
                    </a:solidFill>
                  </a:tcPr>
                </a:tc>
                <a:tc>
                  <a:txBody>
                    <a:bodyPr/>
                    <a:lstStyle/>
                    <a:p>
                      <a:pPr algn="ctr" fontAlgn="ctr"/>
                      <a:r>
                        <a:rPr lang="en-US" sz="1200" b="0" i="0" u="none" strike="noStrike" dirty="0">
                          <a:solidFill>
                            <a:srgbClr val="000000"/>
                          </a:solidFill>
                          <a:effectLst/>
                          <a:latin typeface="Georgia" panose="02040502050405020303" pitchFamily="18" charset="0"/>
                        </a:rPr>
                        <a:t>94.3%</a:t>
                      </a:r>
                    </a:p>
                  </a:txBody>
                  <a:tcPr marL="9525" marR="9525" marT="9525" marB="0" anchor="ctr">
                    <a:lnL>
                      <a:noFill/>
                    </a:lnL>
                    <a:lnR>
                      <a:noFill/>
                    </a:lnR>
                    <a:lnT>
                      <a:noFill/>
                    </a:lnT>
                    <a:lnB>
                      <a:noFill/>
                    </a:lnB>
                    <a:solidFill>
                      <a:srgbClr val="FFFFFF"/>
                    </a:solidFill>
                  </a:tcPr>
                </a:tc>
                <a:tc>
                  <a:txBody>
                    <a:bodyPr/>
                    <a:lstStyle/>
                    <a:p>
                      <a:pPr algn="ctr" fontAlgn="ctr"/>
                      <a:r>
                        <a:rPr lang="en-US" sz="1200" b="0" i="0" u="none" strike="noStrike">
                          <a:solidFill>
                            <a:srgbClr val="000000"/>
                          </a:solidFill>
                          <a:effectLst/>
                          <a:latin typeface="Georgia" panose="02040502050405020303" pitchFamily="18" charset="0"/>
                        </a:rPr>
                        <a:t>56.6%</a:t>
                      </a:r>
                    </a:p>
                  </a:txBody>
                  <a:tcPr marL="9525" marR="9525" marT="9525" marB="0" anchor="ctr">
                    <a:lnL>
                      <a:noFill/>
                    </a:lnL>
                    <a:lnR>
                      <a:noFill/>
                    </a:lnR>
                    <a:lnT>
                      <a:noFill/>
                    </a:lnT>
                    <a:lnB>
                      <a:noFill/>
                    </a:lnB>
                    <a:solidFill>
                      <a:srgbClr val="FFFFFF"/>
                    </a:solidFill>
                  </a:tcPr>
                </a:tc>
                <a:tc>
                  <a:txBody>
                    <a:bodyPr/>
                    <a:lstStyle/>
                    <a:p>
                      <a:pPr algn="ctr" fontAlgn="ctr"/>
                      <a:r>
                        <a:rPr lang="en-US" sz="1200" b="0" i="0" u="none" strike="noStrike">
                          <a:solidFill>
                            <a:srgbClr val="000000"/>
                          </a:solidFill>
                          <a:effectLst/>
                          <a:latin typeface="Georgia" panose="02040502050405020303" pitchFamily="18" charset="0"/>
                        </a:rPr>
                        <a:t>3660.5%</a:t>
                      </a:r>
                    </a:p>
                  </a:txBody>
                  <a:tcPr marL="9525" marR="9525" marT="9525" marB="0" anchor="ctr">
                    <a:lnL>
                      <a:noFill/>
                    </a:lnL>
                    <a:lnR>
                      <a:noFill/>
                    </a:lnR>
                    <a:lnT>
                      <a:noFill/>
                    </a:lnT>
                    <a:lnB>
                      <a:noFill/>
                    </a:lnB>
                    <a:solidFill>
                      <a:srgbClr val="FFFFFF"/>
                    </a:solidFill>
                  </a:tcPr>
                </a:tc>
                <a:tc>
                  <a:txBody>
                    <a:bodyPr/>
                    <a:lstStyle/>
                    <a:p>
                      <a:pPr algn="ctr" fontAlgn="ctr"/>
                      <a:r>
                        <a:rPr lang="en-US" sz="1200" b="0" i="0" u="none" strike="noStrike">
                          <a:solidFill>
                            <a:srgbClr val="000000"/>
                          </a:solidFill>
                          <a:effectLst/>
                          <a:latin typeface="Georgia" panose="02040502050405020303" pitchFamily="18" charset="0"/>
                        </a:rPr>
                        <a:t>160.3%</a:t>
                      </a:r>
                    </a:p>
                  </a:txBody>
                  <a:tcPr marL="9525" marR="9525" marT="9525" marB="0" anchor="ctr">
                    <a:lnL>
                      <a:noFill/>
                    </a:lnL>
                    <a:lnR>
                      <a:noFill/>
                    </a:lnR>
                    <a:lnT>
                      <a:noFill/>
                    </a:lnT>
                    <a:lnB>
                      <a:noFill/>
                    </a:lnB>
                    <a:solidFill>
                      <a:srgbClr val="FFFFFF"/>
                    </a:solidFill>
                  </a:tcPr>
                </a:tc>
                <a:extLst>
                  <a:ext uri="{0D108BD9-81ED-4DB2-BD59-A6C34878D82A}">
                    <a16:rowId xmlns:a16="http://schemas.microsoft.com/office/drawing/2014/main" xmlns="" val="3016222821"/>
                  </a:ext>
                </a:extLst>
              </a:tr>
              <a:tr h="250371">
                <a:tc>
                  <a:txBody>
                    <a:bodyPr/>
                    <a:lstStyle/>
                    <a:p>
                      <a:pPr marL="91440" algn="l" fontAlgn="b"/>
                      <a:r>
                        <a:rPr lang="en-US" sz="1200" b="0" i="0" u="none" strike="noStrike">
                          <a:solidFill>
                            <a:srgbClr val="000000"/>
                          </a:solidFill>
                          <a:effectLst/>
                          <a:latin typeface="Georgia" panose="02040502050405020303" pitchFamily="18" charset="0"/>
                        </a:rPr>
                        <a:t>NRSP Microfinance Bank</a:t>
                      </a:r>
                    </a:p>
                  </a:txBody>
                  <a:tcPr marL="9525" marR="9525" marT="9525" marB="0" anchor="b">
                    <a:lnL>
                      <a:noFill/>
                    </a:lnL>
                    <a:lnR>
                      <a:noFill/>
                    </a:lnR>
                    <a:lnT>
                      <a:noFill/>
                    </a:lnT>
                    <a:lnB>
                      <a:noFill/>
                    </a:lnB>
                    <a:solidFill>
                      <a:srgbClr val="FFFFFF"/>
                    </a:solidFill>
                  </a:tcPr>
                </a:tc>
                <a:tc>
                  <a:txBody>
                    <a:bodyPr/>
                    <a:lstStyle/>
                    <a:p>
                      <a:pPr algn="ctr" fontAlgn="ctr"/>
                      <a:r>
                        <a:rPr lang="en-US" sz="1200" b="0" i="0" u="none" strike="noStrike">
                          <a:solidFill>
                            <a:srgbClr val="000000"/>
                          </a:solidFill>
                          <a:effectLst/>
                          <a:latin typeface="Georgia" panose="02040502050405020303" pitchFamily="18" charset="0"/>
                        </a:rPr>
                        <a:t>300.3%</a:t>
                      </a:r>
                    </a:p>
                  </a:txBody>
                  <a:tcPr marL="9525" marR="9525" marT="9525" marB="0" anchor="ctr">
                    <a:lnL>
                      <a:noFill/>
                    </a:lnL>
                    <a:lnR>
                      <a:noFill/>
                    </a:lnR>
                    <a:lnT>
                      <a:noFill/>
                    </a:lnT>
                    <a:lnB>
                      <a:noFill/>
                    </a:lnB>
                    <a:solidFill>
                      <a:srgbClr val="FFFFFF"/>
                    </a:solidFill>
                  </a:tcPr>
                </a:tc>
                <a:tc>
                  <a:txBody>
                    <a:bodyPr/>
                    <a:lstStyle/>
                    <a:p>
                      <a:pPr algn="ctr" fontAlgn="ctr"/>
                      <a:r>
                        <a:rPr lang="en-US" sz="1200" b="0" i="0" u="none" strike="noStrike">
                          <a:solidFill>
                            <a:srgbClr val="000000"/>
                          </a:solidFill>
                          <a:effectLst/>
                          <a:latin typeface="Georgia" panose="02040502050405020303" pitchFamily="18" charset="0"/>
                        </a:rPr>
                        <a:t>330.8%</a:t>
                      </a:r>
                    </a:p>
                  </a:txBody>
                  <a:tcPr marL="9525" marR="9525" marT="9525" marB="0" anchor="ctr">
                    <a:lnL>
                      <a:noFill/>
                    </a:lnL>
                    <a:lnR>
                      <a:noFill/>
                    </a:lnR>
                    <a:lnT>
                      <a:noFill/>
                    </a:lnT>
                    <a:lnB>
                      <a:noFill/>
                    </a:lnB>
                    <a:solidFill>
                      <a:srgbClr val="FFFFFF"/>
                    </a:solidFill>
                  </a:tcPr>
                </a:tc>
                <a:tc>
                  <a:txBody>
                    <a:bodyPr/>
                    <a:lstStyle/>
                    <a:p>
                      <a:pPr algn="ctr" fontAlgn="ctr"/>
                      <a:r>
                        <a:rPr lang="en-US" sz="1200" b="0" i="0" u="none" strike="noStrike">
                          <a:solidFill>
                            <a:srgbClr val="000000"/>
                          </a:solidFill>
                          <a:effectLst/>
                          <a:latin typeface="Georgia" panose="02040502050405020303" pitchFamily="18" charset="0"/>
                        </a:rPr>
                        <a:t>72.2%</a:t>
                      </a:r>
                    </a:p>
                  </a:txBody>
                  <a:tcPr marL="9525" marR="9525" marT="9525" marB="0" anchor="ctr">
                    <a:lnL>
                      <a:noFill/>
                    </a:lnL>
                    <a:lnR>
                      <a:noFill/>
                    </a:lnR>
                    <a:lnT>
                      <a:noFill/>
                    </a:lnT>
                    <a:lnB>
                      <a:noFill/>
                    </a:lnB>
                    <a:solidFill>
                      <a:srgbClr val="FFFFFF"/>
                    </a:solidFill>
                  </a:tcPr>
                </a:tc>
                <a:tc>
                  <a:txBody>
                    <a:bodyPr/>
                    <a:lstStyle/>
                    <a:p>
                      <a:pPr algn="ctr" fontAlgn="ctr"/>
                      <a:r>
                        <a:rPr lang="en-US" sz="1200" b="0" i="0" u="none" strike="noStrike" dirty="0">
                          <a:solidFill>
                            <a:srgbClr val="000000"/>
                          </a:solidFill>
                          <a:effectLst/>
                          <a:latin typeface="Georgia" panose="02040502050405020303" pitchFamily="18" charset="0"/>
                        </a:rPr>
                        <a:t>88.4%</a:t>
                      </a:r>
                    </a:p>
                  </a:txBody>
                  <a:tcPr marL="9525" marR="9525" marT="9525" marB="0" anchor="ctr">
                    <a:lnL>
                      <a:noFill/>
                    </a:lnL>
                    <a:lnR>
                      <a:noFill/>
                    </a:lnR>
                    <a:lnT>
                      <a:noFill/>
                    </a:lnT>
                    <a:lnB>
                      <a:noFill/>
                    </a:lnB>
                    <a:solidFill>
                      <a:srgbClr val="FFFFFF"/>
                    </a:solidFill>
                  </a:tcPr>
                </a:tc>
                <a:tc>
                  <a:txBody>
                    <a:bodyPr/>
                    <a:lstStyle/>
                    <a:p>
                      <a:pPr algn="ctr" fontAlgn="ctr"/>
                      <a:r>
                        <a:rPr lang="en-US" sz="1200" b="0" i="0" u="none" strike="noStrike">
                          <a:solidFill>
                            <a:srgbClr val="000000"/>
                          </a:solidFill>
                          <a:effectLst/>
                          <a:latin typeface="Georgia" panose="02040502050405020303" pitchFamily="18" charset="0"/>
                        </a:rPr>
                        <a:t>109.3%</a:t>
                      </a:r>
                    </a:p>
                  </a:txBody>
                  <a:tcPr marL="9525" marR="9525" marT="9525" marB="0" anchor="ctr">
                    <a:lnL>
                      <a:noFill/>
                    </a:lnL>
                    <a:lnR>
                      <a:noFill/>
                    </a:lnR>
                    <a:lnT>
                      <a:noFill/>
                    </a:lnT>
                    <a:lnB>
                      <a:noFill/>
                    </a:lnB>
                    <a:solidFill>
                      <a:srgbClr val="FFFFFF"/>
                    </a:solidFill>
                  </a:tcPr>
                </a:tc>
                <a:tc>
                  <a:txBody>
                    <a:bodyPr/>
                    <a:lstStyle/>
                    <a:p>
                      <a:pPr algn="ctr" fontAlgn="ctr"/>
                      <a:r>
                        <a:rPr lang="en-US" sz="1200" b="0" i="0" u="none" strike="noStrike">
                          <a:solidFill>
                            <a:srgbClr val="000000"/>
                          </a:solidFill>
                          <a:effectLst/>
                          <a:latin typeface="Georgia" panose="02040502050405020303" pitchFamily="18" charset="0"/>
                        </a:rPr>
                        <a:t>78.9%</a:t>
                      </a:r>
                    </a:p>
                  </a:txBody>
                  <a:tcPr marL="9525" marR="9525" marT="9525" marB="0" anchor="ctr">
                    <a:lnL>
                      <a:noFill/>
                    </a:lnL>
                    <a:lnR>
                      <a:noFill/>
                    </a:lnR>
                    <a:lnT>
                      <a:noFill/>
                    </a:lnT>
                    <a:lnB>
                      <a:noFill/>
                    </a:lnB>
                    <a:solidFill>
                      <a:srgbClr val="FFFFFF"/>
                    </a:solidFill>
                  </a:tcPr>
                </a:tc>
                <a:extLst>
                  <a:ext uri="{0D108BD9-81ED-4DB2-BD59-A6C34878D82A}">
                    <a16:rowId xmlns:a16="http://schemas.microsoft.com/office/drawing/2014/main" xmlns="" val="676923415"/>
                  </a:ext>
                </a:extLst>
              </a:tr>
              <a:tr h="250371">
                <a:tc>
                  <a:txBody>
                    <a:bodyPr/>
                    <a:lstStyle/>
                    <a:p>
                      <a:pPr marL="91440" algn="l" fontAlgn="b"/>
                      <a:r>
                        <a:rPr lang="en-US" sz="1200" b="1" i="0" u="none" strike="noStrike" dirty="0">
                          <a:solidFill>
                            <a:srgbClr val="000000"/>
                          </a:solidFill>
                          <a:effectLst/>
                          <a:latin typeface="Georgia" panose="02040502050405020303" pitchFamily="18" charset="0"/>
                        </a:rPr>
                        <a:t>Total</a:t>
                      </a:r>
                    </a:p>
                  </a:txBody>
                  <a:tcPr marL="9525" marR="9525" marT="9525" marB="0" anchor="b">
                    <a:lnL>
                      <a:noFill/>
                    </a:lnL>
                    <a:lnR>
                      <a:noFill/>
                    </a:lnR>
                    <a:lnT>
                      <a:noFill/>
                    </a:lnT>
                    <a:lnB>
                      <a:noFill/>
                    </a:lnB>
                    <a:solidFill>
                      <a:srgbClr val="FFFFFF"/>
                    </a:solidFill>
                  </a:tcPr>
                </a:tc>
                <a:tc>
                  <a:txBody>
                    <a:bodyPr/>
                    <a:lstStyle/>
                    <a:p>
                      <a:pPr algn="ctr" fontAlgn="ctr"/>
                      <a:r>
                        <a:rPr lang="en-US" sz="1200" b="1" i="0" u="none" strike="noStrike">
                          <a:solidFill>
                            <a:srgbClr val="000000"/>
                          </a:solidFill>
                          <a:effectLst/>
                          <a:latin typeface="Georgia" panose="02040502050405020303" pitchFamily="18" charset="0"/>
                        </a:rPr>
                        <a:t>130.7%</a:t>
                      </a:r>
                    </a:p>
                  </a:txBody>
                  <a:tcPr marL="9525" marR="9525" marT="9525" marB="0" anchor="ctr">
                    <a:lnL>
                      <a:noFill/>
                    </a:lnL>
                    <a:lnR>
                      <a:noFill/>
                    </a:lnR>
                    <a:lnT>
                      <a:noFill/>
                    </a:lnT>
                    <a:lnB>
                      <a:noFill/>
                    </a:lnB>
                    <a:solidFill>
                      <a:srgbClr val="FFFFFF"/>
                    </a:solidFill>
                  </a:tcPr>
                </a:tc>
                <a:tc>
                  <a:txBody>
                    <a:bodyPr/>
                    <a:lstStyle/>
                    <a:p>
                      <a:pPr algn="ctr" fontAlgn="ctr"/>
                      <a:r>
                        <a:rPr lang="en-US" sz="1200" b="1" i="0" u="none" strike="noStrike">
                          <a:solidFill>
                            <a:srgbClr val="000000"/>
                          </a:solidFill>
                          <a:effectLst/>
                          <a:latin typeface="Georgia" panose="02040502050405020303" pitchFamily="18" charset="0"/>
                        </a:rPr>
                        <a:t>202.0%</a:t>
                      </a:r>
                    </a:p>
                  </a:txBody>
                  <a:tcPr marL="9525" marR="9525" marT="9525" marB="0" anchor="ctr">
                    <a:lnL>
                      <a:noFill/>
                    </a:lnL>
                    <a:lnR>
                      <a:noFill/>
                    </a:lnR>
                    <a:lnT>
                      <a:noFill/>
                    </a:lnT>
                    <a:lnB>
                      <a:noFill/>
                    </a:lnB>
                    <a:solidFill>
                      <a:srgbClr val="FFFFFF"/>
                    </a:solidFill>
                  </a:tcPr>
                </a:tc>
                <a:tc>
                  <a:txBody>
                    <a:bodyPr/>
                    <a:lstStyle/>
                    <a:p>
                      <a:pPr algn="ctr" fontAlgn="ctr"/>
                      <a:r>
                        <a:rPr lang="en-US" sz="1200" b="1" i="0" u="none" strike="noStrike">
                          <a:solidFill>
                            <a:srgbClr val="000000"/>
                          </a:solidFill>
                          <a:effectLst/>
                          <a:latin typeface="Georgia" panose="02040502050405020303" pitchFamily="18" charset="0"/>
                        </a:rPr>
                        <a:t>106.1%</a:t>
                      </a:r>
                    </a:p>
                  </a:txBody>
                  <a:tcPr marL="9525" marR="9525" marT="9525" marB="0" anchor="ctr">
                    <a:lnL>
                      <a:noFill/>
                    </a:lnL>
                    <a:lnR>
                      <a:noFill/>
                    </a:lnR>
                    <a:lnT>
                      <a:noFill/>
                    </a:lnT>
                    <a:lnB>
                      <a:noFill/>
                    </a:lnB>
                    <a:solidFill>
                      <a:srgbClr val="FFFFFF"/>
                    </a:solidFill>
                  </a:tcPr>
                </a:tc>
                <a:tc>
                  <a:txBody>
                    <a:bodyPr/>
                    <a:lstStyle/>
                    <a:p>
                      <a:pPr algn="ctr" fontAlgn="ctr"/>
                      <a:r>
                        <a:rPr lang="en-US" sz="1200" b="1" i="0" u="none" strike="noStrike" dirty="0">
                          <a:solidFill>
                            <a:srgbClr val="000000"/>
                          </a:solidFill>
                          <a:effectLst/>
                          <a:latin typeface="Georgia" panose="02040502050405020303" pitchFamily="18" charset="0"/>
                        </a:rPr>
                        <a:t>59.2%</a:t>
                      </a:r>
                    </a:p>
                  </a:txBody>
                  <a:tcPr marL="9525" marR="9525" marT="9525" marB="0" anchor="ctr">
                    <a:lnL>
                      <a:noFill/>
                    </a:lnL>
                    <a:lnR>
                      <a:noFill/>
                    </a:lnR>
                    <a:lnT>
                      <a:noFill/>
                    </a:lnT>
                    <a:lnB>
                      <a:noFill/>
                    </a:lnB>
                    <a:solidFill>
                      <a:srgbClr val="FFFFFF"/>
                    </a:solidFill>
                  </a:tcPr>
                </a:tc>
                <a:tc>
                  <a:txBody>
                    <a:bodyPr/>
                    <a:lstStyle/>
                    <a:p>
                      <a:pPr algn="ctr" fontAlgn="ctr"/>
                      <a:r>
                        <a:rPr lang="en-US" sz="1200" b="1" i="0" u="none" strike="noStrike" dirty="0">
                          <a:solidFill>
                            <a:srgbClr val="000000"/>
                          </a:solidFill>
                          <a:effectLst/>
                          <a:latin typeface="Georgia" panose="02040502050405020303" pitchFamily="18" charset="0"/>
                        </a:rPr>
                        <a:t>141.2%</a:t>
                      </a:r>
                    </a:p>
                  </a:txBody>
                  <a:tcPr marL="9525" marR="9525" marT="9525" marB="0" anchor="ctr">
                    <a:lnL>
                      <a:noFill/>
                    </a:lnL>
                    <a:lnR>
                      <a:noFill/>
                    </a:lnR>
                    <a:lnT>
                      <a:noFill/>
                    </a:lnT>
                    <a:lnB>
                      <a:noFill/>
                    </a:lnB>
                    <a:solidFill>
                      <a:srgbClr val="FFFFFF"/>
                    </a:solidFill>
                  </a:tcPr>
                </a:tc>
                <a:tc>
                  <a:txBody>
                    <a:bodyPr/>
                    <a:lstStyle/>
                    <a:p>
                      <a:pPr algn="ctr" fontAlgn="ctr"/>
                      <a:r>
                        <a:rPr lang="en-US" sz="1200" b="1" i="0" u="none" strike="noStrike" dirty="0">
                          <a:solidFill>
                            <a:srgbClr val="000000"/>
                          </a:solidFill>
                          <a:effectLst/>
                          <a:latin typeface="Georgia" panose="02040502050405020303" pitchFamily="18" charset="0"/>
                        </a:rPr>
                        <a:t>80.0%</a:t>
                      </a:r>
                    </a:p>
                  </a:txBody>
                  <a:tcPr marL="9525" marR="9525" marT="9525" marB="0" anchor="ctr">
                    <a:lnL>
                      <a:noFill/>
                    </a:lnL>
                    <a:lnR>
                      <a:noFill/>
                    </a:lnR>
                    <a:lnT>
                      <a:noFill/>
                    </a:lnT>
                    <a:lnB>
                      <a:noFill/>
                    </a:lnB>
                    <a:solidFill>
                      <a:srgbClr val="FFFFFF"/>
                    </a:solidFill>
                  </a:tcPr>
                </a:tc>
                <a:extLst>
                  <a:ext uri="{0D108BD9-81ED-4DB2-BD59-A6C34878D82A}">
                    <a16:rowId xmlns:a16="http://schemas.microsoft.com/office/drawing/2014/main" xmlns="" val="117840017"/>
                  </a:ext>
                </a:extLst>
              </a:tr>
            </a:tbl>
          </a:graphicData>
        </a:graphic>
      </p:graphicFrame>
      <p:sp>
        <p:nvSpPr>
          <p:cNvPr id="7" name="TextBox 6"/>
          <p:cNvSpPr txBox="1"/>
          <p:nvPr/>
        </p:nvSpPr>
        <p:spPr>
          <a:xfrm>
            <a:off x="1371600" y="5074974"/>
            <a:ext cx="8534400" cy="930796"/>
          </a:xfrm>
          <a:prstGeom prst="rect">
            <a:avLst/>
          </a:prstGeom>
          <a:noFill/>
        </p:spPr>
        <p:txBody>
          <a:bodyPr wrap="square" lIns="68355" tIns="34177" rIns="68355" bIns="34177" rtlCol="0">
            <a:spAutoFit/>
          </a:bodyPr>
          <a:lstStyle/>
          <a:p>
            <a:pPr marL="342780" indent="-342780" algn="just">
              <a:spcBef>
                <a:spcPct val="0"/>
              </a:spcBef>
              <a:buFont typeface="Wingdings" pitchFamily="2" charset="2"/>
              <a:buChar char="§"/>
            </a:pPr>
            <a:r>
              <a:rPr lang="en-US" sz="1400" dirty="0">
                <a:latin typeface="Georgia" panose="02040502050405020303" pitchFamily="18" charset="0"/>
              </a:rPr>
              <a:t>The gross infection ratio increased in 9MCY21. </a:t>
            </a:r>
            <a:r>
              <a:rPr lang="en-US" sz="1400" dirty="0" err="1">
                <a:latin typeface="Georgia" panose="02040502050405020303" pitchFamily="18" charset="0"/>
              </a:rPr>
              <a:t>Khushali</a:t>
            </a:r>
            <a:r>
              <a:rPr lang="en-US" sz="1400" dirty="0">
                <a:latin typeface="Georgia" panose="02040502050405020303" pitchFamily="18" charset="0"/>
              </a:rPr>
              <a:t> currently has the lowest coverage ratios.</a:t>
            </a:r>
          </a:p>
          <a:p>
            <a:pPr marL="342780" indent="-342780" algn="just">
              <a:spcBef>
                <a:spcPct val="0"/>
              </a:spcBef>
              <a:buFont typeface="Wingdings" pitchFamily="2" charset="2"/>
              <a:buChar char="§"/>
            </a:pPr>
            <a:endParaRPr lang="en-US" sz="1400" dirty="0">
              <a:latin typeface="Georgia" panose="02040502050405020303" pitchFamily="18" charset="0"/>
            </a:endParaRPr>
          </a:p>
          <a:p>
            <a:pPr marL="342780" indent="-342780" algn="just">
              <a:spcBef>
                <a:spcPct val="0"/>
              </a:spcBef>
              <a:buFont typeface="Wingdings" pitchFamily="2" charset="2"/>
              <a:buChar char="§"/>
            </a:pPr>
            <a:r>
              <a:rPr lang="en-US" sz="1400" dirty="0">
                <a:latin typeface="Georgia" panose="02040502050405020303" pitchFamily="18" charset="0"/>
              </a:rPr>
              <a:t>Both First Microfinance Bank and U Microfinance Bank has coverage levels above 100%.</a:t>
            </a:r>
          </a:p>
          <a:p>
            <a:pPr marL="342780" indent="-342780" algn="just">
              <a:spcBef>
                <a:spcPct val="0"/>
              </a:spcBef>
              <a:buFont typeface="Wingdings" pitchFamily="2" charset="2"/>
              <a:buChar char="§"/>
            </a:pPr>
            <a:endParaRPr lang="en-US" sz="1400" dirty="0">
              <a:latin typeface="Georgia" panose="02040502050405020303" pitchFamily="18" charset="0"/>
            </a:endParaRPr>
          </a:p>
        </p:txBody>
      </p:sp>
      <p:sp>
        <p:nvSpPr>
          <p:cNvPr id="6" name="Title 1"/>
          <p:cNvSpPr>
            <a:spLocks noGrp="1"/>
          </p:cNvSpPr>
          <p:nvPr>
            <p:ph type="title"/>
          </p:nvPr>
        </p:nvSpPr>
        <p:spPr>
          <a:xfrm>
            <a:off x="-4671" y="4761"/>
            <a:ext cx="2938939" cy="462158"/>
          </a:xfrm>
        </p:spPr>
        <p:txBody>
          <a:bodyPr rtlCol="0">
            <a:normAutofit/>
          </a:bodyPr>
          <a:lstStyle/>
          <a:p>
            <a:pPr algn="l" fontAlgn="auto">
              <a:spcAft>
                <a:spcPts val="0"/>
              </a:spcAft>
              <a:defRPr/>
            </a:pPr>
            <a:r>
              <a:rPr lang="en-US" sz="2500" dirty="0">
                <a:solidFill>
                  <a:schemeClr val="tx1">
                    <a:tint val="75000"/>
                  </a:schemeClr>
                </a:solidFill>
                <a:latin typeface="Georgia" pitchFamily="18" charset="0"/>
                <a:ea typeface="+mn-ea"/>
                <a:cs typeface="+mn-cs"/>
              </a:rPr>
              <a:t>Agenda Item No. </a:t>
            </a:r>
            <a:r>
              <a:rPr lang="en-US" sz="2500" dirty="0" smtClean="0">
                <a:solidFill>
                  <a:schemeClr val="tx1">
                    <a:tint val="75000"/>
                  </a:schemeClr>
                </a:solidFill>
                <a:latin typeface="Georgia" pitchFamily="18" charset="0"/>
                <a:ea typeface="+mn-ea"/>
                <a:cs typeface="+mn-cs"/>
              </a:rPr>
              <a:t>2</a:t>
            </a:r>
            <a:endParaRPr lang="en-US" sz="2500" dirty="0">
              <a:solidFill>
                <a:schemeClr val="tx1">
                  <a:tint val="75000"/>
                </a:schemeClr>
              </a:solidFill>
              <a:latin typeface="Georgia" pitchFamily="18" charset="0"/>
              <a:ea typeface="+mn-ea"/>
              <a:cs typeface="+mn-cs"/>
            </a:endParaRPr>
          </a:p>
        </p:txBody>
      </p:sp>
    </p:spTree>
    <p:extLst>
      <p:ext uri="{BB962C8B-B14F-4D97-AF65-F5344CB8AC3E}">
        <p14:creationId xmlns:p14="http://schemas.microsoft.com/office/powerpoint/2010/main" val="247816586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2"/>
          <p:cNvSpPr txBox="1">
            <a:spLocks/>
          </p:cNvSpPr>
          <p:nvPr/>
        </p:nvSpPr>
        <p:spPr>
          <a:xfrm>
            <a:off x="1037230" y="592258"/>
            <a:ext cx="5390866" cy="544331"/>
          </a:xfrm>
          <a:prstGeom prst="rect">
            <a:avLst/>
          </a:prstGeom>
        </p:spPr>
        <p:txBody>
          <a:bodyPr vert="horz" lIns="91440" tIns="45720" rIns="91440" bIns="45720" rtlCol="0" anchor="ctr"/>
          <a:lstStyle/>
          <a:p>
            <a:pPr>
              <a:defRPr/>
            </a:pPr>
            <a:r>
              <a:rPr lang="en-US" sz="2400" b="1" dirty="0">
                <a:solidFill>
                  <a:srgbClr val="002060"/>
                </a:solidFill>
                <a:latin typeface="Georgia" panose="02040502050405020303" pitchFamily="18" charset="0"/>
              </a:rPr>
              <a:t>Microfinance Universe Capital</a:t>
            </a:r>
          </a:p>
        </p:txBody>
      </p:sp>
      <p:graphicFrame>
        <p:nvGraphicFramePr>
          <p:cNvPr id="4" name="Table 3"/>
          <p:cNvGraphicFramePr>
            <a:graphicFrameLocks noGrp="1"/>
          </p:cNvGraphicFramePr>
          <p:nvPr>
            <p:extLst>
              <p:ext uri="{D42A27DB-BD31-4B8C-83A1-F6EECF244321}">
                <p14:modId xmlns:p14="http://schemas.microsoft.com/office/powerpoint/2010/main" val="3086869618"/>
              </p:ext>
            </p:extLst>
          </p:nvPr>
        </p:nvGraphicFramePr>
        <p:xfrm>
          <a:off x="1333500" y="1136589"/>
          <a:ext cx="8305800" cy="4195220"/>
        </p:xfrm>
        <a:graphic>
          <a:graphicData uri="http://schemas.openxmlformats.org/drawingml/2006/table">
            <a:tbl>
              <a:tblPr/>
              <a:tblGrid>
                <a:gridCol w="2990088">
                  <a:extLst>
                    <a:ext uri="{9D8B030D-6E8A-4147-A177-3AD203B41FA5}">
                      <a16:colId xmlns:a16="http://schemas.microsoft.com/office/drawing/2014/main" xmlns="" val="981421284"/>
                    </a:ext>
                  </a:extLst>
                </a:gridCol>
                <a:gridCol w="885952">
                  <a:extLst>
                    <a:ext uri="{9D8B030D-6E8A-4147-A177-3AD203B41FA5}">
                      <a16:colId xmlns:a16="http://schemas.microsoft.com/office/drawing/2014/main" xmlns="" val="2696150835"/>
                    </a:ext>
                  </a:extLst>
                </a:gridCol>
                <a:gridCol w="885952">
                  <a:extLst>
                    <a:ext uri="{9D8B030D-6E8A-4147-A177-3AD203B41FA5}">
                      <a16:colId xmlns:a16="http://schemas.microsoft.com/office/drawing/2014/main" xmlns="" val="1477706872"/>
                    </a:ext>
                  </a:extLst>
                </a:gridCol>
                <a:gridCol w="885952">
                  <a:extLst>
                    <a:ext uri="{9D8B030D-6E8A-4147-A177-3AD203B41FA5}">
                      <a16:colId xmlns:a16="http://schemas.microsoft.com/office/drawing/2014/main" xmlns="" val="224545027"/>
                    </a:ext>
                  </a:extLst>
                </a:gridCol>
                <a:gridCol w="885952">
                  <a:extLst>
                    <a:ext uri="{9D8B030D-6E8A-4147-A177-3AD203B41FA5}">
                      <a16:colId xmlns:a16="http://schemas.microsoft.com/office/drawing/2014/main" xmlns="" val="2726857602"/>
                    </a:ext>
                  </a:extLst>
                </a:gridCol>
                <a:gridCol w="885952">
                  <a:extLst>
                    <a:ext uri="{9D8B030D-6E8A-4147-A177-3AD203B41FA5}">
                      <a16:colId xmlns:a16="http://schemas.microsoft.com/office/drawing/2014/main" xmlns="" val="2279123777"/>
                    </a:ext>
                  </a:extLst>
                </a:gridCol>
                <a:gridCol w="885952">
                  <a:extLst>
                    <a:ext uri="{9D8B030D-6E8A-4147-A177-3AD203B41FA5}">
                      <a16:colId xmlns:a16="http://schemas.microsoft.com/office/drawing/2014/main" xmlns="" val="903895108"/>
                    </a:ext>
                  </a:extLst>
                </a:gridCol>
              </a:tblGrid>
              <a:tr h="209761">
                <a:tc>
                  <a:txBody>
                    <a:bodyPr/>
                    <a:lstStyle/>
                    <a:p>
                      <a:pPr marL="91440" algn="l" fontAlgn="b"/>
                      <a:r>
                        <a:rPr lang="en-US" sz="1200" b="1" i="0" u="none" strike="noStrike" dirty="0" smtClean="0">
                          <a:solidFill>
                            <a:srgbClr val="FFFFFF"/>
                          </a:solidFill>
                          <a:effectLst/>
                          <a:latin typeface="Georgia" panose="02040502050405020303" pitchFamily="18" charset="0"/>
                        </a:rPr>
                        <a:t>Equity (PKR </a:t>
                      </a:r>
                      <a:r>
                        <a:rPr lang="en-US" sz="1200" b="1" i="0" u="none" strike="noStrike" dirty="0" err="1" smtClean="0">
                          <a:solidFill>
                            <a:srgbClr val="FFFFFF"/>
                          </a:solidFill>
                          <a:effectLst/>
                          <a:latin typeface="Georgia" panose="02040502050405020303" pitchFamily="18" charset="0"/>
                        </a:rPr>
                        <a:t>Mn</a:t>
                      </a:r>
                      <a:r>
                        <a:rPr lang="en-US" sz="1200" b="1" i="0" u="none" strike="noStrike" dirty="0" smtClean="0">
                          <a:solidFill>
                            <a:srgbClr val="FFFFFF"/>
                          </a:solidFill>
                          <a:effectLst/>
                          <a:latin typeface="Georgia" panose="02040502050405020303" pitchFamily="18" charset="0"/>
                        </a:rPr>
                        <a:t>)</a:t>
                      </a:r>
                      <a:endParaRPr lang="en-US" sz="1200" b="1" i="0" u="none" strike="noStrike" dirty="0">
                        <a:solidFill>
                          <a:srgbClr val="FFFFFF"/>
                        </a:solidFill>
                        <a:effectLst/>
                        <a:latin typeface="Georgia" panose="02040502050405020303" pitchFamily="18" charset="0"/>
                      </a:endParaRPr>
                    </a:p>
                  </a:txBody>
                  <a:tcPr marL="9525" marR="9525" marT="9525" marB="0" anchor="b">
                    <a:lnL>
                      <a:noFill/>
                    </a:lnL>
                    <a:lnR>
                      <a:noFill/>
                    </a:lnR>
                    <a:lnT>
                      <a:noFill/>
                    </a:lnT>
                    <a:lnB>
                      <a:noFill/>
                    </a:lnB>
                    <a:solidFill>
                      <a:srgbClr val="002060"/>
                    </a:solidFill>
                  </a:tcPr>
                </a:tc>
                <a:tc>
                  <a:txBody>
                    <a:bodyPr/>
                    <a:lstStyle/>
                    <a:p>
                      <a:pPr algn="ctr" fontAlgn="ctr"/>
                      <a:r>
                        <a:rPr lang="en-US" sz="1200" b="1" i="0" u="none" strike="noStrike">
                          <a:solidFill>
                            <a:srgbClr val="FFFFFF"/>
                          </a:solidFill>
                          <a:effectLst/>
                          <a:latin typeface="Georgia" panose="02040502050405020303" pitchFamily="18" charset="0"/>
                        </a:rPr>
                        <a:t>CY16</a:t>
                      </a:r>
                    </a:p>
                  </a:txBody>
                  <a:tcPr marL="9525" marR="9525" marT="9525" marB="0" anchor="ctr">
                    <a:lnL>
                      <a:noFill/>
                    </a:lnL>
                    <a:lnR>
                      <a:noFill/>
                    </a:lnR>
                    <a:lnT>
                      <a:noFill/>
                    </a:lnT>
                    <a:lnB>
                      <a:noFill/>
                    </a:lnB>
                    <a:solidFill>
                      <a:srgbClr val="002060"/>
                    </a:solidFill>
                  </a:tcPr>
                </a:tc>
                <a:tc>
                  <a:txBody>
                    <a:bodyPr/>
                    <a:lstStyle/>
                    <a:p>
                      <a:pPr algn="ctr" fontAlgn="ctr"/>
                      <a:r>
                        <a:rPr lang="en-US" sz="1200" b="1" i="0" u="none" strike="noStrike">
                          <a:solidFill>
                            <a:srgbClr val="FFFFFF"/>
                          </a:solidFill>
                          <a:effectLst/>
                          <a:latin typeface="Georgia" panose="02040502050405020303" pitchFamily="18" charset="0"/>
                        </a:rPr>
                        <a:t>CY17</a:t>
                      </a:r>
                    </a:p>
                  </a:txBody>
                  <a:tcPr marL="9525" marR="9525" marT="9525" marB="0" anchor="ctr">
                    <a:lnL>
                      <a:noFill/>
                    </a:lnL>
                    <a:lnR>
                      <a:noFill/>
                    </a:lnR>
                    <a:lnT>
                      <a:noFill/>
                    </a:lnT>
                    <a:lnB>
                      <a:noFill/>
                    </a:lnB>
                    <a:solidFill>
                      <a:srgbClr val="002060"/>
                    </a:solidFill>
                  </a:tcPr>
                </a:tc>
                <a:tc>
                  <a:txBody>
                    <a:bodyPr/>
                    <a:lstStyle/>
                    <a:p>
                      <a:pPr algn="ctr" fontAlgn="ctr"/>
                      <a:r>
                        <a:rPr lang="en-US" sz="1200" b="1" i="0" u="none" strike="noStrike">
                          <a:solidFill>
                            <a:srgbClr val="FFFFFF"/>
                          </a:solidFill>
                          <a:effectLst/>
                          <a:latin typeface="Georgia" panose="02040502050405020303" pitchFamily="18" charset="0"/>
                        </a:rPr>
                        <a:t>CY18</a:t>
                      </a:r>
                    </a:p>
                  </a:txBody>
                  <a:tcPr marL="9525" marR="9525" marT="9525" marB="0" anchor="ctr">
                    <a:lnL>
                      <a:noFill/>
                    </a:lnL>
                    <a:lnR>
                      <a:noFill/>
                    </a:lnR>
                    <a:lnT>
                      <a:noFill/>
                    </a:lnT>
                    <a:lnB>
                      <a:noFill/>
                    </a:lnB>
                    <a:solidFill>
                      <a:srgbClr val="002060"/>
                    </a:solidFill>
                  </a:tcPr>
                </a:tc>
                <a:tc>
                  <a:txBody>
                    <a:bodyPr/>
                    <a:lstStyle/>
                    <a:p>
                      <a:pPr algn="ctr" fontAlgn="ctr"/>
                      <a:r>
                        <a:rPr lang="en-US" sz="1200" b="1" i="0" u="none" strike="noStrike">
                          <a:solidFill>
                            <a:srgbClr val="FFFFFF"/>
                          </a:solidFill>
                          <a:effectLst/>
                          <a:latin typeface="Georgia" panose="02040502050405020303" pitchFamily="18" charset="0"/>
                        </a:rPr>
                        <a:t>CY19</a:t>
                      </a:r>
                    </a:p>
                  </a:txBody>
                  <a:tcPr marL="9525" marR="9525" marT="9525" marB="0" anchor="ctr">
                    <a:lnL>
                      <a:noFill/>
                    </a:lnL>
                    <a:lnR>
                      <a:noFill/>
                    </a:lnR>
                    <a:lnT>
                      <a:noFill/>
                    </a:lnT>
                    <a:lnB>
                      <a:noFill/>
                    </a:lnB>
                    <a:solidFill>
                      <a:srgbClr val="002060"/>
                    </a:solidFill>
                  </a:tcPr>
                </a:tc>
                <a:tc>
                  <a:txBody>
                    <a:bodyPr/>
                    <a:lstStyle/>
                    <a:p>
                      <a:pPr algn="ctr" fontAlgn="ctr"/>
                      <a:r>
                        <a:rPr lang="en-US" sz="1200" b="1" i="0" u="none" strike="noStrike">
                          <a:solidFill>
                            <a:srgbClr val="FFFFFF"/>
                          </a:solidFill>
                          <a:effectLst/>
                          <a:latin typeface="Georgia" panose="02040502050405020303" pitchFamily="18" charset="0"/>
                        </a:rPr>
                        <a:t>CY20</a:t>
                      </a:r>
                    </a:p>
                  </a:txBody>
                  <a:tcPr marL="9525" marR="9525" marT="9525" marB="0" anchor="ctr">
                    <a:lnL>
                      <a:noFill/>
                    </a:lnL>
                    <a:lnR>
                      <a:noFill/>
                    </a:lnR>
                    <a:lnT>
                      <a:noFill/>
                    </a:lnT>
                    <a:lnB>
                      <a:noFill/>
                    </a:lnB>
                    <a:solidFill>
                      <a:srgbClr val="002060"/>
                    </a:solidFill>
                  </a:tcPr>
                </a:tc>
                <a:tc>
                  <a:txBody>
                    <a:bodyPr/>
                    <a:lstStyle/>
                    <a:p>
                      <a:pPr algn="ctr" fontAlgn="ctr"/>
                      <a:r>
                        <a:rPr lang="en-US" sz="1200" b="1" i="0" u="none" strike="noStrike">
                          <a:solidFill>
                            <a:srgbClr val="FFFFFF"/>
                          </a:solidFill>
                          <a:effectLst/>
                          <a:latin typeface="Georgia" panose="02040502050405020303" pitchFamily="18" charset="0"/>
                        </a:rPr>
                        <a:t>9MCY21</a:t>
                      </a:r>
                    </a:p>
                  </a:txBody>
                  <a:tcPr marL="9525" marR="9525" marT="9525" marB="0" anchor="ctr">
                    <a:lnL>
                      <a:noFill/>
                    </a:lnL>
                    <a:lnR>
                      <a:noFill/>
                    </a:lnR>
                    <a:lnT>
                      <a:noFill/>
                    </a:lnT>
                    <a:lnB>
                      <a:noFill/>
                    </a:lnB>
                    <a:solidFill>
                      <a:srgbClr val="002060"/>
                    </a:solidFill>
                  </a:tcPr>
                </a:tc>
                <a:extLst>
                  <a:ext uri="{0D108BD9-81ED-4DB2-BD59-A6C34878D82A}">
                    <a16:rowId xmlns:a16="http://schemas.microsoft.com/office/drawing/2014/main" xmlns="" val="1350303029"/>
                  </a:ext>
                </a:extLst>
              </a:tr>
              <a:tr h="209761">
                <a:tc>
                  <a:txBody>
                    <a:bodyPr/>
                    <a:lstStyle/>
                    <a:p>
                      <a:pPr marL="91440" algn="l" fontAlgn="b"/>
                      <a:r>
                        <a:rPr lang="en-US" sz="1200" b="0" i="0" u="none" strike="noStrike" dirty="0" err="1">
                          <a:solidFill>
                            <a:srgbClr val="000000"/>
                          </a:solidFill>
                          <a:effectLst/>
                          <a:latin typeface="Georgia" panose="02040502050405020303" pitchFamily="18" charset="0"/>
                        </a:rPr>
                        <a:t>Khushhali</a:t>
                      </a:r>
                      <a:r>
                        <a:rPr lang="en-US" sz="1200" b="0" i="0" u="none" strike="noStrike" dirty="0">
                          <a:solidFill>
                            <a:srgbClr val="000000"/>
                          </a:solidFill>
                          <a:effectLst/>
                          <a:latin typeface="Georgia" panose="02040502050405020303" pitchFamily="18" charset="0"/>
                        </a:rPr>
                        <a:t> Microfinance Bank</a:t>
                      </a:r>
                    </a:p>
                  </a:txBody>
                  <a:tcPr marL="9525" marR="9525" marT="9525" marB="0" anchor="b">
                    <a:lnL>
                      <a:noFill/>
                    </a:lnL>
                    <a:lnR>
                      <a:noFill/>
                    </a:lnR>
                    <a:lnT>
                      <a:noFill/>
                    </a:lnT>
                    <a:lnB>
                      <a:noFill/>
                    </a:lnB>
                    <a:solidFill>
                      <a:srgbClr val="FFFFFF"/>
                    </a:solidFill>
                  </a:tcPr>
                </a:tc>
                <a:tc>
                  <a:txBody>
                    <a:bodyPr/>
                    <a:lstStyle/>
                    <a:p>
                      <a:pPr algn="ctr" fontAlgn="ctr"/>
                      <a:r>
                        <a:rPr lang="en-US" sz="1200" b="0" i="0" u="none" strike="noStrike">
                          <a:solidFill>
                            <a:srgbClr val="000000"/>
                          </a:solidFill>
                          <a:effectLst/>
                          <a:latin typeface="Georgia" panose="02040502050405020303" pitchFamily="18" charset="0"/>
                        </a:rPr>
                        <a:t>4,937</a:t>
                      </a:r>
                    </a:p>
                  </a:txBody>
                  <a:tcPr marL="9525" marR="9525" marT="9525" marB="0" anchor="ctr">
                    <a:lnL>
                      <a:noFill/>
                    </a:lnL>
                    <a:lnR>
                      <a:noFill/>
                    </a:lnR>
                    <a:lnT>
                      <a:noFill/>
                    </a:lnT>
                    <a:lnB>
                      <a:noFill/>
                    </a:lnB>
                    <a:solidFill>
                      <a:srgbClr val="FFFFFF"/>
                    </a:solidFill>
                  </a:tcPr>
                </a:tc>
                <a:tc>
                  <a:txBody>
                    <a:bodyPr/>
                    <a:lstStyle/>
                    <a:p>
                      <a:pPr algn="ctr" fontAlgn="ctr"/>
                      <a:r>
                        <a:rPr lang="en-US" sz="1200" b="0" i="0" u="none" strike="noStrike">
                          <a:solidFill>
                            <a:srgbClr val="000000"/>
                          </a:solidFill>
                          <a:effectLst/>
                          <a:latin typeface="Georgia" panose="02040502050405020303" pitchFamily="18" charset="0"/>
                        </a:rPr>
                        <a:t>6,356</a:t>
                      </a:r>
                    </a:p>
                  </a:txBody>
                  <a:tcPr marL="9525" marR="9525" marT="9525" marB="0" anchor="ctr">
                    <a:lnL>
                      <a:noFill/>
                    </a:lnL>
                    <a:lnR>
                      <a:noFill/>
                    </a:lnR>
                    <a:lnT>
                      <a:noFill/>
                    </a:lnT>
                    <a:lnB>
                      <a:noFill/>
                    </a:lnB>
                    <a:solidFill>
                      <a:srgbClr val="FFFFFF"/>
                    </a:solidFill>
                  </a:tcPr>
                </a:tc>
                <a:tc>
                  <a:txBody>
                    <a:bodyPr/>
                    <a:lstStyle/>
                    <a:p>
                      <a:pPr algn="ctr" fontAlgn="ctr"/>
                      <a:r>
                        <a:rPr lang="en-US" sz="1200" b="0" i="0" u="none" strike="noStrike">
                          <a:solidFill>
                            <a:srgbClr val="000000"/>
                          </a:solidFill>
                          <a:effectLst/>
                          <a:latin typeface="Georgia" panose="02040502050405020303" pitchFamily="18" charset="0"/>
                        </a:rPr>
                        <a:t>8,199</a:t>
                      </a:r>
                    </a:p>
                  </a:txBody>
                  <a:tcPr marL="9525" marR="9525" marT="9525" marB="0" anchor="ctr">
                    <a:lnL>
                      <a:noFill/>
                    </a:lnL>
                    <a:lnR>
                      <a:noFill/>
                    </a:lnR>
                    <a:lnT>
                      <a:noFill/>
                    </a:lnT>
                    <a:lnB>
                      <a:noFill/>
                    </a:lnB>
                    <a:solidFill>
                      <a:srgbClr val="FFFFFF"/>
                    </a:solidFill>
                  </a:tcPr>
                </a:tc>
                <a:tc>
                  <a:txBody>
                    <a:bodyPr/>
                    <a:lstStyle/>
                    <a:p>
                      <a:pPr algn="ctr" fontAlgn="ctr"/>
                      <a:r>
                        <a:rPr lang="en-US" sz="1200" b="0" i="0" u="none" strike="noStrike">
                          <a:solidFill>
                            <a:srgbClr val="000000"/>
                          </a:solidFill>
                          <a:effectLst/>
                          <a:latin typeface="Georgia" panose="02040502050405020303" pitchFamily="18" charset="0"/>
                        </a:rPr>
                        <a:t>9,399</a:t>
                      </a:r>
                    </a:p>
                  </a:txBody>
                  <a:tcPr marL="9525" marR="9525" marT="9525" marB="0" anchor="ctr">
                    <a:lnL>
                      <a:noFill/>
                    </a:lnL>
                    <a:lnR>
                      <a:noFill/>
                    </a:lnR>
                    <a:lnT>
                      <a:noFill/>
                    </a:lnT>
                    <a:lnB>
                      <a:noFill/>
                    </a:lnB>
                    <a:solidFill>
                      <a:srgbClr val="FFFFFF"/>
                    </a:solidFill>
                  </a:tcPr>
                </a:tc>
                <a:tc>
                  <a:txBody>
                    <a:bodyPr/>
                    <a:lstStyle/>
                    <a:p>
                      <a:pPr algn="ctr" fontAlgn="ctr"/>
                      <a:r>
                        <a:rPr lang="en-US" sz="1200" b="0" i="0" u="none" strike="noStrike">
                          <a:solidFill>
                            <a:srgbClr val="000000"/>
                          </a:solidFill>
                          <a:effectLst/>
                          <a:latin typeface="Georgia" panose="02040502050405020303" pitchFamily="18" charset="0"/>
                        </a:rPr>
                        <a:t>10,794</a:t>
                      </a:r>
                    </a:p>
                  </a:txBody>
                  <a:tcPr marL="9525" marR="9525" marT="9525" marB="0" anchor="ctr">
                    <a:lnL>
                      <a:noFill/>
                    </a:lnL>
                    <a:lnR>
                      <a:noFill/>
                    </a:lnR>
                    <a:lnT>
                      <a:noFill/>
                    </a:lnT>
                    <a:lnB>
                      <a:noFill/>
                    </a:lnB>
                    <a:solidFill>
                      <a:srgbClr val="FFFFFF"/>
                    </a:solidFill>
                  </a:tcPr>
                </a:tc>
                <a:tc>
                  <a:txBody>
                    <a:bodyPr/>
                    <a:lstStyle/>
                    <a:p>
                      <a:pPr algn="ctr" fontAlgn="ctr"/>
                      <a:r>
                        <a:rPr lang="en-US" sz="1200" b="0" i="0" u="none" strike="noStrike">
                          <a:solidFill>
                            <a:srgbClr val="000000"/>
                          </a:solidFill>
                          <a:effectLst/>
                          <a:latin typeface="Georgia" panose="02040502050405020303" pitchFamily="18" charset="0"/>
                        </a:rPr>
                        <a:t>11,251</a:t>
                      </a:r>
                    </a:p>
                  </a:txBody>
                  <a:tcPr marL="9525" marR="9525" marT="9525" marB="0" anchor="ctr">
                    <a:lnL>
                      <a:noFill/>
                    </a:lnL>
                    <a:lnR>
                      <a:noFill/>
                    </a:lnR>
                    <a:lnT>
                      <a:noFill/>
                    </a:lnT>
                    <a:lnB>
                      <a:noFill/>
                    </a:lnB>
                    <a:solidFill>
                      <a:srgbClr val="FFFFFF"/>
                    </a:solidFill>
                  </a:tcPr>
                </a:tc>
                <a:extLst>
                  <a:ext uri="{0D108BD9-81ED-4DB2-BD59-A6C34878D82A}">
                    <a16:rowId xmlns:a16="http://schemas.microsoft.com/office/drawing/2014/main" xmlns="" val="1825262695"/>
                  </a:ext>
                </a:extLst>
              </a:tr>
              <a:tr h="209761">
                <a:tc>
                  <a:txBody>
                    <a:bodyPr/>
                    <a:lstStyle/>
                    <a:p>
                      <a:pPr marL="91440" algn="l" fontAlgn="b"/>
                      <a:r>
                        <a:rPr lang="en-US" sz="1200" b="0" i="0" u="none" strike="noStrike">
                          <a:solidFill>
                            <a:srgbClr val="000000"/>
                          </a:solidFill>
                          <a:effectLst/>
                          <a:latin typeface="Georgia" panose="02040502050405020303" pitchFamily="18" charset="0"/>
                        </a:rPr>
                        <a:t>First Microfinance Bank</a:t>
                      </a:r>
                    </a:p>
                  </a:txBody>
                  <a:tcPr marL="9525" marR="9525" marT="9525" marB="0" anchor="b">
                    <a:lnL>
                      <a:noFill/>
                    </a:lnL>
                    <a:lnR>
                      <a:noFill/>
                    </a:lnR>
                    <a:lnT>
                      <a:noFill/>
                    </a:lnT>
                    <a:lnB>
                      <a:noFill/>
                    </a:lnB>
                    <a:solidFill>
                      <a:srgbClr val="FFFFFF"/>
                    </a:solidFill>
                  </a:tcPr>
                </a:tc>
                <a:tc>
                  <a:txBody>
                    <a:bodyPr/>
                    <a:lstStyle/>
                    <a:p>
                      <a:pPr algn="ctr" fontAlgn="ctr"/>
                      <a:r>
                        <a:rPr lang="en-US" sz="1200" b="0" i="0" u="none" strike="noStrike">
                          <a:solidFill>
                            <a:srgbClr val="000000"/>
                          </a:solidFill>
                          <a:effectLst/>
                          <a:latin typeface="Georgia" panose="02040502050405020303" pitchFamily="18" charset="0"/>
                        </a:rPr>
                        <a:t>3,831</a:t>
                      </a:r>
                    </a:p>
                  </a:txBody>
                  <a:tcPr marL="9525" marR="9525" marT="9525" marB="0" anchor="ctr">
                    <a:lnL>
                      <a:noFill/>
                    </a:lnL>
                    <a:lnR>
                      <a:noFill/>
                    </a:lnR>
                    <a:lnT>
                      <a:noFill/>
                    </a:lnT>
                    <a:lnB>
                      <a:noFill/>
                    </a:lnB>
                    <a:solidFill>
                      <a:srgbClr val="FFFFFF"/>
                    </a:solidFill>
                  </a:tcPr>
                </a:tc>
                <a:tc>
                  <a:txBody>
                    <a:bodyPr/>
                    <a:lstStyle/>
                    <a:p>
                      <a:pPr algn="ctr" fontAlgn="ctr"/>
                      <a:r>
                        <a:rPr lang="en-US" sz="1200" b="0" i="0" u="none" strike="noStrike">
                          <a:solidFill>
                            <a:srgbClr val="000000"/>
                          </a:solidFill>
                          <a:effectLst/>
                          <a:latin typeface="Georgia" panose="02040502050405020303" pitchFamily="18" charset="0"/>
                        </a:rPr>
                        <a:t>4,506</a:t>
                      </a:r>
                    </a:p>
                  </a:txBody>
                  <a:tcPr marL="9525" marR="9525" marT="9525" marB="0" anchor="ctr">
                    <a:lnL>
                      <a:noFill/>
                    </a:lnL>
                    <a:lnR>
                      <a:noFill/>
                    </a:lnR>
                    <a:lnT>
                      <a:noFill/>
                    </a:lnT>
                    <a:lnB>
                      <a:noFill/>
                    </a:lnB>
                    <a:solidFill>
                      <a:srgbClr val="FFFFFF"/>
                    </a:solidFill>
                  </a:tcPr>
                </a:tc>
                <a:tc>
                  <a:txBody>
                    <a:bodyPr/>
                    <a:lstStyle/>
                    <a:p>
                      <a:pPr algn="ctr" fontAlgn="ctr"/>
                      <a:r>
                        <a:rPr lang="en-US" sz="1200" b="0" i="0" u="none" strike="noStrike">
                          <a:solidFill>
                            <a:srgbClr val="000000"/>
                          </a:solidFill>
                          <a:effectLst/>
                          <a:latin typeface="Georgia" panose="02040502050405020303" pitchFamily="18" charset="0"/>
                        </a:rPr>
                        <a:t>5,503</a:t>
                      </a:r>
                    </a:p>
                  </a:txBody>
                  <a:tcPr marL="9525" marR="9525" marT="9525" marB="0" anchor="ctr">
                    <a:lnL>
                      <a:noFill/>
                    </a:lnL>
                    <a:lnR>
                      <a:noFill/>
                    </a:lnR>
                    <a:lnT>
                      <a:noFill/>
                    </a:lnT>
                    <a:lnB>
                      <a:noFill/>
                    </a:lnB>
                    <a:solidFill>
                      <a:srgbClr val="FFFFFF"/>
                    </a:solidFill>
                  </a:tcPr>
                </a:tc>
                <a:tc>
                  <a:txBody>
                    <a:bodyPr/>
                    <a:lstStyle/>
                    <a:p>
                      <a:pPr algn="ctr" fontAlgn="ctr"/>
                      <a:r>
                        <a:rPr lang="en-US" sz="1200" b="0" i="0" u="none" strike="noStrike">
                          <a:solidFill>
                            <a:srgbClr val="000000"/>
                          </a:solidFill>
                          <a:effectLst/>
                          <a:latin typeface="Georgia" panose="02040502050405020303" pitchFamily="18" charset="0"/>
                        </a:rPr>
                        <a:t>6,047</a:t>
                      </a:r>
                    </a:p>
                  </a:txBody>
                  <a:tcPr marL="9525" marR="9525" marT="9525" marB="0" anchor="ctr">
                    <a:lnL>
                      <a:noFill/>
                    </a:lnL>
                    <a:lnR>
                      <a:noFill/>
                    </a:lnR>
                    <a:lnT>
                      <a:noFill/>
                    </a:lnT>
                    <a:lnB>
                      <a:noFill/>
                    </a:lnB>
                    <a:solidFill>
                      <a:srgbClr val="FFFFFF"/>
                    </a:solidFill>
                  </a:tcPr>
                </a:tc>
                <a:tc>
                  <a:txBody>
                    <a:bodyPr/>
                    <a:lstStyle/>
                    <a:p>
                      <a:pPr algn="ctr" fontAlgn="ctr"/>
                      <a:r>
                        <a:rPr lang="en-US" sz="1200" b="0" i="0" u="none" strike="noStrike">
                          <a:solidFill>
                            <a:srgbClr val="000000"/>
                          </a:solidFill>
                          <a:effectLst/>
                          <a:latin typeface="Georgia" panose="02040502050405020303" pitchFamily="18" charset="0"/>
                        </a:rPr>
                        <a:t>6,649</a:t>
                      </a:r>
                    </a:p>
                  </a:txBody>
                  <a:tcPr marL="9525" marR="9525" marT="9525" marB="0" anchor="ctr">
                    <a:lnL>
                      <a:noFill/>
                    </a:lnL>
                    <a:lnR>
                      <a:noFill/>
                    </a:lnR>
                    <a:lnT>
                      <a:noFill/>
                    </a:lnT>
                    <a:lnB>
                      <a:noFill/>
                    </a:lnB>
                    <a:solidFill>
                      <a:srgbClr val="FFFFFF"/>
                    </a:solidFill>
                  </a:tcPr>
                </a:tc>
                <a:tc>
                  <a:txBody>
                    <a:bodyPr/>
                    <a:lstStyle/>
                    <a:p>
                      <a:pPr algn="ctr" fontAlgn="ctr"/>
                      <a:r>
                        <a:rPr lang="en-US" sz="1200" b="0" i="0" u="none" strike="noStrike">
                          <a:solidFill>
                            <a:srgbClr val="000000"/>
                          </a:solidFill>
                          <a:effectLst/>
                          <a:latin typeface="Georgia" panose="02040502050405020303" pitchFamily="18" charset="0"/>
                        </a:rPr>
                        <a:t>9,231</a:t>
                      </a:r>
                    </a:p>
                  </a:txBody>
                  <a:tcPr marL="9525" marR="9525" marT="9525" marB="0" anchor="ctr">
                    <a:lnL>
                      <a:noFill/>
                    </a:lnL>
                    <a:lnR>
                      <a:noFill/>
                    </a:lnR>
                    <a:lnT>
                      <a:noFill/>
                    </a:lnT>
                    <a:lnB>
                      <a:noFill/>
                    </a:lnB>
                    <a:solidFill>
                      <a:srgbClr val="FFFFFF"/>
                    </a:solidFill>
                  </a:tcPr>
                </a:tc>
                <a:extLst>
                  <a:ext uri="{0D108BD9-81ED-4DB2-BD59-A6C34878D82A}">
                    <a16:rowId xmlns:a16="http://schemas.microsoft.com/office/drawing/2014/main" xmlns="" val="1046890993"/>
                  </a:ext>
                </a:extLst>
              </a:tr>
              <a:tr h="209761">
                <a:tc>
                  <a:txBody>
                    <a:bodyPr/>
                    <a:lstStyle/>
                    <a:p>
                      <a:pPr marL="91440" algn="l" fontAlgn="b"/>
                      <a:r>
                        <a:rPr lang="en-US" sz="1200" b="0" i="0" u="none" strike="noStrike">
                          <a:solidFill>
                            <a:srgbClr val="000000"/>
                          </a:solidFill>
                          <a:effectLst/>
                          <a:latin typeface="Georgia" panose="02040502050405020303" pitchFamily="18" charset="0"/>
                        </a:rPr>
                        <a:t>Mobilink Microfinance Bank</a:t>
                      </a:r>
                    </a:p>
                  </a:txBody>
                  <a:tcPr marL="9525" marR="9525" marT="9525" marB="0" anchor="b">
                    <a:lnL>
                      <a:noFill/>
                    </a:lnL>
                    <a:lnR>
                      <a:noFill/>
                    </a:lnR>
                    <a:lnT>
                      <a:noFill/>
                    </a:lnT>
                    <a:lnB>
                      <a:noFill/>
                    </a:lnB>
                    <a:solidFill>
                      <a:srgbClr val="FFFFFF"/>
                    </a:solidFill>
                  </a:tcPr>
                </a:tc>
                <a:tc>
                  <a:txBody>
                    <a:bodyPr/>
                    <a:lstStyle/>
                    <a:p>
                      <a:pPr algn="ctr" fontAlgn="ctr"/>
                      <a:r>
                        <a:rPr lang="en-US" sz="1200" b="0" i="0" u="none" strike="noStrike">
                          <a:solidFill>
                            <a:srgbClr val="000000"/>
                          </a:solidFill>
                          <a:effectLst/>
                          <a:latin typeface="Georgia" panose="02040502050405020303" pitchFamily="18" charset="0"/>
                        </a:rPr>
                        <a:t>1,230</a:t>
                      </a:r>
                    </a:p>
                  </a:txBody>
                  <a:tcPr marL="9525" marR="9525" marT="9525" marB="0" anchor="ctr">
                    <a:lnL>
                      <a:noFill/>
                    </a:lnL>
                    <a:lnR>
                      <a:noFill/>
                    </a:lnR>
                    <a:lnT>
                      <a:noFill/>
                    </a:lnT>
                    <a:lnB>
                      <a:noFill/>
                    </a:lnB>
                    <a:solidFill>
                      <a:srgbClr val="FFFFFF"/>
                    </a:solidFill>
                  </a:tcPr>
                </a:tc>
                <a:tc>
                  <a:txBody>
                    <a:bodyPr/>
                    <a:lstStyle/>
                    <a:p>
                      <a:pPr algn="ctr" fontAlgn="ctr"/>
                      <a:r>
                        <a:rPr lang="en-US" sz="1200" b="0" i="0" u="none" strike="noStrike">
                          <a:solidFill>
                            <a:srgbClr val="000000"/>
                          </a:solidFill>
                          <a:effectLst/>
                          <a:latin typeface="Georgia" panose="02040502050405020303" pitchFamily="18" charset="0"/>
                        </a:rPr>
                        <a:t>3,104</a:t>
                      </a:r>
                    </a:p>
                  </a:txBody>
                  <a:tcPr marL="9525" marR="9525" marT="9525" marB="0" anchor="ctr">
                    <a:lnL>
                      <a:noFill/>
                    </a:lnL>
                    <a:lnR>
                      <a:noFill/>
                    </a:lnR>
                    <a:lnT>
                      <a:noFill/>
                    </a:lnT>
                    <a:lnB>
                      <a:noFill/>
                    </a:lnB>
                    <a:solidFill>
                      <a:srgbClr val="FFFFFF"/>
                    </a:solidFill>
                  </a:tcPr>
                </a:tc>
                <a:tc>
                  <a:txBody>
                    <a:bodyPr/>
                    <a:lstStyle/>
                    <a:p>
                      <a:pPr algn="ctr" fontAlgn="ctr"/>
                      <a:r>
                        <a:rPr lang="en-US" sz="1200" b="0" i="0" u="none" strike="noStrike">
                          <a:solidFill>
                            <a:srgbClr val="000000"/>
                          </a:solidFill>
                          <a:effectLst/>
                          <a:latin typeface="Georgia" panose="02040502050405020303" pitchFamily="18" charset="0"/>
                        </a:rPr>
                        <a:t>3,964</a:t>
                      </a:r>
                    </a:p>
                  </a:txBody>
                  <a:tcPr marL="9525" marR="9525" marT="9525" marB="0" anchor="ctr">
                    <a:lnL>
                      <a:noFill/>
                    </a:lnL>
                    <a:lnR>
                      <a:noFill/>
                    </a:lnR>
                    <a:lnT>
                      <a:noFill/>
                    </a:lnT>
                    <a:lnB>
                      <a:noFill/>
                    </a:lnB>
                    <a:solidFill>
                      <a:srgbClr val="FFFFFF"/>
                    </a:solidFill>
                  </a:tcPr>
                </a:tc>
                <a:tc>
                  <a:txBody>
                    <a:bodyPr/>
                    <a:lstStyle/>
                    <a:p>
                      <a:pPr algn="ctr" fontAlgn="ctr"/>
                      <a:r>
                        <a:rPr lang="en-US" sz="1200" b="0" i="0" u="none" strike="noStrike">
                          <a:solidFill>
                            <a:srgbClr val="000000"/>
                          </a:solidFill>
                          <a:effectLst/>
                          <a:latin typeface="Georgia" panose="02040502050405020303" pitchFamily="18" charset="0"/>
                        </a:rPr>
                        <a:t>4,859</a:t>
                      </a:r>
                    </a:p>
                  </a:txBody>
                  <a:tcPr marL="9525" marR="9525" marT="9525" marB="0" anchor="ctr">
                    <a:lnL>
                      <a:noFill/>
                    </a:lnL>
                    <a:lnR>
                      <a:noFill/>
                    </a:lnR>
                    <a:lnT>
                      <a:noFill/>
                    </a:lnT>
                    <a:lnB>
                      <a:noFill/>
                    </a:lnB>
                    <a:solidFill>
                      <a:srgbClr val="FFFFFF"/>
                    </a:solidFill>
                  </a:tcPr>
                </a:tc>
                <a:tc>
                  <a:txBody>
                    <a:bodyPr/>
                    <a:lstStyle/>
                    <a:p>
                      <a:pPr algn="ctr" fontAlgn="ctr"/>
                      <a:r>
                        <a:rPr lang="en-US" sz="1200" b="0" i="0" u="none" strike="noStrike">
                          <a:solidFill>
                            <a:srgbClr val="000000"/>
                          </a:solidFill>
                          <a:effectLst/>
                          <a:latin typeface="Georgia" panose="02040502050405020303" pitchFamily="18" charset="0"/>
                        </a:rPr>
                        <a:t>5,404</a:t>
                      </a:r>
                    </a:p>
                  </a:txBody>
                  <a:tcPr marL="9525" marR="9525" marT="9525" marB="0" anchor="ctr">
                    <a:lnL>
                      <a:noFill/>
                    </a:lnL>
                    <a:lnR>
                      <a:noFill/>
                    </a:lnR>
                    <a:lnT>
                      <a:noFill/>
                    </a:lnT>
                    <a:lnB>
                      <a:noFill/>
                    </a:lnB>
                    <a:solidFill>
                      <a:srgbClr val="FFFFFF"/>
                    </a:solidFill>
                  </a:tcPr>
                </a:tc>
                <a:tc>
                  <a:txBody>
                    <a:bodyPr/>
                    <a:lstStyle/>
                    <a:p>
                      <a:pPr algn="ctr" fontAlgn="ctr"/>
                      <a:r>
                        <a:rPr lang="en-US" sz="1200" b="0" i="0" u="none" strike="noStrike">
                          <a:solidFill>
                            <a:srgbClr val="000000"/>
                          </a:solidFill>
                          <a:effectLst/>
                          <a:latin typeface="Georgia" panose="02040502050405020303" pitchFamily="18" charset="0"/>
                        </a:rPr>
                        <a:t>6,102</a:t>
                      </a:r>
                    </a:p>
                  </a:txBody>
                  <a:tcPr marL="9525" marR="9525" marT="9525" marB="0" anchor="ctr">
                    <a:lnL>
                      <a:noFill/>
                    </a:lnL>
                    <a:lnR>
                      <a:noFill/>
                    </a:lnR>
                    <a:lnT>
                      <a:noFill/>
                    </a:lnT>
                    <a:lnB>
                      <a:noFill/>
                    </a:lnB>
                    <a:solidFill>
                      <a:srgbClr val="FFFFFF"/>
                    </a:solidFill>
                  </a:tcPr>
                </a:tc>
                <a:extLst>
                  <a:ext uri="{0D108BD9-81ED-4DB2-BD59-A6C34878D82A}">
                    <a16:rowId xmlns:a16="http://schemas.microsoft.com/office/drawing/2014/main" xmlns="" val="4089316224"/>
                  </a:ext>
                </a:extLst>
              </a:tr>
              <a:tr h="209761">
                <a:tc>
                  <a:txBody>
                    <a:bodyPr/>
                    <a:lstStyle/>
                    <a:p>
                      <a:pPr marL="91440" algn="l" fontAlgn="b"/>
                      <a:r>
                        <a:rPr lang="en-US" sz="1200" b="0" i="0" u="none" strike="noStrike">
                          <a:solidFill>
                            <a:srgbClr val="000000"/>
                          </a:solidFill>
                          <a:effectLst/>
                          <a:latin typeface="Georgia" panose="02040502050405020303" pitchFamily="18" charset="0"/>
                        </a:rPr>
                        <a:t>U Microfinance Bank</a:t>
                      </a:r>
                    </a:p>
                  </a:txBody>
                  <a:tcPr marL="9525" marR="9525" marT="9525" marB="0" anchor="b">
                    <a:lnL>
                      <a:noFill/>
                    </a:lnL>
                    <a:lnR>
                      <a:noFill/>
                    </a:lnR>
                    <a:lnT>
                      <a:noFill/>
                    </a:lnT>
                    <a:lnB>
                      <a:noFill/>
                    </a:lnB>
                    <a:solidFill>
                      <a:srgbClr val="FFFFFF"/>
                    </a:solidFill>
                  </a:tcPr>
                </a:tc>
                <a:tc>
                  <a:txBody>
                    <a:bodyPr/>
                    <a:lstStyle/>
                    <a:p>
                      <a:pPr algn="ctr" fontAlgn="ctr"/>
                      <a:r>
                        <a:rPr lang="en-US" sz="1200" b="0" i="0" u="none" strike="noStrike">
                          <a:solidFill>
                            <a:srgbClr val="000000"/>
                          </a:solidFill>
                          <a:effectLst/>
                          <a:latin typeface="Georgia" panose="02040502050405020303" pitchFamily="18" charset="0"/>
                        </a:rPr>
                        <a:t>1,122</a:t>
                      </a:r>
                    </a:p>
                  </a:txBody>
                  <a:tcPr marL="9525" marR="9525" marT="9525" marB="0" anchor="ctr">
                    <a:lnL>
                      <a:noFill/>
                    </a:lnL>
                    <a:lnR>
                      <a:noFill/>
                    </a:lnR>
                    <a:lnT>
                      <a:noFill/>
                    </a:lnT>
                    <a:lnB>
                      <a:noFill/>
                    </a:lnB>
                    <a:solidFill>
                      <a:srgbClr val="FFFFFF"/>
                    </a:solidFill>
                  </a:tcPr>
                </a:tc>
                <a:tc>
                  <a:txBody>
                    <a:bodyPr/>
                    <a:lstStyle/>
                    <a:p>
                      <a:pPr algn="ctr" fontAlgn="ctr"/>
                      <a:r>
                        <a:rPr lang="en-US" sz="1200" b="0" i="0" u="none" strike="noStrike">
                          <a:solidFill>
                            <a:srgbClr val="000000"/>
                          </a:solidFill>
                          <a:effectLst/>
                          <a:latin typeface="Georgia" panose="02040502050405020303" pitchFamily="18" charset="0"/>
                        </a:rPr>
                        <a:t>1,379</a:t>
                      </a:r>
                    </a:p>
                  </a:txBody>
                  <a:tcPr marL="9525" marR="9525" marT="9525" marB="0" anchor="ctr">
                    <a:lnL>
                      <a:noFill/>
                    </a:lnL>
                    <a:lnR>
                      <a:noFill/>
                    </a:lnR>
                    <a:lnT>
                      <a:noFill/>
                    </a:lnT>
                    <a:lnB>
                      <a:noFill/>
                    </a:lnB>
                    <a:solidFill>
                      <a:srgbClr val="FFFFFF"/>
                    </a:solidFill>
                  </a:tcPr>
                </a:tc>
                <a:tc>
                  <a:txBody>
                    <a:bodyPr/>
                    <a:lstStyle/>
                    <a:p>
                      <a:pPr algn="ctr" fontAlgn="ctr"/>
                      <a:r>
                        <a:rPr lang="en-US" sz="1200" b="0" i="0" u="none" strike="noStrike">
                          <a:solidFill>
                            <a:srgbClr val="000000"/>
                          </a:solidFill>
                          <a:effectLst/>
                          <a:latin typeface="Georgia" panose="02040502050405020303" pitchFamily="18" charset="0"/>
                        </a:rPr>
                        <a:t>2,809</a:t>
                      </a:r>
                    </a:p>
                  </a:txBody>
                  <a:tcPr marL="9525" marR="9525" marT="9525" marB="0" anchor="ctr">
                    <a:lnL>
                      <a:noFill/>
                    </a:lnL>
                    <a:lnR>
                      <a:noFill/>
                    </a:lnR>
                    <a:lnT>
                      <a:noFill/>
                    </a:lnT>
                    <a:lnB>
                      <a:noFill/>
                    </a:lnB>
                    <a:solidFill>
                      <a:srgbClr val="FFFFFF"/>
                    </a:solidFill>
                  </a:tcPr>
                </a:tc>
                <a:tc>
                  <a:txBody>
                    <a:bodyPr/>
                    <a:lstStyle/>
                    <a:p>
                      <a:pPr algn="ctr" fontAlgn="ctr"/>
                      <a:r>
                        <a:rPr lang="en-US" sz="1200" b="0" i="0" u="none" strike="noStrike">
                          <a:solidFill>
                            <a:srgbClr val="000000"/>
                          </a:solidFill>
                          <a:effectLst/>
                          <a:latin typeface="Georgia" panose="02040502050405020303" pitchFamily="18" charset="0"/>
                        </a:rPr>
                        <a:t>3,051</a:t>
                      </a:r>
                    </a:p>
                  </a:txBody>
                  <a:tcPr marL="9525" marR="9525" marT="9525" marB="0" anchor="ctr">
                    <a:lnL>
                      <a:noFill/>
                    </a:lnL>
                    <a:lnR>
                      <a:noFill/>
                    </a:lnR>
                    <a:lnT>
                      <a:noFill/>
                    </a:lnT>
                    <a:lnB>
                      <a:noFill/>
                    </a:lnB>
                    <a:solidFill>
                      <a:srgbClr val="FFFFFF"/>
                    </a:solidFill>
                  </a:tcPr>
                </a:tc>
                <a:tc>
                  <a:txBody>
                    <a:bodyPr/>
                    <a:lstStyle/>
                    <a:p>
                      <a:pPr algn="ctr" fontAlgn="ctr"/>
                      <a:r>
                        <a:rPr lang="en-US" sz="1200" b="0" i="0" u="none" strike="noStrike">
                          <a:solidFill>
                            <a:srgbClr val="000000"/>
                          </a:solidFill>
                          <a:effectLst/>
                          <a:latin typeface="Georgia" panose="02040502050405020303" pitchFamily="18" charset="0"/>
                        </a:rPr>
                        <a:t>5,675</a:t>
                      </a:r>
                    </a:p>
                  </a:txBody>
                  <a:tcPr marL="9525" marR="9525" marT="9525" marB="0" anchor="ctr">
                    <a:lnL>
                      <a:noFill/>
                    </a:lnL>
                    <a:lnR>
                      <a:noFill/>
                    </a:lnR>
                    <a:lnT>
                      <a:noFill/>
                    </a:lnT>
                    <a:lnB>
                      <a:noFill/>
                    </a:lnB>
                    <a:solidFill>
                      <a:srgbClr val="FFFFFF"/>
                    </a:solidFill>
                  </a:tcPr>
                </a:tc>
                <a:tc>
                  <a:txBody>
                    <a:bodyPr/>
                    <a:lstStyle/>
                    <a:p>
                      <a:pPr algn="ctr" fontAlgn="ctr"/>
                      <a:r>
                        <a:rPr lang="en-US" sz="1200" b="0" i="0" u="none" strike="noStrike">
                          <a:solidFill>
                            <a:srgbClr val="000000"/>
                          </a:solidFill>
                          <a:effectLst/>
                          <a:latin typeface="Georgia" panose="02040502050405020303" pitchFamily="18" charset="0"/>
                        </a:rPr>
                        <a:t>6,440</a:t>
                      </a:r>
                    </a:p>
                  </a:txBody>
                  <a:tcPr marL="9525" marR="9525" marT="9525" marB="0" anchor="ctr">
                    <a:lnL>
                      <a:noFill/>
                    </a:lnL>
                    <a:lnR>
                      <a:noFill/>
                    </a:lnR>
                    <a:lnT>
                      <a:noFill/>
                    </a:lnT>
                    <a:lnB>
                      <a:noFill/>
                    </a:lnB>
                    <a:solidFill>
                      <a:srgbClr val="FFFFFF"/>
                    </a:solidFill>
                  </a:tcPr>
                </a:tc>
                <a:extLst>
                  <a:ext uri="{0D108BD9-81ED-4DB2-BD59-A6C34878D82A}">
                    <a16:rowId xmlns:a16="http://schemas.microsoft.com/office/drawing/2014/main" xmlns="" val="186050920"/>
                  </a:ext>
                </a:extLst>
              </a:tr>
              <a:tr h="209761">
                <a:tc>
                  <a:txBody>
                    <a:bodyPr/>
                    <a:lstStyle/>
                    <a:p>
                      <a:pPr marL="91440" algn="l" fontAlgn="b"/>
                      <a:r>
                        <a:rPr lang="en-US" sz="1200" b="0" i="0" u="none" strike="noStrike">
                          <a:solidFill>
                            <a:srgbClr val="000000"/>
                          </a:solidFill>
                          <a:effectLst/>
                          <a:latin typeface="Georgia" panose="02040502050405020303" pitchFamily="18" charset="0"/>
                        </a:rPr>
                        <a:t>NRSP Microfinance Bank</a:t>
                      </a:r>
                    </a:p>
                  </a:txBody>
                  <a:tcPr marL="9525" marR="9525" marT="9525" marB="0" anchor="b">
                    <a:lnL>
                      <a:noFill/>
                    </a:lnL>
                    <a:lnR>
                      <a:noFill/>
                    </a:lnR>
                    <a:lnT>
                      <a:noFill/>
                    </a:lnT>
                    <a:lnB>
                      <a:noFill/>
                    </a:lnB>
                    <a:solidFill>
                      <a:srgbClr val="FFFFFF"/>
                    </a:solidFill>
                  </a:tcPr>
                </a:tc>
                <a:tc>
                  <a:txBody>
                    <a:bodyPr/>
                    <a:lstStyle/>
                    <a:p>
                      <a:pPr algn="ctr" fontAlgn="ctr"/>
                      <a:r>
                        <a:rPr lang="en-US" sz="1200" b="0" i="0" u="none" strike="noStrike">
                          <a:solidFill>
                            <a:srgbClr val="000000"/>
                          </a:solidFill>
                          <a:effectLst/>
                          <a:latin typeface="Georgia" panose="02040502050405020303" pitchFamily="18" charset="0"/>
                        </a:rPr>
                        <a:t>3,204</a:t>
                      </a:r>
                    </a:p>
                  </a:txBody>
                  <a:tcPr marL="9525" marR="9525" marT="9525" marB="0" anchor="ctr">
                    <a:lnL>
                      <a:noFill/>
                    </a:lnL>
                    <a:lnR>
                      <a:noFill/>
                    </a:lnR>
                    <a:lnT>
                      <a:noFill/>
                    </a:lnT>
                    <a:lnB>
                      <a:noFill/>
                    </a:lnB>
                    <a:solidFill>
                      <a:srgbClr val="FFFFFF"/>
                    </a:solidFill>
                  </a:tcPr>
                </a:tc>
                <a:tc>
                  <a:txBody>
                    <a:bodyPr/>
                    <a:lstStyle/>
                    <a:p>
                      <a:pPr algn="ctr" fontAlgn="ctr"/>
                      <a:r>
                        <a:rPr lang="en-US" sz="1200" b="0" i="0" u="none" strike="noStrike">
                          <a:solidFill>
                            <a:srgbClr val="000000"/>
                          </a:solidFill>
                          <a:effectLst/>
                          <a:latin typeface="Georgia" panose="02040502050405020303" pitchFamily="18" charset="0"/>
                        </a:rPr>
                        <a:t>4,014</a:t>
                      </a:r>
                    </a:p>
                  </a:txBody>
                  <a:tcPr marL="9525" marR="9525" marT="9525" marB="0" anchor="ctr">
                    <a:lnL>
                      <a:noFill/>
                    </a:lnL>
                    <a:lnR>
                      <a:noFill/>
                    </a:lnR>
                    <a:lnT>
                      <a:noFill/>
                    </a:lnT>
                    <a:lnB>
                      <a:noFill/>
                    </a:lnB>
                    <a:solidFill>
                      <a:srgbClr val="FFFFFF"/>
                    </a:solidFill>
                  </a:tcPr>
                </a:tc>
                <a:tc>
                  <a:txBody>
                    <a:bodyPr/>
                    <a:lstStyle/>
                    <a:p>
                      <a:pPr algn="ctr" fontAlgn="ctr"/>
                      <a:r>
                        <a:rPr lang="en-US" sz="1200" b="0" i="0" u="none" strike="noStrike">
                          <a:solidFill>
                            <a:srgbClr val="000000"/>
                          </a:solidFill>
                          <a:effectLst/>
                          <a:latin typeface="Georgia" panose="02040502050405020303" pitchFamily="18" charset="0"/>
                        </a:rPr>
                        <a:t>4,608</a:t>
                      </a:r>
                    </a:p>
                  </a:txBody>
                  <a:tcPr marL="9525" marR="9525" marT="9525" marB="0" anchor="ctr">
                    <a:lnL>
                      <a:noFill/>
                    </a:lnL>
                    <a:lnR>
                      <a:noFill/>
                    </a:lnR>
                    <a:lnT>
                      <a:noFill/>
                    </a:lnT>
                    <a:lnB>
                      <a:noFill/>
                    </a:lnB>
                    <a:solidFill>
                      <a:srgbClr val="FFFFFF"/>
                    </a:solidFill>
                  </a:tcPr>
                </a:tc>
                <a:tc>
                  <a:txBody>
                    <a:bodyPr/>
                    <a:lstStyle/>
                    <a:p>
                      <a:pPr algn="ctr" fontAlgn="ctr"/>
                      <a:r>
                        <a:rPr lang="en-US" sz="1200" b="0" i="0" u="none" strike="noStrike">
                          <a:solidFill>
                            <a:srgbClr val="000000"/>
                          </a:solidFill>
                          <a:effectLst/>
                          <a:latin typeface="Georgia" panose="02040502050405020303" pitchFamily="18" charset="0"/>
                        </a:rPr>
                        <a:t>4,688</a:t>
                      </a:r>
                    </a:p>
                  </a:txBody>
                  <a:tcPr marL="9525" marR="9525" marT="9525" marB="0" anchor="ctr">
                    <a:lnL>
                      <a:noFill/>
                    </a:lnL>
                    <a:lnR>
                      <a:noFill/>
                    </a:lnR>
                    <a:lnT>
                      <a:noFill/>
                    </a:lnT>
                    <a:lnB>
                      <a:noFill/>
                    </a:lnB>
                    <a:solidFill>
                      <a:srgbClr val="FFFFFF"/>
                    </a:solidFill>
                  </a:tcPr>
                </a:tc>
                <a:tc>
                  <a:txBody>
                    <a:bodyPr/>
                    <a:lstStyle/>
                    <a:p>
                      <a:pPr algn="ctr" fontAlgn="ctr"/>
                      <a:r>
                        <a:rPr lang="en-US" sz="1200" b="0" i="0" u="none" strike="noStrike">
                          <a:solidFill>
                            <a:srgbClr val="000000"/>
                          </a:solidFill>
                          <a:effectLst/>
                          <a:latin typeface="Georgia" panose="02040502050405020303" pitchFamily="18" charset="0"/>
                        </a:rPr>
                        <a:t>5,510</a:t>
                      </a:r>
                    </a:p>
                  </a:txBody>
                  <a:tcPr marL="9525" marR="9525" marT="9525" marB="0" anchor="ctr">
                    <a:lnL>
                      <a:noFill/>
                    </a:lnL>
                    <a:lnR>
                      <a:noFill/>
                    </a:lnR>
                    <a:lnT>
                      <a:noFill/>
                    </a:lnT>
                    <a:lnB>
                      <a:noFill/>
                    </a:lnB>
                    <a:solidFill>
                      <a:srgbClr val="FFFFFF"/>
                    </a:solidFill>
                  </a:tcPr>
                </a:tc>
                <a:tc>
                  <a:txBody>
                    <a:bodyPr/>
                    <a:lstStyle/>
                    <a:p>
                      <a:pPr algn="ctr" fontAlgn="ctr"/>
                      <a:r>
                        <a:rPr lang="en-US" sz="1200" b="0" i="0" u="none" strike="noStrike">
                          <a:solidFill>
                            <a:srgbClr val="000000"/>
                          </a:solidFill>
                          <a:effectLst/>
                          <a:latin typeface="Georgia" panose="02040502050405020303" pitchFamily="18" charset="0"/>
                        </a:rPr>
                        <a:t>4,538</a:t>
                      </a:r>
                    </a:p>
                  </a:txBody>
                  <a:tcPr marL="9525" marR="9525" marT="9525" marB="0" anchor="ctr">
                    <a:lnL>
                      <a:noFill/>
                    </a:lnL>
                    <a:lnR>
                      <a:noFill/>
                    </a:lnR>
                    <a:lnT>
                      <a:noFill/>
                    </a:lnT>
                    <a:lnB>
                      <a:noFill/>
                    </a:lnB>
                    <a:solidFill>
                      <a:srgbClr val="FFFFFF"/>
                    </a:solidFill>
                  </a:tcPr>
                </a:tc>
                <a:extLst>
                  <a:ext uri="{0D108BD9-81ED-4DB2-BD59-A6C34878D82A}">
                    <a16:rowId xmlns:a16="http://schemas.microsoft.com/office/drawing/2014/main" xmlns="" val="639492814"/>
                  </a:ext>
                </a:extLst>
              </a:tr>
              <a:tr h="209761">
                <a:tc>
                  <a:txBody>
                    <a:bodyPr/>
                    <a:lstStyle/>
                    <a:p>
                      <a:pPr marL="91440" algn="l" fontAlgn="b"/>
                      <a:r>
                        <a:rPr lang="en-US" sz="1200" b="1" i="0" u="none" strike="noStrike" dirty="0">
                          <a:solidFill>
                            <a:srgbClr val="000000"/>
                          </a:solidFill>
                          <a:effectLst/>
                          <a:latin typeface="Georgia" panose="02040502050405020303" pitchFamily="18" charset="0"/>
                        </a:rPr>
                        <a:t>Total</a:t>
                      </a:r>
                    </a:p>
                  </a:txBody>
                  <a:tcPr marL="9525" marR="9525" marT="9525" marB="0" anchor="b">
                    <a:lnL>
                      <a:noFill/>
                    </a:lnL>
                    <a:lnR>
                      <a:noFill/>
                    </a:lnR>
                    <a:lnT>
                      <a:noFill/>
                    </a:lnT>
                    <a:lnB>
                      <a:noFill/>
                    </a:lnB>
                    <a:solidFill>
                      <a:srgbClr val="FFFFFF"/>
                    </a:solidFill>
                  </a:tcPr>
                </a:tc>
                <a:tc>
                  <a:txBody>
                    <a:bodyPr/>
                    <a:lstStyle/>
                    <a:p>
                      <a:pPr algn="ctr" fontAlgn="ctr"/>
                      <a:r>
                        <a:rPr lang="en-US" sz="1200" b="1" i="0" u="none" strike="noStrike">
                          <a:solidFill>
                            <a:srgbClr val="000000"/>
                          </a:solidFill>
                          <a:effectLst/>
                          <a:latin typeface="Georgia" panose="02040502050405020303" pitchFamily="18" charset="0"/>
                        </a:rPr>
                        <a:t>14,324</a:t>
                      </a:r>
                    </a:p>
                  </a:txBody>
                  <a:tcPr marL="9525" marR="9525" marT="9525" marB="0" anchor="ctr">
                    <a:lnL>
                      <a:noFill/>
                    </a:lnL>
                    <a:lnR>
                      <a:noFill/>
                    </a:lnR>
                    <a:lnT>
                      <a:noFill/>
                    </a:lnT>
                    <a:lnB>
                      <a:noFill/>
                    </a:lnB>
                    <a:solidFill>
                      <a:srgbClr val="FFFFFF"/>
                    </a:solidFill>
                  </a:tcPr>
                </a:tc>
                <a:tc>
                  <a:txBody>
                    <a:bodyPr/>
                    <a:lstStyle/>
                    <a:p>
                      <a:pPr algn="ctr" fontAlgn="ctr"/>
                      <a:r>
                        <a:rPr lang="en-US" sz="1200" b="1" i="0" u="none" strike="noStrike">
                          <a:solidFill>
                            <a:srgbClr val="000000"/>
                          </a:solidFill>
                          <a:effectLst/>
                          <a:latin typeface="Georgia" panose="02040502050405020303" pitchFamily="18" charset="0"/>
                        </a:rPr>
                        <a:t>19,359</a:t>
                      </a:r>
                    </a:p>
                  </a:txBody>
                  <a:tcPr marL="9525" marR="9525" marT="9525" marB="0" anchor="ctr">
                    <a:lnL>
                      <a:noFill/>
                    </a:lnL>
                    <a:lnR>
                      <a:noFill/>
                    </a:lnR>
                    <a:lnT>
                      <a:noFill/>
                    </a:lnT>
                    <a:lnB>
                      <a:noFill/>
                    </a:lnB>
                    <a:solidFill>
                      <a:srgbClr val="FFFFFF"/>
                    </a:solidFill>
                  </a:tcPr>
                </a:tc>
                <a:tc>
                  <a:txBody>
                    <a:bodyPr/>
                    <a:lstStyle/>
                    <a:p>
                      <a:pPr algn="ctr" fontAlgn="ctr"/>
                      <a:r>
                        <a:rPr lang="en-US" sz="1200" b="1" i="0" u="none" strike="noStrike">
                          <a:solidFill>
                            <a:srgbClr val="000000"/>
                          </a:solidFill>
                          <a:effectLst/>
                          <a:latin typeface="Georgia" panose="02040502050405020303" pitchFamily="18" charset="0"/>
                        </a:rPr>
                        <a:t>25,083</a:t>
                      </a:r>
                    </a:p>
                  </a:txBody>
                  <a:tcPr marL="9525" marR="9525" marT="9525" marB="0" anchor="ctr">
                    <a:lnL>
                      <a:noFill/>
                    </a:lnL>
                    <a:lnR>
                      <a:noFill/>
                    </a:lnR>
                    <a:lnT>
                      <a:noFill/>
                    </a:lnT>
                    <a:lnB>
                      <a:noFill/>
                    </a:lnB>
                    <a:solidFill>
                      <a:srgbClr val="FFFFFF"/>
                    </a:solidFill>
                  </a:tcPr>
                </a:tc>
                <a:tc>
                  <a:txBody>
                    <a:bodyPr/>
                    <a:lstStyle/>
                    <a:p>
                      <a:pPr algn="ctr" fontAlgn="ctr"/>
                      <a:r>
                        <a:rPr lang="en-US" sz="1200" b="1" i="0" u="none" strike="noStrike">
                          <a:solidFill>
                            <a:srgbClr val="000000"/>
                          </a:solidFill>
                          <a:effectLst/>
                          <a:latin typeface="Georgia" panose="02040502050405020303" pitchFamily="18" charset="0"/>
                        </a:rPr>
                        <a:t>28,044</a:t>
                      </a:r>
                    </a:p>
                  </a:txBody>
                  <a:tcPr marL="9525" marR="9525" marT="9525" marB="0" anchor="ctr">
                    <a:lnL>
                      <a:noFill/>
                    </a:lnL>
                    <a:lnR>
                      <a:noFill/>
                    </a:lnR>
                    <a:lnT>
                      <a:noFill/>
                    </a:lnT>
                    <a:lnB>
                      <a:noFill/>
                    </a:lnB>
                    <a:solidFill>
                      <a:srgbClr val="FFFFFF"/>
                    </a:solidFill>
                  </a:tcPr>
                </a:tc>
                <a:tc>
                  <a:txBody>
                    <a:bodyPr/>
                    <a:lstStyle/>
                    <a:p>
                      <a:pPr algn="ctr" fontAlgn="ctr"/>
                      <a:r>
                        <a:rPr lang="en-US" sz="1200" b="1" i="0" u="none" strike="noStrike">
                          <a:solidFill>
                            <a:srgbClr val="000000"/>
                          </a:solidFill>
                          <a:effectLst/>
                          <a:latin typeface="Georgia" panose="02040502050405020303" pitchFamily="18" charset="0"/>
                        </a:rPr>
                        <a:t>34,033</a:t>
                      </a:r>
                    </a:p>
                  </a:txBody>
                  <a:tcPr marL="9525" marR="9525" marT="9525" marB="0" anchor="ctr">
                    <a:lnL>
                      <a:noFill/>
                    </a:lnL>
                    <a:lnR>
                      <a:noFill/>
                    </a:lnR>
                    <a:lnT>
                      <a:noFill/>
                    </a:lnT>
                    <a:lnB>
                      <a:noFill/>
                    </a:lnB>
                    <a:solidFill>
                      <a:srgbClr val="FFFFFF"/>
                    </a:solidFill>
                  </a:tcPr>
                </a:tc>
                <a:tc>
                  <a:txBody>
                    <a:bodyPr/>
                    <a:lstStyle/>
                    <a:p>
                      <a:pPr algn="ctr" fontAlgn="ctr"/>
                      <a:r>
                        <a:rPr lang="en-US" sz="1200" b="1" i="0" u="none" strike="noStrike">
                          <a:solidFill>
                            <a:srgbClr val="000000"/>
                          </a:solidFill>
                          <a:effectLst/>
                          <a:latin typeface="Georgia" panose="02040502050405020303" pitchFamily="18" charset="0"/>
                        </a:rPr>
                        <a:t>37,562</a:t>
                      </a:r>
                    </a:p>
                  </a:txBody>
                  <a:tcPr marL="9525" marR="9525" marT="9525" marB="0" anchor="ctr">
                    <a:lnL>
                      <a:noFill/>
                    </a:lnL>
                    <a:lnR>
                      <a:noFill/>
                    </a:lnR>
                    <a:lnT>
                      <a:noFill/>
                    </a:lnT>
                    <a:lnB>
                      <a:noFill/>
                    </a:lnB>
                    <a:solidFill>
                      <a:srgbClr val="FFFFFF"/>
                    </a:solidFill>
                  </a:tcPr>
                </a:tc>
                <a:extLst>
                  <a:ext uri="{0D108BD9-81ED-4DB2-BD59-A6C34878D82A}">
                    <a16:rowId xmlns:a16="http://schemas.microsoft.com/office/drawing/2014/main" xmlns="" val="276765303"/>
                  </a:ext>
                </a:extLst>
              </a:tr>
              <a:tr h="209761">
                <a:tc>
                  <a:txBody>
                    <a:bodyPr/>
                    <a:lstStyle/>
                    <a:p>
                      <a:pPr marL="91440" algn="l" fontAlgn="b"/>
                      <a:r>
                        <a:rPr lang="en-US" sz="1200" b="1" i="0" u="none" strike="noStrike">
                          <a:solidFill>
                            <a:srgbClr val="FFFFFF"/>
                          </a:solidFill>
                          <a:effectLst/>
                          <a:latin typeface="Georgia" panose="02040502050405020303" pitchFamily="18" charset="0"/>
                        </a:rPr>
                        <a:t>Capital Adequacy Ratio</a:t>
                      </a:r>
                    </a:p>
                  </a:txBody>
                  <a:tcPr marL="9525" marR="9525" marT="9525" marB="0" anchor="b">
                    <a:lnL>
                      <a:noFill/>
                    </a:lnL>
                    <a:lnR>
                      <a:noFill/>
                    </a:lnR>
                    <a:lnT>
                      <a:noFill/>
                    </a:lnT>
                    <a:lnB>
                      <a:noFill/>
                    </a:lnB>
                    <a:solidFill>
                      <a:srgbClr val="002060"/>
                    </a:solidFill>
                  </a:tcPr>
                </a:tc>
                <a:tc>
                  <a:txBody>
                    <a:bodyPr/>
                    <a:lstStyle/>
                    <a:p>
                      <a:pPr algn="ctr" fontAlgn="ctr"/>
                      <a:r>
                        <a:rPr lang="en-US" sz="1200" b="1" i="0" u="none" strike="noStrike" dirty="0">
                          <a:solidFill>
                            <a:srgbClr val="FFFFFF"/>
                          </a:solidFill>
                          <a:effectLst/>
                          <a:latin typeface="Georgia" panose="02040502050405020303" pitchFamily="18" charset="0"/>
                        </a:rPr>
                        <a:t>CY16</a:t>
                      </a:r>
                    </a:p>
                  </a:txBody>
                  <a:tcPr marL="9525" marR="9525" marT="9525" marB="0" anchor="ctr">
                    <a:lnL>
                      <a:noFill/>
                    </a:lnL>
                    <a:lnR>
                      <a:noFill/>
                    </a:lnR>
                    <a:lnT>
                      <a:noFill/>
                    </a:lnT>
                    <a:lnB>
                      <a:noFill/>
                    </a:lnB>
                    <a:solidFill>
                      <a:srgbClr val="002060"/>
                    </a:solidFill>
                  </a:tcPr>
                </a:tc>
                <a:tc>
                  <a:txBody>
                    <a:bodyPr/>
                    <a:lstStyle/>
                    <a:p>
                      <a:pPr algn="ctr" fontAlgn="ctr"/>
                      <a:r>
                        <a:rPr lang="en-US" sz="1200" b="1" i="0" u="none" strike="noStrike">
                          <a:solidFill>
                            <a:srgbClr val="FFFFFF"/>
                          </a:solidFill>
                          <a:effectLst/>
                          <a:latin typeface="Georgia" panose="02040502050405020303" pitchFamily="18" charset="0"/>
                        </a:rPr>
                        <a:t>CY17</a:t>
                      </a:r>
                    </a:p>
                  </a:txBody>
                  <a:tcPr marL="9525" marR="9525" marT="9525" marB="0" anchor="ctr">
                    <a:lnL>
                      <a:noFill/>
                    </a:lnL>
                    <a:lnR>
                      <a:noFill/>
                    </a:lnR>
                    <a:lnT>
                      <a:noFill/>
                    </a:lnT>
                    <a:lnB>
                      <a:noFill/>
                    </a:lnB>
                    <a:solidFill>
                      <a:srgbClr val="002060"/>
                    </a:solidFill>
                  </a:tcPr>
                </a:tc>
                <a:tc>
                  <a:txBody>
                    <a:bodyPr/>
                    <a:lstStyle/>
                    <a:p>
                      <a:pPr algn="ctr" fontAlgn="ctr"/>
                      <a:r>
                        <a:rPr lang="en-US" sz="1200" b="1" i="0" u="none" strike="noStrike">
                          <a:solidFill>
                            <a:srgbClr val="FFFFFF"/>
                          </a:solidFill>
                          <a:effectLst/>
                          <a:latin typeface="Georgia" panose="02040502050405020303" pitchFamily="18" charset="0"/>
                        </a:rPr>
                        <a:t>CY18</a:t>
                      </a:r>
                    </a:p>
                  </a:txBody>
                  <a:tcPr marL="9525" marR="9525" marT="9525" marB="0" anchor="ctr">
                    <a:lnL>
                      <a:noFill/>
                    </a:lnL>
                    <a:lnR>
                      <a:noFill/>
                    </a:lnR>
                    <a:lnT>
                      <a:noFill/>
                    </a:lnT>
                    <a:lnB>
                      <a:noFill/>
                    </a:lnB>
                    <a:solidFill>
                      <a:srgbClr val="002060"/>
                    </a:solidFill>
                  </a:tcPr>
                </a:tc>
                <a:tc>
                  <a:txBody>
                    <a:bodyPr/>
                    <a:lstStyle/>
                    <a:p>
                      <a:pPr algn="ctr" fontAlgn="ctr"/>
                      <a:r>
                        <a:rPr lang="en-US" sz="1200" b="1" i="0" u="none" strike="noStrike">
                          <a:solidFill>
                            <a:srgbClr val="FFFFFF"/>
                          </a:solidFill>
                          <a:effectLst/>
                          <a:latin typeface="Georgia" panose="02040502050405020303" pitchFamily="18" charset="0"/>
                        </a:rPr>
                        <a:t>CY19</a:t>
                      </a:r>
                    </a:p>
                  </a:txBody>
                  <a:tcPr marL="9525" marR="9525" marT="9525" marB="0" anchor="ctr">
                    <a:lnL>
                      <a:noFill/>
                    </a:lnL>
                    <a:lnR>
                      <a:noFill/>
                    </a:lnR>
                    <a:lnT>
                      <a:noFill/>
                    </a:lnT>
                    <a:lnB>
                      <a:noFill/>
                    </a:lnB>
                    <a:solidFill>
                      <a:srgbClr val="002060"/>
                    </a:solidFill>
                  </a:tcPr>
                </a:tc>
                <a:tc>
                  <a:txBody>
                    <a:bodyPr/>
                    <a:lstStyle/>
                    <a:p>
                      <a:pPr algn="ctr" fontAlgn="ctr"/>
                      <a:r>
                        <a:rPr lang="en-US" sz="1200" b="1" i="0" u="none" strike="noStrike">
                          <a:solidFill>
                            <a:srgbClr val="FFFFFF"/>
                          </a:solidFill>
                          <a:effectLst/>
                          <a:latin typeface="Georgia" panose="02040502050405020303" pitchFamily="18" charset="0"/>
                        </a:rPr>
                        <a:t>CY20</a:t>
                      </a:r>
                    </a:p>
                  </a:txBody>
                  <a:tcPr marL="9525" marR="9525" marT="9525" marB="0" anchor="ctr">
                    <a:lnL>
                      <a:noFill/>
                    </a:lnL>
                    <a:lnR>
                      <a:noFill/>
                    </a:lnR>
                    <a:lnT>
                      <a:noFill/>
                    </a:lnT>
                    <a:lnB>
                      <a:noFill/>
                    </a:lnB>
                    <a:solidFill>
                      <a:srgbClr val="002060"/>
                    </a:solidFill>
                  </a:tcPr>
                </a:tc>
                <a:tc>
                  <a:txBody>
                    <a:bodyPr/>
                    <a:lstStyle/>
                    <a:p>
                      <a:pPr algn="ctr" fontAlgn="ctr"/>
                      <a:r>
                        <a:rPr lang="en-US" sz="1200" b="1" i="0" u="none" strike="noStrike">
                          <a:solidFill>
                            <a:srgbClr val="FFFFFF"/>
                          </a:solidFill>
                          <a:effectLst/>
                          <a:latin typeface="Georgia" panose="02040502050405020303" pitchFamily="18" charset="0"/>
                        </a:rPr>
                        <a:t>9MCY21</a:t>
                      </a:r>
                    </a:p>
                  </a:txBody>
                  <a:tcPr marL="9525" marR="9525" marT="9525" marB="0" anchor="ctr">
                    <a:lnL>
                      <a:noFill/>
                    </a:lnL>
                    <a:lnR>
                      <a:noFill/>
                    </a:lnR>
                    <a:lnT>
                      <a:noFill/>
                    </a:lnT>
                    <a:lnB>
                      <a:noFill/>
                    </a:lnB>
                    <a:solidFill>
                      <a:srgbClr val="002060"/>
                    </a:solidFill>
                  </a:tcPr>
                </a:tc>
                <a:extLst>
                  <a:ext uri="{0D108BD9-81ED-4DB2-BD59-A6C34878D82A}">
                    <a16:rowId xmlns:a16="http://schemas.microsoft.com/office/drawing/2014/main" xmlns="" val="1960380815"/>
                  </a:ext>
                </a:extLst>
              </a:tr>
              <a:tr h="209761">
                <a:tc>
                  <a:txBody>
                    <a:bodyPr/>
                    <a:lstStyle/>
                    <a:p>
                      <a:pPr marL="91440" algn="l" fontAlgn="b"/>
                      <a:r>
                        <a:rPr lang="en-US" sz="1200" b="0" i="0" u="none" strike="noStrike">
                          <a:solidFill>
                            <a:srgbClr val="000000"/>
                          </a:solidFill>
                          <a:effectLst/>
                          <a:latin typeface="Georgia" panose="02040502050405020303" pitchFamily="18" charset="0"/>
                        </a:rPr>
                        <a:t>Khushhali Microfinance Bank</a:t>
                      </a:r>
                    </a:p>
                  </a:txBody>
                  <a:tcPr marL="9525" marR="9525" marT="9525" marB="0" anchor="b">
                    <a:lnL>
                      <a:noFill/>
                    </a:lnL>
                    <a:lnR>
                      <a:noFill/>
                    </a:lnR>
                    <a:lnT>
                      <a:noFill/>
                    </a:lnT>
                    <a:lnB>
                      <a:noFill/>
                    </a:lnB>
                  </a:tcPr>
                </a:tc>
                <a:tc>
                  <a:txBody>
                    <a:bodyPr/>
                    <a:lstStyle/>
                    <a:p>
                      <a:pPr algn="ctr" fontAlgn="ctr"/>
                      <a:r>
                        <a:rPr lang="en-US" sz="1200" b="0" i="0" u="none" strike="noStrike">
                          <a:solidFill>
                            <a:srgbClr val="000000"/>
                          </a:solidFill>
                          <a:effectLst/>
                          <a:latin typeface="Georgia" panose="02040502050405020303" pitchFamily="18" charset="0"/>
                        </a:rPr>
                        <a:t>20.0%</a:t>
                      </a:r>
                    </a:p>
                  </a:txBody>
                  <a:tcPr marL="9525" marR="9525" marT="9525" marB="0" anchor="ctr">
                    <a:lnL>
                      <a:noFill/>
                    </a:lnL>
                    <a:lnR>
                      <a:noFill/>
                    </a:lnR>
                    <a:lnT>
                      <a:noFill/>
                    </a:lnT>
                    <a:lnB>
                      <a:noFill/>
                    </a:lnB>
                  </a:tcPr>
                </a:tc>
                <a:tc>
                  <a:txBody>
                    <a:bodyPr/>
                    <a:lstStyle/>
                    <a:p>
                      <a:pPr algn="ctr" fontAlgn="ctr"/>
                      <a:r>
                        <a:rPr lang="en-US" sz="1200" b="0" i="0" u="none" strike="noStrike" dirty="0">
                          <a:solidFill>
                            <a:srgbClr val="000000"/>
                          </a:solidFill>
                          <a:effectLst/>
                          <a:latin typeface="Georgia" panose="02040502050405020303" pitchFamily="18" charset="0"/>
                        </a:rPr>
                        <a:t>19.0%</a:t>
                      </a:r>
                    </a:p>
                  </a:txBody>
                  <a:tcPr marL="9525" marR="9525" marT="9525" marB="0" anchor="ctr">
                    <a:lnL>
                      <a:noFill/>
                    </a:lnL>
                    <a:lnR>
                      <a:noFill/>
                    </a:lnR>
                    <a:lnT>
                      <a:noFill/>
                    </a:lnT>
                    <a:lnB>
                      <a:noFill/>
                    </a:lnB>
                  </a:tcPr>
                </a:tc>
                <a:tc>
                  <a:txBody>
                    <a:bodyPr/>
                    <a:lstStyle/>
                    <a:p>
                      <a:pPr algn="ctr" fontAlgn="ctr"/>
                      <a:r>
                        <a:rPr lang="en-US" sz="1200" b="0" i="0" u="none" strike="noStrike">
                          <a:solidFill>
                            <a:srgbClr val="000000"/>
                          </a:solidFill>
                          <a:effectLst/>
                          <a:latin typeface="Georgia" panose="02040502050405020303" pitchFamily="18" charset="0"/>
                        </a:rPr>
                        <a:t>18.9%</a:t>
                      </a:r>
                    </a:p>
                  </a:txBody>
                  <a:tcPr marL="9525" marR="9525" marT="9525" marB="0" anchor="ctr">
                    <a:lnL>
                      <a:noFill/>
                    </a:lnL>
                    <a:lnR>
                      <a:noFill/>
                    </a:lnR>
                    <a:lnT>
                      <a:noFill/>
                    </a:lnT>
                    <a:lnB>
                      <a:noFill/>
                    </a:lnB>
                  </a:tcPr>
                </a:tc>
                <a:tc>
                  <a:txBody>
                    <a:bodyPr/>
                    <a:lstStyle/>
                    <a:p>
                      <a:pPr algn="ctr" fontAlgn="ctr"/>
                      <a:r>
                        <a:rPr lang="en-US" sz="1200" b="0" i="0" u="none" strike="noStrike">
                          <a:solidFill>
                            <a:srgbClr val="000000"/>
                          </a:solidFill>
                          <a:effectLst/>
                          <a:latin typeface="Georgia" panose="02040502050405020303" pitchFamily="18" charset="0"/>
                        </a:rPr>
                        <a:t>19.2%</a:t>
                      </a:r>
                    </a:p>
                  </a:txBody>
                  <a:tcPr marL="9525" marR="9525" marT="9525" marB="0" anchor="ctr">
                    <a:lnL>
                      <a:noFill/>
                    </a:lnL>
                    <a:lnR>
                      <a:noFill/>
                    </a:lnR>
                    <a:lnT>
                      <a:noFill/>
                    </a:lnT>
                    <a:lnB>
                      <a:noFill/>
                    </a:lnB>
                  </a:tcPr>
                </a:tc>
                <a:tc>
                  <a:txBody>
                    <a:bodyPr/>
                    <a:lstStyle/>
                    <a:p>
                      <a:pPr algn="ctr" fontAlgn="ctr"/>
                      <a:r>
                        <a:rPr lang="en-US" sz="1200" b="0" i="0" u="none" strike="noStrike">
                          <a:solidFill>
                            <a:srgbClr val="000000"/>
                          </a:solidFill>
                          <a:effectLst/>
                          <a:latin typeface="Georgia" panose="02040502050405020303" pitchFamily="18" charset="0"/>
                        </a:rPr>
                        <a:t>19.1%</a:t>
                      </a:r>
                    </a:p>
                  </a:txBody>
                  <a:tcPr marL="9525" marR="9525" marT="9525" marB="0" anchor="ctr">
                    <a:lnL>
                      <a:noFill/>
                    </a:lnL>
                    <a:lnR>
                      <a:noFill/>
                    </a:lnR>
                    <a:lnT>
                      <a:noFill/>
                    </a:lnT>
                    <a:lnB>
                      <a:noFill/>
                    </a:lnB>
                  </a:tcPr>
                </a:tc>
                <a:tc>
                  <a:txBody>
                    <a:bodyPr/>
                    <a:lstStyle/>
                    <a:p>
                      <a:pPr algn="ctr" fontAlgn="ctr"/>
                      <a:r>
                        <a:rPr lang="en-US" sz="1200" b="0" i="0" u="none" strike="noStrike">
                          <a:solidFill>
                            <a:srgbClr val="000000"/>
                          </a:solidFill>
                          <a:effectLst/>
                          <a:latin typeface="Georgia" panose="02040502050405020303" pitchFamily="18" charset="0"/>
                        </a:rPr>
                        <a:t>19.1%</a:t>
                      </a:r>
                    </a:p>
                  </a:txBody>
                  <a:tcPr marL="9525" marR="9525" marT="9525" marB="0" anchor="ctr">
                    <a:lnL>
                      <a:noFill/>
                    </a:lnL>
                    <a:lnR>
                      <a:noFill/>
                    </a:lnR>
                    <a:lnT>
                      <a:noFill/>
                    </a:lnT>
                    <a:lnB>
                      <a:noFill/>
                    </a:lnB>
                  </a:tcPr>
                </a:tc>
                <a:extLst>
                  <a:ext uri="{0D108BD9-81ED-4DB2-BD59-A6C34878D82A}">
                    <a16:rowId xmlns:a16="http://schemas.microsoft.com/office/drawing/2014/main" xmlns="" val="2233820968"/>
                  </a:ext>
                </a:extLst>
              </a:tr>
              <a:tr h="209761">
                <a:tc>
                  <a:txBody>
                    <a:bodyPr/>
                    <a:lstStyle/>
                    <a:p>
                      <a:pPr marL="91440" algn="l" fontAlgn="b"/>
                      <a:r>
                        <a:rPr lang="en-US" sz="1200" b="0" i="0" u="none" strike="noStrike">
                          <a:solidFill>
                            <a:srgbClr val="000000"/>
                          </a:solidFill>
                          <a:effectLst/>
                          <a:latin typeface="Georgia" panose="02040502050405020303" pitchFamily="18" charset="0"/>
                        </a:rPr>
                        <a:t>First Microfinance Bank</a:t>
                      </a:r>
                    </a:p>
                  </a:txBody>
                  <a:tcPr marL="9525" marR="9525" marT="9525" marB="0" anchor="b">
                    <a:lnL>
                      <a:noFill/>
                    </a:lnL>
                    <a:lnR>
                      <a:noFill/>
                    </a:lnR>
                    <a:lnT>
                      <a:noFill/>
                    </a:lnT>
                    <a:lnB>
                      <a:noFill/>
                    </a:lnB>
                  </a:tcPr>
                </a:tc>
                <a:tc>
                  <a:txBody>
                    <a:bodyPr/>
                    <a:lstStyle/>
                    <a:p>
                      <a:pPr algn="ctr" fontAlgn="ctr"/>
                      <a:r>
                        <a:rPr lang="en-US" sz="1200" b="0" i="0" u="none" strike="noStrike">
                          <a:solidFill>
                            <a:srgbClr val="000000"/>
                          </a:solidFill>
                          <a:effectLst/>
                          <a:latin typeface="Georgia" panose="02040502050405020303" pitchFamily="18" charset="0"/>
                        </a:rPr>
                        <a:t>40.0%</a:t>
                      </a:r>
                    </a:p>
                  </a:txBody>
                  <a:tcPr marL="9525" marR="9525" marT="9525" marB="0" anchor="ctr">
                    <a:lnL>
                      <a:noFill/>
                    </a:lnL>
                    <a:lnR>
                      <a:noFill/>
                    </a:lnR>
                    <a:lnT>
                      <a:noFill/>
                    </a:lnT>
                    <a:lnB>
                      <a:noFill/>
                    </a:lnB>
                  </a:tcPr>
                </a:tc>
                <a:tc>
                  <a:txBody>
                    <a:bodyPr/>
                    <a:lstStyle/>
                    <a:p>
                      <a:pPr algn="ctr" fontAlgn="ctr"/>
                      <a:r>
                        <a:rPr lang="en-US" sz="1200" b="0" i="0" u="none" strike="noStrike">
                          <a:solidFill>
                            <a:srgbClr val="000000"/>
                          </a:solidFill>
                          <a:effectLst/>
                          <a:latin typeface="Georgia" panose="02040502050405020303" pitchFamily="18" charset="0"/>
                        </a:rPr>
                        <a:t>26.5%</a:t>
                      </a:r>
                    </a:p>
                  </a:txBody>
                  <a:tcPr marL="9525" marR="9525" marT="9525" marB="0" anchor="ctr">
                    <a:lnL>
                      <a:noFill/>
                    </a:lnL>
                    <a:lnR>
                      <a:noFill/>
                    </a:lnR>
                    <a:lnT>
                      <a:noFill/>
                    </a:lnT>
                    <a:lnB>
                      <a:noFill/>
                    </a:lnB>
                  </a:tcPr>
                </a:tc>
                <a:tc>
                  <a:txBody>
                    <a:bodyPr/>
                    <a:lstStyle/>
                    <a:p>
                      <a:pPr algn="ctr" fontAlgn="ctr"/>
                      <a:r>
                        <a:rPr lang="en-US" sz="1200" b="0" i="0" u="none" strike="noStrike">
                          <a:solidFill>
                            <a:srgbClr val="000000"/>
                          </a:solidFill>
                          <a:effectLst/>
                          <a:latin typeface="Georgia" panose="02040502050405020303" pitchFamily="18" charset="0"/>
                        </a:rPr>
                        <a:t>19.8%</a:t>
                      </a:r>
                    </a:p>
                  </a:txBody>
                  <a:tcPr marL="9525" marR="9525" marT="9525" marB="0" anchor="ctr">
                    <a:lnL>
                      <a:noFill/>
                    </a:lnL>
                    <a:lnR>
                      <a:noFill/>
                    </a:lnR>
                    <a:lnT>
                      <a:noFill/>
                    </a:lnT>
                    <a:lnB>
                      <a:noFill/>
                    </a:lnB>
                  </a:tcPr>
                </a:tc>
                <a:tc>
                  <a:txBody>
                    <a:bodyPr/>
                    <a:lstStyle/>
                    <a:p>
                      <a:pPr algn="ctr" fontAlgn="ctr"/>
                      <a:r>
                        <a:rPr lang="en-US" sz="1200" b="0" i="0" u="none" strike="noStrike">
                          <a:solidFill>
                            <a:srgbClr val="000000"/>
                          </a:solidFill>
                          <a:effectLst/>
                          <a:latin typeface="Georgia" panose="02040502050405020303" pitchFamily="18" charset="0"/>
                        </a:rPr>
                        <a:t>15.8%</a:t>
                      </a:r>
                    </a:p>
                  </a:txBody>
                  <a:tcPr marL="9525" marR="9525" marT="9525" marB="0" anchor="ctr">
                    <a:lnL>
                      <a:noFill/>
                    </a:lnL>
                    <a:lnR>
                      <a:noFill/>
                    </a:lnR>
                    <a:lnT>
                      <a:noFill/>
                    </a:lnT>
                    <a:lnB>
                      <a:noFill/>
                    </a:lnB>
                  </a:tcPr>
                </a:tc>
                <a:tc>
                  <a:txBody>
                    <a:bodyPr/>
                    <a:lstStyle/>
                    <a:p>
                      <a:pPr algn="ctr" fontAlgn="ctr"/>
                      <a:r>
                        <a:rPr lang="en-US" sz="1200" b="0" i="0" u="none" strike="noStrike">
                          <a:solidFill>
                            <a:srgbClr val="000000"/>
                          </a:solidFill>
                          <a:effectLst/>
                          <a:latin typeface="Georgia" panose="02040502050405020303" pitchFamily="18" charset="0"/>
                        </a:rPr>
                        <a:t>15.1%</a:t>
                      </a:r>
                    </a:p>
                  </a:txBody>
                  <a:tcPr marL="9525" marR="9525" marT="9525" marB="0" anchor="ctr">
                    <a:lnL>
                      <a:noFill/>
                    </a:lnL>
                    <a:lnR>
                      <a:noFill/>
                    </a:lnR>
                    <a:lnT>
                      <a:noFill/>
                    </a:lnT>
                    <a:lnB>
                      <a:noFill/>
                    </a:lnB>
                  </a:tcPr>
                </a:tc>
                <a:tc>
                  <a:txBody>
                    <a:bodyPr/>
                    <a:lstStyle/>
                    <a:p>
                      <a:pPr algn="ctr" fontAlgn="ctr"/>
                      <a:r>
                        <a:rPr lang="en-US" sz="1200" b="0" i="0" u="none" strike="noStrike">
                          <a:solidFill>
                            <a:srgbClr val="000000"/>
                          </a:solidFill>
                          <a:effectLst/>
                          <a:latin typeface="Georgia" panose="02040502050405020303" pitchFamily="18" charset="0"/>
                        </a:rPr>
                        <a:t>15.1%</a:t>
                      </a:r>
                    </a:p>
                  </a:txBody>
                  <a:tcPr marL="9525" marR="9525" marT="9525" marB="0" anchor="ctr">
                    <a:lnL>
                      <a:noFill/>
                    </a:lnL>
                    <a:lnR>
                      <a:noFill/>
                    </a:lnR>
                    <a:lnT>
                      <a:noFill/>
                    </a:lnT>
                    <a:lnB>
                      <a:noFill/>
                    </a:lnB>
                  </a:tcPr>
                </a:tc>
                <a:extLst>
                  <a:ext uri="{0D108BD9-81ED-4DB2-BD59-A6C34878D82A}">
                    <a16:rowId xmlns:a16="http://schemas.microsoft.com/office/drawing/2014/main" xmlns="" val="2389327362"/>
                  </a:ext>
                </a:extLst>
              </a:tr>
              <a:tr h="209761">
                <a:tc>
                  <a:txBody>
                    <a:bodyPr/>
                    <a:lstStyle/>
                    <a:p>
                      <a:pPr marL="91440" algn="l" fontAlgn="b"/>
                      <a:r>
                        <a:rPr lang="en-US" sz="1200" b="0" i="0" u="none" strike="noStrike">
                          <a:solidFill>
                            <a:srgbClr val="000000"/>
                          </a:solidFill>
                          <a:effectLst/>
                          <a:latin typeface="Georgia" panose="02040502050405020303" pitchFamily="18" charset="0"/>
                        </a:rPr>
                        <a:t>Mobilink Microfinance Bank</a:t>
                      </a:r>
                    </a:p>
                  </a:txBody>
                  <a:tcPr marL="9525" marR="9525" marT="9525" marB="0" anchor="b">
                    <a:lnL>
                      <a:noFill/>
                    </a:lnL>
                    <a:lnR>
                      <a:noFill/>
                    </a:lnR>
                    <a:lnT>
                      <a:noFill/>
                    </a:lnT>
                    <a:lnB>
                      <a:noFill/>
                    </a:lnB>
                  </a:tcPr>
                </a:tc>
                <a:tc>
                  <a:txBody>
                    <a:bodyPr/>
                    <a:lstStyle/>
                    <a:p>
                      <a:pPr algn="ctr" fontAlgn="ctr"/>
                      <a:r>
                        <a:rPr lang="en-US" sz="1200" b="0" i="0" u="none" strike="noStrike">
                          <a:solidFill>
                            <a:srgbClr val="000000"/>
                          </a:solidFill>
                          <a:effectLst/>
                          <a:latin typeface="Georgia" panose="02040502050405020303" pitchFamily="18" charset="0"/>
                        </a:rPr>
                        <a:t>-</a:t>
                      </a:r>
                    </a:p>
                  </a:txBody>
                  <a:tcPr marL="9525" marR="9525" marT="9525" marB="0" anchor="ctr">
                    <a:lnL>
                      <a:noFill/>
                    </a:lnL>
                    <a:lnR>
                      <a:noFill/>
                    </a:lnR>
                    <a:lnT>
                      <a:noFill/>
                    </a:lnT>
                    <a:lnB>
                      <a:noFill/>
                    </a:lnB>
                  </a:tcPr>
                </a:tc>
                <a:tc>
                  <a:txBody>
                    <a:bodyPr/>
                    <a:lstStyle/>
                    <a:p>
                      <a:pPr algn="ctr" fontAlgn="ctr"/>
                      <a:r>
                        <a:rPr lang="en-US" sz="1200" b="0" i="0" u="none" strike="noStrike">
                          <a:solidFill>
                            <a:srgbClr val="000000"/>
                          </a:solidFill>
                          <a:effectLst/>
                          <a:latin typeface="Georgia" panose="02040502050405020303" pitchFamily="18" charset="0"/>
                        </a:rPr>
                        <a:t>24.7%</a:t>
                      </a:r>
                    </a:p>
                  </a:txBody>
                  <a:tcPr marL="9525" marR="9525" marT="9525" marB="0" anchor="ctr">
                    <a:lnL>
                      <a:noFill/>
                    </a:lnL>
                    <a:lnR>
                      <a:noFill/>
                    </a:lnR>
                    <a:lnT>
                      <a:noFill/>
                    </a:lnT>
                    <a:lnB>
                      <a:noFill/>
                    </a:lnB>
                  </a:tcPr>
                </a:tc>
                <a:tc>
                  <a:txBody>
                    <a:bodyPr/>
                    <a:lstStyle/>
                    <a:p>
                      <a:pPr algn="ctr" fontAlgn="ctr"/>
                      <a:r>
                        <a:rPr lang="en-US" sz="1200" b="0" i="0" u="none" strike="noStrike">
                          <a:solidFill>
                            <a:srgbClr val="000000"/>
                          </a:solidFill>
                          <a:effectLst/>
                          <a:latin typeface="Georgia" panose="02040502050405020303" pitchFamily="18" charset="0"/>
                        </a:rPr>
                        <a:t>21.8%</a:t>
                      </a:r>
                    </a:p>
                  </a:txBody>
                  <a:tcPr marL="9525" marR="9525" marT="9525" marB="0" anchor="ctr">
                    <a:lnL>
                      <a:noFill/>
                    </a:lnL>
                    <a:lnR>
                      <a:noFill/>
                    </a:lnR>
                    <a:lnT>
                      <a:noFill/>
                    </a:lnT>
                    <a:lnB>
                      <a:noFill/>
                    </a:lnB>
                  </a:tcPr>
                </a:tc>
                <a:tc>
                  <a:txBody>
                    <a:bodyPr/>
                    <a:lstStyle/>
                    <a:p>
                      <a:pPr algn="ctr" fontAlgn="ctr"/>
                      <a:r>
                        <a:rPr lang="en-US" sz="1200" b="0" i="0" u="none" strike="noStrike">
                          <a:solidFill>
                            <a:srgbClr val="000000"/>
                          </a:solidFill>
                          <a:effectLst/>
                          <a:latin typeface="Georgia" panose="02040502050405020303" pitchFamily="18" charset="0"/>
                        </a:rPr>
                        <a:t>23.9%</a:t>
                      </a:r>
                    </a:p>
                  </a:txBody>
                  <a:tcPr marL="9525" marR="9525" marT="9525" marB="0" anchor="ctr">
                    <a:lnL>
                      <a:noFill/>
                    </a:lnL>
                    <a:lnR>
                      <a:noFill/>
                    </a:lnR>
                    <a:lnT>
                      <a:noFill/>
                    </a:lnT>
                    <a:lnB>
                      <a:noFill/>
                    </a:lnB>
                  </a:tcPr>
                </a:tc>
                <a:tc>
                  <a:txBody>
                    <a:bodyPr/>
                    <a:lstStyle/>
                    <a:p>
                      <a:pPr algn="ctr" fontAlgn="ctr"/>
                      <a:r>
                        <a:rPr lang="en-US" sz="1200" b="0" i="0" u="none" strike="noStrike">
                          <a:solidFill>
                            <a:srgbClr val="000000"/>
                          </a:solidFill>
                          <a:effectLst/>
                          <a:latin typeface="Georgia" panose="02040502050405020303" pitchFamily="18" charset="0"/>
                        </a:rPr>
                        <a:t>17.8%</a:t>
                      </a:r>
                    </a:p>
                  </a:txBody>
                  <a:tcPr marL="9525" marR="9525" marT="9525" marB="0" anchor="ctr">
                    <a:lnL>
                      <a:noFill/>
                    </a:lnL>
                    <a:lnR>
                      <a:noFill/>
                    </a:lnR>
                    <a:lnT>
                      <a:noFill/>
                    </a:lnT>
                    <a:lnB>
                      <a:noFill/>
                    </a:lnB>
                  </a:tcPr>
                </a:tc>
                <a:tc>
                  <a:txBody>
                    <a:bodyPr/>
                    <a:lstStyle/>
                    <a:p>
                      <a:pPr algn="ctr" fontAlgn="ctr"/>
                      <a:r>
                        <a:rPr lang="en-US" sz="1200" b="0" i="0" u="none" strike="noStrike">
                          <a:solidFill>
                            <a:srgbClr val="000000"/>
                          </a:solidFill>
                          <a:effectLst/>
                          <a:latin typeface="Georgia" panose="02040502050405020303" pitchFamily="18" charset="0"/>
                        </a:rPr>
                        <a:t>17.8%</a:t>
                      </a:r>
                    </a:p>
                  </a:txBody>
                  <a:tcPr marL="9525" marR="9525" marT="9525" marB="0" anchor="ctr">
                    <a:lnL>
                      <a:noFill/>
                    </a:lnL>
                    <a:lnR>
                      <a:noFill/>
                    </a:lnR>
                    <a:lnT>
                      <a:noFill/>
                    </a:lnT>
                    <a:lnB>
                      <a:noFill/>
                    </a:lnB>
                  </a:tcPr>
                </a:tc>
                <a:extLst>
                  <a:ext uri="{0D108BD9-81ED-4DB2-BD59-A6C34878D82A}">
                    <a16:rowId xmlns:a16="http://schemas.microsoft.com/office/drawing/2014/main" xmlns="" val="1341592687"/>
                  </a:ext>
                </a:extLst>
              </a:tr>
              <a:tr h="209761">
                <a:tc>
                  <a:txBody>
                    <a:bodyPr/>
                    <a:lstStyle/>
                    <a:p>
                      <a:pPr marL="91440" algn="l" fontAlgn="b"/>
                      <a:r>
                        <a:rPr lang="en-US" sz="1200" b="0" i="0" u="none" strike="noStrike">
                          <a:solidFill>
                            <a:srgbClr val="000000"/>
                          </a:solidFill>
                          <a:effectLst/>
                          <a:latin typeface="Georgia" panose="02040502050405020303" pitchFamily="18" charset="0"/>
                        </a:rPr>
                        <a:t>U Microfinance Bank</a:t>
                      </a:r>
                    </a:p>
                  </a:txBody>
                  <a:tcPr marL="9525" marR="9525" marT="9525" marB="0" anchor="b">
                    <a:lnL>
                      <a:noFill/>
                    </a:lnL>
                    <a:lnR>
                      <a:noFill/>
                    </a:lnR>
                    <a:lnT>
                      <a:noFill/>
                    </a:lnT>
                    <a:lnB>
                      <a:noFill/>
                    </a:lnB>
                  </a:tcPr>
                </a:tc>
                <a:tc>
                  <a:txBody>
                    <a:bodyPr/>
                    <a:lstStyle/>
                    <a:p>
                      <a:pPr algn="ctr" fontAlgn="ctr"/>
                      <a:r>
                        <a:rPr lang="en-US" sz="1200" b="0" i="0" u="none" strike="noStrike">
                          <a:solidFill>
                            <a:srgbClr val="000000"/>
                          </a:solidFill>
                          <a:effectLst/>
                          <a:latin typeface="Georgia" panose="02040502050405020303" pitchFamily="18" charset="0"/>
                        </a:rPr>
                        <a:t>17.9%</a:t>
                      </a:r>
                    </a:p>
                  </a:txBody>
                  <a:tcPr marL="9525" marR="9525" marT="9525" marB="0" anchor="ctr">
                    <a:lnL>
                      <a:noFill/>
                    </a:lnL>
                    <a:lnR>
                      <a:noFill/>
                    </a:lnR>
                    <a:lnT>
                      <a:noFill/>
                    </a:lnT>
                    <a:lnB>
                      <a:noFill/>
                    </a:lnB>
                  </a:tcPr>
                </a:tc>
                <a:tc>
                  <a:txBody>
                    <a:bodyPr/>
                    <a:lstStyle/>
                    <a:p>
                      <a:pPr algn="ctr" fontAlgn="ctr"/>
                      <a:r>
                        <a:rPr lang="en-US" sz="1200" b="0" i="0" u="none" strike="noStrike">
                          <a:solidFill>
                            <a:srgbClr val="000000"/>
                          </a:solidFill>
                          <a:effectLst/>
                          <a:latin typeface="Georgia" panose="02040502050405020303" pitchFamily="18" charset="0"/>
                        </a:rPr>
                        <a:t>16.2%</a:t>
                      </a:r>
                    </a:p>
                  </a:txBody>
                  <a:tcPr marL="9525" marR="9525" marT="9525" marB="0" anchor="ctr">
                    <a:lnL>
                      <a:noFill/>
                    </a:lnL>
                    <a:lnR>
                      <a:noFill/>
                    </a:lnR>
                    <a:lnT>
                      <a:noFill/>
                    </a:lnT>
                    <a:lnB>
                      <a:noFill/>
                    </a:lnB>
                  </a:tcPr>
                </a:tc>
                <a:tc>
                  <a:txBody>
                    <a:bodyPr/>
                    <a:lstStyle/>
                    <a:p>
                      <a:pPr algn="ctr" fontAlgn="ctr"/>
                      <a:r>
                        <a:rPr lang="en-US" sz="1200" b="0" i="0" u="none" strike="noStrike">
                          <a:solidFill>
                            <a:srgbClr val="000000"/>
                          </a:solidFill>
                          <a:effectLst/>
                          <a:latin typeface="Georgia" panose="02040502050405020303" pitchFamily="18" charset="0"/>
                        </a:rPr>
                        <a:t>19.1%</a:t>
                      </a:r>
                    </a:p>
                  </a:txBody>
                  <a:tcPr marL="9525" marR="9525" marT="9525" marB="0" anchor="ctr">
                    <a:lnL>
                      <a:noFill/>
                    </a:lnL>
                    <a:lnR>
                      <a:noFill/>
                    </a:lnR>
                    <a:lnT>
                      <a:noFill/>
                    </a:lnT>
                    <a:lnB>
                      <a:noFill/>
                    </a:lnB>
                  </a:tcPr>
                </a:tc>
                <a:tc>
                  <a:txBody>
                    <a:bodyPr/>
                    <a:lstStyle/>
                    <a:p>
                      <a:pPr algn="ctr" fontAlgn="ctr"/>
                      <a:r>
                        <a:rPr lang="en-US" sz="1200" b="0" i="0" u="none" strike="noStrike" dirty="0">
                          <a:solidFill>
                            <a:srgbClr val="000000"/>
                          </a:solidFill>
                          <a:effectLst/>
                          <a:latin typeface="Georgia" panose="02040502050405020303" pitchFamily="18" charset="0"/>
                        </a:rPr>
                        <a:t>16.7%</a:t>
                      </a:r>
                    </a:p>
                  </a:txBody>
                  <a:tcPr marL="9525" marR="9525" marT="9525" marB="0" anchor="ctr">
                    <a:lnL>
                      <a:noFill/>
                    </a:lnL>
                    <a:lnR>
                      <a:noFill/>
                    </a:lnR>
                    <a:lnT>
                      <a:noFill/>
                    </a:lnT>
                    <a:lnB>
                      <a:noFill/>
                    </a:lnB>
                  </a:tcPr>
                </a:tc>
                <a:tc>
                  <a:txBody>
                    <a:bodyPr/>
                    <a:lstStyle/>
                    <a:p>
                      <a:pPr algn="ctr" fontAlgn="ctr"/>
                      <a:r>
                        <a:rPr lang="en-US" sz="1200" b="0" i="0" u="none" strike="noStrike">
                          <a:solidFill>
                            <a:srgbClr val="000000"/>
                          </a:solidFill>
                          <a:effectLst/>
                          <a:latin typeface="Georgia" panose="02040502050405020303" pitchFamily="18" charset="0"/>
                        </a:rPr>
                        <a:t>21.7%</a:t>
                      </a:r>
                    </a:p>
                  </a:txBody>
                  <a:tcPr marL="9525" marR="9525" marT="9525" marB="0" anchor="ctr">
                    <a:lnL>
                      <a:noFill/>
                    </a:lnL>
                    <a:lnR>
                      <a:noFill/>
                    </a:lnR>
                    <a:lnT>
                      <a:noFill/>
                    </a:lnT>
                    <a:lnB>
                      <a:noFill/>
                    </a:lnB>
                  </a:tcPr>
                </a:tc>
                <a:tc>
                  <a:txBody>
                    <a:bodyPr/>
                    <a:lstStyle/>
                    <a:p>
                      <a:pPr algn="ctr" fontAlgn="ctr"/>
                      <a:r>
                        <a:rPr lang="en-US" sz="1200" b="0" i="0" u="none" strike="noStrike">
                          <a:solidFill>
                            <a:srgbClr val="000000"/>
                          </a:solidFill>
                          <a:effectLst/>
                          <a:latin typeface="Georgia" panose="02040502050405020303" pitchFamily="18" charset="0"/>
                        </a:rPr>
                        <a:t>21.7%</a:t>
                      </a:r>
                    </a:p>
                  </a:txBody>
                  <a:tcPr marL="9525" marR="9525" marT="9525" marB="0" anchor="ctr">
                    <a:lnL>
                      <a:noFill/>
                    </a:lnL>
                    <a:lnR>
                      <a:noFill/>
                    </a:lnR>
                    <a:lnT>
                      <a:noFill/>
                    </a:lnT>
                    <a:lnB>
                      <a:noFill/>
                    </a:lnB>
                  </a:tcPr>
                </a:tc>
                <a:extLst>
                  <a:ext uri="{0D108BD9-81ED-4DB2-BD59-A6C34878D82A}">
                    <a16:rowId xmlns:a16="http://schemas.microsoft.com/office/drawing/2014/main" xmlns="" val="4282114412"/>
                  </a:ext>
                </a:extLst>
              </a:tr>
              <a:tr h="209761">
                <a:tc>
                  <a:txBody>
                    <a:bodyPr/>
                    <a:lstStyle/>
                    <a:p>
                      <a:pPr marL="91440" algn="l" fontAlgn="b"/>
                      <a:r>
                        <a:rPr lang="en-US" sz="1200" b="0" i="0" u="none" strike="noStrike">
                          <a:solidFill>
                            <a:srgbClr val="000000"/>
                          </a:solidFill>
                          <a:effectLst/>
                          <a:latin typeface="Georgia" panose="02040502050405020303" pitchFamily="18" charset="0"/>
                        </a:rPr>
                        <a:t>NRSP Microfinance Bank</a:t>
                      </a:r>
                    </a:p>
                  </a:txBody>
                  <a:tcPr marL="9525" marR="9525" marT="9525" marB="0" anchor="b">
                    <a:lnL>
                      <a:noFill/>
                    </a:lnL>
                    <a:lnR>
                      <a:noFill/>
                    </a:lnR>
                    <a:lnT>
                      <a:noFill/>
                    </a:lnT>
                    <a:lnB>
                      <a:noFill/>
                    </a:lnB>
                  </a:tcPr>
                </a:tc>
                <a:tc>
                  <a:txBody>
                    <a:bodyPr/>
                    <a:lstStyle/>
                    <a:p>
                      <a:pPr algn="ctr" fontAlgn="ctr"/>
                      <a:r>
                        <a:rPr lang="en-US" sz="1200" b="0" i="0" u="none" strike="noStrike">
                          <a:solidFill>
                            <a:srgbClr val="000000"/>
                          </a:solidFill>
                          <a:effectLst/>
                          <a:latin typeface="Georgia" panose="02040502050405020303" pitchFamily="18" charset="0"/>
                        </a:rPr>
                        <a:t>18.6%</a:t>
                      </a:r>
                    </a:p>
                  </a:txBody>
                  <a:tcPr marL="9525" marR="9525" marT="9525" marB="0" anchor="ctr">
                    <a:lnL>
                      <a:noFill/>
                    </a:lnL>
                    <a:lnR>
                      <a:noFill/>
                    </a:lnR>
                    <a:lnT>
                      <a:noFill/>
                    </a:lnT>
                    <a:lnB>
                      <a:noFill/>
                    </a:lnB>
                  </a:tcPr>
                </a:tc>
                <a:tc>
                  <a:txBody>
                    <a:bodyPr/>
                    <a:lstStyle/>
                    <a:p>
                      <a:pPr algn="ctr" fontAlgn="ctr"/>
                      <a:r>
                        <a:rPr lang="en-US" sz="1200" b="0" i="0" u="none" strike="noStrike">
                          <a:solidFill>
                            <a:srgbClr val="000000"/>
                          </a:solidFill>
                          <a:effectLst/>
                          <a:latin typeface="Georgia" panose="02040502050405020303" pitchFamily="18" charset="0"/>
                        </a:rPr>
                        <a:t>18.6%</a:t>
                      </a:r>
                    </a:p>
                  </a:txBody>
                  <a:tcPr marL="9525" marR="9525" marT="9525" marB="0" anchor="ctr">
                    <a:lnL>
                      <a:noFill/>
                    </a:lnL>
                    <a:lnR>
                      <a:noFill/>
                    </a:lnR>
                    <a:lnT>
                      <a:noFill/>
                    </a:lnT>
                    <a:lnB>
                      <a:noFill/>
                    </a:lnB>
                  </a:tcPr>
                </a:tc>
                <a:tc>
                  <a:txBody>
                    <a:bodyPr/>
                    <a:lstStyle/>
                    <a:p>
                      <a:pPr algn="ctr" fontAlgn="ctr"/>
                      <a:r>
                        <a:rPr lang="en-US" sz="1200" b="0" i="0" u="none" strike="noStrike">
                          <a:solidFill>
                            <a:srgbClr val="000000"/>
                          </a:solidFill>
                          <a:effectLst/>
                          <a:latin typeface="Georgia" panose="02040502050405020303" pitchFamily="18" charset="0"/>
                        </a:rPr>
                        <a:t>18.6%</a:t>
                      </a:r>
                    </a:p>
                  </a:txBody>
                  <a:tcPr marL="9525" marR="9525" marT="9525" marB="0" anchor="ctr">
                    <a:lnL>
                      <a:noFill/>
                    </a:lnL>
                    <a:lnR>
                      <a:noFill/>
                    </a:lnR>
                    <a:lnT>
                      <a:noFill/>
                    </a:lnT>
                    <a:lnB>
                      <a:noFill/>
                    </a:lnB>
                  </a:tcPr>
                </a:tc>
                <a:tc>
                  <a:txBody>
                    <a:bodyPr/>
                    <a:lstStyle/>
                    <a:p>
                      <a:pPr algn="ctr" fontAlgn="ctr"/>
                      <a:r>
                        <a:rPr lang="en-US" sz="1200" b="0" i="0" u="none" strike="noStrike">
                          <a:solidFill>
                            <a:srgbClr val="000000"/>
                          </a:solidFill>
                          <a:effectLst/>
                          <a:latin typeface="Georgia" panose="02040502050405020303" pitchFamily="18" charset="0"/>
                        </a:rPr>
                        <a:t>18.6%</a:t>
                      </a:r>
                    </a:p>
                  </a:txBody>
                  <a:tcPr marL="9525" marR="9525" marT="9525" marB="0" anchor="ctr">
                    <a:lnL>
                      <a:noFill/>
                    </a:lnL>
                    <a:lnR>
                      <a:noFill/>
                    </a:lnR>
                    <a:lnT>
                      <a:noFill/>
                    </a:lnT>
                    <a:lnB>
                      <a:noFill/>
                    </a:lnB>
                  </a:tcPr>
                </a:tc>
                <a:tc>
                  <a:txBody>
                    <a:bodyPr/>
                    <a:lstStyle/>
                    <a:p>
                      <a:pPr algn="ctr" fontAlgn="ctr"/>
                      <a:r>
                        <a:rPr lang="en-US" sz="1200" b="0" i="0" u="none" strike="noStrike" dirty="0">
                          <a:solidFill>
                            <a:srgbClr val="000000"/>
                          </a:solidFill>
                          <a:effectLst/>
                          <a:latin typeface="Georgia" panose="02040502050405020303" pitchFamily="18" charset="0"/>
                        </a:rPr>
                        <a:t>16.4%</a:t>
                      </a:r>
                    </a:p>
                  </a:txBody>
                  <a:tcPr marL="9525" marR="9525" marT="9525" marB="0" anchor="ctr">
                    <a:lnL>
                      <a:noFill/>
                    </a:lnL>
                    <a:lnR>
                      <a:noFill/>
                    </a:lnR>
                    <a:lnT>
                      <a:noFill/>
                    </a:lnT>
                    <a:lnB>
                      <a:noFill/>
                    </a:lnB>
                  </a:tcPr>
                </a:tc>
                <a:tc>
                  <a:txBody>
                    <a:bodyPr/>
                    <a:lstStyle/>
                    <a:p>
                      <a:pPr algn="ctr" fontAlgn="ctr"/>
                      <a:r>
                        <a:rPr lang="en-US" sz="1200" b="0" i="0" u="none" strike="noStrike">
                          <a:solidFill>
                            <a:srgbClr val="000000"/>
                          </a:solidFill>
                          <a:effectLst/>
                          <a:latin typeface="Georgia" panose="02040502050405020303" pitchFamily="18" charset="0"/>
                        </a:rPr>
                        <a:t>16.4%</a:t>
                      </a:r>
                    </a:p>
                  </a:txBody>
                  <a:tcPr marL="9525" marR="9525" marT="9525" marB="0" anchor="ctr">
                    <a:lnL>
                      <a:noFill/>
                    </a:lnL>
                    <a:lnR>
                      <a:noFill/>
                    </a:lnR>
                    <a:lnT>
                      <a:noFill/>
                    </a:lnT>
                    <a:lnB>
                      <a:noFill/>
                    </a:lnB>
                  </a:tcPr>
                </a:tc>
                <a:extLst>
                  <a:ext uri="{0D108BD9-81ED-4DB2-BD59-A6C34878D82A}">
                    <a16:rowId xmlns:a16="http://schemas.microsoft.com/office/drawing/2014/main" xmlns="" val="641204653"/>
                  </a:ext>
                </a:extLst>
              </a:tr>
              <a:tr h="209761">
                <a:tc>
                  <a:txBody>
                    <a:bodyPr/>
                    <a:lstStyle/>
                    <a:p>
                      <a:pPr marL="91440" algn="l" fontAlgn="b"/>
                      <a:r>
                        <a:rPr lang="en-US" sz="1200" b="1" i="0" u="none" strike="noStrike">
                          <a:solidFill>
                            <a:srgbClr val="FFFFFF"/>
                          </a:solidFill>
                          <a:effectLst/>
                          <a:latin typeface="Georgia" panose="02040502050405020303" pitchFamily="18" charset="0"/>
                        </a:rPr>
                        <a:t>Equity/Assets</a:t>
                      </a:r>
                    </a:p>
                  </a:txBody>
                  <a:tcPr marL="9525" marR="9525" marT="9525" marB="0" anchor="b">
                    <a:lnL>
                      <a:noFill/>
                    </a:lnL>
                    <a:lnR>
                      <a:noFill/>
                    </a:lnR>
                    <a:lnT>
                      <a:noFill/>
                    </a:lnT>
                    <a:lnB>
                      <a:noFill/>
                    </a:lnB>
                    <a:solidFill>
                      <a:srgbClr val="002060"/>
                    </a:solidFill>
                  </a:tcPr>
                </a:tc>
                <a:tc>
                  <a:txBody>
                    <a:bodyPr/>
                    <a:lstStyle/>
                    <a:p>
                      <a:pPr algn="ctr" fontAlgn="ctr"/>
                      <a:r>
                        <a:rPr lang="en-US" sz="1200" b="1" i="0" u="none" strike="noStrike">
                          <a:solidFill>
                            <a:srgbClr val="FFFFFF"/>
                          </a:solidFill>
                          <a:effectLst/>
                          <a:latin typeface="Georgia" panose="02040502050405020303" pitchFamily="18" charset="0"/>
                        </a:rPr>
                        <a:t>CY16</a:t>
                      </a:r>
                    </a:p>
                  </a:txBody>
                  <a:tcPr marL="9525" marR="9525" marT="9525" marB="0" anchor="ctr">
                    <a:lnL>
                      <a:noFill/>
                    </a:lnL>
                    <a:lnR>
                      <a:noFill/>
                    </a:lnR>
                    <a:lnT>
                      <a:noFill/>
                    </a:lnT>
                    <a:lnB>
                      <a:noFill/>
                    </a:lnB>
                    <a:solidFill>
                      <a:srgbClr val="002060"/>
                    </a:solidFill>
                  </a:tcPr>
                </a:tc>
                <a:tc>
                  <a:txBody>
                    <a:bodyPr/>
                    <a:lstStyle/>
                    <a:p>
                      <a:pPr algn="ctr" fontAlgn="ctr"/>
                      <a:r>
                        <a:rPr lang="en-US" sz="1200" b="1" i="0" u="none" strike="noStrike">
                          <a:solidFill>
                            <a:srgbClr val="FFFFFF"/>
                          </a:solidFill>
                          <a:effectLst/>
                          <a:latin typeface="Georgia" panose="02040502050405020303" pitchFamily="18" charset="0"/>
                        </a:rPr>
                        <a:t>CY17</a:t>
                      </a:r>
                    </a:p>
                  </a:txBody>
                  <a:tcPr marL="9525" marR="9525" marT="9525" marB="0" anchor="ctr">
                    <a:lnL>
                      <a:noFill/>
                    </a:lnL>
                    <a:lnR>
                      <a:noFill/>
                    </a:lnR>
                    <a:lnT>
                      <a:noFill/>
                    </a:lnT>
                    <a:lnB>
                      <a:noFill/>
                    </a:lnB>
                    <a:solidFill>
                      <a:srgbClr val="002060"/>
                    </a:solidFill>
                  </a:tcPr>
                </a:tc>
                <a:tc>
                  <a:txBody>
                    <a:bodyPr/>
                    <a:lstStyle/>
                    <a:p>
                      <a:pPr algn="ctr" fontAlgn="ctr"/>
                      <a:r>
                        <a:rPr lang="en-US" sz="1200" b="1" i="0" u="none" strike="noStrike">
                          <a:solidFill>
                            <a:srgbClr val="FFFFFF"/>
                          </a:solidFill>
                          <a:effectLst/>
                          <a:latin typeface="Georgia" panose="02040502050405020303" pitchFamily="18" charset="0"/>
                        </a:rPr>
                        <a:t>CY18</a:t>
                      </a:r>
                    </a:p>
                  </a:txBody>
                  <a:tcPr marL="9525" marR="9525" marT="9525" marB="0" anchor="ctr">
                    <a:lnL>
                      <a:noFill/>
                    </a:lnL>
                    <a:lnR>
                      <a:noFill/>
                    </a:lnR>
                    <a:lnT>
                      <a:noFill/>
                    </a:lnT>
                    <a:lnB>
                      <a:noFill/>
                    </a:lnB>
                    <a:solidFill>
                      <a:srgbClr val="002060"/>
                    </a:solidFill>
                  </a:tcPr>
                </a:tc>
                <a:tc>
                  <a:txBody>
                    <a:bodyPr/>
                    <a:lstStyle/>
                    <a:p>
                      <a:pPr algn="ctr" fontAlgn="ctr"/>
                      <a:r>
                        <a:rPr lang="en-US" sz="1200" b="1" i="0" u="none" strike="noStrike">
                          <a:solidFill>
                            <a:srgbClr val="FFFFFF"/>
                          </a:solidFill>
                          <a:effectLst/>
                          <a:latin typeface="Georgia" panose="02040502050405020303" pitchFamily="18" charset="0"/>
                        </a:rPr>
                        <a:t>CY19</a:t>
                      </a:r>
                    </a:p>
                  </a:txBody>
                  <a:tcPr marL="9525" marR="9525" marT="9525" marB="0" anchor="ctr">
                    <a:lnL>
                      <a:noFill/>
                    </a:lnL>
                    <a:lnR>
                      <a:noFill/>
                    </a:lnR>
                    <a:lnT>
                      <a:noFill/>
                    </a:lnT>
                    <a:lnB>
                      <a:noFill/>
                    </a:lnB>
                    <a:solidFill>
                      <a:srgbClr val="002060"/>
                    </a:solidFill>
                  </a:tcPr>
                </a:tc>
                <a:tc>
                  <a:txBody>
                    <a:bodyPr/>
                    <a:lstStyle/>
                    <a:p>
                      <a:pPr algn="ctr" fontAlgn="ctr"/>
                      <a:r>
                        <a:rPr lang="en-US" sz="1200" b="1" i="0" u="none" strike="noStrike" dirty="0">
                          <a:solidFill>
                            <a:srgbClr val="FFFFFF"/>
                          </a:solidFill>
                          <a:effectLst/>
                          <a:latin typeface="Georgia" panose="02040502050405020303" pitchFamily="18" charset="0"/>
                        </a:rPr>
                        <a:t>CY20</a:t>
                      </a:r>
                    </a:p>
                  </a:txBody>
                  <a:tcPr marL="9525" marR="9525" marT="9525" marB="0" anchor="ctr">
                    <a:lnL>
                      <a:noFill/>
                    </a:lnL>
                    <a:lnR>
                      <a:noFill/>
                    </a:lnR>
                    <a:lnT>
                      <a:noFill/>
                    </a:lnT>
                    <a:lnB>
                      <a:noFill/>
                    </a:lnB>
                    <a:solidFill>
                      <a:srgbClr val="002060"/>
                    </a:solidFill>
                  </a:tcPr>
                </a:tc>
                <a:tc>
                  <a:txBody>
                    <a:bodyPr/>
                    <a:lstStyle/>
                    <a:p>
                      <a:pPr algn="ctr" fontAlgn="ctr"/>
                      <a:r>
                        <a:rPr lang="en-US" sz="1200" b="1" i="0" u="none" strike="noStrike">
                          <a:solidFill>
                            <a:srgbClr val="FFFFFF"/>
                          </a:solidFill>
                          <a:effectLst/>
                          <a:latin typeface="Georgia" panose="02040502050405020303" pitchFamily="18" charset="0"/>
                        </a:rPr>
                        <a:t>9MCY21</a:t>
                      </a:r>
                    </a:p>
                  </a:txBody>
                  <a:tcPr marL="9525" marR="9525" marT="9525" marB="0" anchor="ctr">
                    <a:lnL>
                      <a:noFill/>
                    </a:lnL>
                    <a:lnR>
                      <a:noFill/>
                    </a:lnR>
                    <a:lnT>
                      <a:noFill/>
                    </a:lnT>
                    <a:lnB>
                      <a:noFill/>
                    </a:lnB>
                    <a:solidFill>
                      <a:srgbClr val="002060"/>
                    </a:solidFill>
                  </a:tcPr>
                </a:tc>
                <a:extLst>
                  <a:ext uri="{0D108BD9-81ED-4DB2-BD59-A6C34878D82A}">
                    <a16:rowId xmlns:a16="http://schemas.microsoft.com/office/drawing/2014/main" xmlns="" val="2036259066"/>
                  </a:ext>
                </a:extLst>
              </a:tr>
              <a:tr h="209761">
                <a:tc>
                  <a:txBody>
                    <a:bodyPr/>
                    <a:lstStyle/>
                    <a:p>
                      <a:pPr marL="91440" algn="l" fontAlgn="b"/>
                      <a:r>
                        <a:rPr lang="en-US" sz="1200" b="0" i="0" u="none" strike="noStrike">
                          <a:solidFill>
                            <a:srgbClr val="000000"/>
                          </a:solidFill>
                          <a:effectLst/>
                          <a:latin typeface="Georgia" panose="02040502050405020303" pitchFamily="18" charset="0"/>
                        </a:rPr>
                        <a:t>Khushhali Microfinance Bank</a:t>
                      </a:r>
                    </a:p>
                  </a:txBody>
                  <a:tcPr marL="9525" marR="9525" marT="9525" marB="0" anchor="b">
                    <a:lnL>
                      <a:noFill/>
                    </a:lnL>
                    <a:lnR>
                      <a:noFill/>
                    </a:lnR>
                    <a:lnT>
                      <a:noFill/>
                    </a:lnT>
                    <a:lnB>
                      <a:noFill/>
                    </a:lnB>
                    <a:solidFill>
                      <a:srgbClr val="FFFFFF"/>
                    </a:solidFill>
                  </a:tcPr>
                </a:tc>
                <a:tc>
                  <a:txBody>
                    <a:bodyPr/>
                    <a:lstStyle/>
                    <a:p>
                      <a:pPr algn="ctr" fontAlgn="ctr"/>
                      <a:r>
                        <a:rPr lang="en-US" sz="1200" b="0" i="0" u="none" strike="noStrike">
                          <a:solidFill>
                            <a:srgbClr val="000000"/>
                          </a:solidFill>
                          <a:effectLst/>
                          <a:latin typeface="Georgia" panose="02040502050405020303" pitchFamily="18" charset="0"/>
                        </a:rPr>
                        <a:t>14.6%</a:t>
                      </a:r>
                    </a:p>
                  </a:txBody>
                  <a:tcPr marL="9525" marR="9525" marT="9525" marB="0" anchor="ctr">
                    <a:lnL>
                      <a:noFill/>
                    </a:lnL>
                    <a:lnR>
                      <a:noFill/>
                    </a:lnR>
                    <a:lnT>
                      <a:noFill/>
                    </a:lnT>
                    <a:lnB>
                      <a:noFill/>
                    </a:lnB>
                    <a:solidFill>
                      <a:srgbClr val="FFFFFF"/>
                    </a:solidFill>
                  </a:tcPr>
                </a:tc>
                <a:tc>
                  <a:txBody>
                    <a:bodyPr/>
                    <a:lstStyle/>
                    <a:p>
                      <a:pPr algn="ctr" fontAlgn="ctr"/>
                      <a:r>
                        <a:rPr lang="en-US" sz="1200" b="0" i="0" u="none" strike="noStrike">
                          <a:solidFill>
                            <a:srgbClr val="000000"/>
                          </a:solidFill>
                          <a:effectLst/>
                          <a:latin typeface="Georgia" panose="02040502050405020303" pitchFamily="18" charset="0"/>
                        </a:rPr>
                        <a:t>10.8%</a:t>
                      </a:r>
                    </a:p>
                  </a:txBody>
                  <a:tcPr marL="9525" marR="9525" marT="9525" marB="0" anchor="ctr">
                    <a:lnL>
                      <a:noFill/>
                    </a:lnL>
                    <a:lnR>
                      <a:noFill/>
                    </a:lnR>
                    <a:lnT>
                      <a:noFill/>
                    </a:lnT>
                    <a:lnB>
                      <a:noFill/>
                    </a:lnB>
                    <a:solidFill>
                      <a:srgbClr val="FFFFFF"/>
                    </a:solidFill>
                  </a:tcPr>
                </a:tc>
                <a:tc>
                  <a:txBody>
                    <a:bodyPr/>
                    <a:lstStyle/>
                    <a:p>
                      <a:pPr algn="ctr" fontAlgn="ctr"/>
                      <a:r>
                        <a:rPr lang="en-US" sz="1200" b="0" i="0" u="none" strike="noStrike">
                          <a:solidFill>
                            <a:srgbClr val="000000"/>
                          </a:solidFill>
                          <a:effectLst/>
                          <a:latin typeface="Georgia" panose="02040502050405020303" pitchFamily="18" charset="0"/>
                        </a:rPr>
                        <a:t>11.6%</a:t>
                      </a:r>
                    </a:p>
                  </a:txBody>
                  <a:tcPr marL="9525" marR="9525" marT="9525" marB="0" anchor="ctr">
                    <a:lnL>
                      <a:noFill/>
                    </a:lnL>
                    <a:lnR>
                      <a:noFill/>
                    </a:lnR>
                    <a:lnT>
                      <a:noFill/>
                    </a:lnT>
                    <a:lnB>
                      <a:noFill/>
                    </a:lnB>
                    <a:solidFill>
                      <a:srgbClr val="FFFFFF"/>
                    </a:solidFill>
                  </a:tcPr>
                </a:tc>
                <a:tc>
                  <a:txBody>
                    <a:bodyPr/>
                    <a:lstStyle/>
                    <a:p>
                      <a:pPr algn="ctr" fontAlgn="ctr"/>
                      <a:r>
                        <a:rPr lang="en-US" sz="1200" b="0" i="0" u="none" strike="noStrike">
                          <a:solidFill>
                            <a:srgbClr val="000000"/>
                          </a:solidFill>
                          <a:effectLst/>
                          <a:latin typeface="Georgia" panose="02040502050405020303" pitchFamily="18" charset="0"/>
                        </a:rPr>
                        <a:t>11.5%</a:t>
                      </a:r>
                    </a:p>
                  </a:txBody>
                  <a:tcPr marL="9525" marR="9525" marT="9525" marB="0" anchor="ctr">
                    <a:lnL>
                      <a:noFill/>
                    </a:lnL>
                    <a:lnR>
                      <a:noFill/>
                    </a:lnR>
                    <a:lnT>
                      <a:noFill/>
                    </a:lnT>
                    <a:lnB>
                      <a:noFill/>
                    </a:lnB>
                    <a:solidFill>
                      <a:srgbClr val="FFFFFF"/>
                    </a:solidFill>
                  </a:tcPr>
                </a:tc>
                <a:tc>
                  <a:txBody>
                    <a:bodyPr/>
                    <a:lstStyle/>
                    <a:p>
                      <a:pPr algn="ctr" fontAlgn="ctr"/>
                      <a:r>
                        <a:rPr lang="en-US" sz="1200" b="0" i="0" u="none" strike="noStrike" dirty="0">
                          <a:solidFill>
                            <a:srgbClr val="000000"/>
                          </a:solidFill>
                          <a:effectLst/>
                          <a:latin typeface="Georgia" panose="02040502050405020303" pitchFamily="18" charset="0"/>
                        </a:rPr>
                        <a:t>10.1%</a:t>
                      </a:r>
                    </a:p>
                  </a:txBody>
                  <a:tcPr marL="9525" marR="9525" marT="9525" marB="0" anchor="ctr">
                    <a:lnL>
                      <a:noFill/>
                    </a:lnL>
                    <a:lnR>
                      <a:noFill/>
                    </a:lnR>
                    <a:lnT>
                      <a:noFill/>
                    </a:lnT>
                    <a:lnB>
                      <a:noFill/>
                    </a:lnB>
                    <a:solidFill>
                      <a:srgbClr val="FFFFFF"/>
                    </a:solidFill>
                  </a:tcPr>
                </a:tc>
                <a:tc>
                  <a:txBody>
                    <a:bodyPr/>
                    <a:lstStyle/>
                    <a:p>
                      <a:pPr algn="ctr" fontAlgn="ctr"/>
                      <a:r>
                        <a:rPr lang="en-US" sz="1200" b="0" i="0" u="none" strike="noStrike" dirty="0">
                          <a:solidFill>
                            <a:srgbClr val="000000"/>
                          </a:solidFill>
                          <a:effectLst/>
                          <a:latin typeface="Georgia" panose="02040502050405020303" pitchFamily="18" charset="0"/>
                        </a:rPr>
                        <a:t>10.2%</a:t>
                      </a:r>
                    </a:p>
                  </a:txBody>
                  <a:tcPr marL="9525" marR="9525" marT="9525" marB="0" anchor="ctr">
                    <a:lnL>
                      <a:noFill/>
                    </a:lnL>
                    <a:lnR>
                      <a:noFill/>
                    </a:lnR>
                    <a:lnT>
                      <a:noFill/>
                    </a:lnT>
                    <a:lnB>
                      <a:noFill/>
                    </a:lnB>
                    <a:solidFill>
                      <a:srgbClr val="FFFFFF"/>
                    </a:solidFill>
                  </a:tcPr>
                </a:tc>
                <a:extLst>
                  <a:ext uri="{0D108BD9-81ED-4DB2-BD59-A6C34878D82A}">
                    <a16:rowId xmlns:a16="http://schemas.microsoft.com/office/drawing/2014/main" xmlns="" val="3958014492"/>
                  </a:ext>
                </a:extLst>
              </a:tr>
              <a:tr h="209761">
                <a:tc>
                  <a:txBody>
                    <a:bodyPr/>
                    <a:lstStyle/>
                    <a:p>
                      <a:pPr marL="91440" algn="l" fontAlgn="b"/>
                      <a:r>
                        <a:rPr lang="en-US" sz="1200" b="0" i="0" u="none" strike="noStrike">
                          <a:solidFill>
                            <a:srgbClr val="000000"/>
                          </a:solidFill>
                          <a:effectLst/>
                          <a:latin typeface="Georgia" panose="02040502050405020303" pitchFamily="18" charset="0"/>
                        </a:rPr>
                        <a:t>First Microfinance Bank</a:t>
                      </a:r>
                    </a:p>
                  </a:txBody>
                  <a:tcPr marL="9525" marR="9525" marT="9525" marB="0" anchor="b">
                    <a:lnL>
                      <a:noFill/>
                    </a:lnL>
                    <a:lnR>
                      <a:noFill/>
                    </a:lnR>
                    <a:lnT>
                      <a:noFill/>
                    </a:lnT>
                    <a:lnB>
                      <a:noFill/>
                    </a:lnB>
                    <a:solidFill>
                      <a:srgbClr val="FFFFFF"/>
                    </a:solidFill>
                  </a:tcPr>
                </a:tc>
                <a:tc>
                  <a:txBody>
                    <a:bodyPr/>
                    <a:lstStyle/>
                    <a:p>
                      <a:pPr algn="ctr" fontAlgn="ctr"/>
                      <a:r>
                        <a:rPr lang="en-US" sz="1200" b="0" i="0" u="none" strike="noStrike">
                          <a:solidFill>
                            <a:srgbClr val="000000"/>
                          </a:solidFill>
                          <a:effectLst/>
                          <a:latin typeface="Georgia" panose="02040502050405020303" pitchFamily="18" charset="0"/>
                        </a:rPr>
                        <a:t>22.7%</a:t>
                      </a:r>
                    </a:p>
                  </a:txBody>
                  <a:tcPr marL="9525" marR="9525" marT="9525" marB="0" anchor="ctr">
                    <a:lnL>
                      <a:noFill/>
                    </a:lnL>
                    <a:lnR>
                      <a:noFill/>
                    </a:lnR>
                    <a:lnT>
                      <a:noFill/>
                    </a:lnT>
                    <a:lnB>
                      <a:noFill/>
                    </a:lnB>
                    <a:solidFill>
                      <a:srgbClr val="FFFFFF"/>
                    </a:solidFill>
                  </a:tcPr>
                </a:tc>
                <a:tc>
                  <a:txBody>
                    <a:bodyPr/>
                    <a:lstStyle/>
                    <a:p>
                      <a:pPr algn="ctr" fontAlgn="ctr"/>
                      <a:r>
                        <a:rPr lang="en-US" sz="1200" b="0" i="0" u="none" strike="noStrike">
                          <a:solidFill>
                            <a:srgbClr val="000000"/>
                          </a:solidFill>
                          <a:effectLst/>
                          <a:latin typeface="Georgia" panose="02040502050405020303" pitchFamily="18" charset="0"/>
                        </a:rPr>
                        <a:t>17.4%</a:t>
                      </a:r>
                    </a:p>
                  </a:txBody>
                  <a:tcPr marL="9525" marR="9525" marT="9525" marB="0" anchor="ctr">
                    <a:lnL>
                      <a:noFill/>
                    </a:lnL>
                    <a:lnR>
                      <a:noFill/>
                    </a:lnR>
                    <a:lnT>
                      <a:noFill/>
                    </a:lnT>
                    <a:lnB>
                      <a:noFill/>
                    </a:lnB>
                    <a:solidFill>
                      <a:srgbClr val="FFFFFF"/>
                    </a:solidFill>
                  </a:tcPr>
                </a:tc>
                <a:tc>
                  <a:txBody>
                    <a:bodyPr/>
                    <a:lstStyle/>
                    <a:p>
                      <a:pPr algn="ctr" fontAlgn="ctr"/>
                      <a:r>
                        <a:rPr lang="en-US" sz="1200" b="0" i="0" u="none" strike="noStrike">
                          <a:solidFill>
                            <a:srgbClr val="000000"/>
                          </a:solidFill>
                          <a:effectLst/>
                          <a:latin typeface="Georgia" panose="02040502050405020303" pitchFamily="18" charset="0"/>
                        </a:rPr>
                        <a:t>14.6%</a:t>
                      </a:r>
                    </a:p>
                  </a:txBody>
                  <a:tcPr marL="9525" marR="9525" marT="9525" marB="0" anchor="ctr">
                    <a:lnL>
                      <a:noFill/>
                    </a:lnL>
                    <a:lnR>
                      <a:noFill/>
                    </a:lnR>
                    <a:lnT>
                      <a:noFill/>
                    </a:lnT>
                    <a:lnB>
                      <a:noFill/>
                    </a:lnB>
                    <a:solidFill>
                      <a:srgbClr val="FFFFFF"/>
                    </a:solidFill>
                  </a:tcPr>
                </a:tc>
                <a:tc>
                  <a:txBody>
                    <a:bodyPr/>
                    <a:lstStyle/>
                    <a:p>
                      <a:pPr algn="ctr" fontAlgn="ctr"/>
                      <a:r>
                        <a:rPr lang="en-US" sz="1200" b="0" i="0" u="none" strike="noStrike">
                          <a:solidFill>
                            <a:srgbClr val="000000"/>
                          </a:solidFill>
                          <a:effectLst/>
                          <a:latin typeface="Georgia" panose="02040502050405020303" pitchFamily="18" charset="0"/>
                        </a:rPr>
                        <a:t>12.8%</a:t>
                      </a:r>
                    </a:p>
                  </a:txBody>
                  <a:tcPr marL="9525" marR="9525" marT="9525" marB="0" anchor="ctr">
                    <a:lnL>
                      <a:noFill/>
                    </a:lnL>
                    <a:lnR>
                      <a:noFill/>
                    </a:lnR>
                    <a:lnT>
                      <a:noFill/>
                    </a:lnT>
                    <a:lnB>
                      <a:noFill/>
                    </a:lnB>
                    <a:solidFill>
                      <a:srgbClr val="FFFFFF"/>
                    </a:solidFill>
                  </a:tcPr>
                </a:tc>
                <a:tc>
                  <a:txBody>
                    <a:bodyPr/>
                    <a:lstStyle/>
                    <a:p>
                      <a:pPr algn="ctr" fontAlgn="ctr"/>
                      <a:r>
                        <a:rPr lang="en-US" sz="1200" b="0" i="0" u="none" strike="noStrike">
                          <a:solidFill>
                            <a:srgbClr val="000000"/>
                          </a:solidFill>
                          <a:effectLst/>
                          <a:latin typeface="Georgia" panose="02040502050405020303" pitchFamily="18" charset="0"/>
                        </a:rPr>
                        <a:t>8.7%</a:t>
                      </a:r>
                    </a:p>
                  </a:txBody>
                  <a:tcPr marL="9525" marR="9525" marT="9525" marB="0" anchor="ctr">
                    <a:lnL>
                      <a:noFill/>
                    </a:lnL>
                    <a:lnR>
                      <a:noFill/>
                    </a:lnR>
                    <a:lnT>
                      <a:noFill/>
                    </a:lnT>
                    <a:lnB>
                      <a:noFill/>
                    </a:lnB>
                    <a:solidFill>
                      <a:srgbClr val="FFFFFF"/>
                    </a:solidFill>
                  </a:tcPr>
                </a:tc>
                <a:tc>
                  <a:txBody>
                    <a:bodyPr/>
                    <a:lstStyle/>
                    <a:p>
                      <a:pPr algn="ctr" fontAlgn="ctr"/>
                      <a:r>
                        <a:rPr lang="en-US" sz="1200" b="0" i="0" u="none" strike="noStrike" dirty="0">
                          <a:solidFill>
                            <a:srgbClr val="000000"/>
                          </a:solidFill>
                          <a:effectLst/>
                          <a:latin typeface="Georgia" panose="02040502050405020303" pitchFamily="18" charset="0"/>
                        </a:rPr>
                        <a:t>10.0%</a:t>
                      </a:r>
                    </a:p>
                  </a:txBody>
                  <a:tcPr marL="9525" marR="9525" marT="9525" marB="0" anchor="ctr">
                    <a:lnL>
                      <a:noFill/>
                    </a:lnL>
                    <a:lnR>
                      <a:noFill/>
                    </a:lnR>
                    <a:lnT>
                      <a:noFill/>
                    </a:lnT>
                    <a:lnB>
                      <a:noFill/>
                    </a:lnB>
                    <a:solidFill>
                      <a:srgbClr val="FFFFFF"/>
                    </a:solidFill>
                  </a:tcPr>
                </a:tc>
                <a:extLst>
                  <a:ext uri="{0D108BD9-81ED-4DB2-BD59-A6C34878D82A}">
                    <a16:rowId xmlns:a16="http://schemas.microsoft.com/office/drawing/2014/main" xmlns="" val="1695428910"/>
                  </a:ext>
                </a:extLst>
              </a:tr>
              <a:tr h="209761">
                <a:tc>
                  <a:txBody>
                    <a:bodyPr/>
                    <a:lstStyle/>
                    <a:p>
                      <a:pPr marL="91440" algn="l" fontAlgn="b"/>
                      <a:r>
                        <a:rPr lang="en-US" sz="1200" b="0" i="0" u="none" strike="noStrike">
                          <a:solidFill>
                            <a:srgbClr val="000000"/>
                          </a:solidFill>
                          <a:effectLst/>
                          <a:latin typeface="Georgia" panose="02040502050405020303" pitchFamily="18" charset="0"/>
                        </a:rPr>
                        <a:t>Mobilink Microfinance Bank</a:t>
                      </a:r>
                    </a:p>
                  </a:txBody>
                  <a:tcPr marL="9525" marR="9525" marT="9525" marB="0" anchor="b">
                    <a:lnL>
                      <a:noFill/>
                    </a:lnL>
                    <a:lnR>
                      <a:noFill/>
                    </a:lnR>
                    <a:lnT>
                      <a:noFill/>
                    </a:lnT>
                    <a:lnB>
                      <a:noFill/>
                    </a:lnB>
                    <a:solidFill>
                      <a:srgbClr val="FFFFFF"/>
                    </a:solidFill>
                  </a:tcPr>
                </a:tc>
                <a:tc>
                  <a:txBody>
                    <a:bodyPr/>
                    <a:lstStyle/>
                    <a:p>
                      <a:pPr algn="ctr" fontAlgn="ctr"/>
                      <a:r>
                        <a:rPr lang="en-US" sz="1200" b="0" i="0" u="none" strike="noStrike">
                          <a:solidFill>
                            <a:srgbClr val="000000"/>
                          </a:solidFill>
                          <a:effectLst/>
                          <a:latin typeface="Georgia" panose="02040502050405020303" pitchFamily="18" charset="0"/>
                        </a:rPr>
                        <a:t>8.6%</a:t>
                      </a:r>
                    </a:p>
                  </a:txBody>
                  <a:tcPr marL="9525" marR="9525" marT="9525" marB="0" anchor="ctr">
                    <a:lnL>
                      <a:noFill/>
                    </a:lnL>
                    <a:lnR>
                      <a:noFill/>
                    </a:lnR>
                    <a:lnT>
                      <a:noFill/>
                    </a:lnT>
                    <a:lnB>
                      <a:noFill/>
                    </a:lnB>
                    <a:solidFill>
                      <a:srgbClr val="FFFFFF"/>
                    </a:solidFill>
                  </a:tcPr>
                </a:tc>
                <a:tc>
                  <a:txBody>
                    <a:bodyPr/>
                    <a:lstStyle/>
                    <a:p>
                      <a:pPr algn="ctr" fontAlgn="ctr"/>
                      <a:r>
                        <a:rPr lang="en-US" sz="1200" b="0" i="0" u="none" strike="noStrike">
                          <a:solidFill>
                            <a:srgbClr val="000000"/>
                          </a:solidFill>
                          <a:effectLst/>
                          <a:latin typeface="Georgia" panose="02040502050405020303" pitchFamily="18" charset="0"/>
                        </a:rPr>
                        <a:t>15.1%</a:t>
                      </a:r>
                    </a:p>
                  </a:txBody>
                  <a:tcPr marL="9525" marR="9525" marT="9525" marB="0" anchor="ctr">
                    <a:lnL>
                      <a:noFill/>
                    </a:lnL>
                    <a:lnR>
                      <a:noFill/>
                    </a:lnR>
                    <a:lnT>
                      <a:noFill/>
                    </a:lnT>
                    <a:lnB>
                      <a:noFill/>
                    </a:lnB>
                    <a:solidFill>
                      <a:srgbClr val="FFFFFF"/>
                    </a:solidFill>
                  </a:tcPr>
                </a:tc>
                <a:tc>
                  <a:txBody>
                    <a:bodyPr/>
                    <a:lstStyle/>
                    <a:p>
                      <a:pPr algn="ctr" fontAlgn="ctr"/>
                      <a:r>
                        <a:rPr lang="en-US" sz="1200" b="0" i="0" u="none" strike="noStrike">
                          <a:solidFill>
                            <a:srgbClr val="000000"/>
                          </a:solidFill>
                          <a:effectLst/>
                          <a:latin typeface="Georgia" panose="02040502050405020303" pitchFamily="18" charset="0"/>
                        </a:rPr>
                        <a:t>14.1%</a:t>
                      </a:r>
                    </a:p>
                  </a:txBody>
                  <a:tcPr marL="9525" marR="9525" marT="9525" marB="0" anchor="ctr">
                    <a:lnL>
                      <a:noFill/>
                    </a:lnL>
                    <a:lnR>
                      <a:noFill/>
                    </a:lnR>
                    <a:lnT>
                      <a:noFill/>
                    </a:lnT>
                    <a:lnB>
                      <a:noFill/>
                    </a:lnB>
                    <a:solidFill>
                      <a:srgbClr val="FFFFFF"/>
                    </a:solidFill>
                  </a:tcPr>
                </a:tc>
                <a:tc>
                  <a:txBody>
                    <a:bodyPr/>
                    <a:lstStyle/>
                    <a:p>
                      <a:pPr algn="ctr" fontAlgn="ctr"/>
                      <a:r>
                        <a:rPr lang="en-US" sz="1200" b="0" i="0" u="none" strike="noStrike">
                          <a:solidFill>
                            <a:srgbClr val="000000"/>
                          </a:solidFill>
                          <a:effectLst/>
                          <a:latin typeface="Georgia" panose="02040502050405020303" pitchFamily="18" charset="0"/>
                        </a:rPr>
                        <a:t>12.7%</a:t>
                      </a:r>
                    </a:p>
                  </a:txBody>
                  <a:tcPr marL="9525" marR="9525" marT="9525" marB="0" anchor="ctr">
                    <a:lnL>
                      <a:noFill/>
                    </a:lnL>
                    <a:lnR>
                      <a:noFill/>
                    </a:lnR>
                    <a:lnT>
                      <a:noFill/>
                    </a:lnT>
                    <a:lnB>
                      <a:noFill/>
                    </a:lnB>
                    <a:solidFill>
                      <a:srgbClr val="FFFFFF"/>
                    </a:solidFill>
                  </a:tcPr>
                </a:tc>
                <a:tc>
                  <a:txBody>
                    <a:bodyPr/>
                    <a:lstStyle/>
                    <a:p>
                      <a:pPr algn="ctr" fontAlgn="ctr"/>
                      <a:r>
                        <a:rPr lang="en-US" sz="1200" b="0" i="0" u="none" strike="noStrike">
                          <a:solidFill>
                            <a:srgbClr val="000000"/>
                          </a:solidFill>
                          <a:effectLst/>
                          <a:latin typeface="Georgia" panose="02040502050405020303" pitchFamily="18" charset="0"/>
                        </a:rPr>
                        <a:t>9.6%</a:t>
                      </a:r>
                    </a:p>
                  </a:txBody>
                  <a:tcPr marL="9525" marR="9525" marT="9525" marB="0" anchor="ctr">
                    <a:lnL>
                      <a:noFill/>
                    </a:lnL>
                    <a:lnR>
                      <a:noFill/>
                    </a:lnR>
                    <a:lnT>
                      <a:noFill/>
                    </a:lnT>
                    <a:lnB>
                      <a:noFill/>
                    </a:lnB>
                    <a:solidFill>
                      <a:srgbClr val="FFFFFF"/>
                    </a:solidFill>
                  </a:tcPr>
                </a:tc>
                <a:tc>
                  <a:txBody>
                    <a:bodyPr/>
                    <a:lstStyle/>
                    <a:p>
                      <a:pPr algn="ctr" fontAlgn="ctr"/>
                      <a:r>
                        <a:rPr lang="en-US" sz="1200" b="0" i="0" u="none" strike="noStrike" dirty="0">
                          <a:solidFill>
                            <a:srgbClr val="000000"/>
                          </a:solidFill>
                          <a:effectLst/>
                          <a:latin typeface="Georgia" panose="02040502050405020303" pitchFamily="18" charset="0"/>
                        </a:rPr>
                        <a:t>9.8%</a:t>
                      </a:r>
                    </a:p>
                  </a:txBody>
                  <a:tcPr marL="9525" marR="9525" marT="9525" marB="0" anchor="ctr">
                    <a:lnL>
                      <a:noFill/>
                    </a:lnL>
                    <a:lnR>
                      <a:noFill/>
                    </a:lnR>
                    <a:lnT>
                      <a:noFill/>
                    </a:lnT>
                    <a:lnB>
                      <a:noFill/>
                    </a:lnB>
                    <a:solidFill>
                      <a:srgbClr val="FFFFFF"/>
                    </a:solidFill>
                  </a:tcPr>
                </a:tc>
                <a:extLst>
                  <a:ext uri="{0D108BD9-81ED-4DB2-BD59-A6C34878D82A}">
                    <a16:rowId xmlns:a16="http://schemas.microsoft.com/office/drawing/2014/main" xmlns="" val="2941891729"/>
                  </a:ext>
                </a:extLst>
              </a:tr>
              <a:tr h="209761">
                <a:tc>
                  <a:txBody>
                    <a:bodyPr/>
                    <a:lstStyle/>
                    <a:p>
                      <a:pPr marL="91440" algn="l" fontAlgn="b"/>
                      <a:r>
                        <a:rPr lang="en-US" sz="1200" b="0" i="0" u="none" strike="noStrike">
                          <a:solidFill>
                            <a:srgbClr val="000000"/>
                          </a:solidFill>
                          <a:effectLst/>
                          <a:latin typeface="Georgia" panose="02040502050405020303" pitchFamily="18" charset="0"/>
                        </a:rPr>
                        <a:t>U Microfinance Bank</a:t>
                      </a:r>
                    </a:p>
                  </a:txBody>
                  <a:tcPr marL="9525" marR="9525" marT="9525" marB="0" anchor="b">
                    <a:lnL>
                      <a:noFill/>
                    </a:lnL>
                    <a:lnR>
                      <a:noFill/>
                    </a:lnR>
                    <a:lnT>
                      <a:noFill/>
                    </a:lnT>
                    <a:lnB>
                      <a:noFill/>
                    </a:lnB>
                    <a:solidFill>
                      <a:srgbClr val="FFFFFF"/>
                    </a:solidFill>
                  </a:tcPr>
                </a:tc>
                <a:tc>
                  <a:txBody>
                    <a:bodyPr/>
                    <a:lstStyle/>
                    <a:p>
                      <a:pPr algn="ctr" fontAlgn="ctr"/>
                      <a:r>
                        <a:rPr lang="en-US" sz="1200" b="0" i="0" u="none" strike="noStrike">
                          <a:solidFill>
                            <a:srgbClr val="000000"/>
                          </a:solidFill>
                          <a:effectLst/>
                          <a:latin typeface="Georgia" panose="02040502050405020303" pitchFamily="18" charset="0"/>
                        </a:rPr>
                        <a:t>10.6%</a:t>
                      </a:r>
                    </a:p>
                  </a:txBody>
                  <a:tcPr marL="9525" marR="9525" marT="9525" marB="0" anchor="ctr">
                    <a:lnL>
                      <a:noFill/>
                    </a:lnL>
                    <a:lnR>
                      <a:noFill/>
                    </a:lnR>
                    <a:lnT>
                      <a:noFill/>
                    </a:lnT>
                    <a:lnB>
                      <a:noFill/>
                    </a:lnB>
                    <a:solidFill>
                      <a:srgbClr val="FFFFFF"/>
                    </a:solidFill>
                  </a:tcPr>
                </a:tc>
                <a:tc>
                  <a:txBody>
                    <a:bodyPr/>
                    <a:lstStyle/>
                    <a:p>
                      <a:pPr algn="ctr" fontAlgn="ctr"/>
                      <a:r>
                        <a:rPr lang="en-US" sz="1200" b="0" i="0" u="none" strike="noStrike">
                          <a:solidFill>
                            <a:srgbClr val="000000"/>
                          </a:solidFill>
                          <a:effectLst/>
                          <a:latin typeface="Georgia" panose="02040502050405020303" pitchFamily="18" charset="0"/>
                        </a:rPr>
                        <a:t>7.8%</a:t>
                      </a:r>
                    </a:p>
                  </a:txBody>
                  <a:tcPr marL="9525" marR="9525" marT="9525" marB="0" anchor="ctr">
                    <a:lnL>
                      <a:noFill/>
                    </a:lnL>
                    <a:lnR>
                      <a:noFill/>
                    </a:lnR>
                    <a:lnT>
                      <a:noFill/>
                    </a:lnT>
                    <a:lnB>
                      <a:noFill/>
                    </a:lnB>
                    <a:solidFill>
                      <a:srgbClr val="FFFFFF"/>
                    </a:solidFill>
                  </a:tcPr>
                </a:tc>
                <a:tc>
                  <a:txBody>
                    <a:bodyPr/>
                    <a:lstStyle/>
                    <a:p>
                      <a:pPr algn="ctr" fontAlgn="ctr"/>
                      <a:r>
                        <a:rPr lang="en-US" sz="1200" b="0" i="0" u="none" strike="noStrike">
                          <a:solidFill>
                            <a:srgbClr val="000000"/>
                          </a:solidFill>
                          <a:effectLst/>
                          <a:latin typeface="Georgia" panose="02040502050405020303" pitchFamily="18" charset="0"/>
                        </a:rPr>
                        <a:t>8.1%</a:t>
                      </a:r>
                    </a:p>
                  </a:txBody>
                  <a:tcPr marL="9525" marR="9525" marT="9525" marB="0" anchor="ctr">
                    <a:lnL>
                      <a:noFill/>
                    </a:lnL>
                    <a:lnR>
                      <a:noFill/>
                    </a:lnR>
                    <a:lnT>
                      <a:noFill/>
                    </a:lnT>
                    <a:lnB>
                      <a:noFill/>
                    </a:lnB>
                    <a:solidFill>
                      <a:srgbClr val="FFFFFF"/>
                    </a:solidFill>
                  </a:tcPr>
                </a:tc>
                <a:tc>
                  <a:txBody>
                    <a:bodyPr/>
                    <a:lstStyle/>
                    <a:p>
                      <a:pPr algn="ctr" fontAlgn="ctr"/>
                      <a:r>
                        <a:rPr lang="en-US" sz="1200" b="0" i="0" u="none" strike="noStrike">
                          <a:solidFill>
                            <a:srgbClr val="000000"/>
                          </a:solidFill>
                          <a:effectLst/>
                          <a:latin typeface="Georgia" panose="02040502050405020303" pitchFamily="18" charset="0"/>
                        </a:rPr>
                        <a:t>7.6%</a:t>
                      </a:r>
                    </a:p>
                  </a:txBody>
                  <a:tcPr marL="9525" marR="9525" marT="9525" marB="0" anchor="ctr">
                    <a:lnL>
                      <a:noFill/>
                    </a:lnL>
                    <a:lnR>
                      <a:noFill/>
                    </a:lnR>
                    <a:lnT>
                      <a:noFill/>
                    </a:lnT>
                    <a:lnB>
                      <a:noFill/>
                    </a:lnB>
                    <a:solidFill>
                      <a:srgbClr val="FFFFFF"/>
                    </a:solidFill>
                  </a:tcPr>
                </a:tc>
                <a:tc>
                  <a:txBody>
                    <a:bodyPr/>
                    <a:lstStyle/>
                    <a:p>
                      <a:pPr algn="ctr" fontAlgn="ctr"/>
                      <a:r>
                        <a:rPr lang="en-US" sz="1200" b="0" i="0" u="none" strike="noStrike">
                          <a:solidFill>
                            <a:srgbClr val="000000"/>
                          </a:solidFill>
                          <a:effectLst/>
                          <a:latin typeface="Georgia" panose="02040502050405020303" pitchFamily="18" charset="0"/>
                        </a:rPr>
                        <a:t>8.0%</a:t>
                      </a:r>
                    </a:p>
                  </a:txBody>
                  <a:tcPr marL="9525" marR="9525" marT="9525" marB="0" anchor="ctr">
                    <a:lnL>
                      <a:noFill/>
                    </a:lnL>
                    <a:lnR>
                      <a:noFill/>
                    </a:lnR>
                    <a:lnT>
                      <a:noFill/>
                    </a:lnT>
                    <a:lnB>
                      <a:noFill/>
                    </a:lnB>
                    <a:solidFill>
                      <a:srgbClr val="FFFFFF"/>
                    </a:solidFill>
                  </a:tcPr>
                </a:tc>
                <a:tc>
                  <a:txBody>
                    <a:bodyPr/>
                    <a:lstStyle/>
                    <a:p>
                      <a:pPr algn="ctr" fontAlgn="ctr"/>
                      <a:r>
                        <a:rPr lang="en-US" sz="1200" b="0" i="0" u="none" strike="noStrike" dirty="0">
                          <a:solidFill>
                            <a:srgbClr val="000000"/>
                          </a:solidFill>
                          <a:effectLst/>
                          <a:latin typeface="Georgia" panose="02040502050405020303" pitchFamily="18" charset="0"/>
                        </a:rPr>
                        <a:t>8.0%</a:t>
                      </a:r>
                    </a:p>
                  </a:txBody>
                  <a:tcPr marL="9525" marR="9525" marT="9525" marB="0" anchor="ctr">
                    <a:lnL>
                      <a:noFill/>
                    </a:lnL>
                    <a:lnR>
                      <a:noFill/>
                    </a:lnR>
                    <a:lnT>
                      <a:noFill/>
                    </a:lnT>
                    <a:lnB>
                      <a:noFill/>
                    </a:lnB>
                    <a:solidFill>
                      <a:srgbClr val="FFFFFF"/>
                    </a:solidFill>
                  </a:tcPr>
                </a:tc>
                <a:extLst>
                  <a:ext uri="{0D108BD9-81ED-4DB2-BD59-A6C34878D82A}">
                    <a16:rowId xmlns:a16="http://schemas.microsoft.com/office/drawing/2014/main" xmlns="" val="2292798197"/>
                  </a:ext>
                </a:extLst>
              </a:tr>
              <a:tr h="209761">
                <a:tc>
                  <a:txBody>
                    <a:bodyPr/>
                    <a:lstStyle/>
                    <a:p>
                      <a:pPr marL="91440" algn="l" fontAlgn="b"/>
                      <a:r>
                        <a:rPr lang="en-US" sz="1200" b="0" i="0" u="none" strike="noStrike">
                          <a:solidFill>
                            <a:srgbClr val="000000"/>
                          </a:solidFill>
                          <a:effectLst/>
                          <a:latin typeface="Georgia" panose="02040502050405020303" pitchFamily="18" charset="0"/>
                        </a:rPr>
                        <a:t>NRSP Microfinance Bank</a:t>
                      </a:r>
                    </a:p>
                  </a:txBody>
                  <a:tcPr marL="9525" marR="9525" marT="9525" marB="0" anchor="b">
                    <a:lnL>
                      <a:noFill/>
                    </a:lnL>
                    <a:lnR>
                      <a:noFill/>
                    </a:lnR>
                    <a:lnT>
                      <a:noFill/>
                    </a:lnT>
                    <a:lnB>
                      <a:noFill/>
                    </a:lnB>
                    <a:solidFill>
                      <a:srgbClr val="FFFFFF"/>
                    </a:solidFill>
                  </a:tcPr>
                </a:tc>
                <a:tc>
                  <a:txBody>
                    <a:bodyPr/>
                    <a:lstStyle/>
                    <a:p>
                      <a:pPr algn="ctr" fontAlgn="ctr"/>
                      <a:r>
                        <a:rPr lang="en-US" sz="1200" b="0" i="0" u="none" strike="noStrike">
                          <a:solidFill>
                            <a:srgbClr val="000000"/>
                          </a:solidFill>
                          <a:effectLst/>
                          <a:latin typeface="Georgia" panose="02040502050405020303" pitchFamily="18" charset="0"/>
                        </a:rPr>
                        <a:t>12.1%</a:t>
                      </a:r>
                    </a:p>
                  </a:txBody>
                  <a:tcPr marL="9525" marR="9525" marT="9525" marB="0" anchor="ctr">
                    <a:lnL>
                      <a:noFill/>
                    </a:lnL>
                    <a:lnR>
                      <a:noFill/>
                    </a:lnR>
                    <a:lnT>
                      <a:noFill/>
                    </a:lnT>
                    <a:lnB>
                      <a:noFill/>
                    </a:lnB>
                    <a:solidFill>
                      <a:srgbClr val="FFFFFF"/>
                    </a:solidFill>
                  </a:tcPr>
                </a:tc>
                <a:tc>
                  <a:txBody>
                    <a:bodyPr/>
                    <a:lstStyle/>
                    <a:p>
                      <a:pPr algn="ctr" fontAlgn="ctr"/>
                      <a:r>
                        <a:rPr lang="en-US" sz="1200" b="0" i="0" u="none" strike="noStrike">
                          <a:solidFill>
                            <a:srgbClr val="000000"/>
                          </a:solidFill>
                          <a:effectLst/>
                          <a:latin typeface="Georgia" panose="02040502050405020303" pitchFamily="18" charset="0"/>
                        </a:rPr>
                        <a:t>11.9%</a:t>
                      </a:r>
                    </a:p>
                  </a:txBody>
                  <a:tcPr marL="9525" marR="9525" marT="9525" marB="0" anchor="ctr">
                    <a:lnL>
                      <a:noFill/>
                    </a:lnL>
                    <a:lnR>
                      <a:noFill/>
                    </a:lnR>
                    <a:lnT>
                      <a:noFill/>
                    </a:lnT>
                    <a:lnB>
                      <a:noFill/>
                    </a:lnB>
                    <a:solidFill>
                      <a:srgbClr val="FFFFFF"/>
                    </a:solidFill>
                  </a:tcPr>
                </a:tc>
                <a:tc>
                  <a:txBody>
                    <a:bodyPr/>
                    <a:lstStyle/>
                    <a:p>
                      <a:pPr algn="ctr" fontAlgn="ctr"/>
                      <a:r>
                        <a:rPr lang="en-US" sz="1200" b="0" i="0" u="none" strike="noStrike">
                          <a:solidFill>
                            <a:srgbClr val="000000"/>
                          </a:solidFill>
                          <a:effectLst/>
                          <a:latin typeface="Georgia" panose="02040502050405020303" pitchFamily="18" charset="0"/>
                        </a:rPr>
                        <a:t>12.0%</a:t>
                      </a:r>
                    </a:p>
                  </a:txBody>
                  <a:tcPr marL="9525" marR="9525" marT="9525" marB="0" anchor="ctr">
                    <a:lnL>
                      <a:noFill/>
                    </a:lnL>
                    <a:lnR>
                      <a:noFill/>
                    </a:lnR>
                    <a:lnT>
                      <a:noFill/>
                    </a:lnT>
                    <a:lnB>
                      <a:noFill/>
                    </a:lnB>
                    <a:solidFill>
                      <a:srgbClr val="FFFFFF"/>
                    </a:solidFill>
                  </a:tcPr>
                </a:tc>
                <a:tc>
                  <a:txBody>
                    <a:bodyPr/>
                    <a:lstStyle/>
                    <a:p>
                      <a:pPr algn="ctr" fontAlgn="ctr"/>
                      <a:r>
                        <a:rPr lang="en-US" sz="1200" b="0" i="0" u="none" strike="noStrike">
                          <a:solidFill>
                            <a:srgbClr val="000000"/>
                          </a:solidFill>
                          <a:effectLst/>
                          <a:latin typeface="Georgia" panose="02040502050405020303" pitchFamily="18" charset="0"/>
                        </a:rPr>
                        <a:t>11.7%</a:t>
                      </a:r>
                    </a:p>
                  </a:txBody>
                  <a:tcPr marL="9525" marR="9525" marT="9525" marB="0" anchor="ctr">
                    <a:lnL>
                      <a:noFill/>
                    </a:lnL>
                    <a:lnR>
                      <a:noFill/>
                    </a:lnR>
                    <a:lnT>
                      <a:noFill/>
                    </a:lnT>
                    <a:lnB>
                      <a:noFill/>
                    </a:lnB>
                    <a:solidFill>
                      <a:srgbClr val="FFFFFF"/>
                    </a:solidFill>
                  </a:tcPr>
                </a:tc>
                <a:tc>
                  <a:txBody>
                    <a:bodyPr/>
                    <a:lstStyle/>
                    <a:p>
                      <a:pPr algn="ctr" fontAlgn="ctr"/>
                      <a:r>
                        <a:rPr lang="en-US" sz="1200" b="0" i="0" u="none" strike="noStrike">
                          <a:solidFill>
                            <a:srgbClr val="000000"/>
                          </a:solidFill>
                          <a:effectLst/>
                          <a:latin typeface="Georgia" panose="02040502050405020303" pitchFamily="18" charset="0"/>
                        </a:rPr>
                        <a:t>10.4%</a:t>
                      </a:r>
                    </a:p>
                  </a:txBody>
                  <a:tcPr marL="9525" marR="9525" marT="9525" marB="0" anchor="ctr">
                    <a:lnL>
                      <a:noFill/>
                    </a:lnL>
                    <a:lnR>
                      <a:noFill/>
                    </a:lnR>
                    <a:lnT>
                      <a:noFill/>
                    </a:lnT>
                    <a:lnB>
                      <a:noFill/>
                    </a:lnB>
                    <a:solidFill>
                      <a:srgbClr val="FFFFFF"/>
                    </a:solidFill>
                  </a:tcPr>
                </a:tc>
                <a:tc>
                  <a:txBody>
                    <a:bodyPr/>
                    <a:lstStyle/>
                    <a:p>
                      <a:pPr algn="ctr" fontAlgn="ctr"/>
                      <a:r>
                        <a:rPr lang="en-US" sz="1200" b="0" i="0" u="none" strike="noStrike" dirty="0">
                          <a:solidFill>
                            <a:srgbClr val="000000"/>
                          </a:solidFill>
                          <a:effectLst/>
                          <a:latin typeface="Georgia" panose="02040502050405020303" pitchFamily="18" charset="0"/>
                        </a:rPr>
                        <a:t>9.0%</a:t>
                      </a:r>
                    </a:p>
                  </a:txBody>
                  <a:tcPr marL="9525" marR="9525" marT="9525" marB="0" anchor="ctr">
                    <a:lnL>
                      <a:noFill/>
                    </a:lnL>
                    <a:lnR>
                      <a:noFill/>
                    </a:lnR>
                    <a:lnT>
                      <a:noFill/>
                    </a:lnT>
                    <a:lnB>
                      <a:noFill/>
                    </a:lnB>
                    <a:solidFill>
                      <a:srgbClr val="FFFFFF"/>
                    </a:solidFill>
                  </a:tcPr>
                </a:tc>
                <a:extLst>
                  <a:ext uri="{0D108BD9-81ED-4DB2-BD59-A6C34878D82A}">
                    <a16:rowId xmlns:a16="http://schemas.microsoft.com/office/drawing/2014/main" xmlns="" val="3047460489"/>
                  </a:ext>
                </a:extLst>
              </a:tr>
              <a:tr h="209761">
                <a:tc>
                  <a:txBody>
                    <a:bodyPr/>
                    <a:lstStyle/>
                    <a:p>
                      <a:pPr marL="91440" algn="l" fontAlgn="b"/>
                      <a:r>
                        <a:rPr lang="en-US" sz="1200" b="1" i="0" u="none" strike="noStrike" dirty="0">
                          <a:solidFill>
                            <a:srgbClr val="000000"/>
                          </a:solidFill>
                          <a:effectLst/>
                          <a:latin typeface="Georgia" panose="02040502050405020303" pitchFamily="18" charset="0"/>
                        </a:rPr>
                        <a:t>Total</a:t>
                      </a:r>
                    </a:p>
                  </a:txBody>
                  <a:tcPr marL="9525" marR="9525" marT="9525" marB="0" anchor="b">
                    <a:lnL>
                      <a:noFill/>
                    </a:lnL>
                    <a:lnR>
                      <a:noFill/>
                    </a:lnR>
                    <a:lnT>
                      <a:noFill/>
                    </a:lnT>
                    <a:lnB>
                      <a:noFill/>
                    </a:lnB>
                    <a:solidFill>
                      <a:srgbClr val="FFFFFF"/>
                    </a:solidFill>
                  </a:tcPr>
                </a:tc>
                <a:tc>
                  <a:txBody>
                    <a:bodyPr/>
                    <a:lstStyle/>
                    <a:p>
                      <a:pPr algn="ctr" fontAlgn="ctr"/>
                      <a:r>
                        <a:rPr lang="en-US" sz="1200" b="1" i="0" u="none" strike="noStrike">
                          <a:solidFill>
                            <a:srgbClr val="000000"/>
                          </a:solidFill>
                          <a:effectLst/>
                          <a:latin typeface="Georgia" panose="02040502050405020303" pitchFamily="18" charset="0"/>
                        </a:rPr>
                        <a:t>14.1%</a:t>
                      </a:r>
                    </a:p>
                  </a:txBody>
                  <a:tcPr marL="9525" marR="9525" marT="9525" marB="0" anchor="ctr">
                    <a:lnL>
                      <a:noFill/>
                    </a:lnL>
                    <a:lnR>
                      <a:noFill/>
                    </a:lnR>
                    <a:lnT>
                      <a:noFill/>
                    </a:lnT>
                    <a:lnB>
                      <a:noFill/>
                    </a:lnB>
                    <a:solidFill>
                      <a:srgbClr val="FFFFFF"/>
                    </a:solidFill>
                  </a:tcPr>
                </a:tc>
                <a:tc>
                  <a:txBody>
                    <a:bodyPr/>
                    <a:lstStyle/>
                    <a:p>
                      <a:pPr algn="ctr" fontAlgn="ctr"/>
                      <a:r>
                        <a:rPr lang="en-US" sz="1200" b="1" i="0" u="none" strike="noStrike">
                          <a:solidFill>
                            <a:srgbClr val="000000"/>
                          </a:solidFill>
                          <a:effectLst/>
                          <a:latin typeface="Georgia" panose="02040502050405020303" pitchFamily="18" charset="0"/>
                        </a:rPr>
                        <a:t>12.4%</a:t>
                      </a:r>
                    </a:p>
                  </a:txBody>
                  <a:tcPr marL="9525" marR="9525" marT="9525" marB="0" anchor="ctr">
                    <a:lnL>
                      <a:noFill/>
                    </a:lnL>
                    <a:lnR>
                      <a:noFill/>
                    </a:lnR>
                    <a:lnT>
                      <a:noFill/>
                    </a:lnT>
                    <a:lnB>
                      <a:noFill/>
                    </a:lnB>
                    <a:solidFill>
                      <a:srgbClr val="FFFFFF"/>
                    </a:solidFill>
                  </a:tcPr>
                </a:tc>
                <a:tc>
                  <a:txBody>
                    <a:bodyPr/>
                    <a:lstStyle/>
                    <a:p>
                      <a:pPr algn="ctr" fontAlgn="ctr"/>
                      <a:r>
                        <a:rPr lang="en-US" sz="1200" b="1" i="0" u="none" strike="noStrike">
                          <a:solidFill>
                            <a:srgbClr val="000000"/>
                          </a:solidFill>
                          <a:effectLst/>
                          <a:latin typeface="Georgia" panose="02040502050405020303" pitchFamily="18" charset="0"/>
                        </a:rPr>
                        <a:t>12.0%</a:t>
                      </a:r>
                    </a:p>
                  </a:txBody>
                  <a:tcPr marL="9525" marR="9525" marT="9525" marB="0" anchor="ctr">
                    <a:lnL>
                      <a:noFill/>
                    </a:lnL>
                    <a:lnR>
                      <a:noFill/>
                    </a:lnR>
                    <a:lnT>
                      <a:noFill/>
                    </a:lnT>
                    <a:lnB>
                      <a:noFill/>
                    </a:lnB>
                    <a:solidFill>
                      <a:srgbClr val="FFFFFF"/>
                    </a:solidFill>
                  </a:tcPr>
                </a:tc>
                <a:tc>
                  <a:txBody>
                    <a:bodyPr/>
                    <a:lstStyle/>
                    <a:p>
                      <a:pPr algn="ctr" fontAlgn="ctr"/>
                      <a:r>
                        <a:rPr lang="en-US" sz="1200" b="1" i="0" u="none" strike="noStrike">
                          <a:solidFill>
                            <a:srgbClr val="000000"/>
                          </a:solidFill>
                          <a:effectLst/>
                          <a:latin typeface="Georgia" panose="02040502050405020303" pitchFamily="18" charset="0"/>
                        </a:rPr>
                        <a:t>11.4%</a:t>
                      </a:r>
                    </a:p>
                  </a:txBody>
                  <a:tcPr marL="9525" marR="9525" marT="9525" marB="0" anchor="ctr">
                    <a:lnL>
                      <a:noFill/>
                    </a:lnL>
                    <a:lnR>
                      <a:noFill/>
                    </a:lnR>
                    <a:lnT>
                      <a:noFill/>
                    </a:lnT>
                    <a:lnB>
                      <a:noFill/>
                    </a:lnB>
                    <a:solidFill>
                      <a:srgbClr val="FFFFFF"/>
                    </a:solidFill>
                  </a:tcPr>
                </a:tc>
                <a:tc>
                  <a:txBody>
                    <a:bodyPr/>
                    <a:lstStyle/>
                    <a:p>
                      <a:pPr algn="ctr" fontAlgn="ctr"/>
                      <a:r>
                        <a:rPr lang="en-US" sz="1200" b="1" i="0" u="none" strike="noStrike">
                          <a:solidFill>
                            <a:srgbClr val="000000"/>
                          </a:solidFill>
                          <a:effectLst/>
                          <a:latin typeface="Georgia" panose="02040502050405020303" pitchFamily="18" charset="0"/>
                        </a:rPr>
                        <a:t>9.4%</a:t>
                      </a:r>
                    </a:p>
                  </a:txBody>
                  <a:tcPr marL="9525" marR="9525" marT="9525" marB="0" anchor="ctr">
                    <a:lnL>
                      <a:noFill/>
                    </a:lnL>
                    <a:lnR>
                      <a:noFill/>
                    </a:lnR>
                    <a:lnT>
                      <a:noFill/>
                    </a:lnT>
                    <a:lnB>
                      <a:noFill/>
                    </a:lnB>
                    <a:solidFill>
                      <a:srgbClr val="FFFFFF"/>
                    </a:solidFill>
                  </a:tcPr>
                </a:tc>
                <a:tc>
                  <a:txBody>
                    <a:bodyPr/>
                    <a:lstStyle/>
                    <a:p>
                      <a:pPr algn="ctr" fontAlgn="ctr"/>
                      <a:r>
                        <a:rPr lang="en-US" sz="1200" b="1" i="0" u="none" strike="noStrike" dirty="0">
                          <a:solidFill>
                            <a:srgbClr val="000000"/>
                          </a:solidFill>
                          <a:effectLst/>
                          <a:latin typeface="Georgia" panose="02040502050405020303" pitchFamily="18" charset="0"/>
                        </a:rPr>
                        <a:t>9.5%</a:t>
                      </a:r>
                    </a:p>
                  </a:txBody>
                  <a:tcPr marL="9525" marR="9525" marT="9525" marB="0" anchor="ctr">
                    <a:lnL>
                      <a:noFill/>
                    </a:lnL>
                    <a:lnR>
                      <a:noFill/>
                    </a:lnR>
                    <a:lnT>
                      <a:noFill/>
                    </a:lnT>
                    <a:lnB>
                      <a:noFill/>
                    </a:lnB>
                    <a:solidFill>
                      <a:srgbClr val="FFFFFF"/>
                    </a:solidFill>
                  </a:tcPr>
                </a:tc>
                <a:extLst>
                  <a:ext uri="{0D108BD9-81ED-4DB2-BD59-A6C34878D82A}">
                    <a16:rowId xmlns:a16="http://schemas.microsoft.com/office/drawing/2014/main" xmlns="" val="3705939548"/>
                  </a:ext>
                </a:extLst>
              </a:tr>
            </a:tbl>
          </a:graphicData>
        </a:graphic>
      </p:graphicFrame>
      <p:sp>
        <p:nvSpPr>
          <p:cNvPr id="6" name="Title 1"/>
          <p:cNvSpPr>
            <a:spLocks noGrp="1"/>
          </p:cNvSpPr>
          <p:nvPr>
            <p:ph type="title"/>
          </p:nvPr>
        </p:nvSpPr>
        <p:spPr>
          <a:xfrm>
            <a:off x="-4671" y="4761"/>
            <a:ext cx="2938939" cy="462158"/>
          </a:xfrm>
        </p:spPr>
        <p:txBody>
          <a:bodyPr rtlCol="0">
            <a:normAutofit/>
          </a:bodyPr>
          <a:lstStyle/>
          <a:p>
            <a:pPr algn="l" fontAlgn="auto">
              <a:spcAft>
                <a:spcPts val="0"/>
              </a:spcAft>
              <a:defRPr/>
            </a:pPr>
            <a:r>
              <a:rPr lang="en-US" sz="2500" dirty="0">
                <a:solidFill>
                  <a:schemeClr val="tx1">
                    <a:tint val="75000"/>
                  </a:schemeClr>
                </a:solidFill>
                <a:latin typeface="Georgia" pitchFamily="18" charset="0"/>
                <a:ea typeface="+mn-ea"/>
                <a:cs typeface="+mn-cs"/>
              </a:rPr>
              <a:t>Agenda Item No. </a:t>
            </a:r>
            <a:r>
              <a:rPr lang="en-US" sz="2500" dirty="0" smtClean="0">
                <a:solidFill>
                  <a:schemeClr val="tx1">
                    <a:tint val="75000"/>
                  </a:schemeClr>
                </a:solidFill>
                <a:latin typeface="Georgia" pitchFamily="18" charset="0"/>
                <a:ea typeface="+mn-ea"/>
                <a:cs typeface="+mn-cs"/>
              </a:rPr>
              <a:t>2</a:t>
            </a:r>
            <a:endParaRPr lang="en-US" sz="2500" dirty="0">
              <a:solidFill>
                <a:schemeClr val="tx1">
                  <a:tint val="75000"/>
                </a:schemeClr>
              </a:solidFill>
              <a:latin typeface="Georgia" pitchFamily="18" charset="0"/>
              <a:ea typeface="+mn-ea"/>
              <a:cs typeface="+mn-cs"/>
            </a:endParaRPr>
          </a:p>
        </p:txBody>
      </p:sp>
    </p:spTree>
    <p:extLst>
      <p:ext uri="{BB962C8B-B14F-4D97-AF65-F5344CB8AC3E}">
        <p14:creationId xmlns:p14="http://schemas.microsoft.com/office/powerpoint/2010/main" val="302822057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2"/>
          <p:cNvSpPr txBox="1">
            <a:spLocks/>
          </p:cNvSpPr>
          <p:nvPr/>
        </p:nvSpPr>
        <p:spPr>
          <a:xfrm>
            <a:off x="1143000" y="724352"/>
            <a:ext cx="5435221" cy="544331"/>
          </a:xfrm>
          <a:prstGeom prst="rect">
            <a:avLst/>
          </a:prstGeom>
        </p:spPr>
        <p:txBody>
          <a:bodyPr vert="horz" lIns="91440" tIns="45720" rIns="91440" bIns="45720" rtlCol="0" anchor="ctr"/>
          <a:lstStyle/>
          <a:p>
            <a:pPr lvl="0">
              <a:defRPr/>
            </a:pPr>
            <a:r>
              <a:rPr lang="en-US" sz="2400" b="1" dirty="0">
                <a:solidFill>
                  <a:srgbClr val="002060"/>
                </a:solidFill>
                <a:latin typeface="Georgia" panose="02040502050405020303" pitchFamily="18" charset="0"/>
              </a:rPr>
              <a:t>First </a:t>
            </a:r>
            <a:r>
              <a:rPr lang="en-US" sz="2400" b="1" dirty="0" err="1" smtClean="0">
                <a:solidFill>
                  <a:srgbClr val="002060"/>
                </a:solidFill>
                <a:latin typeface="Georgia" panose="02040502050405020303" pitchFamily="18" charset="0"/>
              </a:rPr>
              <a:t>MicroFinance</a:t>
            </a:r>
            <a:r>
              <a:rPr lang="en-US" sz="2400" b="1" dirty="0" smtClean="0">
                <a:solidFill>
                  <a:srgbClr val="002060"/>
                </a:solidFill>
                <a:latin typeface="Georgia" panose="02040502050405020303" pitchFamily="18" charset="0"/>
              </a:rPr>
              <a:t> Bank </a:t>
            </a:r>
            <a:r>
              <a:rPr lang="en-US" sz="2400" b="1" dirty="0">
                <a:solidFill>
                  <a:srgbClr val="002060"/>
                </a:solidFill>
                <a:latin typeface="Georgia" panose="02040502050405020303" pitchFamily="18" charset="0"/>
              </a:rPr>
              <a:t>Limited </a:t>
            </a:r>
          </a:p>
        </p:txBody>
      </p:sp>
      <p:sp>
        <p:nvSpPr>
          <p:cNvPr id="4" name="TextBox 3"/>
          <p:cNvSpPr txBox="1"/>
          <p:nvPr/>
        </p:nvSpPr>
        <p:spPr>
          <a:xfrm>
            <a:off x="1143000" y="1526116"/>
            <a:ext cx="8686800" cy="4470226"/>
          </a:xfrm>
          <a:prstGeom prst="rect">
            <a:avLst/>
          </a:prstGeom>
          <a:noFill/>
        </p:spPr>
        <p:txBody>
          <a:bodyPr wrap="square" lIns="68355" tIns="34177" rIns="68355" bIns="34177" rtlCol="0">
            <a:spAutoFit/>
          </a:bodyPr>
          <a:lstStyle/>
          <a:p>
            <a:pPr marL="342780" indent="-342780" algn="just">
              <a:spcBef>
                <a:spcPct val="0"/>
              </a:spcBef>
              <a:buFont typeface="Wingdings" pitchFamily="2" charset="2"/>
              <a:buChar char="§"/>
            </a:pPr>
            <a:r>
              <a:rPr lang="en-US" sz="1300" dirty="0">
                <a:latin typeface="Georgia" panose="02040502050405020303" pitchFamily="18" charset="0"/>
              </a:rPr>
              <a:t>The First </a:t>
            </a:r>
            <a:r>
              <a:rPr lang="en-US" sz="1300" dirty="0" err="1">
                <a:latin typeface="Georgia" panose="02040502050405020303" pitchFamily="18" charset="0"/>
              </a:rPr>
              <a:t>MicroFinanceBank</a:t>
            </a:r>
            <a:r>
              <a:rPr lang="en-US" sz="1300" dirty="0">
                <a:latin typeface="Georgia" panose="02040502050405020303" pitchFamily="18" charset="0"/>
              </a:rPr>
              <a:t> Limited (FMFB) is one of the leading providers of microcredit service in Pakistan, with its network of 213 locations across Pakistan. Habib Bank Limited (HBL) is the holding company of FMFB which has 71.43% (2020: 50.51%) shares of FMFB.</a:t>
            </a:r>
          </a:p>
          <a:p>
            <a:pPr marL="342780" indent="-342780" algn="just">
              <a:spcBef>
                <a:spcPct val="0"/>
              </a:spcBef>
              <a:buFont typeface="Wingdings" pitchFamily="2" charset="2"/>
              <a:buChar char="§"/>
            </a:pPr>
            <a:endParaRPr lang="en-US" sz="1300" dirty="0">
              <a:latin typeface="Georgia" panose="02040502050405020303" pitchFamily="18" charset="0"/>
            </a:endParaRPr>
          </a:p>
          <a:p>
            <a:pPr marL="342780" indent="-342780" algn="just">
              <a:spcBef>
                <a:spcPct val="0"/>
              </a:spcBef>
              <a:buFont typeface="Wingdings" pitchFamily="2" charset="2"/>
              <a:buChar char="§"/>
            </a:pPr>
            <a:r>
              <a:rPr lang="en-US" sz="1300" dirty="0">
                <a:latin typeface="Georgia" panose="02040502050405020303" pitchFamily="18" charset="0"/>
              </a:rPr>
              <a:t>The sponsor of the company has shown strong support to the bank over the years. It injected equity of PKR 2bn in CY21 and plans to inject further equity of PKR 1bn in this year to enhance the capital base of the bank. HBL have already provided a subordinated term finance facility of PKR 2bn to the bank in CY20 to contribute towards Tier 2 capital.</a:t>
            </a:r>
          </a:p>
          <a:p>
            <a:pPr marL="342780" indent="-342780" algn="just">
              <a:spcBef>
                <a:spcPct val="0"/>
              </a:spcBef>
              <a:buFont typeface="Wingdings" pitchFamily="2" charset="2"/>
              <a:buChar char="§"/>
            </a:pPr>
            <a:endParaRPr lang="en-US" sz="1300" dirty="0">
              <a:latin typeface="Georgia" panose="02040502050405020303" pitchFamily="18" charset="0"/>
            </a:endParaRPr>
          </a:p>
          <a:p>
            <a:pPr marL="342780" indent="-342780" algn="just">
              <a:spcBef>
                <a:spcPct val="0"/>
              </a:spcBef>
              <a:buFont typeface="Wingdings" pitchFamily="2" charset="2"/>
              <a:buChar char="§"/>
            </a:pPr>
            <a:r>
              <a:rPr lang="en-US" sz="1300" dirty="0">
                <a:latin typeface="Georgia" panose="02040502050405020303" pitchFamily="18" charset="0"/>
              </a:rPr>
              <a:t>The Bank has shown a phenomenal deposit growth of 48% in CY21 to PKR 91.3bn. Advances also increased by 36.5% to PKR 59bn. The deposit growth has remained healthy over the past few years.</a:t>
            </a:r>
          </a:p>
          <a:p>
            <a:pPr marL="342780" indent="-342780" algn="just">
              <a:spcBef>
                <a:spcPct val="0"/>
              </a:spcBef>
              <a:buFont typeface="Wingdings" pitchFamily="2" charset="2"/>
              <a:buChar char="§"/>
            </a:pPr>
            <a:endParaRPr lang="en-US" sz="1300" dirty="0">
              <a:latin typeface="Georgia" panose="02040502050405020303" pitchFamily="18" charset="0"/>
            </a:endParaRPr>
          </a:p>
          <a:p>
            <a:pPr marL="342780" indent="-342780" algn="just">
              <a:spcBef>
                <a:spcPct val="0"/>
              </a:spcBef>
              <a:buFont typeface="Wingdings" pitchFamily="2" charset="2"/>
              <a:buChar char="§"/>
            </a:pPr>
            <a:r>
              <a:rPr lang="en-US" sz="1300" dirty="0">
                <a:latin typeface="Georgia" panose="02040502050405020303" pitchFamily="18" charset="0"/>
              </a:rPr>
              <a:t>The bank has followed prudent lending practice and has one of the lowest infection ratios in the industry. The Gross NPL ratio of the Bank was 3.9% compared to overall microfinance industry NPL of 5.2%. The bank has always maintained adequate provisioning against NPLs. Currently the total coverage of the bank is 101.7%. </a:t>
            </a:r>
          </a:p>
          <a:p>
            <a:pPr marL="342780" indent="-342780" algn="just">
              <a:spcBef>
                <a:spcPct val="0"/>
              </a:spcBef>
              <a:buFont typeface="Wingdings" pitchFamily="2" charset="2"/>
              <a:buChar char="§"/>
            </a:pPr>
            <a:endParaRPr lang="en-US" sz="1300" dirty="0">
              <a:latin typeface="Georgia" panose="02040502050405020303" pitchFamily="18" charset="0"/>
            </a:endParaRPr>
          </a:p>
          <a:p>
            <a:pPr marL="342780" indent="-342780" algn="just">
              <a:spcBef>
                <a:spcPct val="0"/>
              </a:spcBef>
              <a:buFont typeface="Wingdings" pitchFamily="2" charset="2"/>
              <a:buChar char="§"/>
            </a:pPr>
            <a:r>
              <a:rPr lang="en-US" sz="1300" dirty="0">
                <a:latin typeface="Georgia" panose="02040502050405020303" pitchFamily="18" charset="0"/>
              </a:rPr>
              <a:t>The bank has shown good growth in profitability on the back of balance sheet expansion. Its Net Interest Income increased by 34.8% YoY to PKR 9.0bn in CY21. Similarly, Fee income increased by 57.6% YoY to augment the bottom-line.</a:t>
            </a:r>
          </a:p>
          <a:p>
            <a:pPr marL="342780" indent="-342780" algn="just">
              <a:spcBef>
                <a:spcPct val="0"/>
              </a:spcBef>
              <a:buFont typeface="Wingdings" pitchFamily="2" charset="2"/>
              <a:buChar char="§"/>
            </a:pPr>
            <a:endParaRPr lang="en-US" sz="1300" dirty="0">
              <a:latin typeface="Georgia" panose="02040502050405020303" pitchFamily="18" charset="0"/>
            </a:endParaRPr>
          </a:p>
          <a:p>
            <a:pPr marL="342780" indent="-342780" algn="just">
              <a:spcBef>
                <a:spcPct val="0"/>
              </a:spcBef>
              <a:buFont typeface="Wingdings" pitchFamily="2" charset="2"/>
              <a:buChar char="§"/>
            </a:pPr>
            <a:r>
              <a:rPr lang="en-US" sz="1300" dirty="0">
                <a:latin typeface="Georgia" panose="02040502050405020303" pitchFamily="18" charset="0"/>
              </a:rPr>
              <a:t>The injection of equity by the sponsor has enhanced the capital adequacy ratio (CAR). Currently CAR is 17.0% against the minimum regulatory requirement of 15%. </a:t>
            </a:r>
          </a:p>
        </p:txBody>
      </p:sp>
      <p:sp>
        <p:nvSpPr>
          <p:cNvPr id="6" name="Title 1"/>
          <p:cNvSpPr>
            <a:spLocks noGrp="1"/>
          </p:cNvSpPr>
          <p:nvPr>
            <p:ph type="title"/>
          </p:nvPr>
        </p:nvSpPr>
        <p:spPr>
          <a:xfrm>
            <a:off x="-4671" y="4761"/>
            <a:ext cx="2938939" cy="462158"/>
          </a:xfrm>
        </p:spPr>
        <p:txBody>
          <a:bodyPr rtlCol="0">
            <a:normAutofit/>
          </a:bodyPr>
          <a:lstStyle/>
          <a:p>
            <a:pPr algn="l" fontAlgn="auto">
              <a:spcAft>
                <a:spcPts val="0"/>
              </a:spcAft>
              <a:defRPr/>
            </a:pPr>
            <a:r>
              <a:rPr lang="en-US" sz="2500" dirty="0">
                <a:solidFill>
                  <a:schemeClr val="tx1">
                    <a:tint val="75000"/>
                  </a:schemeClr>
                </a:solidFill>
                <a:latin typeface="Georgia" pitchFamily="18" charset="0"/>
                <a:ea typeface="+mn-ea"/>
                <a:cs typeface="+mn-cs"/>
              </a:rPr>
              <a:t>Agenda Item No. </a:t>
            </a:r>
            <a:r>
              <a:rPr lang="en-US" sz="2500" dirty="0" smtClean="0">
                <a:solidFill>
                  <a:schemeClr val="tx1">
                    <a:tint val="75000"/>
                  </a:schemeClr>
                </a:solidFill>
                <a:latin typeface="Georgia" pitchFamily="18" charset="0"/>
                <a:ea typeface="+mn-ea"/>
                <a:cs typeface="+mn-cs"/>
              </a:rPr>
              <a:t>2</a:t>
            </a:r>
            <a:endParaRPr lang="en-US" sz="2500" dirty="0">
              <a:solidFill>
                <a:schemeClr val="tx1">
                  <a:tint val="75000"/>
                </a:schemeClr>
              </a:solidFill>
              <a:latin typeface="Georgia" pitchFamily="18" charset="0"/>
              <a:ea typeface="+mn-ea"/>
              <a:cs typeface="+mn-cs"/>
            </a:endParaRPr>
          </a:p>
        </p:txBody>
      </p:sp>
    </p:spTree>
    <p:extLst>
      <p:ext uri="{BB962C8B-B14F-4D97-AF65-F5344CB8AC3E}">
        <p14:creationId xmlns:p14="http://schemas.microsoft.com/office/powerpoint/2010/main" val="317239692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2"/>
          <p:cNvSpPr txBox="1">
            <a:spLocks/>
          </p:cNvSpPr>
          <p:nvPr/>
        </p:nvSpPr>
        <p:spPr>
          <a:xfrm>
            <a:off x="1296538" y="473932"/>
            <a:ext cx="5800299" cy="544331"/>
          </a:xfrm>
          <a:prstGeom prst="rect">
            <a:avLst/>
          </a:prstGeom>
        </p:spPr>
        <p:txBody>
          <a:bodyPr vert="horz" lIns="91440" tIns="45720" rIns="91440" bIns="45720" rtlCol="0" anchor="ctr"/>
          <a:lstStyle/>
          <a:p>
            <a:pPr lvl="0">
              <a:defRPr/>
            </a:pPr>
            <a:r>
              <a:rPr lang="en-US" sz="2400" b="1" dirty="0">
                <a:solidFill>
                  <a:srgbClr val="002060"/>
                </a:solidFill>
                <a:latin typeface="Georgia" panose="02040502050405020303" pitchFamily="18" charset="0"/>
              </a:rPr>
              <a:t>First </a:t>
            </a:r>
            <a:r>
              <a:rPr lang="en-US" sz="2400" b="1" dirty="0" err="1">
                <a:solidFill>
                  <a:srgbClr val="002060"/>
                </a:solidFill>
                <a:latin typeface="Georgia" panose="02040502050405020303" pitchFamily="18" charset="0"/>
              </a:rPr>
              <a:t>MicroFinanceBank</a:t>
            </a:r>
            <a:r>
              <a:rPr lang="en-US" sz="2400" b="1" dirty="0">
                <a:solidFill>
                  <a:srgbClr val="002060"/>
                </a:solidFill>
                <a:latin typeface="Georgia" panose="02040502050405020303" pitchFamily="18" charset="0"/>
              </a:rPr>
              <a:t> Limited </a:t>
            </a:r>
          </a:p>
        </p:txBody>
      </p:sp>
      <p:graphicFrame>
        <p:nvGraphicFramePr>
          <p:cNvPr id="13" name="Table 12"/>
          <p:cNvGraphicFramePr>
            <a:graphicFrameLocks noGrp="1"/>
          </p:cNvGraphicFramePr>
          <p:nvPr>
            <p:extLst>
              <p:ext uri="{D42A27DB-BD31-4B8C-83A1-F6EECF244321}">
                <p14:modId xmlns:p14="http://schemas.microsoft.com/office/powerpoint/2010/main" val="2496303745"/>
              </p:ext>
            </p:extLst>
          </p:nvPr>
        </p:nvGraphicFramePr>
        <p:xfrm>
          <a:off x="1524000" y="1066800"/>
          <a:ext cx="8153398" cy="5105390"/>
        </p:xfrm>
        <a:graphic>
          <a:graphicData uri="http://schemas.openxmlformats.org/drawingml/2006/table">
            <a:tbl>
              <a:tblPr/>
              <a:tblGrid>
                <a:gridCol w="3516457">
                  <a:extLst>
                    <a:ext uri="{9D8B030D-6E8A-4147-A177-3AD203B41FA5}">
                      <a16:colId xmlns:a16="http://schemas.microsoft.com/office/drawing/2014/main" xmlns="" val="3746569326"/>
                    </a:ext>
                  </a:extLst>
                </a:gridCol>
                <a:gridCol w="762060">
                  <a:extLst>
                    <a:ext uri="{9D8B030D-6E8A-4147-A177-3AD203B41FA5}">
                      <a16:colId xmlns:a16="http://schemas.microsoft.com/office/drawing/2014/main" xmlns="" val="3516134578"/>
                    </a:ext>
                  </a:extLst>
                </a:gridCol>
                <a:gridCol w="762060">
                  <a:extLst>
                    <a:ext uri="{9D8B030D-6E8A-4147-A177-3AD203B41FA5}">
                      <a16:colId xmlns:a16="http://schemas.microsoft.com/office/drawing/2014/main" xmlns="" val="4270735618"/>
                    </a:ext>
                  </a:extLst>
                </a:gridCol>
                <a:gridCol w="762060">
                  <a:extLst>
                    <a:ext uri="{9D8B030D-6E8A-4147-A177-3AD203B41FA5}">
                      <a16:colId xmlns:a16="http://schemas.microsoft.com/office/drawing/2014/main" xmlns="" val="1414308626"/>
                    </a:ext>
                  </a:extLst>
                </a:gridCol>
                <a:gridCol w="762060">
                  <a:extLst>
                    <a:ext uri="{9D8B030D-6E8A-4147-A177-3AD203B41FA5}">
                      <a16:colId xmlns:a16="http://schemas.microsoft.com/office/drawing/2014/main" xmlns="" val="3530038187"/>
                    </a:ext>
                  </a:extLst>
                </a:gridCol>
                <a:gridCol w="762060">
                  <a:extLst>
                    <a:ext uri="{9D8B030D-6E8A-4147-A177-3AD203B41FA5}">
                      <a16:colId xmlns:a16="http://schemas.microsoft.com/office/drawing/2014/main" xmlns="" val="852680509"/>
                    </a:ext>
                  </a:extLst>
                </a:gridCol>
                <a:gridCol w="826641">
                  <a:extLst>
                    <a:ext uri="{9D8B030D-6E8A-4147-A177-3AD203B41FA5}">
                      <a16:colId xmlns:a16="http://schemas.microsoft.com/office/drawing/2014/main" xmlns="" val="231219303"/>
                    </a:ext>
                  </a:extLst>
                </a:gridCol>
              </a:tblGrid>
              <a:tr h="271886">
                <a:tc>
                  <a:txBody>
                    <a:bodyPr/>
                    <a:lstStyle/>
                    <a:p>
                      <a:pPr algn="l" fontAlgn="b"/>
                      <a:r>
                        <a:rPr lang="en-US" sz="1200" b="1" i="0" u="none" strike="noStrike" dirty="0">
                          <a:solidFill>
                            <a:srgbClr val="FFFFFF"/>
                          </a:solidFill>
                          <a:effectLst/>
                          <a:latin typeface="Georgia" panose="02040502050405020303" pitchFamily="18" charset="0"/>
                        </a:rPr>
                        <a:t>PKR </a:t>
                      </a:r>
                      <a:r>
                        <a:rPr lang="en-US" sz="1200" b="1" i="0" u="none" strike="noStrike" dirty="0" err="1">
                          <a:solidFill>
                            <a:srgbClr val="FFFFFF"/>
                          </a:solidFill>
                          <a:effectLst/>
                          <a:latin typeface="Georgia" panose="02040502050405020303" pitchFamily="18" charset="0"/>
                        </a:rPr>
                        <a:t>Mn</a:t>
                      </a:r>
                      <a:endParaRPr lang="en-US" sz="1200" b="1" i="0" u="none" strike="noStrike" dirty="0">
                        <a:solidFill>
                          <a:srgbClr val="FFFFFF"/>
                        </a:solidFill>
                        <a:effectLst/>
                        <a:latin typeface="Georgia" panose="02040502050405020303" pitchFamily="18" charset="0"/>
                      </a:endParaRPr>
                    </a:p>
                  </a:txBody>
                  <a:tcPr marL="80343" marR="8927" marT="8927"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a:noFill/>
                    </a:lnB>
                    <a:solidFill>
                      <a:srgbClr val="002060"/>
                    </a:solidFill>
                  </a:tcPr>
                </a:tc>
                <a:tc>
                  <a:txBody>
                    <a:bodyPr/>
                    <a:lstStyle/>
                    <a:p>
                      <a:pPr algn="ctr" fontAlgn="ctr"/>
                      <a:r>
                        <a:rPr lang="en-US" sz="1200" b="1" i="0" u="none" strike="noStrike">
                          <a:solidFill>
                            <a:srgbClr val="FFFFFF"/>
                          </a:solidFill>
                          <a:effectLst/>
                          <a:latin typeface="Georgia" panose="02040502050405020303" pitchFamily="18" charset="0"/>
                        </a:rPr>
                        <a:t>CY16</a:t>
                      </a:r>
                    </a:p>
                  </a:txBody>
                  <a:tcPr marL="8927" marR="8927" marT="8927" marB="0" anchor="ctr">
                    <a:lnL>
                      <a:noFill/>
                    </a:lnL>
                    <a:lnR>
                      <a:noFill/>
                    </a:lnR>
                    <a:lnT w="6350" cap="flat" cmpd="sng" algn="ctr">
                      <a:solidFill>
                        <a:srgbClr val="000000"/>
                      </a:solidFill>
                      <a:prstDash val="solid"/>
                      <a:round/>
                      <a:headEnd type="none" w="med" len="med"/>
                      <a:tailEnd type="none" w="med" len="med"/>
                    </a:lnT>
                    <a:lnB>
                      <a:noFill/>
                    </a:lnB>
                    <a:solidFill>
                      <a:srgbClr val="002060"/>
                    </a:solidFill>
                  </a:tcPr>
                </a:tc>
                <a:tc>
                  <a:txBody>
                    <a:bodyPr/>
                    <a:lstStyle/>
                    <a:p>
                      <a:pPr algn="ctr" fontAlgn="ctr"/>
                      <a:r>
                        <a:rPr lang="en-US" sz="1200" b="1" i="0" u="none" strike="noStrike">
                          <a:solidFill>
                            <a:srgbClr val="FFFFFF"/>
                          </a:solidFill>
                          <a:effectLst/>
                          <a:latin typeface="Georgia" panose="02040502050405020303" pitchFamily="18" charset="0"/>
                        </a:rPr>
                        <a:t>CY17</a:t>
                      </a:r>
                    </a:p>
                  </a:txBody>
                  <a:tcPr marL="8927" marR="8927" marT="8927" marB="0" anchor="ctr">
                    <a:lnL>
                      <a:noFill/>
                    </a:lnL>
                    <a:lnR>
                      <a:noFill/>
                    </a:lnR>
                    <a:lnT w="6350" cap="flat" cmpd="sng" algn="ctr">
                      <a:solidFill>
                        <a:srgbClr val="000000"/>
                      </a:solidFill>
                      <a:prstDash val="solid"/>
                      <a:round/>
                      <a:headEnd type="none" w="med" len="med"/>
                      <a:tailEnd type="none" w="med" len="med"/>
                    </a:lnT>
                    <a:lnB>
                      <a:noFill/>
                    </a:lnB>
                    <a:solidFill>
                      <a:srgbClr val="002060"/>
                    </a:solidFill>
                  </a:tcPr>
                </a:tc>
                <a:tc>
                  <a:txBody>
                    <a:bodyPr/>
                    <a:lstStyle/>
                    <a:p>
                      <a:pPr algn="ctr" fontAlgn="ctr"/>
                      <a:r>
                        <a:rPr lang="en-US" sz="1200" b="1" i="0" u="none" strike="noStrike">
                          <a:solidFill>
                            <a:srgbClr val="FFFFFF"/>
                          </a:solidFill>
                          <a:effectLst/>
                          <a:latin typeface="Georgia" panose="02040502050405020303" pitchFamily="18" charset="0"/>
                        </a:rPr>
                        <a:t>CY18</a:t>
                      </a:r>
                    </a:p>
                  </a:txBody>
                  <a:tcPr marL="8927" marR="8927" marT="8927" marB="0" anchor="ctr">
                    <a:lnL>
                      <a:noFill/>
                    </a:lnL>
                    <a:lnR>
                      <a:noFill/>
                    </a:lnR>
                    <a:lnT w="6350" cap="flat" cmpd="sng" algn="ctr">
                      <a:solidFill>
                        <a:srgbClr val="000000"/>
                      </a:solidFill>
                      <a:prstDash val="solid"/>
                      <a:round/>
                      <a:headEnd type="none" w="med" len="med"/>
                      <a:tailEnd type="none" w="med" len="med"/>
                    </a:lnT>
                    <a:lnB>
                      <a:noFill/>
                    </a:lnB>
                    <a:solidFill>
                      <a:srgbClr val="002060"/>
                    </a:solidFill>
                  </a:tcPr>
                </a:tc>
                <a:tc>
                  <a:txBody>
                    <a:bodyPr/>
                    <a:lstStyle/>
                    <a:p>
                      <a:pPr algn="ctr" fontAlgn="ctr"/>
                      <a:r>
                        <a:rPr lang="en-US" sz="1200" b="1" i="0" u="none" strike="noStrike">
                          <a:solidFill>
                            <a:srgbClr val="FFFFFF"/>
                          </a:solidFill>
                          <a:effectLst/>
                          <a:latin typeface="Georgia" panose="02040502050405020303" pitchFamily="18" charset="0"/>
                        </a:rPr>
                        <a:t>CY19</a:t>
                      </a:r>
                    </a:p>
                  </a:txBody>
                  <a:tcPr marL="8927" marR="8927" marT="8927" marB="0" anchor="ctr">
                    <a:lnL>
                      <a:noFill/>
                    </a:lnL>
                    <a:lnR>
                      <a:noFill/>
                    </a:lnR>
                    <a:lnT w="6350" cap="flat" cmpd="sng" algn="ctr">
                      <a:solidFill>
                        <a:srgbClr val="000000"/>
                      </a:solidFill>
                      <a:prstDash val="solid"/>
                      <a:round/>
                      <a:headEnd type="none" w="med" len="med"/>
                      <a:tailEnd type="none" w="med" len="med"/>
                    </a:lnT>
                    <a:lnB>
                      <a:noFill/>
                    </a:lnB>
                    <a:solidFill>
                      <a:srgbClr val="002060"/>
                    </a:solidFill>
                  </a:tcPr>
                </a:tc>
                <a:tc>
                  <a:txBody>
                    <a:bodyPr/>
                    <a:lstStyle/>
                    <a:p>
                      <a:pPr algn="ctr" fontAlgn="ctr"/>
                      <a:r>
                        <a:rPr lang="en-US" sz="1200" b="1" i="0" u="none" strike="noStrike">
                          <a:solidFill>
                            <a:srgbClr val="FFFFFF"/>
                          </a:solidFill>
                          <a:effectLst/>
                          <a:latin typeface="Georgia" panose="02040502050405020303" pitchFamily="18" charset="0"/>
                        </a:rPr>
                        <a:t>CY20</a:t>
                      </a:r>
                    </a:p>
                  </a:txBody>
                  <a:tcPr marL="8927" marR="8927" marT="8927" marB="0" anchor="ctr">
                    <a:lnL>
                      <a:noFill/>
                    </a:lnL>
                    <a:lnR>
                      <a:noFill/>
                    </a:lnR>
                    <a:lnT w="6350" cap="flat" cmpd="sng" algn="ctr">
                      <a:solidFill>
                        <a:srgbClr val="000000"/>
                      </a:solidFill>
                      <a:prstDash val="solid"/>
                      <a:round/>
                      <a:headEnd type="none" w="med" len="med"/>
                      <a:tailEnd type="none" w="med" len="med"/>
                    </a:lnT>
                    <a:lnB>
                      <a:noFill/>
                    </a:lnB>
                    <a:solidFill>
                      <a:srgbClr val="002060"/>
                    </a:solidFill>
                  </a:tcPr>
                </a:tc>
                <a:tc>
                  <a:txBody>
                    <a:bodyPr/>
                    <a:lstStyle/>
                    <a:p>
                      <a:pPr algn="ctr" fontAlgn="ctr"/>
                      <a:r>
                        <a:rPr lang="en-US" sz="1200" b="1" i="0" u="none" strike="noStrike">
                          <a:solidFill>
                            <a:srgbClr val="FFFFFF"/>
                          </a:solidFill>
                          <a:effectLst/>
                          <a:latin typeface="Georgia" panose="02040502050405020303" pitchFamily="18" charset="0"/>
                        </a:rPr>
                        <a:t>CY21</a:t>
                      </a:r>
                    </a:p>
                  </a:txBody>
                  <a:tcPr marL="8927" marR="8927" marT="8927"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002060"/>
                    </a:solidFill>
                  </a:tcPr>
                </a:tc>
                <a:extLst>
                  <a:ext uri="{0D108BD9-81ED-4DB2-BD59-A6C34878D82A}">
                    <a16:rowId xmlns:a16="http://schemas.microsoft.com/office/drawing/2014/main" xmlns="" val="4117379944"/>
                  </a:ext>
                </a:extLst>
              </a:tr>
              <a:tr h="201396">
                <a:tc>
                  <a:txBody>
                    <a:bodyPr/>
                    <a:lstStyle/>
                    <a:p>
                      <a:pPr algn="l" fontAlgn="b"/>
                      <a:r>
                        <a:rPr lang="en-US" sz="1200" b="0" i="0" u="none" strike="noStrike">
                          <a:solidFill>
                            <a:srgbClr val="000000"/>
                          </a:solidFill>
                          <a:effectLst/>
                          <a:latin typeface="Georgia" panose="02040502050405020303" pitchFamily="18" charset="0"/>
                        </a:rPr>
                        <a:t>Deposits</a:t>
                      </a:r>
                    </a:p>
                  </a:txBody>
                  <a:tcPr marL="80343" marR="8927" marT="8927" marB="0" anchor="b">
                    <a:lnL w="6350" cap="flat" cmpd="sng" algn="ctr">
                      <a:solidFill>
                        <a:srgbClr val="000000"/>
                      </a:solidFill>
                      <a:prstDash val="solid"/>
                      <a:round/>
                      <a:headEnd type="none" w="med" len="med"/>
                      <a:tailEnd type="none" w="med" len="med"/>
                    </a:lnL>
                    <a:lnR>
                      <a:noFill/>
                    </a:lnR>
                    <a:lnT>
                      <a:noFill/>
                    </a:lnT>
                    <a:lnB>
                      <a:noFill/>
                    </a:lnB>
                    <a:solidFill>
                      <a:srgbClr val="FFFFFF"/>
                    </a:solidFill>
                  </a:tcPr>
                </a:tc>
                <a:tc>
                  <a:txBody>
                    <a:bodyPr/>
                    <a:lstStyle/>
                    <a:p>
                      <a:pPr algn="ctr" fontAlgn="ctr"/>
                      <a:r>
                        <a:rPr lang="en-US" sz="1200" b="0" i="0" u="none" strike="noStrike">
                          <a:solidFill>
                            <a:srgbClr val="000000"/>
                          </a:solidFill>
                          <a:effectLst/>
                          <a:latin typeface="Georgia" panose="02040502050405020303" pitchFamily="18" charset="0"/>
                        </a:rPr>
                        <a:t>12,237</a:t>
                      </a:r>
                    </a:p>
                  </a:txBody>
                  <a:tcPr marL="8927" marR="8927" marT="8927" marB="0" anchor="ctr">
                    <a:lnL>
                      <a:noFill/>
                    </a:lnL>
                    <a:lnR>
                      <a:noFill/>
                    </a:lnR>
                    <a:lnT>
                      <a:noFill/>
                    </a:lnT>
                    <a:lnB>
                      <a:noFill/>
                    </a:lnB>
                    <a:solidFill>
                      <a:srgbClr val="FFFFFF"/>
                    </a:solidFill>
                  </a:tcPr>
                </a:tc>
                <a:tc>
                  <a:txBody>
                    <a:bodyPr/>
                    <a:lstStyle/>
                    <a:p>
                      <a:pPr algn="ctr" fontAlgn="ctr"/>
                      <a:r>
                        <a:rPr lang="en-US" sz="1200" b="0" i="0" u="none" strike="noStrike">
                          <a:solidFill>
                            <a:srgbClr val="000000"/>
                          </a:solidFill>
                          <a:effectLst/>
                          <a:latin typeface="Georgia" panose="02040502050405020303" pitchFamily="18" charset="0"/>
                        </a:rPr>
                        <a:t>20,887</a:t>
                      </a:r>
                    </a:p>
                  </a:txBody>
                  <a:tcPr marL="8927" marR="8927" marT="8927" marB="0" anchor="ctr">
                    <a:lnL>
                      <a:noFill/>
                    </a:lnL>
                    <a:lnR>
                      <a:noFill/>
                    </a:lnR>
                    <a:lnT>
                      <a:noFill/>
                    </a:lnT>
                    <a:lnB>
                      <a:noFill/>
                    </a:lnB>
                    <a:solidFill>
                      <a:srgbClr val="FFFFFF"/>
                    </a:solidFill>
                  </a:tcPr>
                </a:tc>
                <a:tc>
                  <a:txBody>
                    <a:bodyPr/>
                    <a:lstStyle/>
                    <a:p>
                      <a:pPr algn="ctr" fontAlgn="ctr"/>
                      <a:r>
                        <a:rPr lang="en-US" sz="1200" b="0" i="0" u="none" strike="noStrike">
                          <a:solidFill>
                            <a:srgbClr val="000000"/>
                          </a:solidFill>
                          <a:effectLst/>
                          <a:latin typeface="Georgia" panose="02040502050405020303" pitchFamily="18" charset="0"/>
                        </a:rPr>
                        <a:t>31,129</a:t>
                      </a:r>
                    </a:p>
                  </a:txBody>
                  <a:tcPr marL="8927" marR="8927" marT="8927" marB="0" anchor="ctr">
                    <a:lnL>
                      <a:noFill/>
                    </a:lnL>
                    <a:lnR>
                      <a:noFill/>
                    </a:lnR>
                    <a:lnT>
                      <a:noFill/>
                    </a:lnT>
                    <a:lnB>
                      <a:noFill/>
                    </a:lnB>
                    <a:solidFill>
                      <a:srgbClr val="FFFFFF"/>
                    </a:solidFill>
                  </a:tcPr>
                </a:tc>
                <a:tc>
                  <a:txBody>
                    <a:bodyPr/>
                    <a:lstStyle/>
                    <a:p>
                      <a:pPr algn="ctr" fontAlgn="ctr"/>
                      <a:r>
                        <a:rPr lang="en-US" sz="1200" b="0" i="0" u="none" strike="noStrike">
                          <a:solidFill>
                            <a:srgbClr val="000000"/>
                          </a:solidFill>
                          <a:effectLst/>
                          <a:latin typeface="Georgia" panose="02040502050405020303" pitchFamily="18" charset="0"/>
                        </a:rPr>
                        <a:t>38,404</a:t>
                      </a:r>
                    </a:p>
                  </a:txBody>
                  <a:tcPr marL="8927" marR="8927" marT="8927" marB="0" anchor="ctr">
                    <a:lnL>
                      <a:noFill/>
                    </a:lnL>
                    <a:lnR>
                      <a:noFill/>
                    </a:lnR>
                    <a:lnT>
                      <a:noFill/>
                    </a:lnT>
                    <a:lnB>
                      <a:noFill/>
                    </a:lnB>
                    <a:solidFill>
                      <a:srgbClr val="FFFFFF"/>
                    </a:solidFill>
                  </a:tcPr>
                </a:tc>
                <a:tc>
                  <a:txBody>
                    <a:bodyPr/>
                    <a:lstStyle/>
                    <a:p>
                      <a:pPr algn="ctr" fontAlgn="ctr"/>
                      <a:r>
                        <a:rPr lang="en-US" sz="1200" b="0" i="0" u="none" strike="noStrike">
                          <a:solidFill>
                            <a:srgbClr val="000000"/>
                          </a:solidFill>
                          <a:effectLst/>
                          <a:latin typeface="Georgia" panose="02040502050405020303" pitchFamily="18" charset="0"/>
                        </a:rPr>
                        <a:t>61,726</a:t>
                      </a:r>
                    </a:p>
                  </a:txBody>
                  <a:tcPr marL="8927" marR="8927" marT="8927" marB="0" anchor="ctr">
                    <a:lnL>
                      <a:noFill/>
                    </a:lnL>
                    <a:lnR>
                      <a:noFill/>
                    </a:lnR>
                    <a:lnT>
                      <a:noFill/>
                    </a:lnT>
                    <a:lnB>
                      <a:noFill/>
                    </a:lnB>
                    <a:solidFill>
                      <a:srgbClr val="FFFFFF"/>
                    </a:solidFill>
                  </a:tcPr>
                </a:tc>
                <a:tc>
                  <a:txBody>
                    <a:bodyPr/>
                    <a:lstStyle/>
                    <a:p>
                      <a:pPr algn="ctr" fontAlgn="ctr"/>
                      <a:r>
                        <a:rPr lang="en-US" sz="1200" b="0" i="0" u="none" strike="noStrike">
                          <a:solidFill>
                            <a:srgbClr val="000000"/>
                          </a:solidFill>
                          <a:effectLst/>
                          <a:latin typeface="Georgia" panose="02040502050405020303" pitchFamily="18" charset="0"/>
                        </a:rPr>
                        <a:t>91,363</a:t>
                      </a:r>
                    </a:p>
                  </a:txBody>
                  <a:tcPr marL="8927" marR="8927" marT="8927" marB="0" anchor="ctr">
                    <a:lnL>
                      <a:noFill/>
                    </a:lnL>
                    <a:lnR w="6350" cap="flat" cmpd="sng" algn="ctr">
                      <a:solidFill>
                        <a:srgbClr val="000000"/>
                      </a:solidFill>
                      <a:prstDash val="solid"/>
                      <a:round/>
                      <a:headEnd type="none" w="med" len="med"/>
                      <a:tailEnd type="none" w="med" len="med"/>
                    </a:lnR>
                    <a:lnT>
                      <a:noFill/>
                    </a:lnT>
                    <a:lnB>
                      <a:noFill/>
                    </a:lnB>
                    <a:solidFill>
                      <a:srgbClr val="FFFFFF"/>
                    </a:solidFill>
                  </a:tcPr>
                </a:tc>
                <a:extLst>
                  <a:ext uri="{0D108BD9-81ED-4DB2-BD59-A6C34878D82A}">
                    <a16:rowId xmlns:a16="http://schemas.microsoft.com/office/drawing/2014/main" xmlns="" val="2432386817"/>
                  </a:ext>
                </a:extLst>
              </a:tr>
              <a:tr h="201396">
                <a:tc>
                  <a:txBody>
                    <a:bodyPr/>
                    <a:lstStyle/>
                    <a:p>
                      <a:pPr algn="l" fontAlgn="b"/>
                      <a:r>
                        <a:rPr lang="en-US" sz="1200" b="0" i="0" u="none" strike="noStrike" dirty="0">
                          <a:solidFill>
                            <a:srgbClr val="000000"/>
                          </a:solidFill>
                          <a:effectLst/>
                          <a:latin typeface="Georgia" panose="02040502050405020303" pitchFamily="18" charset="0"/>
                        </a:rPr>
                        <a:t>Advances</a:t>
                      </a:r>
                    </a:p>
                  </a:txBody>
                  <a:tcPr marL="80343" marR="8927" marT="8927" marB="0" anchor="b">
                    <a:lnL w="6350" cap="flat" cmpd="sng" algn="ctr">
                      <a:solidFill>
                        <a:srgbClr val="000000"/>
                      </a:solidFill>
                      <a:prstDash val="solid"/>
                      <a:round/>
                      <a:headEnd type="none" w="med" len="med"/>
                      <a:tailEnd type="none" w="med" len="med"/>
                    </a:lnL>
                    <a:lnR>
                      <a:noFill/>
                    </a:lnR>
                    <a:lnT>
                      <a:noFill/>
                    </a:lnT>
                    <a:lnB>
                      <a:noFill/>
                    </a:lnB>
                    <a:solidFill>
                      <a:srgbClr val="FFFFFF"/>
                    </a:solidFill>
                  </a:tcPr>
                </a:tc>
                <a:tc>
                  <a:txBody>
                    <a:bodyPr/>
                    <a:lstStyle/>
                    <a:p>
                      <a:pPr algn="ctr" fontAlgn="b"/>
                      <a:r>
                        <a:rPr lang="en-US" sz="1200" b="0" i="0" u="none" strike="noStrike">
                          <a:solidFill>
                            <a:srgbClr val="000000"/>
                          </a:solidFill>
                          <a:effectLst/>
                          <a:latin typeface="Georgia" panose="02040502050405020303" pitchFamily="18" charset="0"/>
                        </a:rPr>
                        <a:t>8,274</a:t>
                      </a:r>
                    </a:p>
                  </a:txBody>
                  <a:tcPr marL="8927" marR="8927" marT="8927" marB="0" anchor="b">
                    <a:lnL>
                      <a:noFill/>
                    </a:lnL>
                    <a:lnR>
                      <a:noFill/>
                    </a:lnR>
                    <a:lnT>
                      <a:noFill/>
                    </a:lnT>
                    <a:lnB>
                      <a:noFill/>
                    </a:lnB>
                    <a:solidFill>
                      <a:srgbClr val="FFFFFF"/>
                    </a:solidFill>
                  </a:tcPr>
                </a:tc>
                <a:tc>
                  <a:txBody>
                    <a:bodyPr/>
                    <a:lstStyle/>
                    <a:p>
                      <a:pPr algn="ctr" fontAlgn="b"/>
                      <a:r>
                        <a:rPr lang="en-US" sz="1200" b="0" i="0" u="none" strike="noStrike">
                          <a:solidFill>
                            <a:srgbClr val="000000"/>
                          </a:solidFill>
                          <a:effectLst/>
                          <a:latin typeface="Georgia" panose="02040502050405020303" pitchFamily="18" charset="0"/>
                        </a:rPr>
                        <a:t>14,555</a:t>
                      </a:r>
                    </a:p>
                  </a:txBody>
                  <a:tcPr marL="8927" marR="8927" marT="8927" marB="0" anchor="b">
                    <a:lnL>
                      <a:noFill/>
                    </a:lnL>
                    <a:lnR>
                      <a:noFill/>
                    </a:lnR>
                    <a:lnT>
                      <a:noFill/>
                    </a:lnT>
                    <a:lnB>
                      <a:noFill/>
                    </a:lnB>
                    <a:solidFill>
                      <a:srgbClr val="FFFFFF"/>
                    </a:solidFill>
                  </a:tcPr>
                </a:tc>
                <a:tc>
                  <a:txBody>
                    <a:bodyPr/>
                    <a:lstStyle/>
                    <a:p>
                      <a:pPr algn="ctr" fontAlgn="b"/>
                      <a:r>
                        <a:rPr lang="en-US" sz="1200" b="0" i="0" u="none" strike="noStrike">
                          <a:solidFill>
                            <a:srgbClr val="000000"/>
                          </a:solidFill>
                          <a:effectLst/>
                          <a:latin typeface="Georgia" panose="02040502050405020303" pitchFamily="18" charset="0"/>
                        </a:rPr>
                        <a:t>23,857</a:t>
                      </a:r>
                    </a:p>
                  </a:txBody>
                  <a:tcPr marL="8927" marR="8927" marT="8927" marB="0" anchor="b">
                    <a:lnL>
                      <a:noFill/>
                    </a:lnL>
                    <a:lnR>
                      <a:noFill/>
                    </a:lnR>
                    <a:lnT>
                      <a:noFill/>
                    </a:lnT>
                    <a:lnB>
                      <a:noFill/>
                    </a:lnB>
                    <a:solidFill>
                      <a:srgbClr val="FFFFFF"/>
                    </a:solidFill>
                  </a:tcPr>
                </a:tc>
                <a:tc>
                  <a:txBody>
                    <a:bodyPr/>
                    <a:lstStyle/>
                    <a:p>
                      <a:pPr algn="ctr" fontAlgn="b"/>
                      <a:r>
                        <a:rPr lang="en-US" sz="1200" b="0" i="0" u="none" strike="noStrike">
                          <a:solidFill>
                            <a:srgbClr val="000000"/>
                          </a:solidFill>
                          <a:effectLst/>
                          <a:latin typeface="Georgia" panose="02040502050405020303" pitchFamily="18" charset="0"/>
                        </a:rPr>
                        <a:t>31,614</a:t>
                      </a:r>
                    </a:p>
                  </a:txBody>
                  <a:tcPr marL="8927" marR="8927" marT="8927" marB="0" anchor="b">
                    <a:lnL>
                      <a:noFill/>
                    </a:lnL>
                    <a:lnR>
                      <a:noFill/>
                    </a:lnR>
                    <a:lnT>
                      <a:noFill/>
                    </a:lnT>
                    <a:lnB>
                      <a:noFill/>
                    </a:lnB>
                    <a:solidFill>
                      <a:srgbClr val="FFFFFF"/>
                    </a:solidFill>
                  </a:tcPr>
                </a:tc>
                <a:tc>
                  <a:txBody>
                    <a:bodyPr/>
                    <a:lstStyle/>
                    <a:p>
                      <a:pPr algn="ctr" fontAlgn="b"/>
                      <a:r>
                        <a:rPr lang="en-US" sz="1200" b="0" i="0" u="none" strike="noStrike">
                          <a:solidFill>
                            <a:srgbClr val="000000"/>
                          </a:solidFill>
                          <a:effectLst/>
                          <a:latin typeface="Georgia" panose="02040502050405020303" pitchFamily="18" charset="0"/>
                        </a:rPr>
                        <a:t>43,412</a:t>
                      </a:r>
                    </a:p>
                  </a:txBody>
                  <a:tcPr marL="8927" marR="8927" marT="8927" marB="0" anchor="b">
                    <a:lnL>
                      <a:noFill/>
                    </a:lnL>
                    <a:lnR>
                      <a:noFill/>
                    </a:lnR>
                    <a:lnT>
                      <a:noFill/>
                    </a:lnT>
                    <a:lnB>
                      <a:noFill/>
                    </a:lnB>
                    <a:solidFill>
                      <a:srgbClr val="FFFFFF"/>
                    </a:solidFill>
                  </a:tcPr>
                </a:tc>
                <a:tc>
                  <a:txBody>
                    <a:bodyPr/>
                    <a:lstStyle/>
                    <a:p>
                      <a:pPr algn="ctr" fontAlgn="b"/>
                      <a:r>
                        <a:rPr lang="en-US" sz="1200" b="0" i="0" u="none" strike="noStrike">
                          <a:solidFill>
                            <a:srgbClr val="000000"/>
                          </a:solidFill>
                          <a:effectLst/>
                          <a:latin typeface="Georgia" panose="02040502050405020303" pitchFamily="18" charset="0"/>
                        </a:rPr>
                        <a:t>59,245</a:t>
                      </a:r>
                    </a:p>
                  </a:txBody>
                  <a:tcPr marL="8927" marR="8927" marT="8927" marB="0" anchor="b">
                    <a:lnL>
                      <a:noFill/>
                    </a:lnL>
                    <a:lnR w="6350" cap="flat" cmpd="sng" algn="ctr">
                      <a:solidFill>
                        <a:srgbClr val="000000"/>
                      </a:solidFill>
                      <a:prstDash val="solid"/>
                      <a:round/>
                      <a:headEnd type="none" w="med" len="med"/>
                      <a:tailEnd type="none" w="med" len="med"/>
                    </a:lnR>
                    <a:lnT>
                      <a:noFill/>
                    </a:lnT>
                    <a:lnB>
                      <a:noFill/>
                    </a:lnB>
                    <a:solidFill>
                      <a:srgbClr val="FFFFFF"/>
                    </a:solidFill>
                  </a:tcPr>
                </a:tc>
                <a:extLst>
                  <a:ext uri="{0D108BD9-81ED-4DB2-BD59-A6C34878D82A}">
                    <a16:rowId xmlns:a16="http://schemas.microsoft.com/office/drawing/2014/main" xmlns="" val="2326849835"/>
                  </a:ext>
                </a:extLst>
              </a:tr>
              <a:tr h="201396">
                <a:tc>
                  <a:txBody>
                    <a:bodyPr/>
                    <a:lstStyle/>
                    <a:p>
                      <a:pPr algn="l" fontAlgn="b"/>
                      <a:r>
                        <a:rPr lang="en-US" sz="1200" b="0" i="0" u="none" strike="noStrike">
                          <a:solidFill>
                            <a:srgbClr val="000000"/>
                          </a:solidFill>
                          <a:effectLst/>
                          <a:latin typeface="Georgia" panose="02040502050405020303" pitchFamily="18" charset="0"/>
                        </a:rPr>
                        <a:t>NPL</a:t>
                      </a:r>
                    </a:p>
                  </a:txBody>
                  <a:tcPr marL="80343" marR="8927" marT="8927" marB="0" anchor="b">
                    <a:lnL w="6350" cap="flat" cmpd="sng" algn="ctr">
                      <a:solidFill>
                        <a:srgbClr val="000000"/>
                      </a:solidFill>
                      <a:prstDash val="solid"/>
                      <a:round/>
                      <a:headEnd type="none" w="med" len="med"/>
                      <a:tailEnd type="none" w="med" len="med"/>
                    </a:lnL>
                    <a:lnR>
                      <a:noFill/>
                    </a:lnR>
                    <a:lnT>
                      <a:noFill/>
                    </a:lnT>
                    <a:lnB>
                      <a:noFill/>
                    </a:lnB>
                    <a:solidFill>
                      <a:srgbClr val="FFFFFF"/>
                    </a:solidFill>
                  </a:tcPr>
                </a:tc>
                <a:tc>
                  <a:txBody>
                    <a:bodyPr/>
                    <a:lstStyle/>
                    <a:p>
                      <a:pPr algn="ctr" fontAlgn="b"/>
                      <a:r>
                        <a:rPr lang="en-US" sz="1200" b="0" i="0" u="none" strike="noStrike">
                          <a:solidFill>
                            <a:srgbClr val="000000"/>
                          </a:solidFill>
                          <a:effectLst/>
                          <a:latin typeface="Georgia" panose="02040502050405020303" pitchFamily="18" charset="0"/>
                        </a:rPr>
                        <a:t>59</a:t>
                      </a:r>
                    </a:p>
                  </a:txBody>
                  <a:tcPr marL="8927" marR="8927" marT="8927" marB="0" anchor="b">
                    <a:lnL>
                      <a:noFill/>
                    </a:lnL>
                    <a:lnR>
                      <a:noFill/>
                    </a:lnR>
                    <a:lnT>
                      <a:noFill/>
                    </a:lnT>
                    <a:lnB>
                      <a:noFill/>
                    </a:lnB>
                    <a:solidFill>
                      <a:srgbClr val="FFFFFF"/>
                    </a:solidFill>
                  </a:tcPr>
                </a:tc>
                <a:tc>
                  <a:txBody>
                    <a:bodyPr/>
                    <a:lstStyle/>
                    <a:p>
                      <a:pPr algn="ctr" fontAlgn="b"/>
                      <a:r>
                        <a:rPr lang="en-US" sz="1200" b="0" i="0" u="none" strike="noStrike">
                          <a:solidFill>
                            <a:srgbClr val="000000"/>
                          </a:solidFill>
                          <a:effectLst/>
                          <a:latin typeface="Georgia" panose="02040502050405020303" pitchFamily="18" charset="0"/>
                        </a:rPr>
                        <a:t>95</a:t>
                      </a:r>
                    </a:p>
                  </a:txBody>
                  <a:tcPr marL="8927" marR="8927" marT="8927" marB="0" anchor="b">
                    <a:lnL>
                      <a:noFill/>
                    </a:lnL>
                    <a:lnR>
                      <a:noFill/>
                    </a:lnR>
                    <a:lnT>
                      <a:noFill/>
                    </a:lnT>
                    <a:lnB>
                      <a:noFill/>
                    </a:lnB>
                    <a:solidFill>
                      <a:srgbClr val="FFFFFF"/>
                    </a:solidFill>
                  </a:tcPr>
                </a:tc>
                <a:tc>
                  <a:txBody>
                    <a:bodyPr/>
                    <a:lstStyle/>
                    <a:p>
                      <a:pPr algn="ctr" fontAlgn="b"/>
                      <a:r>
                        <a:rPr lang="en-US" sz="1200" b="0" i="0" u="none" strike="noStrike">
                          <a:solidFill>
                            <a:srgbClr val="000000"/>
                          </a:solidFill>
                          <a:effectLst/>
                          <a:latin typeface="Georgia" panose="02040502050405020303" pitchFamily="18" charset="0"/>
                        </a:rPr>
                        <a:t>214</a:t>
                      </a:r>
                    </a:p>
                  </a:txBody>
                  <a:tcPr marL="8927" marR="8927" marT="8927" marB="0" anchor="b">
                    <a:lnL>
                      <a:noFill/>
                    </a:lnL>
                    <a:lnR>
                      <a:noFill/>
                    </a:lnR>
                    <a:lnT>
                      <a:noFill/>
                    </a:lnT>
                    <a:lnB>
                      <a:noFill/>
                    </a:lnB>
                    <a:solidFill>
                      <a:srgbClr val="FFFFFF"/>
                    </a:solidFill>
                  </a:tcPr>
                </a:tc>
                <a:tc>
                  <a:txBody>
                    <a:bodyPr/>
                    <a:lstStyle/>
                    <a:p>
                      <a:pPr algn="ctr" fontAlgn="b"/>
                      <a:r>
                        <a:rPr lang="en-US" sz="1200" b="0" i="0" u="none" strike="noStrike">
                          <a:solidFill>
                            <a:srgbClr val="000000"/>
                          </a:solidFill>
                          <a:effectLst/>
                          <a:latin typeface="Georgia" panose="02040502050405020303" pitchFamily="18" charset="0"/>
                        </a:rPr>
                        <a:t>1,106</a:t>
                      </a:r>
                    </a:p>
                  </a:txBody>
                  <a:tcPr marL="8927" marR="8927" marT="8927" marB="0" anchor="b">
                    <a:lnL>
                      <a:noFill/>
                    </a:lnL>
                    <a:lnR>
                      <a:noFill/>
                    </a:lnR>
                    <a:lnT>
                      <a:noFill/>
                    </a:lnT>
                    <a:lnB>
                      <a:noFill/>
                    </a:lnB>
                    <a:solidFill>
                      <a:srgbClr val="FFFFFF"/>
                    </a:solidFill>
                  </a:tcPr>
                </a:tc>
                <a:tc>
                  <a:txBody>
                    <a:bodyPr/>
                    <a:lstStyle/>
                    <a:p>
                      <a:pPr algn="ctr" fontAlgn="b"/>
                      <a:r>
                        <a:rPr lang="en-US" sz="1200" b="0" i="0" u="none" strike="noStrike">
                          <a:solidFill>
                            <a:srgbClr val="000000"/>
                          </a:solidFill>
                          <a:effectLst/>
                          <a:latin typeface="Georgia" panose="02040502050405020303" pitchFamily="18" charset="0"/>
                        </a:rPr>
                        <a:t>1,205</a:t>
                      </a:r>
                    </a:p>
                  </a:txBody>
                  <a:tcPr marL="8927" marR="8927" marT="8927" marB="0" anchor="b">
                    <a:lnL>
                      <a:noFill/>
                    </a:lnL>
                    <a:lnR>
                      <a:noFill/>
                    </a:lnR>
                    <a:lnT>
                      <a:noFill/>
                    </a:lnT>
                    <a:lnB>
                      <a:noFill/>
                    </a:lnB>
                    <a:solidFill>
                      <a:srgbClr val="FFFFFF"/>
                    </a:solidFill>
                  </a:tcPr>
                </a:tc>
                <a:tc>
                  <a:txBody>
                    <a:bodyPr/>
                    <a:lstStyle/>
                    <a:p>
                      <a:pPr algn="ctr" fontAlgn="b"/>
                      <a:r>
                        <a:rPr lang="en-US" sz="1200" b="0" i="0" u="none" strike="noStrike">
                          <a:solidFill>
                            <a:srgbClr val="000000"/>
                          </a:solidFill>
                          <a:effectLst/>
                          <a:latin typeface="Georgia" panose="02040502050405020303" pitchFamily="18" charset="0"/>
                        </a:rPr>
                        <a:t>2,332</a:t>
                      </a:r>
                    </a:p>
                  </a:txBody>
                  <a:tcPr marL="8927" marR="8927" marT="8927" marB="0" anchor="b">
                    <a:lnL>
                      <a:noFill/>
                    </a:lnL>
                    <a:lnR w="6350" cap="flat" cmpd="sng" algn="ctr">
                      <a:solidFill>
                        <a:srgbClr val="000000"/>
                      </a:solidFill>
                      <a:prstDash val="solid"/>
                      <a:round/>
                      <a:headEnd type="none" w="med" len="med"/>
                      <a:tailEnd type="none" w="med" len="med"/>
                    </a:lnR>
                    <a:lnT>
                      <a:noFill/>
                    </a:lnT>
                    <a:lnB>
                      <a:noFill/>
                    </a:lnB>
                    <a:solidFill>
                      <a:srgbClr val="FFFFFF"/>
                    </a:solidFill>
                  </a:tcPr>
                </a:tc>
                <a:extLst>
                  <a:ext uri="{0D108BD9-81ED-4DB2-BD59-A6C34878D82A}">
                    <a16:rowId xmlns:a16="http://schemas.microsoft.com/office/drawing/2014/main" xmlns="" val="1451136804"/>
                  </a:ext>
                </a:extLst>
              </a:tr>
              <a:tr h="201396">
                <a:tc>
                  <a:txBody>
                    <a:bodyPr/>
                    <a:lstStyle/>
                    <a:p>
                      <a:pPr algn="l" fontAlgn="b"/>
                      <a:r>
                        <a:rPr lang="en-US" sz="1200" b="0" i="0" u="none" strike="noStrike">
                          <a:solidFill>
                            <a:srgbClr val="000000"/>
                          </a:solidFill>
                          <a:effectLst/>
                          <a:latin typeface="Georgia" panose="02040502050405020303" pitchFamily="18" charset="0"/>
                        </a:rPr>
                        <a:t>Total Provisions</a:t>
                      </a:r>
                    </a:p>
                  </a:txBody>
                  <a:tcPr marL="80343" marR="8927" marT="8927" marB="0" anchor="b">
                    <a:lnL w="6350" cap="flat" cmpd="sng" algn="ctr">
                      <a:solidFill>
                        <a:srgbClr val="000000"/>
                      </a:solidFill>
                      <a:prstDash val="solid"/>
                      <a:round/>
                      <a:headEnd type="none" w="med" len="med"/>
                      <a:tailEnd type="none" w="med" len="med"/>
                    </a:lnL>
                    <a:lnR>
                      <a:noFill/>
                    </a:lnR>
                    <a:lnT>
                      <a:noFill/>
                    </a:lnT>
                    <a:lnB>
                      <a:noFill/>
                    </a:lnB>
                    <a:solidFill>
                      <a:srgbClr val="FFFFFF"/>
                    </a:solidFill>
                  </a:tcPr>
                </a:tc>
                <a:tc>
                  <a:txBody>
                    <a:bodyPr/>
                    <a:lstStyle/>
                    <a:p>
                      <a:pPr algn="ctr" fontAlgn="b"/>
                      <a:r>
                        <a:rPr lang="en-US" sz="1200" b="0" i="0" u="none" strike="noStrike">
                          <a:solidFill>
                            <a:srgbClr val="000000"/>
                          </a:solidFill>
                          <a:effectLst/>
                          <a:latin typeface="Georgia" panose="02040502050405020303" pitchFamily="18" charset="0"/>
                        </a:rPr>
                        <a:t>91</a:t>
                      </a:r>
                    </a:p>
                  </a:txBody>
                  <a:tcPr marL="8927" marR="8927" marT="8927" marB="0" anchor="b">
                    <a:lnL>
                      <a:noFill/>
                    </a:lnL>
                    <a:lnR>
                      <a:noFill/>
                    </a:lnR>
                    <a:lnT>
                      <a:noFill/>
                    </a:lnT>
                    <a:lnB>
                      <a:noFill/>
                    </a:lnB>
                    <a:solidFill>
                      <a:srgbClr val="FFFFFF"/>
                    </a:solidFill>
                  </a:tcPr>
                </a:tc>
                <a:tc>
                  <a:txBody>
                    <a:bodyPr/>
                    <a:lstStyle/>
                    <a:p>
                      <a:pPr algn="ctr" fontAlgn="b"/>
                      <a:r>
                        <a:rPr lang="en-US" sz="1200" b="0" i="0" u="none" strike="noStrike">
                          <a:solidFill>
                            <a:srgbClr val="000000"/>
                          </a:solidFill>
                          <a:effectLst/>
                          <a:latin typeface="Georgia" panose="02040502050405020303" pitchFamily="18" charset="0"/>
                        </a:rPr>
                        <a:t>160</a:t>
                      </a:r>
                    </a:p>
                  </a:txBody>
                  <a:tcPr marL="8927" marR="8927" marT="8927" marB="0" anchor="b">
                    <a:lnL>
                      <a:noFill/>
                    </a:lnL>
                    <a:lnR>
                      <a:noFill/>
                    </a:lnR>
                    <a:lnT>
                      <a:noFill/>
                    </a:lnT>
                    <a:lnB>
                      <a:noFill/>
                    </a:lnB>
                    <a:solidFill>
                      <a:srgbClr val="FFFFFF"/>
                    </a:solidFill>
                  </a:tcPr>
                </a:tc>
                <a:tc>
                  <a:txBody>
                    <a:bodyPr/>
                    <a:lstStyle/>
                    <a:p>
                      <a:pPr algn="ctr" fontAlgn="b"/>
                      <a:r>
                        <a:rPr lang="en-US" sz="1200" b="0" i="0" u="none" strike="noStrike">
                          <a:solidFill>
                            <a:srgbClr val="000000"/>
                          </a:solidFill>
                          <a:effectLst/>
                          <a:latin typeface="Georgia" panose="02040502050405020303" pitchFamily="18" charset="0"/>
                        </a:rPr>
                        <a:t>303</a:t>
                      </a:r>
                    </a:p>
                  </a:txBody>
                  <a:tcPr marL="8927" marR="8927" marT="8927" marB="0" anchor="b">
                    <a:lnL>
                      <a:noFill/>
                    </a:lnL>
                    <a:lnR>
                      <a:noFill/>
                    </a:lnR>
                    <a:lnT>
                      <a:noFill/>
                    </a:lnT>
                    <a:lnB>
                      <a:noFill/>
                    </a:lnB>
                    <a:solidFill>
                      <a:srgbClr val="FFFFFF"/>
                    </a:solidFill>
                  </a:tcPr>
                </a:tc>
                <a:tc>
                  <a:txBody>
                    <a:bodyPr/>
                    <a:lstStyle/>
                    <a:p>
                      <a:pPr algn="ctr" fontAlgn="b"/>
                      <a:r>
                        <a:rPr lang="en-US" sz="1200" b="0" i="0" u="none" strike="noStrike">
                          <a:solidFill>
                            <a:srgbClr val="000000"/>
                          </a:solidFill>
                          <a:effectLst/>
                          <a:latin typeface="Georgia" panose="02040502050405020303" pitchFamily="18" charset="0"/>
                        </a:rPr>
                        <a:t>677</a:t>
                      </a:r>
                    </a:p>
                  </a:txBody>
                  <a:tcPr marL="8927" marR="8927" marT="8927" marB="0" anchor="b">
                    <a:lnL>
                      <a:noFill/>
                    </a:lnL>
                    <a:lnR>
                      <a:noFill/>
                    </a:lnR>
                    <a:lnT>
                      <a:noFill/>
                    </a:lnT>
                    <a:lnB>
                      <a:noFill/>
                    </a:lnB>
                    <a:solidFill>
                      <a:srgbClr val="FFFFFF"/>
                    </a:solidFill>
                  </a:tcPr>
                </a:tc>
                <a:tc>
                  <a:txBody>
                    <a:bodyPr/>
                    <a:lstStyle/>
                    <a:p>
                      <a:pPr algn="ctr" fontAlgn="b"/>
                      <a:r>
                        <a:rPr lang="en-US" sz="1200" b="0" i="0" u="none" strike="noStrike">
                          <a:solidFill>
                            <a:srgbClr val="000000"/>
                          </a:solidFill>
                          <a:effectLst/>
                          <a:latin typeface="Georgia" panose="02040502050405020303" pitchFamily="18" charset="0"/>
                        </a:rPr>
                        <a:t>1,784</a:t>
                      </a:r>
                    </a:p>
                  </a:txBody>
                  <a:tcPr marL="8927" marR="8927" marT="8927" marB="0" anchor="b">
                    <a:lnL>
                      <a:noFill/>
                    </a:lnL>
                    <a:lnR>
                      <a:noFill/>
                    </a:lnR>
                    <a:lnT>
                      <a:noFill/>
                    </a:lnT>
                    <a:lnB>
                      <a:noFill/>
                    </a:lnB>
                    <a:solidFill>
                      <a:srgbClr val="FFFFFF"/>
                    </a:solidFill>
                  </a:tcPr>
                </a:tc>
                <a:tc>
                  <a:txBody>
                    <a:bodyPr/>
                    <a:lstStyle/>
                    <a:p>
                      <a:pPr algn="ctr" fontAlgn="b"/>
                      <a:r>
                        <a:rPr lang="en-US" sz="1200" b="0" i="0" u="none" strike="noStrike">
                          <a:solidFill>
                            <a:srgbClr val="000000"/>
                          </a:solidFill>
                          <a:effectLst/>
                          <a:latin typeface="Georgia" panose="02040502050405020303" pitchFamily="18" charset="0"/>
                        </a:rPr>
                        <a:t>2,372</a:t>
                      </a:r>
                    </a:p>
                  </a:txBody>
                  <a:tcPr marL="8927" marR="8927" marT="8927" marB="0" anchor="b">
                    <a:lnL>
                      <a:noFill/>
                    </a:lnL>
                    <a:lnR w="6350" cap="flat" cmpd="sng" algn="ctr">
                      <a:solidFill>
                        <a:srgbClr val="000000"/>
                      </a:solidFill>
                      <a:prstDash val="solid"/>
                      <a:round/>
                      <a:headEnd type="none" w="med" len="med"/>
                      <a:tailEnd type="none" w="med" len="med"/>
                    </a:lnR>
                    <a:lnT>
                      <a:noFill/>
                    </a:lnT>
                    <a:lnB>
                      <a:noFill/>
                    </a:lnB>
                    <a:solidFill>
                      <a:srgbClr val="FFFFFF"/>
                    </a:solidFill>
                  </a:tcPr>
                </a:tc>
                <a:extLst>
                  <a:ext uri="{0D108BD9-81ED-4DB2-BD59-A6C34878D82A}">
                    <a16:rowId xmlns:a16="http://schemas.microsoft.com/office/drawing/2014/main" xmlns="" val="579325828"/>
                  </a:ext>
                </a:extLst>
              </a:tr>
              <a:tr h="201396">
                <a:tc>
                  <a:txBody>
                    <a:bodyPr/>
                    <a:lstStyle/>
                    <a:p>
                      <a:pPr algn="l" fontAlgn="b"/>
                      <a:r>
                        <a:rPr lang="en-US" sz="1200" b="0" i="0" u="none" strike="noStrike">
                          <a:solidFill>
                            <a:srgbClr val="000000"/>
                          </a:solidFill>
                          <a:effectLst/>
                          <a:latin typeface="Georgia" panose="02040502050405020303" pitchFamily="18" charset="0"/>
                        </a:rPr>
                        <a:t>Net Income</a:t>
                      </a:r>
                    </a:p>
                  </a:txBody>
                  <a:tcPr marL="80343" marR="8927" marT="8927" marB="0" anchor="b">
                    <a:lnL w="6350" cap="flat" cmpd="sng" algn="ctr">
                      <a:solidFill>
                        <a:srgbClr val="000000"/>
                      </a:solidFill>
                      <a:prstDash val="solid"/>
                      <a:round/>
                      <a:headEnd type="none" w="med" len="med"/>
                      <a:tailEnd type="none" w="med" len="med"/>
                    </a:lnL>
                    <a:lnR>
                      <a:noFill/>
                    </a:lnR>
                    <a:lnT>
                      <a:noFill/>
                    </a:lnT>
                    <a:lnB>
                      <a:noFill/>
                    </a:lnB>
                    <a:solidFill>
                      <a:srgbClr val="FFFFFF"/>
                    </a:solidFill>
                  </a:tcPr>
                </a:tc>
                <a:tc>
                  <a:txBody>
                    <a:bodyPr/>
                    <a:lstStyle/>
                    <a:p>
                      <a:pPr algn="ctr" fontAlgn="b"/>
                      <a:r>
                        <a:rPr lang="en-US" sz="1200" b="0" i="0" u="none" strike="noStrike">
                          <a:solidFill>
                            <a:srgbClr val="000000"/>
                          </a:solidFill>
                          <a:effectLst/>
                          <a:latin typeface="Georgia" panose="02040502050405020303" pitchFamily="18" charset="0"/>
                        </a:rPr>
                        <a:t>316</a:t>
                      </a:r>
                    </a:p>
                  </a:txBody>
                  <a:tcPr marL="8927" marR="8927" marT="8927" marB="0" anchor="b">
                    <a:lnL>
                      <a:noFill/>
                    </a:lnL>
                    <a:lnR>
                      <a:noFill/>
                    </a:lnR>
                    <a:lnT>
                      <a:noFill/>
                    </a:lnT>
                    <a:lnB>
                      <a:noFill/>
                    </a:lnB>
                    <a:solidFill>
                      <a:srgbClr val="FFFFFF"/>
                    </a:solidFill>
                  </a:tcPr>
                </a:tc>
                <a:tc>
                  <a:txBody>
                    <a:bodyPr/>
                    <a:lstStyle/>
                    <a:p>
                      <a:pPr algn="ctr" fontAlgn="b"/>
                      <a:r>
                        <a:rPr lang="en-US" sz="1200" b="0" i="0" u="none" strike="noStrike">
                          <a:solidFill>
                            <a:srgbClr val="000000"/>
                          </a:solidFill>
                          <a:effectLst/>
                          <a:latin typeface="Georgia" panose="02040502050405020303" pitchFamily="18" charset="0"/>
                        </a:rPr>
                        <a:t>686</a:t>
                      </a:r>
                    </a:p>
                  </a:txBody>
                  <a:tcPr marL="8927" marR="8927" marT="8927" marB="0" anchor="b">
                    <a:lnL>
                      <a:noFill/>
                    </a:lnL>
                    <a:lnR>
                      <a:noFill/>
                    </a:lnR>
                    <a:lnT>
                      <a:noFill/>
                    </a:lnT>
                    <a:lnB>
                      <a:noFill/>
                    </a:lnB>
                    <a:solidFill>
                      <a:srgbClr val="FFFFFF"/>
                    </a:solidFill>
                  </a:tcPr>
                </a:tc>
                <a:tc>
                  <a:txBody>
                    <a:bodyPr/>
                    <a:lstStyle/>
                    <a:p>
                      <a:pPr algn="ctr" fontAlgn="b"/>
                      <a:r>
                        <a:rPr lang="en-US" sz="1200" b="0" i="0" u="none" strike="noStrike">
                          <a:solidFill>
                            <a:srgbClr val="000000"/>
                          </a:solidFill>
                          <a:effectLst/>
                          <a:latin typeface="Georgia" panose="02040502050405020303" pitchFamily="18" charset="0"/>
                        </a:rPr>
                        <a:t>1,000</a:t>
                      </a:r>
                    </a:p>
                  </a:txBody>
                  <a:tcPr marL="8927" marR="8927" marT="8927" marB="0" anchor="b">
                    <a:lnL>
                      <a:noFill/>
                    </a:lnL>
                    <a:lnR>
                      <a:noFill/>
                    </a:lnR>
                    <a:lnT>
                      <a:noFill/>
                    </a:lnT>
                    <a:lnB>
                      <a:noFill/>
                    </a:lnB>
                    <a:solidFill>
                      <a:srgbClr val="FFFFFF"/>
                    </a:solidFill>
                  </a:tcPr>
                </a:tc>
                <a:tc>
                  <a:txBody>
                    <a:bodyPr/>
                    <a:lstStyle/>
                    <a:p>
                      <a:pPr algn="ctr" fontAlgn="b"/>
                      <a:r>
                        <a:rPr lang="en-US" sz="1200" b="0" i="0" u="none" strike="noStrike">
                          <a:solidFill>
                            <a:srgbClr val="000000"/>
                          </a:solidFill>
                          <a:effectLst/>
                          <a:latin typeface="Georgia" panose="02040502050405020303" pitchFamily="18" charset="0"/>
                        </a:rPr>
                        <a:t>533</a:t>
                      </a:r>
                    </a:p>
                  </a:txBody>
                  <a:tcPr marL="8927" marR="8927" marT="8927" marB="0" anchor="b">
                    <a:lnL>
                      <a:noFill/>
                    </a:lnL>
                    <a:lnR>
                      <a:noFill/>
                    </a:lnR>
                    <a:lnT>
                      <a:noFill/>
                    </a:lnT>
                    <a:lnB>
                      <a:noFill/>
                    </a:lnB>
                    <a:solidFill>
                      <a:srgbClr val="FFFFFF"/>
                    </a:solidFill>
                  </a:tcPr>
                </a:tc>
                <a:tc>
                  <a:txBody>
                    <a:bodyPr/>
                    <a:lstStyle/>
                    <a:p>
                      <a:pPr algn="ctr" fontAlgn="b"/>
                      <a:r>
                        <a:rPr lang="en-US" sz="1200" b="0" i="0" u="none" strike="noStrike">
                          <a:solidFill>
                            <a:srgbClr val="000000"/>
                          </a:solidFill>
                          <a:effectLst/>
                          <a:latin typeface="Georgia" panose="02040502050405020303" pitchFamily="18" charset="0"/>
                        </a:rPr>
                        <a:t>575</a:t>
                      </a:r>
                    </a:p>
                  </a:txBody>
                  <a:tcPr marL="8927" marR="8927" marT="8927" marB="0" anchor="b">
                    <a:lnL>
                      <a:noFill/>
                    </a:lnL>
                    <a:lnR>
                      <a:noFill/>
                    </a:lnR>
                    <a:lnT>
                      <a:noFill/>
                    </a:lnT>
                    <a:lnB>
                      <a:noFill/>
                    </a:lnB>
                    <a:solidFill>
                      <a:srgbClr val="FFFFFF"/>
                    </a:solidFill>
                  </a:tcPr>
                </a:tc>
                <a:tc>
                  <a:txBody>
                    <a:bodyPr/>
                    <a:lstStyle/>
                    <a:p>
                      <a:pPr algn="ctr" fontAlgn="b"/>
                      <a:r>
                        <a:rPr lang="en-US" sz="1200" b="0" i="0" u="none" strike="noStrike">
                          <a:solidFill>
                            <a:srgbClr val="000000"/>
                          </a:solidFill>
                          <a:effectLst/>
                          <a:latin typeface="Georgia" panose="02040502050405020303" pitchFamily="18" charset="0"/>
                        </a:rPr>
                        <a:t>1,556</a:t>
                      </a:r>
                    </a:p>
                  </a:txBody>
                  <a:tcPr marL="8927" marR="8927" marT="8927" marB="0" anchor="b">
                    <a:lnL>
                      <a:noFill/>
                    </a:lnL>
                    <a:lnR w="6350" cap="flat" cmpd="sng" algn="ctr">
                      <a:solidFill>
                        <a:srgbClr val="000000"/>
                      </a:solidFill>
                      <a:prstDash val="solid"/>
                      <a:round/>
                      <a:headEnd type="none" w="med" len="med"/>
                      <a:tailEnd type="none" w="med" len="med"/>
                    </a:lnR>
                    <a:lnT>
                      <a:noFill/>
                    </a:lnT>
                    <a:lnB>
                      <a:noFill/>
                    </a:lnB>
                    <a:solidFill>
                      <a:srgbClr val="FFFFFF"/>
                    </a:solidFill>
                  </a:tcPr>
                </a:tc>
                <a:extLst>
                  <a:ext uri="{0D108BD9-81ED-4DB2-BD59-A6C34878D82A}">
                    <a16:rowId xmlns:a16="http://schemas.microsoft.com/office/drawing/2014/main" xmlns="" val="2513575454"/>
                  </a:ext>
                </a:extLst>
              </a:tr>
              <a:tr h="201396">
                <a:tc>
                  <a:txBody>
                    <a:bodyPr/>
                    <a:lstStyle/>
                    <a:p>
                      <a:pPr algn="l" fontAlgn="b"/>
                      <a:r>
                        <a:rPr lang="en-US" sz="1200" b="1" i="0" u="none" strike="noStrike">
                          <a:solidFill>
                            <a:srgbClr val="000000"/>
                          </a:solidFill>
                          <a:effectLst/>
                          <a:latin typeface="Georgia" panose="02040502050405020303" pitchFamily="18" charset="0"/>
                        </a:rPr>
                        <a:t> </a:t>
                      </a:r>
                    </a:p>
                  </a:txBody>
                  <a:tcPr marL="80343" marR="8927" marT="8927" marB="0" anchor="b">
                    <a:lnL w="6350" cap="flat" cmpd="sng" algn="ctr">
                      <a:solidFill>
                        <a:srgbClr val="000000"/>
                      </a:solidFill>
                      <a:prstDash val="solid"/>
                      <a:round/>
                      <a:headEnd type="none" w="med" len="med"/>
                      <a:tailEnd type="none" w="med" len="med"/>
                    </a:lnL>
                    <a:lnR>
                      <a:noFill/>
                    </a:lnR>
                    <a:lnT>
                      <a:noFill/>
                    </a:lnT>
                    <a:lnB>
                      <a:noFill/>
                    </a:lnB>
                    <a:solidFill>
                      <a:srgbClr val="FFFFFF"/>
                    </a:solidFill>
                  </a:tcPr>
                </a:tc>
                <a:tc>
                  <a:txBody>
                    <a:bodyPr/>
                    <a:lstStyle/>
                    <a:p>
                      <a:pPr algn="l" fontAlgn="b"/>
                      <a:r>
                        <a:rPr lang="en-US" sz="1200" b="0" i="0" u="none" strike="noStrike">
                          <a:solidFill>
                            <a:srgbClr val="000000"/>
                          </a:solidFill>
                          <a:effectLst/>
                          <a:latin typeface="Georgia" panose="02040502050405020303" pitchFamily="18" charset="0"/>
                        </a:rPr>
                        <a:t> </a:t>
                      </a:r>
                    </a:p>
                  </a:txBody>
                  <a:tcPr marL="8927" marR="8927" marT="8927" marB="0" anchor="b">
                    <a:lnL>
                      <a:noFill/>
                    </a:lnL>
                    <a:lnR>
                      <a:noFill/>
                    </a:lnR>
                    <a:lnT>
                      <a:noFill/>
                    </a:lnT>
                    <a:lnB>
                      <a:noFill/>
                    </a:lnB>
                    <a:solidFill>
                      <a:srgbClr val="FFFFFF"/>
                    </a:solidFill>
                  </a:tcPr>
                </a:tc>
                <a:tc>
                  <a:txBody>
                    <a:bodyPr/>
                    <a:lstStyle/>
                    <a:p>
                      <a:pPr algn="l" fontAlgn="b"/>
                      <a:r>
                        <a:rPr lang="en-US" sz="1200" b="0" i="0" u="none" strike="noStrike">
                          <a:solidFill>
                            <a:srgbClr val="000000"/>
                          </a:solidFill>
                          <a:effectLst/>
                          <a:latin typeface="Georgia" panose="02040502050405020303" pitchFamily="18" charset="0"/>
                        </a:rPr>
                        <a:t> </a:t>
                      </a:r>
                    </a:p>
                  </a:txBody>
                  <a:tcPr marL="8927" marR="8927" marT="8927" marB="0" anchor="b">
                    <a:lnL>
                      <a:noFill/>
                    </a:lnL>
                    <a:lnR>
                      <a:noFill/>
                    </a:lnR>
                    <a:lnT>
                      <a:noFill/>
                    </a:lnT>
                    <a:lnB>
                      <a:noFill/>
                    </a:lnB>
                    <a:solidFill>
                      <a:srgbClr val="FFFFFF"/>
                    </a:solidFill>
                  </a:tcPr>
                </a:tc>
                <a:tc>
                  <a:txBody>
                    <a:bodyPr/>
                    <a:lstStyle/>
                    <a:p>
                      <a:pPr algn="l" fontAlgn="b"/>
                      <a:r>
                        <a:rPr lang="en-US" sz="1200" b="0" i="0" u="none" strike="noStrike">
                          <a:solidFill>
                            <a:srgbClr val="000000"/>
                          </a:solidFill>
                          <a:effectLst/>
                          <a:latin typeface="Georgia" panose="02040502050405020303" pitchFamily="18" charset="0"/>
                        </a:rPr>
                        <a:t> </a:t>
                      </a:r>
                    </a:p>
                  </a:txBody>
                  <a:tcPr marL="8927" marR="8927" marT="8927" marB="0" anchor="b">
                    <a:lnL>
                      <a:noFill/>
                    </a:lnL>
                    <a:lnR>
                      <a:noFill/>
                    </a:lnR>
                    <a:lnT>
                      <a:noFill/>
                    </a:lnT>
                    <a:lnB>
                      <a:noFill/>
                    </a:lnB>
                    <a:solidFill>
                      <a:srgbClr val="FFFFFF"/>
                    </a:solidFill>
                  </a:tcPr>
                </a:tc>
                <a:tc>
                  <a:txBody>
                    <a:bodyPr/>
                    <a:lstStyle/>
                    <a:p>
                      <a:pPr algn="l" fontAlgn="b"/>
                      <a:r>
                        <a:rPr lang="en-US" sz="1200" b="0" i="0" u="none" strike="noStrike">
                          <a:solidFill>
                            <a:srgbClr val="000000"/>
                          </a:solidFill>
                          <a:effectLst/>
                          <a:latin typeface="Georgia" panose="02040502050405020303" pitchFamily="18" charset="0"/>
                        </a:rPr>
                        <a:t> </a:t>
                      </a:r>
                    </a:p>
                  </a:txBody>
                  <a:tcPr marL="8927" marR="8927" marT="8927" marB="0" anchor="b">
                    <a:lnL>
                      <a:noFill/>
                    </a:lnL>
                    <a:lnR>
                      <a:noFill/>
                    </a:lnR>
                    <a:lnT>
                      <a:noFill/>
                    </a:lnT>
                    <a:lnB>
                      <a:noFill/>
                    </a:lnB>
                    <a:solidFill>
                      <a:srgbClr val="FFFFFF"/>
                    </a:solidFill>
                  </a:tcPr>
                </a:tc>
                <a:tc>
                  <a:txBody>
                    <a:bodyPr/>
                    <a:lstStyle/>
                    <a:p>
                      <a:pPr algn="l" fontAlgn="b"/>
                      <a:r>
                        <a:rPr lang="en-US" sz="1200" b="0" i="0" u="none" strike="noStrike">
                          <a:solidFill>
                            <a:srgbClr val="000000"/>
                          </a:solidFill>
                          <a:effectLst/>
                          <a:latin typeface="Georgia" panose="02040502050405020303" pitchFamily="18" charset="0"/>
                        </a:rPr>
                        <a:t> </a:t>
                      </a:r>
                    </a:p>
                  </a:txBody>
                  <a:tcPr marL="8927" marR="8927" marT="8927" marB="0" anchor="b">
                    <a:lnL>
                      <a:noFill/>
                    </a:lnL>
                    <a:lnR>
                      <a:noFill/>
                    </a:lnR>
                    <a:lnT>
                      <a:noFill/>
                    </a:lnT>
                    <a:lnB>
                      <a:noFill/>
                    </a:lnB>
                    <a:solidFill>
                      <a:srgbClr val="FFFFFF"/>
                    </a:solidFill>
                  </a:tcPr>
                </a:tc>
                <a:tc>
                  <a:txBody>
                    <a:bodyPr/>
                    <a:lstStyle/>
                    <a:p>
                      <a:pPr algn="l" fontAlgn="b"/>
                      <a:r>
                        <a:rPr lang="en-US" sz="1200" b="0" i="0" u="none" strike="noStrike">
                          <a:solidFill>
                            <a:srgbClr val="000000"/>
                          </a:solidFill>
                          <a:effectLst/>
                          <a:latin typeface="Georgia" panose="02040502050405020303" pitchFamily="18" charset="0"/>
                        </a:rPr>
                        <a:t> </a:t>
                      </a:r>
                    </a:p>
                  </a:txBody>
                  <a:tcPr marL="8927" marR="8927" marT="8927" marB="0" anchor="b">
                    <a:lnL>
                      <a:noFill/>
                    </a:lnL>
                    <a:lnR w="6350" cap="flat" cmpd="sng" algn="ctr">
                      <a:solidFill>
                        <a:srgbClr val="000000"/>
                      </a:solidFill>
                      <a:prstDash val="solid"/>
                      <a:round/>
                      <a:headEnd type="none" w="med" len="med"/>
                      <a:tailEnd type="none" w="med" len="med"/>
                    </a:lnR>
                    <a:lnT>
                      <a:noFill/>
                    </a:lnT>
                    <a:lnB>
                      <a:noFill/>
                    </a:lnB>
                    <a:solidFill>
                      <a:srgbClr val="FFFFFF"/>
                    </a:solidFill>
                  </a:tcPr>
                </a:tc>
                <a:extLst>
                  <a:ext uri="{0D108BD9-81ED-4DB2-BD59-A6C34878D82A}">
                    <a16:rowId xmlns:a16="http://schemas.microsoft.com/office/drawing/2014/main" xmlns="" val="2671823391"/>
                  </a:ext>
                </a:extLst>
              </a:tr>
              <a:tr h="201396">
                <a:tc>
                  <a:txBody>
                    <a:bodyPr/>
                    <a:lstStyle/>
                    <a:p>
                      <a:pPr algn="l" fontAlgn="b"/>
                      <a:r>
                        <a:rPr lang="en-US" sz="1200" b="1" i="0" u="none" strike="noStrike">
                          <a:solidFill>
                            <a:srgbClr val="000000"/>
                          </a:solidFill>
                          <a:effectLst/>
                          <a:latin typeface="Georgia" panose="02040502050405020303" pitchFamily="18" charset="0"/>
                        </a:rPr>
                        <a:t>Asset Quality</a:t>
                      </a:r>
                    </a:p>
                  </a:txBody>
                  <a:tcPr marL="80343" marR="8927" marT="8927" marB="0" anchor="b">
                    <a:lnL w="6350" cap="flat" cmpd="sng" algn="ctr">
                      <a:solidFill>
                        <a:srgbClr val="000000"/>
                      </a:solidFill>
                      <a:prstDash val="solid"/>
                      <a:round/>
                      <a:headEnd type="none" w="med" len="med"/>
                      <a:tailEnd type="none" w="med" len="med"/>
                    </a:lnL>
                    <a:lnR>
                      <a:noFill/>
                    </a:lnR>
                    <a:lnT>
                      <a:noFill/>
                    </a:lnT>
                    <a:lnB>
                      <a:noFill/>
                    </a:lnB>
                    <a:solidFill>
                      <a:srgbClr val="FFFFFF"/>
                    </a:solidFill>
                  </a:tcPr>
                </a:tc>
                <a:tc>
                  <a:txBody>
                    <a:bodyPr/>
                    <a:lstStyle/>
                    <a:p>
                      <a:pPr algn="l" fontAlgn="b"/>
                      <a:r>
                        <a:rPr lang="en-US" sz="1200" b="0" i="0" u="none" strike="noStrike">
                          <a:solidFill>
                            <a:srgbClr val="000000"/>
                          </a:solidFill>
                          <a:effectLst/>
                          <a:latin typeface="Georgia" panose="02040502050405020303" pitchFamily="18" charset="0"/>
                        </a:rPr>
                        <a:t> </a:t>
                      </a:r>
                    </a:p>
                  </a:txBody>
                  <a:tcPr marL="8927" marR="8927" marT="8927" marB="0" anchor="b">
                    <a:lnL>
                      <a:noFill/>
                    </a:lnL>
                    <a:lnR>
                      <a:noFill/>
                    </a:lnR>
                    <a:lnT>
                      <a:noFill/>
                    </a:lnT>
                    <a:lnB>
                      <a:noFill/>
                    </a:lnB>
                    <a:solidFill>
                      <a:srgbClr val="FFFFFF"/>
                    </a:solidFill>
                  </a:tcPr>
                </a:tc>
                <a:tc>
                  <a:txBody>
                    <a:bodyPr/>
                    <a:lstStyle/>
                    <a:p>
                      <a:pPr algn="l" fontAlgn="b"/>
                      <a:r>
                        <a:rPr lang="en-US" sz="1200" b="0" i="0" u="none" strike="noStrike">
                          <a:solidFill>
                            <a:srgbClr val="000000"/>
                          </a:solidFill>
                          <a:effectLst/>
                          <a:latin typeface="Georgia" panose="02040502050405020303" pitchFamily="18" charset="0"/>
                        </a:rPr>
                        <a:t> </a:t>
                      </a:r>
                    </a:p>
                  </a:txBody>
                  <a:tcPr marL="8927" marR="8927" marT="8927" marB="0" anchor="b">
                    <a:lnL>
                      <a:noFill/>
                    </a:lnL>
                    <a:lnR>
                      <a:noFill/>
                    </a:lnR>
                    <a:lnT>
                      <a:noFill/>
                    </a:lnT>
                    <a:lnB>
                      <a:noFill/>
                    </a:lnB>
                    <a:solidFill>
                      <a:srgbClr val="FFFFFF"/>
                    </a:solidFill>
                  </a:tcPr>
                </a:tc>
                <a:tc>
                  <a:txBody>
                    <a:bodyPr/>
                    <a:lstStyle/>
                    <a:p>
                      <a:pPr algn="l" fontAlgn="b"/>
                      <a:r>
                        <a:rPr lang="en-US" sz="1200" b="0" i="0" u="none" strike="noStrike">
                          <a:solidFill>
                            <a:srgbClr val="000000"/>
                          </a:solidFill>
                          <a:effectLst/>
                          <a:latin typeface="Georgia" panose="02040502050405020303" pitchFamily="18" charset="0"/>
                        </a:rPr>
                        <a:t> </a:t>
                      </a:r>
                    </a:p>
                  </a:txBody>
                  <a:tcPr marL="8927" marR="8927" marT="8927" marB="0" anchor="b">
                    <a:lnL>
                      <a:noFill/>
                    </a:lnL>
                    <a:lnR>
                      <a:noFill/>
                    </a:lnR>
                    <a:lnT>
                      <a:noFill/>
                    </a:lnT>
                    <a:lnB>
                      <a:noFill/>
                    </a:lnB>
                    <a:solidFill>
                      <a:srgbClr val="FFFFFF"/>
                    </a:solidFill>
                  </a:tcPr>
                </a:tc>
                <a:tc>
                  <a:txBody>
                    <a:bodyPr/>
                    <a:lstStyle/>
                    <a:p>
                      <a:pPr algn="l" fontAlgn="b"/>
                      <a:r>
                        <a:rPr lang="en-US" sz="1200" b="0" i="0" u="none" strike="noStrike">
                          <a:solidFill>
                            <a:srgbClr val="000000"/>
                          </a:solidFill>
                          <a:effectLst/>
                          <a:latin typeface="Georgia" panose="02040502050405020303" pitchFamily="18" charset="0"/>
                        </a:rPr>
                        <a:t> </a:t>
                      </a:r>
                    </a:p>
                  </a:txBody>
                  <a:tcPr marL="8927" marR="8927" marT="8927" marB="0" anchor="b">
                    <a:lnL>
                      <a:noFill/>
                    </a:lnL>
                    <a:lnR>
                      <a:noFill/>
                    </a:lnR>
                    <a:lnT>
                      <a:noFill/>
                    </a:lnT>
                    <a:lnB>
                      <a:noFill/>
                    </a:lnB>
                    <a:solidFill>
                      <a:srgbClr val="FFFFFF"/>
                    </a:solidFill>
                  </a:tcPr>
                </a:tc>
                <a:tc>
                  <a:txBody>
                    <a:bodyPr/>
                    <a:lstStyle/>
                    <a:p>
                      <a:pPr algn="l" fontAlgn="b"/>
                      <a:r>
                        <a:rPr lang="en-US" sz="1200" b="0" i="0" u="none" strike="noStrike">
                          <a:solidFill>
                            <a:srgbClr val="000000"/>
                          </a:solidFill>
                          <a:effectLst/>
                          <a:latin typeface="Georgia" panose="02040502050405020303" pitchFamily="18" charset="0"/>
                        </a:rPr>
                        <a:t> </a:t>
                      </a:r>
                    </a:p>
                  </a:txBody>
                  <a:tcPr marL="8927" marR="8927" marT="8927" marB="0" anchor="b">
                    <a:lnL>
                      <a:noFill/>
                    </a:lnL>
                    <a:lnR>
                      <a:noFill/>
                    </a:lnR>
                    <a:lnT>
                      <a:noFill/>
                    </a:lnT>
                    <a:lnB>
                      <a:noFill/>
                    </a:lnB>
                    <a:solidFill>
                      <a:srgbClr val="FFFFFF"/>
                    </a:solidFill>
                  </a:tcPr>
                </a:tc>
                <a:tc>
                  <a:txBody>
                    <a:bodyPr/>
                    <a:lstStyle/>
                    <a:p>
                      <a:pPr algn="l" fontAlgn="b"/>
                      <a:r>
                        <a:rPr lang="en-US" sz="1200" b="0" i="0" u="none" strike="noStrike">
                          <a:solidFill>
                            <a:srgbClr val="000000"/>
                          </a:solidFill>
                          <a:effectLst/>
                          <a:latin typeface="Georgia" panose="02040502050405020303" pitchFamily="18" charset="0"/>
                        </a:rPr>
                        <a:t> </a:t>
                      </a:r>
                    </a:p>
                  </a:txBody>
                  <a:tcPr marL="8927" marR="8927" marT="8927" marB="0" anchor="b">
                    <a:lnL>
                      <a:noFill/>
                    </a:lnL>
                    <a:lnR w="6350" cap="flat" cmpd="sng" algn="ctr">
                      <a:solidFill>
                        <a:srgbClr val="000000"/>
                      </a:solidFill>
                      <a:prstDash val="solid"/>
                      <a:round/>
                      <a:headEnd type="none" w="med" len="med"/>
                      <a:tailEnd type="none" w="med" len="med"/>
                    </a:lnR>
                    <a:lnT>
                      <a:noFill/>
                    </a:lnT>
                    <a:lnB>
                      <a:noFill/>
                    </a:lnB>
                    <a:solidFill>
                      <a:srgbClr val="FFFFFF"/>
                    </a:solidFill>
                  </a:tcPr>
                </a:tc>
                <a:extLst>
                  <a:ext uri="{0D108BD9-81ED-4DB2-BD59-A6C34878D82A}">
                    <a16:rowId xmlns:a16="http://schemas.microsoft.com/office/drawing/2014/main" xmlns="" val="746518496"/>
                  </a:ext>
                </a:extLst>
              </a:tr>
              <a:tr h="201396">
                <a:tc>
                  <a:txBody>
                    <a:bodyPr/>
                    <a:lstStyle/>
                    <a:p>
                      <a:pPr algn="l" fontAlgn="b"/>
                      <a:r>
                        <a:rPr lang="en-US" sz="1200" b="0" i="0" u="none" strike="noStrike">
                          <a:solidFill>
                            <a:srgbClr val="000000"/>
                          </a:solidFill>
                          <a:effectLst/>
                          <a:latin typeface="Georgia" panose="02040502050405020303" pitchFamily="18" charset="0"/>
                        </a:rPr>
                        <a:t>Gross Infection Ratio</a:t>
                      </a:r>
                    </a:p>
                  </a:txBody>
                  <a:tcPr marL="80343" marR="8927" marT="8927" marB="0" anchor="b">
                    <a:lnL w="6350" cap="flat" cmpd="sng" algn="ctr">
                      <a:solidFill>
                        <a:srgbClr val="000000"/>
                      </a:solidFill>
                      <a:prstDash val="solid"/>
                      <a:round/>
                      <a:headEnd type="none" w="med" len="med"/>
                      <a:tailEnd type="none" w="med" len="med"/>
                    </a:lnL>
                    <a:lnR>
                      <a:noFill/>
                    </a:lnR>
                    <a:lnT>
                      <a:noFill/>
                    </a:lnT>
                    <a:lnB>
                      <a:noFill/>
                    </a:lnB>
                    <a:solidFill>
                      <a:srgbClr val="FFFFFF"/>
                    </a:solidFill>
                  </a:tcPr>
                </a:tc>
                <a:tc>
                  <a:txBody>
                    <a:bodyPr/>
                    <a:lstStyle/>
                    <a:p>
                      <a:pPr algn="ctr" fontAlgn="ctr"/>
                      <a:r>
                        <a:rPr lang="en-US" sz="1200" b="0" i="0" u="none" strike="noStrike">
                          <a:solidFill>
                            <a:srgbClr val="000000"/>
                          </a:solidFill>
                          <a:effectLst/>
                          <a:latin typeface="Georgia" panose="02040502050405020303" pitchFamily="18" charset="0"/>
                        </a:rPr>
                        <a:t>0.7%</a:t>
                      </a:r>
                    </a:p>
                  </a:txBody>
                  <a:tcPr marL="8927" marR="8927" marT="8927" marB="0" anchor="ctr">
                    <a:lnL>
                      <a:noFill/>
                    </a:lnL>
                    <a:lnR>
                      <a:noFill/>
                    </a:lnR>
                    <a:lnT>
                      <a:noFill/>
                    </a:lnT>
                    <a:lnB>
                      <a:noFill/>
                    </a:lnB>
                    <a:solidFill>
                      <a:srgbClr val="FFFFFF"/>
                    </a:solidFill>
                  </a:tcPr>
                </a:tc>
                <a:tc>
                  <a:txBody>
                    <a:bodyPr/>
                    <a:lstStyle/>
                    <a:p>
                      <a:pPr algn="ctr" fontAlgn="ctr"/>
                      <a:r>
                        <a:rPr lang="en-US" sz="1200" b="0" i="0" u="none" strike="noStrike">
                          <a:solidFill>
                            <a:srgbClr val="000000"/>
                          </a:solidFill>
                          <a:effectLst/>
                          <a:latin typeface="Georgia" panose="02040502050405020303" pitchFamily="18" charset="0"/>
                        </a:rPr>
                        <a:t>0.7%</a:t>
                      </a:r>
                    </a:p>
                  </a:txBody>
                  <a:tcPr marL="8927" marR="8927" marT="8927" marB="0" anchor="ctr">
                    <a:lnL>
                      <a:noFill/>
                    </a:lnL>
                    <a:lnR>
                      <a:noFill/>
                    </a:lnR>
                    <a:lnT>
                      <a:noFill/>
                    </a:lnT>
                    <a:lnB>
                      <a:noFill/>
                    </a:lnB>
                    <a:solidFill>
                      <a:srgbClr val="FFFFFF"/>
                    </a:solidFill>
                  </a:tcPr>
                </a:tc>
                <a:tc>
                  <a:txBody>
                    <a:bodyPr/>
                    <a:lstStyle/>
                    <a:p>
                      <a:pPr algn="ctr" fontAlgn="ctr"/>
                      <a:r>
                        <a:rPr lang="en-US" sz="1200" b="0" i="0" u="none" strike="noStrike">
                          <a:solidFill>
                            <a:srgbClr val="000000"/>
                          </a:solidFill>
                          <a:effectLst/>
                          <a:latin typeface="Georgia" panose="02040502050405020303" pitchFamily="18" charset="0"/>
                        </a:rPr>
                        <a:t>0.9%</a:t>
                      </a:r>
                    </a:p>
                  </a:txBody>
                  <a:tcPr marL="8927" marR="8927" marT="8927" marB="0" anchor="ctr">
                    <a:lnL>
                      <a:noFill/>
                    </a:lnL>
                    <a:lnR>
                      <a:noFill/>
                    </a:lnR>
                    <a:lnT>
                      <a:noFill/>
                    </a:lnT>
                    <a:lnB>
                      <a:noFill/>
                    </a:lnB>
                    <a:solidFill>
                      <a:srgbClr val="FFFFFF"/>
                    </a:solidFill>
                  </a:tcPr>
                </a:tc>
                <a:tc>
                  <a:txBody>
                    <a:bodyPr/>
                    <a:lstStyle/>
                    <a:p>
                      <a:pPr algn="ctr" fontAlgn="ctr"/>
                      <a:r>
                        <a:rPr lang="en-US" sz="1200" b="0" i="0" u="none" strike="noStrike">
                          <a:solidFill>
                            <a:srgbClr val="000000"/>
                          </a:solidFill>
                          <a:effectLst/>
                          <a:latin typeface="Georgia" panose="02040502050405020303" pitchFamily="18" charset="0"/>
                        </a:rPr>
                        <a:t>3.5%</a:t>
                      </a:r>
                    </a:p>
                  </a:txBody>
                  <a:tcPr marL="8927" marR="8927" marT="8927" marB="0" anchor="ctr">
                    <a:lnL>
                      <a:noFill/>
                    </a:lnL>
                    <a:lnR>
                      <a:noFill/>
                    </a:lnR>
                    <a:lnT>
                      <a:noFill/>
                    </a:lnT>
                    <a:lnB>
                      <a:noFill/>
                    </a:lnB>
                    <a:solidFill>
                      <a:srgbClr val="FFFFFF"/>
                    </a:solidFill>
                  </a:tcPr>
                </a:tc>
                <a:tc>
                  <a:txBody>
                    <a:bodyPr/>
                    <a:lstStyle/>
                    <a:p>
                      <a:pPr algn="ctr" fontAlgn="ctr"/>
                      <a:r>
                        <a:rPr lang="en-US" sz="1200" b="0" i="0" u="none" strike="noStrike">
                          <a:solidFill>
                            <a:srgbClr val="000000"/>
                          </a:solidFill>
                          <a:effectLst/>
                          <a:latin typeface="Georgia" panose="02040502050405020303" pitchFamily="18" charset="0"/>
                        </a:rPr>
                        <a:t>2.8%</a:t>
                      </a:r>
                    </a:p>
                  </a:txBody>
                  <a:tcPr marL="8927" marR="8927" marT="8927" marB="0" anchor="ctr">
                    <a:lnL>
                      <a:noFill/>
                    </a:lnL>
                    <a:lnR>
                      <a:noFill/>
                    </a:lnR>
                    <a:lnT>
                      <a:noFill/>
                    </a:lnT>
                    <a:lnB>
                      <a:noFill/>
                    </a:lnB>
                    <a:solidFill>
                      <a:srgbClr val="FFFFFF"/>
                    </a:solidFill>
                  </a:tcPr>
                </a:tc>
                <a:tc>
                  <a:txBody>
                    <a:bodyPr/>
                    <a:lstStyle/>
                    <a:p>
                      <a:pPr algn="ctr" fontAlgn="ctr"/>
                      <a:r>
                        <a:rPr lang="en-US" sz="1200" b="0" i="0" u="none" strike="noStrike">
                          <a:solidFill>
                            <a:srgbClr val="000000"/>
                          </a:solidFill>
                          <a:effectLst/>
                          <a:latin typeface="Georgia" panose="02040502050405020303" pitchFamily="18" charset="0"/>
                        </a:rPr>
                        <a:t>3.9%</a:t>
                      </a:r>
                    </a:p>
                  </a:txBody>
                  <a:tcPr marL="8927" marR="8927" marT="8927" marB="0" anchor="ctr">
                    <a:lnL>
                      <a:noFill/>
                    </a:lnL>
                    <a:lnR w="6350" cap="flat" cmpd="sng" algn="ctr">
                      <a:solidFill>
                        <a:srgbClr val="000000"/>
                      </a:solidFill>
                      <a:prstDash val="solid"/>
                      <a:round/>
                      <a:headEnd type="none" w="med" len="med"/>
                      <a:tailEnd type="none" w="med" len="med"/>
                    </a:lnR>
                    <a:lnT>
                      <a:noFill/>
                    </a:lnT>
                    <a:lnB>
                      <a:noFill/>
                    </a:lnB>
                    <a:solidFill>
                      <a:srgbClr val="FFFFFF"/>
                    </a:solidFill>
                  </a:tcPr>
                </a:tc>
                <a:extLst>
                  <a:ext uri="{0D108BD9-81ED-4DB2-BD59-A6C34878D82A}">
                    <a16:rowId xmlns:a16="http://schemas.microsoft.com/office/drawing/2014/main" xmlns="" val="4090402776"/>
                  </a:ext>
                </a:extLst>
              </a:tr>
              <a:tr h="201396">
                <a:tc>
                  <a:txBody>
                    <a:bodyPr/>
                    <a:lstStyle/>
                    <a:p>
                      <a:pPr algn="l" fontAlgn="b"/>
                      <a:r>
                        <a:rPr lang="en-US" sz="1200" b="0" i="0" u="none" strike="noStrike">
                          <a:solidFill>
                            <a:srgbClr val="000000"/>
                          </a:solidFill>
                          <a:effectLst/>
                          <a:latin typeface="Georgia" panose="02040502050405020303" pitchFamily="18" charset="0"/>
                        </a:rPr>
                        <a:t>Net Infection Ratio</a:t>
                      </a:r>
                    </a:p>
                  </a:txBody>
                  <a:tcPr marL="80343" marR="8927" marT="8927" marB="0" anchor="b">
                    <a:lnL w="6350" cap="flat" cmpd="sng" algn="ctr">
                      <a:solidFill>
                        <a:srgbClr val="000000"/>
                      </a:solidFill>
                      <a:prstDash val="solid"/>
                      <a:round/>
                      <a:headEnd type="none" w="med" len="med"/>
                      <a:tailEnd type="none" w="med" len="med"/>
                    </a:lnL>
                    <a:lnR>
                      <a:noFill/>
                    </a:lnR>
                    <a:lnT>
                      <a:noFill/>
                    </a:lnT>
                    <a:lnB>
                      <a:noFill/>
                    </a:lnB>
                    <a:solidFill>
                      <a:srgbClr val="FFFFFF"/>
                    </a:solidFill>
                  </a:tcPr>
                </a:tc>
                <a:tc>
                  <a:txBody>
                    <a:bodyPr/>
                    <a:lstStyle/>
                    <a:p>
                      <a:pPr algn="ctr" fontAlgn="ctr"/>
                      <a:r>
                        <a:rPr lang="en-US" sz="1200" b="0" i="0" u="none" strike="noStrike">
                          <a:solidFill>
                            <a:srgbClr val="000000"/>
                          </a:solidFill>
                          <a:effectLst/>
                          <a:latin typeface="Georgia" panose="02040502050405020303" pitchFamily="18" charset="0"/>
                        </a:rPr>
                        <a:t>-0.4%</a:t>
                      </a:r>
                    </a:p>
                  </a:txBody>
                  <a:tcPr marL="8927" marR="8927" marT="8927" marB="0" anchor="ctr">
                    <a:lnL>
                      <a:noFill/>
                    </a:lnL>
                    <a:lnR>
                      <a:noFill/>
                    </a:lnR>
                    <a:lnT>
                      <a:noFill/>
                    </a:lnT>
                    <a:lnB>
                      <a:noFill/>
                    </a:lnB>
                    <a:solidFill>
                      <a:srgbClr val="FFFFFF"/>
                    </a:solidFill>
                  </a:tcPr>
                </a:tc>
                <a:tc>
                  <a:txBody>
                    <a:bodyPr/>
                    <a:lstStyle/>
                    <a:p>
                      <a:pPr algn="ctr" fontAlgn="ctr"/>
                      <a:r>
                        <a:rPr lang="en-US" sz="1200" b="0" i="0" u="none" strike="noStrike">
                          <a:solidFill>
                            <a:srgbClr val="000000"/>
                          </a:solidFill>
                          <a:effectLst/>
                          <a:latin typeface="Georgia" panose="02040502050405020303" pitchFamily="18" charset="0"/>
                        </a:rPr>
                        <a:t>-0.4%</a:t>
                      </a:r>
                    </a:p>
                  </a:txBody>
                  <a:tcPr marL="8927" marR="8927" marT="8927" marB="0" anchor="ctr">
                    <a:lnL>
                      <a:noFill/>
                    </a:lnL>
                    <a:lnR>
                      <a:noFill/>
                    </a:lnR>
                    <a:lnT>
                      <a:noFill/>
                    </a:lnT>
                    <a:lnB>
                      <a:noFill/>
                    </a:lnB>
                    <a:solidFill>
                      <a:srgbClr val="FFFFFF"/>
                    </a:solidFill>
                  </a:tcPr>
                </a:tc>
                <a:tc>
                  <a:txBody>
                    <a:bodyPr/>
                    <a:lstStyle/>
                    <a:p>
                      <a:pPr algn="ctr" fontAlgn="ctr"/>
                      <a:r>
                        <a:rPr lang="en-US" sz="1200" b="0" i="0" u="none" strike="noStrike">
                          <a:solidFill>
                            <a:srgbClr val="000000"/>
                          </a:solidFill>
                          <a:effectLst/>
                          <a:latin typeface="Georgia" panose="02040502050405020303" pitchFamily="18" charset="0"/>
                        </a:rPr>
                        <a:t>-0.4%</a:t>
                      </a:r>
                    </a:p>
                  </a:txBody>
                  <a:tcPr marL="8927" marR="8927" marT="8927" marB="0" anchor="ctr">
                    <a:lnL>
                      <a:noFill/>
                    </a:lnL>
                    <a:lnR>
                      <a:noFill/>
                    </a:lnR>
                    <a:lnT>
                      <a:noFill/>
                    </a:lnT>
                    <a:lnB>
                      <a:noFill/>
                    </a:lnB>
                    <a:solidFill>
                      <a:srgbClr val="FFFFFF"/>
                    </a:solidFill>
                  </a:tcPr>
                </a:tc>
                <a:tc>
                  <a:txBody>
                    <a:bodyPr/>
                    <a:lstStyle/>
                    <a:p>
                      <a:pPr algn="ctr" fontAlgn="ctr"/>
                      <a:r>
                        <a:rPr lang="en-US" sz="1200" b="0" i="0" u="none" strike="noStrike">
                          <a:solidFill>
                            <a:srgbClr val="000000"/>
                          </a:solidFill>
                          <a:effectLst/>
                          <a:latin typeface="Georgia" panose="02040502050405020303" pitchFamily="18" charset="0"/>
                        </a:rPr>
                        <a:t>1.4%</a:t>
                      </a:r>
                    </a:p>
                  </a:txBody>
                  <a:tcPr marL="8927" marR="8927" marT="8927" marB="0" anchor="ctr">
                    <a:lnL>
                      <a:noFill/>
                    </a:lnL>
                    <a:lnR>
                      <a:noFill/>
                    </a:lnR>
                    <a:lnT>
                      <a:noFill/>
                    </a:lnT>
                    <a:lnB>
                      <a:noFill/>
                    </a:lnB>
                    <a:solidFill>
                      <a:srgbClr val="FFFFFF"/>
                    </a:solidFill>
                  </a:tcPr>
                </a:tc>
                <a:tc>
                  <a:txBody>
                    <a:bodyPr/>
                    <a:lstStyle/>
                    <a:p>
                      <a:pPr algn="ctr" fontAlgn="ctr"/>
                      <a:r>
                        <a:rPr lang="en-US" sz="1200" b="0" i="0" u="none" strike="noStrike">
                          <a:solidFill>
                            <a:srgbClr val="000000"/>
                          </a:solidFill>
                          <a:effectLst/>
                          <a:latin typeface="Georgia" panose="02040502050405020303" pitchFamily="18" charset="0"/>
                        </a:rPr>
                        <a:t>-1.4%</a:t>
                      </a:r>
                    </a:p>
                  </a:txBody>
                  <a:tcPr marL="8927" marR="8927" marT="8927" marB="0" anchor="ctr">
                    <a:lnL>
                      <a:noFill/>
                    </a:lnL>
                    <a:lnR>
                      <a:noFill/>
                    </a:lnR>
                    <a:lnT>
                      <a:noFill/>
                    </a:lnT>
                    <a:lnB>
                      <a:noFill/>
                    </a:lnB>
                    <a:solidFill>
                      <a:srgbClr val="FFFFFF"/>
                    </a:solidFill>
                  </a:tcPr>
                </a:tc>
                <a:tc>
                  <a:txBody>
                    <a:bodyPr/>
                    <a:lstStyle/>
                    <a:p>
                      <a:pPr algn="ctr" fontAlgn="ctr"/>
                      <a:r>
                        <a:rPr lang="en-US" sz="1200" b="0" i="0" u="none" strike="noStrike">
                          <a:solidFill>
                            <a:srgbClr val="000000"/>
                          </a:solidFill>
                          <a:effectLst/>
                          <a:latin typeface="Georgia" panose="02040502050405020303" pitchFamily="18" charset="0"/>
                        </a:rPr>
                        <a:t>-0.1%</a:t>
                      </a:r>
                    </a:p>
                  </a:txBody>
                  <a:tcPr marL="8927" marR="8927" marT="8927" marB="0" anchor="ctr">
                    <a:lnL>
                      <a:noFill/>
                    </a:lnL>
                    <a:lnR w="6350" cap="flat" cmpd="sng" algn="ctr">
                      <a:solidFill>
                        <a:srgbClr val="000000"/>
                      </a:solidFill>
                      <a:prstDash val="solid"/>
                      <a:round/>
                      <a:headEnd type="none" w="med" len="med"/>
                      <a:tailEnd type="none" w="med" len="med"/>
                    </a:lnR>
                    <a:lnT>
                      <a:noFill/>
                    </a:lnT>
                    <a:lnB>
                      <a:noFill/>
                    </a:lnB>
                    <a:solidFill>
                      <a:srgbClr val="FFFFFF"/>
                    </a:solidFill>
                  </a:tcPr>
                </a:tc>
                <a:extLst>
                  <a:ext uri="{0D108BD9-81ED-4DB2-BD59-A6C34878D82A}">
                    <a16:rowId xmlns:a16="http://schemas.microsoft.com/office/drawing/2014/main" xmlns="" val="650493212"/>
                  </a:ext>
                </a:extLst>
              </a:tr>
              <a:tr h="201396">
                <a:tc>
                  <a:txBody>
                    <a:bodyPr/>
                    <a:lstStyle/>
                    <a:p>
                      <a:pPr algn="l" fontAlgn="b"/>
                      <a:r>
                        <a:rPr lang="en-US" sz="1200" b="0" i="0" u="none" strike="noStrike">
                          <a:solidFill>
                            <a:srgbClr val="000000"/>
                          </a:solidFill>
                          <a:effectLst/>
                          <a:latin typeface="Georgia" panose="02040502050405020303" pitchFamily="18" charset="0"/>
                        </a:rPr>
                        <a:t>Coverage Ratio</a:t>
                      </a:r>
                    </a:p>
                  </a:txBody>
                  <a:tcPr marL="80343" marR="8927" marT="8927" marB="0" anchor="b">
                    <a:lnL w="6350" cap="flat" cmpd="sng" algn="ctr">
                      <a:solidFill>
                        <a:srgbClr val="000000"/>
                      </a:solidFill>
                      <a:prstDash val="solid"/>
                      <a:round/>
                      <a:headEnd type="none" w="med" len="med"/>
                      <a:tailEnd type="none" w="med" len="med"/>
                    </a:lnL>
                    <a:lnR>
                      <a:noFill/>
                    </a:lnR>
                    <a:lnT>
                      <a:noFill/>
                    </a:lnT>
                    <a:lnB>
                      <a:noFill/>
                    </a:lnB>
                    <a:solidFill>
                      <a:srgbClr val="FFFFFF"/>
                    </a:solidFill>
                  </a:tcPr>
                </a:tc>
                <a:tc>
                  <a:txBody>
                    <a:bodyPr/>
                    <a:lstStyle/>
                    <a:p>
                      <a:pPr algn="ctr" fontAlgn="ctr"/>
                      <a:r>
                        <a:rPr lang="en-US" sz="1200" b="0" i="0" u="none" strike="noStrike">
                          <a:solidFill>
                            <a:srgbClr val="000000"/>
                          </a:solidFill>
                          <a:effectLst/>
                          <a:latin typeface="Georgia" panose="02040502050405020303" pitchFamily="18" charset="0"/>
                        </a:rPr>
                        <a:t>154.1%</a:t>
                      </a:r>
                    </a:p>
                  </a:txBody>
                  <a:tcPr marL="8927" marR="8927" marT="8927" marB="0" anchor="ctr">
                    <a:lnL>
                      <a:noFill/>
                    </a:lnL>
                    <a:lnR>
                      <a:noFill/>
                    </a:lnR>
                    <a:lnT>
                      <a:noFill/>
                    </a:lnT>
                    <a:lnB>
                      <a:noFill/>
                    </a:lnB>
                    <a:solidFill>
                      <a:srgbClr val="FFFFFF"/>
                    </a:solidFill>
                  </a:tcPr>
                </a:tc>
                <a:tc>
                  <a:txBody>
                    <a:bodyPr/>
                    <a:lstStyle/>
                    <a:p>
                      <a:pPr algn="ctr" fontAlgn="ctr"/>
                      <a:r>
                        <a:rPr lang="en-US" sz="1200" b="0" i="0" u="none" strike="noStrike">
                          <a:solidFill>
                            <a:srgbClr val="000000"/>
                          </a:solidFill>
                          <a:effectLst/>
                          <a:latin typeface="Georgia" panose="02040502050405020303" pitchFamily="18" charset="0"/>
                        </a:rPr>
                        <a:t>168.2%</a:t>
                      </a:r>
                    </a:p>
                  </a:txBody>
                  <a:tcPr marL="8927" marR="8927" marT="8927" marB="0" anchor="ctr">
                    <a:lnL>
                      <a:noFill/>
                    </a:lnL>
                    <a:lnR>
                      <a:noFill/>
                    </a:lnR>
                    <a:lnT>
                      <a:noFill/>
                    </a:lnT>
                    <a:lnB>
                      <a:noFill/>
                    </a:lnB>
                    <a:solidFill>
                      <a:srgbClr val="FFFFFF"/>
                    </a:solidFill>
                  </a:tcPr>
                </a:tc>
                <a:tc>
                  <a:txBody>
                    <a:bodyPr/>
                    <a:lstStyle/>
                    <a:p>
                      <a:pPr algn="ctr" fontAlgn="ctr"/>
                      <a:r>
                        <a:rPr lang="en-US" sz="1200" b="0" i="0" u="none" strike="noStrike">
                          <a:solidFill>
                            <a:srgbClr val="000000"/>
                          </a:solidFill>
                          <a:effectLst/>
                          <a:latin typeface="Georgia" panose="02040502050405020303" pitchFamily="18" charset="0"/>
                        </a:rPr>
                        <a:t>141.3%</a:t>
                      </a:r>
                    </a:p>
                  </a:txBody>
                  <a:tcPr marL="8927" marR="8927" marT="8927" marB="0" anchor="ctr">
                    <a:lnL>
                      <a:noFill/>
                    </a:lnL>
                    <a:lnR>
                      <a:noFill/>
                    </a:lnR>
                    <a:lnT>
                      <a:noFill/>
                    </a:lnT>
                    <a:lnB>
                      <a:noFill/>
                    </a:lnB>
                    <a:solidFill>
                      <a:srgbClr val="FFFFFF"/>
                    </a:solidFill>
                  </a:tcPr>
                </a:tc>
                <a:tc>
                  <a:txBody>
                    <a:bodyPr/>
                    <a:lstStyle/>
                    <a:p>
                      <a:pPr algn="ctr" fontAlgn="ctr"/>
                      <a:r>
                        <a:rPr lang="en-US" sz="1200" b="0" i="0" u="none" strike="noStrike">
                          <a:solidFill>
                            <a:srgbClr val="000000"/>
                          </a:solidFill>
                          <a:effectLst/>
                          <a:latin typeface="Georgia" panose="02040502050405020303" pitchFamily="18" charset="0"/>
                        </a:rPr>
                        <a:t>61.3%</a:t>
                      </a:r>
                    </a:p>
                  </a:txBody>
                  <a:tcPr marL="8927" marR="8927" marT="8927" marB="0" anchor="ctr">
                    <a:lnL>
                      <a:noFill/>
                    </a:lnL>
                    <a:lnR>
                      <a:noFill/>
                    </a:lnR>
                    <a:lnT>
                      <a:noFill/>
                    </a:lnT>
                    <a:lnB>
                      <a:noFill/>
                    </a:lnB>
                    <a:solidFill>
                      <a:srgbClr val="FFFFFF"/>
                    </a:solidFill>
                  </a:tcPr>
                </a:tc>
                <a:tc>
                  <a:txBody>
                    <a:bodyPr/>
                    <a:lstStyle/>
                    <a:p>
                      <a:pPr algn="ctr" fontAlgn="ctr"/>
                      <a:r>
                        <a:rPr lang="en-US" sz="1200" b="0" i="0" u="none" strike="noStrike">
                          <a:solidFill>
                            <a:srgbClr val="000000"/>
                          </a:solidFill>
                          <a:effectLst/>
                          <a:latin typeface="Georgia" panose="02040502050405020303" pitchFamily="18" charset="0"/>
                        </a:rPr>
                        <a:t>148.0%</a:t>
                      </a:r>
                    </a:p>
                  </a:txBody>
                  <a:tcPr marL="8927" marR="8927" marT="8927" marB="0" anchor="ctr">
                    <a:lnL>
                      <a:noFill/>
                    </a:lnL>
                    <a:lnR>
                      <a:noFill/>
                    </a:lnR>
                    <a:lnT>
                      <a:noFill/>
                    </a:lnT>
                    <a:lnB>
                      <a:noFill/>
                    </a:lnB>
                    <a:solidFill>
                      <a:srgbClr val="FFFFFF"/>
                    </a:solidFill>
                  </a:tcPr>
                </a:tc>
                <a:tc>
                  <a:txBody>
                    <a:bodyPr/>
                    <a:lstStyle/>
                    <a:p>
                      <a:pPr algn="ctr" fontAlgn="ctr"/>
                      <a:r>
                        <a:rPr lang="en-US" sz="1200" b="0" i="0" u="none" strike="noStrike">
                          <a:solidFill>
                            <a:srgbClr val="000000"/>
                          </a:solidFill>
                          <a:effectLst/>
                          <a:latin typeface="Georgia" panose="02040502050405020303" pitchFamily="18" charset="0"/>
                        </a:rPr>
                        <a:t>101.7%</a:t>
                      </a:r>
                    </a:p>
                  </a:txBody>
                  <a:tcPr marL="8927" marR="8927" marT="8927" marB="0" anchor="ctr">
                    <a:lnL>
                      <a:noFill/>
                    </a:lnL>
                    <a:lnR w="6350" cap="flat" cmpd="sng" algn="ctr">
                      <a:solidFill>
                        <a:srgbClr val="000000"/>
                      </a:solidFill>
                      <a:prstDash val="solid"/>
                      <a:round/>
                      <a:headEnd type="none" w="med" len="med"/>
                      <a:tailEnd type="none" w="med" len="med"/>
                    </a:lnR>
                    <a:lnT>
                      <a:noFill/>
                    </a:lnT>
                    <a:lnB>
                      <a:noFill/>
                    </a:lnB>
                    <a:solidFill>
                      <a:srgbClr val="FFFFFF"/>
                    </a:solidFill>
                  </a:tcPr>
                </a:tc>
                <a:extLst>
                  <a:ext uri="{0D108BD9-81ED-4DB2-BD59-A6C34878D82A}">
                    <a16:rowId xmlns:a16="http://schemas.microsoft.com/office/drawing/2014/main" xmlns="" val="510866140"/>
                  </a:ext>
                </a:extLst>
              </a:tr>
              <a:tr h="201396">
                <a:tc>
                  <a:txBody>
                    <a:bodyPr/>
                    <a:lstStyle/>
                    <a:p>
                      <a:pPr algn="l" fontAlgn="b"/>
                      <a:r>
                        <a:rPr lang="en-US" sz="1200" b="0" i="0" u="none" strike="noStrike">
                          <a:solidFill>
                            <a:srgbClr val="000000"/>
                          </a:solidFill>
                          <a:effectLst/>
                          <a:latin typeface="Georgia" panose="02040502050405020303" pitchFamily="18" charset="0"/>
                        </a:rPr>
                        <a:t>Advances to Funds Borrowed Ratio</a:t>
                      </a:r>
                    </a:p>
                  </a:txBody>
                  <a:tcPr marL="80343" marR="8927" marT="8927" marB="0" anchor="b">
                    <a:lnL w="6350" cap="flat" cmpd="sng" algn="ctr">
                      <a:solidFill>
                        <a:srgbClr val="000000"/>
                      </a:solidFill>
                      <a:prstDash val="solid"/>
                      <a:round/>
                      <a:headEnd type="none" w="med" len="med"/>
                      <a:tailEnd type="none" w="med" len="med"/>
                    </a:lnL>
                    <a:lnR>
                      <a:noFill/>
                    </a:lnR>
                    <a:lnT>
                      <a:noFill/>
                    </a:lnT>
                    <a:lnB>
                      <a:noFill/>
                    </a:lnB>
                    <a:solidFill>
                      <a:srgbClr val="FFFFFF"/>
                    </a:solidFill>
                  </a:tcPr>
                </a:tc>
                <a:tc>
                  <a:txBody>
                    <a:bodyPr/>
                    <a:lstStyle/>
                    <a:p>
                      <a:pPr algn="ctr" fontAlgn="ctr"/>
                      <a:r>
                        <a:rPr lang="en-US" sz="1200" b="0" i="0" u="none" strike="noStrike">
                          <a:solidFill>
                            <a:srgbClr val="000000"/>
                          </a:solidFill>
                          <a:effectLst/>
                          <a:latin typeface="Georgia" panose="02040502050405020303" pitchFamily="18" charset="0"/>
                        </a:rPr>
                        <a:t>50.6%</a:t>
                      </a:r>
                    </a:p>
                  </a:txBody>
                  <a:tcPr marL="8927" marR="8927" marT="8927" marB="0" anchor="ctr">
                    <a:lnL>
                      <a:noFill/>
                    </a:lnL>
                    <a:lnR>
                      <a:noFill/>
                    </a:lnR>
                    <a:lnT>
                      <a:noFill/>
                    </a:lnT>
                    <a:lnB>
                      <a:noFill/>
                    </a:lnB>
                    <a:solidFill>
                      <a:srgbClr val="FFFFFF"/>
                    </a:solidFill>
                  </a:tcPr>
                </a:tc>
                <a:tc>
                  <a:txBody>
                    <a:bodyPr/>
                    <a:lstStyle/>
                    <a:p>
                      <a:pPr algn="ctr" fontAlgn="ctr"/>
                      <a:r>
                        <a:rPr lang="en-US" sz="1200" b="0" i="0" u="none" strike="noStrike">
                          <a:solidFill>
                            <a:srgbClr val="000000"/>
                          </a:solidFill>
                          <a:effectLst/>
                          <a:latin typeface="Georgia" panose="02040502050405020303" pitchFamily="18" charset="0"/>
                        </a:rPr>
                        <a:t>57.3%</a:t>
                      </a:r>
                    </a:p>
                  </a:txBody>
                  <a:tcPr marL="8927" marR="8927" marT="8927" marB="0" anchor="ctr">
                    <a:lnL>
                      <a:noFill/>
                    </a:lnL>
                    <a:lnR>
                      <a:noFill/>
                    </a:lnR>
                    <a:lnT>
                      <a:noFill/>
                    </a:lnT>
                    <a:lnB>
                      <a:noFill/>
                    </a:lnB>
                    <a:solidFill>
                      <a:srgbClr val="FFFFFF"/>
                    </a:solidFill>
                  </a:tcPr>
                </a:tc>
                <a:tc>
                  <a:txBody>
                    <a:bodyPr/>
                    <a:lstStyle/>
                    <a:p>
                      <a:pPr algn="ctr" fontAlgn="ctr"/>
                      <a:r>
                        <a:rPr lang="en-US" sz="1200" b="0" i="0" u="none" strike="noStrike">
                          <a:solidFill>
                            <a:srgbClr val="000000"/>
                          </a:solidFill>
                          <a:effectLst/>
                          <a:latin typeface="Georgia" panose="02040502050405020303" pitchFamily="18" charset="0"/>
                        </a:rPr>
                        <a:t>65.1%</a:t>
                      </a:r>
                    </a:p>
                  </a:txBody>
                  <a:tcPr marL="8927" marR="8927" marT="8927" marB="0" anchor="ctr">
                    <a:lnL>
                      <a:noFill/>
                    </a:lnL>
                    <a:lnR>
                      <a:noFill/>
                    </a:lnR>
                    <a:lnT>
                      <a:noFill/>
                    </a:lnT>
                    <a:lnB>
                      <a:noFill/>
                    </a:lnB>
                    <a:solidFill>
                      <a:srgbClr val="FFFFFF"/>
                    </a:solidFill>
                  </a:tcPr>
                </a:tc>
                <a:tc>
                  <a:txBody>
                    <a:bodyPr/>
                    <a:lstStyle/>
                    <a:p>
                      <a:pPr algn="ctr" fontAlgn="ctr"/>
                      <a:r>
                        <a:rPr lang="en-US" sz="1200" b="0" i="0" u="none" strike="noStrike">
                          <a:solidFill>
                            <a:srgbClr val="000000"/>
                          </a:solidFill>
                          <a:effectLst/>
                          <a:latin typeface="Georgia" panose="02040502050405020303" pitchFamily="18" charset="0"/>
                        </a:rPr>
                        <a:t>71.1%</a:t>
                      </a:r>
                    </a:p>
                  </a:txBody>
                  <a:tcPr marL="8927" marR="8927" marT="8927" marB="0" anchor="ctr">
                    <a:lnL>
                      <a:noFill/>
                    </a:lnL>
                    <a:lnR>
                      <a:noFill/>
                    </a:lnR>
                    <a:lnT>
                      <a:noFill/>
                    </a:lnT>
                    <a:lnB>
                      <a:noFill/>
                    </a:lnB>
                    <a:solidFill>
                      <a:srgbClr val="FFFFFF"/>
                    </a:solidFill>
                  </a:tcPr>
                </a:tc>
                <a:tc>
                  <a:txBody>
                    <a:bodyPr/>
                    <a:lstStyle/>
                    <a:p>
                      <a:pPr algn="ctr" fontAlgn="ctr"/>
                      <a:r>
                        <a:rPr lang="en-US" sz="1200" b="0" i="0" u="none" strike="noStrike">
                          <a:solidFill>
                            <a:srgbClr val="000000"/>
                          </a:solidFill>
                          <a:effectLst/>
                          <a:latin typeface="Georgia" panose="02040502050405020303" pitchFamily="18" charset="0"/>
                        </a:rPr>
                        <a:t>60.0%</a:t>
                      </a:r>
                    </a:p>
                  </a:txBody>
                  <a:tcPr marL="8927" marR="8927" marT="8927" marB="0" anchor="ctr">
                    <a:lnL>
                      <a:noFill/>
                    </a:lnL>
                    <a:lnR>
                      <a:noFill/>
                    </a:lnR>
                    <a:lnT>
                      <a:noFill/>
                    </a:lnT>
                    <a:lnB>
                      <a:noFill/>
                    </a:lnB>
                    <a:solidFill>
                      <a:srgbClr val="FFFFFF"/>
                    </a:solidFill>
                  </a:tcPr>
                </a:tc>
                <a:tc>
                  <a:txBody>
                    <a:bodyPr/>
                    <a:lstStyle/>
                    <a:p>
                      <a:pPr algn="ctr" fontAlgn="ctr"/>
                      <a:r>
                        <a:rPr lang="en-US" sz="1200" b="0" i="0" u="none" strike="noStrike">
                          <a:solidFill>
                            <a:srgbClr val="000000"/>
                          </a:solidFill>
                          <a:effectLst/>
                          <a:latin typeface="Georgia" panose="02040502050405020303" pitchFamily="18" charset="0"/>
                        </a:rPr>
                        <a:t>55.7%</a:t>
                      </a:r>
                    </a:p>
                  </a:txBody>
                  <a:tcPr marL="8927" marR="8927" marT="8927" marB="0" anchor="ctr">
                    <a:lnL>
                      <a:noFill/>
                    </a:lnL>
                    <a:lnR w="6350" cap="flat" cmpd="sng" algn="ctr">
                      <a:solidFill>
                        <a:srgbClr val="000000"/>
                      </a:solidFill>
                      <a:prstDash val="solid"/>
                      <a:round/>
                      <a:headEnd type="none" w="med" len="med"/>
                      <a:tailEnd type="none" w="med" len="med"/>
                    </a:lnR>
                    <a:lnT>
                      <a:noFill/>
                    </a:lnT>
                    <a:lnB>
                      <a:noFill/>
                    </a:lnB>
                    <a:solidFill>
                      <a:srgbClr val="FFFFFF"/>
                    </a:solidFill>
                  </a:tcPr>
                </a:tc>
                <a:extLst>
                  <a:ext uri="{0D108BD9-81ED-4DB2-BD59-A6C34878D82A}">
                    <a16:rowId xmlns:a16="http://schemas.microsoft.com/office/drawing/2014/main" xmlns="" val="3588593649"/>
                  </a:ext>
                </a:extLst>
              </a:tr>
              <a:tr h="201396">
                <a:tc>
                  <a:txBody>
                    <a:bodyPr/>
                    <a:lstStyle/>
                    <a:p>
                      <a:pPr algn="l" fontAlgn="b"/>
                      <a:r>
                        <a:rPr lang="en-US" sz="1200" b="0" i="0" u="none" strike="noStrike">
                          <a:solidFill>
                            <a:srgbClr val="000000"/>
                          </a:solidFill>
                          <a:effectLst/>
                          <a:latin typeface="Georgia" panose="02040502050405020303" pitchFamily="18" charset="0"/>
                        </a:rPr>
                        <a:t>Secured Loans as a % of Advances</a:t>
                      </a:r>
                    </a:p>
                  </a:txBody>
                  <a:tcPr marL="80343" marR="8927" marT="8927" marB="0" anchor="b">
                    <a:lnL w="6350" cap="flat" cmpd="sng" algn="ctr">
                      <a:solidFill>
                        <a:srgbClr val="000000"/>
                      </a:solidFill>
                      <a:prstDash val="solid"/>
                      <a:round/>
                      <a:headEnd type="none" w="med" len="med"/>
                      <a:tailEnd type="none" w="med" len="med"/>
                    </a:lnL>
                    <a:lnR>
                      <a:noFill/>
                    </a:lnR>
                    <a:lnT>
                      <a:noFill/>
                    </a:lnT>
                    <a:lnB>
                      <a:noFill/>
                    </a:lnB>
                    <a:solidFill>
                      <a:srgbClr val="FFFFFF"/>
                    </a:solidFill>
                  </a:tcPr>
                </a:tc>
                <a:tc>
                  <a:txBody>
                    <a:bodyPr/>
                    <a:lstStyle/>
                    <a:p>
                      <a:pPr algn="ctr" fontAlgn="ctr"/>
                      <a:r>
                        <a:rPr lang="en-US" sz="1200" b="0" i="0" u="none" strike="noStrike">
                          <a:solidFill>
                            <a:srgbClr val="000000"/>
                          </a:solidFill>
                          <a:effectLst/>
                          <a:latin typeface="Georgia" panose="02040502050405020303" pitchFamily="18" charset="0"/>
                        </a:rPr>
                        <a:t>0.0%</a:t>
                      </a:r>
                    </a:p>
                  </a:txBody>
                  <a:tcPr marL="8927" marR="8927" marT="8927" marB="0" anchor="ctr">
                    <a:lnL>
                      <a:noFill/>
                    </a:lnL>
                    <a:lnR>
                      <a:noFill/>
                    </a:lnR>
                    <a:lnT>
                      <a:noFill/>
                    </a:lnT>
                    <a:lnB>
                      <a:noFill/>
                    </a:lnB>
                    <a:solidFill>
                      <a:srgbClr val="FFFFFF"/>
                    </a:solidFill>
                  </a:tcPr>
                </a:tc>
                <a:tc>
                  <a:txBody>
                    <a:bodyPr/>
                    <a:lstStyle/>
                    <a:p>
                      <a:pPr algn="ctr" fontAlgn="ctr"/>
                      <a:r>
                        <a:rPr lang="en-US" sz="1200" b="0" i="0" u="none" strike="noStrike">
                          <a:solidFill>
                            <a:srgbClr val="000000"/>
                          </a:solidFill>
                          <a:effectLst/>
                          <a:latin typeface="Georgia" panose="02040502050405020303" pitchFamily="18" charset="0"/>
                        </a:rPr>
                        <a:t>0.0%</a:t>
                      </a:r>
                    </a:p>
                  </a:txBody>
                  <a:tcPr marL="8927" marR="8927" marT="8927" marB="0" anchor="ctr">
                    <a:lnL>
                      <a:noFill/>
                    </a:lnL>
                    <a:lnR>
                      <a:noFill/>
                    </a:lnR>
                    <a:lnT>
                      <a:noFill/>
                    </a:lnT>
                    <a:lnB>
                      <a:noFill/>
                    </a:lnB>
                    <a:solidFill>
                      <a:srgbClr val="FFFFFF"/>
                    </a:solidFill>
                  </a:tcPr>
                </a:tc>
                <a:tc>
                  <a:txBody>
                    <a:bodyPr/>
                    <a:lstStyle/>
                    <a:p>
                      <a:pPr algn="ctr" fontAlgn="ctr"/>
                      <a:r>
                        <a:rPr lang="en-US" sz="1200" b="0" i="0" u="none" strike="noStrike">
                          <a:solidFill>
                            <a:srgbClr val="000000"/>
                          </a:solidFill>
                          <a:effectLst/>
                          <a:latin typeface="Georgia" panose="02040502050405020303" pitchFamily="18" charset="0"/>
                        </a:rPr>
                        <a:t>0.3%</a:t>
                      </a:r>
                    </a:p>
                  </a:txBody>
                  <a:tcPr marL="8927" marR="8927" marT="8927" marB="0" anchor="ctr">
                    <a:lnL>
                      <a:noFill/>
                    </a:lnL>
                    <a:lnR>
                      <a:noFill/>
                    </a:lnR>
                    <a:lnT>
                      <a:noFill/>
                    </a:lnT>
                    <a:lnB>
                      <a:noFill/>
                    </a:lnB>
                    <a:solidFill>
                      <a:srgbClr val="FFFFFF"/>
                    </a:solidFill>
                  </a:tcPr>
                </a:tc>
                <a:tc>
                  <a:txBody>
                    <a:bodyPr/>
                    <a:lstStyle/>
                    <a:p>
                      <a:pPr algn="ctr" fontAlgn="ctr"/>
                      <a:r>
                        <a:rPr lang="en-US" sz="1200" b="0" i="0" u="none" strike="noStrike">
                          <a:solidFill>
                            <a:srgbClr val="000000"/>
                          </a:solidFill>
                          <a:effectLst/>
                          <a:latin typeface="Georgia" panose="02040502050405020303" pitchFamily="18" charset="0"/>
                        </a:rPr>
                        <a:t>0.2%</a:t>
                      </a:r>
                    </a:p>
                  </a:txBody>
                  <a:tcPr marL="8927" marR="8927" marT="8927" marB="0" anchor="ctr">
                    <a:lnL>
                      <a:noFill/>
                    </a:lnL>
                    <a:lnR>
                      <a:noFill/>
                    </a:lnR>
                    <a:lnT>
                      <a:noFill/>
                    </a:lnT>
                    <a:lnB>
                      <a:noFill/>
                    </a:lnB>
                    <a:solidFill>
                      <a:srgbClr val="FFFFFF"/>
                    </a:solidFill>
                  </a:tcPr>
                </a:tc>
                <a:tc>
                  <a:txBody>
                    <a:bodyPr/>
                    <a:lstStyle/>
                    <a:p>
                      <a:pPr algn="ctr" fontAlgn="ctr"/>
                      <a:r>
                        <a:rPr lang="en-US" sz="1200" b="0" i="0" u="none" strike="noStrike">
                          <a:solidFill>
                            <a:srgbClr val="000000"/>
                          </a:solidFill>
                          <a:effectLst/>
                          <a:latin typeface="Georgia" panose="02040502050405020303" pitchFamily="18" charset="0"/>
                        </a:rPr>
                        <a:t>0.1%</a:t>
                      </a:r>
                    </a:p>
                  </a:txBody>
                  <a:tcPr marL="8927" marR="8927" marT="8927" marB="0" anchor="ctr">
                    <a:lnL>
                      <a:noFill/>
                    </a:lnL>
                    <a:lnR>
                      <a:noFill/>
                    </a:lnR>
                    <a:lnT>
                      <a:noFill/>
                    </a:lnT>
                    <a:lnB>
                      <a:noFill/>
                    </a:lnB>
                    <a:solidFill>
                      <a:srgbClr val="FFFFFF"/>
                    </a:solidFill>
                  </a:tcPr>
                </a:tc>
                <a:tc>
                  <a:txBody>
                    <a:bodyPr/>
                    <a:lstStyle/>
                    <a:p>
                      <a:pPr algn="ctr" fontAlgn="ctr"/>
                      <a:r>
                        <a:rPr lang="en-US" sz="1200" b="0" i="0" u="none" strike="noStrike">
                          <a:solidFill>
                            <a:srgbClr val="000000"/>
                          </a:solidFill>
                          <a:effectLst/>
                          <a:latin typeface="Georgia" panose="02040502050405020303" pitchFamily="18" charset="0"/>
                        </a:rPr>
                        <a:t>0.2%</a:t>
                      </a:r>
                    </a:p>
                  </a:txBody>
                  <a:tcPr marL="8927" marR="8927" marT="8927" marB="0" anchor="ctr">
                    <a:lnL>
                      <a:noFill/>
                    </a:lnL>
                    <a:lnR w="6350" cap="flat" cmpd="sng" algn="ctr">
                      <a:solidFill>
                        <a:srgbClr val="000000"/>
                      </a:solidFill>
                      <a:prstDash val="solid"/>
                      <a:round/>
                      <a:headEnd type="none" w="med" len="med"/>
                      <a:tailEnd type="none" w="med" len="med"/>
                    </a:lnR>
                    <a:lnT>
                      <a:noFill/>
                    </a:lnT>
                    <a:lnB>
                      <a:noFill/>
                    </a:lnB>
                    <a:solidFill>
                      <a:srgbClr val="FFFFFF"/>
                    </a:solidFill>
                  </a:tcPr>
                </a:tc>
                <a:extLst>
                  <a:ext uri="{0D108BD9-81ED-4DB2-BD59-A6C34878D82A}">
                    <a16:rowId xmlns:a16="http://schemas.microsoft.com/office/drawing/2014/main" xmlns="" val="1455381510"/>
                  </a:ext>
                </a:extLst>
              </a:tr>
              <a:tr h="201396">
                <a:tc>
                  <a:txBody>
                    <a:bodyPr/>
                    <a:lstStyle/>
                    <a:p>
                      <a:pPr algn="l" fontAlgn="b"/>
                      <a:r>
                        <a:rPr lang="en-US" sz="1200" b="0" i="0" u="none" strike="noStrike">
                          <a:solidFill>
                            <a:srgbClr val="000000"/>
                          </a:solidFill>
                          <a:effectLst/>
                          <a:latin typeface="Georgia" panose="02040502050405020303" pitchFamily="18" charset="0"/>
                        </a:rPr>
                        <a:t>Investments to Funds Borrowed Ratio</a:t>
                      </a:r>
                    </a:p>
                  </a:txBody>
                  <a:tcPr marL="80343" marR="8927" marT="8927" marB="0" anchor="b">
                    <a:lnL w="6350" cap="flat" cmpd="sng" algn="ctr">
                      <a:solidFill>
                        <a:srgbClr val="000000"/>
                      </a:solidFill>
                      <a:prstDash val="solid"/>
                      <a:round/>
                      <a:headEnd type="none" w="med" len="med"/>
                      <a:tailEnd type="none" w="med" len="med"/>
                    </a:lnL>
                    <a:lnR>
                      <a:noFill/>
                    </a:lnR>
                    <a:lnT>
                      <a:noFill/>
                    </a:lnT>
                    <a:lnB>
                      <a:noFill/>
                    </a:lnB>
                    <a:solidFill>
                      <a:srgbClr val="FFFFFF"/>
                    </a:solidFill>
                  </a:tcPr>
                </a:tc>
                <a:tc>
                  <a:txBody>
                    <a:bodyPr/>
                    <a:lstStyle/>
                    <a:p>
                      <a:pPr algn="ctr" fontAlgn="ctr"/>
                      <a:r>
                        <a:rPr lang="en-US" sz="1200" b="0" i="0" u="none" strike="noStrike">
                          <a:solidFill>
                            <a:srgbClr val="000000"/>
                          </a:solidFill>
                          <a:effectLst/>
                          <a:latin typeface="Georgia" panose="02040502050405020303" pitchFamily="18" charset="0"/>
                        </a:rPr>
                        <a:t>36.2%</a:t>
                      </a:r>
                    </a:p>
                  </a:txBody>
                  <a:tcPr marL="8927" marR="8927" marT="8927" marB="0" anchor="ctr">
                    <a:lnL>
                      <a:noFill/>
                    </a:lnL>
                    <a:lnR>
                      <a:noFill/>
                    </a:lnR>
                    <a:lnT>
                      <a:noFill/>
                    </a:lnT>
                    <a:lnB>
                      <a:noFill/>
                    </a:lnB>
                    <a:solidFill>
                      <a:srgbClr val="FFFFFF"/>
                    </a:solidFill>
                  </a:tcPr>
                </a:tc>
                <a:tc>
                  <a:txBody>
                    <a:bodyPr/>
                    <a:lstStyle/>
                    <a:p>
                      <a:pPr algn="ctr" fontAlgn="ctr"/>
                      <a:r>
                        <a:rPr lang="en-US" sz="1200" b="0" i="0" u="none" strike="noStrike">
                          <a:solidFill>
                            <a:srgbClr val="000000"/>
                          </a:solidFill>
                          <a:effectLst/>
                          <a:latin typeface="Georgia" panose="02040502050405020303" pitchFamily="18" charset="0"/>
                        </a:rPr>
                        <a:t>23.4%</a:t>
                      </a:r>
                    </a:p>
                  </a:txBody>
                  <a:tcPr marL="8927" marR="8927" marT="8927" marB="0" anchor="ctr">
                    <a:lnL>
                      <a:noFill/>
                    </a:lnL>
                    <a:lnR>
                      <a:noFill/>
                    </a:lnR>
                    <a:lnT>
                      <a:noFill/>
                    </a:lnT>
                    <a:lnB>
                      <a:noFill/>
                    </a:lnB>
                    <a:solidFill>
                      <a:srgbClr val="FFFFFF"/>
                    </a:solidFill>
                  </a:tcPr>
                </a:tc>
                <a:tc>
                  <a:txBody>
                    <a:bodyPr/>
                    <a:lstStyle/>
                    <a:p>
                      <a:pPr algn="ctr" fontAlgn="ctr"/>
                      <a:r>
                        <a:rPr lang="en-US" sz="1200" b="0" i="0" u="none" strike="noStrike">
                          <a:solidFill>
                            <a:srgbClr val="000000"/>
                          </a:solidFill>
                          <a:effectLst/>
                          <a:latin typeface="Georgia" panose="02040502050405020303" pitchFamily="18" charset="0"/>
                        </a:rPr>
                        <a:t>7.7%</a:t>
                      </a:r>
                    </a:p>
                  </a:txBody>
                  <a:tcPr marL="8927" marR="8927" marT="8927" marB="0" anchor="ctr">
                    <a:lnL>
                      <a:noFill/>
                    </a:lnL>
                    <a:lnR>
                      <a:noFill/>
                    </a:lnR>
                    <a:lnT>
                      <a:noFill/>
                    </a:lnT>
                    <a:lnB>
                      <a:noFill/>
                    </a:lnB>
                    <a:solidFill>
                      <a:srgbClr val="FFFFFF"/>
                    </a:solidFill>
                  </a:tcPr>
                </a:tc>
                <a:tc>
                  <a:txBody>
                    <a:bodyPr/>
                    <a:lstStyle/>
                    <a:p>
                      <a:pPr algn="ctr" fontAlgn="ctr"/>
                      <a:r>
                        <a:rPr lang="en-US" sz="1200" b="0" i="0" u="none" strike="noStrike">
                          <a:solidFill>
                            <a:srgbClr val="000000"/>
                          </a:solidFill>
                          <a:effectLst/>
                          <a:latin typeface="Georgia" panose="02040502050405020303" pitchFamily="18" charset="0"/>
                        </a:rPr>
                        <a:t>10.2%</a:t>
                      </a:r>
                    </a:p>
                  </a:txBody>
                  <a:tcPr marL="8927" marR="8927" marT="8927" marB="0" anchor="ctr">
                    <a:lnL>
                      <a:noFill/>
                    </a:lnL>
                    <a:lnR>
                      <a:noFill/>
                    </a:lnR>
                    <a:lnT>
                      <a:noFill/>
                    </a:lnT>
                    <a:lnB>
                      <a:noFill/>
                    </a:lnB>
                    <a:solidFill>
                      <a:srgbClr val="FFFFFF"/>
                    </a:solidFill>
                  </a:tcPr>
                </a:tc>
                <a:tc>
                  <a:txBody>
                    <a:bodyPr/>
                    <a:lstStyle/>
                    <a:p>
                      <a:pPr algn="ctr" fontAlgn="ctr"/>
                      <a:r>
                        <a:rPr lang="en-US" sz="1200" b="0" i="0" u="none" strike="noStrike">
                          <a:solidFill>
                            <a:srgbClr val="000000"/>
                          </a:solidFill>
                          <a:effectLst/>
                          <a:latin typeface="Georgia" panose="02040502050405020303" pitchFamily="18" charset="0"/>
                        </a:rPr>
                        <a:t>20.1%</a:t>
                      </a:r>
                    </a:p>
                  </a:txBody>
                  <a:tcPr marL="8927" marR="8927" marT="8927" marB="0" anchor="ctr">
                    <a:lnL>
                      <a:noFill/>
                    </a:lnL>
                    <a:lnR>
                      <a:noFill/>
                    </a:lnR>
                    <a:lnT>
                      <a:noFill/>
                    </a:lnT>
                    <a:lnB>
                      <a:noFill/>
                    </a:lnB>
                    <a:solidFill>
                      <a:srgbClr val="FFFFFF"/>
                    </a:solidFill>
                  </a:tcPr>
                </a:tc>
                <a:tc>
                  <a:txBody>
                    <a:bodyPr/>
                    <a:lstStyle/>
                    <a:p>
                      <a:pPr algn="ctr" fontAlgn="ctr"/>
                      <a:r>
                        <a:rPr lang="en-US" sz="1200" b="0" i="0" u="none" strike="noStrike">
                          <a:solidFill>
                            <a:srgbClr val="000000"/>
                          </a:solidFill>
                          <a:effectLst/>
                          <a:latin typeface="Georgia" panose="02040502050405020303" pitchFamily="18" charset="0"/>
                        </a:rPr>
                        <a:t>12.9%</a:t>
                      </a:r>
                    </a:p>
                  </a:txBody>
                  <a:tcPr marL="8927" marR="8927" marT="8927" marB="0" anchor="ctr">
                    <a:lnL>
                      <a:noFill/>
                    </a:lnL>
                    <a:lnR w="6350" cap="flat" cmpd="sng" algn="ctr">
                      <a:solidFill>
                        <a:srgbClr val="000000"/>
                      </a:solidFill>
                      <a:prstDash val="solid"/>
                      <a:round/>
                      <a:headEnd type="none" w="med" len="med"/>
                      <a:tailEnd type="none" w="med" len="med"/>
                    </a:lnR>
                    <a:lnT>
                      <a:noFill/>
                    </a:lnT>
                    <a:lnB>
                      <a:noFill/>
                    </a:lnB>
                    <a:solidFill>
                      <a:srgbClr val="FFFFFF"/>
                    </a:solidFill>
                  </a:tcPr>
                </a:tc>
                <a:extLst>
                  <a:ext uri="{0D108BD9-81ED-4DB2-BD59-A6C34878D82A}">
                    <a16:rowId xmlns:a16="http://schemas.microsoft.com/office/drawing/2014/main" xmlns="" val="382628537"/>
                  </a:ext>
                </a:extLst>
              </a:tr>
              <a:tr h="201396">
                <a:tc>
                  <a:txBody>
                    <a:bodyPr/>
                    <a:lstStyle/>
                    <a:p>
                      <a:pPr algn="l" fontAlgn="b"/>
                      <a:r>
                        <a:rPr lang="en-US" sz="1200" b="0" i="0" u="none" strike="noStrike">
                          <a:solidFill>
                            <a:srgbClr val="000000"/>
                          </a:solidFill>
                          <a:effectLst/>
                          <a:latin typeface="Georgia" panose="02040502050405020303" pitchFamily="18" charset="0"/>
                        </a:rPr>
                        <a:t> </a:t>
                      </a:r>
                    </a:p>
                  </a:txBody>
                  <a:tcPr marL="80343" marR="8927" marT="8927" marB="0" anchor="b">
                    <a:lnL w="6350" cap="flat" cmpd="sng" algn="ctr">
                      <a:solidFill>
                        <a:srgbClr val="000000"/>
                      </a:solidFill>
                      <a:prstDash val="solid"/>
                      <a:round/>
                      <a:headEnd type="none" w="med" len="med"/>
                      <a:tailEnd type="none" w="med" len="med"/>
                    </a:lnL>
                    <a:lnR>
                      <a:noFill/>
                    </a:lnR>
                    <a:lnT>
                      <a:noFill/>
                    </a:lnT>
                    <a:lnB>
                      <a:noFill/>
                    </a:lnB>
                    <a:solidFill>
                      <a:srgbClr val="FFFFFF"/>
                    </a:solidFill>
                  </a:tcPr>
                </a:tc>
                <a:tc>
                  <a:txBody>
                    <a:bodyPr/>
                    <a:lstStyle/>
                    <a:p>
                      <a:pPr algn="l" fontAlgn="b"/>
                      <a:r>
                        <a:rPr lang="en-US" sz="1200" b="0" i="0" u="none" strike="noStrike">
                          <a:solidFill>
                            <a:srgbClr val="000000"/>
                          </a:solidFill>
                          <a:effectLst/>
                          <a:latin typeface="Georgia" panose="02040502050405020303" pitchFamily="18" charset="0"/>
                        </a:rPr>
                        <a:t> </a:t>
                      </a:r>
                    </a:p>
                  </a:txBody>
                  <a:tcPr marL="8927" marR="8927" marT="8927" marB="0" anchor="b">
                    <a:lnL>
                      <a:noFill/>
                    </a:lnL>
                    <a:lnR>
                      <a:noFill/>
                    </a:lnR>
                    <a:lnT>
                      <a:noFill/>
                    </a:lnT>
                    <a:lnB>
                      <a:noFill/>
                    </a:lnB>
                    <a:solidFill>
                      <a:srgbClr val="FFFFFF"/>
                    </a:solidFill>
                  </a:tcPr>
                </a:tc>
                <a:tc>
                  <a:txBody>
                    <a:bodyPr/>
                    <a:lstStyle/>
                    <a:p>
                      <a:pPr algn="l" fontAlgn="b"/>
                      <a:r>
                        <a:rPr lang="en-US" sz="1200" b="0" i="0" u="none" strike="noStrike">
                          <a:solidFill>
                            <a:srgbClr val="000000"/>
                          </a:solidFill>
                          <a:effectLst/>
                          <a:latin typeface="Georgia" panose="02040502050405020303" pitchFamily="18" charset="0"/>
                        </a:rPr>
                        <a:t> </a:t>
                      </a:r>
                    </a:p>
                  </a:txBody>
                  <a:tcPr marL="8927" marR="8927" marT="8927" marB="0" anchor="b">
                    <a:lnL>
                      <a:noFill/>
                    </a:lnL>
                    <a:lnR>
                      <a:noFill/>
                    </a:lnR>
                    <a:lnT>
                      <a:noFill/>
                    </a:lnT>
                    <a:lnB>
                      <a:noFill/>
                    </a:lnB>
                    <a:solidFill>
                      <a:srgbClr val="FFFFFF"/>
                    </a:solidFill>
                  </a:tcPr>
                </a:tc>
                <a:tc>
                  <a:txBody>
                    <a:bodyPr/>
                    <a:lstStyle/>
                    <a:p>
                      <a:pPr algn="l" fontAlgn="b"/>
                      <a:r>
                        <a:rPr lang="en-US" sz="1200" b="0" i="0" u="none" strike="noStrike">
                          <a:solidFill>
                            <a:srgbClr val="000000"/>
                          </a:solidFill>
                          <a:effectLst/>
                          <a:latin typeface="Georgia" panose="02040502050405020303" pitchFamily="18" charset="0"/>
                        </a:rPr>
                        <a:t> </a:t>
                      </a:r>
                    </a:p>
                  </a:txBody>
                  <a:tcPr marL="8927" marR="8927" marT="8927" marB="0" anchor="b">
                    <a:lnL>
                      <a:noFill/>
                    </a:lnL>
                    <a:lnR>
                      <a:noFill/>
                    </a:lnR>
                    <a:lnT>
                      <a:noFill/>
                    </a:lnT>
                    <a:lnB>
                      <a:noFill/>
                    </a:lnB>
                    <a:solidFill>
                      <a:srgbClr val="FFFFFF"/>
                    </a:solidFill>
                  </a:tcPr>
                </a:tc>
                <a:tc>
                  <a:txBody>
                    <a:bodyPr/>
                    <a:lstStyle/>
                    <a:p>
                      <a:pPr algn="l" fontAlgn="b"/>
                      <a:r>
                        <a:rPr lang="en-US" sz="1200" b="0" i="0" u="none" strike="noStrike">
                          <a:solidFill>
                            <a:srgbClr val="000000"/>
                          </a:solidFill>
                          <a:effectLst/>
                          <a:latin typeface="Georgia" panose="02040502050405020303" pitchFamily="18" charset="0"/>
                        </a:rPr>
                        <a:t> </a:t>
                      </a:r>
                    </a:p>
                  </a:txBody>
                  <a:tcPr marL="8927" marR="8927" marT="8927" marB="0" anchor="b">
                    <a:lnL>
                      <a:noFill/>
                    </a:lnL>
                    <a:lnR>
                      <a:noFill/>
                    </a:lnR>
                    <a:lnT>
                      <a:noFill/>
                    </a:lnT>
                    <a:lnB>
                      <a:noFill/>
                    </a:lnB>
                    <a:solidFill>
                      <a:srgbClr val="FFFFFF"/>
                    </a:solidFill>
                  </a:tcPr>
                </a:tc>
                <a:tc>
                  <a:txBody>
                    <a:bodyPr/>
                    <a:lstStyle/>
                    <a:p>
                      <a:pPr algn="l" fontAlgn="b"/>
                      <a:r>
                        <a:rPr lang="en-US" sz="1200" b="0" i="0" u="none" strike="noStrike">
                          <a:solidFill>
                            <a:srgbClr val="000000"/>
                          </a:solidFill>
                          <a:effectLst/>
                          <a:latin typeface="Georgia" panose="02040502050405020303" pitchFamily="18" charset="0"/>
                        </a:rPr>
                        <a:t> </a:t>
                      </a:r>
                    </a:p>
                  </a:txBody>
                  <a:tcPr marL="8927" marR="8927" marT="8927" marB="0" anchor="b">
                    <a:lnL>
                      <a:noFill/>
                    </a:lnL>
                    <a:lnR>
                      <a:noFill/>
                    </a:lnR>
                    <a:lnT>
                      <a:noFill/>
                    </a:lnT>
                    <a:lnB>
                      <a:noFill/>
                    </a:lnB>
                    <a:solidFill>
                      <a:srgbClr val="FFFFFF"/>
                    </a:solidFill>
                  </a:tcPr>
                </a:tc>
                <a:tc>
                  <a:txBody>
                    <a:bodyPr/>
                    <a:lstStyle/>
                    <a:p>
                      <a:pPr algn="l" fontAlgn="b"/>
                      <a:r>
                        <a:rPr lang="en-US" sz="1200" b="0" i="0" u="none" strike="noStrike">
                          <a:solidFill>
                            <a:srgbClr val="000000"/>
                          </a:solidFill>
                          <a:effectLst/>
                          <a:latin typeface="Georgia" panose="02040502050405020303" pitchFamily="18" charset="0"/>
                        </a:rPr>
                        <a:t> </a:t>
                      </a:r>
                    </a:p>
                  </a:txBody>
                  <a:tcPr marL="8927" marR="8927" marT="8927" marB="0" anchor="b">
                    <a:lnL>
                      <a:noFill/>
                    </a:lnL>
                    <a:lnR w="6350" cap="flat" cmpd="sng" algn="ctr">
                      <a:solidFill>
                        <a:srgbClr val="000000"/>
                      </a:solidFill>
                      <a:prstDash val="solid"/>
                      <a:round/>
                      <a:headEnd type="none" w="med" len="med"/>
                      <a:tailEnd type="none" w="med" len="med"/>
                    </a:lnR>
                    <a:lnT>
                      <a:noFill/>
                    </a:lnT>
                    <a:lnB>
                      <a:noFill/>
                    </a:lnB>
                    <a:solidFill>
                      <a:srgbClr val="FFFFFF"/>
                    </a:solidFill>
                  </a:tcPr>
                </a:tc>
                <a:extLst>
                  <a:ext uri="{0D108BD9-81ED-4DB2-BD59-A6C34878D82A}">
                    <a16:rowId xmlns:a16="http://schemas.microsoft.com/office/drawing/2014/main" xmlns="" val="3575986049"/>
                  </a:ext>
                </a:extLst>
              </a:tr>
              <a:tr h="201396">
                <a:tc>
                  <a:txBody>
                    <a:bodyPr/>
                    <a:lstStyle/>
                    <a:p>
                      <a:pPr algn="l" fontAlgn="b"/>
                      <a:r>
                        <a:rPr lang="en-US" sz="1200" b="1" i="0" u="none" strike="noStrike">
                          <a:solidFill>
                            <a:srgbClr val="000000"/>
                          </a:solidFill>
                          <a:effectLst/>
                          <a:latin typeface="Georgia" panose="02040502050405020303" pitchFamily="18" charset="0"/>
                        </a:rPr>
                        <a:t>Operating Efficiency</a:t>
                      </a:r>
                    </a:p>
                  </a:txBody>
                  <a:tcPr marL="80343" marR="8927" marT="8927" marB="0" anchor="b">
                    <a:lnL w="6350" cap="flat" cmpd="sng" algn="ctr">
                      <a:solidFill>
                        <a:srgbClr val="000000"/>
                      </a:solidFill>
                      <a:prstDash val="solid"/>
                      <a:round/>
                      <a:headEnd type="none" w="med" len="med"/>
                      <a:tailEnd type="none" w="med" len="med"/>
                    </a:lnL>
                    <a:lnR>
                      <a:noFill/>
                    </a:lnR>
                    <a:lnT>
                      <a:noFill/>
                    </a:lnT>
                    <a:lnB>
                      <a:noFill/>
                    </a:lnB>
                    <a:solidFill>
                      <a:srgbClr val="FFFFFF"/>
                    </a:solidFill>
                  </a:tcPr>
                </a:tc>
                <a:tc>
                  <a:txBody>
                    <a:bodyPr/>
                    <a:lstStyle/>
                    <a:p>
                      <a:pPr algn="l" fontAlgn="b"/>
                      <a:r>
                        <a:rPr lang="en-US" sz="1200" b="0" i="0" u="none" strike="noStrike">
                          <a:solidFill>
                            <a:srgbClr val="000000"/>
                          </a:solidFill>
                          <a:effectLst/>
                          <a:latin typeface="Georgia" panose="02040502050405020303" pitchFamily="18" charset="0"/>
                        </a:rPr>
                        <a:t> </a:t>
                      </a:r>
                    </a:p>
                  </a:txBody>
                  <a:tcPr marL="8927" marR="8927" marT="8927" marB="0" anchor="b">
                    <a:lnL>
                      <a:noFill/>
                    </a:lnL>
                    <a:lnR>
                      <a:noFill/>
                    </a:lnR>
                    <a:lnT>
                      <a:noFill/>
                    </a:lnT>
                    <a:lnB>
                      <a:noFill/>
                    </a:lnB>
                    <a:solidFill>
                      <a:srgbClr val="FFFFFF"/>
                    </a:solidFill>
                  </a:tcPr>
                </a:tc>
                <a:tc>
                  <a:txBody>
                    <a:bodyPr/>
                    <a:lstStyle/>
                    <a:p>
                      <a:pPr algn="l" fontAlgn="b"/>
                      <a:r>
                        <a:rPr lang="en-US" sz="1200" b="0" i="0" u="none" strike="noStrike">
                          <a:solidFill>
                            <a:srgbClr val="000000"/>
                          </a:solidFill>
                          <a:effectLst/>
                          <a:latin typeface="Georgia" panose="02040502050405020303" pitchFamily="18" charset="0"/>
                        </a:rPr>
                        <a:t> </a:t>
                      </a:r>
                    </a:p>
                  </a:txBody>
                  <a:tcPr marL="8927" marR="8927" marT="8927" marB="0" anchor="b">
                    <a:lnL>
                      <a:noFill/>
                    </a:lnL>
                    <a:lnR>
                      <a:noFill/>
                    </a:lnR>
                    <a:lnT>
                      <a:noFill/>
                    </a:lnT>
                    <a:lnB>
                      <a:noFill/>
                    </a:lnB>
                    <a:solidFill>
                      <a:srgbClr val="FFFFFF"/>
                    </a:solidFill>
                  </a:tcPr>
                </a:tc>
                <a:tc>
                  <a:txBody>
                    <a:bodyPr/>
                    <a:lstStyle/>
                    <a:p>
                      <a:pPr algn="l" fontAlgn="b"/>
                      <a:r>
                        <a:rPr lang="en-US" sz="1200" b="0" i="0" u="none" strike="noStrike">
                          <a:solidFill>
                            <a:srgbClr val="000000"/>
                          </a:solidFill>
                          <a:effectLst/>
                          <a:latin typeface="Georgia" panose="02040502050405020303" pitchFamily="18" charset="0"/>
                        </a:rPr>
                        <a:t> </a:t>
                      </a:r>
                    </a:p>
                  </a:txBody>
                  <a:tcPr marL="8927" marR="8927" marT="8927" marB="0" anchor="b">
                    <a:lnL>
                      <a:noFill/>
                    </a:lnL>
                    <a:lnR>
                      <a:noFill/>
                    </a:lnR>
                    <a:lnT>
                      <a:noFill/>
                    </a:lnT>
                    <a:lnB>
                      <a:noFill/>
                    </a:lnB>
                    <a:solidFill>
                      <a:srgbClr val="FFFFFF"/>
                    </a:solidFill>
                  </a:tcPr>
                </a:tc>
                <a:tc>
                  <a:txBody>
                    <a:bodyPr/>
                    <a:lstStyle/>
                    <a:p>
                      <a:pPr algn="l" fontAlgn="b"/>
                      <a:r>
                        <a:rPr lang="en-US" sz="1200" b="0" i="0" u="none" strike="noStrike">
                          <a:solidFill>
                            <a:srgbClr val="000000"/>
                          </a:solidFill>
                          <a:effectLst/>
                          <a:latin typeface="Georgia" panose="02040502050405020303" pitchFamily="18" charset="0"/>
                        </a:rPr>
                        <a:t> </a:t>
                      </a:r>
                    </a:p>
                  </a:txBody>
                  <a:tcPr marL="8927" marR="8927" marT="8927" marB="0" anchor="b">
                    <a:lnL>
                      <a:noFill/>
                    </a:lnL>
                    <a:lnR>
                      <a:noFill/>
                    </a:lnR>
                    <a:lnT>
                      <a:noFill/>
                    </a:lnT>
                    <a:lnB>
                      <a:noFill/>
                    </a:lnB>
                    <a:solidFill>
                      <a:srgbClr val="FFFFFF"/>
                    </a:solidFill>
                  </a:tcPr>
                </a:tc>
                <a:tc>
                  <a:txBody>
                    <a:bodyPr/>
                    <a:lstStyle/>
                    <a:p>
                      <a:pPr algn="l" fontAlgn="b"/>
                      <a:r>
                        <a:rPr lang="en-US" sz="1200" b="0" i="0" u="none" strike="noStrike">
                          <a:solidFill>
                            <a:srgbClr val="000000"/>
                          </a:solidFill>
                          <a:effectLst/>
                          <a:latin typeface="Georgia" panose="02040502050405020303" pitchFamily="18" charset="0"/>
                        </a:rPr>
                        <a:t> </a:t>
                      </a:r>
                    </a:p>
                  </a:txBody>
                  <a:tcPr marL="8927" marR="8927" marT="8927" marB="0" anchor="b">
                    <a:lnL>
                      <a:noFill/>
                    </a:lnL>
                    <a:lnR>
                      <a:noFill/>
                    </a:lnR>
                    <a:lnT>
                      <a:noFill/>
                    </a:lnT>
                    <a:lnB>
                      <a:noFill/>
                    </a:lnB>
                    <a:solidFill>
                      <a:srgbClr val="FFFFFF"/>
                    </a:solidFill>
                  </a:tcPr>
                </a:tc>
                <a:tc>
                  <a:txBody>
                    <a:bodyPr/>
                    <a:lstStyle/>
                    <a:p>
                      <a:pPr algn="l" fontAlgn="b"/>
                      <a:r>
                        <a:rPr lang="en-US" sz="1200" b="0" i="0" u="none" strike="noStrike">
                          <a:solidFill>
                            <a:srgbClr val="000000"/>
                          </a:solidFill>
                          <a:effectLst/>
                          <a:latin typeface="Georgia" panose="02040502050405020303" pitchFamily="18" charset="0"/>
                        </a:rPr>
                        <a:t> </a:t>
                      </a:r>
                    </a:p>
                  </a:txBody>
                  <a:tcPr marL="8927" marR="8927" marT="8927" marB="0" anchor="b">
                    <a:lnL>
                      <a:noFill/>
                    </a:lnL>
                    <a:lnR w="6350" cap="flat" cmpd="sng" algn="ctr">
                      <a:solidFill>
                        <a:srgbClr val="000000"/>
                      </a:solidFill>
                      <a:prstDash val="solid"/>
                      <a:round/>
                      <a:headEnd type="none" w="med" len="med"/>
                      <a:tailEnd type="none" w="med" len="med"/>
                    </a:lnR>
                    <a:lnT>
                      <a:noFill/>
                    </a:lnT>
                    <a:lnB>
                      <a:noFill/>
                    </a:lnB>
                    <a:solidFill>
                      <a:srgbClr val="FFFFFF"/>
                    </a:solidFill>
                  </a:tcPr>
                </a:tc>
                <a:extLst>
                  <a:ext uri="{0D108BD9-81ED-4DB2-BD59-A6C34878D82A}">
                    <a16:rowId xmlns:a16="http://schemas.microsoft.com/office/drawing/2014/main" xmlns="" val="721457538"/>
                  </a:ext>
                </a:extLst>
              </a:tr>
              <a:tr h="201396">
                <a:tc>
                  <a:txBody>
                    <a:bodyPr/>
                    <a:lstStyle/>
                    <a:p>
                      <a:pPr algn="l" fontAlgn="b"/>
                      <a:r>
                        <a:rPr lang="en-US" sz="1200" b="0" i="0" u="none" strike="noStrike">
                          <a:solidFill>
                            <a:srgbClr val="000000"/>
                          </a:solidFill>
                          <a:effectLst/>
                          <a:latin typeface="Georgia" panose="02040502050405020303" pitchFamily="18" charset="0"/>
                        </a:rPr>
                        <a:t>NIMs</a:t>
                      </a:r>
                    </a:p>
                  </a:txBody>
                  <a:tcPr marL="80343" marR="8927" marT="8927" marB="0" anchor="b">
                    <a:lnL w="6350" cap="flat" cmpd="sng" algn="ctr">
                      <a:solidFill>
                        <a:srgbClr val="000000"/>
                      </a:solidFill>
                      <a:prstDash val="solid"/>
                      <a:round/>
                      <a:headEnd type="none" w="med" len="med"/>
                      <a:tailEnd type="none" w="med" len="med"/>
                    </a:lnL>
                    <a:lnR>
                      <a:noFill/>
                    </a:lnR>
                    <a:lnT>
                      <a:noFill/>
                    </a:lnT>
                    <a:lnB>
                      <a:noFill/>
                    </a:lnB>
                    <a:solidFill>
                      <a:srgbClr val="FFFFFF"/>
                    </a:solidFill>
                  </a:tcPr>
                </a:tc>
                <a:tc>
                  <a:txBody>
                    <a:bodyPr/>
                    <a:lstStyle/>
                    <a:p>
                      <a:pPr algn="ctr" fontAlgn="ctr"/>
                      <a:r>
                        <a:rPr lang="en-US" sz="1200" b="0" i="0" u="none" strike="noStrike">
                          <a:solidFill>
                            <a:srgbClr val="000000"/>
                          </a:solidFill>
                          <a:effectLst/>
                          <a:latin typeface="Georgia" panose="02040502050405020303" pitchFamily="18" charset="0"/>
                        </a:rPr>
                        <a:t>14.3%</a:t>
                      </a:r>
                    </a:p>
                  </a:txBody>
                  <a:tcPr marL="8927" marR="8927" marT="8927" marB="0" anchor="ctr">
                    <a:lnL>
                      <a:noFill/>
                    </a:lnL>
                    <a:lnR>
                      <a:noFill/>
                    </a:lnR>
                    <a:lnT>
                      <a:noFill/>
                    </a:lnT>
                    <a:lnB>
                      <a:noFill/>
                    </a:lnB>
                    <a:solidFill>
                      <a:srgbClr val="FFFFFF"/>
                    </a:solidFill>
                  </a:tcPr>
                </a:tc>
                <a:tc>
                  <a:txBody>
                    <a:bodyPr/>
                    <a:lstStyle/>
                    <a:p>
                      <a:pPr algn="ctr" fontAlgn="ctr"/>
                      <a:r>
                        <a:rPr lang="en-US" sz="1200" b="0" i="0" u="none" strike="noStrike">
                          <a:solidFill>
                            <a:srgbClr val="000000"/>
                          </a:solidFill>
                          <a:effectLst/>
                          <a:latin typeface="Georgia" panose="02040502050405020303" pitchFamily="18" charset="0"/>
                        </a:rPr>
                        <a:t>14.5%</a:t>
                      </a:r>
                    </a:p>
                  </a:txBody>
                  <a:tcPr marL="8927" marR="8927" marT="8927" marB="0" anchor="ctr">
                    <a:lnL>
                      <a:noFill/>
                    </a:lnL>
                    <a:lnR>
                      <a:noFill/>
                    </a:lnR>
                    <a:lnT>
                      <a:noFill/>
                    </a:lnT>
                    <a:lnB>
                      <a:noFill/>
                    </a:lnB>
                    <a:solidFill>
                      <a:srgbClr val="FFFFFF"/>
                    </a:solidFill>
                  </a:tcPr>
                </a:tc>
                <a:tc>
                  <a:txBody>
                    <a:bodyPr/>
                    <a:lstStyle/>
                    <a:p>
                      <a:pPr algn="ctr" fontAlgn="ctr"/>
                      <a:r>
                        <a:rPr lang="en-US" sz="1200" b="0" i="0" u="none" strike="noStrike">
                          <a:solidFill>
                            <a:srgbClr val="000000"/>
                          </a:solidFill>
                          <a:effectLst/>
                          <a:latin typeface="Georgia" panose="02040502050405020303" pitchFamily="18" charset="0"/>
                        </a:rPr>
                        <a:t>15.3%</a:t>
                      </a:r>
                    </a:p>
                  </a:txBody>
                  <a:tcPr marL="8927" marR="8927" marT="8927" marB="0" anchor="ctr">
                    <a:lnL>
                      <a:noFill/>
                    </a:lnL>
                    <a:lnR>
                      <a:noFill/>
                    </a:lnR>
                    <a:lnT>
                      <a:noFill/>
                    </a:lnT>
                    <a:lnB>
                      <a:noFill/>
                    </a:lnB>
                    <a:solidFill>
                      <a:srgbClr val="FFFFFF"/>
                    </a:solidFill>
                  </a:tcPr>
                </a:tc>
                <a:tc>
                  <a:txBody>
                    <a:bodyPr/>
                    <a:lstStyle/>
                    <a:p>
                      <a:pPr algn="ctr" fontAlgn="ctr"/>
                      <a:r>
                        <a:rPr lang="en-US" sz="1200" b="0" i="0" u="none" strike="noStrike">
                          <a:solidFill>
                            <a:srgbClr val="000000"/>
                          </a:solidFill>
                          <a:effectLst/>
                          <a:latin typeface="Georgia" panose="02040502050405020303" pitchFamily="18" charset="0"/>
                        </a:rPr>
                        <a:t>14.1%</a:t>
                      </a:r>
                    </a:p>
                  </a:txBody>
                  <a:tcPr marL="8927" marR="8927" marT="8927" marB="0" anchor="ctr">
                    <a:lnL>
                      <a:noFill/>
                    </a:lnL>
                    <a:lnR>
                      <a:noFill/>
                    </a:lnR>
                    <a:lnT>
                      <a:noFill/>
                    </a:lnT>
                    <a:lnB>
                      <a:noFill/>
                    </a:lnB>
                    <a:solidFill>
                      <a:srgbClr val="FFFFFF"/>
                    </a:solidFill>
                  </a:tcPr>
                </a:tc>
                <a:tc>
                  <a:txBody>
                    <a:bodyPr/>
                    <a:lstStyle/>
                    <a:p>
                      <a:pPr algn="ctr" fontAlgn="ctr"/>
                      <a:r>
                        <a:rPr lang="en-US" sz="1200" b="0" i="0" u="none" strike="noStrike">
                          <a:solidFill>
                            <a:srgbClr val="000000"/>
                          </a:solidFill>
                          <a:effectLst/>
                          <a:latin typeface="Georgia" panose="02040502050405020303" pitchFamily="18" charset="0"/>
                        </a:rPr>
                        <a:t>13.1%</a:t>
                      </a:r>
                    </a:p>
                  </a:txBody>
                  <a:tcPr marL="8927" marR="8927" marT="8927" marB="0" anchor="ctr">
                    <a:lnL>
                      <a:noFill/>
                    </a:lnL>
                    <a:lnR>
                      <a:noFill/>
                    </a:lnR>
                    <a:lnT>
                      <a:noFill/>
                    </a:lnT>
                    <a:lnB>
                      <a:noFill/>
                    </a:lnB>
                    <a:solidFill>
                      <a:srgbClr val="FFFFFF"/>
                    </a:solidFill>
                  </a:tcPr>
                </a:tc>
                <a:tc>
                  <a:txBody>
                    <a:bodyPr/>
                    <a:lstStyle/>
                    <a:p>
                      <a:pPr algn="ctr" fontAlgn="ctr"/>
                      <a:r>
                        <a:rPr lang="en-US" sz="1200" b="0" i="0" u="none" strike="noStrike">
                          <a:solidFill>
                            <a:srgbClr val="000000"/>
                          </a:solidFill>
                          <a:effectLst/>
                          <a:latin typeface="Georgia" panose="02040502050405020303" pitchFamily="18" charset="0"/>
                        </a:rPr>
                        <a:t>13.8%</a:t>
                      </a:r>
                    </a:p>
                  </a:txBody>
                  <a:tcPr marL="8927" marR="8927" marT="8927" marB="0" anchor="ctr">
                    <a:lnL>
                      <a:noFill/>
                    </a:lnL>
                    <a:lnR w="6350" cap="flat" cmpd="sng" algn="ctr">
                      <a:solidFill>
                        <a:srgbClr val="000000"/>
                      </a:solidFill>
                      <a:prstDash val="solid"/>
                      <a:round/>
                      <a:headEnd type="none" w="med" len="med"/>
                      <a:tailEnd type="none" w="med" len="med"/>
                    </a:lnR>
                    <a:lnT>
                      <a:noFill/>
                    </a:lnT>
                    <a:lnB>
                      <a:noFill/>
                    </a:lnB>
                    <a:solidFill>
                      <a:srgbClr val="FFFFFF"/>
                    </a:solidFill>
                  </a:tcPr>
                </a:tc>
                <a:extLst>
                  <a:ext uri="{0D108BD9-81ED-4DB2-BD59-A6C34878D82A}">
                    <a16:rowId xmlns:a16="http://schemas.microsoft.com/office/drawing/2014/main" xmlns="" val="1396786552"/>
                  </a:ext>
                </a:extLst>
              </a:tr>
              <a:tr h="201396">
                <a:tc>
                  <a:txBody>
                    <a:bodyPr/>
                    <a:lstStyle/>
                    <a:p>
                      <a:pPr algn="l" fontAlgn="b"/>
                      <a:r>
                        <a:rPr lang="en-US" sz="1200" b="0" i="0" u="none" strike="noStrike">
                          <a:solidFill>
                            <a:srgbClr val="000000"/>
                          </a:solidFill>
                          <a:effectLst/>
                          <a:latin typeface="Georgia" panose="02040502050405020303" pitchFamily="18" charset="0"/>
                        </a:rPr>
                        <a:t>Return on Equity</a:t>
                      </a:r>
                    </a:p>
                  </a:txBody>
                  <a:tcPr marL="80343" marR="8927" marT="8927" marB="0" anchor="b">
                    <a:lnL w="6350" cap="flat" cmpd="sng" algn="ctr">
                      <a:solidFill>
                        <a:srgbClr val="000000"/>
                      </a:solidFill>
                      <a:prstDash val="solid"/>
                      <a:round/>
                      <a:headEnd type="none" w="med" len="med"/>
                      <a:tailEnd type="none" w="med" len="med"/>
                    </a:lnL>
                    <a:lnR>
                      <a:noFill/>
                    </a:lnR>
                    <a:lnT>
                      <a:noFill/>
                    </a:lnT>
                    <a:lnB>
                      <a:noFill/>
                    </a:lnB>
                    <a:solidFill>
                      <a:srgbClr val="FFFFFF"/>
                    </a:solidFill>
                  </a:tcPr>
                </a:tc>
                <a:tc>
                  <a:txBody>
                    <a:bodyPr/>
                    <a:lstStyle/>
                    <a:p>
                      <a:pPr algn="ctr" fontAlgn="ctr"/>
                      <a:r>
                        <a:rPr lang="en-US" sz="1200" b="0" i="0" u="none" strike="noStrike">
                          <a:solidFill>
                            <a:srgbClr val="000000"/>
                          </a:solidFill>
                          <a:effectLst/>
                          <a:latin typeface="Georgia" panose="02040502050405020303" pitchFamily="18" charset="0"/>
                        </a:rPr>
                        <a:t>11.8%</a:t>
                      </a:r>
                    </a:p>
                  </a:txBody>
                  <a:tcPr marL="8927" marR="8927" marT="8927" marB="0" anchor="ctr">
                    <a:lnL>
                      <a:noFill/>
                    </a:lnL>
                    <a:lnR>
                      <a:noFill/>
                    </a:lnR>
                    <a:lnT>
                      <a:noFill/>
                    </a:lnT>
                    <a:lnB>
                      <a:noFill/>
                    </a:lnB>
                    <a:solidFill>
                      <a:srgbClr val="FFFFFF"/>
                    </a:solidFill>
                  </a:tcPr>
                </a:tc>
                <a:tc>
                  <a:txBody>
                    <a:bodyPr/>
                    <a:lstStyle/>
                    <a:p>
                      <a:pPr algn="ctr" fontAlgn="ctr"/>
                      <a:r>
                        <a:rPr lang="en-US" sz="1200" b="0" i="0" u="none" strike="noStrike">
                          <a:solidFill>
                            <a:srgbClr val="000000"/>
                          </a:solidFill>
                          <a:effectLst/>
                          <a:latin typeface="Georgia" panose="02040502050405020303" pitchFamily="18" charset="0"/>
                        </a:rPr>
                        <a:t>16.5%</a:t>
                      </a:r>
                    </a:p>
                  </a:txBody>
                  <a:tcPr marL="8927" marR="8927" marT="8927" marB="0" anchor="ctr">
                    <a:lnL>
                      <a:noFill/>
                    </a:lnL>
                    <a:lnR>
                      <a:noFill/>
                    </a:lnR>
                    <a:lnT>
                      <a:noFill/>
                    </a:lnT>
                    <a:lnB>
                      <a:noFill/>
                    </a:lnB>
                    <a:solidFill>
                      <a:srgbClr val="FFFFFF"/>
                    </a:solidFill>
                  </a:tcPr>
                </a:tc>
                <a:tc>
                  <a:txBody>
                    <a:bodyPr/>
                    <a:lstStyle/>
                    <a:p>
                      <a:pPr algn="ctr" fontAlgn="ctr"/>
                      <a:r>
                        <a:rPr lang="en-US" sz="1200" b="0" i="0" u="none" strike="noStrike">
                          <a:solidFill>
                            <a:srgbClr val="000000"/>
                          </a:solidFill>
                          <a:effectLst/>
                          <a:latin typeface="Georgia" panose="02040502050405020303" pitchFamily="18" charset="0"/>
                        </a:rPr>
                        <a:t>20.0%</a:t>
                      </a:r>
                    </a:p>
                  </a:txBody>
                  <a:tcPr marL="8927" marR="8927" marT="8927" marB="0" anchor="ctr">
                    <a:lnL>
                      <a:noFill/>
                    </a:lnL>
                    <a:lnR>
                      <a:noFill/>
                    </a:lnR>
                    <a:lnT>
                      <a:noFill/>
                    </a:lnT>
                    <a:lnB>
                      <a:noFill/>
                    </a:lnB>
                    <a:solidFill>
                      <a:srgbClr val="FFFFFF"/>
                    </a:solidFill>
                  </a:tcPr>
                </a:tc>
                <a:tc>
                  <a:txBody>
                    <a:bodyPr/>
                    <a:lstStyle/>
                    <a:p>
                      <a:pPr algn="ctr" fontAlgn="ctr"/>
                      <a:r>
                        <a:rPr lang="en-US" sz="1200" b="0" i="0" u="none" strike="noStrike">
                          <a:solidFill>
                            <a:srgbClr val="000000"/>
                          </a:solidFill>
                          <a:effectLst/>
                          <a:latin typeface="Georgia" panose="02040502050405020303" pitchFamily="18" charset="0"/>
                        </a:rPr>
                        <a:t>9.2%</a:t>
                      </a:r>
                    </a:p>
                  </a:txBody>
                  <a:tcPr marL="8927" marR="8927" marT="8927" marB="0" anchor="ctr">
                    <a:lnL>
                      <a:noFill/>
                    </a:lnL>
                    <a:lnR>
                      <a:noFill/>
                    </a:lnR>
                    <a:lnT>
                      <a:noFill/>
                    </a:lnT>
                    <a:lnB>
                      <a:noFill/>
                    </a:lnB>
                    <a:solidFill>
                      <a:srgbClr val="FFFFFF"/>
                    </a:solidFill>
                  </a:tcPr>
                </a:tc>
                <a:tc>
                  <a:txBody>
                    <a:bodyPr/>
                    <a:lstStyle/>
                    <a:p>
                      <a:pPr algn="ctr" fontAlgn="ctr"/>
                      <a:r>
                        <a:rPr lang="en-US" sz="1200" b="0" i="0" u="none" strike="noStrike">
                          <a:solidFill>
                            <a:srgbClr val="000000"/>
                          </a:solidFill>
                          <a:effectLst/>
                          <a:latin typeface="Georgia" panose="02040502050405020303" pitchFamily="18" charset="0"/>
                        </a:rPr>
                        <a:t>9.1%</a:t>
                      </a:r>
                    </a:p>
                  </a:txBody>
                  <a:tcPr marL="8927" marR="8927" marT="8927" marB="0" anchor="ctr">
                    <a:lnL>
                      <a:noFill/>
                    </a:lnL>
                    <a:lnR>
                      <a:noFill/>
                    </a:lnR>
                    <a:lnT>
                      <a:noFill/>
                    </a:lnT>
                    <a:lnB>
                      <a:noFill/>
                    </a:lnB>
                    <a:solidFill>
                      <a:srgbClr val="FFFFFF"/>
                    </a:solidFill>
                  </a:tcPr>
                </a:tc>
                <a:tc>
                  <a:txBody>
                    <a:bodyPr/>
                    <a:lstStyle/>
                    <a:p>
                      <a:pPr algn="ctr" fontAlgn="ctr"/>
                      <a:r>
                        <a:rPr lang="en-US" sz="1200" b="0" i="0" u="none" strike="noStrike">
                          <a:solidFill>
                            <a:srgbClr val="000000"/>
                          </a:solidFill>
                          <a:effectLst/>
                          <a:latin typeface="Georgia" panose="02040502050405020303" pitchFamily="18" charset="0"/>
                        </a:rPr>
                        <a:t>18.6%</a:t>
                      </a:r>
                    </a:p>
                  </a:txBody>
                  <a:tcPr marL="8927" marR="8927" marT="8927" marB="0" anchor="ctr">
                    <a:lnL>
                      <a:noFill/>
                    </a:lnL>
                    <a:lnR w="6350" cap="flat" cmpd="sng" algn="ctr">
                      <a:solidFill>
                        <a:srgbClr val="000000"/>
                      </a:solidFill>
                      <a:prstDash val="solid"/>
                      <a:round/>
                      <a:headEnd type="none" w="med" len="med"/>
                      <a:tailEnd type="none" w="med" len="med"/>
                    </a:lnR>
                    <a:lnT>
                      <a:noFill/>
                    </a:lnT>
                    <a:lnB>
                      <a:noFill/>
                    </a:lnB>
                    <a:solidFill>
                      <a:srgbClr val="FFFFFF"/>
                    </a:solidFill>
                  </a:tcPr>
                </a:tc>
                <a:extLst>
                  <a:ext uri="{0D108BD9-81ED-4DB2-BD59-A6C34878D82A}">
                    <a16:rowId xmlns:a16="http://schemas.microsoft.com/office/drawing/2014/main" xmlns="" val="1877044026"/>
                  </a:ext>
                </a:extLst>
              </a:tr>
              <a:tr h="201396">
                <a:tc>
                  <a:txBody>
                    <a:bodyPr/>
                    <a:lstStyle/>
                    <a:p>
                      <a:pPr algn="l" fontAlgn="b"/>
                      <a:r>
                        <a:rPr lang="en-US" sz="1200" b="0" i="0" u="none" strike="noStrike">
                          <a:solidFill>
                            <a:srgbClr val="000000"/>
                          </a:solidFill>
                          <a:effectLst/>
                          <a:latin typeface="Georgia" panose="02040502050405020303" pitchFamily="18" charset="0"/>
                        </a:rPr>
                        <a:t>Return on Asset</a:t>
                      </a:r>
                    </a:p>
                  </a:txBody>
                  <a:tcPr marL="80343" marR="8927" marT="8927" marB="0" anchor="b">
                    <a:lnL w="6350" cap="flat" cmpd="sng" algn="ctr">
                      <a:solidFill>
                        <a:srgbClr val="000000"/>
                      </a:solidFill>
                      <a:prstDash val="solid"/>
                      <a:round/>
                      <a:headEnd type="none" w="med" len="med"/>
                      <a:tailEnd type="none" w="med" len="med"/>
                    </a:lnL>
                    <a:lnR>
                      <a:noFill/>
                    </a:lnR>
                    <a:lnT>
                      <a:noFill/>
                    </a:lnT>
                    <a:lnB>
                      <a:noFill/>
                    </a:lnB>
                    <a:solidFill>
                      <a:srgbClr val="FFFFFF"/>
                    </a:solidFill>
                  </a:tcPr>
                </a:tc>
                <a:tc>
                  <a:txBody>
                    <a:bodyPr/>
                    <a:lstStyle/>
                    <a:p>
                      <a:pPr algn="ctr" fontAlgn="ctr"/>
                      <a:r>
                        <a:rPr lang="en-US" sz="1200" b="0" i="0" u="none" strike="noStrike">
                          <a:solidFill>
                            <a:srgbClr val="000000"/>
                          </a:solidFill>
                          <a:effectLst/>
                          <a:latin typeface="Georgia" panose="02040502050405020303" pitchFamily="18" charset="0"/>
                        </a:rPr>
                        <a:t>2.2%</a:t>
                      </a:r>
                    </a:p>
                  </a:txBody>
                  <a:tcPr marL="8927" marR="8927" marT="8927" marB="0" anchor="ctr">
                    <a:lnL>
                      <a:noFill/>
                    </a:lnL>
                    <a:lnR>
                      <a:noFill/>
                    </a:lnR>
                    <a:lnT>
                      <a:noFill/>
                    </a:lnT>
                    <a:lnB>
                      <a:noFill/>
                    </a:lnB>
                    <a:solidFill>
                      <a:srgbClr val="FFFFFF"/>
                    </a:solidFill>
                  </a:tcPr>
                </a:tc>
                <a:tc>
                  <a:txBody>
                    <a:bodyPr/>
                    <a:lstStyle/>
                    <a:p>
                      <a:pPr algn="ctr" fontAlgn="ctr"/>
                      <a:r>
                        <a:rPr lang="en-US" sz="1200" b="0" i="0" u="none" strike="noStrike">
                          <a:solidFill>
                            <a:srgbClr val="000000"/>
                          </a:solidFill>
                          <a:effectLst/>
                          <a:latin typeface="Georgia" panose="02040502050405020303" pitchFamily="18" charset="0"/>
                        </a:rPr>
                        <a:t>3.2%</a:t>
                      </a:r>
                    </a:p>
                  </a:txBody>
                  <a:tcPr marL="8927" marR="8927" marT="8927" marB="0" anchor="ctr">
                    <a:lnL>
                      <a:noFill/>
                    </a:lnL>
                    <a:lnR>
                      <a:noFill/>
                    </a:lnR>
                    <a:lnT>
                      <a:noFill/>
                    </a:lnT>
                    <a:lnB>
                      <a:noFill/>
                    </a:lnB>
                    <a:solidFill>
                      <a:srgbClr val="FFFFFF"/>
                    </a:solidFill>
                  </a:tcPr>
                </a:tc>
                <a:tc>
                  <a:txBody>
                    <a:bodyPr/>
                    <a:lstStyle/>
                    <a:p>
                      <a:pPr algn="ctr" fontAlgn="ctr"/>
                      <a:r>
                        <a:rPr lang="en-US" sz="1200" b="0" i="0" u="none" strike="noStrike">
                          <a:solidFill>
                            <a:srgbClr val="000000"/>
                          </a:solidFill>
                          <a:effectLst/>
                          <a:latin typeface="Georgia" panose="02040502050405020303" pitchFamily="18" charset="0"/>
                        </a:rPr>
                        <a:t>3.1%</a:t>
                      </a:r>
                    </a:p>
                  </a:txBody>
                  <a:tcPr marL="8927" marR="8927" marT="8927" marB="0" anchor="ctr">
                    <a:lnL>
                      <a:noFill/>
                    </a:lnL>
                    <a:lnR>
                      <a:noFill/>
                    </a:lnR>
                    <a:lnT>
                      <a:noFill/>
                    </a:lnT>
                    <a:lnB>
                      <a:noFill/>
                    </a:lnB>
                    <a:solidFill>
                      <a:srgbClr val="FFFFFF"/>
                    </a:solidFill>
                  </a:tcPr>
                </a:tc>
                <a:tc>
                  <a:txBody>
                    <a:bodyPr/>
                    <a:lstStyle/>
                    <a:p>
                      <a:pPr algn="ctr" fontAlgn="ctr"/>
                      <a:r>
                        <a:rPr lang="en-US" sz="1200" b="0" i="0" u="none" strike="noStrike">
                          <a:solidFill>
                            <a:srgbClr val="000000"/>
                          </a:solidFill>
                          <a:effectLst/>
                          <a:latin typeface="Georgia" panose="02040502050405020303" pitchFamily="18" charset="0"/>
                        </a:rPr>
                        <a:t>1.3%</a:t>
                      </a:r>
                    </a:p>
                  </a:txBody>
                  <a:tcPr marL="8927" marR="8927" marT="8927" marB="0" anchor="ctr">
                    <a:lnL>
                      <a:noFill/>
                    </a:lnL>
                    <a:lnR>
                      <a:noFill/>
                    </a:lnR>
                    <a:lnT>
                      <a:noFill/>
                    </a:lnT>
                    <a:lnB>
                      <a:noFill/>
                    </a:lnB>
                    <a:solidFill>
                      <a:srgbClr val="FFFFFF"/>
                    </a:solidFill>
                  </a:tcPr>
                </a:tc>
                <a:tc>
                  <a:txBody>
                    <a:bodyPr/>
                    <a:lstStyle/>
                    <a:p>
                      <a:pPr algn="ctr" fontAlgn="ctr"/>
                      <a:r>
                        <a:rPr lang="en-US" sz="1200" b="0" i="0" u="none" strike="noStrike">
                          <a:solidFill>
                            <a:srgbClr val="000000"/>
                          </a:solidFill>
                          <a:effectLst/>
                          <a:latin typeface="Georgia" panose="02040502050405020303" pitchFamily="18" charset="0"/>
                        </a:rPr>
                        <a:t>0.9%</a:t>
                      </a:r>
                    </a:p>
                  </a:txBody>
                  <a:tcPr marL="8927" marR="8927" marT="8927" marB="0" anchor="ctr">
                    <a:lnL>
                      <a:noFill/>
                    </a:lnL>
                    <a:lnR>
                      <a:noFill/>
                    </a:lnR>
                    <a:lnT>
                      <a:noFill/>
                    </a:lnT>
                    <a:lnB>
                      <a:noFill/>
                    </a:lnB>
                    <a:solidFill>
                      <a:srgbClr val="FFFFFF"/>
                    </a:solidFill>
                  </a:tcPr>
                </a:tc>
                <a:tc>
                  <a:txBody>
                    <a:bodyPr/>
                    <a:lstStyle/>
                    <a:p>
                      <a:pPr algn="ctr" fontAlgn="ctr"/>
                      <a:r>
                        <a:rPr lang="en-US" sz="1200" b="0" i="0" u="none" strike="noStrike">
                          <a:solidFill>
                            <a:srgbClr val="000000"/>
                          </a:solidFill>
                          <a:effectLst/>
                          <a:latin typeface="Georgia" panose="02040502050405020303" pitchFamily="18" charset="0"/>
                        </a:rPr>
                        <a:t>1.7%</a:t>
                      </a:r>
                    </a:p>
                  </a:txBody>
                  <a:tcPr marL="8927" marR="8927" marT="8927" marB="0" anchor="ctr">
                    <a:lnL>
                      <a:noFill/>
                    </a:lnL>
                    <a:lnR w="6350" cap="flat" cmpd="sng" algn="ctr">
                      <a:solidFill>
                        <a:srgbClr val="000000"/>
                      </a:solidFill>
                      <a:prstDash val="solid"/>
                      <a:round/>
                      <a:headEnd type="none" w="med" len="med"/>
                      <a:tailEnd type="none" w="med" len="med"/>
                    </a:lnR>
                    <a:lnT>
                      <a:noFill/>
                    </a:lnT>
                    <a:lnB>
                      <a:noFill/>
                    </a:lnB>
                    <a:solidFill>
                      <a:srgbClr val="FFFFFF"/>
                    </a:solidFill>
                  </a:tcPr>
                </a:tc>
                <a:extLst>
                  <a:ext uri="{0D108BD9-81ED-4DB2-BD59-A6C34878D82A}">
                    <a16:rowId xmlns:a16="http://schemas.microsoft.com/office/drawing/2014/main" xmlns="" val="1618495201"/>
                  </a:ext>
                </a:extLst>
              </a:tr>
              <a:tr h="201396">
                <a:tc>
                  <a:txBody>
                    <a:bodyPr/>
                    <a:lstStyle/>
                    <a:p>
                      <a:pPr algn="l" fontAlgn="b"/>
                      <a:r>
                        <a:rPr lang="en-US" sz="1200" b="0" i="0" u="none" strike="noStrike">
                          <a:solidFill>
                            <a:srgbClr val="000000"/>
                          </a:solidFill>
                          <a:effectLst/>
                          <a:latin typeface="Georgia" panose="02040502050405020303" pitchFamily="18" charset="0"/>
                        </a:rPr>
                        <a:t>Average size of Loan (PKR)</a:t>
                      </a:r>
                    </a:p>
                  </a:txBody>
                  <a:tcPr marL="80343" marR="8927" marT="8927" marB="0" anchor="b">
                    <a:lnL w="6350" cap="flat" cmpd="sng" algn="ctr">
                      <a:solidFill>
                        <a:srgbClr val="000000"/>
                      </a:solidFill>
                      <a:prstDash val="solid"/>
                      <a:round/>
                      <a:headEnd type="none" w="med" len="med"/>
                      <a:tailEnd type="none" w="med" len="med"/>
                    </a:lnL>
                    <a:lnR>
                      <a:noFill/>
                    </a:lnR>
                    <a:lnT>
                      <a:noFill/>
                    </a:lnT>
                    <a:lnB>
                      <a:noFill/>
                    </a:lnB>
                    <a:solidFill>
                      <a:srgbClr val="FFFFFF"/>
                    </a:solidFill>
                  </a:tcPr>
                </a:tc>
                <a:tc>
                  <a:txBody>
                    <a:bodyPr/>
                    <a:lstStyle/>
                    <a:p>
                      <a:pPr algn="ctr" fontAlgn="ctr"/>
                      <a:r>
                        <a:rPr lang="en-US" sz="1200" b="0" i="0" u="none" strike="noStrike">
                          <a:solidFill>
                            <a:srgbClr val="000000"/>
                          </a:solidFill>
                          <a:effectLst/>
                          <a:latin typeface="Georgia" panose="02040502050405020303" pitchFamily="18" charset="0"/>
                        </a:rPr>
                        <a:t>37,425</a:t>
                      </a:r>
                    </a:p>
                  </a:txBody>
                  <a:tcPr marL="8927" marR="8927" marT="8927" marB="0" anchor="ctr">
                    <a:lnL>
                      <a:noFill/>
                    </a:lnL>
                    <a:lnR>
                      <a:noFill/>
                    </a:lnR>
                    <a:lnT>
                      <a:noFill/>
                    </a:lnT>
                    <a:lnB>
                      <a:noFill/>
                    </a:lnB>
                    <a:solidFill>
                      <a:srgbClr val="FFFFFF"/>
                    </a:solidFill>
                  </a:tcPr>
                </a:tc>
                <a:tc>
                  <a:txBody>
                    <a:bodyPr/>
                    <a:lstStyle/>
                    <a:p>
                      <a:pPr algn="ctr" fontAlgn="ctr"/>
                      <a:r>
                        <a:rPr lang="en-US" sz="1200" b="0" i="0" u="none" strike="noStrike">
                          <a:solidFill>
                            <a:srgbClr val="000000"/>
                          </a:solidFill>
                          <a:effectLst/>
                          <a:latin typeface="Georgia" panose="02040502050405020303" pitchFamily="18" charset="0"/>
                        </a:rPr>
                        <a:t>47,690</a:t>
                      </a:r>
                    </a:p>
                  </a:txBody>
                  <a:tcPr marL="8927" marR="8927" marT="8927" marB="0" anchor="ctr">
                    <a:lnL>
                      <a:noFill/>
                    </a:lnL>
                    <a:lnR>
                      <a:noFill/>
                    </a:lnR>
                    <a:lnT>
                      <a:noFill/>
                    </a:lnT>
                    <a:lnB>
                      <a:noFill/>
                    </a:lnB>
                    <a:solidFill>
                      <a:srgbClr val="FFFFFF"/>
                    </a:solidFill>
                  </a:tcPr>
                </a:tc>
                <a:tc>
                  <a:txBody>
                    <a:bodyPr/>
                    <a:lstStyle/>
                    <a:p>
                      <a:pPr algn="ctr" fontAlgn="ctr"/>
                      <a:r>
                        <a:rPr lang="en-US" sz="1200" b="0" i="0" u="none" strike="noStrike">
                          <a:solidFill>
                            <a:srgbClr val="000000"/>
                          </a:solidFill>
                          <a:effectLst/>
                          <a:latin typeface="Georgia" panose="02040502050405020303" pitchFamily="18" charset="0"/>
                        </a:rPr>
                        <a:t>56,215</a:t>
                      </a:r>
                    </a:p>
                  </a:txBody>
                  <a:tcPr marL="8927" marR="8927" marT="8927" marB="0" anchor="ctr">
                    <a:lnL>
                      <a:noFill/>
                    </a:lnL>
                    <a:lnR>
                      <a:noFill/>
                    </a:lnR>
                    <a:lnT>
                      <a:noFill/>
                    </a:lnT>
                    <a:lnB>
                      <a:noFill/>
                    </a:lnB>
                    <a:solidFill>
                      <a:srgbClr val="FFFFFF"/>
                    </a:solidFill>
                  </a:tcPr>
                </a:tc>
                <a:tc>
                  <a:txBody>
                    <a:bodyPr/>
                    <a:lstStyle/>
                    <a:p>
                      <a:pPr algn="ctr" fontAlgn="ctr"/>
                      <a:r>
                        <a:rPr lang="en-US" sz="1200" b="0" i="0" u="none" strike="noStrike">
                          <a:solidFill>
                            <a:srgbClr val="000000"/>
                          </a:solidFill>
                          <a:effectLst/>
                          <a:latin typeface="Georgia" panose="02040502050405020303" pitchFamily="18" charset="0"/>
                        </a:rPr>
                        <a:t>64,968</a:t>
                      </a:r>
                    </a:p>
                  </a:txBody>
                  <a:tcPr marL="8927" marR="8927" marT="8927" marB="0" anchor="ctr">
                    <a:lnL>
                      <a:noFill/>
                    </a:lnL>
                    <a:lnR>
                      <a:noFill/>
                    </a:lnR>
                    <a:lnT>
                      <a:noFill/>
                    </a:lnT>
                    <a:lnB>
                      <a:noFill/>
                    </a:lnB>
                    <a:solidFill>
                      <a:srgbClr val="FFFFFF"/>
                    </a:solidFill>
                  </a:tcPr>
                </a:tc>
                <a:tc>
                  <a:txBody>
                    <a:bodyPr/>
                    <a:lstStyle/>
                    <a:p>
                      <a:pPr algn="ctr" fontAlgn="ctr"/>
                      <a:r>
                        <a:rPr lang="en-US" sz="1200" b="0" i="0" u="none" strike="noStrike">
                          <a:solidFill>
                            <a:srgbClr val="000000"/>
                          </a:solidFill>
                          <a:effectLst/>
                          <a:latin typeface="Georgia" panose="02040502050405020303" pitchFamily="18" charset="0"/>
                        </a:rPr>
                        <a:t>75,811</a:t>
                      </a:r>
                    </a:p>
                  </a:txBody>
                  <a:tcPr marL="8927" marR="8927" marT="8927" marB="0" anchor="ctr">
                    <a:lnL>
                      <a:noFill/>
                    </a:lnL>
                    <a:lnR>
                      <a:noFill/>
                    </a:lnR>
                    <a:lnT>
                      <a:noFill/>
                    </a:lnT>
                    <a:lnB>
                      <a:noFill/>
                    </a:lnB>
                    <a:solidFill>
                      <a:srgbClr val="FFFFFF"/>
                    </a:solidFill>
                  </a:tcPr>
                </a:tc>
                <a:tc>
                  <a:txBody>
                    <a:bodyPr/>
                    <a:lstStyle/>
                    <a:p>
                      <a:pPr algn="ctr" fontAlgn="ctr"/>
                      <a:r>
                        <a:rPr lang="en-US" sz="1200" b="0" i="0" u="none" strike="noStrike">
                          <a:solidFill>
                            <a:srgbClr val="000000"/>
                          </a:solidFill>
                          <a:effectLst/>
                          <a:latin typeface="Georgia" panose="02040502050405020303" pitchFamily="18" charset="0"/>
                        </a:rPr>
                        <a:t>106,839</a:t>
                      </a:r>
                    </a:p>
                  </a:txBody>
                  <a:tcPr marL="8927" marR="8927" marT="8927" marB="0" anchor="ctr">
                    <a:lnL>
                      <a:noFill/>
                    </a:lnL>
                    <a:lnR w="6350" cap="flat" cmpd="sng" algn="ctr">
                      <a:solidFill>
                        <a:srgbClr val="000000"/>
                      </a:solidFill>
                      <a:prstDash val="solid"/>
                      <a:round/>
                      <a:headEnd type="none" w="med" len="med"/>
                      <a:tailEnd type="none" w="med" len="med"/>
                    </a:lnR>
                    <a:lnT>
                      <a:noFill/>
                    </a:lnT>
                    <a:lnB>
                      <a:noFill/>
                    </a:lnB>
                    <a:solidFill>
                      <a:srgbClr val="FFFFFF"/>
                    </a:solidFill>
                  </a:tcPr>
                </a:tc>
                <a:extLst>
                  <a:ext uri="{0D108BD9-81ED-4DB2-BD59-A6C34878D82A}">
                    <a16:rowId xmlns:a16="http://schemas.microsoft.com/office/drawing/2014/main" xmlns="" val="1547089033"/>
                  </a:ext>
                </a:extLst>
              </a:tr>
              <a:tr h="201396">
                <a:tc>
                  <a:txBody>
                    <a:bodyPr/>
                    <a:lstStyle/>
                    <a:p>
                      <a:pPr algn="l" fontAlgn="b"/>
                      <a:r>
                        <a:rPr lang="en-US" sz="1200" b="0" i="0" u="none" strike="noStrike">
                          <a:solidFill>
                            <a:srgbClr val="000000"/>
                          </a:solidFill>
                          <a:effectLst/>
                          <a:latin typeface="Georgia" panose="02040502050405020303" pitchFamily="18" charset="0"/>
                        </a:rPr>
                        <a:t>Average size of Deposit (PKR)</a:t>
                      </a:r>
                    </a:p>
                  </a:txBody>
                  <a:tcPr marL="80343" marR="8927" marT="8927" marB="0" anchor="b">
                    <a:lnL w="6350" cap="flat" cmpd="sng" algn="ctr">
                      <a:solidFill>
                        <a:srgbClr val="000000"/>
                      </a:solidFill>
                      <a:prstDash val="solid"/>
                      <a:round/>
                      <a:headEnd type="none" w="med" len="med"/>
                      <a:tailEnd type="none" w="med" len="med"/>
                    </a:lnL>
                    <a:lnR>
                      <a:noFill/>
                    </a:lnR>
                    <a:lnT>
                      <a:noFill/>
                    </a:lnT>
                    <a:lnB>
                      <a:noFill/>
                    </a:lnB>
                    <a:solidFill>
                      <a:srgbClr val="FFFFFF"/>
                    </a:solidFill>
                  </a:tcPr>
                </a:tc>
                <a:tc>
                  <a:txBody>
                    <a:bodyPr/>
                    <a:lstStyle/>
                    <a:p>
                      <a:pPr algn="ctr" fontAlgn="ctr"/>
                      <a:r>
                        <a:rPr lang="en-US" sz="1200" b="0" i="0" u="none" strike="noStrike">
                          <a:solidFill>
                            <a:srgbClr val="000000"/>
                          </a:solidFill>
                          <a:effectLst/>
                          <a:latin typeface="Georgia" panose="02040502050405020303" pitchFamily="18" charset="0"/>
                        </a:rPr>
                        <a:t>27,357</a:t>
                      </a:r>
                    </a:p>
                  </a:txBody>
                  <a:tcPr marL="8927" marR="8927" marT="8927" marB="0" anchor="ctr">
                    <a:lnL>
                      <a:noFill/>
                    </a:lnL>
                    <a:lnR>
                      <a:noFill/>
                    </a:lnR>
                    <a:lnT>
                      <a:noFill/>
                    </a:lnT>
                    <a:lnB>
                      <a:noFill/>
                    </a:lnB>
                    <a:solidFill>
                      <a:srgbClr val="FFFFFF"/>
                    </a:solidFill>
                  </a:tcPr>
                </a:tc>
                <a:tc>
                  <a:txBody>
                    <a:bodyPr/>
                    <a:lstStyle/>
                    <a:p>
                      <a:pPr algn="ctr" fontAlgn="ctr"/>
                      <a:r>
                        <a:rPr lang="en-US" sz="1200" b="0" i="0" u="none" strike="noStrike">
                          <a:solidFill>
                            <a:srgbClr val="000000"/>
                          </a:solidFill>
                          <a:effectLst/>
                          <a:latin typeface="Georgia" panose="02040502050405020303" pitchFamily="18" charset="0"/>
                        </a:rPr>
                        <a:t>29,086</a:t>
                      </a:r>
                    </a:p>
                  </a:txBody>
                  <a:tcPr marL="8927" marR="8927" marT="8927" marB="0" anchor="ctr">
                    <a:lnL>
                      <a:noFill/>
                    </a:lnL>
                    <a:lnR>
                      <a:noFill/>
                    </a:lnR>
                    <a:lnT>
                      <a:noFill/>
                    </a:lnT>
                    <a:lnB>
                      <a:noFill/>
                    </a:lnB>
                    <a:solidFill>
                      <a:srgbClr val="FFFFFF"/>
                    </a:solidFill>
                  </a:tcPr>
                </a:tc>
                <a:tc>
                  <a:txBody>
                    <a:bodyPr/>
                    <a:lstStyle/>
                    <a:p>
                      <a:pPr algn="ctr" fontAlgn="ctr"/>
                      <a:r>
                        <a:rPr lang="en-US" sz="1200" b="0" i="0" u="none" strike="noStrike">
                          <a:solidFill>
                            <a:srgbClr val="000000"/>
                          </a:solidFill>
                          <a:effectLst/>
                          <a:latin typeface="Georgia" panose="02040502050405020303" pitchFamily="18" charset="0"/>
                        </a:rPr>
                        <a:t>31,545</a:t>
                      </a:r>
                    </a:p>
                  </a:txBody>
                  <a:tcPr marL="8927" marR="8927" marT="8927" marB="0" anchor="ctr">
                    <a:lnL>
                      <a:noFill/>
                    </a:lnL>
                    <a:lnR>
                      <a:noFill/>
                    </a:lnR>
                    <a:lnT>
                      <a:noFill/>
                    </a:lnT>
                    <a:lnB>
                      <a:noFill/>
                    </a:lnB>
                    <a:solidFill>
                      <a:srgbClr val="FFFFFF"/>
                    </a:solidFill>
                  </a:tcPr>
                </a:tc>
                <a:tc>
                  <a:txBody>
                    <a:bodyPr/>
                    <a:lstStyle/>
                    <a:p>
                      <a:pPr algn="ctr" fontAlgn="ctr"/>
                      <a:r>
                        <a:rPr lang="en-US" sz="1200" b="0" i="0" u="none" strike="noStrike">
                          <a:solidFill>
                            <a:srgbClr val="000000"/>
                          </a:solidFill>
                          <a:effectLst/>
                          <a:latin typeface="Georgia" panose="02040502050405020303" pitchFamily="18" charset="0"/>
                        </a:rPr>
                        <a:t>31,435</a:t>
                      </a:r>
                    </a:p>
                  </a:txBody>
                  <a:tcPr marL="8927" marR="8927" marT="8927" marB="0" anchor="ctr">
                    <a:lnL>
                      <a:noFill/>
                    </a:lnL>
                    <a:lnR>
                      <a:noFill/>
                    </a:lnR>
                    <a:lnT>
                      <a:noFill/>
                    </a:lnT>
                    <a:lnB>
                      <a:noFill/>
                    </a:lnB>
                    <a:solidFill>
                      <a:srgbClr val="FFFFFF"/>
                    </a:solidFill>
                  </a:tcPr>
                </a:tc>
                <a:tc>
                  <a:txBody>
                    <a:bodyPr/>
                    <a:lstStyle/>
                    <a:p>
                      <a:pPr algn="ctr" fontAlgn="ctr"/>
                      <a:r>
                        <a:rPr lang="en-US" sz="1200" b="0" i="0" u="none" strike="noStrike">
                          <a:solidFill>
                            <a:srgbClr val="000000"/>
                          </a:solidFill>
                          <a:effectLst/>
                          <a:latin typeface="Georgia" panose="02040502050405020303" pitchFamily="18" charset="0"/>
                        </a:rPr>
                        <a:t>46,757</a:t>
                      </a:r>
                    </a:p>
                  </a:txBody>
                  <a:tcPr marL="8927" marR="8927" marT="8927" marB="0" anchor="ctr">
                    <a:lnL>
                      <a:noFill/>
                    </a:lnL>
                    <a:lnR>
                      <a:noFill/>
                    </a:lnR>
                    <a:lnT>
                      <a:noFill/>
                    </a:lnT>
                    <a:lnB>
                      <a:noFill/>
                    </a:lnB>
                    <a:solidFill>
                      <a:srgbClr val="FFFFFF"/>
                    </a:solidFill>
                  </a:tcPr>
                </a:tc>
                <a:tc>
                  <a:txBody>
                    <a:bodyPr/>
                    <a:lstStyle/>
                    <a:p>
                      <a:pPr algn="ctr" fontAlgn="ctr"/>
                      <a:r>
                        <a:rPr lang="en-US" sz="1200" b="0" i="0" u="none" strike="noStrike">
                          <a:solidFill>
                            <a:srgbClr val="000000"/>
                          </a:solidFill>
                          <a:effectLst/>
                          <a:latin typeface="Georgia" panose="02040502050405020303" pitchFamily="18" charset="0"/>
                        </a:rPr>
                        <a:t>54,514</a:t>
                      </a:r>
                    </a:p>
                  </a:txBody>
                  <a:tcPr marL="8927" marR="8927" marT="8927" marB="0" anchor="ctr">
                    <a:lnL>
                      <a:noFill/>
                    </a:lnL>
                    <a:lnR w="6350" cap="flat" cmpd="sng" algn="ctr">
                      <a:solidFill>
                        <a:srgbClr val="000000"/>
                      </a:solidFill>
                      <a:prstDash val="solid"/>
                      <a:round/>
                      <a:headEnd type="none" w="med" len="med"/>
                      <a:tailEnd type="none" w="med" len="med"/>
                    </a:lnR>
                    <a:lnT>
                      <a:noFill/>
                    </a:lnT>
                    <a:lnB>
                      <a:noFill/>
                    </a:lnB>
                    <a:solidFill>
                      <a:srgbClr val="FFFFFF"/>
                    </a:solidFill>
                  </a:tcPr>
                </a:tc>
                <a:extLst>
                  <a:ext uri="{0D108BD9-81ED-4DB2-BD59-A6C34878D82A}">
                    <a16:rowId xmlns:a16="http://schemas.microsoft.com/office/drawing/2014/main" xmlns="" val="1873657903"/>
                  </a:ext>
                </a:extLst>
              </a:tr>
              <a:tr h="201396">
                <a:tc>
                  <a:txBody>
                    <a:bodyPr/>
                    <a:lstStyle/>
                    <a:p>
                      <a:pPr algn="l" fontAlgn="b"/>
                      <a:r>
                        <a:rPr lang="en-US" sz="1200" b="0" i="0" u="none" strike="noStrike">
                          <a:solidFill>
                            <a:srgbClr val="000000"/>
                          </a:solidFill>
                          <a:effectLst/>
                          <a:latin typeface="Georgia" panose="02040502050405020303" pitchFamily="18" charset="0"/>
                        </a:rPr>
                        <a:t> </a:t>
                      </a:r>
                    </a:p>
                  </a:txBody>
                  <a:tcPr marL="80343" marR="8927" marT="8927" marB="0" anchor="b">
                    <a:lnL w="6350" cap="flat" cmpd="sng" algn="ctr">
                      <a:solidFill>
                        <a:srgbClr val="000000"/>
                      </a:solidFill>
                      <a:prstDash val="solid"/>
                      <a:round/>
                      <a:headEnd type="none" w="med" len="med"/>
                      <a:tailEnd type="none" w="med" len="med"/>
                    </a:lnL>
                    <a:lnR>
                      <a:noFill/>
                    </a:lnR>
                    <a:lnT>
                      <a:noFill/>
                    </a:lnT>
                    <a:lnB>
                      <a:noFill/>
                    </a:lnB>
                    <a:solidFill>
                      <a:srgbClr val="FFFFFF"/>
                    </a:solidFill>
                  </a:tcPr>
                </a:tc>
                <a:tc>
                  <a:txBody>
                    <a:bodyPr/>
                    <a:lstStyle/>
                    <a:p>
                      <a:pPr algn="ctr" fontAlgn="ctr"/>
                      <a:r>
                        <a:rPr lang="en-US" sz="1200" b="0" i="0" u="none" strike="noStrike">
                          <a:solidFill>
                            <a:srgbClr val="000000"/>
                          </a:solidFill>
                          <a:effectLst/>
                          <a:latin typeface="Georgia" panose="02040502050405020303" pitchFamily="18" charset="0"/>
                        </a:rPr>
                        <a:t> </a:t>
                      </a:r>
                    </a:p>
                  </a:txBody>
                  <a:tcPr marL="8927" marR="8927" marT="8927" marB="0" anchor="ctr">
                    <a:lnL>
                      <a:noFill/>
                    </a:lnL>
                    <a:lnR>
                      <a:noFill/>
                    </a:lnR>
                    <a:lnT>
                      <a:noFill/>
                    </a:lnT>
                    <a:lnB>
                      <a:noFill/>
                    </a:lnB>
                    <a:solidFill>
                      <a:srgbClr val="FFFFFF"/>
                    </a:solidFill>
                  </a:tcPr>
                </a:tc>
                <a:tc>
                  <a:txBody>
                    <a:bodyPr/>
                    <a:lstStyle/>
                    <a:p>
                      <a:pPr algn="ctr" fontAlgn="ctr"/>
                      <a:r>
                        <a:rPr lang="en-US" sz="1200" b="0" i="0" u="none" strike="noStrike">
                          <a:solidFill>
                            <a:srgbClr val="000000"/>
                          </a:solidFill>
                          <a:effectLst/>
                          <a:latin typeface="Georgia" panose="02040502050405020303" pitchFamily="18" charset="0"/>
                        </a:rPr>
                        <a:t> </a:t>
                      </a:r>
                    </a:p>
                  </a:txBody>
                  <a:tcPr marL="8927" marR="8927" marT="8927" marB="0" anchor="ctr">
                    <a:lnL>
                      <a:noFill/>
                    </a:lnL>
                    <a:lnR>
                      <a:noFill/>
                    </a:lnR>
                    <a:lnT>
                      <a:noFill/>
                    </a:lnT>
                    <a:lnB>
                      <a:noFill/>
                    </a:lnB>
                    <a:solidFill>
                      <a:srgbClr val="FFFFFF"/>
                    </a:solidFill>
                  </a:tcPr>
                </a:tc>
                <a:tc>
                  <a:txBody>
                    <a:bodyPr/>
                    <a:lstStyle/>
                    <a:p>
                      <a:pPr algn="ctr" fontAlgn="ctr"/>
                      <a:r>
                        <a:rPr lang="en-US" sz="1200" b="0" i="0" u="none" strike="noStrike">
                          <a:solidFill>
                            <a:srgbClr val="000000"/>
                          </a:solidFill>
                          <a:effectLst/>
                          <a:latin typeface="Georgia" panose="02040502050405020303" pitchFamily="18" charset="0"/>
                        </a:rPr>
                        <a:t> </a:t>
                      </a:r>
                    </a:p>
                  </a:txBody>
                  <a:tcPr marL="8927" marR="8927" marT="8927" marB="0" anchor="ctr">
                    <a:lnL>
                      <a:noFill/>
                    </a:lnL>
                    <a:lnR>
                      <a:noFill/>
                    </a:lnR>
                    <a:lnT>
                      <a:noFill/>
                    </a:lnT>
                    <a:lnB>
                      <a:noFill/>
                    </a:lnB>
                    <a:solidFill>
                      <a:srgbClr val="FFFFFF"/>
                    </a:solidFill>
                  </a:tcPr>
                </a:tc>
                <a:tc>
                  <a:txBody>
                    <a:bodyPr/>
                    <a:lstStyle/>
                    <a:p>
                      <a:pPr algn="ctr" fontAlgn="ctr"/>
                      <a:r>
                        <a:rPr lang="en-US" sz="1200" b="0" i="0" u="none" strike="noStrike">
                          <a:solidFill>
                            <a:srgbClr val="000000"/>
                          </a:solidFill>
                          <a:effectLst/>
                          <a:latin typeface="Georgia" panose="02040502050405020303" pitchFamily="18" charset="0"/>
                        </a:rPr>
                        <a:t> </a:t>
                      </a:r>
                    </a:p>
                  </a:txBody>
                  <a:tcPr marL="8927" marR="8927" marT="8927" marB="0" anchor="ctr">
                    <a:lnL>
                      <a:noFill/>
                    </a:lnL>
                    <a:lnR>
                      <a:noFill/>
                    </a:lnR>
                    <a:lnT>
                      <a:noFill/>
                    </a:lnT>
                    <a:lnB>
                      <a:noFill/>
                    </a:lnB>
                    <a:solidFill>
                      <a:srgbClr val="FFFFFF"/>
                    </a:solidFill>
                  </a:tcPr>
                </a:tc>
                <a:tc>
                  <a:txBody>
                    <a:bodyPr/>
                    <a:lstStyle/>
                    <a:p>
                      <a:pPr algn="ctr" fontAlgn="ctr"/>
                      <a:r>
                        <a:rPr lang="en-US" sz="1200" b="0" i="0" u="none" strike="noStrike">
                          <a:solidFill>
                            <a:srgbClr val="000000"/>
                          </a:solidFill>
                          <a:effectLst/>
                          <a:latin typeface="Georgia" panose="02040502050405020303" pitchFamily="18" charset="0"/>
                        </a:rPr>
                        <a:t> </a:t>
                      </a:r>
                    </a:p>
                  </a:txBody>
                  <a:tcPr marL="8927" marR="8927" marT="8927" marB="0" anchor="ctr">
                    <a:lnL>
                      <a:noFill/>
                    </a:lnL>
                    <a:lnR>
                      <a:noFill/>
                    </a:lnR>
                    <a:lnT>
                      <a:noFill/>
                    </a:lnT>
                    <a:lnB>
                      <a:noFill/>
                    </a:lnB>
                    <a:solidFill>
                      <a:srgbClr val="FFFFFF"/>
                    </a:solidFill>
                  </a:tcPr>
                </a:tc>
                <a:tc>
                  <a:txBody>
                    <a:bodyPr/>
                    <a:lstStyle/>
                    <a:p>
                      <a:pPr algn="ctr" fontAlgn="ctr"/>
                      <a:r>
                        <a:rPr lang="en-US" sz="1200" b="0" i="0" u="none" strike="noStrike">
                          <a:solidFill>
                            <a:srgbClr val="000000"/>
                          </a:solidFill>
                          <a:effectLst/>
                          <a:latin typeface="Georgia" panose="02040502050405020303" pitchFamily="18" charset="0"/>
                        </a:rPr>
                        <a:t> </a:t>
                      </a:r>
                    </a:p>
                  </a:txBody>
                  <a:tcPr marL="8927" marR="8927" marT="8927" marB="0" anchor="ctr">
                    <a:lnL>
                      <a:noFill/>
                    </a:lnL>
                    <a:lnR w="6350" cap="flat" cmpd="sng" algn="ctr">
                      <a:solidFill>
                        <a:srgbClr val="000000"/>
                      </a:solidFill>
                      <a:prstDash val="solid"/>
                      <a:round/>
                      <a:headEnd type="none" w="med" len="med"/>
                      <a:tailEnd type="none" w="med" len="med"/>
                    </a:lnR>
                    <a:lnT>
                      <a:noFill/>
                    </a:lnT>
                    <a:lnB>
                      <a:noFill/>
                    </a:lnB>
                    <a:solidFill>
                      <a:srgbClr val="FFFFFF"/>
                    </a:solidFill>
                  </a:tcPr>
                </a:tc>
                <a:extLst>
                  <a:ext uri="{0D108BD9-81ED-4DB2-BD59-A6C34878D82A}">
                    <a16:rowId xmlns:a16="http://schemas.microsoft.com/office/drawing/2014/main" xmlns="" val="1573019045"/>
                  </a:ext>
                </a:extLst>
              </a:tr>
              <a:tr h="201396">
                <a:tc>
                  <a:txBody>
                    <a:bodyPr/>
                    <a:lstStyle/>
                    <a:p>
                      <a:pPr algn="l" fontAlgn="b"/>
                      <a:r>
                        <a:rPr lang="en-US" sz="1200" b="1" i="0" u="none" strike="noStrike">
                          <a:solidFill>
                            <a:srgbClr val="000000"/>
                          </a:solidFill>
                          <a:effectLst/>
                          <a:latin typeface="Georgia" panose="02040502050405020303" pitchFamily="18" charset="0"/>
                        </a:rPr>
                        <a:t>Leverage Ratios</a:t>
                      </a:r>
                    </a:p>
                  </a:txBody>
                  <a:tcPr marL="80343" marR="8927" marT="8927" marB="0" anchor="b">
                    <a:lnL w="6350" cap="flat" cmpd="sng" algn="ctr">
                      <a:solidFill>
                        <a:srgbClr val="000000"/>
                      </a:solidFill>
                      <a:prstDash val="solid"/>
                      <a:round/>
                      <a:headEnd type="none" w="med" len="med"/>
                      <a:tailEnd type="none" w="med" len="med"/>
                    </a:lnL>
                    <a:lnR>
                      <a:noFill/>
                    </a:lnR>
                    <a:lnT>
                      <a:noFill/>
                    </a:lnT>
                    <a:lnB>
                      <a:noFill/>
                    </a:lnB>
                    <a:solidFill>
                      <a:srgbClr val="FFFFFF"/>
                    </a:solidFill>
                  </a:tcPr>
                </a:tc>
                <a:tc>
                  <a:txBody>
                    <a:bodyPr/>
                    <a:lstStyle/>
                    <a:p>
                      <a:pPr algn="ctr" fontAlgn="ctr"/>
                      <a:r>
                        <a:rPr lang="en-US" sz="1200" b="0" i="0" u="none" strike="noStrike">
                          <a:solidFill>
                            <a:srgbClr val="000000"/>
                          </a:solidFill>
                          <a:effectLst/>
                          <a:latin typeface="Georgia" panose="02040502050405020303" pitchFamily="18" charset="0"/>
                        </a:rPr>
                        <a:t> </a:t>
                      </a:r>
                    </a:p>
                  </a:txBody>
                  <a:tcPr marL="8927" marR="8927" marT="8927" marB="0" anchor="ctr">
                    <a:lnL>
                      <a:noFill/>
                    </a:lnL>
                    <a:lnR>
                      <a:noFill/>
                    </a:lnR>
                    <a:lnT>
                      <a:noFill/>
                    </a:lnT>
                    <a:lnB>
                      <a:noFill/>
                    </a:lnB>
                    <a:solidFill>
                      <a:srgbClr val="FFFFFF"/>
                    </a:solidFill>
                  </a:tcPr>
                </a:tc>
                <a:tc>
                  <a:txBody>
                    <a:bodyPr/>
                    <a:lstStyle/>
                    <a:p>
                      <a:pPr algn="ctr" fontAlgn="ctr"/>
                      <a:r>
                        <a:rPr lang="en-US" sz="1200" b="0" i="0" u="none" strike="noStrike">
                          <a:solidFill>
                            <a:srgbClr val="000000"/>
                          </a:solidFill>
                          <a:effectLst/>
                          <a:latin typeface="Georgia" panose="02040502050405020303" pitchFamily="18" charset="0"/>
                        </a:rPr>
                        <a:t> </a:t>
                      </a:r>
                    </a:p>
                  </a:txBody>
                  <a:tcPr marL="8927" marR="8927" marT="8927" marB="0" anchor="ctr">
                    <a:lnL>
                      <a:noFill/>
                    </a:lnL>
                    <a:lnR>
                      <a:noFill/>
                    </a:lnR>
                    <a:lnT>
                      <a:noFill/>
                    </a:lnT>
                    <a:lnB>
                      <a:noFill/>
                    </a:lnB>
                    <a:solidFill>
                      <a:srgbClr val="FFFFFF"/>
                    </a:solidFill>
                  </a:tcPr>
                </a:tc>
                <a:tc>
                  <a:txBody>
                    <a:bodyPr/>
                    <a:lstStyle/>
                    <a:p>
                      <a:pPr algn="ctr" fontAlgn="ctr"/>
                      <a:r>
                        <a:rPr lang="en-US" sz="1200" b="0" i="0" u="none" strike="noStrike">
                          <a:solidFill>
                            <a:srgbClr val="000000"/>
                          </a:solidFill>
                          <a:effectLst/>
                          <a:latin typeface="Georgia" panose="02040502050405020303" pitchFamily="18" charset="0"/>
                        </a:rPr>
                        <a:t> </a:t>
                      </a:r>
                    </a:p>
                  </a:txBody>
                  <a:tcPr marL="8927" marR="8927" marT="8927" marB="0" anchor="ctr">
                    <a:lnL>
                      <a:noFill/>
                    </a:lnL>
                    <a:lnR>
                      <a:noFill/>
                    </a:lnR>
                    <a:lnT>
                      <a:noFill/>
                    </a:lnT>
                    <a:lnB>
                      <a:noFill/>
                    </a:lnB>
                    <a:solidFill>
                      <a:srgbClr val="FFFFFF"/>
                    </a:solidFill>
                  </a:tcPr>
                </a:tc>
                <a:tc>
                  <a:txBody>
                    <a:bodyPr/>
                    <a:lstStyle/>
                    <a:p>
                      <a:pPr algn="ctr" fontAlgn="ctr"/>
                      <a:r>
                        <a:rPr lang="en-US" sz="1200" b="0" i="0" u="none" strike="noStrike">
                          <a:solidFill>
                            <a:srgbClr val="000000"/>
                          </a:solidFill>
                          <a:effectLst/>
                          <a:latin typeface="Georgia" panose="02040502050405020303" pitchFamily="18" charset="0"/>
                        </a:rPr>
                        <a:t> </a:t>
                      </a:r>
                    </a:p>
                  </a:txBody>
                  <a:tcPr marL="8927" marR="8927" marT="8927" marB="0" anchor="ctr">
                    <a:lnL>
                      <a:noFill/>
                    </a:lnL>
                    <a:lnR>
                      <a:noFill/>
                    </a:lnR>
                    <a:lnT>
                      <a:noFill/>
                    </a:lnT>
                    <a:lnB>
                      <a:noFill/>
                    </a:lnB>
                    <a:solidFill>
                      <a:srgbClr val="FFFFFF"/>
                    </a:solidFill>
                  </a:tcPr>
                </a:tc>
                <a:tc>
                  <a:txBody>
                    <a:bodyPr/>
                    <a:lstStyle/>
                    <a:p>
                      <a:pPr algn="ctr" fontAlgn="ctr"/>
                      <a:r>
                        <a:rPr lang="en-US" sz="1200" b="0" i="0" u="none" strike="noStrike" dirty="0">
                          <a:solidFill>
                            <a:srgbClr val="000000"/>
                          </a:solidFill>
                          <a:effectLst/>
                          <a:latin typeface="Georgia" panose="02040502050405020303" pitchFamily="18" charset="0"/>
                        </a:rPr>
                        <a:t> </a:t>
                      </a:r>
                    </a:p>
                  </a:txBody>
                  <a:tcPr marL="8927" marR="8927" marT="8927" marB="0" anchor="ctr">
                    <a:lnL>
                      <a:noFill/>
                    </a:lnL>
                    <a:lnR>
                      <a:noFill/>
                    </a:lnR>
                    <a:lnT>
                      <a:noFill/>
                    </a:lnT>
                    <a:lnB>
                      <a:noFill/>
                    </a:lnB>
                    <a:solidFill>
                      <a:srgbClr val="FFFFFF"/>
                    </a:solidFill>
                  </a:tcPr>
                </a:tc>
                <a:tc>
                  <a:txBody>
                    <a:bodyPr/>
                    <a:lstStyle/>
                    <a:p>
                      <a:pPr algn="ctr" fontAlgn="ctr"/>
                      <a:r>
                        <a:rPr lang="en-US" sz="1200" b="0" i="0" u="none" strike="noStrike">
                          <a:solidFill>
                            <a:srgbClr val="000000"/>
                          </a:solidFill>
                          <a:effectLst/>
                          <a:latin typeface="Georgia" panose="02040502050405020303" pitchFamily="18" charset="0"/>
                        </a:rPr>
                        <a:t> </a:t>
                      </a:r>
                    </a:p>
                  </a:txBody>
                  <a:tcPr marL="8927" marR="8927" marT="8927" marB="0" anchor="ctr">
                    <a:lnL>
                      <a:noFill/>
                    </a:lnL>
                    <a:lnR w="6350" cap="flat" cmpd="sng" algn="ctr">
                      <a:solidFill>
                        <a:srgbClr val="000000"/>
                      </a:solidFill>
                      <a:prstDash val="solid"/>
                      <a:round/>
                      <a:headEnd type="none" w="med" len="med"/>
                      <a:tailEnd type="none" w="med" len="med"/>
                    </a:lnR>
                    <a:lnT>
                      <a:noFill/>
                    </a:lnT>
                    <a:lnB>
                      <a:noFill/>
                    </a:lnB>
                    <a:solidFill>
                      <a:srgbClr val="FFFFFF"/>
                    </a:solidFill>
                  </a:tcPr>
                </a:tc>
                <a:extLst>
                  <a:ext uri="{0D108BD9-81ED-4DB2-BD59-A6C34878D82A}">
                    <a16:rowId xmlns:a16="http://schemas.microsoft.com/office/drawing/2014/main" xmlns="" val="4287612814"/>
                  </a:ext>
                </a:extLst>
              </a:tr>
              <a:tr h="201396">
                <a:tc>
                  <a:txBody>
                    <a:bodyPr/>
                    <a:lstStyle/>
                    <a:p>
                      <a:pPr algn="l" fontAlgn="b"/>
                      <a:r>
                        <a:rPr lang="en-US" sz="1200" b="0" i="0" u="none" strike="noStrike">
                          <a:solidFill>
                            <a:srgbClr val="000000"/>
                          </a:solidFill>
                          <a:effectLst/>
                          <a:latin typeface="Georgia" panose="02040502050405020303" pitchFamily="18" charset="0"/>
                        </a:rPr>
                        <a:t>Capital Adequacy Ratio (Total Capital)</a:t>
                      </a:r>
                    </a:p>
                  </a:txBody>
                  <a:tcPr marL="80343" marR="8927" marT="8927" marB="0" anchor="b">
                    <a:lnL w="6350" cap="flat" cmpd="sng" algn="ctr">
                      <a:solidFill>
                        <a:srgbClr val="000000"/>
                      </a:solidFill>
                      <a:prstDash val="solid"/>
                      <a:round/>
                      <a:headEnd type="none" w="med" len="med"/>
                      <a:tailEnd type="none" w="med" len="med"/>
                    </a:lnL>
                    <a:lnR>
                      <a:noFill/>
                    </a:lnR>
                    <a:lnT>
                      <a:noFill/>
                    </a:lnT>
                    <a:lnB>
                      <a:noFill/>
                    </a:lnB>
                    <a:solidFill>
                      <a:srgbClr val="FFFFFF"/>
                    </a:solidFill>
                  </a:tcPr>
                </a:tc>
                <a:tc>
                  <a:txBody>
                    <a:bodyPr/>
                    <a:lstStyle/>
                    <a:p>
                      <a:pPr algn="ctr" fontAlgn="ctr"/>
                      <a:r>
                        <a:rPr lang="en-US" sz="1200" b="0" i="0" u="none" strike="noStrike" dirty="0">
                          <a:solidFill>
                            <a:srgbClr val="000000"/>
                          </a:solidFill>
                          <a:effectLst/>
                          <a:latin typeface="Georgia" panose="02040502050405020303" pitchFamily="18" charset="0"/>
                        </a:rPr>
                        <a:t>40.0%</a:t>
                      </a:r>
                    </a:p>
                  </a:txBody>
                  <a:tcPr marL="8927" marR="8927" marT="8927" marB="0" anchor="ctr">
                    <a:lnL>
                      <a:noFill/>
                    </a:lnL>
                    <a:lnR>
                      <a:noFill/>
                    </a:lnR>
                    <a:lnT>
                      <a:noFill/>
                    </a:lnT>
                    <a:lnB>
                      <a:noFill/>
                    </a:lnB>
                    <a:solidFill>
                      <a:srgbClr val="FFFFFF"/>
                    </a:solidFill>
                  </a:tcPr>
                </a:tc>
                <a:tc>
                  <a:txBody>
                    <a:bodyPr/>
                    <a:lstStyle/>
                    <a:p>
                      <a:pPr algn="ctr" fontAlgn="ctr"/>
                      <a:r>
                        <a:rPr lang="en-US" sz="1200" b="0" i="0" u="none" strike="noStrike" dirty="0">
                          <a:solidFill>
                            <a:srgbClr val="000000"/>
                          </a:solidFill>
                          <a:effectLst/>
                          <a:latin typeface="Georgia" panose="02040502050405020303" pitchFamily="18" charset="0"/>
                        </a:rPr>
                        <a:t>26.5%</a:t>
                      </a:r>
                    </a:p>
                  </a:txBody>
                  <a:tcPr marL="8927" marR="8927" marT="8927" marB="0" anchor="ctr">
                    <a:lnL>
                      <a:noFill/>
                    </a:lnL>
                    <a:lnR>
                      <a:noFill/>
                    </a:lnR>
                    <a:lnT>
                      <a:noFill/>
                    </a:lnT>
                    <a:lnB>
                      <a:noFill/>
                    </a:lnB>
                    <a:solidFill>
                      <a:srgbClr val="FFFFFF"/>
                    </a:solidFill>
                  </a:tcPr>
                </a:tc>
                <a:tc>
                  <a:txBody>
                    <a:bodyPr/>
                    <a:lstStyle/>
                    <a:p>
                      <a:pPr algn="ctr" fontAlgn="ctr"/>
                      <a:r>
                        <a:rPr lang="en-US" sz="1200" b="0" i="0" u="none" strike="noStrike" dirty="0">
                          <a:solidFill>
                            <a:srgbClr val="000000"/>
                          </a:solidFill>
                          <a:effectLst/>
                          <a:latin typeface="Georgia" panose="02040502050405020303" pitchFamily="18" charset="0"/>
                        </a:rPr>
                        <a:t>19.8%</a:t>
                      </a:r>
                    </a:p>
                  </a:txBody>
                  <a:tcPr marL="8927" marR="8927" marT="8927" marB="0" anchor="ctr">
                    <a:lnL>
                      <a:noFill/>
                    </a:lnL>
                    <a:lnR>
                      <a:noFill/>
                    </a:lnR>
                    <a:lnT>
                      <a:noFill/>
                    </a:lnT>
                    <a:lnB>
                      <a:noFill/>
                    </a:lnB>
                    <a:solidFill>
                      <a:srgbClr val="FFFFFF"/>
                    </a:solidFill>
                  </a:tcPr>
                </a:tc>
                <a:tc>
                  <a:txBody>
                    <a:bodyPr/>
                    <a:lstStyle/>
                    <a:p>
                      <a:pPr algn="ctr" fontAlgn="ctr"/>
                      <a:r>
                        <a:rPr lang="en-US" sz="1200" b="0" i="0" u="none" strike="noStrike" dirty="0">
                          <a:solidFill>
                            <a:srgbClr val="000000"/>
                          </a:solidFill>
                          <a:effectLst/>
                          <a:latin typeface="Georgia" panose="02040502050405020303" pitchFamily="18" charset="0"/>
                        </a:rPr>
                        <a:t>15.8%</a:t>
                      </a:r>
                    </a:p>
                  </a:txBody>
                  <a:tcPr marL="8927" marR="8927" marT="8927" marB="0" anchor="ctr">
                    <a:lnL>
                      <a:noFill/>
                    </a:lnL>
                    <a:lnR>
                      <a:noFill/>
                    </a:lnR>
                    <a:lnT>
                      <a:noFill/>
                    </a:lnT>
                    <a:lnB>
                      <a:noFill/>
                    </a:lnB>
                    <a:solidFill>
                      <a:srgbClr val="FFFFFF"/>
                    </a:solidFill>
                  </a:tcPr>
                </a:tc>
                <a:tc>
                  <a:txBody>
                    <a:bodyPr/>
                    <a:lstStyle/>
                    <a:p>
                      <a:pPr algn="ctr" fontAlgn="ctr"/>
                      <a:r>
                        <a:rPr lang="en-US" sz="1200" b="0" i="0" u="none" strike="noStrike" dirty="0">
                          <a:solidFill>
                            <a:srgbClr val="000000"/>
                          </a:solidFill>
                          <a:effectLst/>
                          <a:latin typeface="Georgia" panose="02040502050405020303" pitchFamily="18" charset="0"/>
                        </a:rPr>
                        <a:t>15.1%</a:t>
                      </a:r>
                    </a:p>
                  </a:txBody>
                  <a:tcPr marL="8927" marR="8927" marT="8927" marB="0" anchor="ctr">
                    <a:lnL>
                      <a:noFill/>
                    </a:lnL>
                    <a:lnR>
                      <a:noFill/>
                    </a:lnR>
                    <a:lnT>
                      <a:noFill/>
                    </a:lnT>
                    <a:lnB>
                      <a:noFill/>
                    </a:lnB>
                    <a:solidFill>
                      <a:srgbClr val="FFFFFF"/>
                    </a:solidFill>
                  </a:tcPr>
                </a:tc>
                <a:tc>
                  <a:txBody>
                    <a:bodyPr/>
                    <a:lstStyle/>
                    <a:p>
                      <a:pPr algn="ctr" fontAlgn="ctr"/>
                      <a:r>
                        <a:rPr lang="en-US" sz="1200" b="0" i="0" u="none" strike="noStrike" dirty="0">
                          <a:solidFill>
                            <a:srgbClr val="000000"/>
                          </a:solidFill>
                          <a:effectLst/>
                          <a:latin typeface="Georgia" panose="02040502050405020303" pitchFamily="18" charset="0"/>
                        </a:rPr>
                        <a:t>17.0%</a:t>
                      </a:r>
                    </a:p>
                  </a:txBody>
                  <a:tcPr marL="8927" marR="8927" marT="8927" marB="0" anchor="ctr">
                    <a:lnL>
                      <a:noFill/>
                    </a:lnL>
                    <a:lnR w="6350" cap="flat" cmpd="sng" algn="ctr">
                      <a:solidFill>
                        <a:srgbClr val="000000"/>
                      </a:solidFill>
                      <a:prstDash val="solid"/>
                      <a:round/>
                      <a:headEnd type="none" w="med" len="med"/>
                      <a:tailEnd type="none" w="med" len="med"/>
                    </a:lnR>
                    <a:lnT>
                      <a:noFill/>
                    </a:lnT>
                    <a:lnB>
                      <a:noFill/>
                    </a:lnB>
                    <a:solidFill>
                      <a:srgbClr val="FFFFFF"/>
                    </a:solidFill>
                  </a:tcPr>
                </a:tc>
                <a:extLst>
                  <a:ext uri="{0D108BD9-81ED-4DB2-BD59-A6C34878D82A}">
                    <a16:rowId xmlns:a16="http://schemas.microsoft.com/office/drawing/2014/main" xmlns="" val="3764278839"/>
                  </a:ext>
                </a:extLst>
              </a:tr>
              <a:tr h="201396">
                <a:tc>
                  <a:txBody>
                    <a:bodyPr/>
                    <a:lstStyle/>
                    <a:p>
                      <a:pPr algn="l" fontAlgn="b"/>
                      <a:r>
                        <a:rPr lang="en-US" sz="1200" b="0" i="0" u="none" strike="noStrike">
                          <a:solidFill>
                            <a:srgbClr val="000000"/>
                          </a:solidFill>
                          <a:effectLst/>
                          <a:latin typeface="Georgia" panose="02040502050405020303" pitchFamily="18" charset="0"/>
                        </a:rPr>
                        <a:t>Equity to Total Assets</a:t>
                      </a:r>
                    </a:p>
                  </a:txBody>
                  <a:tcPr marL="80343" marR="8927" marT="8927" marB="0" anchor="b">
                    <a:lnL w="635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1200" b="0" i="0" u="none" strike="noStrike">
                          <a:solidFill>
                            <a:srgbClr val="000000"/>
                          </a:solidFill>
                          <a:effectLst/>
                          <a:latin typeface="Georgia" panose="02040502050405020303" pitchFamily="18" charset="0"/>
                        </a:rPr>
                        <a:t>22.7%</a:t>
                      </a:r>
                    </a:p>
                  </a:txBody>
                  <a:tcPr marL="8927" marR="8927" marT="8927" marB="0" anchor="ctr">
                    <a:lnL>
                      <a:noFill/>
                    </a:lnL>
                    <a:lnR>
                      <a:noFill/>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1200" b="0" i="0" u="none" strike="noStrike">
                          <a:solidFill>
                            <a:srgbClr val="000000"/>
                          </a:solidFill>
                          <a:effectLst/>
                          <a:latin typeface="Georgia" panose="02040502050405020303" pitchFamily="18" charset="0"/>
                        </a:rPr>
                        <a:t>17.4%</a:t>
                      </a:r>
                    </a:p>
                  </a:txBody>
                  <a:tcPr marL="8927" marR="8927" marT="8927" marB="0" anchor="ctr">
                    <a:lnL>
                      <a:noFill/>
                    </a:lnL>
                    <a:lnR>
                      <a:noFill/>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1200" b="0" i="0" u="none" strike="noStrike">
                          <a:solidFill>
                            <a:srgbClr val="000000"/>
                          </a:solidFill>
                          <a:effectLst/>
                          <a:latin typeface="Georgia" panose="02040502050405020303" pitchFamily="18" charset="0"/>
                        </a:rPr>
                        <a:t>14.6%</a:t>
                      </a:r>
                    </a:p>
                  </a:txBody>
                  <a:tcPr marL="8927" marR="8927" marT="8927" marB="0" anchor="ctr">
                    <a:lnL>
                      <a:noFill/>
                    </a:lnL>
                    <a:lnR>
                      <a:noFill/>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1200" b="0" i="0" u="none" strike="noStrike">
                          <a:solidFill>
                            <a:srgbClr val="000000"/>
                          </a:solidFill>
                          <a:effectLst/>
                          <a:latin typeface="Georgia" panose="02040502050405020303" pitchFamily="18" charset="0"/>
                        </a:rPr>
                        <a:t>12.8%</a:t>
                      </a:r>
                    </a:p>
                  </a:txBody>
                  <a:tcPr marL="8927" marR="8927" marT="8927" marB="0" anchor="ctr">
                    <a:lnL>
                      <a:noFill/>
                    </a:lnL>
                    <a:lnR>
                      <a:noFill/>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1200" b="0" i="0" u="none" strike="noStrike" dirty="0">
                          <a:solidFill>
                            <a:srgbClr val="000000"/>
                          </a:solidFill>
                          <a:effectLst/>
                          <a:latin typeface="Georgia" panose="02040502050405020303" pitchFamily="18" charset="0"/>
                        </a:rPr>
                        <a:t>8.7%</a:t>
                      </a:r>
                    </a:p>
                  </a:txBody>
                  <a:tcPr marL="8927" marR="8927" marT="8927" marB="0" anchor="ctr">
                    <a:lnL>
                      <a:noFill/>
                    </a:lnL>
                    <a:lnR>
                      <a:noFill/>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1200" b="0" i="0" u="none" strike="noStrike" dirty="0">
                          <a:solidFill>
                            <a:srgbClr val="000000"/>
                          </a:solidFill>
                          <a:effectLst/>
                          <a:latin typeface="Georgia" panose="02040502050405020303" pitchFamily="18" charset="0"/>
                        </a:rPr>
                        <a:t>9.2%</a:t>
                      </a:r>
                    </a:p>
                  </a:txBody>
                  <a:tcPr marL="8927" marR="8927" marT="8927" marB="0" anchor="ctr">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xmlns="" val="3387535090"/>
                  </a:ext>
                </a:extLst>
              </a:tr>
            </a:tbl>
          </a:graphicData>
        </a:graphic>
      </p:graphicFrame>
      <p:sp>
        <p:nvSpPr>
          <p:cNvPr id="6" name="Title 1"/>
          <p:cNvSpPr>
            <a:spLocks noGrp="1"/>
          </p:cNvSpPr>
          <p:nvPr>
            <p:ph type="title"/>
          </p:nvPr>
        </p:nvSpPr>
        <p:spPr>
          <a:xfrm>
            <a:off x="-4671" y="4761"/>
            <a:ext cx="2938939" cy="462158"/>
          </a:xfrm>
        </p:spPr>
        <p:txBody>
          <a:bodyPr rtlCol="0">
            <a:normAutofit/>
          </a:bodyPr>
          <a:lstStyle/>
          <a:p>
            <a:pPr algn="l" fontAlgn="auto">
              <a:spcAft>
                <a:spcPts val="0"/>
              </a:spcAft>
              <a:defRPr/>
            </a:pPr>
            <a:r>
              <a:rPr lang="en-US" sz="2500" dirty="0">
                <a:solidFill>
                  <a:schemeClr val="tx1">
                    <a:tint val="75000"/>
                  </a:schemeClr>
                </a:solidFill>
                <a:latin typeface="Georgia" pitchFamily="18" charset="0"/>
                <a:ea typeface="+mn-ea"/>
                <a:cs typeface="+mn-cs"/>
              </a:rPr>
              <a:t>Agenda Item No. </a:t>
            </a:r>
            <a:r>
              <a:rPr lang="en-US" sz="2500" dirty="0" smtClean="0">
                <a:solidFill>
                  <a:schemeClr val="tx1">
                    <a:tint val="75000"/>
                  </a:schemeClr>
                </a:solidFill>
                <a:latin typeface="Georgia" pitchFamily="18" charset="0"/>
                <a:ea typeface="+mn-ea"/>
                <a:cs typeface="+mn-cs"/>
              </a:rPr>
              <a:t>2</a:t>
            </a:r>
            <a:endParaRPr lang="en-US" sz="2500" dirty="0">
              <a:solidFill>
                <a:schemeClr val="tx1">
                  <a:tint val="75000"/>
                </a:schemeClr>
              </a:solidFill>
              <a:latin typeface="Georgia" pitchFamily="18" charset="0"/>
              <a:ea typeface="+mn-ea"/>
              <a:cs typeface="+mn-cs"/>
            </a:endParaRPr>
          </a:p>
        </p:txBody>
      </p:sp>
    </p:spTree>
    <p:extLst>
      <p:ext uri="{BB962C8B-B14F-4D97-AF65-F5344CB8AC3E}">
        <p14:creationId xmlns:p14="http://schemas.microsoft.com/office/powerpoint/2010/main" val="1988410955"/>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2"/>
          <p:cNvSpPr txBox="1">
            <a:spLocks/>
          </p:cNvSpPr>
          <p:nvPr/>
        </p:nvSpPr>
        <p:spPr>
          <a:xfrm>
            <a:off x="968992" y="470352"/>
            <a:ext cx="4926842" cy="544331"/>
          </a:xfrm>
          <a:prstGeom prst="rect">
            <a:avLst/>
          </a:prstGeom>
        </p:spPr>
        <p:txBody>
          <a:bodyPr vert="horz" lIns="91440" tIns="45720" rIns="91440" bIns="45720" rtlCol="0" anchor="ctr"/>
          <a:lstStyle/>
          <a:p>
            <a:pPr lvl="0">
              <a:defRPr/>
            </a:pPr>
            <a:r>
              <a:rPr lang="en-US" sz="2400" b="1" dirty="0">
                <a:solidFill>
                  <a:srgbClr val="002060"/>
                </a:solidFill>
                <a:latin typeface="Georgia" panose="02040502050405020303" pitchFamily="18" charset="0"/>
              </a:rPr>
              <a:t>U Microfinance Bank Limited </a:t>
            </a:r>
          </a:p>
        </p:txBody>
      </p:sp>
      <p:sp>
        <p:nvSpPr>
          <p:cNvPr id="4" name="TextBox 3"/>
          <p:cNvSpPr txBox="1"/>
          <p:nvPr/>
        </p:nvSpPr>
        <p:spPr>
          <a:xfrm>
            <a:off x="1143000" y="1116683"/>
            <a:ext cx="8686800" cy="4808781"/>
          </a:xfrm>
          <a:prstGeom prst="rect">
            <a:avLst/>
          </a:prstGeom>
          <a:noFill/>
        </p:spPr>
        <p:txBody>
          <a:bodyPr wrap="square" lIns="68355" tIns="34177" rIns="68355" bIns="34177" rtlCol="0">
            <a:spAutoFit/>
          </a:bodyPr>
          <a:lstStyle/>
          <a:p>
            <a:pPr marL="342780" indent="-342780" algn="just">
              <a:spcBef>
                <a:spcPct val="0"/>
              </a:spcBef>
              <a:buFont typeface="Wingdings" pitchFamily="2" charset="2"/>
              <a:buChar char="§"/>
            </a:pPr>
            <a:r>
              <a:rPr lang="en-US" sz="1400" dirty="0">
                <a:latin typeface="Georgia" panose="02040502050405020303" pitchFamily="18" charset="0"/>
              </a:rPr>
              <a:t>U Microfinance Bank Limited (UMBL) (previously, </a:t>
            </a:r>
            <a:r>
              <a:rPr lang="en-US" sz="1400" dirty="0" err="1">
                <a:latin typeface="Georgia" panose="02040502050405020303" pitchFamily="18" charset="0"/>
              </a:rPr>
              <a:t>Rozgar</a:t>
            </a:r>
            <a:r>
              <a:rPr lang="en-US" sz="1400" dirty="0">
                <a:latin typeface="Georgia" panose="02040502050405020303" pitchFamily="18" charset="0"/>
              </a:rPr>
              <a:t> Microfinance Bank Limited) was incorporated as an unlisted public limited company in 2003.UMBL is a wholly owned subsidiary of PTCL.</a:t>
            </a:r>
          </a:p>
          <a:p>
            <a:pPr marL="342780" indent="-342780" algn="just">
              <a:spcBef>
                <a:spcPct val="0"/>
              </a:spcBef>
              <a:buFont typeface="Wingdings" pitchFamily="2" charset="2"/>
              <a:buChar char="§"/>
            </a:pPr>
            <a:endParaRPr lang="en-US" sz="1400" dirty="0">
              <a:latin typeface="Georgia" panose="02040502050405020303" pitchFamily="18" charset="0"/>
            </a:endParaRPr>
          </a:p>
          <a:p>
            <a:pPr marL="342780" indent="-342780" algn="just">
              <a:spcBef>
                <a:spcPct val="0"/>
              </a:spcBef>
              <a:buFont typeface="Wingdings" pitchFamily="2" charset="2"/>
              <a:buChar char="§"/>
            </a:pPr>
            <a:r>
              <a:rPr lang="en-US" sz="1400" dirty="0">
                <a:latin typeface="Georgia" panose="02040502050405020303" pitchFamily="18" charset="0"/>
              </a:rPr>
              <a:t>The sponsor of the company has shown strong support to the bank over the years. It has initially provided PKR 4bn of subordinated loan to the bank to contribute towards Tier 2 Capital. It then converted subordinated debt of PKR 800mn into common equity and then a further PKR 1bn into preference shares to add further depth to capitalization indicators of the bank.</a:t>
            </a:r>
          </a:p>
          <a:p>
            <a:pPr marL="342780" indent="-342780" algn="just">
              <a:spcBef>
                <a:spcPct val="0"/>
              </a:spcBef>
              <a:buFont typeface="Wingdings" pitchFamily="2" charset="2"/>
              <a:buChar char="§"/>
            </a:pPr>
            <a:endParaRPr lang="en-US" sz="1400" dirty="0">
              <a:latin typeface="Georgia" panose="02040502050405020303" pitchFamily="18" charset="0"/>
            </a:endParaRPr>
          </a:p>
          <a:p>
            <a:pPr marL="342780" indent="-342780" algn="just">
              <a:spcBef>
                <a:spcPct val="0"/>
              </a:spcBef>
              <a:buFont typeface="Wingdings" pitchFamily="2" charset="2"/>
              <a:buChar char="§"/>
            </a:pPr>
            <a:r>
              <a:rPr lang="en-US" sz="1400" dirty="0">
                <a:latin typeface="Georgia" panose="02040502050405020303" pitchFamily="18" charset="0"/>
              </a:rPr>
              <a:t>The Bank has shown a phenomenal deposit growth of 98% in CY20 followed by a growth of 19% in CY21. </a:t>
            </a:r>
          </a:p>
          <a:p>
            <a:pPr marL="342780" indent="-342780" algn="just">
              <a:spcBef>
                <a:spcPct val="0"/>
              </a:spcBef>
              <a:buFont typeface="Wingdings" pitchFamily="2" charset="2"/>
              <a:buChar char="§"/>
            </a:pPr>
            <a:endParaRPr lang="en-US" sz="1400" dirty="0">
              <a:latin typeface="Georgia" panose="02040502050405020303" pitchFamily="18" charset="0"/>
            </a:endParaRPr>
          </a:p>
          <a:p>
            <a:pPr marL="342780" indent="-342780" algn="just">
              <a:spcBef>
                <a:spcPct val="0"/>
              </a:spcBef>
              <a:buFont typeface="Wingdings" pitchFamily="2" charset="2"/>
              <a:buChar char="§"/>
            </a:pPr>
            <a:r>
              <a:rPr lang="en-US" sz="1400" dirty="0">
                <a:latin typeface="Georgia" panose="02040502050405020303" pitchFamily="18" charset="0"/>
              </a:rPr>
              <a:t>The bank has followed prudent lending practice and has one of the lowest infection ratios in the industry. The Gross NPL ratio of the Bank was 2.8% compared to overall microfinance industry NPL of 5.2%. The bank has always maintained adequate provisioning against NPLs. Currently the total coverage of the bank is 198.9%. The adequate general provision provide buffer to absorb any unforeseen provision. In addition, around 51% of the advances are secured which further reduces NPL risk.</a:t>
            </a:r>
          </a:p>
          <a:p>
            <a:pPr marL="342780" indent="-342780" algn="just">
              <a:spcBef>
                <a:spcPct val="0"/>
              </a:spcBef>
              <a:buFont typeface="Wingdings" pitchFamily="2" charset="2"/>
              <a:buChar char="§"/>
            </a:pPr>
            <a:endParaRPr lang="en-US" sz="1400" dirty="0">
              <a:latin typeface="Georgia" panose="02040502050405020303" pitchFamily="18" charset="0"/>
            </a:endParaRPr>
          </a:p>
          <a:p>
            <a:pPr marL="342780" indent="-342780" algn="just">
              <a:spcBef>
                <a:spcPct val="0"/>
              </a:spcBef>
              <a:buFont typeface="Wingdings" pitchFamily="2" charset="2"/>
              <a:buChar char="§"/>
            </a:pPr>
            <a:r>
              <a:rPr lang="en-US" sz="1400" dirty="0">
                <a:latin typeface="Georgia" panose="02040502050405020303" pitchFamily="18" charset="0"/>
              </a:rPr>
              <a:t>The bank has shown good growth in profitability on the back of balance sheet expansion. Its Net Interest Income increased by 14.4% YoY to PKR 6.6bn in CY21. </a:t>
            </a:r>
          </a:p>
          <a:p>
            <a:pPr marL="342780" indent="-342780" algn="just">
              <a:spcBef>
                <a:spcPct val="0"/>
              </a:spcBef>
              <a:buFont typeface="Wingdings" pitchFamily="2" charset="2"/>
              <a:buChar char="§"/>
            </a:pPr>
            <a:endParaRPr lang="en-US" sz="1400" dirty="0">
              <a:latin typeface="Georgia" panose="02040502050405020303" pitchFamily="18" charset="0"/>
            </a:endParaRPr>
          </a:p>
          <a:p>
            <a:pPr marL="342780" indent="-342780" algn="just">
              <a:spcBef>
                <a:spcPct val="0"/>
              </a:spcBef>
              <a:buFont typeface="Wingdings" pitchFamily="2" charset="2"/>
              <a:buChar char="§"/>
            </a:pPr>
            <a:r>
              <a:rPr lang="en-US" sz="1400" dirty="0">
                <a:latin typeface="Georgia" panose="02040502050405020303" pitchFamily="18" charset="0"/>
              </a:rPr>
              <a:t>The support of the sponsor and retention of profit have kept CAR at adequate levels. Currently CAR is 18.5% against the minimum regulatory requirement of 15%. </a:t>
            </a:r>
          </a:p>
        </p:txBody>
      </p:sp>
      <p:sp>
        <p:nvSpPr>
          <p:cNvPr id="6" name="Title 1"/>
          <p:cNvSpPr>
            <a:spLocks noGrp="1"/>
          </p:cNvSpPr>
          <p:nvPr>
            <p:ph type="title"/>
          </p:nvPr>
        </p:nvSpPr>
        <p:spPr>
          <a:xfrm>
            <a:off x="-4671" y="4761"/>
            <a:ext cx="2938939" cy="462158"/>
          </a:xfrm>
        </p:spPr>
        <p:txBody>
          <a:bodyPr rtlCol="0">
            <a:normAutofit/>
          </a:bodyPr>
          <a:lstStyle/>
          <a:p>
            <a:pPr algn="l" fontAlgn="auto">
              <a:spcAft>
                <a:spcPts val="0"/>
              </a:spcAft>
              <a:defRPr/>
            </a:pPr>
            <a:r>
              <a:rPr lang="en-US" sz="2500" dirty="0">
                <a:solidFill>
                  <a:schemeClr val="tx1">
                    <a:tint val="75000"/>
                  </a:schemeClr>
                </a:solidFill>
                <a:latin typeface="Georgia" pitchFamily="18" charset="0"/>
                <a:ea typeface="+mn-ea"/>
                <a:cs typeface="+mn-cs"/>
              </a:rPr>
              <a:t>Agenda Item No. </a:t>
            </a:r>
            <a:r>
              <a:rPr lang="en-US" sz="2500" dirty="0" smtClean="0">
                <a:solidFill>
                  <a:schemeClr val="tx1">
                    <a:tint val="75000"/>
                  </a:schemeClr>
                </a:solidFill>
                <a:latin typeface="Georgia" pitchFamily="18" charset="0"/>
                <a:ea typeface="+mn-ea"/>
                <a:cs typeface="+mn-cs"/>
              </a:rPr>
              <a:t>2</a:t>
            </a:r>
            <a:endParaRPr lang="en-US" sz="2500" dirty="0">
              <a:solidFill>
                <a:schemeClr val="tx1">
                  <a:tint val="75000"/>
                </a:schemeClr>
              </a:solidFill>
              <a:latin typeface="Georgia" pitchFamily="18" charset="0"/>
              <a:ea typeface="+mn-ea"/>
              <a:cs typeface="+mn-cs"/>
            </a:endParaRPr>
          </a:p>
        </p:txBody>
      </p:sp>
    </p:spTree>
    <p:extLst>
      <p:ext uri="{BB962C8B-B14F-4D97-AF65-F5344CB8AC3E}">
        <p14:creationId xmlns:p14="http://schemas.microsoft.com/office/powerpoint/2010/main" val="3015972319"/>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2"/>
          <p:cNvSpPr txBox="1">
            <a:spLocks/>
          </p:cNvSpPr>
          <p:nvPr/>
        </p:nvSpPr>
        <p:spPr>
          <a:xfrm>
            <a:off x="1009934" y="466918"/>
            <a:ext cx="4926842" cy="544331"/>
          </a:xfrm>
          <a:prstGeom prst="rect">
            <a:avLst/>
          </a:prstGeom>
        </p:spPr>
        <p:txBody>
          <a:bodyPr vert="horz" lIns="91440" tIns="45720" rIns="91440" bIns="45720" rtlCol="0" anchor="ctr"/>
          <a:lstStyle/>
          <a:p>
            <a:pPr lvl="0">
              <a:defRPr/>
            </a:pPr>
            <a:r>
              <a:rPr lang="en-US" sz="2400" b="1" dirty="0">
                <a:solidFill>
                  <a:srgbClr val="002060"/>
                </a:solidFill>
                <a:latin typeface="Georgia" panose="02040502050405020303" pitchFamily="18" charset="0"/>
              </a:rPr>
              <a:t>U Microfinance Bank Limited </a:t>
            </a:r>
          </a:p>
        </p:txBody>
      </p:sp>
      <p:graphicFrame>
        <p:nvGraphicFramePr>
          <p:cNvPr id="3" name="Table 2"/>
          <p:cNvGraphicFramePr>
            <a:graphicFrameLocks noGrp="1"/>
          </p:cNvGraphicFramePr>
          <p:nvPr>
            <p:extLst>
              <p:ext uri="{D42A27DB-BD31-4B8C-83A1-F6EECF244321}">
                <p14:modId xmlns:p14="http://schemas.microsoft.com/office/powerpoint/2010/main" val="2345733294"/>
              </p:ext>
            </p:extLst>
          </p:nvPr>
        </p:nvGraphicFramePr>
        <p:xfrm>
          <a:off x="1371600" y="1143000"/>
          <a:ext cx="8229598" cy="5029212"/>
        </p:xfrm>
        <a:graphic>
          <a:graphicData uri="http://schemas.openxmlformats.org/drawingml/2006/table">
            <a:tbl>
              <a:tblPr/>
              <a:tblGrid>
                <a:gridCol w="3549321">
                  <a:extLst>
                    <a:ext uri="{9D8B030D-6E8A-4147-A177-3AD203B41FA5}">
                      <a16:colId xmlns:a16="http://schemas.microsoft.com/office/drawing/2014/main" xmlns="" val="59769408"/>
                    </a:ext>
                  </a:extLst>
                </a:gridCol>
                <a:gridCol w="769182">
                  <a:extLst>
                    <a:ext uri="{9D8B030D-6E8A-4147-A177-3AD203B41FA5}">
                      <a16:colId xmlns:a16="http://schemas.microsoft.com/office/drawing/2014/main" xmlns="" val="2159746905"/>
                    </a:ext>
                  </a:extLst>
                </a:gridCol>
                <a:gridCol w="769182">
                  <a:extLst>
                    <a:ext uri="{9D8B030D-6E8A-4147-A177-3AD203B41FA5}">
                      <a16:colId xmlns:a16="http://schemas.microsoft.com/office/drawing/2014/main" xmlns="" val="2890398131"/>
                    </a:ext>
                  </a:extLst>
                </a:gridCol>
                <a:gridCol w="769182">
                  <a:extLst>
                    <a:ext uri="{9D8B030D-6E8A-4147-A177-3AD203B41FA5}">
                      <a16:colId xmlns:a16="http://schemas.microsoft.com/office/drawing/2014/main" xmlns="" val="2388534307"/>
                    </a:ext>
                  </a:extLst>
                </a:gridCol>
                <a:gridCol w="769182">
                  <a:extLst>
                    <a:ext uri="{9D8B030D-6E8A-4147-A177-3AD203B41FA5}">
                      <a16:colId xmlns:a16="http://schemas.microsoft.com/office/drawing/2014/main" xmlns="" val="4262145083"/>
                    </a:ext>
                  </a:extLst>
                </a:gridCol>
                <a:gridCol w="769182">
                  <a:extLst>
                    <a:ext uri="{9D8B030D-6E8A-4147-A177-3AD203B41FA5}">
                      <a16:colId xmlns:a16="http://schemas.microsoft.com/office/drawing/2014/main" xmlns="" val="2965081356"/>
                    </a:ext>
                  </a:extLst>
                </a:gridCol>
                <a:gridCol w="834367">
                  <a:extLst>
                    <a:ext uri="{9D8B030D-6E8A-4147-A177-3AD203B41FA5}">
                      <a16:colId xmlns:a16="http://schemas.microsoft.com/office/drawing/2014/main" xmlns="" val="4135192646"/>
                    </a:ext>
                  </a:extLst>
                </a:gridCol>
              </a:tblGrid>
              <a:tr h="267828">
                <a:tc>
                  <a:txBody>
                    <a:bodyPr/>
                    <a:lstStyle/>
                    <a:p>
                      <a:pPr algn="l" fontAlgn="b"/>
                      <a:r>
                        <a:rPr lang="en-US" sz="1200" b="1" i="0" u="none" strike="noStrike" dirty="0">
                          <a:solidFill>
                            <a:srgbClr val="FFFFFF"/>
                          </a:solidFill>
                          <a:effectLst/>
                          <a:latin typeface="Georgia" panose="02040502050405020303" pitchFamily="18" charset="0"/>
                        </a:rPr>
                        <a:t>PKR </a:t>
                      </a:r>
                      <a:r>
                        <a:rPr lang="en-US" sz="1200" b="1" i="0" u="none" strike="noStrike" dirty="0" err="1">
                          <a:solidFill>
                            <a:srgbClr val="FFFFFF"/>
                          </a:solidFill>
                          <a:effectLst/>
                          <a:latin typeface="Georgia" panose="02040502050405020303" pitchFamily="18" charset="0"/>
                        </a:rPr>
                        <a:t>Mn</a:t>
                      </a:r>
                      <a:endParaRPr lang="en-US" sz="1200" b="1" i="0" u="none" strike="noStrike" dirty="0">
                        <a:solidFill>
                          <a:srgbClr val="FFFFFF"/>
                        </a:solidFill>
                        <a:effectLst/>
                        <a:latin typeface="Georgia" panose="02040502050405020303" pitchFamily="18" charset="0"/>
                      </a:endParaRPr>
                    </a:p>
                  </a:txBody>
                  <a:tcPr marL="80343" marR="8927" marT="8927"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a:noFill/>
                    </a:lnB>
                    <a:solidFill>
                      <a:srgbClr val="002060"/>
                    </a:solidFill>
                  </a:tcPr>
                </a:tc>
                <a:tc>
                  <a:txBody>
                    <a:bodyPr/>
                    <a:lstStyle/>
                    <a:p>
                      <a:pPr algn="ctr" fontAlgn="ctr"/>
                      <a:r>
                        <a:rPr lang="en-US" sz="1200" b="1" i="0" u="none" strike="noStrike">
                          <a:solidFill>
                            <a:srgbClr val="FFFFFF"/>
                          </a:solidFill>
                          <a:effectLst/>
                          <a:latin typeface="Georgia" panose="02040502050405020303" pitchFamily="18" charset="0"/>
                        </a:rPr>
                        <a:t>CY16</a:t>
                      </a:r>
                    </a:p>
                  </a:txBody>
                  <a:tcPr marL="8927" marR="8927" marT="8927" marB="0" anchor="ctr">
                    <a:lnL>
                      <a:noFill/>
                    </a:lnL>
                    <a:lnR>
                      <a:noFill/>
                    </a:lnR>
                    <a:lnT w="6350" cap="flat" cmpd="sng" algn="ctr">
                      <a:solidFill>
                        <a:srgbClr val="000000"/>
                      </a:solidFill>
                      <a:prstDash val="solid"/>
                      <a:round/>
                      <a:headEnd type="none" w="med" len="med"/>
                      <a:tailEnd type="none" w="med" len="med"/>
                    </a:lnT>
                    <a:lnB>
                      <a:noFill/>
                    </a:lnB>
                    <a:solidFill>
                      <a:srgbClr val="002060"/>
                    </a:solidFill>
                  </a:tcPr>
                </a:tc>
                <a:tc>
                  <a:txBody>
                    <a:bodyPr/>
                    <a:lstStyle/>
                    <a:p>
                      <a:pPr algn="ctr" fontAlgn="ctr"/>
                      <a:r>
                        <a:rPr lang="en-US" sz="1200" b="1" i="0" u="none" strike="noStrike">
                          <a:solidFill>
                            <a:srgbClr val="FFFFFF"/>
                          </a:solidFill>
                          <a:effectLst/>
                          <a:latin typeface="Georgia" panose="02040502050405020303" pitchFamily="18" charset="0"/>
                        </a:rPr>
                        <a:t>CY17</a:t>
                      </a:r>
                    </a:p>
                  </a:txBody>
                  <a:tcPr marL="8927" marR="8927" marT="8927" marB="0" anchor="ctr">
                    <a:lnL>
                      <a:noFill/>
                    </a:lnL>
                    <a:lnR>
                      <a:noFill/>
                    </a:lnR>
                    <a:lnT w="6350" cap="flat" cmpd="sng" algn="ctr">
                      <a:solidFill>
                        <a:srgbClr val="000000"/>
                      </a:solidFill>
                      <a:prstDash val="solid"/>
                      <a:round/>
                      <a:headEnd type="none" w="med" len="med"/>
                      <a:tailEnd type="none" w="med" len="med"/>
                    </a:lnT>
                    <a:lnB>
                      <a:noFill/>
                    </a:lnB>
                    <a:solidFill>
                      <a:srgbClr val="002060"/>
                    </a:solidFill>
                  </a:tcPr>
                </a:tc>
                <a:tc>
                  <a:txBody>
                    <a:bodyPr/>
                    <a:lstStyle/>
                    <a:p>
                      <a:pPr algn="ctr" fontAlgn="ctr"/>
                      <a:r>
                        <a:rPr lang="en-US" sz="1200" b="1" i="0" u="none" strike="noStrike">
                          <a:solidFill>
                            <a:srgbClr val="FFFFFF"/>
                          </a:solidFill>
                          <a:effectLst/>
                          <a:latin typeface="Georgia" panose="02040502050405020303" pitchFamily="18" charset="0"/>
                        </a:rPr>
                        <a:t>CY18</a:t>
                      </a:r>
                    </a:p>
                  </a:txBody>
                  <a:tcPr marL="8927" marR="8927" marT="8927" marB="0" anchor="ctr">
                    <a:lnL>
                      <a:noFill/>
                    </a:lnL>
                    <a:lnR>
                      <a:noFill/>
                    </a:lnR>
                    <a:lnT w="6350" cap="flat" cmpd="sng" algn="ctr">
                      <a:solidFill>
                        <a:srgbClr val="000000"/>
                      </a:solidFill>
                      <a:prstDash val="solid"/>
                      <a:round/>
                      <a:headEnd type="none" w="med" len="med"/>
                      <a:tailEnd type="none" w="med" len="med"/>
                    </a:lnT>
                    <a:lnB>
                      <a:noFill/>
                    </a:lnB>
                    <a:solidFill>
                      <a:srgbClr val="002060"/>
                    </a:solidFill>
                  </a:tcPr>
                </a:tc>
                <a:tc>
                  <a:txBody>
                    <a:bodyPr/>
                    <a:lstStyle/>
                    <a:p>
                      <a:pPr algn="ctr" fontAlgn="ctr"/>
                      <a:r>
                        <a:rPr lang="en-US" sz="1200" b="1" i="0" u="none" strike="noStrike">
                          <a:solidFill>
                            <a:srgbClr val="FFFFFF"/>
                          </a:solidFill>
                          <a:effectLst/>
                          <a:latin typeface="Georgia" panose="02040502050405020303" pitchFamily="18" charset="0"/>
                        </a:rPr>
                        <a:t>CY19</a:t>
                      </a:r>
                    </a:p>
                  </a:txBody>
                  <a:tcPr marL="8927" marR="8927" marT="8927" marB="0" anchor="ctr">
                    <a:lnL>
                      <a:noFill/>
                    </a:lnL>
                    <a:lnR>
                      <a:noFill/>
                    </a:lnR>
                    <a:lnT w="6350" cap="flat" cmpd="sng" algn="ctr">
                      <a:solidFill>
                        <a:srgbClr val="000000"/>
                      </a:solidFill>
                      <a:prstDash val="solid"/>
                      <a:round/>
                      <a:headEnd type="none" w="med" len="med"/>
                      <a:tailEnd type="none" w="med" len="med"/>
                    </a:lnT>
                    <a:lnB>
                      <a:noFill/>
                    </a:lnB>
                    <a:solidFill>
                      <a:srgbClr val="002060"/>
                    </a:solidFill>
                  </a:tcPr>
                </a:tc>
                <a:tc>
                  <a:txBody>
                    <a:bodyPr/>
                    <a:lstStyle/>
                    <a:p>
                      <a:pPr algn="ctr" fontAlgn="ctr"/>
                      <a:r>
                        <a:rPr lang="en-US" sz="1200" b="1" i="0" u="none" strike="noStrike">
                          <a:solidFill>
                            <a:srgbClr val="FFFFFF"/>
                          </a:solidFill>
                          <a:effectLst/>
                          <a:latin typeface="Georgia" panose="02040502050405020303" pitchFamily="18" charset="0"/>
                        </a:rPr>
                        <a:t>CY20</a:t>
                      </a:r>
                    </a:p>
                  </a:txBody>
                  <a:tcPr marL="8927" marR="8927" marT="8927" marB="0" anchor="ctr">
                    <a:lnL>
                      <a:noFill/>
                    </a:lnL>
                    <a:lnR>
                      <a:noFill/>
                    </a:lnR>
                    <a:lnT w="6350" cap="flat" cmpd="sng" algn="ctr">
                      <a:solidFill>
                        <a:srgbClr val="000000"/>
                      </a:solidFill>
                      <a:prstDash val="solid"/>
                      <a:round/>
                      <a:headEnd type="none" w="med" len="med"/>
                      <a:tailEnd type="none" w="med" len="med"/>
                    </a:lnT>
                    <a:lnB>
                      <a:noFill/>
                    </a:lnB>
                    <a:solidFill>
                      <a:srgbClr val="002060"/>
                    </a:solidFill>
                  </a:tcPr>
                </a:tc>
                <a:tc>
                  <a:txBody>
                    <a:bodyPr/>
                    <a:lstStyle/>
                    <a:p>
                      <a:pPr algn="ctr" fontAlgn="ctr"/>
                      <a:r>
                        <a:rPr lang="en-US" sz="1200" b="1" i="0" u="none" strike="noStrike">
                          <a:solidFill>
                            <a:srgbClr val="FFFFFF"/>
                          </a:solidFill>
                          <a:effectLst/>
                          <a:latin typeface="Georgia" panose="02040502050405020303" pitchFamily="18" charset="0"/>
                        </a:rPr>
                        <a:t>CY21</a:t>
                      </a:r>
                    </a:p>
                  </a:txBody>
                  <a:tcPr marL="8927" marR="8927" marT="8927"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002060"/>
                    </a:solidFill>
                  </a:tcPr>
                </a:tc>
                <a:extLst>
                  <a:ext uri="{0D108BD9-81ED-4DB2-BD59-A6C34878D82A}">
                    <a16:rowId xmlns:a16="http://schemas.microsoft.com/office/drawing/2014/main" xmlns="" val="2050285569"/>
                  </a:ext>
                </a:extLst>
              </a:tr>
              <a:tr h="198391">
                <a:tc>
                  <a:txBody>
                    <a:bodyPr/>
                    <a:lstStyle/>
                    <a:p>
                      <a:pPr algn="l" fontAlgn="b"/>
                      <a:r>
                        <a:rPr lang="en-US" sz="1200" b="0" i="0" u="none" strike="noStrike">
                          <a:solidFill>
                            <a:srgbClr val="000000"/>
                          </a:solidFill>
                          <a:effectLst/>
                          <a:latin typeface="Georgia" panose="02040502050405020303" pitchFamily="18" charset="0"/>
                        </a:rPr>
                        <a:t>Deposits</a:t>
                      </a:r>
                    </a:p>
                  </a:txBody>
                  <a:tcPr marL="80343" marR="8927" marT="8927" marB="0" anchor="b">
                    <a:lnL w="6350" cap="flat" cmpd="sng" algn="ctr">
                      <a:solidFill>
                        <a:srgbClr val="000000"/>
                      </a:solidFill>
                      <a:prstDash val="solid"/>
                      <a:round/>
                      <a:headEnd type="none" w="med" len="med"/>
                      <a:tailEnd type="none" w="med" len="med"/>
                    </a:lnL>
                    <a:lnR>
                      <a:noFill/>
                    </a:lnR>
                    <a:lnT>
                      <a:noFill/>
                    </a:lnT>
                    <a:lnB>
                      <a:noFill/>
                    </a:lnB>
                    <a:solidFill>
                      <a:srgbClr val="FFFFFF"/>
                    </a:solidFill>
                  </a:tcPr>
                </a:tc>
                <a:tc>
                  <a:txBody>
                    <a:bodyPr/>
                    <a:lstStyle/>
                    <a:p>
                      <a:pPr algn="ctr" fontAlgn="ctr"/>
                      <a:r>
                        <a:rPr lang="en-US" sz="1200" b="0" i="0" u="none" strike="noStrike">
                          <a:solidFill>
                            <a:srgbClr val="000000"/>
                          </a:solidFill>
                          <a:effectLst/>
                          <a:latin typeface="Georgia" panose="02040502050405020303" pitchFamily="18" charset="0"/>
                        </a:rPr>
                        <a:t>8,110</a:t>
                      </a:r>
                    </a:p>
                  </a:txBody>
                  <a:tcPr marL="8927" marR="8927" marT="8927" marB="0" anchor="ctr">
                    <a:lnL>
                      <a:noFill/>
                    </a:lnL>
                    <a:lnR>
                      <a:noFill/>
                    </a:lnR>
                    <a:lnT>
                      <a:noFill/>
                    </a:lnT>
                    <a:lnB>
                      <a:noFill/>
                    </a:lnB>
                    <a:solidFill>
                      <a:srgbClr val="FFFFFF"/>
                    </a:solidFill>
                  </a:tcPr>
                </a:tc>
                <a:tc>
                  <a:txBody>
                    <a:bodyPr/>
                    <a:lstStyle/>
                    <a:p>
                      <a:pPr algn="ctr" fontAlgn="ctr"/>
                      <a:r>
                        <a:rPr lang="en-US" sz="1200" b="0" i="0" u="none" strike="noStrike">
                          <a:solidFill>
                            <a:srgbClr val="000000"/>
                          </a:solidFill>
                          <a:effectLst/>
                          <a:latin typeface="Georgia" panose="02040502050405020303" pitchFamily="18" charset="0"/>
                        </a:rPr>
                        <a:t>11,971</a:t>
                      </a:r>
                    </a:p>
                  </a:txBody>
                  <a:tcPr marL="8927" marR="8927" marT="8927" marB="0" anchor="ctr">
                    <a:lnL>
                      <a:noFill/>
                    </a:lnL>
                    <a:lnR>
                      <a:noFill/>
                    </a:lnR>
                    <a:lnT>
                      <a:noFill/>
                    </a:lnT>
                    <a:lnB>
                      <a:noFill/>
                    </a:lnB>
                    <a:solidFill>
                      <a:srgbClr val="FFFFFF"/>
                    </a:solidFill>
                  </a:tcPr>
                </a:tc>
                <a:tc>
                  <a:txBody>
                    <a:bodyPr/>
                    <a:lstStyle/>
                    <a:p>
                      <a:pPr algn="ctr" fontAlgn="ctr"/>
                      <a:r>
                        <a:rPr lang="en-US" sz="1200" b="0" i="0" u="none" strike="noStrike">
                          <a:solidFill>
                            <a:srgbClr val="000000"/>
                          </a:solidFill>
                          <a:effectLst/>
                          <a:latin typeface="Georgia" panose="02040502050405020303" pitchFamily="18" charset="0"/>
                        </a:rPr>
                        <a:t>20,535</a:t>
                      </a:r>
                    </a:p>
                  </a:txBody>
                  <a:tcPr marL="8927" marR="8927" marT="8927" marB="0" anchor="ctr">
                    <a:lnL>
                      <a:noFill/>
                    </a:lnL>
                    <a:lnR>
                      <a:noFill/>
                    </a:lnR>
                    <a:lnT>
                      <a:noFill/>
                    </a:lnT>
                    <a:lnB>
                      <a:noFill/>
                    </a:lnB>
                    <a:solidFill>
                      <a:srgbClr val="FFFFFF"/>
                    </a:solidFill>
                  </a:tcPr>
                </a:tc>
                <a:tc>
                  <a:txBody>
                    <a:bodyPr/>
                    <a:lstStyle/>
                    <a:p>
                      <a:pPr algn="ctr" fontAlgn="ctr"/>
                      <a:r>
                        <a:rPr lang="en-US" sz="1200" b="0" i="0" u="none" strike="noStrike">
                          <a:solidFill>
                            <a:srgbClr val="000000"/>
                          </a:solidFill>
                          <a:effectLst/>
                          <a:latin typeface="Georgia" panose="02040502050405020303" pitchFamily="18" charset="0"/>
                        </a:rPr>
                        <a:t>23,290</a:t>
                      </a:r>
                    </a:p>
                  </a:txBody>
                  <a:tcPr marL="8927" marR="8927" marT="8927" marB="0" anchor="ctr">
                    <a:lnL>
                      <a:noFill/>
                    </a:lnL>
                    <a:lnR>
                      <a:noFill/>
                    </a:lnR>
                    <a:lnT>
                      <a:noFill/>
                    </a:lnT>
                    <a:lnB>
                      <a:noFill/>
                    </a:lnB>
                    <a:solidFill>
                      <a:srgbClr val="FFFFFF"/>
                    </a:solidFill>
                  </a:tcPr>
                </a:tc>
                <a:tc>
                  <a:txBody>
                    <a:bodyPr/>
                    <a:lstStyle/>
                    <a:p>
                      <a:pPr algn="ctr" fontAlgn="ctr"/>
                      <a:r>
                        <a:rPr lang="en-US" sz="1200" b="0" i="0" u="none" strike="noStrike">
                          <a:solidFill>
                            <a:srgbClr val="000000"/>
                          </a:solidFill>
                          <a:effectLst/>
                          <a:latin typeface="Georgia" panose="02040502050405020303" pitchFamily="18" charset="0"/>
                        </a:rPr>
                        <a:t>46,105</a:t>
                      </a:r>
                    </a:p>
                  </a:txBody>
                  <a:tcPr marL="8927" marR="8927" marT="8927" marB="0" anchor="ctr">
                    <a:lnL>
                      <a:noFill/>
                    </a:lnL>
                    <a:lnR>
                      <a:noFill/>
                    </a:lnR>
                    <a:lnT>
                      <a:noFill/>
                    </a:lnT>
                    <a:lnB>
                      <a:noFill/>
                    </a:lnB>
                    <a:solidFill>
                      <a:srgbClr val="FFFFFF"/>
                    </a:solidFill>
                  </a:tcPr>
                </a:tc>
                <a:tc>
                  <a:txBody>
                    <a:bodyPr/>
                    <a:lstStyle/>
                    <a:p>
                      <a:pPr algn="ctr" fontAlgn="ctr"/>
                      <a:r>
                        <a:rPr lang="en-US" sz="1200" b="0" i="0" u="none" strike="noStrike">
                          <a:solidFill>
                            <a:srgbClr val="000000"/>
                          </a:solidFill>
                          <a:effectLst/>
                          <a:latin typeface="Georgia" panose="02040502050405020303" pitchFamily="18" charset="0"/>
                        </a:rPr>
                        <a:t>55,000</a:t>
                      </a:r>
                    </a:p>
                  </a:txBody>
                  <a:tcPr marL="8927" marR="8927" marT="8927" marB="0" anchor="ctr">
                    <a:lnL>
                      <a:noFill/>
                    </a:lnL>
                    <a:lnR w="6350" cap="flat" cmpd="sng" algn="ctr">
                      <a:solidFill>
                        <a:srgbClr val="000000"/>
                      </a:solidFill>
                      <a:prstDash val="solid"/>
                      <a:round/>
                      <a:headEnd type="none" w="med" len="med"/>
                      <a:tailEnd type="none" w="med" len="med"/>
                    </a:lnR>
                    <a:lnT>
                      <a:noFill/>
                    </a:lnT>
                    <a:lnB>
                      <a:noFill/>
                    </a:lnB>
                    <a:solidFill>
                      <a:srgbClr val="FFFFFF"/>
                    </a:solidFill>
                  </a:tcPr>
                </a:tc>
                <a:extLst>
                  <a:ext uri="{0D108BD9-81ED-4DB2-BD59-A6C34878D82A}">
                    <a16:rowId xmlns:a16="http://schemas.microsoft.com/office/drawing/2014/main" xmlns="" val="2450957837"/>
                  </a:ext>
                </a:extLst>
              </a:tr>
              <a:tr h="198391">
                <a:tc>
                  <a:txBody>
                    <a:bodyPr/>
                    <a:lstStyle/>
                    <a:p>
                      <a:pPr algn="l" fontAlgn="b"/>
                      <a:r>
                        <a:rPr lang="en-US" sz="1200" b="0" i="0" u="none" strike="noStrike" dirty="0">
                          <a:solidFill>
                            <a:srgbClr val="000000"/>
                          </a:solidFill>
                          <a:effectLst/>
                          <a:latin typeface="Georgia" panose="02040502050405020303" pitchFamily="18" charset="0"/>
                        </a:rPr>
                        <a:t>Advances</a:t>
                      </a:r>
                    </a:p>
                  </a:txBody>
                  <a:tcPr marL="80343" marR="8927" marT="8927" marB="0" anchor="b">
                    <a:lnL w="6350" cap="flat" cmpd="sng" algn="ctr">
                      <a:solidFill>
                        <a:srgbClr val="000000"/>
                      </a:solidFill>
                      <a:prstDash val="solid"/>
                      <a:round/>
                      <a:headEnd type="none" w="med" len="med"/>
                      <a:tailEnd type="none" w="med" len="med"/>
                    </a:lnL>
                    <a:lnR>
                      <a:noFill/>
                    </a:lnR>
                    <a:lnT>
                      <a:noFill/>
                    </a:lnT>
                    <a:lnB>
                      <a:noFill/>
                    </a:lnB>
                    <a:solidFill>
                      <a:srgbClr val="FFFFFF"/>
                    </a:solidFill>
                  </a:tcPr>
                </a:tc>
                <a:tc>
                  <a:txBody>
                    <a:bodyPr/>
                    <a:lstStyle/>
                    <a:p>
                      <a:pPr algn="ctr" fontAlgn="b"/>
                      <a:r>
                        <a:rPr lang="en-US" sz="1200" b="0" i="0" u="none" strike="noStrike">
                          <a:solidFill>
                            <a:srgbClr val="000000"/>
                          </a:solidFill>
                          <a:effectLst/>
                          <a:latin typeface="Georgia" panose="02040502050405020303" pitchFamily="18" charset="0"/>
                        </a:rPr>
                        <a:t>5,577</a:t>
                      </a:r>
                    </a:p>
                  </a:txBody>
                  <a:tcPr marL="8927" marR="8927" marT="8927" marB="0" anchor="b">
                    <a:lnL>
                      <a:noFill/>
                    </a:lnL>
                    <a:lnR>
                      <a:noFill/>
                    </a:lnR>
                    <a:lnT>
                      <a:noFill/>
                    </a:lnT>
                    <a:lnB>
                      <a:noFill/>
                    </a:lnB>
                    <a:solidFill>
                      <a:srgbClr val="FFFFFF"/>
                    </a:solidFill>
                  </a:tcPr>
                </a:tc>
                <a:tc>
                  <a:txBody>
                    <a:bodyPr/>
                    <a:lstStyle/>
                    <a:p>
                      <a:pPr algn="ctr" fontAlgn="b"/>
                      <a:r>
                        <a:rPr lang="en-US" sz="1200" b="0" i="0" u="none" strike="noStrike">
                          <a:solidFill>
                            <a:srgbClr val="000000"/>
                          </a:solidFill>
                          <a:effectLst/>
                          <a:latin typeface="Georgia" panose="02040502050405020303" pitchFamily="18" charset="0"/>
                        </a:rPr>
                        <a:t>10,649</a:t>
                      </a:r>
                    </a:p>
                  </a:txBody>
                  <a:tcPr marL="8927" marR="8927" marT="8927" marB="0" anchor="b">
                    <a:lnL>
                      <a:noFill/>
                    </a:lnL>
                    <a:lnR>
                      <a:noFill/>
                    </a:lnR>
                    <a:lnT>
                      <a:noFill/>
                    </a:lnT>
                    <a:lnB>
                      <a:noFill/>
                    </a:lnB>
                    <a:solidFill>
                      <a:srgbClr val="FFFFFF"/>
                    </a:solidFill>
                  </a:tcPr>
                </a:tc>
                <a:tc>
                  <a:txBody>
                    <a:bodyPr/>
                    <a:lstStyle/>
                    <a:p>
                      <a:pPr algn="ctr" fontAlgn="b"/>
                      <a:r>
                        <a:rPr lang="en-US" sz="1200" b="0" i="0" u="none" strike="noStrike">
                          <a:solidFill>
                            <a:srgbClr val="000000"/>
                          </a:solidFill>
                          <a:effectLst/>
                          <a:latin typeface="Georgia" panose="02040502050405020303" pitchFamily="18" charset="0"/>
                        </a:rPr>
                        <a:t>17,225</a:t>
                      </a:r>
                    </a:p>
                  </a:txBody>
                  <a:tcPr marL="8927" marR="8927" marT="8927" marB="0" anchor="b">
                    <a:lnL>
                      <a:noFill/>
                    </a:lnL>
                    <a:lnR>
                      <a:noFill/>
                    </a:lnR>
                    <a:lnT>
                      <a:noFill/>
                    </a:lnT>
                    <a:lnB>
                      <a:noFill/>
                    </a:lnB>
                    <a:solidFill>
                      <a:srgbClr val="FFFFFF"/>
                    </a:solidFill>
                  </a:tcPr>
                </a:tc>
                <a:tc>
                  <a:txBody>
                    <a:bodyPr/>
                    <a:lstStyle/>
                    <a:p>
                      <a:pPr algn="ctr" fontAlgn="b"/>
                      <a:r>
                        <a:rPr lang="en-US" sz="1200" b="0" i="0" u="none" strike="noStrike">
                          <a:solidFill>
                            <a:srgbClr val="000000"/>
                          </a:solidFill>
                          <a:effectLst/>
                          <a:latin typeface="Georgia" panose="02040502050405020303" pitchFamily="18" charset="0"/>
                        </a:rPr>
                        <a:t>21,882</a:t>
                      </a:r>
                    </a:p>
                  </a:txBody>
                  <a:tcPr marL="8927" marR="8927" marT="8927" marB="0" anchor="b">
                    <a:lnL>
                      <a:noFill/>
                    </a:lnL>
                    <a:lnR>
                      <a:noFill/>
                    </a:lnR>
                    <a:lnT>
                      <a:noFill/>
                    </a:lnT>
                    <a:lnB>
                      <a:noFill/>
                    </a:lnB>
                    <a:solidFill>
                      <a:srgbClr val="FFFFFF"/>
                    </a:solidFill>
                  </a:tcPr>
                </a:tc>
                <a:tc>
                  <a:txBody>
                    <a:bodyPr/>
                    <a:lstStyle/>
                    <a:p>
                      <a:pPr algn="ctr" fontAlgn="b"/>
                      <a:r>
                        <a:rPr lang="en-US" sz="1200" b="0" i="0" u="none" strike="noStrike">
                          <a:solidFill>
                            <a:srgbClr val="000000"/>
                          </a:solidFill>
                          <a:effectLst/>
                          <a:latin typeface="Georgia" panose="02040502050405020303" pitchFamily="18" charset="0"/>
                        </a:rPr>
                        <a:t>31,319</a:t>
                      </a:r>
                    </a:p>
                  </a:txBody>
                  <a:tcPr marL="8927" marR="8927" marT="8927" marB="0" anchor="b">
                    <a:lnL>
                      <a:noFill/>
                    </a:lnL>
                    <a:lnR>
                      <a:noFill/>
                    </a:lnR>
                    <a:lnT>
                      <a:noFill/>
                    </a:lnT>
                    <a:lnB>
                      <a:noFill/>
                    </a:lnB>
                    <a:solidFill>
                      <a:srgbClr val="FFFFFF"/>
                    </a:solidFill>
                  </a:tcPr>
                </a:tc>
                <a:tc>
                  <a:txBody>
                    <a:bodyPr/>
                    <a:lstStyle/>
                    <a:p>
                      <a:pPr algn="ctr" fontAlgn="b"/>
                      <a:r>
                        <a:rPr lang="en-US" sz="1200" b="0" i="0" u="none" strike="noStrike">
                          <a:solidFill>
                            <a:srgbClr val="000000"/>
                          </a:solidFill>
                          <a:effectLst/>
                          <a:latin typeface="Georgia" panose="02040502050405020303" pitchFamily="18" charset="0"/>
                        </a:rPr>
                        <a:t>36,411</a:t>
                      </a:r>
                    </a:p>
                  </a:txBody>
                  <a:tcPr marL="8927" marR="8927" marT="8927" marB="0" anchor="b">
                    <a:lnL>
                      <a:noFill/>
                    </a:lnL>
                    <a:lnR w="6350" cap="flat" cmpd="sng" algn="ctr">
                      <a:solidFill>
                        <a:srgbClr val="000000"/>
                      </a:solidFill>
                      <a:prstDash val="solid"/>
                      <a:round/>
                      <a:headEnd type="none" w="med" len="med"/>
                      <a:tailEnd type="none" w="med" len="med"/>
                    </a:lnR>
                    <a:lnT>
                      <a:noFill/>
                    </a:lnT>
                    <a:lnB>
                      <a:noFill/>
                    </a:lnB>
                    <a:solidFill>
                      <a:srgbClr val="FFFFFF"/>
                    </a:solidFill>
                  </a:tcPr>
                </a:tc>
                <a:extLst>
                  <a:ext uri="{0D108BD9-81ED-4DB2-BD59-A6C34878D82A}">
                    <a16:rowId xmlns:a16="http://schemas.microsoft.com/office/drawing/2014/main" xmlns="" val="493055309"/>
                  </a:ext>
                </a:extLst>
              </a:tr>
              <a:tr h="198391">
                <a:tc>
                  <a:txBody>
                    <a:bodyPr/>
                    <a:lstStyle/>
                    <a:p>
                      <a:pPr algn="l" fontAlgn="b"/>
                      <a:r>
                        <a:rPr lang="en-US" sz="1200" b="0" i="0" u="none" strike="noStrike">
                          <a:solidFill>
                            <a:srgbClr val="000000"/>
                          </a:solidFill>
                          <a:effectLst/>
                          <a:latin typeface="Georgia" panose="02040502050405020303" pitchFamily="18" charset="0"/>
                        </a:rPr>
                        <a:t>NPL</a:t>
                      </a:r>
                    </a:p>
                  </a:txBody>
                  <a:tcPr marL="80343" marR="8927" marT="8927" marB="0" anchor="b">
                    <a:lnL w="6350" cap="flat" cmpd="sng" algn="ctr">
                      <a:solidFill>
                        <a:srgbClr val="000000"/>
                      </a:solidFill>
                      <a:prstDash val="solid"/>
                      <a:round/>
                      <a:headEnd type="none" w="med" len="med"/>
                      <a:tailEnd type="none" w="med" len="med"/>
                    </a:lnL>
                    <a:lnR>
                      <a:noFill/>
                    </a:lnR>
                    <a:lnT>
                      <a:noFill/>
                    </a:lnT>
                    <a:lnB>
                      <a:noFill/>
                    </a:lnB>
                    <a:solidFill>
                      <a:srgbClr val="FFFFFF"/>
                    </a:solidFill>
                  </a:tcPr>
                </a:tc>
                <a:tc>
                  <a:txBody>
                    <a:bodyPr/>
                    <a:lstStyle/>
                    <a:p>
                      <a:pPr algn="ctr" fontAlgn="b"/>
                      <a:r>
                        <a:rPr lang="en-US" sz="1200" b="0" i="0" u="none" strike="noStrike">
                          <a:solidFill>
                            <a:srgbClr val="000000"/>
                          </a:solidFill>
                          <a:effectLst/>
                          <a:latin typeface="Georgia" panose="02040502050405020303" pitchFamily="18" charset="0"/>
                        </a:rPr>
                        <a:t>26</a:t>
                      </a:r>
                    </a:p>
                  </a:txBody>
                  <a:tcPr marL="8927" marR="8927" marT="8927" marB="0" anchor="b">
                    <a:lnL>
                      <a:noFill/>
                    </a:lnL>
                    <a:lnR>
                      <a:noFill/>
                    </a:lnR>
                    <a:lnT>
                      <a:noFill/>
                    </a:lnT>
                    <a:lnB>
                      <a:noFill/>
                    </a:lnB>
                    <a:solidFill>
                      <a:srgbClr val="FFFFFF"/>
                    </a:solidFill>
                  </a:tcPr>
                </a:tc>
                <a:tc>
                  <a:txBody>
                    <a:bodyPr/>
                    <a:lstStyle/>
                    <a:p>
                      <a:pPr algn="ctr" fontAlgn="b"/>
                      <a:r>
                        <a:rPr lang="en-US" sz="1200" b="0" i="0" u="none" strike="noStrike">
                          <a:solidFill>
                            <a:srgbClr val="000000"/>
                          </a:solidFill>
                          <a:effectLst/>
                          <a:latin typeface="Georgia" panose="02040502050405020303" pitchFamily="18" charset="0"/>
                        </a:rPr>
                        <a:t>48</a:t>
                      </a:r>
                    </a:p>
                  </a:txBody>
                  <a:tcPr marL="8927" marR="8927" marT="8927" marB="0" anchor="b">
                    <a:lnL>
                      <a:noFill/>
                    </a:lnL>
                    <a:lnR>
                      <a:noFill/>
                    </a:lnR>
                    <a:lnT>
                      <a:noFill/>
                    </a:lnT>
                    <a:lnB>
                      <a:noFill/>
                    </a:lnB>
                    <a:solidFill>
                      <a:srgbClr val="FFFFFF"/>
                    </a:solidFill>
                  </a:tcPr>
                </a:tc>
                <a:tc>
                  <a:txBody>
                    <a:bodyPr/>
                    <a:lstStyle/>
                    <a:p>
                      <a:pPr algn="ctr" fontAlgn="b"/>
                      <a:r>
                        <a:rPr lang="en-US" sz="1200" b="0" i="0" u="none" strike="noStrike">
                          <a:solidFill>
                            <a:srgbClr val="000000"/>
                          </a:solidFill>
                          <a:effectLst/>
                          <a:latin typeface="Georgia" panose="02040502050405020303" pitchFamily="18" charset="0"/>
                        </a:rPr>
                        <a:t>218</a:t>
                      </a:r>
                    </a:p>
                  </a:txBody>
                  <a:tcPr marL="8927" marR="8927" marT="8927" marB="0" anchor="b">
                    <a:lnL>
                      <a:noFill/>
                    </a:lnL>
                    <a:lnR>
                      <a:noFill/>
                    </a:lnR>
                    <a:lnT>
                      <a:noFill/>
                    </a:lnT>
                    <a:lnB>
                      <a:noFill/>
                    </a:lnB>
                    <a:solidFill>
                      <a:srgbClr val="FFFFFF"/>
                    </a:solidFill>
                  </a:tcPr>
                </a:tc>
                <a:tc>
                  <a:txBody>
                    <a:bodyPr/>
                    <a:lstStyle/>
                    <a:p>
                      <a:pPr algn="ctr" fontAlgn="b"/>
                      <a:r>
                        <a:rPr lang="en-US" sz="1200" b="0" i="0" u="none" strike="noStrike">
                          <a:solidFill>
                            <a:srgbClr val="000000"/>
                          </a:solidFill>
                          <a:effectLst/>
                          <a:latin typeface="Georgia" panose="02040502050405020303" pitchFamily="18" charset="0"/>
                        </a:rPr>
                        <a:t>898</a:t>
                      </a:r>
                    </a:p>
                  </a:txBody>
                  <a:tcPr marL="8927" marR="8927" marT="8927" marB="0" anchor="b">
                    <a:lnL>
                      <a:noFill/>
                    </a:lnL>
                    <a:lnR>
                      <a:noFill/>
                    </a:lnR>
                    <a:lnT>
                      <a:noFill/>
                    </a:lnT>
                    <a:lnB>
                      <a:noFill/>
                    </a:lnB>
                    <a:solidFill>
                      <a:srgbClr val="FFFFFF"/>
                    </a:solidFill>
                  </a:tcPr>
                </a:tc>
                <a:tc>
                  <a:txBody>
                    <a:bodyPr/>
                    <a:lstStyle/>
                    <a:p>
                      <a:pPr algn="ctr" fontAlgn="b"/>
                      <a:r>
                        <a:rPr lang="en-US" sz="1200" b="0" i="0" u="none" strike="noStrike">
                          <a:solidFill>
                            <a:srgbClr val="000000"/>
                          </a:solidFill>
                          <a:effectLst/>
                          <a:latin typeface="Georgia" panose="02040502050405020303" pitchFamily="18" charset="0"/>
                        </a:rPr>
                        <a:t>36</a:t>
                      </a:r>
                    </a:p>
                  </a:txBody>
                  <a:tcPr marL="8927" marR="8927" marT="8927" marB="0" anchor="b">
                    <a:lnL>
                      <a:noFill/>
                    </a:lnL>
                    <a:lnR>
                      <a:noFill/>
                    </a:lnR>
                    <a:lnT>
                      <a:noFill/>
                    </a:lnT>
                    <a:lnB>
                      <a:noFill/>
                    </a:lnB>
                    <a:solidFill>
                      <a:srgbClr val="FFFFFF"/>
                    </a:solidFill>
                  </a:tcPr>
                </a:tc>
                <a:tc>
                  <a:txBody>
                    <a:bodyPr/>
                    <a:lstStyle/>
                    <a:p>
                      <a:pPr algn="ctr" fontAlgn="b"/>
                      <a:r>
                        <a:rPr lang="en-US" sz="1200" b="0" i="0" u="none" strike="noStrike">
                          <a:solidFill>
                            <a:srgbClr val="000000"/>
                          </a:solidFill>
                          <a:effectLst/>
                          <a:latin typeface="Georgia" panose="02040502050405020303" pitchFamily="18" charset="0"/>
                        </a:rPr>
                        <a:t>1,023</a:t>
                      </a:r>
                    </a:p>
                  </a:txBody>
                  <a:tcPr marL="8927" marR="8927" marT="8927" marB="0" anchor="b">
                    <a:lnL>
                      <a:noFill/>
                    </a:lnL>
                    <a:lnR w="6350" cap="flat" cmpd="sng" algn="ctr">
                      <a:solidFill>
                        <a:srgbClr val="000000"/>
                      </a:solidFill>
                      <a:prstDash val="solid"/>
                      <a:round/>
                      <a:headEnd type="none" w="med" len="med"/>
                      <a:tailEnd type="none" w="med" len="med"/>
                    </a:lnR>
                    <a:lnT>
                      <a:noFill/>
                    </a:lnT>
                    <a:lnB>
                      <a:noFill/>
                    </a:lnB>
                    <a:solidFill>
                      <a:srgbClr val="FFFFFF"/>
                    </a:solidFill>
                  </a:tcPr>
                </a:tc>
                <a:extLst>
                  <a:ext uri="{0D108BD9-81ED-4DB2-BD59-A6C34878D82A}">
                    <a16:rowId xmlns:a16="http://schemas.microsoft.com/office/drawing/2014/main" xmlns="" val="3487947299"/>
                  </a:ext>
                </a:extLst>
              </a:tr>
              <a:tr h="198391">
                <a:tc>
                  <a:txBody>
                    <a:bodyPr/>
                    <a:lstStyle/>
                    <a:p>
                      <a:pPr algn="l" fontAlgn="b"/>
                      <a:r>
                        <a:rPr lang="en-US" sz="1200" b="0" i="0" u="none" strike="noStrike">
                          <a:solidFill>
                            <a:srgbClr val="000000"/>
                          </a:solidFill>
                          <a:effectLst/>
                          <a:latin typeface="Georgia" panose="02040502050405020303" pitchFamily="18" charset="0"/>
                        </a:rPr>
                        <a:t>Total Provisions</a:t>
                      </a:r>
                    </a:p>
                  </a:txBody>
                  <a:tcPr marL="80343" marR="8927" marT="8927" marB="0" anchor="b">
                    <a:lnL w="6350" cap="flat" cmpd="sng" algn="ctr">
                      <a:solidFill>
                        <a:srgbClr val="000000"/>
                      </a:solidFill>
                      <a:prstDash val="solid"/>
                      <a:round/>
                      <a:headEnd type="none" w="med" len="med"/>
                      <a:tailEnd type="none" w="med" len="med"/>
                    </a:lnL>
                    <a:lnR>
                      <a:noFill/>
                    </a:lnR>
                    <a:lnT>
                      <a:noFill/>
                    </a:lnT>
                    <a:lnB>
                      <a:noFill/>
                    </a:lnB>
                    <a:solidFill>
                      <a:srgbClr val="FFFFFF"/>
                    </a:solidFill>
                  </a:tcPr>
                </a:tc>
                <a:tc>
                  <a:txBody>
                    <a:bodyPr/>
                    <a:lstStyle/>
                    <a:p>
                      <a:pPr algn="ctr" fontAlgn="b"/>
                      <a:r>
                        <a:rPr lang="en-US" sz="1200" b="0" i="0" u="none" strike="noStrike">
                          <a:solidFill>
                            <a:srgbClr val="000000"/>
                          </a:solidFill>
                          <a:effectLst/>
                          <a:latin typeface="Georgia" panose="02040502050405020303" pitchFamily="18" charset="0"/>
                        </a:rPr>
                        <a:t>48</a:t>
                      </a:r>
                    </a:p>
                  </a:txBody>
                  <a:tcPr marL="8927" marR="8927" marT="8927" marB="0" anchor="b">
                    <a:lnL>
                      <a:noFill/>
                    </a:lnL>
                    <a:lnR>
                      <a:noFill/>
                    </a:lnR>
                    <a:lnT>
                      <a:noFill/>
                    </a:lnT>
                    <a:lnB>
                      <a:noFill/>
                    </a:lnB>
                    <a:solidFill>
                      <a:srgbClr val="FFFFFF"/>
                    </a:solidFill>
                  </a:tcPr>
                </a:tc>
                <a:tc>
                  <a:txBody>
                    <a:bodyPr/>
                    <a:lstStyle/>
                    <a:p>
                      <a:pPr algn="ctr" fontAlgn="b"/>
                      <a:r>
                        <a:rPr lang="en-US" sz="1200" b="0" i="0" u="none" strike="noStrike">
                          <a:solidFill>
                            <a:srgbClr val="000000"/>
                          </a:solidFill>
                          <a:effectLst/>
                          <a:latin typeface="Georgia" panose="02040502050405020303" pitchFamily="18" charset="0"/>
                        </a:rPr>
                        <a:t>94</a:t>
                      </a:r>
                    </a:p>
                  </a:txBody>
                  <a:tcPr marL="8927" marR="8927" marT="8927" marB="0" anchor="b">
                    <a:lnL>
                      <a:noFill/>
                    </a:lnL>
                    <a:lnR>
                      <a:noFill/>
                    </a:lnR>
                    <a:lnT>
                      <a:noFill/>
                    </a:lnT>
                    <a:lnB>
                      <a:noFill/>
                    </a:lnB>
                    <a:solidFill>
                      <a:srgbClr val="FFFFFF"/>
                    </a:solidFill>
                  </a:tcPr>
                </a:tc>
                <a:tc>
                  <a:txBody>
                    <a:bodyPr/>
                    <a:lstStyle/>
                    <a:p>
                      <a:pPr algn="ctr" fontAlgn="b"/>
                      <a:r>
                        <a:rPr lang="en-US" sz="1200" b="0" i="0" u="none" strike="noStrike">
                          <a:solidFill>
                            <a:srgbClr val="000000"/>
                          </a:solidFill>
                          <a:effectLst/>
                          <a:latin typeface="Georgia" panose="02040502050405020303" pitchFamily="18" charset="0"/>
                        </a:rPr>
                        <a:t>205</a:t>
                      </a:r>
                    </a:p>
                  </a:txBody>
                  <a:tcPr marL="8927" marR="8927" marT="8927" marB="0" anchor="b">
                    <a:lnL>
                      <a:noFill/>
                    </a:lnL>
                    <a:lnR>
                      <a:noFill/>
                    </a:lnR>
                    <a:lnT>
                      <a:noFill/>
                    </a:lnT>
                    <a:lnB>
                      <a:noFill/>
                    </a:lnB>
                    <a:solidFill>
                      <a:srgbClr val="FFFFFF"/>
                    </a:solidFill>
                  </a:tcPr>
                </a:tc>
                <a:tc>
                  <a:txBody>
                    <a:bodyPr/>
                    <a:lstStyle/>
                    <a:p>
                      <a:pPr algn="ctr" fontAlgn="b"/>
                      <a:r>
                        <a:rPr lang="en-US" sz="1200" b="0" i="0" u="none" strike="noStrike">
                          <a:solidFill>
                            <a:srgbClr val="000000"/>
                          </a:solidFill>
                          <a:effectLst/>
                          <a:latin typeface="Georgia" panose="02040502050405020303" pitchFamily="18" charset="0"/>
                        </a:rPr>
                        <a:t>508</a:t>
                      </a:r>
                    </a:p>
                  </a:txBody>
                  <a:tcPr marL="8927" marR="8927" marT="8927" marB="0" anchor="b">
                    <a:lnL>
                      <a:noFill/>
                    </a:lnL>
                    <a:lnR>
                      <a:noFill/>
                    </a:lnR>
                    <a:lnT>
                      <a:noFill/>
                    </a:lnT>
                    <a:lnB>
                      <a:noFill/>
                    </a:lnB>
                    <a:solidFill>
                      <a:srgbClr val="FFFFFF"/>
                    </a:solidFill>
                  </a:tcPr>
                </a:tc>
                <a:tc>
                  <a:txBody>
                    <a:bodyPr/>
                    <a:lstStyle/>
                    <a:p>
                      <a:pPr algn="ctr" fontAlgn="b"/>
                      <a:r>
                        <a:rPr lang="en-US" sz="1200" b="0" i="0" u="none" strike="noStrike">
                          <a:solidFill>
                            <a:srgbClr val="000000"/>
                          </a:solidFill>
                          <a:effectLst/>
                          <a:latin typeface="Georgia" panose="02040502050405020303" pitchFamily="18" charset="0"/>
                        </a:rPr>
                        <a:t>1,313</a:t>
                      </a:r>
                    </a:p>
                  </a:txBody>
                  <a:tcPr marL="8927" marR="8927" marT="8927" marB="0" anchor="b">
                    <a:lnL>
                      <a:noFill/>
                    </a:lnL>
                    <a:lnR>
                      <a:noFill/>
                    </a:lnR>
                    <a:lnT>
                      <a:noFill/>
                    </a:lnT>
                    <a:lnB>
                      <a:noFill/>
                    </a:lnB>
                    <a:solidFill>
                      <a:srgbClr val="FFFFFF"/>
                    </a:solidFill>
                  </a:tcPr>
                </a:tc>
                <a:tc>
                  <a:txBody>
                    <a:bodyPr/>
                    <a:lstStyle/>
                    <a:p>
                      <a:pPr algn="ctr" fontAlgn="b"/>
                      <a:r>
                        <a:rPr lang="en-US" sz="1200" b="0" i="0" u="none" strike="noStrike">
                          <a:solidFill>
                            <a:srgbClr val="000000"/>
                          </a:solidFill>
                          <a:effectLst/>
                          <a:latin typeface="Georgia" panose="02040502050405020303" pitchFamily="18" charset="0"/>
                        </a:rPr>
                        <a:t>2,036</a:t>
                      </a:r>
                    </a:p>
                  </a:txBody>
                  <a:tcPr marL="8927" marR="8927" marT="8927" marB="0" anchor="b">
                    <a:lnL>
                      <a:noFill/>
                    </a:lnL>
                    <a:lnR w="6350" cap="flat" cmpd="sng" algn="ctr">
                      <a:solidFill>
                        <a:srgbClr val="000000"/>
                      </a:solidFill>
                      <a:prstDash val="solid"/>
                      <a:round/>
                      <a:headEnd type="none" w="med" len="med"/>
                      <a:tailEnd type="none" w="med" len="med"/>
                    </a:lnR>
                    <a:lnT>
                      <a:noFill/>
                    </a:lnT>
                    <a:lnB>
                      <a:noFill/>
                    </a:lnB>
                    <a:solidFill>
                      <a:srgbClr val="FFFFFF"/>
                    </a:solidFill>
                  </a:tcPr>
                </a:tc>
                <a:extLst>
                  <a:ext uri="{0D108BD9-81ED-4DB2-BD59-A6C34878D82A}">
                    <a16:rowId xmlns:a16="http://schemas.microsoft.com/office/drawing/2014/main" xmlns="" val="3813075894"/>
                  </a:ext>
                </a:extLst>
              </a:tr>
              <a:tr h="198391">
                <a:tc>
                  <a:txBody>
                    <a:bodyPr/>
                    <a:lstStyle/>
                    <a:p>
                      <a:pPr algn="l" fontAlgn="b"/>
                      <a:r>
                        <a:rPr lang="en-US" sz="1200" b="0" i="0" u="none" strike="noStrike">
                          <a:solidFill>
                            <a:srgbClr val="000000"/>
                          </a:solidFill>
                          <a:effectLst/>
                          <a:latin typeface="Georgia" panose="02040502050405020303" pitchFamily="18" charset="0"/>
                        </a:rPr>
                        <a:t>Net Income</a:t>
                      </a:r>
                    </a:p>
                  </a:txBody>
                  <a:tcPr marL="80343" marR="8927" marT="8927" marB="0" anchor="b">
                    <a:lnL w="6350" cap="flat" cmpd="sng" algn="ctr">
                      <a:solidFill>
                        <a:srgbClr val="000000"/>
                      </a:solidFill>
                      <a:prstDash val="solid"/>
                      <a:round/>
                      <a:headEnd type="none" w="med" len="med"/>
                      <a:tailEnd type="none" w="med" len="med"/>
                    </a:lnL>
                    <a:lnR>
                      <a:noFill/>
                    </a:lnR>
                    <a:lnT>
                      <a:noFill/>
                    </a:lnT>
                    <a:lnB>
                      <a:noFill/>
                    </a:lnB>
                    <a:solidFill>
                      <a:srgbClr val="FFFFFF"/>
                    </a:solidFill>
                  </a:tcPr>
                </a:tc>
                <a:tc>
                  <a:txBody>
                    <a:bodyPr/>
                    <a:lstStyle/>
                    <a:p>
                      <a:pPr algn="ctr" fontAlgn="b"/>
                      <a:r>
                        <a:rPr lang="en-US" sz="1200" b="0" i="0" u="none" strike="noStrike">
                          <a:solidFill>
                            <a:srgbClr val="000000"/>
                          </a:solidFill>
                          <a:effectLst/>
                          <a:latin typeface="Georgia" panose="02040502050405020303" pitchFamily="18" charset="0"/>
                        </a:rPr>
                        <a:t>72</a:t>
                      </a:r>
                    </a:p>
                  </a:txBody>
                  <a:tcPr marL="8927" marR="8927" marT="8927" marB="0" anchor="b">
                    <a:lnL>
                      <a:noFill/>
                    </a:lnL>
                    <a:lnR>
                      <a:noFill/>
                    </a:lnR>
                    <a:lnT>
                      <a:noFill/>
                    </a:lnT>
                    <a:lnB>
                      <a:noFill/>
                    </a:lnB>
                    <a:solidFill>
                      <a:srgbClr val="FFFFFF"/>
                    </a:solidFill>
                  </a:tcPr>
                </a:tc>
                <a:tc>
                  <a:txBody>
                    <a:bodyPr/>
                    <a:lstStyle/>
                    <a:p>
                      <a:pPr algn="ctr" fontAlgn="b"/>
                      <a:r>
                        <a:rPr lang="en-US" sz="1200" b="0" i="0" u="none" strike="noStrike">
                          <a:solidFill>
                            <a:srgbClr val="000000"/>
                          </a:solidFill>
                          <a:effectLst/>
                          <a:latin typeface="Georgia" panose="02040502050405020303" pitchFamily="18" charset="0"/>
                        </a:rPr>
                        <a:t>259</a:t>
                      </a:r>
                    </a:p>
                  </a:txBody>
                  <a:tcPr marL="8927" marR="8927" marT="8927" marB="0" anchor="b">
                    <a:lnL>
                      <a:noFill/>
                    </a:lnL>
                    <a:lnR>
                      <a:noFill/>
                    </a:lnR>
                    <a:lnT>
                      <a:noFill/>
                    </a:lnT>
                    <a:lnB>
                      <a:noFill/>
                    </a:lnB>
                    <a:solidFill>
                      <a:srgbClr val="FFFFFF"/>
                    </a:solidFill>
                  </a:tcPr>
                </a:tc>
                <a:tc>
                  <a:txBody>
                    <a:bodyPr/>
                    <a:lstStyle/>
                    <a:p>
                      <a:pPr algn="ctr" fontAlgn="b"/>
                      <a:r>
                        <a:rPr lang="en-US" sz="1200" b="0" i="0" u="none" strike="noStrike">
                          <a:solidFill>
                            <a:srgbClr val="000000"/>
                          </a:solidFill>
                          <a:effectLst/>
                          <a:latin typeface="Georgia" panose="02040502050405020303" pitchFamily="18" charset="0"/>
                        </a:rPr>
                        <a:t>547</a:t>
                      </a:r>
                    </a:p>
                  </a:txBody>
                  <a:tcPr marL="8927" marR="8927" marT="8927" marB="0" anchor="b">
                    <a:lnL>
                      <a:noFill/>
                    </a:lnL>
                    <a:lnR>
                      <a:noFill/>
                    </a:lnR>
                    <a:lnT>
                      <a:noFill/>
                    </a:lnT>
                    <a:lnB>
                      <a:noFill/>
                    </a:lnB>
                    <a:solidFill>
                      <a:srgbClr val="FFFFFF"/>
                    </a:solidFill>
                  </a:tcPr>
                </a:tc>
                <a:tc>
                  <a:txBody>
                    <a:bodyPr/>
                    <a:lstStyle/>
                    <a:p>
                      <a:pPr algn="ctr" fontAlgn="b"/>
                      <a:r>
                        <a:rPr lang="en-US" sz="1200" b="0" i="0" u="none" strike="noStrike">
                          <a:solidFill>
                            <a:srgbClr val="000000"/>
                          </a:solidFill>
                          <a:effectLst/>
                          <a:latin typeface="Georgia" panose="02040502050405020303" pitchFamily="18" charset="0"/>
                        </a:rPr>
                        <a:t>254</a:t>
                      </a:r>
                    </a:p>
                  </a:txBody>
                  <a:tcPr marL="8927" marR="8927" marT="8927" marB="0" anchor="b">
                    <a:lnL>
                      <a:noFill/>
                    </a:lnL>
                    <a:lnR>
                      <a:noFill/>
                    </a:lnR>
                    <a:lnT>
                      <a:noFill/>
                    </a:lnT>
                    <a:lnB>
                      <a:noFill/>
                    </a:lnB>
                    <a:solidFill>
                      <a:srgbClr val="FFFFFF"/>
                    </a:solidFill>
                  </a:tcPr>
                </a:tc>
                <a:tc>
                  <a:txBody>
                    <a:bodyPr/>
                    <a:lstStyle/>
                    <a:p>
                      <a:pPr algn="ctr" fontAlgn="b"/>
                      <a:r>
                        <a:rPr lang="en-US" sz="1200" b="0" i="0" u="none" strike="noStrike">
                          <a:solidFill>
                            <a:srgbClr val="000000"/>
                          </a:solidFill>
                          <a:effectLst/>
                          <a:latin typeface="Georgia" panose="02040502050405020303" pitchFamily="18" charset="0"/>
                        </a:rPr>
                        <a:t>906</a:t>
                      </a:r>
                    </a:p>
                  </a:txBody>
                  <a:tcPr marL="8927" marR="8927" marT="8927" marB="0" anchor="b">
                    <a:lnL>
                      <a:noFill/>
                    </a:lnL>
                    <a:lnR>
                      <a:noFill/>
                    </a:lnR>
                    <a:lnT>
                      <a:noFill/>
                    </a:lnT>
                    <a:lnB>
                      <a:noFill/>
                    </a:lnB>
                    <a:solidFill>
                      <a:srgbClr val="FFFFFF"/>
                    </a:solidFill>
                  </a:tcPr>
                </a:tc>
                <a:tc>
                  <a:txBody>
                    <a:bodyPr/>
                    <a:lstStyle/>
                    <a:p>
                      <a:pPr algn="ctr" fontAlgn="b"/>
                      <a:r>
                        <a:rPr lang="en-US" sz="1200" b="0" i="0" u="none" strike="noStrike">
                          <a:solidFill>
                            <a:srgbClr val="000000"/>
                          </a:solidFill>
                          <a:effectLst/>
                          <a:latin typeface="Georgia" panose="02040502050405020303" pitchFamily="18" charset="0"/>
                        </a:rPr>
                        <a:t>1,111</a:t>
                      </a:r>
                    </a:p>
                  </a:txBody>
                  <a:tcPr marL="8927" marR="8927" marT="8927" marB="0" anchor="b">
                    <a:lnL>
                      <a:noFill/>
                    </a:lnL>
                    <a:lnR w="6350" cap="flat" cmpd="sng" algn="ctr">
                      <a:solidFill>
                        <a:srgbClr val="000000"/>
                      </a:solidFill>
                      <a:prstDash val="solid"/>
                      <a:round/>
                      <a:headEnd type="none" w="med" len="med"/>
                      <a:tailEnd type="none" w="med" len="med"/>
                    </a:lnR>
                    <a:lnT>
                      <a:noFill/>
                    </a:lnT>
                    <a:lnB>
                      <a:noFill/>
                    </a:lnB>
                    <a:solidFill>
                      <a:srgbClr val="FFFFFF"/>
                    </a:solidFill>
                  </a:tcPr>
                </a:tc>
                <a:extLst>
                  <a:ext uri="{0D108BD9-81ED-4DB2-BD59-A6C34878D82A}">
                    <a16:rowId xmlns:a16="http://schemas.microsoft.com/office/drawing/2014/main" xmlns="" val="3895444541"/>
                  </a:ext>
                </a:extLst>
              </a:tr>
              <a:tr h="198391">
                <a:tc>
                  <a:txBody>
                    <a:bodyPr/>
                    <a:lstStyle/>
                    <a:p>
                      <a:pPr algn="l" fontAlgn="b"/>
                      <a:r>
                        <a:rPr lang="en-US" sz="1200" b="1" i="0" u="none" strike="noStrike">
                          <a:solidFill>
                            <a:srgbClr val="000000"/>
                          </a:solidFill>
                          <a:effectLst/>
                          <a:latin typeface="Georgia" panose="02040502050405020303" pitchFamily="18" charset="0"/>
                        </a:rPr>
                        <a:t> </a:t>
                      </a:r>
                    </a:p>
                  </a:txBody>
                  <a:tcPr marL="80343" marR="8927" marT="8927" marB="0" anchor="b">
                    <a:lnL w="6350" cap="flat" cmpd="sng" algn="ctr">
                      <a:solidFill>
                        <a:srgbClr val="000000"/>
                      </a:solidFill>
                      <a:prstDash val="solid"/>
                      <a:round/>
                      <a:headEnd type="none" w="med" len="med"/>
                      <a:tailEnd type="none" w="med" len="med"/>
                    </a:lnL>
                    <a:lnR>
                      <a:noFill/>
                    </a:lnR>
                    <a:lnT>
                      <a:noFill/>
                    </a:lnT>
                    <a:lnB>
                      <a:noFill/>
                    </a:lnB>
                    <a:solidFill>
                      <a:srgbClr val="FFFFFF"/>
                    </a:solidFill>
                  </a:tcPr>
                </a:tc>
                <a:tc>
                  <a:txBody>
                    <a:bodyPr/>
                    <a:lstStyle/>
                    <a:p>
                      <a:pPr algn="l" fontAlgn="b"/>
                      <a:r>
                        <a:rPr lang="en-US" sz="1200" b="0" i="0" u="none" strike="noStrike">
                          <a:solidFill>
                            <a:srgbClr val="000000"/>
                          </a:solidFill>
                          <a:effectLst/>
                          <a:latin typeface="Georgia" panose="02040502050405020303" pitchFamily="18" charset="0"/>
                        </a:rPr>
                        <a:t> </a:t>
                      </a:r>
                    </a:p>
                  </a:txBody>
                  <a:tcPr marL="8927" marR="8927" marT="8927" marB="0" anchor="b">
                    <a:lnL>
                      <a:noFill/>
                    </a:lnL>
                    <a:lnR>
                      <a:noFill/>
                    </a:lnR>
                    <a:lnT>
                      <a:noFill/>
                    </a:lnT>
                    <a:lnB>
                      <a:noFill/>
                    </a:lnB>
                    <a:solidFill>
                      <a:srgbClr val="FFFFFF"/>
                    </a:solidFill>
                  </a:tcPr>
                </a:tc>
                <a:tc>
                  <a:txBody>
                    <a:bodyPr/>
                    <a:lstStyle/>
                    <a:p>
                      <a:pPr algn="l" fontAlgn="b"/>
                      <a:r>
                        <a:rPr lang="en-US" sz="1200" b="0" i="0" u="none" strike="noStrike">
                          <a:solidFill>
                            <a:srgbClr val="000000"/>
                          </a:solidFill>
                          <a:effectLst/>
                          <a:latin typeface="Georgia" panose="02040502050405020303" pitchFamily="18" charset="0"/>
                        </a:rPr>
                        <a:t> </a:t>
                      </a:r>
                    </a:p>
                  </a:txBody>
                  <a:tcPr marL="8927" marR="8927" marT="8927" marB="0" anchor="b">
                    <a:lnL>
                      <a:noFill/>
                    </a:lnL>
                    <a:lnR>
                      <a:noFill/>
                    </a:lnR>
                    <a:lnT>
                      <a:noFill/>
                    </a:lnT>
                    <a:lnB>
                      <a:noFill/>
                    </a:lnB>
                    <a:solidFill>
                      <a:srgbClr val="FFFFFF"/>
                    </a:solidFill>
                  </a:tcPr>
                </a:tc>
                <a:tc>
                  <a:txBody>
                    <a:bodyPr/>
                    <a:lstStyle/>
                    <a:p>
                      <a:pPr algn="l" fontAlgn="b"/>
                      <a:r>
                        <a:rPr lang="en-US" sz="1200" b="0" i="0" u="none" strike="noStrike">
                          <a:solidFill>
                            <a:srgbClr val="000000"/>
                          </a:solidFill>
                          <a:effectLst/>
                          <a:latin typeface="Georgia" panose="02040502050405020303" pitchFamily="18" charset="0"/>
                        </a:rPr>
                        <a:t> </a:t>
                      </a:r>
                    </a:p>
                  </a:txBody>
                  <a:tcPr marL="8927" marR="8927" marT="8927" marB="0" anchor="b">
                    <a:lnL>
                      <a:noFill/>
                    </a:lnL>
                    <a:lnR>
                      <a:noFill/>
                    </a:lnR>
                    <a:lnT>
                      <a:noFill/>
                    </a:lnT>
                    <a:lnB>
                      <a:noFill/>
                    </a:lnB>
                    <a:solidFill>
                      <a:srgbClr val="FFFFFF"/>
                    </a:solidFill>
                  </a:tcPr>
                </a:tc>
                <a:tc>
                  <a:txBody>
                    <a:bodyPr/>
                    <a:lstStyle/>
                    <a:p>
                      <a:pPr algn="l" fontAlgn="b"/>
                      <a:r>
                        <a:rPr lang="en-US" sz="1200" b="0" i="0" u="none" strike="noStrike">
                          <a:solidFill>
                            <a:srgbClr val="000000"/>
                          </a:solidFill>
                          <a:effectLst/>
                          <a:latin typeface="Georgia" panose="02040502050405020303" pitchFamily="18" charset="0"/>
                        </a:rPr>
                        <a:t> </a:t>
                      </a:r>
                    </a:p>
                  </a:txBody>
                  <a:tcPr marL="8927" marR="8927" marT="8927" marB="0" anchor="b">
                    <a:lnL>
                      <a:noFill/>
                    </a:lnL>
                    <a:lnR>
                      <a:noFill/>
                    </a:lnR>
                    <a:lnT>
                      <a:noFill/>
                    </a:lnT>
                    <a:lnB>
                      <a:noFill/>
                    </a:lnB>
                    <a:solidFill>
                      <a:srgbClr val="FFFFFF"/>
                    </a:solidFill>
                  </a:tcPr>
                </a:tc>
                <a:tc>
                  <a:txBody>
                    <a:bodyPr/>
                    <a:lstStyle/>
                    <a:p>
                      <a:pPr algn="l" fontAlgn="b"/>
                      <a:r>
                        <a:rPr lang="en-US" sz="1200" b="0" i="0" u="none" strike="noStrike">
                          <a:solidFill>
                            <a:srgbClr val="000000"/>
                          </a:solidFill>
                          <a:effectLst/>
                          <a:latin typeface="Georgia" panose="02040502050405020303" pitchFamily="18" charset="0"/>
                        </a:rPr>
                        <a:t> </a:t>
                      </a:r>
                    </a:p>
                  </a:txBody>
                  <a:tcPr marL="8927" marR="8927" marT="8927" marB="0" anchor="b">
                    <a:lnL>
                      <a:noFill/>
                    </a:lnL>
                    <a:lnR>
                      <a:noFill/>
                    </a:lnR>
                    <a:lnT>
                      <a:noFill/>
                    </a:lnT>
                    <a:lnB>
                      <a:noFill/>
                    </a:lnB>
                    <a:solidFill>
                      <a:srgbClr val="FFFFFF"/>
                    </a:solidFill>
                  </a:tcPr>
                </a:tc>
                <a:tc>
                  <a:txBody>
                    <a:bodyPr/>
                    <a:lstStyle/>
                    <a:p>
                      <a:pPr algn="l" fontAlgn="b"/>
                      <a:r>
                        <a:rPr lang="en-US" sz="1200" b="0" i="0" u="none" strike="noStrike">
                          <a:solidFill>
                            <a:srgbClr val="000000"/>
                          </a:solidFill>
                          <a:effectLst/>
                          <a:latin typeface="Georgia" panose="02040502050405020303" pitchFamily="18" charset="0"/>
                        </a:rPr>
                        <a:t> </a:t>
                      </a:r>
                    </a:p>
                  </a:txBody>
                  <a:tcPr marL="8927" marR="8927" marT="8927" marB="0" anchor="b">
                    <a:lnL>
                      <a:noFill/>
                    </a:lnL>
                    <a:lnR w="6350" cap="flat" cmpd="sng" algn="ctr">
                      <a:solidFill>
                        <a:srgbClr val="000000"/>
                      </a:solidFill>
                      <a:prstDash val="solid"/>
                      <a:round/>
                      <a:headEnd type="none" w="med" len="med"/>
                      <a:tailEnd type="none" w="med" len="med"/>
                    </a:lnR>
                    <a:lnT>
                      <a:noFill/>
                    </a:lnT>
                    <a:lnB>
                      <a:noFill/>
                    </a:lnB>
                    <a:solidFill>
                      <a:srgbClr val="FFFFFF"/>
                    </a:solidFill>
                  </a:tcPr>
                </a:tc>
                <a:extLst>
                  <a:ext uri="{0D108BD9-81ED-4DB2-BD59-A6C34878D82A}">
                    <a16:rowId xmlns:a16="http://schemas.microsoft.com/office/drawing/2014/main" xmlns="" val="1758405464"/>
                  </a:ext>
                </a:extLst>
              </a:tr>
              <a:tr h="198391">
                <a:tc>
                  <a:txBody>
                    <a:bodyPr/>
                    <a:lstStyle/>
                    <a:p>
                      <a:pPr algn="l" fontAlgn="b"/>
                      <a:r>
                        <a:rPr lang="en-US" sz="1200" b="1" i="0" u="none" strike="noStrike">
                          <a:solidFill>
                            <a:srgbClr val="000000"/>
                          </a:solidFill>
                          <a:effectLst/>
                          <a:latin typeface="Georgia" panose="02040502050405020303" pitchFamily="18" charset="0"/>
                        </a:rPr>
                        <a:t>Asset Quality</a:t>
                      </a:r>
                    </a:p>
                  </a:txBody>
                  <a:tcPr marL="80343" marR="8927" marT="8927" marB="0" anchor="b">
                    <a:lnL w="6350" cap="flat" cmpd="sng" algn="ctr">
                      <a:solidFill>
                        <a:srgbClr val="000000"/>
                      </a:solidFill>
                      <a:prstDash val="solid"/>
                      <a:round/>
                      <a:headEnd type="none" w="med" len="med"/>
                      <a:tailEnd type="none" w="med" len="med"/>
                    </a:lnL>
                    <a:lnR>
                      <a:noFill/>
                    </a:lnR>
                    <a:lnT>
                      <a:noFill/>
                    </a:lnT>
                    <a:lnB>
                      <a:noFill/>
                    </a:lnB>
                    <a:solidFill>
                      <a:srgbClr val="FFFFFF"/>
                    </a:solidFill>
                  </a:tcPr>
                </a:tc>
                <a:tc>
                  <a:txBody>
                    <a:bodyPr/>
                    <a:lstStyle/>
                    <a:p>
                      <a:pPr algn="l" fontAlgn="b"/>
                      <a:r>
                        <a:rPr lang="en-US" sz="1200" b="0" i="0" u="none" strike="noStrike">
                          <a:solidFill>
                            <a:srgbClr val="000000"/>
                          </a:solidFill>
                          <a:effectLst/>
                          <a:latin typeface="Georgia" panose="02040502050405020303" pitchFamily="18" charset="0"/>
                        </a:rPr>
                        <a:t> </a:t>
                      </a:r>
                    </a:p>
                  </a:txBody>
                  <a:tcPr marL="8927" marR="8927" marT="8927" marB="0" anchor="b">
                    <a:lnL>
                      <a:noFill/>
                    </a:lnL>
                    <a:lnR>
                      <a:noFill/>
                    </a:lnR>
                    <a:lnT>
                      <a:noFill/>
                    </a:lnT>
                    <a:lnB>
                      <a:noFill/>
                    </a:lnB>
                    <a:solidFill>
                      <a:srgbClr val="FFFFFF"/>
                    </a:solidFill>
                  </a:tcPr>
                </a:tc>
                <a:tc>
                  <a:txBody>
                    <a:bodyPr/>
                    <a:lstStyle/>
                    <a:p>
                      <a:pPr algn="l" fontAlgn="b"/>
                      <a:r>
                        <a:rPr lang="en-US" sz="1200" b="0" i="0" u="none" strike="noStrike">
                          <a:solidFill>
                            <a:srgbClr val="000000"/>
                          </a:solidFill>
                          <a:effectLst/>
                          <a:latin typeface="Georgia" panose="02040502050405020303" pitchFamily="18" charset="0"/>
                        </a:rPr>
                        <a:t> </a:t>
                      </a:r>
                    </a:p>
                  </a:txBody>
                  <a:tcPr marL="8927" marR="8927" marT="8927" marB="0" anchor="b">
                    <a:lnL>
                      <a:noFill/>
                    </a:lnL>
                    <a:lnR>
                      <a:noFill/>
                    </a:lnR>
                    <a:lnT>
                      <a:noFill/>
                    </a:lnT>
                    <a:lnB>
                      <a:noFill/>
                    </a:lnB>
                    <a:solidFill>
                      <a:srgbClr val="FFFFFF"/>
                    </a:solidFill>
                  </a:tcPr>
                </a:tc>
                <a:tc>
                  <a:txBody>
                    <a:bodyPr/>
                    <a:lstStyle/>
                    <a:p>
                      <a:pPr algn="l" fontAlgn="b"/>
                      <a:r>
                        <a:rPr lang="en-US" sz="1200" b="0" i="0" u="none" strike="noStrike">
                          <a:solidFill>
                            <a:srgbClr val="000000"/>
                          </a:solidFill>
                          <a:effectLst/>
                          <a:latin typeface="Georgia" panose="02040502050405020303" pitchFamily="18" charset="0"/>
                        </a:rPr>
                        <a:t> </a:t>
                      </a:r>
                    </a:p>
                  </a:txBody>
                  <a:tcPr marL="8927" marR="8927" marT="8927" marB="0" anchor="b">
                    <a:lnL>
                      <a:noFill/>
                    </a:lnL>
                    <a:lnR>
                      <a:noFill/>
                    </a:lnR>
                    <a:lnT>
                      <a:noFill/>
                    </a:lnT>
                    <a:lnB>
                      <a:noFill/>
                    </a:lnB>
                    <a:solidFill>
                      <a:srgbClr val="FFFFFF"/>
                    </a:solidFill>
                  </a:tcPr>
                </a:tc>
                <a:tc>
                  <a:txBody>
                    <a:bodyPr/>
                    <a:lstStyle/>
                    <a:p>
                      <a:pPr algn="l" fontAlgn="b"/>
                      <a:r>
                        <a:rPr lang="en-US" sz="1200" b="0" i="0" u="none" strike="noStrike">
                          <a:solidFill>
                            <a:srgbClr val="000000"/>
                          </a:solidFill>
                          <a:effectLst/>
                          <a:latin typeface="Georgia" panose="02040502050405020303" pitchFamily="18" charset="0"/>
                        </a:rPr>
                        <a:t> </a:t>
                      </a:r>
                    </a:p>
                  </a:txBody>
                  <a:tcPr marL="8927" marR="8927" marT="8927" marB="0" anchor="b">
                    <a:lnL>
                      <a:noFill/>
                    </a:lnL>
                    <a:lnR>
                      <a:noFill/>
                    </a:lnR>
                    <a:lnT>
                      <a:noFill/>
                    </a:lnT>
                    <a:lnB>
                      <a:noFill/>
                    </a:lnB>
                    <a:solidFill>
                      <a:srgbClr val="FFFFFF"/>
                    </a:solidFill>
                  </a:tcPr>
                </a:tc>
                <a:tc>
                  <a:txBody>
                    <a:bodyPr/>
                    <a:lstStyle/>
                    <a:p>
                      <a:pPr algn="l" fontAlgn="b"/>
                      <a:r>
                        <a:rPr lang="en-US" sz="1200" b="0" i="0" u="none" strike="noStrike">
                          <a:solidFill>
                            <a:srgbClr val="000000"/>
                          </a:solidFill>
                          <a:effectLst/>
                          <a:latin typeface="Georgia" panose="02040502050405020303" pitchFamily="18" charset="0"/>
                        </a:rPr>
                        <a:t> </a:t>
                      </a:r>
                    </a:p>
                  </a:txBody>
                  <a:tcPr marL="8927" marR="8927" marT="8927" marB="0" anchor="b">
                    <a:lnL>
                      <a:noFill/>
                    </a:lnL>
                    <a:lnR>
                      <a:noFill/>
                    </a:lnR>
                    <a:lnT>
                      <a:noFill/>
                    </a:lnT>
                    <a:lnB>
                      <a:noFill/>
                    </a:lnB>
                    <a:solidFill>
                      <a:srgbClr val="FFFFFF"/>
                    </a:solidFill>
                  </a:tcPr>
                </a:tc>
                <a:tc>
                  <a:txBody>
                    <a:bodyPr/>
                    <a:lstStyle/>
                    <a:p>
                      <a:pPr algn="l" fontAlgn="b"/>
                      <a:r>
                        <a:rPr lang="en-US" sz="1200" b="0" i="0" u="none" strike="noStrike">
                          <a:solidFill>
                            <a:srgbClr val="000000"/>
                          </a:solidFill>
                          <a:effectLst/>
                          <a:latin typeface="Georgia" panose="02040502050405020303" pitchFamily="18" charset="0"/>
                        </a:rPr>
                        <a:t> </a:t>
                      </a:r>
                    </a:p>
                  </a:txBody>
                  <a:tcPr marL="8927" marR="8927" marT="8927" marB="0" anchor="b">
                    <a:lnL>
                      <a:noFill/>
                    </a:lnL>
                    <a:lnR w="6350" cap="flat" cmpd="sng" algn="ctr">
                      <a:solidFill>
                        <a:srgbClr val="000000"/>
                      </a:solidFill>
                      <a:prstDash val="solid"/>
                      <a:round/>
                      <a:headEnd type="none" w="med" len="med"/>
                      <a:tailEnd type="none" w="med" len="med"/>
                    </a:lnR>
                    <a:lnT>
                      <a:noFill/>
                    </a:lnT>
                    <a:lnB>
                      <a:noFill/>
                    </a:lnB>
                    <a:solidFill>
                      <a:srgbClr val="FFFFFF"/>
                    </a:solidFill>
                  </a:tcPr>
                </a:tc>
                <a:extLst>
                  <a:ext uri="{0D108BD9-81ED-4DB2-BD59-A6C34878D82A}">
                    <a16:rowId xmlns:a16="http://schemas.microsoft.com/office/drawing/2014/main" xmlns="" val="835132431"/>
                  </a:ext>
                </a:extLst>
              </a:tr>
              <a:tr h="198391">
                <a:tc>
                  <a:txBody>
                    <a:bodyPr/>
                    <a:lstStyle/>
                    <a:p>
                      <a:pPr algn="l" fontAlgn="b"/>
                      <a:r>
                        <a:rPr lang="en-US" sz="1200" b="0" i="0" u="none" strike="noStrike">
                          <a:solidFill>
                            <a:srgbClr val="000000"/>
                          </a:solidFill>
                          <a:effectLst/>
                          <a:latin typeface="Georgia" panose="02040502050405020303" pitchFamily="18" charset="0"/>
                        </a:rPr>
                        <a:t>Gross Infection Ratio</a:t>
                      </a:r>
                    </a:p>
                  </a:txBody>
                  <a:tcPr marL="80343" marR="8927" marT="8927" marB="0" anchor="b">
                    <a:lnL w="6350" cap="flat" cmpd="sng" algn="ctr">
                      <a:solidFill>
                        <a:srgbClr val="000000"/>
                      </a:solidFill>
                      <a:prstDash val="solid"/>
                      <a:round/>
                      <a:headEnd type="none" w="med" len="med"/>
                      <a:tailEnd type="none" w="med" len="med"/>
                    </a:lnL>
                    <a:lnR>
                      <a:noFill/>
                    </a:lnR>
                    <a:lnT>
                      <a:noFill/>
                    </a:lnT>
                    <a:lnB>
                      <a:noFill/>
                    </a:lnB>
                    <a:solidFill>
                      <a:srgbClr val="FFFFFF"/>
                    </a:solidFill>
                  </a:tcPr>
                </a:tc>
                <a:tc>
                  <a:txBody>
                    <a:bodyPr/>
                    <a:lstStyle/>
                    <a:p>
                      <a:pPr algn="ctr" fontAlgn="ctr"/>
                      <a:r>
                        <a:rPr lang="en-US" sz="1200" b="0" i="0" u="none" strike="noStrike">
                          <a:solidFill>
                            <a:srgbClr val="000000"/>
                          </a:solidFill>
                          <a:effectLst/>
                          <a:latin typeface="Georgia" panose="02040502050405020303" pitchFamily="18" charset="0"/>
                        </a:rPr>
                        <a:t>0.5%</a:t>
                      </a:r>
                    </a:p>
                  </a:txBody>
                  <a:tcPr marL="8927" marR="8927" marT="8927" marB="0" anchor="ctr">
                    <a:lnL>
                      <a:noFill/>
                    </a:lnL>
                    <a:lnR>
                      <a:noFill/>
                    </a:lnR>
                    <a:lnT>
                      <a:noFill/>
                    </a:lnT>
                    <a:lnB>
                      <a:noFill/>
                    </a:lnB>
                    <a:solidFill>
                      <a:srgbClr val="FFFFFF"/>
                    </a:solidFill>
                  </a:tcPr>
                </a:tc>
                <a:tc>
                  <a:txBody>
                    <a:bodyPr/>
                    <a:lstStyle/>
                    <a:p>
                      <a:pPr algn="ctr" fontAlgn="ctr"/>
                      <a:r>
                        <a:rPr lang="en-US" sz="1200" b="0" i="0" u="none" strike="noStrike">
                          <a:solidFill>
                            <a:srgbClr val="000000"/>
                          </a:solidFill>
                          <a:effectLst/>
                          <a:latin typeface="Georgia" panose="02040502050405020303" pitchFamily="18" charset="0"/>
                        </a:rPr>
                        <a:t>0.5%</a:t>
                      </a:r>
                    </a:p>
                  </a:txBody>
                  <a:tcPr marL="8927" marR="8927" marT="8927" marB="0" anchor="ctr">
                    <a:lnL>
                      <a:noFill/>
                    </a:lnL>
                    <a:lnR>
                      <a:noFill/>
                    </a:lnR>
                    <a:lnT>
                      <a:noFill/>
                    </a:lnT>
                    <a:lnB>
                      <a:noFill/>
                    </a:lnB>
                    <a:solidFill>
                      <a:srgbClr val="FFFFFF"/>
                    </a:solidFill>
                  </a:tcPr>
                </a:tc>
                <a:tc>
                  <a:txBody>
                    <a:bodyPr/>
                    <a:lstStyle/>
                    <a:p>
                      <a:pPr algn="ctr" fontAlgn="ctr"/>
                      <a:r>
                        <a:rPr lang="en-US" sz="1200" b="0" i="0" u="none" strike="noStrike">
                          <a:solidFill>
                            <a:srgbClr val="000000"/>
                          </a:solidFill>
                          <a:effectLst/>
                          <a:latin typeface="Georgia" panose="02040502050405020303" pitchFamily="18" charset="0"/>
                        </a:rPr>
                        <a:t>1.3%</a:t>
                      </a:r>
                    </a:p>
                  </a:txBody>
                  <a:tcPr marL="8927" marR="8927" marT="8927" marB="0" anchor="ctr">
                    <a:lnL>
                      <a:noFill/>
                    </a:lnL>
                    <a:lnR>
                      <a:noFill/>
                    </a:lnR>
                    <a:lnT>
                      <a:noFill/>
                    </a:lnT>
                    <a:lnB>
                      <a:noFill/>
                    </a:lnB>
                    <a:solidFill>
                      <a:srgbClr val="FFFFFF"/>
                    </a:solidFill>
                  </a:tcPr>
                </a:tc>
                <a:tc>
                  <a:txBody>
                    <a:bodyPr/>
                    <a:lstStyle/>
                    <a:p>
                      <a:pPr algn="ctr" fontAlgn="ctr"/>
                      <a:r>
                        <a:rPr lang="en-US" sz="1200" b="0" i="0" u="none" strike="noStrike">
                          <a:solidFill>
                            <a:srgbClr val="000000"/>
                          </a:solidFill>
                          <a:effectLst/>
                          <a:latin typeface="Georgia" panose="02040502050405020303" pitchFamily="18" charset="0"/>
                        </a:rPr>
                        <a:t>4.1%</a:t>
                      </a:r>
                    </a:p>
                  </a:txBody>
                  <a:tcPr marL="8927" marR="8927" marT="8927" marB="0" anchor="ctr">
                    <a:lnL>
                      <a:noFill/>
                    </a:lnL>
                    <a:lnR>
                      <a:noFill/>
                    </a:lnR>
                    <a:lnT>
                      <a:noFill/>
                    </a:lnT>
                    <a:lnB>
                      <a:noFill/>
                    </a:lnB>
                    <a:solidFill>
                      <a:srgbClr val="FFFFFF"/>
                    </a:solidFill>
                  </a:tcPr>
                </a:tc>
                <a:tc>
                  <a:txBody>
                    <a:bodyPr/>
                    <a:lstStyle/>
                    <a:p>
                      <a:pPr algn="ctr" fontAlgn="ctr"/>
                      <a:r>
                        <a:rPr lang="en-US" sz="1200" b="0" i="0" u="none" strike="noStrike">
                          <a:solidFill>
                            <a:srgbClr val="000000"/>
                          </a:solidFill>
                          <a:effectLst/>
                          <a:latin typeface="Georgia" panose="02040502050405020303" pitchFamily="18" charset="0"/>
                        </a:rPr>
                        <a:t>0.1%</a:t>
                      </a:r>
                    </a:p>
                  </a:txBody>
                  <a:tcPr marL="8927" marR="8927" marT="8927" marB="0" anchor="ctr">
                    <a:lnL>
                      <a:noFill/>
                    </a:lnL>
                    <a:lnR>
                      <a:noFill/>
                    </a:lnR>
                    <a:lnT>
                      <a:noFill/>
                    </a:lnT>
                    <a:lnB>
                      <a:noFill/>
                    </a:lnB>
                    <a:solidFill>
                      <a:srgbClr val="FFFFFF"/>
                    </a:solidFill>
                  </a:tcPr>
                </a:tc>
                <a:tc>
                  <a:txBody>
                    <a:bodyPr/>
                    <a:lstStyle/>
                    <a:p>
                      <a:pPr algn="ctr" fontAlgn="ctr"/>
                      <a:r>
                        <a:rPr lang="en-US" sz="1200" b="0" i="0" u="none" strike="noStrike">
                          <a:solidFill>
                            <a:srgbClr val="000000"/>
                          </a:solidFill>
                          <a:effectLst/>
                          <a:latin typeface="Georgia" panose="02040502050405020303" pitchFamily="18" charset="0"/>
                        </a:rPr>
                        <a:t>2.8%</a:t>
                      </a:r>
                    </a:p>
                  </a:txBody>
                  <a:tcPr marL="8927" marR="8927" marT="8927" marB="0" anchor="ctr">
                    <a:lnL>
                      <a:noFill/>
                    </a:lnL>
                    <a:lnR w="6350" cap="flat" cmpd="sng" algn="ctr">
                      <a:solidFill>
                        <a:srgbClr val="000000"/>
                      </a:solidFill>
                      <a:prstDash val="solid"/>
                      <a:round/>
                      <a:headEnd type="none" w="med" len="med"/>
                      <a:tailEnd type="none" w="med" len="med"/>
                    </a:lnR>
                    <a:lnT>
                      <a:noFill/>
                    </a:lnT>
                    <a:lnB>
                      <a:noFill/>
                    </a:lnB>
                    <a:solidFill>
                      <a:srgbClr val="FFFFFF"/>
                    </a:solidFill>
                  </a:tcPr>
                </a:tc>
                <a:extLst>
                  <a:ext uri="{0D108BD9-81ED-4DB2-BD59-A6C34878D82A}">
                    <a16:rowId xmlns:a16="http://schemas.microsoft.com/office/drawing/2014/main" xmlns="" val="3796242788"/>
                  </a:ext>
                </a:extLst>
              </a:tr>
              <a:tr h="198391">
                <a:tc>
                  <a:txBody>
                    <a:bodyPr/>
                    <a:lstStyle/>
                    <a:p>
                      <a:pPr algn="l" fontAlgn="b"/>
                      <a:r>
                        <a:rPr lang="en-US" sz="1200" b="0" i="0" u="none" strike="noStrike">
                          <a:solidFill>
                            <a:srgbClr val="000000"/>
                          </a:solidFill>
                          <a:effectLst/>
                          <a:latin typeface="Georgia" panose="02040502050405020303" pitchFamily="18" charset="0"/>
                        </a:rPr>
                        <a:t>Net Infection Ratio</a:t>
                      </a:r>
                    </a:p>
                  </a:txBody>
                  <a:tcPr marL="80343" marR="8927" marT="8927" marB="0" anchor="b">
                    <a:lnL w="6350" cap="flat" cmpd="sng" algn="ctr">
                      <a:solidFill>
                        <a:srgbClr val="000000"/>
                      </a:solidFill>
                      <a:prstDash val="solid"/>
                      <a:round/>
                      <a:headEnd type="none" w="med" len="med"/>
                      <a:tailEnd type="none" w="med" len="med"/>
                    </a:lnL>
                    <a:lnR>
                      <a:noFill/>
                    </a:lnR>
                    <a:lnT>
                      <a:noFill/>
                    </a:lnT>
                    <a:lnB>
                      <a:noFill/>
                    </a:lnB>
                    <a:solidFill>
                      <a:srgbClr val="FFFFFF"/>
                    </a:solidFill>
                  </a:tcPr>
                </a:tc>
                <a:tc>
                  <a:txBody>
                    <a:bodyPr/>
                    <a:lstStyle/>
                    <a:p>
                      <a:pPr algn="ctr" fontAlgn="ctr"/>
                      <a:r>
                        <a:rPr lang="en-US" sz="1200" b="0" i="0" u="none" strike="noStrike">
                          <a:solidFill>
                            <a:srgbClr val="000000"/>
                          </a:solidFill>
                          <a:effectLst/>
                          <a:latin typeface="Georgia" panose="02040502050405020303" pitchFamily="18" charset="0"/>
                        </a:rPr>
                        <a:t>-0.4%</a:t>
                      </a:r>
                    </a:p>
                  </a:txBody>
                  <a:tcPr marL="8927" marR="8927" marT="8927" marB="0" anchor="ctr">
                    <a:lnL>
                      <a:noFill/>
                    </a:lnL>
                    <a:lnR>
                      <a:noFill/>
                    </a:lnR>
                    <a:lnT>
                      <a:noFill/>
                    </a:lnT>
                    <a:lnB>
                      <a:noFill/>
                    </a:lnB>
                    <a:solidFill>
                      <a:srgbClr val="FFFFFF"/>
                    </a:solidFill>
                  </a:tcPr>
                </a:tc>
                <a:tc>
                  <a:txBody>
                    <a:bodyPr/>
                    <a:lstStyle/>
                    <a:p>
                      <a:pPr algn="ctr" fontAlgn="ctr"/>
                      <a:r>
                        <a:rPr lang="en-US" sz="1200" b="0" i="0" u="none" strike="noStrike">
                          <a:solidFill>
                            <a:srgbClr val="000000"/>
                          </a:solidFill>
                          <a:effectLst/>
                          <a:latin typeface="Georgia" panose="02040502050405020303" pitchFamily="18" charset="0"/>
                        </a:rPr>
                        <a:t>-0.4%</a:t>
                      </a:r>
                    </a:p>
                  </a:txBody>
                  <a:tcPr marL="8927" marR="8927" marT="8927" marB="0" anchor="ctr">
                    <a:lnL>
                      <a:noFill/>
                    </a:lnL>
                    <a:lnR>
                      <a:noFill/>
                    </a:lnR>
                    <a:lnT>
                      <a:noFill/>
                    </a:lnT>
                    <a:lnB>
                      <a:noFill/>
                    </a:lnB>
                    <a:solidFill>
                      <a:srgbClr val="FFFFFF"/>
                    </a:solidFill>
                  </a:tcPr>
                </a:tc>
                <a:tc>
                  <a:txBody>
                    <a:bodyPr/>
                    <a:lstStyle/>
                    <a:p>
                      <a:pPr algn="ctr" fontAlgn="ctr"/>
                      <a:r>
                        <a:rPr lang="en-US" sz="1200" b="0" i="0" u="none" strike="noStrike">
                          <a:solidFill>
                            <a:srgbClr val="000000"/>
                          </a:solidFill>
                          <a:effectLst/>
                          <a:latin typeface="Georgia" panose="02040502050405020303" pitchFamily="18" charset="0"/>
                        </a:rPr>
                        <a:t>0.1%</a:t>
                      </a:r>
                    </a:p>
                  </a:txBody>
                  <a:tcPr marL="8927" marR="8927" marT="8927" marB="0" anchor="ctr">
                    <a:lnL>
                      <a:noFill/>
                    </a:lnL>
                    <a:lnR>
                      <a:noFill/>
                    </a:lnR>
                    <a:lnT>
                      <a:noFill/>
                    </a:lnT>
                    <a:lnB>
                      <a:noFill/>
                    </a:lnB>
                    <a:solidFill>
                      <a:srgbClr val="FFFFFF"/>
                    </a:solidFill>
                  </a:tcPr>
                </a:tc>
                <a:tc>
                  <a:txBody>
                    <a:bodyPr/>
                    <a:lstStyle/>
                    <a:p>
                      <a:pPr algn="ctr" fontAlgn="ctr"/>
                      <a:r>
                        <a:rPr lang="en-US" sz="1200" b="0" i="0" u="none" strike="noStrike">
                          <a:solidFill>
                            <a:srgbClr val="000000"/>
                          </a:solidFill>
                          <a:effectLst/>
                          <a:latin typeface="Georgia" panose="02040502050405020303" pitchFamily="18" charset="0"/>
                        </a:rPr>
                        <a:t>1.9%</a:t>
                      </a:r>
                    </a:p>
                  </a:txBody>
                  <a:tcPr marL="8927" marR="8927" marT="8927" marB="0" anchor="ctr">
                    <a:lnL>
                      <a:noFill/>
                    </a:lnL>
                    <a:lnR>
                      <a:noFill/>
                    </a:lnR>
                    <a:lnT>
                      <a:noFill/>
                    </a:lnT>
                    <a:lnB>
                      <a:noFill/>
                    </a:lnB>
                    <a:solidFill>
                      <a:srgbClr val="FFFFFF"/>
                    </a:solidFill>
                  </a:tcPr>
                </a:tc>
                <a:tc>
                  <a:txBody>
                    <a:bodyPr/>
                    <a:lstStyle/>
                    <a:p>
                      <a:pPr algn="ctr" fontAlgn="ctr"/>
                      <a:r>
                        <a:rPr lang="en-US" sz="1200" b="0" i="0" u="none" strike="noStrike">
                          <a:solidFill>
                            <a:srgbClr val="000000"/>
                          </a:solidFill>
                          <a:effectLst/>
                          <a:latin typeface="Georgia" panose="02040502050405020303" pitchFamily="18" charset="0"/>
                        </a:rPr>
                        <a:t>-4.1%</a:t>
                      </a:r>
                    </a:p>
                  </a:txBody>
                  <a:tcPr marL="8927" marR="8927" marT="8927" marB="0" anchor="ctr">
                    <a:lnL>
                      <a:noFill/>
                    </a:lnL>
                    <a:lnR>
                      <a:noFill/>
                    </a:lnR>
                    <a:lnT>
                      <a:noFill/>
                    </a:lnT>
                    <a:lnB>
                      <a:noFill/>
                    </a:lnB>
                    <a:solidFill>
                      <a:srgbClr val="FFFFFF"/>
                    </a:solidFill>
                  </a:tcPr>
                </a:tc>
                <a:tc>
                  <a:txBody>
                    <a:bodyPr/>
                    <a:lstStyle/>
                    <a:p>
                      <a:pPr algn="ctr" fontAlgn="ctr"/>
                      <a:r>
                        <a:rPr lang="en-US" sz="1200" b="0" i="0" u="none" strike="noStrike">
                          <a:solidFill>
                            <a:srgbClr val="000000"/>
                          </a:solidFill>
                          <a:effectLst/>
                          <a:latin typeface="Georgia" panose="02040502050405020303" pitchFamily="18" charset="0"/>
                        </a:rPr>
                        <a:t>-2.9%</a:t>
                      </a:r>
                    </a:p>
                  </a:txBody>
                  <a:tcPr marL="8927" marR="8927" marT="8927" marB="0" anchor="ctr">
                    <a:lnL>
                      <a:noFill/>
                    </a:lnL>
                    <a:lnR w="6350" cap="flat" cmpd="sng" algn="ctr">
                      <a:solidFill>
                        <a:srgbClr val="000000"/>
                      </a:solidFill>
                      <a:prstDash val="solid"/>
                      <a:round/>
                      <a:headEnd type="none" w="med" len="med"/>
                      <a:tailEnd type="none" w="med" len="med"/>
                    </a:lnR>
                    <a:lnT>
                      <a:noFill/>
                    </a:lnT>
                    <a:lnB>
                      <a:noFill/>
                    </a:lnB>
                    <a:solidFill>
                      <a:srgbClr val="FFFFFF"/>
                    </a:solidFill>
                  </a:tcPr>
                </a:tc>
                <a:extLst>
                  <a:ext uri="{0D108BD9-81ED-4DB2-BD59-A6C34878D82A}">
                    <a16:rowId xmlns:a16="http://schemas.microsoft.com/office/drawing/2014/main" xmlns="" val="4168727851"/>
                  </a:ext>
                </a:extLst>
              </a:tr>
              <a:tr h="198391">
                <a:tc>
                  <a:txBody>
                    <a:bodyPr/>
                    <a:lstStyle/>
                    <a:p>
                      <a:pPr algn="l" fontAlgn="b"/>
                      <a:r>
                        <a:rPr lang="en-US" sz="1200" b="0" i="0" u="none" strike="noStrike">
                          <a:solidFill>
                            <a:srgbClr val="000000"/>
                          </a:solidFill>
                          <a:effectLst/>
                          <a:latin typeface="Georgia" panose="02040502050405020303" pitchFamily="18" charset="0"/>
                        </a:rPr>
                        <a:t>Coverage Ratio</a:t>
                      </a:r>
                    </a:p>
                  </a:txBody>
                  <a:tcPr marL="80343" marR="8927" marT="8927" marB="0" anchor="b">
                    <a:lnL w="6350" cap="flat" cmpd="sng" algn="ctr">
                      <a:solidFill>
                        <a:srgbClr val="000000"/>
                      </a:solidFill>
                      <a:prstDash val="solid"/>
                      <a:round/>
                      <a:headEnd type="none" w="med" len="med"/>
                      <a:tailEnd type="none" w="med" len="med"/>
                    </a:lnL>
                    <a:lnR>
                      <a:noFill/>
                    </a:lnR>
                    <a:lnT>
                      <a:noFill/>
                    </a:lnT>
                    <a:lnB>
                      <a:noFill/>
                    </a:lnB>
                    <a:solidFill>
                      <a:srgbClr val="FFFFFF"/>
                    </a:solidFill>
                  </a:tcPr>
                </a:tc>
                <a:tc>
                  <a:txBody>
                    <a:bodyPr/>
                    <a:lstStyle/>
                    <a:p>
                      <a:pPr algn="ctr" fontAlgn="ctr"/>
                      <a:r>
                        <a:rPr lang="en-US" sz="1200" b="0" i="0" u="none" strike="noStrike">
                          <a:solidFill>
                            <a:srgbClr val="000000"/>
                          </a:solidFill>
                          <a:effectLst/>
                          <a:latin typeface="Georgia" panose="02040502050405020303" pitchFamily="18" charset="0"/>
                        </a:rPr>
                        <a:t>188.7%</a:t>
                      </a:r>
                    </a:p>
                  </a:txBody>
                  <a:tcPr marL="8927" marR="8927" marT="8927" marB="0" anchor="ctr">
                    <a:lnL>
                      <a:noFill/>
                    </a:lnL>
                    <a:lnR>
                      <a:noFill/>
                    </a:lnR>
                    <a:lnT>
                      <a:noFill/>
                    </a:lnT>
                    <a:lnB>
                      <a:noFill/>
                    </a:lnB>
                    <a:solidFill>
                      <a:srgbClr val="FFFFFF"/>
                    </a:solidFill>
                  </a:tcPr>
                </a:tc>
                <a:tc>
                  <a:txBody>
                    <a:bodyPr/>
                    <a:lstStyle/>
                    <a:p>
                      <a:pPr algn="ctr" fontAlgn="ctr"/>
                      <a:r>
                        <a:rPr lang="en-US" sz="1200" b="0" i="0" u="none" strike="noStrike">
                          <a:solidFill>
                            <a:srgbClr val="000000"/>
                          </a:solidFill>
                          <a:effectLst/>
                          <a:latin typeface="Georgia" panose="02040502050405020303" pitchFamily="18" charset="0"/>
                        </a:rPr>
                        <a:t>194.8%</a:t>
                      </a:r>
                    </a:p>
                  </a:txBody>
                  <a:tcPr marL="8927" marR="8927" marT="8927" marB="0" anchor="ctr">
                    <a:lnL>
                      <a:noFill/>
                    </a:lnL>
                    <a:lnR>
                      <a:noFill/>
                    </a:lnR>
                    <a:lnT>
                      <a:noFill/>
                    </a:lnT>
                    <a:lnB>
                      <a:noFill/>
                    </a:lnB>
                    <a:solidFill>
                      <a:srgbClr val="FFFFFF"/>
                    </a:solidFill>
                  </a:tcPr>
                </a:tc>
                <a:tc>
                  <a:txBody>
                    <a:bodyPr/>
                    <a:lstStyle/>
                    <a:p>
                      <a:pPr algn="ctr" fontAlgn="ctr"/>
                      <a:r>
                        <a:rPr lang="en-US" sz="1200" b="0" i="0" u="none" strike="noStrike">
                          <a:solidFill>
                            <a:srgbClr val="000000"/>
                          </a:solidFill>
                          <a:effectLst/>
                          <a:latin typeface="Georgia" panose="02040502050405020303" pitchFamily="18" charset="0"/>
                        </a:rPr>
                        <a:t>94.3%</a:t>
                      </a:r>
                    </a:p>
                  </a:txBody>
                  <a:tcPr marL="8927" marR="8927" marT="8927" marB="0" anchor="ctr">
                    <a:lnL>
                      <a:noFill/>
                    </a:lnL>
                    <a:lnR>
                      <a:noFill/>
                    </a:lnR>
                    <a:lnT>
                      <a:noFill/>
                    </a:lnT>
                    <a:lnB>
                      <a:noFill/>
                    </a:lnB>
                    <a:solidFill>
                      <a:srgbClr val="FFFFFF"/>
                    </a:solidFill>
                  </a:tcPr>
                </a:tc>
                <a:tc>
                  <a:txBody>
                    <a:bodyPr/>
                    <a:lstStyle/>
                    <a:p>
                      <a:pPr algn="ctr" fontAlgn="ctr"/>
                      <a:r>
                        <a:rPr lang="en-US" sz="1200" b="0" i="0" u="none" strike="noStrike">
                          <a:solidFill>
                            <a:srgbClr val="000000"/>
                          </a:solidFill>
                          <a:effectLst/>
                          <a:latin typeface="Georgia" panose="02040502050405020303" pitchFamily="18" charset="0"/>
                        </a:rPr>
                        <a:t>56.6%</a:t>
                      </a:r>
                    </a:p>
                  </a:txBody>
                  <a:tcPr marL="8927" marR="8927" marT="8927" marB="0" anchor="ctr">
                    <a:lnL>
                      <a:noFill/>
                    </a:lnL>
                    <a:lnR>
                      <a:noFill/>
                    </a:lnR>
                    <a:lnT>
                      <a:noFill/>
                    </a:lnT>
                    <a:lnB>
                      <a:noFill/>
                    </a:lnB>
                    <a:solidFill>
                      <a:srgbClr val="FFFFFF"/>
                    </a:solidFill>
                  </a:tcPr>
                </a:tc>
                <a:tc>
                  <a:txBody>
                    <a:bodyPr/>
                    <a:lstStyle/>
                    <a:p>
                      <a:pPr algn="ctr" fontAlgn="ctr"/>
                      <a:r>
                        <a:rPr lang="en-US" sz="1200" b="0" i="0" u="none" strike="noStrike">
                          <a:solidFill>
                            <a:srgbClr val="000000"/>
                          </a:solidFill>
                          <a:effectLst/>
                          <a:latin typeface="Georgia" panose="02040502050405020303" pitchFamily="18" charset="0"/>
                        </a:rPr>
                        <a:t>3660.5%</a:t>
                      </a:r>
                    </a:p>
                  </a:txBody>
                  <a:tcPr marL="8927" marR="8927" marT="8927" marB="0" anchor="ctr">
                    <a:lnL>
                      <a:noFill/>
                    </a:lnL>
                    <a:lnR>
                      <a:noFill/>
                    </a:lnR>
                    <a:lnT>
                      <a:noFill/>
                    </a:lnT>
                    <a:lnB>
                      <a:noFill/>
                    </a:lnB>
                    <a:solidFill>
                      <a:srgbClr val="FFFFFF"/>
                    </a:solidFill>
                  </a:tcPr>
                </a:tc>
                <a:tc>
                  <a:txBody>
                    <a:bodyPr/>
                    <a:lstStyle/>
                    <a:p>
                      <a:pPr algn="ctr" fontAlgn="ctr"/>
                      <a:r>
                        <a:rPr lang="en-US" sz="1200" b="0" i="0" u="none" strike="noStrike">
                          <a:solidFill>
                            <a:srgbClr val="000000"/>
                          </a:solidFill>
                          <a:effectLst/>
                          <a:latin typeface="Georgia" panose="02040502050405020303" pitchFamily="18" charset="0"/>
                        </a:rPr>
                        <a:t>198.9%</a:t>
                      </a:r>
                    </a:p>
                  </a:txBody>
                  <a:tcPr marL="8927" marR="8927" marT="8927" marB="0" anchor="ctr">
                    <a:lnL>
                      <a:noFill/>
                    </a:lnL>
                    <a:lnR w="6350" cap="flat" cmpd="sng" algn="ctr">
                      <a:solidFill>
                        <a:srgbClr val="000000"/>
                      </a:solidFill>
                      <a:prstDash val="solid"/>
                      <a:round/>
                      <a:headEnd type="none" w="med" len="med"/>
                      <a:tailEnd type="none" w="med" len="med"/>
                    </a:lnR>
                    <a:lnT>
                      <a:noFill/>
                    </a:lnT>
                    <a:lnB>
                      <a:noFill/>
                    </a:lnB>
                    <a:solidFill>
                      <a:srgbClr val="FFFFFF"/>
                    </a:solidFill>
                  </a:tcPr>
                </a:tc>
                <a:extLst>
                  <a:ext uri="{0D108BD9-81ED-4DB2-BD59-A6C34878D82A}">
                    <a16:rowId xmlns:a16="http://schemas.microsoft.com/office/drawing/2014/main" xmlns="" val="4009528867"/>
                  </a:ext>
                </a:extLst>
              </a:tr>
              <a:tr h="198391">
                <a:tc>
                  <a:txBody>
                    <a:bodyPr/>
                    <a:lstStyle/>
                    <a:p>
                      <a:pPr algn="l" fontAlgn="b"/>
                      <a:r>
                        <a:rPr lang="en-US" sz="1200" b="0" i="0" u="none" strike="noStrike">
                          <a:solidFill>
                            <a:srgbClr val="000000"/>
                          </a:solidFill>
                          <a:effectLst/>
                          <a:latin typeface="Georgia" panose="02040502050405020303" pitchFamily="18" charset="0"/>
                        </a:rPr>
                        <a:t>Advances to Funds Borrowed Ratio</a:t>
                      </a:r>
                    </a:p>
                  </a:txBody>
                  <a:tcPr marL="80343" marR="8927" marT="8927" marB="0" anchor="b">
                    <a:lnL w="6350" cap="flat" cmpd="sng" algn="ctr">
                      <a:solidFill>
                        <a:srgbClr val="000000"/>
                      </a:solidFill>
                      <a:prstDash val="solid"/>
                      <a:round/>
                      <a:headEnd type="none" w="med" len="med"/>
                      <a:tailEnd type="none" w="med" len="med"/>
                    </a:lnL>
                    <a:lnR>
                      <a:noFill/>
                    </a:lnR>
                    <a:lnT>
                      <a:noFill/>
                    </a:lnT>
                    <a:lnB>
                      <a:noFill/>
                    </a:lnB>
                    <a:solidFill>
                      <a:srgbClr val="FFFFFF"/>
                    </a:solidFill>
                  </a:tcPr>
                </a:tc>
                <a:tc>
                  <a:txBody>
                    <a:bodyPr/>
                    <a:lstStyle/>
                    <a:p>
                      <a:pPr algn="ctr" fontAlgn="ctr"/>
                      <a:r>
                        <a:rPr lang="en-US" sz="1200" b="0" i="0" u="none" strike="noStrike">
                          <a:solidFill>
                            <a:srgbClr val="000000"/>
                          </a:solidFill>
                          <a:effectLst/>
                          <a:latin typeface="Georgia" panose="02040502050405020303" pitchFamily="18" charset="0"/>
                        </a:rPr>
                        <a:t>54.5%</a:t>
                      </a:r>
                    </a:p>
                  </a:txBody>
                  <a:tcPr marL="8927" marR="8927" marT="8927" marB="0" anchor="ctr">
                    <a:lnL>
                      <a:noFill/>
                    </a:lnL>
                    <a:lnR>
                      <a:noFill/>
                    </a:lnR>
                    <a:lnT>
                      <a:noFill/>
                    </a:lnT>
                    <a:lnB>
                      <a:noFill/>
                    </a:lnB>
                    <a:solidFill>
                      <a:srgbClr val="FFFFFF"/>
                    </a:solidFill>
                  </a:tcPr>
                </a:tc>
                <a:tc>
                  <a:txBody>
                    <a:bodyPr/>
                    <a:lstStyle/>
                    <a:p>
                      <a:pPr algn="ctr" fontAlgn="ctr"/>
                      <a:r>
                        <a:rPr lang="en-US" sz="1200" b="0" i="0" u="none" strike="noStrike">
                          <a:solidFill>
                            <a:srgbClr val="000000"/>
                          </a:solidFill>
                          <a:effectLst/>
                          <a:latin typeface="Georgia" panose="02040502050405020303" pitchFamily="18" charset="0"/>
                        </a:rPr>
                        <a:t>62.6%</a:t>
                      </a:r>
                    </a:p>
                  </a:txBody>
                  <a:tcPr marL="8927" marR="8927" marT="8927" marB="0" anchor="ctr">
                    <a:lnL>
                      <a:noFill/>
                    </a:lnL>
                    <a:lnR>
                      <a:noFill/>
                    </a:lnR>
                    <a:lnT>
                      <a:noFill/>
                    </a:lnT>
                    <a:lnB>
                      <a:noFill/>
                    </a:lnB>
                    <a:solidFill>
                      <a:srgbClr val="FFFFFF"/>
                    </a:solidFill>
                  </a:tcPr>
                </a:tc>
                <a:tc>
                  <a:txBody>
                    <a:bodyPr/>
                    <a:lstStyle/>
                    <a:p>
                      <a:pPr algn="ctr" fontAlgn="ctr"/>
                      <a:r>
                        <a:rPr lang="en-US" sz="1200" b="0" i="0" u="none" strike="noStrike">
                          <a:solidFill>
                            <a:srgbClr val="000000"/>
                          </a:solidFill>
                          <a:effectLst/>
                          <a:latin typeface="Georgia" panose="02040502050405020303" pitchFamily="18" charset="0"/>
                        </a:rPr>
                        <a:t>50.7%</a:t>
                      </a:r>
                    </a:p>
                  </a:txBody>
                  <a:tcPr marL="8927" marR="8927" marT="8927" marB="0" anchor="ctr">
                    <a:lnL>
                      <a:noFill/>
                    </a:lnL>
                    <a:lnR>
                      <a:noFill/>
                    </a:lnR>
                    <a:lnT>
                      <a:noFill/>
                    </a:lnT>
                    <a:lnB>
                      <a:noFill/>
                    </a:lnB>
                    <a:solidFill>
                      <a:srgbClr val="FFFFFF"/>
                    </a:solidFill>
                  </a:tcPr>
                </a:tc>
                <a:tc>
                  <a:txBody>
                    <a:bodyPr/>
                    <a:lstStyle/>
                    <a:p>
                      <a:pPr algn="ctr" fontAlgn="ctr"/>
                      <a:r>
                        <a:rPr lang="en-US" sz="1200" b="0" i="0" u="none" strike="noStrike">
                          <a:solidFill>
                            <a:srgbClr val="000000"/>
                          </a:solidFill>
                          <a:effectLst/>
                          <a:latin typeface="Georgia" panose="02040502050405020303" pitchFamily="18" charset="0"/>
                        </a:rPr>
                        <a:t>58.1%</a:t>
                      </a:r>
                    </a:p>
                  </a:txBody>
                  <a:tcPr marL="8927" marR="8927" marT="8927" marB="0" anchor="ctr">
                    <a:lnL>
                      <a:noFill/>
                    </a:lnL>
                    <a:lnR>
                      <a:noFill/>
                    </a:lnR>
                    <a:lnT>
                      <a:noFill/>
                    </a:lnT>
                    <a:lnB>
                      <a:noFill/>
                    </a:lnB>
                    <a:solidFill>
                      <a:srgbClr val="FFFFFF"/>
                    </a:solidFill>
                  </a:tcPr>
                </a:tc>
                <a:tc>
                  <a:txBody>
                    <a:bodyPr/>
                    <a:lstStyle/>
                    <a:p>
                      <a:pPr algn="ctr" fontAlgn="ctr"/>
                      <a:r>
                        <a:rPr lang="en-US" sz="1200" b="0" i="0" u="none" strike="noStrike">
                          <a:solidFill>
                            <a:srgbClr val="000000"/>
                          </a:solidFill>
                          <a:effectLst/>
                          <a:latin typeface="Georgia" panose="02040502050405020303" pitchFamily="18" charset="0"/>
                        </a:rPr>
                        <a:t>46.2%</a:t>
                      </a:r>
                    </a:p>
                  </a:txBody>
                  <a:tcPr marL="8927" marR="8927" marT="8927" marB="0" anchor="ctr">
                    <a:lnL>
                      <a:noFill/>
                    </a:lnL>
                    <a:lnR>
                      <a:noFill/>
                    </a:lnR>
                    <a:lnT>
                      <a:noFill/>
                    </a:lnT>
                    <a:lnB>
                      <a:noFill/>
                    </a:lnB>
                    <a:solidFill>
                      <a:srgbClr val="FFFFFF"/>
                    </a:solidFill>
                  </a:tcPr>
                </a:tc>
                <a:tc>
                  <a:txBody>
                    <a:bodyPr/>
                    <a:lstStyle/>
                    <a:p>
                      <a:pPr algn="ctr" fontAlgn="ctr"/>
                      <a:r>
                        <a:rPr lang="en-US" sz="1200" b="0" i="0" u="none" strike="noStrike">
                          <a:solidFill>
                            <a:srgbClr val="000000"/>
                          </a:solidFill>
                          <a:effectLst/>
                          <a:latin typeface="Georgia" panose="02040502050405020303" pitchFamily="18" charset="0"/>
                        </a:rPr>
                        <a:t>36.0%</a:t>
                      </a:r>
                    </a:p>
                  </a:txBody>
                  <a:tcPr marL="8927" marR="8927" marT="8927" marB="0" anchor="ctr">
                    <a:lnL>
                      <a:noFill/>
                    </a:lnL>
                    <a:lnR w="6350" cap="flat" cmpd="sng" algn="ctr">
                      <a:solidFill>
                        <a:srgbClr val="000000"/>
                      </a:solidFill>
                      <a:prstDash val="solid"/>
                      <a:round/>
                      <a:headEnd type="none" w="med" len="med"/>
                      <a:tailEnd type="none" w="med" len="med"/>
                    </a:lnR>
                    <a:lnT>
                      <a:noFill/>
                    </a:lnT>
                    <a:lnB>
                      <a:noFill/>
                    </a:lnB>
                    <a:solidFill>
                      <a:srgbClr val="FFFFFF"/>
                    </a:solidFill>
                  </a:tcPr>
                </a:tc>
                <a:extLst>
                  <a:ext uri="{0D108BD9-81ED-4DB2-BD59-A6C34878D82A}">
                    <a16:rowId xmlns:a16="http://schemas.microsoft.com/office/drawing/2014/main" xmlns="" val="2540965629"/>
                  </a:ext>
                </a:extLst>
              </a:tr>
              <a:tr h="198391">
                <a:tc>
                  <a:txBody>
                    <a:bodyPr/>
                    <a:lstStyle/>
                    <a:p>
                      <a:pPr algn="l" fontAlgn="b"/>
                      <a:r>
                        <a:rPr lang="en-US" sz="1200" b="0" i="0" u="none" strike="noStrike">
                          <a:solidFill>
                            <a:srgbClr val="000000"/>
                          </a:solidFill>
                          <a:effectLst/>
                          <a:latin typeface="Georgia" panose="02040502050405020303" pitchFamily="18" charset="0"/>
                        </a:rPr>
                        <a:t>Secured Loans as a % of Advances</a:t>
                      </a:r>
                    </a:p>
                  </a:txBody>
                  <a:tcPr marL="80343" marR="8927" marT="8927" marB="0" anchor="b">
                    <a:lnL w="6350" cap="flat" cmpd="sng" algn="ctr">
                      <a:solidFill>
                        <a:srgbClr val="000000"/>
                      </a:solidFill>
                      <a:prstDash val="solid"/>
                      <a:round/>
                      <a:headEnd type="none" w="med" len="med"/>
                      <a:tailEnd type="none" w="med" len="med"/>
                    </a:lnL>
                    <a:lnR>
                      <a:noFill/>
                    </a:lnR>
                    <a:lnT>
                      <a:noFill/>
                    </a:lnT>
                    <a:lnB>
                      <a:noFill/>
                    </a:lnB>
                    <a:solidFill>
                      <a:srgbClr val="FFFFFF"/>
                    </a:solidFill>
                  </a:tcPr>
                </a:tc>
                <a:tc>
                  <a:txBody>
                    <a:bodyPr/>
                    <a:lstStyle/>
                    <a:p>
                      <a:pPr algn="ctr" fontAlgn="ctr"/>
                      <a:r>
                        <a:rPr lang="en-US" sz="1200" b="0" i="0" u="none" strike="noStrike">
                          <a:solidFill>
                            <a:srgbClr val="000000"/>
                          </a:solidFill>
                          <a:effectLst/>
                          <a:latin typeface="Georgia" panose="02040502050405020303" pitchFamily="18" charset="0"/>
                        </a:rPr>
                        <a:t>27.3%</a:t>
                      </a:r>
                    </a:p>
                  </a:txBody>
                  <a:tcPr marL="8927" marR="8927" marT="8927" marB="0" anchor="ctr">
                    <a:lnL>
                      <a:noFill/>
                    </a:lnL>
                    <a:lnR>
                      <a:noFill/>
                    </a:lnR>
                    <a:lnT>
                      <a:noFill/>
                    </a:lnT>
                    <a:lnB>
                      <a:noFill/>
                    </a:lnB>
                    <a:solidFill>
                      <a:srgbClr val="FFFFFF"/>
                    </a:solidFill>
                  </a:tcPr>
                </a:tc>
                <a:tc>
                  <a:txBody>
                    <a:bodyPr/>
                    <a:lstStyle/>
                    <a:p>
                      <a:pPr algn="ctr" fontAlgn="ctr"/>
                      <a:r>
                        <a:rPr lang="en-US" sz="1200" b="0" i="0" u="none" strike="noStrike">
                          <a:solidFill>
                            <a:srgbClr val="000000"/>
                          </a:solidFill>
                          <a:effectLst/>
                          <a:latin typeface="Georgia" panose="02040502050405020303" pitchFamily="18" charset="0"/>
                        </a:rPr>
                        <a:t>23.0%</a:t>
                      </a:r>
                    </a:p>
                  </a:txBody>
                  <a:tcPr marL="8927" marR="8927" marT="8927" marB="0" anchor="ctr">
                    <a:lnL>
                      <a:noFill/>
                    </a:lnL>
                    <a:lnR>
                      <a:noFill/>
                    </a:lnR>
                    <a:lnT>
                      <a:noFill/>
                    </a:lnT>
                    <a:lnB>
                      <a:noFill/>
                    </a:lnB>
                    <a:solidFill>
                      <a:srgbClr val="FFFFFF"/>
                    </a:solidFill>
                  </a:tcPr>
                </a:tc>
                <a:tc>
                  <a:txBody>
                    <a:bodyPr/>
                    <a:lstStyle/>
                    <a:p>
                      <a:pPr algn="ctr" fontAlgn="ctr"/>
                      <a:r>
                        <a:rPr lang="en-US" sz="1200" b="0" i="0" u="none" strike="noStrike">
                          <a:solidFill>
                            <a:srgbClr val="000000"/>
                          </a:solidFill>
                          <a:effectLst/>
                          <a:latin typeface="Georgia" panose="02040502050405020303" pitchFamily="18" charset="0"/>
                        </a:rPr>
                        <a:t>18.6%</a:t>
                      </a:r>
                    </a:p>
                  </a:txBody>
                  <a:tcPr marL="8927" marR="8927" marT="8927" marB="0" anchor="ctr">
                    <a:lnL>
                      <a:noFill/>
                    </a:lnL>
                    <a:lnR>
                      <a:noFill/>
                    </a:lnR>
                    <a:lnT>
                      <a:noFill/>
                    </a:lnT>
                    <a:lnB>
                      <a:noFill/>
                    </a:lnB>
                    <a:solidFill>
                      <a:srgbClr val="FFFFFF"/>
                    </a:solidFill>
                  </a:tcPr>
                </a:tc>
                <a:tc>
                  <a:txBody>
                    <a:bodyPr/>
                    <a:lstStyle/>
                    <a:p>
                      <a:pPr algn="ctr" fontAlgn="ctr"/>
                      <a:r>
                        <a:rPr lang="en-US" sz="1200" b="0" i="0" u="none" strike="noStrike">
                          <a:solidFill>
                            <a:srgbClr val="000000"/>
                          </a:solidFill>
                          <a:effectLst/>
                          <a:latin typeface="Georgia" panose="02040502050405020303" pitchFamily="18" charset="0"/>
                        </a:rPr>
                        <a:t>25.9%</a:t>
                      </a:r>
                    </a:p>
                  </a:txBody>
                  <a:tcPr marL="8927" marR="8927" marT="8927" marB="0" anchor="ctr">
                    <a:lnL>
                      <a:noFill/>
                    </a:lnL>
                    <a:lnR>
                      <a:noFill/>
                    </a:lnR>
                    <a:lnT>
                      <a:noFill/>
                    </a:lnT>
                    <a:lnB>
                      <a:noFill/>
                    </a:lnB>
                    <a:solidFill>
                      <a:srgbClr val="FFFFFF"/>
                    </a:solidFill>
                  </a:tcPr>
                </a:tc>
                <a:tc>
                  <a:txBody>
                    <a:bodyPr/>
                    <a:lstStyle/>
                    <a:p>
                      <a:pPr algn="ctr" fontAlgn="ctr"/>
                      <a:r>
                        <a:rPr lang="en-US" sz="1200" b="0" i="0" u="none" strike="noStrike">
                          <a:solidFill>
                            <a:srgbClr val="000000"/>
                          </a:solidFill>
                          <a:effectLst/>
                          <a:latin typeface="Georgia" panose="02040502050405020303" pitchFamily="18" charset="0"/>
                        </a:rPr>
                        <a:t>46.8%</a:t>
                      </a:r>
                    </a:p>
                  </a:txBody>
                  <a:tcPr marL="8927" marR="8927" marT="8927" marB="0" anchor="ctr">
                    <a:lnL>
                      <a:noFill/>
                    </a:lnL>
                    <a:lnR>
                      <a:noFill/>
                    </a:lnR>
                    <a:lnT>
                      <a:noFill/>
                    </a:lnT>
                    <a:lnB>
                      <a:noFill/>
                    </a:lnB>
                    <a:solidFill>
                      <a:srgbClr val="FFFFFF"/>
                    </a:solidFill>
                  </a:tcPr>
                </a:tc>
                <a:tc>
                  <a:txBody>
                    <a:bodyPr/>
                    <a:lstStyle/>
                    <a:p>
                      <a:pPr algn="ctr" fontAlgn="ctr"/>
                      <a:r>
                        <a:rPr lang="en-US" sz="1200" b="0" i="0" u="none" strike="noStrike">
                          <a:solidFill>
                            <a:srgbClr val="000000"/>
                          </a:solidFill>
                          <a:effectLst/>
                          <a:latin typeface="Georgia" panose="02040502050405020303" pitchFamily="18" charset="0"/>
                        </a:rPr>
                        <a:t>51.7%</a:t>
                      </a:r>
                    </a:p>
                  </a:txBody>
                  <a:tcPr marL="8927" marR="8927" marT="8927" marB="0" anchor="ctr">
                    <a:lnL>
                      <a:noFill/>
                    </a:lnL>
                    <a:lnR w="6350" cap="flat" cmpd="sng" algn="ctr">
                      <a:solidFill>
                        <a:srgbClr val="000000"/>
                      </a:solidFill>
                      <a:prstDash val="solid"/>
                      <a:round/>
                      <a:headEnd type="none" w="med" len="med"/>
                      <a:tailEnd type="none" w="med" len="med"/>
                    </a:lnR>
                    <a:lnT>
                      <a:noFill/>
                    </a:lnT>
                    <a:lnB>
                      <a:noFill/>
                    </a:lnB>
                    <a:solidFill>
                      <a:srgbClr val="FFFFFF"/>
                    </a:solidFill>
                  </a:tcPr>
                </a:tc>
                <a:extLst>
                  <a:ext uri="{0D108BD9-81ED-4DB2-BD59-A6C34878D82A}">
                    <a16:rowId xmlns:a16="http://schemas.microsoft.com/office/drawing/2014/main" xmlns="" val="4063082128"/>
                  </a:ext>
                </a:extLst>
              </a:tr>
              <a:tr h="198391">
                <a:tc>
                  <a:txBody>
                    <a:bodyPr/>
                    <a:lstStyle/>
                    <a:p>
                      <a:pPr algn="l" fontAlgn="b"/>
                      <a:r>
                        <a:rPr lang="en-US" sz="1200" b="0" i="0" u="none" strike="noStrike">
                          <a:solidFill>
                            <a:srgbClr val="000000"/>
                          </a:solidFill>
                          <a:effectLst/>
                          <a:latin typeface="Georgia" panose="02040502050405020303" pitchFamily="18" charset="0"/>
                        </a:rPr>
                        <a:t>Investments to Funds Borrowed Ratio</a:t>
                      </a:r>
                    </a:p>
                  </a:txBody>
                  <a:tcPr marL="80343" marR="8927" marT="8927" marB="0" anchor="b">
                    <a:lnL w="6350" cap="flat" cmpd="sng" algn="ctr">
                      <a:solidFill>
                        <a:srgbClr val="000000"/>
                      </a:solidFill>
                      <a:prstDash val="solid"/>
                      <a:round/>
                      <a:headEnd type="none" w="med" len="med"/>
                      <a:tailEnd type="none" w="med" len="med"/>
                    </a:lnL>
                    <a:lnR>
                      <a:noFill/>
                    </a:lnR>
                    <a:lnT>
                      <a:noFill/>
                    </a:lnT>
                    <a:lnB>
                      <a:noFill/>
                    </a:lnB>
                    <a:solidFill>
                      <a:srgbClr val="FFFFFF"/>
                    </a:solidFill>
                  </a:tcPr>
                </a:tc>
                <a:tc>
                  <a:txBody>
                    <a:bodyPr/>
                    <a:lstStyle/>
                    <a:p>
                      <a:pPr algn="ctr" fontAlgn="ctr"/>
                      <a:r>
                        <a:rPr lang="en-US" sz="1200" b="0" i="0" u="none" strike="noStrike">
                          <a:solidFill>
                            <a:srgbClr val="000000"/>
                          </a:solidFill>
                          <a:effectLst/>
                          <a:latin typeface="Georgia" panose="02040502050405020303" pitchFamily="18" charset="0"/>
                        </a:rPr>
                        <a:t>11.0%</a:t>
                      </a:r>
                    </a:p>
                  </a:txBody>
                  <a:tcPr marL="8927" marR="8927" marT="8927" marB="0" anchor="ctr">
                    <a:lnL>
                      <a:noFill/>
                    </a:lnL>
                    <a:lnR>
                      <a:noFill/>
                    </a:lnR>
                    <a:lnT>
                      <a:noFill/>
                    </a:lnT>
                    <a:lnB>
                      <a:noFill/>
                    </a:lnB>
                    <a:solidFill>
                      <a:srgbClr val="FFFFFF"/>
                    </a:solidFill>
                  </a:tcPr>
                </a:tc>
                <a:tc>
                  <a:txBody>
                    <a:bodyPr/>
                    <a:lstStyle/>
                    <a:p>
                      <a:pPr algn="ctr" fontAlgn="ctr"/>
                      <a:r>
                        <a:rPr lang="en-US" sz="1200" b="0" i="0" u="none" strike="noStrike">
                          <a:solidFill>
                            <a:srgbClr val="000000"/>
                          </a:solidFill>
                          <a:effectLst/>
                          <a:latin typeface="Georgia" panose="02040502050405020303" pitchFamily="18" charset="0"/>
                        </a:rPr>
                        <a:t>10.5%</a:t>
                      </a:r>
                    </a:p>
                  </a:txBody>
                  <a:tcPr marL="8927" marR="8927" marT="8927" marB="0" anchor="ctr">
                    <a:lnL>
                      <a:noFill/>
                    </a:lnL>
                    <a:lnR>
                      <a:noFill/>
                    </a:lnR>
                    <a:lnT>
                      <a:noFill/>
                    </a:lnT>
                    <a:lnB>
                      <a:noFill/>
                    </a:lnB>
                    <a:solidFill>
                      <a:srgbClr val="FFFFFF"/>
                    </a:solidFill>
                  </a:tcPr>
                </a:tc>
                <a:tc>
                  <a:txBody>
                    <a:bodyPr/>
                    <a:lstStyle/>
                    <a:p>
                      <a:pPr algn="ctr" fontAlgn="ctr"/>
                      <a:r>
                        <a:rPr lang="en-US" sz="1200" b="0" i="0" u="none" strike="noStrike">
                          <a:solidFill>
                            <a:srgbClr val="000000"/>
                          </a:solidFill>
                          <a:effectLst/>
                          <a:latin typeface="Georgia" panose="02040502050405020303" pitchFamily="18" charset="0"/>
                        </a:rPr>
                        <a:t>5.8%</a:t>
                      </a:r>
                    </a:p>
                  </a:txBody>
                  <a:tcPr marL="8927" marR="8927" marT="8927" marB="0" anchor="ctr">
                    <a:lnL>
                      <a:noFill/>
                    </a:lnL>
                    <a:lnR>
                      <a:noFill/>
                    </a:lnR>
                    <a:lnT>
                      <a:noFill/>
                    </a:lnT>
                    <a:lnB>
                      <a:noFill/>
                    </a:lnB>
                    <a:solidFill>
                      <a:srgbClr val="FFFFFF"/>
                    </a:solidFill>
                  </a:tcPr>
                </a:tc>
                <a:tc>
                  <a:txBody>
                    <a:bodyPr/>
                    <a:lstStyle/>
                    <a:p>
                      <a:pPr algn="ctr" fontAlgn="ctr"/>
                      <a:r>
                        <a:rPr lang="en-US" sz="1200" b="0" i="0" u="none" strike="noStrike">
                          <a:solidFill>
                            <a:srgbClr val="000000"/>
                          </a:solidFill>
                          <a:effectLst/>
                          <a:latin typeface="Georgia" panose="02040502050405020303" pitchFamily="18" charset="0"/>
                        </a:rPr>
                        <a:t>18.5%</a:t>
                      </a:r>
                    </a:p>
                  </a:txBody>
                  <a:tcPr marL="8927" marR="8927" marT="8927" marB="0" anchor="ctr">
                    <a:lnL>
                      <a:noFill/>
                    </a:lnL>
                    <a:lnR>
                      <a:noFill/>
                    </a:lnR>
                    <a:lnT>
                      <a:noFill/>
                    </a:lnT>
                    <a:lnB>
                      <a:noFill/>
                    </a:lnB>
                    <a:solidFill>
                      <a:srgbClr val="FFFFFF"/>
                    </a:solidFill>
                  </a:tcPr>
                </a:tc>
                <a:tc>
                  <a:txBody>
                    <a:bodyPr/>
                    <a:lstStyle/>
                    <a:p>
                      <a:pPr algn="ctr" fontAlgn="ctr"/>
                      <a:r>
                        <a:rPr lang="en-US" sz="1200" b="0" i="0" u="none" strike="noStrike">
                          <a:solidFill>
                            <a:srgbClr val="000000"/>
                          </a:solidFill>
                          <a:effectLst/>
                          <a:latin typeface="Georgia" panose="02040502050405020303" pitchFamily="18" charset="0"/>
                        </a:rPr>
                        <a:t>35.5%</a:t>
                      </a:r>
                    </a:p>
                  </a:txBody>
                  <a:tcPr marL="8927" marR="8927" marT="8927" marB="0" anchor="ctr">
                    <a:lnL>
                      <a:noFill/>
                    </a:lnL>
                    <a:lnR>
                      <a:noFill/>
                    </a:lnR>
                    <a:lnT>
                      <a:noFill/>
                    </a:lnT>
                    <a:lnB>
                      <a:noFill/>
                    </a:lnB>
                    <a:solidFill>
                      <a:srgbClr val="FFFFFF"/>
                    </a:solidFill>
                  </a:tcPr>
                </a:tc>
                <a:tc>
                  <a:txBody>
                    <a:bodyPr/>
                    <a:lstStyle/>
                    <a:p>
                      <a:pPr algn="ctr" fontAlgn="ctr"/>
                      <a:r>
                        <a:rPr lang="en-US" sz="1200" b="0" i="0" u="none" strike="noStrike">
                          <a:solidFill>
                            <a:srgbClr val="000000"/>
                          </a:solidFill>
                          <a:effectLst/>
                          <a:latin typeface="Georgia" panose="02040502050405020303" pitchFamily="18" charset="0"/>
                        </a:rPr>
                        <a:t>46.0%</a:t>
                      </a:r>
                    </a:p>
                  </a:txBody>
                  <a:tcPr marL="8927" marR="8927" marT="8927" marB="0" anchor="ctr">
                    <a:lnL>
                      <a:noFill/>
                    </a:lnL>
                    <a:lnR w="6350" cap="flat" cmpd="sng" algn="ctr">
                      <a:solidFill>
                        <a:srgbClr val="000000"/>
                      </a:solidFill>
                      <a:prstDash val="solid"/>
                      <a:round/>
                      <a:headEnd type="none" w="med" len="med"/>
                      <a:tailEnd type="none" w="med" len="med"/>
                    </a:lnR>
                    <a:lnT>
                      <a:noFill/>
                    </a:lnT>
                    <a:lnB>
                      <a:noFill/>
                    </a:lnB>
                    <a:solidFill>
                      <a:srgbClr val="FFFFFF"/>
                    </a:solidFill>
                  </a:tcPr>
                </a:tc>
                <a:extLst>
                  <a:ext uri="{0D108BD9-81ED-4DB2-BD59-A6C34878D82A}">
                    <a16:rowId xmlns:a16="http://schemas.microsoft.com/office/drawing/2014/main" xmlns="" val="3061875882"/>
                  </a:ext>
                </a:extLst>
              </a:tr>
              <a:tr h="198391">
                <a:tc>
                  <a:txBody>
                    <a:bodyPr/>
                    <a:lstStyle/>
                    <a:p>
                      <a:pPr algn="l" fontAlgn="b"/>
                      <a:r>
                        <a:rPr lang="en-US" sz="1200" b="0" i="0" u="none" strike="noStrike">
                          <a:solidFill>
                            <a:srgbClr val="000000"/>
                          </a:solidFill>
                          <a:effectLst/>
                          <a:latin typeface="Georgia" panose="02040502050405020303" pitchFamily="18" charset="0"/>
                        </a:rPr>
                        <a:t> </a:t>
                      </a:r>
                    </a:p>
                  </a:txBody>
                  <a:tcPr marL="80343" marR="8927" marT="8927" marB="0" anchor="b">
                    <a:lnL w="6350" cap="flat" cmpd="sng" algn="ctr">
                      <a:solidFill>
                        <a:srgbClr val="000000"/>
                      </a:solidFill>
                      <a:prstDash val="solid"/>
                      <a:round/>
                      <a:headEnd type="none" w="med" len="med"/>
                      <a:tailEnd type="none" w="med" len="med"/>
                    </a:lnL>
                    <a:lnR>
                      <a:noFill/>
                    </a:lnR>
                    <a:lnT>
                      <a:noFill/>
                    </a:lnT>
                    <a:lnB>
                      <a:noFill/>
                    </a:lnB>
                    <a:solidFill>
                      <a:srgbClr val="FFFFFF"/>
                    </a:solidFill>
                  </a:tcPr>
                </a:tc>
                <a:tc>
                  <a:txBody>
                    <a:bodyPr/>
                    <a:lstStyle/>
                    <a:p>
                      <a:pPr algn="l" fontAlgn="b"/>
                      <a:r>
                        <a:rPr lang="en-US" sz="1200" b="0" i="0" u="none" strike="noStrike">
                          <a:solidFill>
                            <a:srgbClr val="000000"/>
                          </a:solidFill>
                          <a:effectLst/>
                          <a:latin typeface="Georgia" panose="02040502050405020303" pitchFamily="18" charset="0"/>
                        </a:rPr>
                        <a:t> </a:t>
                      </a:r>
                    </a:p>
                  </a:txBody>
                  <a:tcPr marL="8927" marR="8927" marT="8927" marB="0" anchor="b">
                    <a:lnL>
                      <a:noFill/>
                    </a:lnL>
                    <a:lnR>
                      <a:noFill/>
                    </a:lnR>
                    <a:lnT>
                      <a:noFill/>
                    </a:lnT>
                    <a:lnB>
                      <a:noFill/>
                    </a:lnB>
                    <a:solidFill>
                      <a:srgbClr val="FFFFFF"/>
                    </a:solidFill>
                  </a:tcPr>
                </a:tc>
                <a:tc>
                  <a:txBody>
                    <a:bodyPr/>
                    <a:lstStyle/>
                    <a:p>
                      <a:pPr algn="l" fontAlgn="b"/>
                      <a:r>
                        <a:rPr lang="en-US" sz="1200" b="0" i="0" u="none" strike="noStrike">
                          <a:solidFill>
                            <a:srgbClr val="000000"/>
                          </a:solidFill>
                          <a:effectLst/>
                          <a:latin typeface="Georgia" panose="02040502050405020303" pitchFamily="18" charset="0"/>
                        </a:rPr>
                        <a:t> </a:t>
                      </a:r>
                    </a:p>
                  </a:txBody>
                  <a:tcPr marL="8927" marR="8927" marT="8927" marB="0" anchor="b">
                    <a:lnL>
                      <a:noFill/>
                    </a:lnL>
                    <a:lnR>
                      <a:noFill/>
                    </a:lnR>
                    <a:lnT>
                      <a:noFill/>
                    </a:lnT>
                    <a:lnB>
                      <a:noFill/>
                    </a:lnB>
                    <a:solidFill>
                      <a:srgbClr val="FFFFFF"/>
                    </a:solidFill>
                  </a:tcPr>
                </a:tc>
                <a:tc>
                  <a:txBody>
                    <a:bodyPr/>
                    <a:lstStyle/>
                    <a:p>
                      <a:pPr algn="l" fontAlgn="b"/>
                      <a:r>
                        <a:rPr lang="en-US" sz="1200" b="0" i="0" u="none" strike="noStrike">
                          <a:solidFill>
                            <a:srgbClr val="000000"/>
                          </a:solidFill>
                          <a:effectLst/>
                          <a:latin typeface="Georgia" panose="02040502050405020303" pitchFamily="18" charset="0"/>
                        </a:rPr>
                        <a:t> </a:t>
                      </a:r>
                    </a:p>
                  </a:txBody>
                  <a:tcPr marL="8927" marR="8927" marT="8927" marB="0" anchor="b">
                    <a:lnL>
                      <a:noFill/>
                    </a:lnL>
                    <a:lnR>
                      <a:noFill/>
                    </a:lnR>
                    <a:lnT>
                      <a:noFill/>
                    </a:lnT>
                    <a:lnB>
                      <a:noFill/>
                    </a:lnB>
                    <a:solidFill>
                      <a:srgbClr val="FFFFFF"/>
                    </a:solidFill>
                  </a:tcPr>
                </a:tc>
                <a:tc>
                  <a:txBody>
                    <a:bodyPr/>
                    <a:lstStyle/>
                    <a:p>
                      <a:pPr algn="l" fontAlgn="b"/>
                      <a:r>
                        <a:rPr lang="en-US" sz="1200" b="0" i="0" u="none" strike="noStrike">
                          <a:solidFill>
                            <a:srgbClr val="000000"/>
                          </a:solidFill>
                          <a:effectLst/>
                          <a:latin typeface="Georgia" panose="02040502050405020303" pitchFamily="18" charset="0"/>
                        </a:rPr>
                        <a:t> </a:t>
                      </a:r>
                    </a:p>
                  </a:txBody>
                  <a:tcPr marL="8927" marR="8927" marT="8927" marB="0" anchor="b">
                    <a:lnL>
                      <a:noFill/>
                    </a:lnL>
                    <a:lnR>
                      <a:noFill/>
                    </a:lnR>
                    <a:lnT>
                      <a:noFill/>
                    </a:lnT>
                    <a:lnB>
                      <a:noFill/>
                    </a:lnB>
                    <a:solidFill>
                      <a:srgbClr val="FFFFFF"/>
                    </a:solidFill>
                  </a:tcPr>
                </a:tc>
                <a:tc>
                  <a:txBody>
                    <a:bodyPr/>
                    <a:lstStyle/>
                    <a:p>
                      <a:pPr algn="l" fontAlgn="b"/>
                      <a:r>
                        <a:rPr lang="en-US" sz="1200" b="0" i="0" u="none" strike="noStrike">
                          <a:solidFill>
                            <a:srgbClr val="000000"/>
                          </a:solidFill>
                          <a:effectLst/>
                          <a:latin typeface="Georgia" panose="02040502050405020303" pitchFamily="18" charset="0"/>
                        </a:rPr>
                        <a:t> </a:t>
                      </a:r>
                    </a:p>
                  </a:txBody>
                  <a:tcPr marL="8927" marR="8927" marT="8927" marB="0" anchor="b">
                    <a:lnL>
                      <a:noFill/>
                    </a:lnL>
                    <a:lnR>
                      <a:noFill/>
                    </a:lnR>
                    <a:lnT>
                      <a:noFill/>
                    </a:lnT>
                    <a:lnB>
                      <a:noFill/>
                    </a:lnB>
                    <a:solidFill>
                      <a:srgbClr val="FFFFFF"/>
                    </a:solidFill>
                  </a:tcPr>
                </a:tc>
                <a:tc>
                  <a:txBody>
                    <a:bodyPr/>
                    <a:lstStyle/>
                    <a:p>
                      <a:pPr algn="l" fontAlgn="b"/>
                      <a:r>
                        <a:rPr lang="en-US" sz="1200" b="0" i="0" u="none" strike="noStrike">
                          <a:solidFill>
                            <a:srgbClr val="000000"/>
                          </a:solidFill>
                          <a:effectLst/>
                          <a:latin typeface="Georgia" panose="02040502050405020303" pitchFamily="18" charset="0"/>
                        </a:rPr>
                        <a:t> </a:t>
                      </a:r>
                    </a:p>
                  </a:txBody>
                  <a:tcPr marL="8927" marR="8927" marT="8927" marB="0" anchor="b">
                    <a:lnL>
                      <a:noFill/>
                    </a:lnL>
                    <a:lnR w="6350" cap="flat" cmpd="sng" algn="ctr">
                      <a:solidFill>
                        <a:srgbClr val="000000"/>
                      </a:solidFill>
                      <a:prstDash val="solid"/>
                      <a:round/>
                      <a:headEnd type="none" w="med" len="med"/>
                      <a:tailEnd type="none" w="med" len="med"/>
                    </a:lnR>
                    <a:lnT>
                      <a:noFill/>
                    </a:lnT>
                    <a:lnB>
                      <a:noFill/>
                    </a:lnB>
                    <a:solidFill>
                      <a:srgbClr val="FFFFFF"/>
                    </a:solidFill>
                  </a:tcPr>
                </a:tc>
                <a:extLst>
                  <a:ext uri="{0D108BD9-81ED-4DB2-BD59-A6C34878D82A}">
                    <a16:rowId xmlns:a16="http://schemas.microsoft.com/office/drawing/2014/main" xmlns="" val="762722955"/>
                  </a:ext>
                </a:extLst>
              </a:tr>
              <a:tr h="198391">
                <a:tc>
                  <a:txBody>
                    <a:bodyPr/>
                    <a:lstStyle/>
                    <a:p>
                      <a:pPr algn="l" fontAlgn="b"/>
                      <a:r>
                        <a:rPr lang="en-US" sz="1200" b="1" i="0" u="none" strike="noStrike">
                          <a:solidFill>
                            <a:srgbClr val="000000"/>
                          </a:solidFill>
                          <a:effectLst/>
                          <a:latin typeface="Georgia" panose="02040502050405020303" pitchFamily="18" charset="0"/>
                        </a:rPr>
                        <a:t>Operating Efficiency</a:t>
                      </a:r>
                    </a:p>
                  </a:txBody>
                  <a:tcPr marL="80343" marR="8927" marT="8927" marB="0" anchor="b">
                    <a:lnL w="6350" cap="flat" cmpd="sng" algn="ctr">
                      <a:solidFill>
                        <a:srgbClr val="000000"/>
                      </a:solidFill>
                      <a:prstDash val="solid"/>
                      <a:round/>
                      <a:headEnd type="none" w="med" len="med"/>
                      <a:tailEnd type="none" w="med" len="med"/>
                    </a:lnL>
                    <a:lnR>
                      <a:noFill/>
                    </a:lnR>
                    <a:lnT>
                      <a:noFill/>
                    </a:lnT>
                    <a:lnB>
                      <a:noFill/>
                    </a:lnB>
                    <a:solidFill>
                      <a:srgbClr val="FFFFFF"/>
                    </a:solidFill>
                  </a:tcPr>
                </a:tc>
                <a:tc>
                  <a:txBody>
                    <a:bodyPr/>
                    <a:lstStyle/>
                    <a:p>
                      <a:pPr algn="l" fontAlgn="b"/>
                      <a:r>
                        <a:rPr lang="en-US" sz="1200" b="0" i="0" u="none" strike="noStrike">
                          <a:solidFill>
                            <a:srgbClr val="000000"/>
                          </a:solidFill>
                          <a:effectLst/>
                          <a:latin typeface="Georgia" panose="02040502050405020303" pitchFamily="18" charset="0"/>
                        </a:rPr>
                        <a:t> </a:t>
                      </a:r>
                    </a:p>
                  </a:txBody>
                  <a:tcPr marL="8927" marR="8927" marT="8927" marB="0" anchor="b">
                    <a:lnL>
                      <a:noFill/>
                    </a:lnL>
                    <a:lnR>
                      <a:noFill/>
                    </a:lnR>
                    <a:lnT>
                      <a:noFill/>
                    </a:lnT>
                    <a:lnB>
                      <a:noFill/>
                    </a:lnB>
                    <a:solidFill>
                      <a:srgbClr val="FFFFFF"/>
                    </a:solidFill>
                  </a:tcPr>
                </a:tc>
                <a:tc>
                  <a:txBody>
                    <a:bodyPr/>
                    <a:lstStyle/>
                    <a:p>
                      <a:pPr algn="l" fontAlgn="b"/>
                      <a:r>
                        <a:rPr lang="en-US" sz="1200" b="0" i="0" u="none" strike="noStrike">
                          <a:solidFill>
                            <a:srgbClr val="000000"/>
                          </a:solidFill>
                          <a:effectLst/>
                          <a:latin typeface="Georgia" panose="02040502050405020303" pitchFamily="18" charset="0"/>
                        </a:rPr>
                        <a:t> </a:t>
                      </a:r>
                    </a:p>
                  </a:txBody>
                  <a:tcPr marL="8927" marR="8927" marT="8927" marB="0" anchor="b">
                    <a:lnL>
                      <a:noFill/>
                    </a:lnL>
                    <a:lnR>
                      <a:noFill/>
                    </a:lnR>
                    <a:lnT>
                      <a:noFill/>
                    </a:lnT>
                    <a:lnB>
                      <a:noFill/>
                    </a:lnB>
                    <a:solidFill>
                      <a:srgbClr val="FFFFFF"/>
                    </a:solidFill>
                  </a:tcPr>
                </a:tc>
                <a:tc>
                  <a:txBody>
                    <a:bodyPr/>
                    <a:lstStyle/>
                    <a:p>
                      <a:pPr algn="l" fontAlgn="b"/>
                      <a:r>
                        <a:rPr lang="en-US" sz="1200" b="0" i="0" u="none" strike="noStrike">
                          <a:solidFill>
                            <a:srgbClr val="000000"/>
                          </a:solidFill>
                          <a:effectLst/>
                          <a:latin typeface="Georgia" panose="02040502050405020303" pitchFamily="18" charset="0"/>
                        </a:rPr>
                        <a:t> </a:t>
                      </a:r>
                    </a:p>
                  </a:txBody>
                  <a:tcPr marL="8927" marR="8927" marT="8927" marB="0" anchor="b">
                    <a:lnL>
                      <a:noFill/>
                    </a:lnL>
                    <a:lnR>
                      <a:noFill/>
                    </a:lnR>
                    <a:lnT>
                      <a:noFill/>
                    </a:lnT>
                    <a:lnB>
                      <a:noFill/>
                    </a:lnB>
                    <a:solidFill>
                      <a:srgbClr val="FFFFFF"/>
                    </a:solidFill>
                  </a:tcPr>
                </a:tc>
                <a:tc>
                  <a:txBody>
                    <a:bodyPr/>
                    <a:lstStyle/>
                    <a:p>
                      <a:pPr algn="l" fontAlgn="b"/>
                      <a:r>
                        <a:rPr lang="en-US" sz="1200" b="0" i="0" u="none" strike="noStrike">
                          <a:solidFill>
                            <a:srgbClr val="000000"/>
                          </a:solidFill>
                          <a:effectLst/>
                          <a:latin typeface="Georgia" panose="02040502050405020303" pitchFamily="18" charset="0"/>
                        </a:rPr>
                        <a:t> </a:t>
                      </a:r>
                    </a:p>
                  </a:txBody>
                  <a:tcPr marL="8927" marR="8927" marT="8927" marB="0" anchor="b">
                    <a:lnL>
                      <a:noFill/>
                    </a:lnL>
                    <a:lnR>
                      <a:noFill/>
                    </a:lnR>
                    <a:lnT>
                      <a:noFill/>
                    </a:lnT>
                    <a:lnB>
                      <a:noFill/>
                    </a:lnB>
                    <a:solidFill>
                      <a:srgbClr val="FFFFFF"/>
                    </a:solidFill>
                  </a:tcPr>
                </a:tc>
                <a:tc>
                  <a:txBody>
                    <a:bodyPr/>
                    <a:lstStyle/>
                    <a:p>
                      <a:pPr algn="l" fontAlgn="b"/>
                      <a:r>
                        <a:rPr lang="en-US" sz="1200" b="0" i="0" u="none" strike="noStrike">
                          <a:solidFill>
                            <a:srgbClr val="000000"/>
                          </a:solidFill>
                          <a:effectLst/>
                          <a:latin typeface="Georgia" panose="02040502050405020303" pitchFamily="18" charset="0"/>
                        </a:rPr>
                        <a:t> </a:t>
                      </a:r>
                    </a:p>
                  </a:txBody>
                  <a:tcPr marL="8927" marR="8927" marT="8927" marB="0" anchor="b">
                    <a:lnL>
                      <a:noFill/>
                    </a:lnL>
                    <a:lnR>
                      <a:noFill/>
                    </a:lnR>
                    <a:lnT>
                      <a:noFill/>
                    </a:lnT>
                    <a:lnB>
                      <a:noFill/>
                    </a:lnB>
                    <a:solidFill>
                      <a:srgbClr val="FFFFFF"/>
                    </a:solidFill>
                  </a:tcPr>
                </a:tc>
                <a:tc>
                  <a:txBody>
                    <a:bodyPr/>
                    <a:lstStyle/>
                    <a:p>
                      <a:pPr algn="l" fontAlgn="b"/>
                      <a:r>
                        <a:rPr lang="en-US" sz="1200" b="0" i="0" u="none" strike="noStrike">
                          <a:solidFill>
                            <a:srgbClr val="000000"/>
                          </a:solidFill>
                          <a:effectLst/>
                          <a:latin typeface="Georgia" panose="02040502050405020303" pitchFamily="18" charset="0"/>
                        </a:rPr>
                        <a:t> </a:t>
                      </a:r>
                    </a:p>
                  </a:txBody>
                  <a:tcPr marL="8927" marR="8927" marT="8927" marB="0" anchor="b">
                    <a:lnL>
                      <a:noFill/>
                    </a:lnL>
                    <a:lnR w="6350" cap="flat" cmpd="sng" algn="ctr">
                      <a:solidFill>
                        <a:srgbClr val="000000"/>
                      </a:solidFill>
                      <a:prstDash val="solid"/>
                      <a:round/>
                      <a:headEnd type="none" w="med" len="med"/>
                      <a:tailEnd type="none" w="med" len="med"/>
                    </a:lnR>
                    <a:lnT>
                      <a:noFill/>
                    </a:lnT>
                    <a:lnB>
                      <a:noFill/>
                    </a:lnB>
                    <a:solidFill>
                      <a:srgbClr val="FFFFFF"/>
                    </a:solidFill>
                  </a:tcPr>
                </a:tc>
                <a:extLst>
                  <a:ext uri="{0D108BD9-81ED-4DB2-BD59-A6C34878D82A}">
                    <a16:rowId xmlns:a16="http://schemas.microsoft.com/office/drawing/2014/main" xmlns="" val="1472983137"/>
                  </a:ext>
                </a:extLst>
              </a:tr>
              <a:tr h="198391">
                <a:tc>
                  <a:txBody>
                    <a:bodyPr/>
                    <a:lstStyle/>
                    <a:p>
                      <a:pPr algn="l" fontAlgn="b"/>
                      <a:r>
                        <a:rPr lang="en-US" sz="1200" b="0" i="0" u="none" strike="noStrike">
                          <a:solidFill>
                            <a:srgbClr val="000000"/>
                          </a:solidFill>
                          <a:effectLst/>
                          <a:latin typeface="Georgia" panose="02040502050405020303" pitchFamily="18" charset="0"/>
                        </a:rPr>
                        <a:t>NIMs</a:t>
                      </a:r>
                    </a:p>
                  </a:txBody>
                  <a:tcPr marL="80343" marR="8927" marT="8927" marB="0" anchor="b">
                    <a:lnL w="6350" cap="flat" cmpd="sng" algn="ctr">
                      <a:solidFill>
                        <a:srgbClr val="000000"/>
                      </a:solidFill>
                      <a:prstDash val="solid"/>
                      <a:round/>
                      <a:headEnd type="none" w="med" len="med"/>
                      <a:tailEnd type="none" w="med" len="med"/>
                    </a:lnL>
                    <a:lnR>
                      <a:noFill/>
                    </a:lnR>
                    <a:lnT>
                      <a:noFill/>
                    </a:lnT>
                    <a:lnB>
                      <a:noFill/>
                    </a:lnB>
                    <a:solidFill>
                      <a:srgbClr val="FFFFFF"/>
                    </a:solidFill>
                  </a:tcPr>
                </a:tc>
                <a:tc>
                  <a:txBody>
                    <a:bodyPr/>
                    <a:lstStyle/>
                    <a:p>
                      <a:pPr algn="ctr" fontAlgn="ctr"/>
                      <a:r>
                        <a:rPr lang="en-US" sz="1200" b="0" i="0" u="none" strike="noStrike">
                          <a:solidFill>
                            <a:srgbClr val="000000"/>
                          </a:solidFill>
                          <a:effectLst/>
                          <a:latin typeface="Georgia" panose="02040502050405020303" pitchFamily="18" charset="0"/>
                        </a:rPr>
                        <a:t>11.2%</a:t>
                      </a:r>
                    </a:p>
                  </a:txBody>
                  <a:tcPr marL="8927" marR="8927" marT="8927" marB="0" anchor="ctr">
                    <a:lnL>
                      <a:noFill/>
                    </a:lnL>
                    <a:lnR>
                      <a:noFill/>
                    </a:lnR>
                    <a:lnT>
                      <a:noFill/>
                    </a:lnT>
                    <a:lnB>
                      <a:noFill/>
                    </a:lnB>
                    <a:solidFill>
                      <a:srgbClr val="FFFFFF"/>
                    </a:solidFill>
                  </a:tcPr>
                </a:tc>
                <a:tc>
                  <a:txBody>
                    <a:bodyPr/>
                    <a:lstStyle/>
                    <a:p>
                      <a:pPr algn="ctr" fontAlgn="ctr"/>
                      <a:r>
                        <a:rPr lang="en-US" sz="1200" b="0" i="0" u="none" strike="noStrike">
                          <a:solidFill>
                            <a:srgbClr val="000000"/>
                          </a:solidFill>
                          <a:effectLst/>
                          <a:latin typeface="Georgia" panose="02040502050405020303" pitchFamily="18" charset="0"/>
                        </a:rPr>
                        <a:t>12.7%</a:t>
                      </a:r>
                    </a:p>
                  </a:txBody>
                  <a:tcPr marL="8927" marR="8927" marT="8927" marB="0" anchor="ctr">
                    <a:lnL>
                      <a:noFill/>
                    </a:lnL>
                    <a:lnR>
                      <a:noFill/>
                    </a:lnR>
                    <a:lnT>
                      <a:noFill/>
                    </a:lnT>
                    <a:lnB>
                      <a:noFill/>
                    </a:lnB>
                    <a:solidFill>
                      <a:srgbClr val="FFFFFF"/>
                    </a:solidFill>
                  </a:tcPr>
                </a:tc>
                <a:tc>
                  <a:txBody>
                    <a:bodyPr/>
                    <a:lstStyle/>
                    <a:p>
                      <a:pPr algn="ctr" fontAlgn="ctr"/>
                      <a:r>
                        <a:rPr lang="en-US" sz="1200" b="0" i="0" u="none" strike="noStrike">
                          <a:solidFill>
                            <a:srgbClr val="000000"/>
                          </a:solidFill>
                          <a:effectLst/>
                          <a:latin typeface="Georgia" panose="02040502050405020303" pitchFamily="18" charset="0"/>
                        </a:rPr>
                        <a:t>17.5%</a:t>
                      </a:r>
                    </a:p>
                  </a:txBody>
                  <a:tcPr marL="8927" marR="8927" marT="8927" marB="0" anchor="ctr">
                    <a:lnL>
                      <a:noFill/>
                    </a:lnL>
                    <a:lnR>
                      <a:noFill/>
                    </a:lnR>
                    <a:lnT>
                      <a:noFill/>
                    </a:lnT>
                    <a:lnB>
                      <a:noFill/>
                    </a:lnB>
                    <a:solidFill>
                      <a:srgbClr val="FFFFFF"/>
                    </a:solidFill>
                  </a:tcPr>
                </a:tc>
                <a:tc>
                  <a:txBody>
                    <a:bodyPr/>
                    <a:lstStyle/>
                    <a:p>
                      <a:pPr algn="ctr" fontAlgn="ctr"/>
                      <a:r>
                        <a:rPr lang="en-US" sz="1200" b="0" i="0" u="none" strike="noStrike">
                          <a:solidFill>
                            <a:srgbClr val="000000"/>
                          </a:solidFill>
                          <a:effectLst/>
                          <a:latin typeface="Georgia" panose="02040502050405020303" pitchFamily="18" charset="0"/>
                        </a:rPr>
                        <a:t>17.3%</a:t>
                      </a:r>
                    </a:p>
                  </a:txBody>
                  <a:tcPr marL="8927" marR="8927" marT="8927" marB="0" anchor="ctr">
                    <a:lnL>
                      <a:noFill/>
                    </a:lnL>
                    <a:lnR>
                      <a:noFill/>
                    </a:lnR>
                    <a:lnT>
                      <a:noFill/>
                    </a:lnT>
                    <a:lnB>
                      <a:noFill/>
                    </a:lnB>
                    <a:solidFill>
                      <a:srgbClr val="FFFFFF"/>
                    </a:solidFill>
                  </a:tcPr>
                </a:tc>
                <a:tc>
                  <a:txBody>
                    <a:bodyPr/>
                    <a:lstStyle/>
                    <a:p>
                      <a:pPr algn="ctr" fontAlgn="ctr"/>
                      <a:r>
                        <a:rPr lang="en-US" sz="1200" b="0" i="0" u="none" strike="noStrike">
                          <a:solidFill>
                            <a:srgbClr val="000000"/>
                          </a:solidFill>
                          <a:effectLst/>
                          <a:latin typeface="Georgia" panose="02040502050405020303" pitchFamily="18" charset="0"/>
                        </a:rPr>
                        <a:t>13.9%</a:t>
                      </a:r>
                    </a:p>
                  </a:txBody>
                  <a:tcPr marL="8927" marR="8927" marT="8927" marB="0" anchor="ctr">
                    <a:lnL>
                      <a:noFill/>
                    </a:lnL>
                    <a:lnR>
                      <a:noFill/>
                    </a:lnR>
                    <a:lnT>
                      <a:noFill/>
                    </a:lnT>
                    <a:lnB>
                      <a:noFill/>
                    </a:lnB>
                    <a:solidFill>
                      <a:srgbClr val="FFFFFF"/>
                    </a:solidFill>
                  </a:tcPr>
                </a:tc>
                <a:tc>
                  <a:txBody>
                    <a:bodyPr/>
                    <a:lstStyle/>
                    <a:p>
                      <a:pPr algn="ctr" fontAlgn="ctr"/>
                      <a:r>
                        <a:rPr lang="en-US" sz="1200" b="0" i="0" u="none" strike="noStrike">
                          <a:solidFill>
                            <a:srgbClr val="000000"/>
                          </a:solidFill>
                          <a:effectLst/>
                          <a:latin typeface="Georgia" panose="02040502050405020303" pitchFamily="18" charset="0"/>
                        </a:rPr>
                        <a:t>9.7%</a:t>
                      </a:r>
                    </a:p>
                  </a:txBody>
                  <a:tcPr marL="8927" marR="8927" marT="8927" marB="0" anchor="ctr">
                    <a:lnL>
                      <a:noFill/>
                    </a:lnL>
                    <a:lnR w="6350" cap="flat" cmpd="sng" algn="ctr">
                      <a:solidFill>
                        <a:srgbClr val="000000"/>
                      </a:solidFill>
                      <a:prstDash val="solid"/>
                      <a:round/>
                      <a:headEnd type="none" w="med" len="med"/>
                      <a:tailEnd type="none" w="med" len="med"/>
                    </a:lnR>
                    <a:lnT>
                      <a:noFill/>
                    </a:lnT>
                    <a:lnB>
                      <a:noFill/>
                    </a:lnB>
                    <a:solidFill>
                      <a:srgbClr val="FFFFFF"/>
                    </a:solidFill>
                  </a:tcPr>
                </a:tc>
                <a:extLst>
                  <a:ext uri="{0D108BD9-81ED-4DB2-BD59-A6C34878D82A}">
                    <a16:rowId xmlns:a16="http://schemas.microsoft.com/office/drawing/2014/main" xmlns="" val="2346487149"/>
                  </a:ext>
                </a:extLst>
              </a:tr>
              <a:tr h="198391">
                <a:tc>
                  <a:txBody>
                    <a:bodyPr/>
                    <a:lstStyle/>
                    <a:p>
                      <a:pPr algn="l" fontAlgn="b"/>
                      <a:r>
                        <a:rPr lang="en-US" sz="1200" b="0" i="0" u="none" strike="noStrike">
                          <a:solidFill>
                            <a:srgbClr val="000000"/>
                          </a:solidFill>
                          <a:effectLst/>
                          <a:latin typeface="Georgia" panose="02040502050405020303" pitchFamily="18" charset="0"/>
                        </a:rPr>
                        <a:t>Return on Equity</a:t>
                      </a:r>
                    </a:p>
                  </a:txBody>
                  <a:tcPr marL="80343" marR="8927" marT="8927" marB="0" anchor="b">
                    <a:lnL w="6350" cap="flat" cmpd="sng" algn="ctr">
                      <a:solidFill>
                        <a:srgbClr val="000000"/>
                      </a:solidFill>
                      <a:prstDash val="solid"/>
                      <a:round/>
                      <a:headEnd type="none" w="med" len="med"/>
                      <a:tailEnd type="none" w="med" len="med"/>
                    </a:lnL>
                    <a:lnR>
                      <a:noFill/>
                    </a:lnR>
                    <a:lnT>
                      <a:noFill/>
                    </a:lnT>
                    <a:lnB>
                      <a:noFill/>
                    </a:lnB>
                    <a:solidFill>
                      <a:srgbClr val="FFFFFF"/>
                    </a:solidFill>
                  </a:tcPr>
                </a:tc>
                <a:tc>
                  <a:txBody>
                    <a:bodyPr/>
                    <a:lstStyle/>
                    <a:p>
                      <a:pPr algn="ctr" fontAlgn="ctr"/>
                      <a:r>
                        <a:rPr lang="en-US" sz="1200" b="0" i="0" u="none" strike="noStrike">
                          <a:solidFill>
                            <a:srgbClr val="000000"/>
                          </a:solidFill>
                          <a:effectLst/>
                          <a:latin typeface="Georgia" panose="02040502050405020303" pitchFamily="18" charset="0"/>
                        </a:rPr>
                        <a:t>6.7%</a:t>
                      </a:r>
                    </a:p>
                  </a:txBody>
                  <a:tcPr marL="8927" marR="8927" marT="8927" marB="0" anchor="ctr">
                    <a:lnL>
                      <a:noFill/>
                    </a:lnL>
                    <a:lnR>
                      <a:noFill/>
                    </a:lnR>
                    <a:lnT>
                      <a:noFill/>
                    </a:lnT>
                    <a:lnB>
                      <a:noFill/>
                    </a:lnB>
                    <a:solidFill>
                      <a:srgbClr val="FFFFFF"/>
                    </a:solidFill>
                  </a:tcPr>
                </a:tc>
                <a:tc>
                  <a:txBody>
                    <a:bodyPr/>
                    <a:lstStyle/>
                    <a:p>
                      <a:pPr algn="ctr" fontAlgn="ctr"/>
                      <a:r>
                        <a:rPr lang="en-US" sz="1200" b="0" i="0" u="none" strike="noStrike">
                          <a:solidFill>
                            <a:srgbClr val="000000"/>
                          </a:solidFill>
                          <a:effectLst/>
                          <a:latin typeface="Georgia" panose="02040502050405020303" pitchFamily="18" charset="0"/>
                        </a:rPr>
                        <a:t>20.7%</a:t>
                      </a:r>
                    </a:p>
                  </a:txBody>
                  <a:tcPr marL="8927" marR="8927" marT="8927" marB="0" anchor="ctr">
                    <a:lnL>
                      <a:noFill/>
                    </a:lnL>
                    <a:lnR>
                      <a:noFill/>
                    </a:lnR>
                    <a:lnT>
                      <a:noFill/>
                    </a:lnT>
                    <a:lnB>
                      <a:noFill/>
                    </a:lnB>
                    <a:solidFill>
                      <a:srgbClr val="FFFFFF"/>
                    </a:solidFill>
                  </a:tcPr>
                </a:tc>
                <a:tc>
                  <a:txBody>
                    <a:bodyPr/>
                    <a:lstStyle/>
                    <a:p>
                      <a:pPr algn="ctr" fontAlgn="ctr"/>
                      <a:r>
                        <a:rPr lang="en-US" sz="1200" b="0" i="0" u="none" strike="noStrike" dirty="0">
                          <a:solidFill>
                            <a:srgbClr val="000000"/>
                          </a:solidFill>
                          <a:effectLst/>
                          <a:latin typeface="Georgia" panose="02040502050405020303" pitchFamily="18" charset="0"/>
                        </a:rPr>
                        <a:t>26.1%</a:t>
                      </a:r>
                    </a:p>
                  </a:txBody>
                  <a:tcPr marL="8927" marR="8927" marT="8927" marB="0" anchor="ctr">
                    <a:lnL>
                      <a:noFill/>
                    </a:lnL>
                    <a:lnR>
                      <a:noFill/>
                    </a:lnR>
                    <a:lnT>
                      <a:noFill/>
                    </a:lnT>
                    <a:lnB>
                      <a:noFill/>
                    </a:lnB>
                    <a:solidFill>
                      <a:srgbClr val="FFFFFF"/>
                    </a:solidFill>
                  </a:tcPr>
                </a:tc>
                <a:tc>
                  <a:txBody>
                    <a:bodyPr/>
                    <a:lstStyle/>
                    <a:p>
                      <a:pPr algn="ctr" fontAlgn="ctr"/>
                      <a:r>
                        <a:rPr lang="en-US" sz="1200" b="0" i="0" u="none" strike="noStrike">
                          <a:solidFill>
                            <a:srgbClr val="000000"/>
                          </a:solidFill>
                          <a:effectLst/>
                          <a:latin typeface="Georgia" panose="02040502050405020303" pitchFamily="18" charset="0"/>
                        </a:rPr>
                        <a:t>8.7%</a:t>
                      </a:r>
                    </a:p>
                  </a:txBody>
                  <a:tcPr marL="8927" marR="8927" marT="8927" marB="0" anchor="ctr">
                    <a:lnL>
                      <a:noFill/>
                    </a:lnL>
                    <a:lnR>
                      <a:noFill/>
                    </a:lnR>
                    <a:lnT>
                      <a:noFill/>
                    </a:lnT>
                    <a:lnB>
                      <a:noFill/>
                    </a:lnB>
                    <a:solidFill>
                      <a:srgbClr val="FFFFFF"/>
                    </a:solidFill>
                  </a:tcPr>
                </a:tc>
                <a:tc>
                  <a:txBody>
                    <a:bodyPr/>
                    <a:lstStyle/>
                    <a:p>
                      <a:pPr algn="ctr" fontAlgn="ctr"/>
                      <a:r>
                        <a:rPr lang="en-US" sz="1200" b="0" i="0" u="none" strike="noStrike">
                          <a:solidFill>
                            <a:srgbClr val="000000"/>
                          </a:solidFill>
                          <a:effectLst/>
                          <a:latin typeface="Georgia" panose="02040502050405020303" pitchFamily="18" charset="0"/>
                        </a:rPr>
                        <a:t>20.8%</a:t>
                      </a:r>
                    </a:p>
                  </a:txBody>
                  <a:tcPr marL="8927" marR="8927" marT="8927" marB="0" anchor="ctr">
                    <a:lnL>
                      <a:noFill/>
                    </a:lnL>
                    <a:lnR>
                      <a:noFill/>
                    </a:lnR>
                    <a:lnT>
                      <a:noFill/>
                    </a:lnT>
                    <a:lnB>
                      <a:noFill/>
                    </a:lnB>
                    <a:solidFill>
                      <a:srgbClr val="FFFFFF"/>
                    </a:solidFill>
                  </a:tcPr>
                </a:tc>
                <a:tc>
                  <a:txBody>
                    <a:bodyPr/>
                    <a:lstStyle/>
                    <a:p>
                      <a:pPr algn="ctr" fontAlgn="ctr"/>
                      <a:r>
                        <a:rPr lang="en-US" sz="1200" b="0" i="0" u="none" strike="noStrike">
                          <a:solidFill>
                            <a:srgbClr val="000000"/>
                          </a:solidFill>
                          <a:effectLst/>
                          <a:latin typeface="Georgia" panose="02040502050405020303" pitchFamily="18" charset="0"/>
                        </a:rPr>
                        <a:t>16.9%</a:t>
                      </a:r>
                    </a:p>
                  </a:txBody>
                  <a:tcPr marL="8927" marR="8927" marT="8927" marB="0" anchor="ctr">
                    <a:lnL>
                      <a:noFill/>
                    </a:lnL>
                    <a:lnR w="6350" cap="flat" cmpd="sng" algn="ctr">
                      <a:solidFill>
                        <a:srgbClr val="000000"/>
                      </a:solidFill>
                      <a:prstDash val="solid"/>
                      <a:round/>
                      <a:headEnd type="none" w="med" len="med"/>
                      <a:tailEnd type="none" w="med" len="med"/>
                    </a:lnR>
                    <a:lnT>
                      <a:noFill/>
                    </a:lnT>
                    <a:lnB>
                      <a:noFill/>
                    </a:lnB>
                    <a:solidFill>
                      <a:srgbClr val="FFFFFF"/>
                    </a:solidFill>
                  </a:tcPr>
                </a:tc>
                <a:extLst>
                  <a:ext uri="{0D108BD9-81ED-4DB2-BD59-A6C34878D82A}">
                    <a16:rowId xmlns:a16="http://schemas.microsoft.com/office/drawing/2014/main" xmlns="" val="2792842884"/>
                  </a:ext>
                </a:extLst>
              </a:tr>
              <a:tr h="198391">
                <a:tc>
                  <a:txBody>
                    <a:bodyPr/>
                    <a:lstStyle/>
                    <a:p>
                      <a:pPr algn="l" fontAlgn="b"/>
                      <a:r>
                        <a:rPr lang="en-US" sz="1200" b="0" i="0" u="none" strike="noStrike">
                          <a:solidFill>
                            <a:srgbClr val="000000"/>
                          </a:solidFill>
                          <a:effectLst/>
                          <a:latin typeface="Georgia" panose="02040502050405020303" pitchFamily="18" charset="0"/>
                        </a:rPr>
                        <a:t>Return on Asset</a:t>
                      </a:r>
                    </a:p>
                  </a:txBody>
                  <a:tcPr marL="80343" marR="8927" marT="8927" marB="0" anchor="b">
                    <a:lnL w="6350" cap="flat" cmpd="sng" algn="ctr">
                      <a:solidFill>
                        <a:srgbClr val="000000"/>
                      </a:solidFill>
                      <a:prstDash val="solid"/>
                      <a:round/>
                      <a:headEnd type="none" w="med" len="med"/>
                      <a:tailEnd type="none" w="med" len="med"/>
                    </a:lnL>
                    <a:lnR>
                      <a:noFill/>
                    </a:lnR>
                    <a:lnT>
                      <a:noFill/>
                    </a:lnT>
                    <a:lnB>
                      <a:noFill/>
                    </a:lnB>
                    <a:solidFill>
                      <a:srgbClr val="FFFFFF"/>
                    </a:solidFill>
                  </a:tcPr>
                </a:tc>
                <a:tc>
                  <a:txBody>
                    <a:bodyPr/>
                    <a:lstStyle/>
                    <a:p>
                      <a:pPr algn="ctr" fontAlgn="ctr"/>
                      <a:r>
                        <a:rPr lang="en-US" sz="1200" b="0" i="0" u="none" strike="noStrike">
                          <a:solidFill>
                            <a:srgbClr val="000000"/>
                          </a:solidFill>
                          <a:effectLst/>
                          <a:latin typeface="Georgia" panose="02040502050405020303" pitchFamily="18" charset="0"/>
                        </a:rPr>
                        <a:t>1.1%</a:t>
                      </a:r>
                    </a:p>
                  </a:txBody>
                  <a:tcPr marL="8927" marR="8927" marT="8927" marB="0" anchor="ctr">
                    <a:lnL>
                      <a:noFill/>
                    </a:lnL>
                    <a:lnR>
                      <a:noFill/>
                    </a:lnR>
                    <a:lnT>
                      <a:noFill/>
                    </a:lnT>
                    <a:lnB>
                      <a:noFill/>
                    </a:lnB>
                    <a:solidFill>
                      <a:srgbClr val="FFFFFF"/>
                    </a:solidFill>
                  </a:tcPr>
                </a:tc>
                <a:tc>
                  <a:txBody>
                    <a:bodyPr/>
                    <a:lstStyle/>
                    <a:p>
                      <a:pPr algn="ctr" fontAlgn="ctr"/>
                      <a:r>
                        <a:rPr lang="en-US" sz="1200" b="0" i="0" u="none" strike="noStrike">
                          <a:solidFill>
                            <a:srgbClr val="000000"/>
                          </a:solidFill>
                          <a:effectLst/>
                          <a:latin typeface="Georgia" panose="02040502050405020303" pitchFamily="18" charset="0"/>
                        </a:rPr>
                        <a:t>1.8%</a:t>
                      </a:r>
                    </a:p>
                  </a:txBody>
                  <a:tcPr marL="8927" marR="8927" marT="8927" marB="0" anchor="ctr">
                    <a:lnL>
                      <a:noFill/>
                    </a:lnL>
                    <a:lnR>
                      <a:noFill/>
                    </a:lnR>
                    <a:lnT>
                      <a:noFill/>
                    </a:lnT>
                    <a:lnB>
                      <a:noFill/>
                    </a:lnB>
                    <a:solidFill>
                      <a:srgbClr val="FFFFFF"/>
                    </a:solidFill>
                  </a:tcPr>
                </a:tc>
                <a:tc>
                  <a:txBody>
                    <a:bodyPr/>
                    <a:lstStyle/>
                    <a:p>
                      <a:pPr algn="ctr" fontAlgn="ctr"/>
                      <a:r>
                        <a:rPr lang="en-US" sz="1200" b="0" i="0" u="none" strike="noStrike">
                          <a:solidFill>
                            <a:srgbClr val="000000"/>
                          </a:solidFill>
                          <a:effectLst/>
                          <a:latin typeface="Georgia" panose="02040502050405020303" pitchFamily="18" charset="0"/>
                        </a:rPr>
                        <a:t>2.1%</a:t>
                      </a:r>
                    </a:p>
                  </a:txBody>
                  <a:tcPr marL="8927" marR="8927" marT="8927" marB="0" anchor="ctr">
                    <a:lnL>
                      <a:noFill/>
                    </a:lnL>
                    <a:lnR>
                      <a:noFill/>
                    </a:lnR>
                    <a:lnT>
                      <a:noFill/>
                    </a:lnT>
                    <a:lnB>
                      <a:noFill/>
                    </a:lnB>
                    <a:solidFill>
                      <a:srgbClr val="FFFFFF"/>
                    </a:solidFill>
                  </a:tcPr>
                </a:tc>
                <a:tc>
                  <a:txBody>
                    <a:bodyPr/>
                    <a:lstStyle/>
                    <a:p>
                      <a:pPr algn="ctr" fontAlgn="ctr"/>
                      <a:r>
                        <a:rPr lang="en-US" sz="1200" b="0" i="0" u="none" strike="noStrike">
                          <a:solidFill>
                            <a:srgbClr val="000000"/>
                          </a:solidFill>
                          <a:effectLst/>
                          <a:latin typeface="Georgia" panose="02040502050405020303" pitchFamily="18" charset="0"/>
                        </a:rPr>
                        <a:t>0.7%</a:t>
                      </a:r>
                    </a:p>
                  </a:txBody>
                  <a:tcPr marL="8927" marR="8927" marT="8927" marB="0" anchor="ctr">
                    <a:lnL>
                      <a:noFill/>
                    </a:lnL>
                    <a:lnR>
                      <a:noFill/>
                    </a:lnR>
                    <a:lnT>
                      <a:noFill/>
                    </a:lnT>
                    <a:lnB>
                      <a:noFill/>
                    </a:lnB>
                    <a:solidFill>
                      <a:srgbClr val="FFFFFF"/>
                    </a:solidFill>
                  </a:tcPr>
                </a:tc>
                <a:tc>
                  <a:txBody>
                    <a:bodyPr/>
                    <a:lstStyle/>
                    <a:p>
                      <a:pPr algn="ctr" fontAlgn="ctr"/>
                      <a:r>
                        <a:rPr lang="en-US" sz="1200" b="0" i="0" u="none" strike="noStrike">
                          <a:solidFill>
                            <a:srgbClr val="000000"/>
                          </a:solidFill>
                          <a:effectLst/>
                          <a:latin typeface="Georgia" panose="02040502050405020303" pitchFamily="18" charset="0"/>
                        </a:rPr>
                        <a:t>1.6%</a:t>
                      </a:r>
                    </a:p>
                  </a:txBody>
                  <a:tcPr marL="8927" marR="8927" marT="8927" marB="0" anchor="ctr">
                    <a:lnL>
                      <a:noFill/>
                    </a:lnL>
                    <a:lnR>
                      <a:noFill/>
                    </a:lnR>
                    <a:lnT>
                      <a:noFill/>
                    </a:lnT>
                    <a:lnB>
                      <a:noFill/>
                    </a:lnB>
                    <a:solidFill>
                      <a:srgbClr val="FFFFFF"/>
                    </a:solidFill>
                  </a:tcPr>
                </a:tc>
                <a:tc>
                  <a:txBody>
                    <a:bodyPr/>
                    <a:lstStyle/>
                    <a:p>
                      <a:pPr algn="ctr" fontAlgn="ctr"/>
                      <a:r>
                        <a:rPr lang="en-US" sz="1200" b="0" i="0" u="none" strike="noStrike">
                          <a:solidFill>
                            <a:srgbClr val="000000"/>
                          </a:solidFill>
                          <a:effectLst/>
                          <a:latin typeface="Georgia" panose="02040502050405020303" pitchFamily="18" charset="0"/>
                        </a:rPr>
                        <a:t>1.3%</a:t>
                      </a:r>
                    </a:p>
                  </a:txBody>
                  <a:tcPr marL="8927" marR="8927" marT="8927" marB="0" anchor="ctr">
                    <a:lnL>
                      <a:noFill/>
                    </a:lnL>
                    <a:lnR w="6350" cap="flat" cmpd="sng" algn="ctr">
                      <a:solidFill>
                        <a:srgbClr val="000000"/>
                      </a:solidFill>
                      <a:prstDash val="solid"/>
                      <a:round/>
                      <a:headEnd type="none" w="med" len="med"/>
                      <a:tailEnd type="none" w="med" len="med"/>
                    </a:lnR>
                    <a:lnT>
                      <a:noFill/>
                    </a:lnT>
                    <a:lnB>
                      <a:noFill/>
                    </a:lnB>
                    <a:solidFill>
                      <a:srgbClr val="FFFFFF"/>
                    </a:solidFill>
                  </a:tcPr>
                </a:tc>
                <a:extLst>
                  <a:ext uri="{0D108BD9-81ED-4DB2-BD59-A6C34878D82A}">
                    <a16:rowId xmlns:a16="http://schemas.microsoft.com/office/drawing/2014/main" xmlns="" val="4174985792"/>
                  </a:ext>
                </a:extLst>
              </a:tr>
              <a:tr h="198391">
                <a:tc>
                  <a:txBody>
                    <a:bodyPr/>
                    <a:lstStyle/>
                    <a:p>
                      <a:pPr algn="l" fontAlgn="b"/>
                      <a:r>
                        <a:rPr lang="en-US" sz="1200" b="0" i="0" u="none" strike="noStrike">
                          <a:solidFill>
                            <a:srgbClr val="000000"/>
                          </a:solidFill>
                          <a:effectLst/>
                          <a:latin typeface="Georgia" panose="02040502050405020303" pitchFamily="18" charset="0"/>
                        </a:rPr>
                        <a:t>Average size of Loan (PKR)</a:t>
                      </a:r>
                    </a:p>
                  </a:txBody>
                  <a:tcPr marL="80343" marR="8927" marT="8927" marB="0" anchor="b">
                    <a:lnL w="6350" cap="flat" cmpd="sng" algn="ctr">
                      <a:solidFill>
                        <a:srgbClr val="000000"/>
                      </a:solidFill>
                      <a:prstDash val="solid"/>
                      <a:round/>
                      <a:headEnd type="none" w="med" len="med"/>
                      <a:tailEnd type="none" w="med" len="med"/>
                    </a:lnL>
                    <a:lnR>
                      <a:noFill/>
                    </a:lnR>
                    <a:lnT>
                      <a:noFill/>
                    </a:lnT>
                    <a:lnB>
                      <a:noFill/>
                    </a:lnB>
                    <a:solidFill>
                      <a:srgbClr val="FFFFFF"/>
                    </a:solidFill>
                  </a:tcPr>
                </a:tc>
                <a:tc>
                  <a:txBody>
                    <a:bodyPr/>
                    <a:lstStyle/>
                    <a:p>
                      <a:pPr algn="ctr" fontAlgn="ctr"/>
                      <a:r>
                        <a:rPr lang="en-US" sz="1200" b="0" i="0" u="none" strike="noStrike">
                          <a:solidFill>
                            <a:srgbClr val="000000"/>
                          </a:solidFill>
                          <a:effectLst/>
                          <a:latin typeface="Georgia" panose="02040502050405020303" pitchFamily="18" charset="0"/>
                        </a:rPr>
                        <a:t>47,197</a:t>
                      </a:r>
                    </a:p>
                  </a:txBody>
                  <a:tcPr marL="8927" marR="8927" marT="8927" marB="0" anchor="ctr">
                    <a:lnL>
                      <a:noFill/>
                    </a:lnL>
                    <a:lnR>
                      <a:noFill/>
                    </a:lnR>
                    <a:lnT>
                      <a:noFill/>
                    </a:lnT>
                    <a:lnB>
                      <a:noFill/>
                    </a:lnB>
                    <a:solidFill>
                      <a:srgbClr val="FFFFFF"/>
                    </a:solidFill>
                  </a:tcPr>
                </a:tc>
                <a:tc>
                  <a:txBody>
                    <a:bodyPr/>
                    <a:lstStyle/>
                    <a:p>
                      <a:pPr algn="ctr" fontAlgn="ctr"/>
                      <a:r>
                        <a:rPr lang="en-US" sz="1200" b="0" i="0" u="none" strike="noStrike">
                          <a:solidFill>
                            <a:srgbClr val="000000"/>
                          </a:solidFill>
                          <a:effectLst/>
                          <a:latin typeface="Georgia" panose="02040502050405020303" pitchFamily="18" charset="0"/>
                        </a:rPr>
                        <a:t>56,740</a:t>
                      </a:r>
                    </a:p>
                  </a:txBody>
                  <a:tcPr marL="8927" marR="8927" marT="8927" marB="0" anchor="ctr">
                    <a:lnL>
                      <a:noFill/>
                    </a:lnL>
                    <a:lnR>
                      <a:noFill/>
                    </a:lnR>
                    <a:lnT>
                      <a:noFill/>
                    </a:lnT>
                    <a:lnB>
                      <a:noFill/>
                    </a:lnB>
                    <a:solidFill>
                      <a:srgbClr val="FFFFFF"/>
                    </a:solidFill>
                  </a:tcPr>
                </a:tc>
                <a:tc>
                  <a:txBody>
                    <a:bodyPr/>
                    <a:lstStyle/>
                    <a:p>
                      <a:pPr algn="ctr" fontAlgn="ctr"/>
                      <a:r>
                        <a:rPr lang="en-US" sz="1200" b="0" i="0" u="none" strike="noStrike">
                          <a:solidFill>
                            <a:srgbClr val="000000"/>
                          </a:solidFill>
                          <a:effectLst/>
                          <a:latin typeface="Georgia" panose="02040502050405020303" pitchFamily="18" charset="0"/>
                        </a:rPr>
                        <a:t>59,951</a:t>
                      </a:r>
                    </a:p>
                  </a:txBody>
                  <a:tcPr marL="8927" marR="8927" marT="8927" marB="0" anchor="ctr">
                    <a:lnL>
                      <a:noFill/>
                    </a:lnL>
                    <a:lnR>
                      <a:noFill/>
                    </a:lnR>
                    <a:lnT>
                      <a:noFill/>
                    </a:lnT>
                    <a:lnB>
                      <a:noFill/>
                    </a:lnB>
                    <a:solidFill>
                      <a:srgbClr val="FFFFFF"/>
                    </a:solidFill>
                  </a:tcPr>
                </a:tc>
                <a:tc>
                  <a:txBody>
                    <a:bodyPr/>
                    <a:lstStyle/>
                    <a:p>
                      <a:pPr algn="ctr" fontAlgn="ctr"/>
                      <a:r>
                        <a:rPr lang="en-US" sz="1200" b="0" i="0" u="none" strike="noStrike">
                          <a:solidFill>
                            <a:srgbClr val="000000"/>
                          </a:solidFill>
                          <a:effectLst/>
                          <a:latin typeface="Georgia" panose="02040502050405020303" pitchFamily="18" charset="0"/>
                        </a:rPr>
                        <a:t>69,675</a:t>
                      </a:r>
                    </a:p>
                  </a:txBody>
                  <a:tcPr marL="8927" marR="8927" marT="8927" marB="0" anchor="ctr">
                    <a:lnL>
                      <a:noFill/>
                    </a:lnL>
                    <a:lnR>
                      <a:noFill/>
                    </a:lnR>
                    <a:lnT>
                      <a:noFill/>
                    </a:lnT>
                    <a:lnB>
                      <a:noFill/>
                    </a:lnB>
                    <a:solidFill>
                      <a:srgbClr val="FFFFFF"/>
                    </a:solidFill>
                  </a:tcPr>
                </a:tc>
                <a:tc>
                  <a:txBody>
                    <a:bodyPr/>
                    <a:lstStyle/>
                    <a:p>
                      <a:pPr algn="ctr" fontAlgn="ctr"/>
                      <a:r>
                        <a:rPr lang="en-US" sz="1200" b="0" i="0" u="none" strike="noStrike">
                          <a:solidFill>
                            <a:srgbClr val="000000"/>
                          </a:solidFill>
                          <a:effectLst/>
                          <a:latin typeface="Georgia" panose="02040502050405020303" pitchFamily="18" charset="0"/>
                        </a:rPr>
                        <a:t>90,451</a:t>
                      </a:r>
                    </a:p>
                  </a:txBody>
                  <a:tcPr marL="8927" marR="8927" marT="8927" marB="0" anchor="ctr">
                    <a:lnL>
                      <a:noFill/>
                    </a:lnL>
                    <a:lnR>
                      <a:noFill/>
                    </a:lnR>
                    <a:lnT>
                      <a:noFill/>
                    </a:lnT>
                    <a:lnB>
                      <a:noFill/>
                    </a:lnB>
                    <a:solidFill>
                      <a:srgbClr val="FFFFFF"/>
                    </a:solidFill>
                  </a:tcPr>
                </a:tc>
                <a:tc>
                  <a:txBody>
                    <a:bodyPr/>
                    <a:lstStyle/>
                    <a:p>
                      <a:pPr algn="ctr" fontAlgn="ctr"/>
                      <a:r>
                        <a:rPr lang="en-US" sz="1200" b="0" i="0" u="none" strike="noStrike">
                          <a:solidFill>
                            <a:srgbClr val="000000"/>
                          </a:solidFill>
                          <a:effectLst/>
                          <a:latin typeface="Georgia" panose="02040502050405020303" pitchFamily="18" charset="0"/>
                        </a:rPr>
                        <a:t>105,117</a:t>
                      </a:r>
                    </a:p>
                  </a:txBody>
                  <a:tcPr marL="8927" marR="8927" marT="8927" marB="0" anchor="ctr">
                    <a:lnL>
                      <a:noFill/>
                    </a:lnL>
                    <a:lnR w="6350" cap="flat" cmpd="sng" algn="ctr">
                      <a:solidFill>
                        <a:srgbClr val="000000"/>
                      </a:solidFill>
                      <a:prstDash val="solid"/>
                      <a:round/>
                      <a:headEnd type="none" w="med" len="med"/>
                      <a:tailEnd type="none" w="med" len="med"/>
                    </a:lnR>
                    <a:lnT>
                      <a:noFill/>
                    </a:lnT>
                    <a:lnB>
                      <a:noFill/>
                    </a:lnB>
                    <a:solidFill>
                      <a:srgbClr val="FFFFFF"/>
                    </a:solidFill>
                  </a:tcPr>
                </a:tc>
                <a:extLst>
                  <a:ext uri="{0D108BD9-81ED-4DB2-BD59-A6C34878D82A}">
                    <a16:rowId xmlns:a16="http://schemas.microsoft.com/office/drawing/2014/main" xmlns="" val="996576786"/>
                  </a:ext>
                </a:extLst>
              </a:tr>
              <a:tr h="198391">
                <a:tc>
                  <a:txBody>
                    <a:bodyPr/>
                    <a:lstStyle/>
                    <a:p>
                      <a:pPr algn="l" fontAlgn="b"/>
                      <a:r>
                        <a:rPr lang="en-US" sz="1200" b="0" i="0" u="none" strike="noStrike">
                          <a:solidFill>
                            <a:srgbClr val="000000"/>
                          </a:solidFill>
                          <a:effectLst/>
                          <a:latin typeface="Georgia" panose="02040502050405020303" pitchFamily="18" charset="0"/>
                        </a:rPr>
                        <a:t>Average size of Deposit (PKR)</a:t>
                      </a:r>
                    </a:p>
                  </a:txBody>
                  <a:tcPr marL="80343" marR="8927" marT="8927" marB="0" anchor="b">
                    <a:lnL w="6350" cap="flat" cmpd="sng" algn="ctr">
                      <a:solidFill>
                        <a:srgbClr val="000000"/>
                      </a:solidFill>
                      <a:prstDash val="solid"/>
                      <a:round/>
                      <a:headEnd type="none" w="med" len="med"/>
                      <a:tailEnd type="none" w="med" len="med"/>
                    </a:lnL>
                    <a:lnR>
                      <a:noFill/>
                    </a:lnR>
                    <a:lnT>
                      <a:noFill/>
                    </a:lnT>
                    <a:lnB>
                      <a:noFill/>
                    </a:lnB>
                    <a:solidFill>
                      <a:srgbClr val="FFFFFF"/>
                    </a:solidFill>
                  </a:tcPr>
                </a:tc>
                <a:tc>
                  <a:txBody>
                    <a:bodyPr/>
                    <a:lstStyle/>
                    <a:p>
                      <a:pPr algn="ctr" fontAlgn="ctr"/>
                      <a:r>
                        <a:rPr lang="en-US" sz="1200" b="0" i="0" u="none" strike="noStrike">
                          <a:solidFill>
                            <a:srgbClr val="000000"/>
                          </a:solidFill>
                          <a:effectLst/>
                          <a:latin typeface="Georgia" panose="02040502050405020303" pitchFamily="18" charset="0"/>
                        </a:rPr>
                        <a:t>28,680</a:t>
                      </a:r>
                    </a:p>
                  </a:txBody>
                  <a:tcPr marL="8927" marR="8927" marT="8927" marB="0" anchor="ctr">
                    <a:lnL>
                      <a:noFill/>
                    </a:lnL>
                    <a:lnR>
                      <a:noFill/>
                    </a:lnR>
                    <a:lnT>
                      <a:noFill/>
                    </a:lnT>
                    <a:lnB>
                      <a:noFill/>
                    </a:lnB>
                    <a:solidFill>
                      <a:srgbClr val="FFFFFF"/>
                    </a:solidFill>
                  </a:tcPr>
                </a:tc>
                <a:tc>
                  <a:txBody>
                    <a:bodyPr/>
                    <a:lstStyle/>
                    <a:p>
                      <a:pPr algn="ctr" fontAlgn="ctr"/>
                      <a:r>
                        <a:rPr lang="en-US" sz="1200" b="0" i="0" u="none" strike="noStrike">
                          <a:solidFill>
                            <a:srgbClr val="000000"/>
                          </a:solidFill>
                          <a:effectLst/>
                          <a:latin typeface="Georgia" panose="02040502050405020303" pitchFamily="18" charset="0"/>
                        </a:rPr>
                        <a:t>35,945</a:t>
                      </a:r>
                    </a:p>
                  </a:txBody>
                  <a:tcPr marL="8927" marR="8927" marT="8927" marB="0" anchor="ctr">
                    <a:lnL>
                      <a:noFill/>
                    </a:lnL>
                    <a:lnR>
                      <a:noFill/>
                    </a:lnR>
                    <a:lnT>
                      <a:noFill/>
                    </a:lnT>
                    <a:lnB>
                      <a:noFill/>
                    </a:lnB>
                    <a:solidFill>
                      <a:srgbClr val="FFFFFF"/>
                    </a:solidFill>
                  </a:tcPr>
                </a:tc>
                <a:tc>
                  <a:txBody>
                    <a:bodyPr/>
                    <a:lstStyle/>
                    <a:p>
                      <a:pPr algn="ctr" fontAlgn="ctr"/>
                      <a:r>
                        <a:rPr lang="en-US" sz="1200" b="0" i="0" u="none" strike="noStrike">
                          <a:solidFill>
                            <a:srgbClr val="000000"/>
                          </a:solidFill>
                          <a:effectLst/>
                          <a:latin typeface="Georgia" panose="02040502050405020303" pitchFamily="18" charset="0"/>
                        </a:rPr>
                        <a:t>50,132</a:t>
                      </a:r>
                    </a:p>
                  </a:txBody>
                  <a:tcPr marL="8927" marR="8927" marT="8927" marB="0" anchor="ctr">
                    <a:lnL>
                      <a:noFill/>
                    </a:lnL>
                    <a:lnR>
                      <a:noFill/>
                    </a:lnR>
                    <a:lnT>
                      <a:noFill/>
                    </a:lnT>
                    <a:lnB>
                      <a:noFill/>
                    </a:lnB>
                    <a:solidFill>
                      <a:srgbClr val="FFFFFF"/>
                    </a:solidFill>
                  </a:tcPr>
                </a:tc>
                <a:tc>
                  <a:txBody>
                    <a:bodyPr/>
                    <a:lstStyle/>
                    <a:p>
                      <a:pPr algn="ctr" fontAlgn="ctr"/>
                      <a:r>
                        <a:rPr lang="en-US" sz="1200" b="0" i="0" u="none" strike="noStrike">
                          <a:solidFill>
                            <a:srgbClr val="000000"/>
                          </a:solidFill>
                          <a:effectLst/>
                          <a:latin typeface="Georgia" panose="02040502050405020303" pitchFamily="18" charset="0"/>
                        </a:rPr>
                        <a:t>41,242</a:t>
                      </a:r>
                    </a:p>
                  </a:txBody>
                  <a:tcPr marL="8927" marR="8927" marT="8927" marB="0" anchor="ctr">
                    <a:lnL>
                      <a:noFill/>
                    </a:lnL>
                    <a:lnR>
                      <a:noFill/>
                    </a:lnR>
                    <a:lnT>
                      <a:noFill/>
                    </a:lnT>
                    <a:lnB>
                      <a:noFill/>
                    </a:lnB>
                    <a:solidFill>
                      <a:srgbClr val="FFFFFF"/>
                    </a:solidFill>
                  </a:tcPr>
                </a:tc>
                <a:tc>
                  <a:txBody>
                    <a:bodyPr/>
                    <a:lstStyle/>
                    <a:p>
                      <a:pPr algn="ctr" fontAlgn="ctr"/>
                      <a:r>
                        <a:rPr lang="en-US" sz="1200" b="0" i="0" u="none" strike="noStrike">
                          <a:solidFill>
                            <a:srgbClr val="000000"/>
                          </a:solidFill>
                          <a:effectLst/>
                          <a:latin typeface="Georgia" panose="02040502050405020303" pitchFamily="18" charset="0"/>
                        </a:rPr>
                        <a:t>42,042</a:t>
                      </a:r>
                    </a:p>
                  </a:txBody>
                  <a:tcPr marL="8927" marR="8927" marT="8927" marB="0" anchor="ctr">
                    <a:lnL>
                      <a:noFill/>
                    </a:lnL>
                    <a:lnR>
                      <a:noFill/>
                    </a:lnR>
                    <a:lnT>
                      <a:noFill/>
                    </a:lnT>
                    <a:lnB>
                      <a:noFill/>
                    </a:lnB>
                    <a:solidFill>
                      <a:srgbClr val="FFFFFF"/>
                    </a:solidFill>
                  </a:tcPr>
                </a:tc>
                <a:tc>
                  <a:txBody>
                    <a:bodyPr/>
                    <a:lstStyle/>
                    <a:p>
                      <a:pPr algn="ctr" fontAlgn="ctr"/>
                      <a:r>
                        <a:rPr lang="en-US" sz="1200" b="0" i="0" u="none" strike="noStrike">
                          <a:solidFill>
                            <a:srgbClr val="000000"/>
                          </a:solidFill>
                          <a:effectLst/>
                          <a:latin typeface="Georgia" panose="02040502050405020303" pitchFamily="18" charset="0"/>
                        </a:rPr>
                        <a:t>34,194</a:t>
                      </a:r>
                    </a:p>
                  </a:txBody>
                  <a:tcPr marL="8927" marR="8927" marT="8927" marB="0" anchor="ctr">
                    <a:lnL>
                      <a:noFill/>
                    </a:lnL>
                    <a:lnR w="6350" cap="flat" cmpd="sng" algn="ctr">
                      <a:solidFill>
                        <a:srgbClr val="000000"/>
                      </a:solidFill>
                      <a:prstDash val="solid"/>
                      <a:round/>
                      <a:headEnd type="none" w="med" len="med"/>
                      <a:tailEnd type="none" w="med" len="med"/>
                    </a:lnR>
                    <a:lnT>
                      <a:noFill/>
                    </a:lnT>
                    <a:lnB>
                      <a:noFill/>
                    </a:lnB>
                    <a:solidFill>
                      <a:srgbClr val="FFFFFF"/>
                    </a:solidFill>
                  </a:tcPr>
                </a:tc>
                <a:extLst>
                  <a:ext uri="{0D108BD9-81ED-4DB2-BD59-A6C34878D82A}">
                    <a16:rowId xmlns:a16="http://schemas.microsoft.com/office/drawing/2014/main" xmlns="" val="1473252109"/>
                  </a:ext>
                </a:extLst>
              </a:tr>
              <a:tr h="198391">
                <a:tc>
                  <a:txBody>
                    <a:bodyPr/>
                    <a:lstStyle/>
                    <a:p>
                      <a:pPr algn="l" fontAlgn="b"/>
                      <a:r>
                        <a:rPr lang="en-US" sz="1200" b="0" i="0" u="none" strike="noStrike">
                          <a:solidFill>
                            <a:srgbClr val="000000"/>
                          </a:solidFill>
                          <a:effectLst/>
                          <a:latin typeface="Georgia" panose="02040502050405020303" pitchFamily="18" charset="0"/>
                        </a:rPr>
                        <a:t> </a:t>
                      </a:r>
                    </a:p>
                  </a:txBody>
                  <a:tcPr marL="80343" marR="8927" marT="8927" marB="0" anchor="b">
                    <a:lnL w="6350" cap="flat" cmpd="sng" algn="ctr">
                      <a:solidFill>
                        <a:srgbClr val="000000"/>
                      </a:solidFill>
                      <a:prstDash val="solid"/>
                      <a:round/>
                      <a:headEnd type="none" w="med" len="med"/>
                      <a:tailEnd type="none" w="med" len="med"/>
                    </a:lnL>
                    <a:lnR>
                      <a:noFill/>
                    </a:lnR>
                    <a:lnT>
                      <a:noFill/>
                    </a:lnT>
                    <a:lnB>
                      <a:noFill/>
                    </a:lnB>
                    <a:solidFill>
                      <a:srgbClr val="FFFFFF"/>
                    </a:solidFill>
                  </a:tcPr>
                </a:tc>
                <a:tc>
                  <a:txBody>
                    <a:bodyPr/>
                    <a:lstStyle/>
                    <a:p>
                      <a:pPr algn="ctr" fontAlgn="ctr"/>
                      <a:r>
                        <a:rPr lang="en-US" sz="1200" b="0" i="0" u="none" strike="noStrike">
                          <a:solidFill>
                            <a:srgbClr val="000000"/>
                          </a:solidFill>
                          <a:effectLst/>
                          <a:latin typeface="Georgia" panose="02040502050405020303" pitchFamily="18" charset="0"/>
                        </a:rPr>
                        <a:t> </a:t>
                      </a:r>
                    </a:p>
                  </a:txBody>
                  <a:tcPr marL="8927" marR="8927" marT="8927" marB="0" anchor="ctr">
                    <a:lnL>
                      <a:noFill/>
                    </a:lnL>
                    <a:lnR>
                      <a:noFill/>
                    </a:lnR>
                    <a:lnT>
                      <a:noFill/>
                    </a:lnT>
                    <a:lnB>
                      <a:noFill/>
                    </a:lnB>
                    <a:solidFill>
                      <a:srgbClr val="FFFFFF"/>
                    </a:solidFill>
                  </a:tcPr>
                </a:tc>
                <a:tc>
                  <a:txBody>
                    <a:bodyPr/>
                    <a:lstStyle/>
                    <a:p>
                      <a:pPr algn="ctr" fontAlgn="ctr"/>
                      <a:r>
                        <a:rPr lang="en-US" sz="1200" b="0" i="0" u="none" strike="noStrike">
                          <a:solidFill>
                            <a:srgbClr val="000000"/>
                          </a:solidFill>
                          <a:effectLst/>
                          <a:latin typeface="Georgia" panose="02040502050405020303" pitchFamily="18" charset="0"/>
                        </a:rPr>
                        <a:t> </a:t>
                      </a:r>
                    </a:p>
                  </a:txBody>
                  <a:tcPr marL="8927" marR="8927" marT="8927" marB="0" anchor="ctr">
                    <a:lnL>
                      <a:noFill/>
                    </a:lnL>
                    <a:lnR>
                      <a:noFill/>
                    </a:lnR>
                    <a:lnT>
                      <a:noFill/>
                    </a:lnT>
                    <a:lnB>
                      <a:noFill/>
                    </a:lnB>
                    <a:solidFill>
                      <a:srgbClr val="FFFFFF"/>
                    </a:solidFill>
                  </a:tcPr>
                </a:tc>
                <a:tc>
                  <a:txBody>
                    <a:bodyPr/>
                    <a:lstStyle/>
                    <a:p>
                      <a:pPr algn="ctr" fontAlgn="ctr"/>
                      <a:r>
                        <a:rPr lang="en-US" sz="1200" b="0" i="0" u="none" strike="noStrike">
                          <a:solidFill>
                            <a:srgbClr val="000000"/>
                          </a:solidFill>
                          <a:effectLst/>
                          <a:latin typeface="Georgia" panose="02040502050405020303" pitchFamily="18" charset="0"/>
                        </a:rPr>
                        <a:t> </a:t>
                      </a:r>
                    </a:p>
                  </a:txBody>
                  <a:tcPr marL="8927" marR="8927" marT="8927" marB="0" anchor="ctr">
                    <a:lnL>
                      <a:noFill/>
                    </a:lnL>
                    <a:lnR>
                      <a:noFill/>
                    </a:lnR>
                    <a:lnT>
                      <a:noFill/>
                    </a:lnT>
                    <a:lnB>
                      <a:noFill/>
                    </a:lnB>
                    <a:solidFill>
                      <a:srgbClr val="FFFFFF"/>
                    </a:solidFill>
                  </a:tcPr>
                </a:tc>
                <a:tc>
                  <a:txBody>
                    <a:bodyPr/>
                    <a:lstStyle/>
                    <a:p>
                      <a:pPr algn="ctr" fontAlgn="ctr"/>
                      <a:r>
                        <a:rPr lang="en-US" sz="1200" b="0" i="0" u="none" strike="noStrike" dirty="0">
                          <a:solidFill>
                            <a:srgbClr val="000000"/>
                          </a:solidFill>
                          <a:effectLst/>
                          <a:latin typeface="Georgia" panose="02040502050405020303" pitchFamily="18" charset="0"/>
                        </a:rPr>
                        <a:t> </a:t>
                      </a:r>
                    </a:p>
                  </a:txBody>
                  <a:tcPr marL="8927" marR="8927" marT="8927" marB="0" anchor="ctr">
                    <a:lnL>
                      <a:noFill/>
                    </a:lnL>
                    <a:lnR>
                      <a:noFill/>
                    </a:lnR>
                    <a:lnT>
                      <a:noFill/>
                    </a:lnT>
                    <a:lnB>
                      <a:noFill/>
                    </a:lnB>
                    <a:solidFill>
                      <a:srgbClr val="FFFFFF"/>
                    </a:solidFill>
                  </a:tcPr>
                </a:tc>
                <a:tc>
                  <a:txBody>
                    <a:bodyPr/>
                    <a:lstStyle/>
                    <a:p>
                      <a:pPr algn="ctr" fontAlgn="ctr"/>
                      <a:r>
                        <a:rPr lang="en-US" sz="1200" b="0" i="0" u="none" strike="noStrike">
                          <a:solidFill>
                            <a:srgbClr val="000000"/>
                          </a:solidFill>
                          <a:effectLst/>
                          <a:latin typeface="Georgia" panose="02040502050405020303" pitchFamily="18" charset="0"/>
                        </a:rPr>
                        <a:t> </a:t>
                      </a:r>
                    </a:p>
                  </a:txBody>
                  <a:tcPr marL="8927" marR="8927" marT="8927" marB="0" anchor="ctr">
                    <a:lnL>
                      <a:noFill/>
                    </a:lnL>
                    <a:lnR>
                      <a:noFill/>
                    </a:lnR>
                    <a:lnT>
                      <a:noFill/>
                    </a:lnT>
                    <a:lnB>
                      <a:noFill/>
                    </a:lnB>
                    <a:solidFill>
                      <a:srgbClr val="FFFFFF"/>
                    </a:solidFill>
                  </a:tcPr>
                </a:tc>
                <a:tc>
                  <a:txBody>
                    <a:bodyPr/>
                    <a:lstStyle/>
                    <a:p>
                      <a:pPr algn="ctr" fontAlgn="ctr"/>
                      <a:r>
                        <a:rPr lang="en-US" sz="1200" b="0" i="0" u="none" strike="noStrike">
                          <a:solidFill>
                            <a:srgbClr val="000000"/>
                          </a:solidFill>
                          <a:effectLst/>
                          <a:latin typeface="Georgia" panose="02040502050405020303" pitchFamily="18" charset="0"/>
                        </a:rPr>
                        <a:t> </a:t>
                      </a:r>
                    </a:p>
                  </a:txBody>
                  <a:tcPr marL="8927" marR="8927" marT="8927" marB="0" anchor="ctr">
                    <a:lnL>
                      <a:noFill/>
                    </a:lnL>
                    <a:lnR w="6350" cap="flat" cmpd="sng" algn="ctr">
                      <a:solidFill>
                        <a:srgbClr val="000000"/>
                      </a:solidFill>
                      <a:prstDash val="solid"/>
                      <a:round/>
                      <a:headEnd type="none" w="med" len="med"/>
                      <a:tailEnd type="none" w="med" len="med"/>
                    </a:lnR>
                    <a:lnT>
                      <a:noFill/>
                    </a:lnT>
                    <a:lnB>
                      <a:noFill/>
                    </a:lnB>
                    <a:solidFill>
                      <a:srgbClr val="FFFFFF"/>
                    </a:solidFill>
                  </a:tcPr>
                </a:tc>
                <a:extLst>
                  <a:ext uri="{0D108BD9-81ED-4DB2-BD59-A6C34878D82A}">
                    <a16:rowId xmlns:a16="http://schemas.microsoft.com/office/drawing/2014/main" xmlns="" val="2083281985"/>
                  </a:ext>
                </a:extLst>
              </a:tr>
              <a:tr h="198391">
                <a:tc>
                  <a:txBody>
                    <a:bodyPr/>
                    <a:lstStyle/>
                    <a:p>
                      <a:pPr algn="l" fontAlgn="b"/>
                      <a:r>
                        <a:rPr lang="en-US" sz="1200" b="1" i="0" u="none" strike="noStrike">
                          <a:solidFill>
                            <a:srgbClr val="000000"/>
                          </a:solidFill>
                          <a:effectLst/>
                          <a:latin typeface="Georgia" panose="02040502050405020303" pitchFamily="18" charset="0"/>
                        </a:rPr>
                        <a:t>Leverage Ratios</a:t>
                      </a:r>
                    </a:p>
                  </a:txBody>
                  <a:tcPr marL="80343" marR="8927" marT="8927" marB="0" anchor="b">
                    <a:lnL w="6350" cap="flat" cmpd="sng" algn="ctr">
                      <a:solidFill>
                        <a:srgbClr val="000000"/>
                      </a:solidFill>
                      <a:prstDash val="solid"/>
                      <a:round/>
                      <a:headEnd type="none" w="med" len="med"/>
                      <a:tailEnd type="none" w="med" len="med"/>
                    </a:lnL>
                    <a:lnR>
                      <a:noFill/>
                    </a:lnR>
                    <a:lnT>
                      <a:noFill/>
                    </a:lnT>
                    <a:lnB>
                      <a:noFill/>
                    </a:lnB>
                    <a:solidFill>
                      <a:srgbClr val="FFFFFF"/>
                    </a:solidFill>
                  </a:tcPr>
                </a:tc>
                <a:tc>
                  <a:txBody>
                    <a:bodyPr/>
                    <a:lstStyle/>
                    <a:p>
                      <a:pPr algn="ctr" fontAlgn="ctr"/>
                      <a:r>
                        <a:rPr lang="en-US" sz="1200" b="0" i="0" u="none" strike="noStrike">
                          <a:solidFill>
                            <a:srgbClr val="000000"/>
                          </a:solidFill>
                          <a:effectLst/>
                          <a:latin typeface="Georgia" panose="02040502050405020303" pitchFamily="18" charset="0"/>
                        </a:rPr>
                        <a:t> </a:t>
                      </a:r>
                    </a:p>
                  </a:txBody>
                  <a:tcPr marL="8927" marR="8927" marT="8927" marB="0" anchor="ctr">
                    <a:lnL>
                      <a:noFill/>
                    </a:lnL>
                    <a:lnR>
                      <a:noFill/>
                    </a:lnR>
                    <a:lnT>
                      <a:noFill/>
                    </a:lnT>
                    <a:lnB>
                      <a:noFill/>
                    </a:lnB>
                    <a:solidFill>
                      <a:srgbClr val="FFFFFF"/>
                    </a:solidFill>
                  </a:tcPr>
                </a:tc>
                <a:tc>
                  <a:txBody>
                    <a:bodyPr/>
                    <a:lstStyle/>
                    <a:p>
                      <a:pPr algn="ctr" fontAlgn="ctr"/>
                      <a:r>
                        <a:rPr lang="en-US" sz="1200" b="0" i="0" u="none" strike="noStrike">
                          <a:solidFill>
                            <a:srgbClr val="000000"/>
                          </a:solidFill>
                          <a:effectLst/>
                          <a:latin typeface="Georgia" panose="02040502050405020303" pitchFamily="18" charset="0"/>
                        </a:rPr>
                        <a:t> </a:t>
                      </a:r>
                    </a:p>
                  </a:txBody>
                  <a:tcPr marL="8927" marR="8927" marT="8927" marB="0" anchor="ctr">
                    <a:lnL>
                      <a:noFill/>
                    </a:lnL>
                    <a:lnR>
                      <a:noFill/>
                    </a:lnR>
                    <a:lnT>
                      <a:noFill/>
                    </a:lnT>
                    <a:lnB>
                      <a:noFill/>
                    </a:lnB>
                    <a:solidFill>
                      <a:srgbClr val="FFFFFF"/>
                    </a:solidFill>
                  </a:tcPr>
                </a:tc>
                <a:tc>
                  <a:txBody>
                    <a:bodyPr/>
                    <a:lstStyle/>
                    <a:p>
                      <a:pPr algn="ctr" fontAlgn="ctr"/>
                      <a:r>
                        <a:rPr lang="en-US" sz="1200" b="0" i="0" u="none" strike="noStrike">
                          <a:solidFill>
                            <a:srgbClr val="000000"/>
                          </a:solidFill>
                          <a:effectLst/>
                          <a:latin typeface="Georgia" panose="02040502050405020303" pitchFamily="18" charset="0"/>
                        </a:rPr>
                        <a:t> </a:t>
                      </a:r>
                    </a:p>
                  </a:txBody>
                  <a:tcPr marL="8927" marR="8927" marT="8927" marB="0" anchor="ctr">
                    <a:lnL>
                      <a:noFill/>
                    </a:lnL>
                    <a:lnR>
                      <a:noFill/>
                    </a:lnR>
                    <a:lnT>
                      <a:noFill/>
                    </a:lnT>
                    <a:lnB>
                      <a:noFill/>
                    </a:lnB>
                    <a:solidFill>
                      <a:srgbClr val="FFFFFF"/>
                    </a:solidFill>
                  </a:tcPr>
                </a:tc>
                <a:tc>
                  <a:txBody>
                    <a:bodyPr/>
                    <a:lstStyle/>
                    <a:p>
                      <a:pPr algn="ctr" fontAlgn="ctr"/>
                      <a:r>
                        <a:rPr lang="en-US" sz="1200" b="0" i="0" u="none" strike="noStrike">
                          <a:solidFill>
                            <a:srgbClr val="000000"/>
                          </a:solidFill>
                          <a:effectLst/>
                          <a:latin typeface="Georgia" panose="02040502050405020303" pitchFamily="18" charset="0"/>
                        </a:rPr>
                        <a:t> </a:t>
                      </a:r>
                    </a:p>
                  </a:txBody>
                  <a:tcPr marL="8927" marR="8927" marT="8927" marB="0" anchor="ctr">
                    <a:lnL>
                      <a:noFill/>
                    </a:lnL>
                    <a:lnR>
                      <a:noFill/>
                    </a:lnR>
                    <a:lnT>
                      <a:noFill/>
                    </a:lnT>
                    <a:lnB>
                      <a:noFill/>
                    </a:lnB>
                    <a:solidFill>
                      <a:srgbClr val="FFFFFF"/>
                    </a:solidFill>
                  </a:tcPr>
                </a:tc>
                <a:tc>
                  <a:txBody>
                    <a:bodyPr/>
                    <a:lstStyle/>
                    <a:p>
                      <a:pPr algn="ctr" fontAlgn="ctr"/>
                      <a:r>
                        <a:rPr lang="en-US" sz="1200" b="0" i="0" u="none" strike="noStrike">
                          <a:solidFill>
                            <a:srgbClr val="000000"/>
                          </a:solidFill>
                          <a:effectLst/>
                          <a:latin typeface="Georgia" panose="02040502050405020303" pitchFamily="18" charset="0"/>
                        </a:rPr>
                        <a:t> </a:t>
                      </a:r>
                    </a:p>
                  </a:txBody>
                  <a:tcPr marL="8927" marR="8927" marT="8927" marB="0" anchor="ctr">
                    <a:lnL>
                      <a:noFill/>
                    </a:lnL>
                    <a:lnR>
                      <a:noFill/>
                    </a:lnR>
                    <a:lnT>
                      <a:noFill/>
                    </a:lnT>
                    <a:lnB>
                      <a:noFill/>
                    </a:lnB>
                    <a:solidFill>
                      <a:srgbClr val="FFFFFF"/>
                    </a:solidFill>
                  </a:tcPr>
                </a:tc>
                <a:tc>
                  <a:txBody>
                    <a:bodyPr/>
                    <a:lstStyle/>
                    <a:p>
                      <a:pPr algn="ctr" fontAlgn="ctr"/>
                      <a:r>
                        <a:rPr lang="en-US" sz="1200" b="0" i="0" u="none" strike="noStrike">
                          <a:solidFill>
                            <a:srgbClr val="000000"/>
                          </a:solidFill>
                          <a:effectLst/>
                          <a:latin typeface="Georgia" panose="02040502050405020303" pitchFamily="18" charset="0"/>
                        </a:rPr>
                        <a:t> </a:t>
                      </a:r>
                    </a:p>
                  </a:txBody>
                  <a:tcPr marL="8927" marR="8927" marT="8927" marB="0" anchor="ctr">
                    <a:lnL>
                      <a:noFill/>
                    </a:lnL>
                    <a:lnR w="6350" cap="flat" cmpd="sng" algn="ctr">
                      <a:solidFill>
                        <a:srgbClr val="000000"/>
                      </a:solidFill>
                      <a:prstDash val="solid"/>
                      <a:round/>
                      <a:headEnd type="none" w="med" len="med"/>
                      <a:tailEnd type="none" w="med" len="med"/>
                    </a:lnR>
                    <a:lnT>
                      <a:noFill/>
                    </a:lnT>
                    <a:lnB>
                      <a:noFill/>
                    </a:lnB>
                    <a:solidFill>
                      <a:srgbClr val="FFFFFF"/>
                    </a:solidFill>
                  </a:tcPr>
                </a:tc>
                <a:extLst>
                  <a:ext uri="{0D108BD9-81ED-4DB2-BD59-A6C34878D82A}">
                    <a16:rowId xmlns:a16="http://schemas.microsoft.com/office/drawing/2014/main" xmlns="" val="1198236112"/>
                  </a:ext>
                </a:extLst>
              </a:tr>
              <a:tr h="198391">
                <a:tc>
                  <a:txBody>
                    <a:bodyPr/>
                    <a:lstStyle/>
                    <a:p>
                      <a:pPr algn="l" fontAlgn="b"/>
                      <a:r>
                        <a:rPr lang="en-US" sz="1200" b="0" i="0" u="none" strike="noStrike">
                          <a:solidFill>
                            <a:srgbClr val="000000"/>
                          </a:solidFill>
                          <a:effectLst/>
                          <a:latin typeface="Georgia" panose="02040502050405020303" pitchFamily="18" charset="0"/>
                        </a:rPr>
                        <a:t>Capital Adequacy Ratio (Total Capital)</a:t>
                      </a:r>
                    </a:p>
                  </a:txBody>
                  <a:tcPr marL="80343" marR="8927" marT="8927" marB="0" anchor="b">
                    <a:lnL w="6350" cap="flat" cmpd="sng" algn="ctr">
                      <a:solidFill>
                        <a:srgbClr val="000000"/>
                      </a:solidFill>
                      <a:prstDash val="solid"/>
                      <a:round/>
                      <a:headEnd type="none" w="med" len="med"/>
                      <a:tailEnd type="none" w="med" len="med"/>
                    </a:lnL>
                    <a:lnR>
                      <a:noFill/>
                    </a:lnR>
                    <a:lnT>
                      <a:noFill/>
                    </a:lnT>
                    <a:lnB>
                      <a:noFill/>
                    </a:lnB>
                    <a:solidFill>
                      <a:srgbClr val="FFFFFF"/>
                    </a:solidFill>
                  </a:tcPr>
                </a:tc>
                <a:tc>
                  <a:txBody>
                    <a:bodyPr/>
                    <a:lstStyle/>
                    <a:p>
                      <a:pPr algn="ctr" fontAlgn="ctr"/>
                      <a:r>
                        <a:rPr lang="en-US" sz="1200" b="0" i="0" u="none" strike="noStrike">
                          <a:solidFill>
                            <a:srgbClr val="000000"/>
                          </a:solidFill>
                          <a:effectLst/>
                          <a:latin typeface="Georgia" panose="02040502050405020303" pitchFamily="18" charset="0"/>
                        </a:rPr>
                        <a:t>17.9%</a:t>
                      </a:r>
                    </a:p>
                  </a:txBody>
                  <a:tcPr marL="8927" marR="8927" marT="8927" marB="0" anchor="ctr">
                    <a:lnL>
                      <a:noFill/>
                    </a:lnL>
                    <a:lnR>
                      <a:noFill/>
                    </a:lnR>
                    <a:lnT>
                      <a:noFill/>
                    </a:lnT>
                    <a:lnB>
                      <a:noFill/>
                    </a:lnB>
                    <a:solidFill>
                      <a:srgbClr val="FFFFFF"/>
                    </a:solidFill>
                  </a:tcPr>
                </a:tc>
                <a:tc>
                  <a:txBody>
                    <a:bodyPr/>
                    <a:lstStyle/>
                    <a:p>
                      <a:pPr algn="ctr" fontAlgn="ctr"/>
                      <a:r>
                        <a:rPr lang="en-US" sz="1200" b="0" i="0" u="none" strike="noStrike">
                          <a:solidFill>
                            <a:srgbClr val="000000"/>
                          </a:solidFill>
                          <a:effectLst/>
                          <a:latin typeface="Georgia" panose="02040502050405020303" pitchFamily="18" charset="0"/>
                        </a:rPr>
                        <a:t>16.2%</a:t>
                      </a:r>
                    </a:p>
                  </a:txBody>
                  <a:tcPr marL="8927" marR="8927" marT="8927" marB="0" anchor="ctr">
                    <a:lnL>
                      <a:noFill/>
                    </a:lnL>
                    <a:lnR>
                      <a:noFill/>
                    </a:lnR>
                    <a:lnT>
                      <a:noFill/>
                    </a:lnT>
                    <a:lnB>
                      <a:noFill/>
                    </a:lnB>
                    <a:solidFill>
                      <a:srgbClr val="FFFFFF"/>
                    </a:solidFill>
                  </a:tcPr>
                </a:tc>
                <a:tc>
                  <a:txBody>
                    <a:bodyPr/>
                    <a:lstStyle/>
                    <a:p>
                      <a:pPr algn="ctr" fontAlgn="ctr"/>
                      <a:r>
                        <a:rPr lang="en-US" sz="1200" b="0" i="0" u="none" strike="noStrike">
                          <a:solidFill>
                            <a:srgbClr val="000000"/>
                          </a:solidFill>
                          <a:effectLst/>
                          <a:latin typeface="Georgia" panose="02040502050405020303" pitchFamily="18" charset="0"/>
                        </a:rPr>
                        <a:t>19.1%</a:t>
                      </a:r>
                    </a:p>
                  </a:txBody>
                  <a:tcPr marL="8927" marR="8927" marT="8927" marB="0" anchor="ctr">
                    <a:lnL>
                      <a:noFill/>
                    </a:lnL>
                    <a:lnR>
                      <a:noFill/>
                    </a:lnR>
                    <a:lnT>
                      <a:noFill/>
                    </a:lnT>
                    <a:lnB>
                      <a:noFill/>
                    </a:lnB>
                    <a:solidFill>
                      <a:srgbClr val="FFFFFF"/>
                    </a:solidFill>
                  </a:tcPr>
                </a:tc>
                <a:tc>
                  <a:txBody>
                    <a:bodyPr/>
                    <a:lstStyle/>
                    <a:p>
                      <a:pPr algn="ctr" fontAlgn="ctr"/>
                      <a:r>
                        <a:rPr lang="en-US" sz="1200" b="0" i="0" u="none" strike="noStrike">
                          <a:solidFill>
                            <a:srgbClr val="000000"/>
                          </a:solidFill>
                          <a:effectLst/>
                          <a:latin typeface="Georgia" panose="02040502050405020303" pitchFamily="18" charset="0"/>
                        </a:rPr>
                        <a:t>16.7%</a:t>
                      </a:r>
                    </a:p>
                  </a:txBody>
                  <a:tcPr marL="8927" marR="8927" marT="8927" marB="0" anchor="ctr">
                    <a:lnL>
                      <a:noFill/>
                    </a:lnL>
                    <a:lnR>
                      <a:noFill/>
                    </a:lnR>
                    <a:lnT>
                      <a:noFill/>
                    </a:lnT>
                    <a:lnB>
                      <a:noFill/>
                    </a:lnB>
                    <a:solidFill>
                      <a:srgbClr val="FFFFFF"/>
                    </a:solidFill>
                  </a:tcPr>
                </a:tc>
                <a:tc>
                  <a:txBody>
                    <a:bodyPr/>
                    <a:lstStyle/>
                    <a:p>
                      <a:pPr algn="ctr" fontAlgn="ctr"/>
                      <a:r>
                        <a:rPr lang="en-US" sz="1200" b="0" i="0" u="none" strike="noStrike" dirty="0">
                          <a:solidFill>
                            <a:srgbClr val="000000"/>
                          </a:solidFill>
                          <a:effectLst/>
                          <a:latin typeface="Georgia" panose="02040502050405020303" pitchFamily="18" charset="0"/>
                        </a:rPr>
                        <a:t>21.7%</a:t>
                      </a:r>
                    </a:p>
                  </a:txBody>
                  <a:tcPr marL="8927" marR="8927" marT="8927" marB="0" anchor="ctr">
                    <a:lnL>
                      <a:noFill/>
                    </a:lnL>
                    <a:lnR>
                      <a:noFill/>
                    </a:lnR>
                    <a:lnT>
                      <a:noFill/>
                    </a:lnT>
                    <a:lnB>
                      <a:noFill/>
                    </a:lnB>
                    <a:solidFill>
                      <a:srgbClr val="FFFFFF"/>
                    </a:solidFill>
                  </a:tcPr>
                </a:tc>
                <a:tc>
                  <a:txBody>
                    <a:bodyPr/>
                    <a:lstStyle/>
                    <a:p>
                      <a:pPr algn="ctr" fontAlgn="ctr"/>
                      <a:r>
                        <a:rPr lang="en-US" sz="1200" b="0" i="0" u="none" strike="noStrike">
                          <a:solidFill>
                            <a:srgbClr val="000000"/>
                          </a:solidFill>
                          <a:effectLst/>
                          <a:latin typeface="Georgia" panose="02040502050405020303" pitchFamily="18" charset="0"/>
                        </a:rPr>
                        <a:t>18.5%</a:t>
                      </a:r>
                    </a:p>
                  </a:txBody>
                  <a:tcPr marL="8927" marR="8927" marT="8927" marB="0" anchor="ctr">
                    <a:lnL>
                      <a:noFill/>
                    </a:lnL>
                    <a:lnR w="6350" cap="flat" cmpd="sng" algn="ctr">
                      <a:solidFill>
                        <a:srgbClr val="000000"/>
                      </a:solidFill>
                      <a:prstDash val="solid"/>
                      <a:round/>
                      <a:headEnd type="none" w="med" len="med"/>
                      <a:tailEnd type="none" w="med" len="med"/>
                    </a:lnR>
                    <a:lnT>
                      <a:noFill/>
                    </a:lnT>
                    <a:lnB>
                      <a:noFill/>
                    </a:lnB>
                    <a:solidFill>
                      <a:srgbClr val="FFFFFF"/>
                    </a:solidFill>
                  </a:tcPr>
                </a:tc>
                <a:extLst>
                  <a:ext uri="{0D108BD9-81ED-4DB2-BD59-A6C34878D82A}">
                    <a16:rowId xmlns:a16="http://schemas.microsoft.com/office/drawing/2014/main" xmlns="" val="2590911629"/>
                  </a:ext>
                </a:extLst>
              </a:tr>
              <a:tr h="198391">
                <a:tc>
                  <a:txBody>
                    <a:bodyPr/>
                    <a:lstStyle/>
                    <a:p>
                      <a:pPr algn="l" fontAlgn="b"/>
                      <a:r>
                        <a:rPr lang="en-US" sz="1200" b="0" i="0" u="none" strike="noStrike">
                          <a:solidFill>
                            <a:srgbClr val="000000"/>
                          </a:solidFill>
                          <a:effectLst/>
                          <a:latin typeface="Georgia" panose="02040502050405020303" pitchFamily="18" charset="0"/>
                        </a:rPr>
                        <a:t>Equity to Total Assets</a:t>
                      </a:r>
                    </a:p>
                  </a:txBody>
                  <a:tcPr marL="80343" marR="8927" marT="8927" marB="0" anchor="b">
                    <a:lnL w="635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1200" b="0" i="0" u="none" strike="noStrike">
                          <a:solidFill>
                            <a:srgbClr val="000000"/>
                          </a:solidFill>
                          <a:effectLst/>
                          <a:latin typeface="Georgia" panose="02040502050405020303" pitchFamily="18" charset="0"/>
                        </a:rPr>
                        <a:t>10.6%</a:t>
                      </a:r>
                    </a:p>
                  </a:txBody>
                  <a:tcPr marL="8927" marR="8927" marT="8927" marB="0" anchor="ctr">
                    <a:lnL>
                      <a:noFill/>
                    </a:lnL>
                    <a:lnR>
                      <a:noFill/>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1200" b="0" i="0" u="none" strike="noStrike">
                          <a:solidFill>
                            <a:srgbClr val="000000"/>
                          </a:solidFill>
                          <a:effectLst/>
                          <a:latin typeface="Georgia" panose="02040502050405020303" pitchFamily="18" charset="0"/>
                        </a:rPr>
                        <a:t>7.8%</a:t>
                      </a:r>
                    </a:p>
                  </a:txBody>
                  <a:tcPr marL="8927" marR="8927" marT="8927" marB="0" anchor="ctr">
                    <a:lnL>
                      <a:noFill/>
                    </a:lnL>
                    <a:lnR>
                      <a:noFill/>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1200" b="0" i="0" u="none" strike="noStrike">
                          <a:solidFill>
                            <a:srgbClr val="000000"/>
                          </a:solidFill>
                          <a:effectLst/>
                          <a:latin typeface="Georgia" panose="02040502050405020303" pitchFamily="18" charset="0"/>
                        </a:rPr>
                        <a:t>8.1%</a:t>
                      </a:r>
                    </a:p>
                  </a:txBody>
                  <a:tcPr marL="8927" marR="8927" marT="8927" marB="0" anchor="ctr">
                    <a:lnL>
                      <a:noFill/>
                    </a:lnL>
                    <a:lnR>
                      <a:noFill/>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1200" b="0" i="0" u="none" strike="noStrike">
                          <a:solidFill>
                            <a:srgbClr val="000000"/>
                          </a:solidFill>
                          <a:effectLst/>
                          <a:latin typeface="Georgia" panose="02040502050405020303" pitchFamily="18" charset="0"/>
                        </a:rPr>
                        <a:t>7.6%</a:t>
                      </a:r>
                    </a:p>
                  </a:txBody>
                  <a:tcPr marL="8927" marR="8927" marT="8927" marB="0" anchor="ctr">
                    <a:lnL>
                      <a:noFill/>
                    </a:lnL>
                    <a:lnR>
                      <a:noFill/>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1200" b="0" i="0" u="none" strike="noStrike" dirty="0">
                          <a:solidFill>
                            <a:srgbClr val="000000"/>
                          </a:solidFill>
                          <a:effectLst/>
                          <a:latin typeface="Georgia" panose="02040502050405020303" pitchFamily="18" charset="0"/>
                        </a:rPr>
                        <a:t>8.0%</a:t>
                      </a:r>
                    </a:p>
                  </a:txBody>
                  <a:tcPr marL="8927" marR="8927" marT="8927" marB="0" anchor="ctr">
                    <a:lnL>
                      <a:noFill/>
                    </a:lnL>
                    <a:lnR>
                      <a:noFill/>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1200" b="0" i="0" u="none" strike="noStrike" dirty="0">
                          <a:solidFill>
                            <a:srgbClr val="000000"/>
                          </a:solidFill>
                          <a:effectLst/>
                          <a:latin typeface="Georgia" panose="02040502050405020303" pitchFamily="18" charset="0"/>
                        </a:rPr>
                        <a:t>7.2%</a:t>
                      </a:r>
                    </a:p>
                  </a:txBody>
                  <a:tcPr marL="8927" marR="8927" marT="8927" marB="0" anchor="ctr">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xmlns="" val="1352059121"/>
                  </a:ext>
                </a:extLst>
              </a:tr>
            </a:tbl>
          </a:graphicData>
        </a:graphic>
      </p:graphicFrame>
      <p:sp>
        <p:nvSpPr>
          <p:cNvPr id="8" name="Title 1"/>
          <p:cNvSpPr>
            <a:spLocks noGrp="1"/>
          </p:cNvSpPr>
          <p:nvPr>
            <p:ph type="title"/>
          </p:nvPr>
        </p:nvSpPr>
        <p:spPr>
          <a:xfrm>
            <a:off x="-4671" y="4761"/>
            <a:ext cx="2938939" cy="462158"/>
          </a:xfrm>
        </p:spPr>
        <p:txBody>
          <a:bodyPr rtlCol="0">
            <a:normAutofit/>
          </a:bodyPr>
          <a:lstStyle/>
          <a:p>
            <a:pPr algn="l" fontAlgn="auto">
              <a:spcAft>
                <a:spcPts val="0"/>
              </a:spcAft>
              <a:defRPr/>
            </a:pPr>
            <a:r>
              <a:rPr lang="en-US" sz="2500" dirty="0">
                <a:solidFill>
                  <a:schemeClr val="tx1">
                    <a:tint val="75000"/>
                  </a:schemeClr>
                </a:solidFill>
                <a:latin typeface="Georgia" pitchFamily="18" charset="0"/>
                <a:ea typeface="+mn-ea"/>
                <a:cs typeface="+mn-cs"/>
              </a:rPr>
              <a:t>Agenda Item No. </a:t>
            </a:r>
            <a:r>
              <a:rPr lang="en-US" sz="2500" dirty="0" smtClean="0">
                <a:solidFill>
                  <a:schemeClr val="tx1">
                    <a:tint val="75000"/>
                  </a:schemeClr>
                </a:solidFill>
                <a:latin typeface="Georgia" pitchFamily="18" charset="0"/>
                <a:ea typeface="+mn-ea"/>
                <a:cs typeface="+mn-cs"/>
              </a:rPr>
              <a:t>2</a:t>
            </a:r>
            <a:endParaRPr lang="en-US" sz="2500" dirty="0">
              <a:solidFill>
                <a:schemeClr val="tx1">
                  <a:tint val="75000"/>
                </a:schemeClr>
              </a:solidFill>
              <a:latin typeface="Georgia" pitchFamily="18" charset="0"/>
              <a:ea typeface="+mn-ea"/>
              <a:cs typeface="+mn-cs"/>
            </a:endParaRPr>
          </a:p>
        </p:txBody>
      </p:sp>
    </p:spTree>
    <p:extLst>
      <p:ext uri="{BB962C8B-B14F-4D97-AF65-F5344CB8AC3E}">
        <p14:creationId xmlns:p14="http://schemas.microsoft.com/office/powerpoint/2010/main" val="2757900483"/>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4671" y="4760"/>
            <a:ext cx="3102713" cy="563563"/>
          </a:xfrm>
        </p:spPr>
        <p:txBody>
          <a:bodyPr rtlCol="0">
            <a:normAutofit/>
          </a:bodyPr>
          <a:lstStyle/>
          <a:p>
            <a:pPr algn="l" fontAlgn="auto">
              <a:spcAft>
                <a:spcPts val="0"/>
              </a:spcAft>
              <a:defRPr/>
            </a:pPr>
            <a:r>
              <a:rPr lang="en-US" sz="2500" dirty="0">
                <a:solidFill>
                  <a:schemeClr val="tx1">
                    <a:tint val="75000"/>
                  </a:schemeClr>
                </a:solidFill>
                <a:latin typeface="Georgia" pitchFamily="18" charset="0"/>
                <a:ea typeface="+mn-ea"/>
                <a:cs typeface="+mn-cs"/>
              </a:rPr>
              <a:t>Agenda Item No. </a:t>
            </a:r>
            <a:r>
              <a:rPr lang="en-US" sz="2500" dirty="0" smtClean="0">
                <a:solidFill>
                  <a:schemeClr val="tx1">
                    <a:tint val="75000"/>
                  </a:schemeClr>
                </a:solidFill>
                <a:latin typeface="Georgia" pitchFamily="18" charset="0"/>
                <a:ea typeface="+mn-ea"/>
                <a:cs typeface="+mn-cs"/>
              </a:rPr>
              <a:t>2</a:t>
            </a:r>
            <a:endParaRPr lang="en-US" sz="2500" dirty="0">
              <a:solidFill>
                <a:schemeClr val="tx1">
                  <a:tint val="75000"/>
                </a:schemeClr>
              </a:solidFill>
              <a:latin typeface="Georgia" pitchFamily="18" charset="0"/>
              <a:ea typeface="+mn-ea"/>
              <a:cs typeface="+mn-cs"/>
            </a:endParaRPr>
          </a:p>
        </p:txBody>
      </p:sp>
      <p:sp>
        <p:nvSpPr>
          <p:cNvPr id="5" name="Rectangle 4"/>
          <p:cNvSpPr>
            <a:spLocks noChangeArrowheads="1"/>
          </p:cNvSpPr>
          <p:nvPr/>
        </p:nvSpPr>
        <p:spPr bwMode="auto">
          <a:xfrm>
            <a:off x="1569493" y="1624085"/>
            <a:ext cx="7751928" cy="2852382"/>
          </a:xfrm>
          <a:prstGeom prst="rect">
            <a:avLst/>
          </a:prstGeom>
          <a:noFill/>
          <a:ln>
            <a:solidFill>
              <a:schemeClr val="accent1">
                <a:lumMod val="50000"/>
              </a:schemeClr>
            </a:solidFill>
            <a:headEnd/>
            <a:tailEnd/>
          </a:ln>
        </p:spPr>
        <p:style>
          <a:lnRef idx="2">
            <a:schemeClr val="accent1"/>
          </a:lnRef>
          <a:fillRef idx="1">
            <a:schemeClr val="lt1"/>
          </a:fillRef>
          <a:effectRef idx="0">
            <a:schemeClr val="accent1"/>
          </a:effectRef>
          <a:fontRef idx="minor">
            <a:schemeClr val="dk1"/>
          </a:fontRef>
        </p:style>
        <p:txBody>
          <a:bodyPr anchor="ctr" anchorCtr="0"/>
          <a:lstStyle/>
          <a:p>
            <a:pPr algn="just">
              <a:lnSpc>
                <a:spcPct val="80000"/>
              </a:lnSpc>
              <a:spcBef>
                <a:spcPts val="800"/>
              </a:spcBef>
              <a:buClr>
                <a:srgbClr val="000000"/>
              </a:buClr>
              <a:buSzPct val="100000"/>
            </a:pPr>
            <a:r>
              <a:rPr lang="en-US" sz="1600" b="1" i="1" u="sng" dirty="0">
                <a:solidFill>
                  <a:srgbClr val="002060"/>
                </a:solidFill>
                <a:latin typeface="Georgia" pitchFamily="18" charset="0"/>
              </a:rPr>
              <a:t>Draft Resolution to be passed</a:t>
            </a:r>
          </a:p>
          <a:p>
            <a:pPr algn="just">
              <a:lnSpc>
                <a:spcPct val="80000"/>
              </a:lnSpc>
              <a:spcBef>
                <a:spcPts val="800"/>
              </a:spcBef>
              <a:buClr>
                <a:srgbClr val="000000"/>
              </a:buClr>
              <a:buSzPct val="100000"/>
            </a:pPr>
            <a:endParaRPr lang="en-US" sz="1600" b="1" i="1" dirty="0">
              <a:solidFill>
                <a:srgbClr val="002060"/>
              </a:solidFill>
              <a:latin typeface="Georgia" pitchFamily="18" charset="0"/>
            </a:endParaRPr>
          </a:p>
          <a:p>
            <a:pPr algn="just">
              <a:lnSpc>
                <a:spcPct val="80000"/>
              </a:lnSpc>
              <a:spcBef>
                <a:spcPts val="800"/>
              </a:spcBef>
              <a:buClr>
                <a:srgbClr val="000000"/>
              </a:buClr>
              <a:buSzPct val="100000"/>
            </a:pPr>
            <a:r>
              <a:rPr lang="en-US" sz="1600" b="1" i="1" dirty="0">
                <a:solidFill>
                  <a:srgbClr val="002060"/>
                </a:solidFill>
                <a:latin typeface="Georgia" pitchFamily="18" charset="0"/>
              </a:rPr>
              <a:t>“RESOLVED THAT </a:t>
            </a:r>
          </a:p>
          <a:p>
            <a:pPr algn="just">
              <a:lnSpc>
                <a:spcPct val="80000"/>
              </a:lnSpc>
              <a:spcBef>
                <a:spcPts val="800"/>
              </a:spcBef>
              <a:buClr>
                <a:srgbClr val="000000"/>
              </a:buClr>
              <a:buSzPct val="100000"/>
            </a:pPr>
            <a:r>
              <a:rPr lang="en-GB" sz="1600" i="1" dirty="0" smtClean="0">
                <a:solidFill>
                  <a:srgbClr val="002060"/>
                </a:solidFill>
                <a:latin typeface="Georgia" pitchFamily="18" charset="0"/>
              </a:rPr>
              <a:t>The placement of deposit in Micro Finance Banks in Aggressive Income Funds be and are hereby approved.”</a:t>
            </a:r>
            <a:endParaRPr lang="en-US" sz="1600" dirty="0">
              <a:solidFill>
                <a:srgbClr val="002060"/>
              </a:solidFill>
              <a:latin typeface="Georgia" pitchFamily="18" charset="0"/>
            </a:endParaRPr>
          </a:p>
        </p:txBody>
      </p:sp>
    </p:spTree>
    <p:extLst>
      <p:ext uri="{BB962C8B-B14F-4D97-AF65-F5344CB8AC3E}">
        <p14:creationId xmlns:p14="http://schemas.microsoft.com/office/powerpoint/2010/main" val="1453767474"/>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54380" y="1371408"/>
            <a:ext cx="9464040" cy="1120775"/>
          </a:xfrm>
        </p:spPr>
        <p:txBody>
          <a:bodyPr>
            <a:normAutofit/>
          </a:bodyPr>
          <a:lstStyle/>
          <a:p>
            <a:pPr marL="0" indent="0" algn="ctr">
              <a:buNone/>
            </a:pPr>
            <a:r>
              <a:rPr lang="en-US" dirty="0">
                <a:latin typeface="Georgia" pitchFamily="18" charset="0"/>
              </a:rPr>
              <a:t>To confirm the minutes of the </a:t>
            </a:r>
            <a:r>
              <a:rPr lang="en-US" dirty="0" smtClean="0">
                <a:latin typeface="Georgia" pitchFamily="18" charset="0"/>
              </a:rPr>
              <a:t>173</a:t>
            </a:r>
            <a:r>
              <a:rPr lang="en-US" baseline="30000" dirty="0" smtClean="0">
                <a:latin typeface="Georgia" pitchFamily="18" charset="0"/>
              </a:rPr>
              <a:t>rd</a:t>
            </a:r>
            <a:r>
              <a:rPr lang="en-US" dirty="0" smtClean="0">
                <a:latin typeface="Georgia" pitchFamily="18" charset="0"/>
              </a:rPr>
              <a:t> meeting </a:t>
            </a:r>
            <a:r>
              <a:rPr lang="en-US" dirty="0">
                <a:latin typeface="Georgia" pitchFamily="18" charset="0"/>
              </a:rPr>
              <a:t>of </a:t>
            </a:r>
            <a:r>
              <a:rPr lang="en-US" dirty="0" smtClean="0">
                <a:latin typeface="Georgia" pitchFamily="18" charset="0"/>
              </a:rPr>
              <a:t>the Board </a:t>
            </a:r>
            <a:r>
              <a:rPr lang="en-US" dirty="0">
                <a:latin typeface="Georgia" pitchFamily="18" charset="0"/>
              </a:rPr>
              <a:t>of Directors held on </a:t>
            </a:r>
            <a:r>
              <a:rPr lang="en-US" dirty="0" smtClean="0">
                <a:latin typeface="Georgia" pitchFamily="18" charset="0"/>
              </a:rPr>
              <a:t>February 08, 2022</a:t>
            </a:r>
            <a:endParaRPr lang="en-US" dirty="0">
              <a:latin typeface="Georgia" pitchFamily="18" charset="0"/>
            </a:endParaRPr>
          </a:p>
        </p:txBody>
      </p:sp>
      <p:sp>
        <p:nvSpPr>
          <p:cNvPr id="4" name="Title 1"/>
          <p:cNvSpPr>
            <a:spLocks noGrp="1"/>
          </p:cNvSpPr>
          <p:nvPr>
            <p:ph type="title"/>
          </p:nvPr>
        </p:nvSpPr>
        <p:spPr>
          <a:xfrm>
            <a:off x="-4671" y="4760"/>
            <a:ext cx="5715298" cy="563563"/>
          </a:xfrm>
        </p:spPr>
        <p:txBody>
          <a:bodyPr rtlCol="0">
            <a:normAutofit/>
          </a:bodyPr>
          <a:lstStyle/>
          <a:p>
            <a:pPr algn="l" fontAlgn="auto">
              <a:spcAft>
                <a:spcPts val="0"/>
              </a:spcAft>
              <a:defRPr/>
            </a:pPr>
            <a:r>
              <a:rPr lang="en-US" sz="2500" dirty="0">
                <a:solidFill>
                  <a:schemeClr val="tx1">
                    <a:tint val="75000"/>
                  </a:schemeClr>
                </a:solidFill>
                <a:latin typeface="Georgia" pitchFamily="18" charset="0"/>
                <a:ea typeface="+mn-ea"/>
                <a:cs typeface="+mn-cs"/>
              </a:rPr>
              <a:t>Agenda Item No. 1</a:t>
            </a:r>
          </a:p>
        </p:txBody>
      </p:sp>
      <p:sp>
        <p:nvSpPr>
          <p:cNvPr id="5" name="Rectangle 4"/>
          <p:cNvSpPr>
            <a:spLocks noChangeArrowheads="1"/>
          </p:cNvSpPr>
          <p:nvPr/>
        </p:nvSpPr>
        <p:spPr bwMode="auto">
          <a:xfrm>
            <a:off x="2116225" y="3015026"/>
            <a:ext cx="6745457" cy="1709743"/>
          </a:xfrm>
          <a:prstGeom prst="rect">
            <a:avLst/>
          </a:prstGeom>
          <a:noFill/>
          <a:ln>
            <a:solidFill>
              <a:schemeClr val="accent1">
                <a:lumMod val="50000"/>
              </a:schemeClr>
            </a:solidFill>
            <a:headEnd/>
            <a:tailEnd/>
          </a:ln>
        </p:spPr>
        <p:style>
          <a:lnRef idx="2">
            <a:schemeClr val="accent1"/>
          </a:lnRef>
          <a:fillRef idx="1">
            <a:schemeClr val="lt1"/>
          </a:fillRef>
          <a:effectRef idx="0">
            <a:schemeClr val="accent1"/>
          </a:effectRef>
          <a:fontRef idx="minor">
            <a:schemeClr val="dk1"/>
          </a:fontRef>
        </p:style>
        <p:txBody>
          <a:bodyPr anchor="ctr" anchorCtr="0"/>
          <a:lstStyle/>
          <a:p>
            <a:pPr algn="just">
              <a:lnSpc>
                <a:spcPct val="80000"/>
              </a:lnSpc>
              <a:spcBef>
                <a:spcPts val="800"/>
              </a:spcBef>
              <a:buClr>
                <a:srgbClr val="000000"/>
              </a:buClr>
              <a:buSzPct val="100000"/>
            </a:pPr>
            <a:r>
              <a:rPr lang="en-US" sz="1600" b="1" i="1" u="sng" dirty="0">
                <a:solidFill>
                  <a:srgbClr val="002060"/>
                </a:solidFill>
                <a:latin typeface="Georgia" pitchFamily="18" charset="0"/>
              </a:rPr>
              <a:t>Draft Resolution to be passed</a:t>
            </a:r>
          </a:p>
          <a:p>
            <a:pPr algn="just">
              <a:lnSpc>
                <a:spcPct val="80000"/>
              </a:lnSpc>
              <a:spcBef>
                <a:spcPts val="800"/>
              </a:spcBef>
              <a:buClr>
                <a:srgbClr val="000000"/>
              </a:buClr>
              <a:buSzPct val="100000"/>
            </a:pPr>
            <a:endParaRPr lang="en-US" sz="1600" b="1" i="1" dirty="0">
              <a:solidFill>
                <a:srgbClr val="002060"/>
              </a:solidFill>
              <a:latin typeface="Georgia" pitchFamily="18" charset="0"/>
            </a:endParaRPr>
          </a:p>
          <a:p>
            <a:pPr algn="just">
              <a:lnSpc>
                <a:spcPct val="80000"/>
              </a:lnSpc>
              <a:spcBef>
                <a:spcPts val="800"/>
              </a:spcBef>
              <a:buClr>
                <a:srgbClr val="000000"/>
              </a:buClr>
              <a:buSzPct val="100000"/>
            </a:pPr>
            <a:r>
              <a:rPr lang="en-US" sz="1600" b="1" i="1" dirty="0">
                <a:solidFill>
                  <a:srgbClr val="002060"/>
                </a:solidFill>
                <a:latin typeface="Georgia" pitchFamily="18" charset="0"/>
              </a:rPr>
              <a:t>“RESOLVED THAT </a:t>
            </a:r>
          </a:p>
          <a:p>
            <a:pPr algn="just">
              <a:lnSpc>
                <a:spcPct val="80000"/>
              </a:lnSpc>
              <a:spcBef>
                <a:spcPts val="800"/>
              </a:spcBef>
              <a:buClr>
                <a:srgbClr val="000000"/>
              </a:buClr>
              <a:buSzPct val="100000"/>
            </a:pPr>
            <a:r>
              <a:rPr lang="en-GB" sz="1600" i="1" dirty="0">
                <a:solidFill>
                  <a:srgbClr val="002060"/>
                </a:solidFill>
                <a:latin typeface="Georgia" pitchFamily="18" charset="0"/>
              </a:rPr>
              <a:t>Minutes of the </a:t>
            </a:r>
            <a:r>
              <a:rPr lang="en-GB" sz="1600" i="1" dirty="0" smtClean="0">
                <a:solidFill>
                  <a:srgbClr val="002060"/>
                </a:solidFill>
                <a:latin typeface="Georgia" pitchFamily="18" charset="0"/>
              </a:rPr>
              <a:t>173</a:t>
            </a:r>
            <a:r>
              <a:rPr lang="en-GB" sz="1600" i="1" baseline="30000" dirty="0" smtClean="0">
                <a:solidFill>
                  <a:srgbClr val="002060"/>
                </a:solidFill>
                <a:latin typeface="Georgia" pitchFamily="18" charset="0"/>
              </a:rPr>
              <a:t>rd</a:t>
            </a:r>
            <a:r>
              <a:rPr lang="en-GB" sz="1600" i="1" dirty="0" smtClean="0">
                <a:solidFill>
                  <a:srgbClr val="002060"/>
                </a:solidFill>
                <a:latin typeface="Georgia" pitchFamily="18" charset="0"/>
              </a:rPr>
              <a:t> </a:t>
            </a:r>
            <a:r>
              <a:rPr lang="en-GB" sz="1600" i="1" dirty="0">
                <a:solidFill>
                  <a:srgbClr val="002060"/>
                </a:solidFill>
                <a:latin typeface="Georgia" pitchFamily="18" charset="0"/>
              </a:rPr>
              <a:t>meeting of Board of Directors held on </a:t>
            </a:r>
            <a:r>
              <a:rPr lang="en-GB" sz="1600" i="1" dirty="0" smtClean="0">
                <a:solidFill>
                  <a:srgbClr val="002060"/>
                </a:solidFill>
                <a:latin typeface="Georgia" pitchFamily="18" charset="0"/>
              </a:rPr>
              <a:t>February 08, 2022 be </a:t>
            </a:r>
            <a:r>
              <a:rPr lang="en-GB" sz="1600" i="1" dirty="0">
                <a:solidFill>
                  <a:srgbClr val="002060"/>
                </a:solidFill>
                <a:latin typeface="Georgia" pitchFamily="18" charset="0"/>
              </a:rPr>
              <a:t>and are hereby approved and the Chairman of the meeting be and is hereby authorized to sign the minutes as token of confirmation.”</a:t>
            </a:r>
            <a:endParaRPr lang="en-US" sz="1600" dirty="0">
              <a:solidFill>
                <a:srgbClr val="002060"/>
              </a:solidFill>
              <a:latin typeface="Georgia" pitchFamily="18" charset="0"/>
            </a:endParaRPr>
          </a:p>
        </p:txBody>
      </p:sp>
    </p:spTree>
    <p:extLst>
      <p:ext uri="{BB962C8B-B14F-4D97-AF65-F5344CB8AC3E}">
        <p14:creationId xmlns:p14="http://schemas.microsoft.com/office/powerpoint/2010/main" val="4095226739"/>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4671" y="4760"/>
            <a:ext cx="3048122" cy="563563"/>
          </a:xfrm>
        </p:spPr>
        <p:txBody>
          <a:bodyPr rtlCol="0">
            <a:normAutofit/>
          </a:bodyPr>
          <a:lstStyle/>
          <a:p>
            <a:pPr algn="l" fontAlgn="auto">
              <a:spcAft>
                <a:spcPts val="0"/>
              </a:spcAft>
              <a:defRPr/>
            </a:pPr>
            <a:r>
              <a:rPr lang="en-US" sz="2500" dirty="0">
                <a:solidFill>
                  <a:schemeClr val="tx1">
                    <a:tint val="75000"/>
                  </a:schemeClr>
                </a:solidFill>
                <a:latin typeface="Georgia" pitchFamily="18" charset="0"/>
                <a:ea typeface="+mn-ea"/>
                <a:cs typeface="+mn-cs"/>
              </a:rPr>
              <a:t>Agenda Item </a:t>
            </a:r>
            <a:r>
              <a:rPr lang="en-US" sz="2500" dirty="0" smtClean="0">
                <a:solidFill>
                  <a:schemeClr val="tx1">
                    <a:tint val="75000"/>
                  </a:schemeClr>
                </a:solidFill>
                <a:latin typeface="Georgia" pitchFamily="18" charset="0"/>
                <a:ea typeface="+mn-ea"/>
                <a:cs typeface="+mn-cs"/>
              </a:rPr>
              <a:t>No.3</a:t>
            </a:r>
            <a:endParaRPr lang="en-US" sz="2500" dirty="0">
              <a:solidFill>
                <a:schemeClr val="tx1">
                  <a:tint val="75000"/>
                </a:schemeClr>
              </a:solidFill>
              <a:latin typeface="Georgia" pitchFamily="18" charset="0"/>
              <a:ea typeface="+mn-ea"/>
              <a:cs typeface="+mn-cs"/>
            </a:endParaRPr>
          </a:p>
        </p:txBody>
      </p:sp>
      <p:sp>
        <p:nvSpPr>
          <p:cNvPr id="5" name="TextBox 15"/>
          <p:cNvSpPr txBox="1">
            <a:spLocks noChangeArrowheads="1"/>
          </p:cNvSpPr>
          <p:nvPr/>
        </p:nvSpPr>
        <p:spPr bwMode="auto">
          <a:xfrm>
            <a:off x="1401095" y="1291121"/>
            <a:ext cx="8244009" cy="830997"/>
          </a:xfrm>
          <a:prstGeom prst="rect">
            <a:avLst/>
          </a:prstGeom>
          <a:noFill/>
          <a:ln w="9525">
            <a:noFill/>
            <a:miter lim="800000"/>
            <a:headEnd/>
            <a:tailEnd/>
          </a:ln>
        </p:spPr>
        <p:txBody>
          <a:bodyPr wrap="square">
            <a:spAutoFit/>
          </a:bodyPr>
          <a:lstStyle/>
          <a:p>
            <a:pPr lvl="0" algn="ctr"/>
            <a:r>
              <a:rPr lang="en-US" sz="2400" dirty="0">
                <a:latin typeface="Times New Roman" pitchFamily="18" charset="0"/>
                <a:cs typeface="Times New Roman" pitchFamily="18" charset="0"/>
              </a:rPr>
              <a:t>To ratify the resolutions approved through circulations by the Board of Directors from the date of last Board Meeting</a:t>
            </a:r>
            <a:endParaRPr lang="en-US" sz="2400" dirty="0">
              <a:solidFill>
                <a:srgbClr val="FF0000"/>
              </a:solidFill>
              <a:latin typeface="Times New Roman" pitchFamily="18" charset="0"/>
              <a:cs typeface="Times New Roman" pitchFamily="18" charset="0"/>
            </a:endParaRPr>
          </a:p>
        </p:txBody>
      </p:sp>
      <p:sp>
        <p:nvSpPr>
          <p:cNvPr id="7" name="Rectangle 6"/>
          <p:cNvSpPr>
            <a:spLocks noChangeArrowheads="1"/>
          </p:cNvSpPr>
          <p:nvPr/>
        </p:nvSpPr>
        <p:spPr bwMode="auto">
          <a:xfrm>
            <a:off x="1401097" y="3507474"/>
            <a:ext cx="8244009" cy="2006221"/>
          </a:xfrm>
          <a:prstGeom prst="rect">
            <a:avLst/>
          </a:prstGeom>
          <a:ln>
            <a:solidFill>
              <a:schemeClr val="accent1">
                <a:lumMod val="50000"/>
              </a:schemeClr>
            </a:solidFill>
            <a:headEnd/>
            <a:tailEnd/>
          </a:ln>
        </p:spPr>
        <p:style>
          <a:lnRef idx="2">
            <a:schemeClr val="accent1"/>
          </a:lnRef>
          <a:fillRef idx="1">
            <a:schemeClr val="lt1"/>
          </a:fillRef>
          <a:effectRef idx="0">
            <a:schemeClr val="accent1"/>
          </a:effectRef>
          <a:fontRef idx="minor">
            <a:schemeClr val="dk1"/>
          </a:fontRef>
        </p:style>
        <p:txBody>
          <a:bodyPr anchor="ctr" anchorCtr="0"/>
          <a:lstStyle/>
          <a:p>
            <a:pPr algn="just">
              <a:lnSpc>
                <a:spcPct val="80000"/>
              </a:lnSpc>
              <a:spcBef>
                <a:spcPts val="800"/>
              </a:spcBef>
              <a:buClr>
                <a:srgbClr val="000000"/>
              </a:buClr>
              <a:buSzPct val="100000"/>
            </a:pPr>
            <a:r>
              <a:rPr lang="en-US" sz="1400" b="1" i="1" u="sng" dirty="0">
                <a:solidFill>
                  <a:srgbClr val="002060"/>
                </a:solidFill>
                <a:latin typeface="Georgia" pitchFamily="18" charset="0"/>
              </a:rPr>
              <a:t>Draft Resolution to be passed</a:t>
            </a:r>
          </a:p>
          <a:p>
            <a:pPr algn="just">
              <a:lnSpc>
                <a:spcPct val="80000"/>
              </a:lnSpc>
              <a:spcBef>
                <a:spcPts val="800"/>
              </a:spcBef>
              <a:buClr>
                <a:srgbClr val="000000"/>
              </a:buClr>
              <a:buSzPct val="100000"/>
            </a:pPr>
            <a:endParaRPr lang="en-US" sz="1500" b="1" i="1" dirty="0" smtClean="0">
              <a:solidFill>
                <a:srgbClr val="002060"/>
              </a:solidFill>
              <a:latin typeface="Georgia" pitchFamily="18" charset="0"/>
            </a:endParaRPr>
          </a:p>
          <a:p>
            <a:pPr algn="just">
              <a:lnSpc>
                <a:spcPct val="80000"/>
              </a:lnSpc>
              <a:spcBef>
                <a:spcPts val="800"/>
              </a:spcBef>
              <a:buClr>
                <a:srgbClr val="000000"/>
              </a:buClr>
              <a:buSzPct val="100000"/>
            </a:pPr>
            <a:r>
              <a:rPr lang="en-US" sz="1500" b="1" i="1" dirty="0" smtClean="0">
                <a:solidFill>
                  <a:srgbClr val="002060"/>
                </a:solidFill>
                <a:latin typeface="Georgia" pitchFamily="18" charset="0"/>
              </a:rPr>
              <a:t>“</a:t>
            </a:r>
            <a:r>
              <a:rPr lang="en-US" sz="1600" b="1" i="1" dirty="0" smtClean="0">
                <a:solidFill>
                  <a:srgbClr val="002060"/>
                </a:solidFill>
                <a:latin typeface="Georgia" pitchFamily="18" charset="0"/>
              </a:rPr>
              <a:t>Resolved that</a:t>
            </a:r>
          </a:p>
          <a:p>
            <a:pPr algn="just">
              <a:lnSpc>
                <a:spcPct val="80000"/>
              </a:lnSpc>
              <a:spcBef>
                <a:spcPts val="800"/>
              </a:spcBef>
              <a:buClr>
                <a:srgbClr val="000000"/>
              </a:buClr>
              <a:buSzPct val="100000"/>
            </a:pPr>
            <a:r>
              <a:rPr lang="en-US" sz="1600" i="1" dirty="0" smtClean="0">
                <a:solidFill>
                  <a:srgbClr val="002060"/>
                </a:solidFill>
                <a:latin typeface="Georgia" pitchFamily="18" charset="0"/>
              </a:rPr>
              <a:t>The  transactions  executed on behalf of Collective Investment Schemes and Management Company with Connected Persons from February 08, 2022 to March 09, 2022 be </a:t>
            </a:r>
            <a:r>
              <a:rPr lang="en-US" sz="1600" i="1" smtClean="0">
                <a:solidFill>
                  <a:srgbClr val="002060"/>
                </a:solidFill>
                <a:latin typeface="Georgia" pitchFamily="18" charset="0"/>
              </a:rPr>
              <a:t>and is/are </a:t>
            </a:r>
            <a:r>
              <a:rPr lang="en-US" sz="1600" i="1" dirty="0" smtClean="0">
                <a:solidFill>
                  <a:srgbClr val="002060"/>
                </a:solidFill>
                <a:latin typeface="Georgia" pitchFamily="18" charset="0"/>
              </a:rPr>
              <a:t>hereby approved</a:t>
            </a:r>
            <a:r>
              <a:rPr lang="en-US" sz="1600" b="1" i="1" dirty="0" smtClean="0">
                <a:solidFill>
                  <a:srgbClr val="002060"/>
                </a:solidFill>
                <a:latin typeface="Georgia" pitchFamily="18" charset="0"/>
              </a:rPr>
              <a:t>.</a:t>
            </a:r>
            <a:r>
              <a:rPr lang="en-GB" sz="1600" b="1" i="1" dirty="0" smtClean="0">
                <a:solidFill>
                  <a:srgbClr val="002060"/>
                </a:solidFill>
                <a:latin typeface="Georgia" pitchFamily="18" charset="0"/>
              </a:rPr>
              <a:t>”</a:t>
            </a:r>
            <a:endParaRPr lang="en-US" sz="1600" b="1" i="1" dirty="0">
              <a:solidFill>
                <a:srgbClr val="002060"/>
              </a:solidFill>
              <a:latin typeface="Georgia" pitchFamily="18" charset="0"/>
            </a:endParaRPr>
          </a:p>
        </p:txBody>
      </p:sp>
      <p:sp>
        <p:nvSpPr>
          <p:cNvPr id="8" name="Rectangle 7"/>
          <p:cNvSpPr/>
          <p:nvPr/>
        </p:nvSpPr>
        <p:spPr>
          <a:xfrm>
            <a:off x="3141679" y="2614083"/>
            <a:ext cx="4762842" cy="338554"/>
          </a:xfrm>
          <a:prstGeom prst="rect">
            <a:avLst/>
          </a:prstGeom>
        </p:spPr>
        <p:txBody>
          <a:bodyPr wrap="none">
            <a:spAutoFit/>
          </a:bodyPr>
          <a:lstStyle/>
          <a:p>
            <a:pPr algn="just">
              <a:lnSpc>
                <a:spcPct val="80000"/>
              </a:lnSpc>
              <a:spcBef>
                <a:spcPts val="800"/>
              </a:spcBef>
              <a:buClr>
                <a:srgbClr val="000000"/>
              </a:buClr>
              <a:buSzPct val="100000"/>
            </a:pPr>
            <a:r>
              <a:rPr lang="en-US" sz="2000" b="1" i="1" dirty="0">
                <a:solidFill>
                  <a:srgbClr val="002060"/>
                </a:solidFill>
                <a:latin typeface="Georgia" pitchFamily="18" charset="0"/>
              </a:rPr>
              <a:t>Transactions with Related Parties</a:t>
            </a:r>
          </a:p>
        </p:txBody>
      </p:sp>
    </p:spTree>
    <p:extLst>
      <p:ext uri="{BB962C8B-B14F-4D97-AF65-F5344CB8AC3E}">
        <p14:creationId xmlns:p14="http://schemas.microsoft.com/office/powerpoint/2010/main" val="2268083740"/>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4671" y="4760"/>
            <a:ext cx="3116361" cy="563563"/>
          </a:xfrm>
        </p:spPr>
        <p:txBody>
          <a:bodyPr rtlCol="0">
            <a:normAutofit/>
          </a:bodyPr>
          <a:lstStyle/>
          <a:p>
            <a:pPr algn="l" fontAlgn="auto">
              <a:spcAft>
                <a:spcPts val="0"/>
              </a:spcAft>
              <a:defRPr/>
            </a:pPr>
            <a:r>
              <a:rPr lang="en-US" sz="2500" dirty="0">
                <a:solidFill>
                  <a:schemeClr val="tx1">
                    <a:tint val="75000"/>
                  </a:schemeClr>
                </a:solidFill>
                <a:latin typeface="Georgia" pitchFamily="18" charset="0"/>
                <a:ea typeface="+mn-ea"/>
                <a:cs typeface="+mn-cs"/>
              </a:rPr>
              <a:t>Agenda Item No. 4</a:t>
            </a:r>
          </a:p>
        </p:txBody>
      </p:sp>
      <p:sp>
        <p:nvSpPr>
          <p:cNvPr id="7" name="TextBox 15"/>
          <p:cNvSpPr txBox="1">
            <a:spLocks noChangeArrowheads="1"/>
          </p:cNvSpPr>
          <p:nvPr/>
        </p:nvSpPr>
        <p:spPr bwMode="auto">
          <a:xfrm>
            <a:off x="1401097" y="1014409"/>
            <a:ext cx="8229600" cy="1569660"/>
          </a:xfrm>
          <a:prstGeom prst="rect">
            <a:avLst/>
          </a:prstGeom>
          <a:noFill/>
          <a:ln w="9525">
            <a:noFill/>
            <a:miter lim="800000"/>
            <a:headEnd/>
            <a:tailEnd/>
          </a:ln>
        </p:spPr>
        <p:txBody>
          <a:bodyPr wrap="square">
            <a:spAutoFit/>
          </a:bodyPr>
          <a:lstStyle/>
          <a:p>
            <a:pPr lvl="0" algn="ctr"/>
            <a:r>
              <a:rPr lang="en-US" sz="2400" dirty="0">
                <a:latin typeface="Georgia" pitchFamily="18" charset="0"/>
              </a:rPr>
              <a:t>To ratify decisions made by the Investment Committees of various funds to apply mark-up/mark-down in the valuation of debt securities in accordance with the SECP Circular No. 001 of 2009</a:t>
            </a:r>
            <a:endParaRPr lang="en-US" sz="2400" dirty="0">
              <a:solidFill>
                <a:srgbClr val="FF0000"/>
              </a:solidFill>
              <a:latin typeface="Georgia" pitchFamily="18" charset="0"/>
              <a:cs typeface="Times New Roman" pitchFamily="18" charset="0"/>
            </a:endParaRPr>
          </a:p>
        </p:txBody>
      </p:sp>
      <p:sp>
        <p:nvSpPr>
          <p:cNvPr id="8" name="Rectangle 7"/>
          <p:cNvSpPr/>
          <p:nvPr/>
        </p:nvSpPr>
        <p:spPr>
          <a:xfrm>
            <a:off x="1401097" y="3488765"/>
            <a:ext cx="8229600" cy="1873333"/>
          </a:xfrm>
          <a:prstGeom prst="rect">
            <a:avLst/>
          </a:prstGeom>
          <a:ln>
            <a:solidFill>
              <a:schemeClr val="accent1">
                <a:lumMod val="50000"/>
              </a:schemeClr>
            </a:solidFill>
          </a:ln>
        </p:spPr>
        <p:style>
          <a:lnRef idx="2">
            <a:schemeClr val="accent1"/>
          </a:lnRef>
          <a:fillRef idx="1">
            <a:schemeClr val="lt1"/>
          </a:fillRef>
          <a:effectRef idx="0">
            <a:schemeClr val="accent1"/>
          </a:effectRef>
          <a:fontRef idx="minor">
            <a:schemeClr val="dk1"/>
          </a:fontRef>
        </p:style>
        <p:txBody>
          <a:bodyPr wrap="square">
            <a:spAutoFit/>
          </a:bodyPr>
          <a:lstStyle/>
          <a:p>
            <a:pPr algn="just">
              <a:lnSpc>
                <a:spcPct val="80000"/>
              </a:lnSpc>
              <a:spcBef>
                <a:spcPts val="800"/>
              </a:spcBef>
              <a:buClr>
                <a:srgbClr val="000000"/>
              </a:buClr>
              <a:buSzPct val="100000"/>
            </a:pPr>
            <a:r>
              <a:rPr lang="en-US" sz="1600" b="1" i="1" u="sng" dirty="0">
                <a:solidFill>
                  <a:srgbClr val="002060"/>
                </a:solidFill>
                <a:latin typeface="Georgia" pitchFamily="18" charset="0"/>
              </a:rPr>
              <a:t>Draft Resolution to be Passed</a:t>
            </a:r>
          </a:p>
          <a:p>
            <a:pPr algn="just">
              <a:lnSpc>
                <a:spcPct val="80000"/>
              </a:lnSpc>
              <a:spcBef>
                <a:spcPts val="800"/>
              </a:spcBef>
              <a:buClr>
                <a:srgbClr val="000000"/>
              </a:buClr>
              <a:buSzPct val="100000"/>
            </a:pPr>
            <a:endParaRPr lang="en-US" sz="1600" b="1" i="1" dirty="0">
              <a:solidFill>
                <a:srgbClr val="002060"/>
              </a:solidFill>
              <a:latin typeface="Georgia" pitchFamily="18" charset="0"/>
            </a:endParaRPr>
          </a:p>
          <a:p>
            <a:pPr algn="just">
              <a:lnSpc>
                <a:spcPct val="80000"/>
              </a:lnSpc>
              <a:spcBef>
                <a:spcPts val="800"/>
              </a:spcBef>
              <a:buClr>
                <a:srgbClr val="000000"/>
              </a:buClr>
              <a:buSzPct val="100000"/>
            </a:pPr>
            <a:r>
              <a:rPr lang="en-US" sz="1600" b="1" i="1" dirty="0">
                <a:solidFill>
                  <a:srgbClr val="002060"/>
                </a:solidFill>
                <a:latin typeface="Georgia" pitchFamily="18" charset="0"/>
              </a:rPr>
              <a:t>“Resolved that</a:t>
            </a:r>
          </a:p>
          <a:p>
            <a:pPr algn="just"/>
            <a:r>
              <a:rPr lang="en-US" sz="1600" i="1" dirty="0">
                <a:solidFill>
                  <a:srgbClr val="002060"/>
                </a:solidFill>
                <a:latin typeface="Georgia" pitchFamily="18" charset="0"/>
              </a:rPr>
              <a:t>Decisions made by the Investment Committees of various funds to apply mark-up/mark-down in the valuation of debt securities in accordance with the SECP Circular No. 001 of 2009 for the period from </a:t>
            </a:r>
            <a:r>
              <a:rPr lang="en-US" sz="1600" i="1" dirty="0" smtClean="0">
                <a:solidFill>
                  <a:srgbClr val="002060"/>
                </a:solidFill>
                <a:latin typeface="Georgia" pitchFamily="18" charset="0"/>
              </a:rPr>
              <a:t>February 08, 2022 </a:t>
            </a:r>
            <a:r>
              <a:rPr lang="en-US" sz="1600" i="1" dirty="0">
                <a:solidFill>
                  <a:srgbClr val="002060"/>
                </a:solidFill>
                <a:latin typeface="Georgia" pitchFamily="18" charset="0"/>
              </a:rPr>
              <a:t>to </a:t>
            </a:r>
            <a:r>
              <a:rPr lang="en-US" sz="1600" i="1" dirty="0" smtClean="0">
                <a:solidFill>
                  <a:srgbClr val="002060"/>
                </a:solidFill>
                <a:latin typeface="Georgia" pitchFamily="18" charset="0"/>
              </a:rPr>
              <a:t>March 09, </a:t>
            </a:r>
            <a:r>
              <a:rPr lang="en-US" sz="1600" i="1" dirty="0">
                <a:solidFill>
                  <a:srgbClr val="002060"/>
                </a:solidFill>
                <a:latin typeface="Georgia" pitchFamily="18" charset="0"/>
              </a:rPr>
              <a:t>2022</a:t>
            </a:r>
            <a:r>
              <a:rPr lang="en-US" sz="1600" i="1" dirty="0" smtClean="0">
                <a:solidFill>
                  <a:schemeClr val="tx1"/>
                </a:solidFill>
                <a:latin typeface="Georgia" pitchFamily="18" charset="0"/>
              </a:rPr>
              <a:t>  </a:t>
            </a:r>
            <a:r>
              <a:rPr lang="en-US" sz="1600" i="1" dirty="0">
                <a:solidFill>
                  <a:srgbClr val="002060"/>
                </a:solidFill>
                <a:latin typeface="Georgia" pitchFamily="18" charset="0"/>
              </a:rPr>
              <a:t>be and </a:t>
            </a:r>
            <a:r>
              <a:rPr lang="en-US" sz="1600" i="1" dirty="0" smtClean="0">
                <a:solidFill>
                  <a:srgbClr val="002060"/>
                </a:solidFill>
                <a:latin typeface="Georgia" pitchFamily="18" charset="0"/>
              </a:rPr>
              <a:t>is/are </a:t>
            </a:r>
            <a:r>
              <a:rPr lang="en-US" sz="1600" i="1" dirty="0">
                <a:solidFill>
                  <a:srgbClr val="002060"/>
                </a:solidFill>
                <a:latin typeface="Georgia" pitchFamily="18" charset="0"/>
              </a:rPr>
              <a:t>hereby approved.”</a:t>
            </a:r>
            <a:endParaRPr lang="en-US" sz="1600" dirty="0">
              <a:solidFill>
                <a:srgbClr val="002060"/>
              </a:solidFill>
              <a:latin typeface="Georgia" pitchFamily="18" charset="0"/>
            </a:endParaRPr>
          </a:p>
        </p:txBody>
      </p:sp>
    </p:spTree>
    <p:extLst>
      <p:ext uri="{BB962C8B-B14F-4D97-AF65-F5344CB8AC3E}">
        <p14:creationId xmlns:p14="http://schemas.microsoft.com/office/powerpoint/2010/main" val="3293815285"/>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4671" y="4760"/>
            <a:ext cx="3184599" cy="563563"/>
          </a:xfrm>
        </p:spPr>
        <p:txBody>
          <a:bodyPr rtlCol="0">
            <a:normAutofit/>
          </a:bodyPr>
          <a:lstStyle/>
          <a:p>
            <a:pPr algn="l" fontAlgn="auto">
              <a:spcAft>
                <a:spcPts val="0"/>
              </a:spcAft>
              <a:defRPr/>
            </a:pPr>
            <a:r>
              <a:rPr lang="en-US" sz="2500" dirty="0">
                <a:solidFill>
                  <a:schemeClr val="tx1">
                    <a:tint val="75000"/>
                  </a:schemeClr>
                </a:solidFill>
                <a:latin typeface="Georgia" pitchFamily="18" charset="0"/>
                <a:ea typeface="+mn-ea"/>
                <a:cs typeface="+mn-cs"/>
              </a:rPr>
              <a:t>Agenda Item No. 5</a:t>
            </a:r>
          </a:p>
        </p:txBody>
      </p:sp>
      <p:sp>
        <p:nvSpPr>
          <p:cNvPr id="5" name="TextBox 15"/>
          <p:cNvSpPr txBox="1">
            <a:spLocks noChangeArrowheads="1"/>
          </p:cNvSpPr>
          <p:nvPr/>
        </p:nvSpPr>
        <p:spPr bwMode="auto">
          <a:xfrm>
            <a:off x="1280019" y="2715782"/>
            <a:ext cx="8101884" cy="523220"/>
          </a:xfrm>
          <a:prstGeom prst="rect">
            <a:avLst/>
          </a:prstGeom>
          <a:noFill/>
          <a:ln w="9525">
            <a:noFill/>
            <a:miter lim="800000"/>
            <a:headEnd/>
            <a:tailEnd/>
          </a:ln>
        </p:spPr>
        <p:txBody>
          <a:bodyPr wrap="square">
            <a:spAutoFit/>
          </a:bodyPr>
          <a:lstStyle/>
          <a:p>
            <a:pPr lvl="0" algn="ctr"/>
            <a:r>
              <a:rPr lang="en-US" sz="2800" dirty="0">
                <a:latin typeface="Georgia" pitchFamily="18" charset="0"/>
              </a:rPr>
              <a:t>Any other matter with the permission of the chair</a:t>
            </a:r>
            <a:endParaRPr lang="en-US" sz="2800" dirty="0">
              <a:solidFill>
                <a:srgbClr val="FF0000"/>
              </a:solidFill>
              <a:latin typeface="Georgia" pitchFamily="18" charset="0"/>
              <a:cs typeface="Times New Roman" pitchFamily="18" charset="0"/>
            </a:endParaRPr>
          </a:p>
        </p:txBody>
      </p:sp>
    </p:spTree>
    <p:extLst>
      <p:ext uri="{BB962C8B-B14F-4D97-AF65-F5344CB8AC3E}">
        <p14:creationId xmlns:p14="http://schemas.microsoft.com/office/powerpoint/2010/main" val="3813778216"/>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54380" y="2766220"/>
            <a:ext cx="9464040" cy="1325563"/>
          </a:xfrm>
        </p:spPr>
        <p:txBody>
          <a:bodyPr/>
          <a:lstStyle/>
          <a:p>
            <a:pPr algn="ctr"/>
            <a:r>
              <a:rPr lang="en-US" dirty="0">
                <a:solidFill>
                  <a:srgbClr val="00B050"/>
                </a:solidFill>
              </a:rPr>
              <a:t>Thanks</a:t>
            </a:r>
          </a:p>
        </p:txBody>
      </p:sp>
    </p:spTree>
    <p:extLst>
      <p:ext uri="{BB962C8B-B14F-4D97-AF65-F5344CB8AC3E}">
        <p14:creationId xmlns:p14="http://schemas.microsoft.com/office/powerpoint/2010/main" val="4051630588"/>
      </p:ext>
    </p:extLst>
  </p:cSld>
  <p:clrMapOvr>
    <a:masterClrMapping/>
  </p:clrMapOvr>
  <p:transition spd="slow">
    <p:fad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81675" y="1712602"/>
            <a:ext cx="9464040" cy="1120775"/>
          </a:xfrm>
        </p:spPr>
        <p:txBody>
          <a:bodyPr>
            <a:normAutofit/>
          </a:bodyPr>
          <a:lstStyle/>
          <a:p>
            <a:pPr marL="0" indent="0" algn="ctr">
              <a:buNone/>
            </a:pPr>
            <a:r>
              <a:rPr lang="en-US" dirty="0">
                <a:latin typeface="Georgia" pitchFamily="18" charset="0"/>
              </a:rPr>
              <a:t>To </a:t>
            </a:r>
            <a:r>
              <a:rPr lang="en-US" dirty="0" smtClean="0">
                <a:latin typeface="Georgia" pitchFamily="18" charset="0"/>
              </a:rPr>
              <a:t>consider and approve placement of deposit in Micro Finance Banks in Aggressive Income  Funds</a:t>
            </a:r>
            <a:endParaRPr lang="en-US" dirty="0">
              <a:latin typeface="Georgia" pitchFamily="18" charset="0"/>
            </a:endParaRPr>
          </a:p>
        </p:txBody>
      </p:sp>
      <p:sp>
        <p:nvSpPr>
          <p:cNvPr id="4" name="Title 1"/>
          <p:cNvSpPr>
            <a:spLocks noGrp="1"/>
          </p:cNvSpPr>
          <p:nvPr>
            <p:ph type="title"/>
          </p:nvPr>
        </p:nvSpPr>
        <p:spPr>
          <a:xfrm>
            <a:off x="-4671" y="4760"/>
            <a:ext cx="3102713" cy="563563"/>
          </a:xfrm>
        </p:spPr>
        <p:txBody>
          <a:bodyPr rtlCol="0">
            <a:normAutofit/>
          </a:bodyPr>
          <a:lstStyle/>
          <a:p>
            <a:pPr algn="l" fontAlgn="auto">
              <a:spcAft>
                <a:spcPts val="0"/>
              </a:spcAft>
              <a:defRPr/>
            </a:pPr>
            <a:r>
              <a:rPr lang="en-US" sz="2500" dirty="0">
                <a:solidFill>
                  <a:schemeClr val="tx1">
                    <a:tint val="75000"/>
                  </a:schemeClr>
                </a:solidFill>
                <a:latin typeface="Georgia" pitchFamily="18" charset="0"/>
                <a:ea typeface="+mn-ea"/>
                <a:cs typeface="+mn-cs"/>
              </a:rPr>
              <a:t>Agenda Item No. 2</a:t>
            </a:r>
          </a:p>
        </p:txBody>
      </p:sp>
    </p:spTree>
    <p:extLst>
      <p:ext uri="{BB962C8B-B14F-4D97-AF65-F5344CB8AC3E}">
        <p14:creationId xmlns:p14="http://schemas.microsoft.com/office/powerpoint/2010/main" val="1855628390"/>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818866" y="1967552"/>
            <a:ext cx="9144000" cy="2085833"/>
          </a:xfrm>
        </p:spPr>
        <p:txBody>
          <a:bodyPr>
            <a:noAutofit/>
          </a:bodyPr>
          <a:lstStyle/>
          <a:p>
            <a:r>
              <a:rPr lang="en-US" sz="4000" b="1" dirty="0">
                <a:latin typeface="+mj-lt"/>
              </a:rPr>
              <a:t>	</a:t>
            </a:r>
            <a:r>
              <a:rPr lang="en-US" sz="5000" dirty="0">
                <a:solidFill>
                  <a:srgbClr val="002060"/>
                </a:solidFill>
                <a:latin typeface="Georgia" pitchFamily="18" charset="0"/>
              </a:rPr>
              <a:t>Microfinance Sector Outlook</a:t>
            </a:r>
          </a:p>
          <a:p>
            <a:r>
              <a:rPr lang="en-US" sz="1600" b="1" dirty="0">
                <a:latin typeface="+mj-lt"/>
              </a:rPr>
              <a:t>						</a:t>
            </a:r>
          </a:p>
          <a:p>
            <a:r>
              <a:rPr lang="en-US" sz="1600" b="1" dirty="0">
                <a:latin typeface="+mj-lt"/>
              </a:rPr>
              <a:t>							</a:t>
            </a:r>
            <a:r>
              <a:rPr lang="en-US" sz="4000" b="1" dirty="0">
                <a:latin typeface="+mj-lt"/>
              </a:rPr>
              <a:t>						</a:t>
            </a:r>
            <a:endParaRPr lang="en-US" sz="4000" b="1" dirty="0">
              <a:solidFill>
                <a:schemeClr val="tx1">
                  <a:lumMod val="50000"/>
                  <a:lumOff val="50000"/>
                </a:schemeClr>
              </a:solidFill>
            </a:endParaRPr>
          </a:p>
        </p:txBody>
      </p:sp>
      <p:sp>
        <p:nvSpPr>
          <p:cNvPr id="5" name="Title 1"/>
          <p:cNvSpPr txBox="1">
            <a:spLocks/>
          </p:cNvSpPr>
          <p:nvPr/>
        </p:nvSpPr>
        <p:spPr>
          <a:xfrm>
            <a:off x="-4671" y="4760"/>
            <a:ext cx="3102713" cy="563563"/>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defRPr/>
            </a:pPr>
            <a:r>
              <a:rPr lang="en-US" sz="2500" smtClean="0">
                <a:solidFill>
                  <a:schemeClr val="tx1">
                    <a:tint val="75000"/>
                  </a:schemeClr>
                </a:solidFill>
                <a:latin typeface="Georgia" pitchFamily="18" charset="0"/>
                <a:ea typeface="+mn-ea"/>
                <a:cs typeface="+mn-cs"/>
              </a:rPr>
              <a:t>Agenda Item No. 2</a:t>
            </a:r>
            <a:endParaRPr lang="en-US" sz="2500" dirty="0">
              <a:solidFill>
                <a:schemeClr val="tx1">
                  <a:tint val="75000"/>
                </a:schemeClr>
              </a:solidFill>
              <a:latin typeface="Georgia" pitchFamily="18" charset="0"/>
              <a:ea typeface="+mn-ea"/>
              <a:cs typeface="+mn-cs"/>
            </a:endParaRPr>
          </a:p>
        </p:txBody>
      </p:sp>
    </p:spTree>
    <p:extLst>
      <p:ext uri="{BB962C8B-B14F-4D97-AF65-F5344CB8AC3E}">
        <p14:creationId xmlns:p14="http://schemas.microsoft.com/office/powerpoint/2010/main" val="161043563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2"/>
          <p:cNvSpPr txBox="1">
            <a:spLocks/>
          </p:cNvSpPr>
          <p:nvPr/>
        </p:nvSpPr>
        <p:spPr>
          <a:xfrm>
            <a:off x="754380" y="466919"/>
            <a:ext cx="8993874" cy="683538"/>
          </a:xfrm>
          <a:prstGeom prst="rect">
            <a:avLst/>
          </a:prstGeom>
        </p:spPr>
        <p:txBody>
          <a:bodyPr vert="horz" lIns="91440" tIns="45720" rIns="91440" bIns="45720" rtlCol="0" anchor="ctr"/>
          <a:lstStyle/>
          <a:p>
            <a:pPr lvl="0">
              <a:defRPr/>
            </a:pPr>
            <a:r>
              <a:rPr lang="en-US" sz="2400" b="1" dirty="0">
                <a:solidFill>
                  <a:srgbClr val="002060"/>
                </a:solidFill>
                <a:latin typeface="Georgia" panose="02040502050405020303" pitchFamily="18" charset="0"/>
              </a:rPr>
              <a:t>Request to relax Deposit Limits to Select Micro Finance Banks</a:t>
            </a:r>
          </a:p>
        </p:txBody>
      </p:sp>
      <p:sp>
        <p:nvSpPr>
          <p:cNvPr id="4" name="TextBox 3"/>
          <p:cNvSpPr txBox="1"/>
          <p:nvPr/>
        </p:nvSpPr>
        <p:spPr>
          <a:xfrm>
            <a:off x="754380" y="1498820"/>
            <a:ext cx="9075420" cy="4377893"/>
          </a:xfrm>
          <a:prstGeom prst="rect">
            <a:avLst/>
          </a:prstGeom>
          <a:noFill/>
        </p:spPr>
        <p:txBody>
          <a:bodyPr wrap="square" lIns="68355" tIns="34177" rIns="68355" bIns="34177" rtlCol="0">
            <a:spAutoFit/>
          </a:bodyPr>
          <a:lstStyle/>
          <a:p>
            <a:pPr algn="just">
              <a:spcBef>
                <a:spcPct val="0"/>
              </a:spcBef>
            </a:pPr>
            <a:r>
              <a:rPr lang="en-US" sz="1400" b="1" u="sng" dirty="0">
                <a:latin typeface="Georgia" panose="02040502050405020303" pitchFamily="18" charset="0"/>
              </a:rPr>
              <a:t>Proposal: </a:t>
            </a:r>
            <a:r>
              <a:rPr lang="en-US" sz="1400" dirty="0">
                <a:latin typeface="Georgia" panose="02040502050405020303" pitchFamily="18" charset="0"/>
              </a:rPr>
              <a:t>We request to remove the existing cap of 25% of net assets on placement of daily deposit cap with Micro Finance Banks for Aggressive Income Fund Category while max limit per institution is placed at 60% of net assets.</a:t>
            </a:r>
          </a:p>
          <a:p>
            <a:pPr marL="342780" indent="-342780" algn="just">
              <a:spcBef>
                <a:spcPct val="0"/>
              </a:spcBef>
              <a:buFont typeface="Wingdings" pitchFamily="2" charset="2"/>
              <a:buChar char="§"/>
            </a:pPr>
            <a:endParaRPr lang="en-US" sz="1400" dirty="0">
              <a:latin typeface="Georgia" panose="02040502050405020303" pitchFamily="18" charset="0"/>
            </a:endParaRPr>
          </a:p>
          <a:p>
            <a:pPr algn="just">
              <a:spcBef>
                <a:spcPct val="0"/>
              </a:spcBef>
            </a:pPr>
            <a:r>
              <a:rPr lang="en-US" sz="1400" b="1" u="sng" dirty="0">
                <a:latin typeface="Georgia" panose="02040502050405020303" pitchFamily="18" charset="0"/>
              </a:rPr>
              <a:t>Background</a:t>
            </a:r>
          </a:p>
          <a:p>
            <a:pPr marL="342780" indent="-342780" algn="just">
              <a:spcBef>
                <a:spcPct val="0"/>
              </a:spcBef>
              <a:buFont typeface="Wingdings" pitchFamily="2" charset="2"/>
              <a:buChar char="§"/>
            </a:pPr>
            <a:r>
              <a:rPr lang="en-US" sz="1400" dirty="0">
                <a:latin typeface="Georgia" panose="02040502050405020303" pitchFamily="18" charset="0"/>
              </a:rPr>
              <a:t>Among Fixed Income Funds, Aggressive Income Funds are positioned as the higher risk funds that can invest in high yield securities. Our Aggressive Income Fund has following objective:</a:t>
            </a:r>
          </a:p>
          <a:p>
            <a:pPr marL="342780" indent="-342780" algn="just">
              <a:spcBef>
                <a:spcPct val="0"/>
              </a:spcBef>
              <a:buFont typeface="Wingdings" pitchFamily="2" charset="2"/>
              <a:buChar char="§"/>
            </a:pPr>
            <a:endParaRPr lang="en-US" sz="1400" dirty="0">
              <a:latin typeface="Georgia" panose="02040502050405020303" pitchFamily="18" charset="0"/>
            </a:endParaRPr>
          </a:p>
          <a:p>
            <a:pPr algn="just">
              <a:spcBef>
                <a:spcPct val="0"/>
              </a:spcBef>
            </a:pPr>
            <a:r>
              <a:rPr lang="en-US" sz="1400" b="1" i="1" dirty="0">
                <a:solidFill>
                  <a:schemeClr val="tx2">
                    <a:lumMod val="60000"/>
                    <a:lumOff val="40000"/>
                  </a:schemeClr>
                </a:solidFill>
                <a:latin typeface="Georgia" panose="02040502050405020303" pitchFamily="18" charset="0"/>
              </a:rPr>
              <a:t>	“To deliver return from aggressive investment strategy in debt and fixed income market”</a:t>
            </a:r>
          </a:p>
          <a:p>
            <a:pPr marL="342780" indent="-342780" algn="just">
              <a:spcBef>
                <a:spcPct val="0"/>
              </a:spcBef>
              <a:buFont typeface="Wingdings" pitchFamily="2" charset="2"/>
              <a:buChar char="§"/>
            </a:pPr>
            <a:endParaRPr lang="en-US" sz="1400" dirty="0">
              <a:latin typeface="Georgia" panose="02040502050405020303" pitchFamily="18" charset="0"/>
            </a:endParaRPr>
          </a:p>
          <a:p>
            <a:pPr marL="342780" indent="-342780" algn="just">
              <a:spcBef>
                <a:spcPct val="0"/>
              </a:spcBef>
              <a:buFont typeface="Wingdings" pitchFamily="2" charset="2"/>
              <a:buChar char="§"/>
            </a:pPr>
            <a:r>
              <a:rPr lang="en-US" sz="1400" dirty="0">
                <a:latin typeface="Georgia" panose="02040502050405020303" pitchFamily="18" charset="0"/>
              </a:rPr>
              <a:t>Regulations also place a 25% limit on Income Funds but there is no limit on aggressive income funds due to high risk profile of the category</a:t>
            </a:r>
          </a:p>
          <a:p>
            <a:pPr marL="342780" indent="-342780" algn="just">
              <a:spcBef>
                <a:spcPct val="0"/>
              </a:spcBef>
              <a:buFont typeface="Wingdings" pitchFamily="2" charset="2"/>
              <a:buChar char="§"/>
            </a:pPr>
            <a:endParaRPr lang="en-US" sz="1400" dirty="0">
              <a:latin typeface="Georgia" panose="02040502050405020303" pitchFamily="18" charset="0"/>
            </a:endParaRPr>
          </a:p>
          <a:p>
            <a:pPr marL="342780" indent="-342780" algn="just">
              <a:spcBef>
                <a:spcPct val="0"/>
              </a:spcBef>
              <a:buFont typeface="Wingdings" pitchFamily="2" charset="2"/>
              <a:buChar char="§"/>
            </a:pPr>
            <a:r>
              <a:rPr lang="en-US" sz="1400" dirty="0">
                <a:latin typeface="Georgia" panose="02040502050405020303" pitchFamily="18" charset="0"/>
              </a:rPr>
              <a:t>Currently our exposure restrictions are same for both the fund categories i.e. Income and Aggressive income. </a:t>
            </a:r>
          </a:p>
          <a:p>
            <a:pPr marL="342780" indent="-342780" algn="just">
              <a:spcBef>
                <a:spcPct val="0"/>
              </a:spcBef>
              <a:buFont typeface="Wingdings" pitchFamily="2" charset="2"/>
              <a:buChar char="§"/>
            </a:pPr>
            <a:endParaRPr lang="en-US" sz="1400" dirty="0">
              <a:latin typeface="Georgia" panose="02040502050405020303" pitchFamily="18" charset="0"/>
            </a:endParaRPr>
          </a:p>
          <a:p>
            <a:pPr marL="342780" indent="-342780" algn="just">
              <a:spcBef>
                <a:spcPct val="0"/>
              </a:spcBef>
              <a:buFont typeface="Wingdings" pitchFamily="2" charset="2"/>
              <a:buChar char="§"/>
            </a:pPr>
            <a:r>
              <a:rPr lang="en-US" sz="1400" dirty="0">
                <a:latin typeface="Georgia" panose="02040502050405020303" pitchFamily="18" charset="0"/>
              </a:rPr>
              <a:t>We have two restrictions on Microfinance Bank Deposits i.e. 25% limit on deposit with sector and </a:t>
            </a:r>
            <a:r>
              <a:rPr lang="en-US" sz="1400" dirty="0" err="1">
                <a:latin typeface="Georgia" panose="02040502050405020303" pitchFamily="18" charset="0"/>
              </a:rPr>
              <a:t>upto</a:t>
            </a:r>
            <a:r>
              <a:rPr lang="en-US" sz="1400" dirty="0">
                <a:latin typeface="Georgia" panose="02040502050405020303" pitchFamily="18" charset="0"/>
              </a:rPr>
              <a:t> a max 15% limit with any institution.  Currently same limits are applied incase of daily deposits and term deposits.</a:t>
            </a:r>
          </a:p>
          <a:p>
            <a:pPr marL="342780" indent="-342780" algn="just">
              <a:spcBef>
                <a:spcPct val="0"/>
              </a:spcBef>
              <a:buFont typeface="Wingdings" pitchFamily="2" charset="2"/>
              <a:buChar char="§"/>
            </a:pPr>
            <a:endParaRPr lang="en-US" sz="1400" dirty="0">
              <a:latin typeface="Georgia" panose="02040502050405020303" pitchFamily="18" charset="0"/>
            </a:endParaRPr>
          </a:p>
          <a:p>
            <a:pPr marL="342780" indent="-342780" algn="just">
              <a:spcBef>
                <a:spcPct val="0"/>
              </a:spcBef>
              <a:buFont typeface="Wingdings" pitchFamily="2" charset="2"/>
              <a:buChar char="§"/>
            </a:pPr>
            <a:r>
              <a:rPr lang="en-US" sz="1400" dirty="0">
                <a:latin typeface="Georgia" panose="02040502050405020303" pitchFamily="18" charset="0"/>
              </a:rPr>
              <a:t>A detailed review of sector and select institutions is given on following slides.</a:t>
            </a:r>
          </a:p>
        </p:txBody>
      </p:sp>
      <p:sp>
        <p:nvSpPr>
          <p:cNvPr id="6" name="Title 1"/>
          <p:cNvSpPr>
            <a:spLocks noGrp="1"/>
          </p:cNvSpPr>
          <p:nvPr>
            <p:ph type="title"/>
          </p:nvPr>
        </p:nvSpPr>
        <p:spPr>
          <a:xfrm>
            <a:off x="-4671" y="4761"/>
            <a:ext cx="2938939" cy="462158"/>
          </a:xfrm>
        </p:spPr>
        <p:txBody>
          <a:bodyPr rtlCol="0">
            <a:normAutofit/>
          </a:bodyPr>
          <a:lstStyle/>
          <a:p>
            <a:pPr algn="l" fontAlgn="auto">
              <a:spcAft>
                <a:spcPts val="0"/>
              </a:spcAft>
              <a:defRPr/>
            </a:pPr>
            <a:r>
              <a:rPr lang="en-US" sz="2500" dirty="0">
                <a:solidFill>
                  <a:schemeClr val="tx1">
                    <a:tint val="75000"/>
                  </a:schemeClr>
                </a:solidFill>
                <a:latin typeface="Georgia" pitchFamily="18" charset="0"/>
                <a:ea typeface="+mn-ea"/>
                <a:cs typeface="+mn-cs"/>
              </a:rPr>
              <a:t>Agenda Item No. </a:t>
            </a:r>
            <a:r>
              <a:rPr lang="en-US" sz="2500" dirty="0" smtClean="0">
                <a:solidFill>
                  <a:schemeClr val="tx1">
                    <a:tint val="75000"/>
                  </a:schemeClr>
                </a:solidFill>
                <a:latin typeface="Georgia" pitchFamily="18" charset="0"/>
                <a:ea typeface="+mn-ea"/>
                <a:cs typeface="+mn-cs"/>
              </a:rPr>
              <a:t>2</a:t>
            </a:r>
            <a:endParaRPr lang="en-US" sz="2500" dirty="0">
              <a:solidFill>
                <a:schemeClr val="tx1">
                  <a:tint val="75000"/>
                </a:schemeClr>
              </a:solidFill>
              <a:latin typeface="Georgia" pitchFamily="18" charset="0"/>
              <a:ea typeface="+mn-ea"/>
              <a:cs typeface="+mn-cs"/>
            </a:endParaRPr>
          </a:p>
        </p:txBody>
      </p:sp>
    </p:spTree>
    <p:extLst>
      <p:ext uri="{BB962C8B-B14F-4D97-AF65-F5344CB8AC3E}">
        <p14:creationId xmlns:p14="http://schemas.microsoft.com/office/powerpoint/2010/main" val="241885158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 Placeholder 2"/>
          <p:cNvSpPr txBox="1">
            <a:spLocks/>
          </p:cNvSpPr>
          <p:nvPr/>
        </p:nvSpPr>
        <p:spPr>
          <a:xfrm>
            <a:off x="1219200" y="556651"/>
            <a:ext cx="6728346" cy="544331"/>
          </a:xfrm>
          <a:prstGeom prst="rect">
            <a:avLst/>
          </a:prstGeom>
        </p:spPr>
        <p:txBody>
          <a:bodyPr vert="horz" lIns="91440" tIns="45720" rIns="91440" bIns="45720" rtlCol="0" anchor="ctr"/>
          <a:lstStyle/>
          <a:p>
            <a:pPr lvl="0">
              <a:defRPr/>
            </a:pPr>
            <a:r>
              <a:rPr lang="en-US" sz="2400" b="1" dirty="0">
                <a:solidFill>
                  <a:srgbClr val="002060"/>
                </a:solidFill>
                <a:latin typeface="Georgia" panose="02040502050405020303" pitchFamily="18" charset="0"/>
              </a:rPr>
              <a:t>Microfinance Regulatory Framework</a:t>
            </a:r>
          </a:p>
        </p:txBody>
      </p:sp>
      <p:sp>
        <p:nvSpPr>
          <p:cNvPr id="11" name="TextBox 10"/>
          <p:cNvSpPr txBox="1"/>
          <p:nvPr/>
        </p:nvSpPr>
        <p:spPr>
          <a:xfrm>
            <a:off x="1219200" y="1559838"/>
            <a:ext cx="8382000" cy="4162450"/>
          </a:xfrm>
          <a:prstGeom prst="rect">
            <a:avLst/>
          </a:prstGeom>
          <a:noFill/>
        </p:spPr>
        <p:txBody>
          <a:bodyPr wrap="square" lIns="68355" tIns="34177" rIns="68355" bIns="34177" rtlCol="0">
            <a:spAutoFit/>
          </a:bodyPr>
          <a:lstStyle/>
          <a:p>
            <a:pPr marL="342900" indent="-342900" algn="just" defTabSz="914079">
              <a:spcBef>
                <a:spcPct val="0"/>
              </a:spcBef>
              <a:buFont typeface="Wingdings" pitchFamily="2" charset="2"/>
              <a:buChar char="§"/>
              <a:defRPr/>
            </a:pPr>
            <a:r>
              <a:rPr lang="en-US" sz="1400" dirty="0" smtClean="0">
                <a:latin typeface="Georgia" panose="02040502050405020303" pitchFamily="18" charset="0"/>
              </a:rPr>
              <a:t>The </a:t>
            </a:r>
            <a:r>
              <a:rPr lang="en-US" sz="1400" dirty="0">
                <a:latin typeface="Georgia" panose="02040502050405020303" pitchFamily="18" charset="0"/>
              </a:rPr>
              <a:t>microfinance industry in Pakistan currently stands at PKR 582bn. Currently there are nine Nation wide MFBs and two Province wide MFBs in Pakistan.</a:t>
            </a:r>
          </a:p>
          <a:p>
            <a:pPr marL="342900" indent="-342900" algn="just" defTabSz="914079">
              <a:spcBef>
                <a:spcPct val="0"/>
              </a:spcBef>
              <a:buFont typeface="Wingdings" pitchFamily="2" charset="2"/>
              <a:buChar char="§"/>
              <a:defRPr/>
            </a:pPr>
            <a:endParaRPr lang="en-US" sz="1400" dirty="0">
              <a:latin typeface="Georgia" panose="02040502050405020303" pitchFamily="18" charset="0"/>
            </a:endParaRPr>
          </a:p>
          <a:p>
            <a:pPr marL="342900" indent="-342900" algn="just" defTabSz="914079">
              <a:spcBef>
                <a:spcPct val="0"/>
              </a:spcBef>
              <a:buFont typeface="Wingdings" pitchFamily="2" charset="2"/>
              <a:buChar char="§"/>
              <a:defRPr/>
            </a:pPr>
            <a:r>
              <a:rPr lang="en-US" sz="1400" dirty="0">
                <a:latin typeface="Georgia" panose="02040502050405020303" pitchFamily="18" charset="0"/>
              </a:rPr>
              <a:t>The Microfinance Banks (MFBs) are licensed and regulated by State Bank of Pakistan. Considering the separate needs and dynamics of microfinance, SBP has in place a separate regulatory and supervisory framework for MFBs.</a:t>
            </a:r>
          </a:p>
          <a:p>
            <a:pPr marL="342900" indent="-342900" algn="just" defTabSz="914079">
              <a:spcBef>
                <a:spcPct val="0"/>
              </a:spcBef>
              <a:buFont typeface="Wingdings" pitchFamily="2" charset="2"/>
              <a:buChar char="§"/>
              <a:defRPr/>
            </a:pPr>
            <a:endParaRPr lang="en-US" sz="1400" dirty="0">
              <a:latin typeface="Georgia" panose="02040502050405020303" pitchFamily="18" charset="0"/>
            </a:endParaRPr>
          </a:p>
          <a:p>
            <a:pPr marL="342900" indent="-342900" algn="just" defTabSz="914079">
              <a:spcBef>
                <a:spcPct val="0"/>
              </a:spcBef>
              <a:buFont typeface="Wingdings" pitchFamily="2" charset="2"/>
              <a:buChar char="§"/>
              <a:defRPr/>
            </a:pPr>
            <a:r>
              <a:rPr lang="en-US" sz="1400" dirty="0">
                <a:latin typeface="Georgia" panose="02040502050405020303" pitchFamily="18" charset="0"/>
              </a:rPr>
              <a:t>MFBs have to maintain a minimum paid up capital of PKR 1bn. In addition  they have to maintain Capital Adequacy Ratio (CAR) equivalent to at least 15% of their risk weighted assets.</a:t>
            </a:r>
          </a:p>
          <a:p>
            <a:pPr marL="342900" indent="-342900" algn="just" defTabSz="914079">
              <a:spcBef>
                <a:spcPct val="0"/>
              </a:spcBef>
              <a:buFont typeface="Wingdings" pitchFamily="2" charset="2"/>
              <a:buChar char="§"/>
              <a:defRPr/>
            </a:pPr>
            <a:endParaRPr lang="en-US" sz="1400" dirty="0">
              <a:latin typeface="Georgia" panose="02040502050405020303" pitchFamily="18" charset="0"/>
            </a:endParaRPr>
          </a:p>
          <a:p>
            <a:pPr marL="342900" indent="-342900" algn="just" defTabSz="914079">
              <a:spcBef>
                <a:spcPct val="0"/>
              </a:spcBef>
              <a:buFont typeface="Wingdings" pitchFamily="2" charset="2"/>
              <a:buChar char="§"/>
              <a:defRPr/>
            </a:pPr>
            <a:r>
              <a:rPr lang="en-US" sz="1400" dirty="0">
                <a:latin typeface="Georgia" panose="02040502050405020303" pitchFamily="18" charset="0"/>
              </a:rPr>
              <a:t>The maximum limit of the borrower is PKR 350,000 for general loans, PKR 3,000,000 for housing loans and microenterprise loans. However, the aggregate exposure of the borrowers who are eligible to avail both general and microenterprise loans is capped at PKR 3,000,000.</a:t>
            </a:r>
          </a:p>
          <a:p>
            <a:pPr marL="342900" indent="-342900" algn="just" defTabSz="914079">
              <a:spcBef>
                <a:spcPct val="0"/>
              </a:spcBef>
              <a:buFont typeface="Wingdings" pitchFamily="2" charset="2"/>
              <a:buChar char="§"/>
              <a:defRPr/>
            </a:pPr>
            <a:endParaRPr lang="en-US" sz="1400" dirty="0">
              <a:latin typeface="Georgia" panose="02040502050405020303" pitchFamily="18" charset="0"/>
            </a:endParaRPr>
          </a:p>
          <a:p>
            <a:pPr marL="342900" indent="-342900" algn="just" defTabSz="914079">
              <a:spcBef>
                <a:spcPct val="0"/>
              </a:spcBef>
              <a:buFont typeface="Wingdings" pitchFamily="2" charset="2"/>
              <a:buChar char="§"/>
              <a:defRPr/>
            </a:pPr>
            <a:r>
              <a:rPr lang="en-US" sz="1400" dirty="0">
                <a:latin typeface="Georgia" panose="02040502050405020303" pitchFamily="18" charset="0"/>
              </a:rPr>
              <a:t>Enterprise Lending cannot exceed 40% of the gross loans portfolio.</a:t>
            </a:r>
          </a:p>
          <a:p>
            <a:pPr marL="342900" indent="-342900" algn="just" defTabSz="914079">
              <a:spcBef>
                <a:spcPct val="0"/>
              </a:spcBef>
              <a:buFont typeface="Wingdings" pitchFamily="2" charset="2"/>
              <a:buChar char="§"/>
              <a:defRPr/>
            </a:pPr>
            <a:endParaRPr lang="en-US" sz="1400" dirty="0">
              <a:latin typeface="Georgia" panose="02040502050405020303" pitchFamily="18" charset="0"/>
            </a:endParaRPr>
          </a:p>
          <a:p>
            <a:pPr marL="342900" indent="-342900" algn="just" defTabSz="914079">
              <a:spcBef>
                <a:spcPct val="0"/>
              </a:spcBef>
              <a:buFont typeface="Wingdings" pitchFamily="2" charset="2"/>
              <a:buChar char="§"/>
              <a:defRPr/>
            </a:pPr>
            <a:r>
              <a:rPr lang="en-US" sz="1400" dirty="0">
                <a:latin typeface="Georgia" panose="02040502050405020303" pitchFamily="18" charset="0"/>
              </a:rPr>
              <a:t>The MFB have to maintain a General Provision equivalent to 1.0% of the net outstanding advances. </a:t>
            </a:r>
          </a:p>
          <a:p>
            <a:pPr marL="342900" indent="-342900" algn="just" defTabSz="914079">
              <a:spcBef>
                <a:spcPct val="0"/>
              </a:spcBef>
              <a:buFont typeface="Wingdings" pitchFamily="2" charset="2"/>
              <a:buChar char="§"/>
              <a:defRPr/>
            </a:pPr>
            <a:endParaRPr lang="en-US" sz="1400" dirty="0">
              <a:latin typeface="Georgia" panose="02040502050405020303" pitchFamily="18" charset="0"/>
            </a:endParaRPr>
          </a:p>
          <a:p>
            <a:pPr marL="342900" indent="-342900" algn="just" defTabSz="914079">
              <a:spcBef>
                <a:spcPct val="0"/>
              </a:spcBef>
              <a:defRPr/>
            </a:pPr>
            <a:endParaRPr lang="en-US" sz="1400" dirty="0">
              <a:latin typeface="Georgia" panose="02040502050405020303" pitchFamily="18" charset="0"/>
            </a:endParaRPr>
          </a:p>
        </p:txBody>
      </p:sp>
      <p:sp>
        <p:nvSpPr>
          <p:cNvPr id="5" name="Title 1"/>
          <p:cNvSpPr>
            <a:spLocks noGrp="1"/>
          </p:cNvSpPr>
          <p:nvPr>
            <p:ph type="title"/>
          </p:nvPr>
        </p:nvSpPr>
        <p:spPr>
          <a:xfrm>
            <a:off x="-4671" y="4761"/>
            <a:ext cx="2938939" cy="462158"/>
          </a:xfrm>
        </p:spPr>
        <p:txBody>
          <a:bodyPr rtlCol="0">
            <a:normAutofit/>
          </a:bodyPr>
          <a:lstStyle/>
          <a:p>
            <a:pPr algn="l" fontAlgn="auto">
              <a:spcAft>
                <a:spcPts val="0"/>
              </a:spcAft>
              <a:defRPr/>
            </a:pPr>
            <a:r>
              <a:rPr lang="en-US" sz="2500" dirty="0">
                <a:solidFill>
                  <a:schemeClr val="tx1">
                    <a:tint val="75000"/>
                  </a:schemeClr>
                </a:solidFill>
                <a:latin typeface="Georgia" pitchFamily="18" charset="0"/>
                <a:ea typeface="+mn-ea"/>
                <a:cs typeface="+mn-cs"/>
              </a:rPr>
              <a:t>Agenda Item No. </a:t>
            </a:r>
            <a:r>
              <a:rPr lang="en-US" sz="2500" dirty="0" smtClean="0">
                <a:solidFill>
                  <a:schemeClr val="tx1">
                    <a:tint val="75000"/>
                  </a:schemeClr>
                </a:solidFill>
                <a:latin typeface="Georgia" pitchFamily="18" charset="0"/>
                <a:ea typeface="+mn-ea"/>
                <a:cs typeface="+mn-cs"/>
              </a:rPr>
              <a:t>2</a:t>
            </a:r>
            <a:endParaRPr lang="en-US" sz="2500" dirty="0">
              <a:solidFill>
                <a:schemeClr val="tx1">
                  <a:tint val="75000"/>
                </a:schemeClr>
              </a:solidFill>
              <a:latin typeface="Georgia" pitchFamily="18" charset="0"/>
              <a:ea typeface="+mn-ea"/>
              <a:cs typeface="+mn-cs"/>
            </a:endParaRPr>
          </a:p>
        </p:txBody>
      </p:sp>
    </p:spTree>
    <p:extLst>
      <p:ext uri="{BB962C8B-B14F-4D97-AF65-F5344CB8AC3E}">
        <p14:creationId xmlns:p14="http://schemas.microsoft.com/office/powerpoint/2010/main" val="238070650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2"/>
          <p:cNvSpPr txBox="1">
            <a:spLocks/>
          </p:cNvSpPr>
          <p:nvPr/>
        </p:nvSpPr>
        <p:spPr>
          <a:xfrm>
            <a:off x="1219200" y="522469"/>
            <a:ext cx="3616657" cy="544331"/>
          </a:xfrm>
          <a:prstGeom prst="rect">
            <a:avLst/>
          </a:prstGeom>
        </p:spPr>
        <p:txBody>
          <a:bodyPr vert="horz" lIns="91440" tIns="45720" rIns="91440" bIns="45720" rtlCol="0" anchor="ctr"/>
          <a:lstStyle/>
          <a:p>
            <a:pPr lvl="0">
              <a:defRPr/>
            </a:pPr>
            <a:r>
              <a:rPr lang="en-US" sz="2400" b="1" dirty="0">
                <a:solidFill>
                  <a:srgbClr val="002060"/>
                </a:solidFill>
                <a:latin typeface="Georgia" panose="02040502050405020303" pitchFamily="18" charset="0"/>
              </a:rPr>
              <a:t>Microfinance Sector</a:t>
            </a:r>
          </a:p>
        </p:txBody>
      </p:sp>
      <p:sp>
        <p:nvSpPr>
          <p:cNvPr id="4" name="TextBox 3"/>
          <p:cNvSpPr txBox="1"/>
          <p:nvPr/>
        </p:nvSpPr>
        <p:spPr>
          <a:xfrm>
            <a:off x="1219200" y="4552915"/>
            <a:ext cx="8534400" cy="1361683"/>
          </a:xfrm>
          <a:prstGeom prst="rect">
            <a:avLst/>
          </a:prstGeom>
          <a:noFill/>
        </p:spPr>
        <p:txBody>
          <a:bodyPr wrap="square" lIns="68355" tIns="34177" rIns="68355" bIns="34177" rtlCol="0">
            <a:spAutoFit/>
          </a:bodyPr>
          <a:lstStyle/>
          <a:p>
            <a:pPr marL="342780" indent="-342780" algn="just">
              <a:spcBef>
                <a:spcPct val="0"/>
              </a:spcBef>
              <a:buFont typeface="Wingdings" pitchFamily="2" charset="2"/>
              <a:buChar char="§"/>
            </a:pPr>
            <a:r>
              <a:rPr lang="en-US" sz="1400" dirty="0">
                <a:latin typeface="Georgia" panose="02040502050405020303" pitchFamily="18" charset="0"/>
              </a:rPr>
              <a:t>The microfinance industry deposit has grown by a CAGR of 28.6% over the past five years. The deposit grew by 13.4% in CY21.</a:t>
            </a:r>
          </a:p>
          <a:p>
            <a:pPr marL="342780" indent="-342780" algn="just">
              <a:spcBef>
                <a:spcPct val="0"/>
              </a:spcBef>
              <a:buFont typeface="Wingdings" pitchFamily="2" charset="2"/>
              <a:buChar char="§"/>
            </a:pPr>
            <a:endParaRPr lang="en-US" sz="1400" dirty="0">
              <a:latin typeface="Georgia" panose="02040502050405020303" pitchFamily="18" charset="0"/>
            </a:endParaRPr>
          </a:p>
          <a:p>
            <a:pPr marL="342780" indent="-342780" algn="just">
              <a:spcBef>
                <a:spcPct val="0"/>
              </a:spcBef>
              <a:buFont typeface="Wingdings" pitchFamily="2" charset="2"/>
              <a:buChar char="§"/>
            </a:pPr>
            <a:r>
              <a:rPr lang="en-US" sz="1400" dirty="0">
                <a:latin typeface="Georgia" panose="02040502050405020303" pitchFamily="18" charset="0"/>
              </a:rPr>
              <a:t>The ADR dropped to 61.9% in CY20 due to the onset of Covid-19. The current ADR stands at 65.8%.</a:t>
            </a:r>
          </a:p>
          <a:p>
            <a:pPr marL="342780" indent="-342780" algn="just">
              <a:spcBef>
                <a:spcPct val="0"/>
              </a:spcBef>
              <a:buFont typeface="Wingdings" pitchFamily="2" charset="2"/>
              <a:buChar char="§"/>
            </a:pPr>
            <a:endParaRPr lang="en-US" sz="1400" dirty="0">
              <a:latin typeface="Georgia" panose="02040502050405020303" pitchFamily="18" charset="0"/>
            </a:endParaRPr>
          </a:p>
          <a:p>
            <a:pPr marL="342780" indent="-342780" algn="just">
              <a:spcBef>
                <a:spcPct val="0"/>
              </a:spcBef>
              <a:buFont typeface="Wingdings" pitchFamily="2" charset="2"/>
              <a:buChar char="§"/>
            </a:pPr>
            <a:r>
              <a:rPr lang="en-US" sz="1400" dirty="0">
                <a:latin typeface="Georgia" panose="02040502050405020303" pitchFamily="18" charset="0"/>
              </a:rPr>
              <a:t>The Capital adequacy of the sector stands at 18.3% compared to regulatory requirement of 15%.</a:t>
            </a:r>
          </a:p>
        </p:txBody>
      </p:sp>
      <p:graphicFrame>
        <p:nvGraphicFramePr>
          <p:cNvPr id="11" name="Table 10"/>
          <p:cNvGraphicFramePr>
            <a:graphicFrameLocks noGrp="1"/>
          </p:cNvGraphicFramePr>
          <p:nvPr>
            <p:extLst>
              <p:ext uri="{D42A27DB-BD31-4B8C-83A1-F6EECF244321}">
                <p14:modId xmlns:p14="http://schemas.microsoft.com/office/powerpoint/2010/main" val="415645524"/>
              </p:ext>
            </p:extLst>
          </p:nvPr>
        </p:nvGraphicFramePr>
        <p:xfrm>
          <a:off x="1371600" y="1066800"/>
          <a:ext cx="7924800" cy="3276600"/>
        </p:xfrm>
        <a:graphic>
          <a:graphicData uri="http://schemas.openxmlformats.org/drawingml/2006/table">
            <a:tbl>
              <a:tblPr/>
              <a:tblGrid>
                <a:gridCol w="2353902">
                  <a:extLst>
                    <a:ext uri="{9D8B030D-6E8A-4147-A177-3AD203B41FA5}">
                      <a16:colId xmlns:a16="http://schemas.microsoft.com/office/drawing/2014/main" xmlns="" val="3642603964"/>
                    </a:ext>
                  </a:extLst>
                </a:gridCol>
                <a:gridCol w="928483">
                  <a:extLst>
                    <a:ext uri="{9D8B030D-6E8A-4147-A177-3AD203B41FA5}">
                      <a16:colId xmlns:a16="http://schemas.microsoft.com/office/drawing/2014/main" xmlns="" val="2267969208"/>
                    </a:ext>
                  </a:extLst>
                </a:gridCol>
                <a:gridCol w="928483">
                  <a:extLst>
                    <a:ext uri="{9D8B030D-6E8A-4147-A177-3AD203B41FA5}">
                      <a16:colId xmlns:a16="http://schemas.microsoft.com/office/drawing/2014/main" xmlns="" val="3586683652"/>
                    </a:ext>
                  </a:extLst>
                </a:gridCol>
                <a:gridCol w="928483">
                  <a:extLst>
                    <a:ext uri="{9D8B030D-6E8A-4147-A177-3AD203B41FA5}">
                      <a16:colId xmlns:a16="http://schemas.microsoft.com/office/drawing/2014/main" xmlns="" val="2000463017"/>
                    </a:ext>
                  </a:extLst>
                </a:gridCol>
                <a:gridCol w="928483">
                  <a:extLst>
                    <a:ext uri="{9D8B030D-6E8A-4147-A177-3AD203B41FA5}">
                      <a16:colId xmlns:a16="http://schemas.microsoft.com/office/drawing/2014/main" xmlns="" val="3431764156"/>
                    </a:ext>
                  </a:extLst>
                </a:gridCol>
                <a:gridCol w="928483">
                  <a:extLst>
                    <a:ext uri="{9D8B030D-6E8A-4147-A177-3AD203B41FA5}">
                      <a16:colId xmlns:a16="http://schemas.microsoft.com/office/drawing/2014/main" xmlns="" val="2312410203"/>
                    </a:ext>
                  </a:extLst>
                </a:gridCol>
                <a:gridCol w="928483">
                  <a:extLst>
                    <a:ext uri="{9D8B030D-6E8A-4147-A177-3AD203B41FA5}">
                      <a16:colId xmlns:a16="http://schemas.microsoft.com/office/drawing/2014/main" xmlns="" val="2659092717"/>
                    </a:ext>
                  </a:extLst>
                </a:gridCol>
              </a:tblGrid>
              <a:tr h="273050">
                <a:tc>
                  <a:txBody>
                    <a:bodyPr/>
                    <a:lstStyle/>
                    <a:p>
                      <a:pPr algn="l" fontAlgn="b"/>
                      <a:r>
                        <a:rPr lang="en-US" sz="1300" b="1" i="0" u="none" strike="noStrike" dirty="0">
                          <a:solidFill>
                            <a:srgbClr val="FFFFFF"/>
                          </a:solidFill>
                          <a:effectLst/>
                          <a:latin typeface="Georgia" panose="02040502050405020303" pitchFamily="18" charset="0"/>
                        </a:rPr>
                        <a:t>PKR </a:t>
                      </a:r>
                      <a:r>
                        <a:rPr lang="en-US" sz="1300" b="1" i="0" u="none" strike="noStrike" dirty="0" err="1">
                          <a:solidFill>
                            <a:srgbClr val="FFFFFF"/>
                          </a:solidFill>
                          <a:effectLst/>
                          <a:latin typeface="Georgia" panose="02040502050405020303" pitchFamily="18" charset="0"/>
                        </a:rPr>
                        <a:t>Bn</a:t>
                      </a:r>
                      <a:endParaRPr lang="en-US" sz="1300" b="1" i="0" u="none" strike="noStrike" dirty="0">
                        <a:solidFill>
                          <a:srgbClr val="FFFFFF"/>
                        </a:solidFill>
                        <a:effectLst/>
                        <a:latin typeface="Georgia" panose="02040502050405020303" pitchFamily="18" charset="0"/>
                      </a:endParaRPr>
                    </a:p>
                  </a:txBody>
                  <a:tcPr marL="85725" marR="9525" marT="9525" marB="0" anchor="b">
                    <a:lnL>
                      <a:noFill/>
                    </a:lnL>
                    <a:lnR>
                      <a:noFill/>
                    </a:lnR>
                    <a:lnT>
                      <a:noFill/>
                    </a:lnT>
                    <a:lnB>
                      <a:noFill/>
                    </a:lnB>
                    <a:solidFill>
                      <a:srgbClr val="002060"/>
                    </a:solidFill>
                  </a:tcPr>
                </a:tc>
                <a:tc>
                  <a:txBody>
                    <a:bodyPr/>
                    <a:lstStyle/>
                    <a:p>
                      <a:pPr algn="ctr" fontAlgn="ctr"/>
                      <a:r>
                        <a:rPr lang="en-US" sz="1300" b="1" i="0" u="none" strike="noStrike">
                          <a:solidFill>
                            <a:srgbClr val="FFFFFF"/>
                          </a:solidFill>
                          <a:effectLst/>
                          <a:latin typeface="Georgia" panose="02040502050405020303" pitchFamily="18" charset="0"/>
                        </a:rPr>
                        <a:t>Dec-16</a:t>
                      </a:r>
                    </a:p>
                  </a:txBody>
                  <a:tcPr marL="9525" marR="9525" marT="9525" marB="0" anchor="ctr">
                    <a:lnL>
                      <a:noFill/>
                    </a:lnL>
                    <a:lnR>
                      <a:noFill/>
                    </a:lnR>
                    <a:lnT>
                      <a:noFill/>
                    </a:lnT>
                    <a:lnB>
                      <a:noFill/>
                    </a:lnB>
                    <a:solidFill>
                      <a:srgbClr val="002060"/>
                    </a:solidFill>
                  </a:tcPr>
                </a:tc>
                <a:tc>
                  <a:txBody>
                    <a:bodyPr/>
                    <a:lstStyle/>
                    <a:p>
                      <a:pPr algn="ctr" fontAlgn="ctr"/>
                      <a:r>
                        <a:rPr lang="en-US" sz="1300" b="1" i="0" u="none" strike="noStrike">
                          <a:solidFill>
                            <a:srgbClr val="FFFFFF"/>
                          </a:solidFill>
                          <a:effectLst/>
                          <a:latin typeface="Georgia" panose="02040502050405020303" pitchFamily="18" charset="0"/>
                        </a:rPr>
                        <a:t>Dec-17</a:t>
                      </a:r>
                    </a:p>
                  </a:txBody>
                  <a:tcPr marL="9525" marR="9525" marT="9525" marB="0" anchor="ctr">
                    <a:lnL>
                      <a:noFill/>
                    </a:lnL>
                    <a:lnR>
                      <a:noFill/>
                    </a:lnR>
                    <a:lnT>
                      <a:noFill/>
                    </a:lnT>
                    <a:lnB>
                      <a:noFill/>
                    </a:lnB>
                    <a:solidFill>
                      <a:srgbClr val="002060"/>
                    </a:solidFill>
                  </a:tcPr>
                </a:tc>
                <a:tc>
                  <a:txBody>
                    <a:bodyPr/>
                    <a:lstStyle/>
                    <a:p>
                      <a:pPr algn="ctr" fontAlgn="ctr"/>
                      <a:r>
                        <a:rPr lang="en-US" sz="1300" b="1" i="0" u="none" strike="noStrike">
                          <a:solidFill>
                            <a:srgbClr val="FFFFFF"/>
                          </a:solidFill>
                          <a:effectLst/>
                          <a:latin typeface="Georgia" panose="02040502050405020303" pitchFamily="18" charset="0"/>
                        </a:rPr>
                        <a:t>Dec-18</a:t>
                      </a:r>
                    </a:p>
                  </a:txBody>
                  <a:tcPr marL="9525" marR="9525" marT="9525" marB="0" anchor="ctr">
                    <a:lnL>
                      <a:noFill/>
                    </a:lnL>
                    <a:lnR>
                      <a:noFill/>
                    </a:lnR>
                    <a:lnT>
                      <a:noFill/>
                    </a:lnT>
                    <a:lnB>
                      <a:noFill/>
                    </a:lnB>
                    <a:solidFill>
                      <a:srgbClr val="002060"/>
                    </a:solidFill>
                  </a:tcPr>
                </a:tc>
                <a:tc>
                  <a:txBody>
                    <a:bodyPr/>
                    <a:lstStyle/>
                    <a:p>
                      <a:pPr algn="ctr" fontAlgn="ctr"/>
                      <a:r>
                        <a:rPr lang="en-US" sz="1300" b="1" i="0" u="none" strike="noStrike">
                          <a:solidFill>
                            <a:srgbClr val="FFFFFF"/>
                          </a:solidFill>
                          <a:effectLst/>
                          <a:latin typeface="Georgia" panose="02040502050405020303" pitchFamily="18" charset="0"/>
                        </a:rPr>
                        <a:t>Dec-19</a:t>
                      </a:r>
                    </a:p>
                  </a:txBody>
                  <a:tcPr marL="9525" marR="9525" marT="9525" marB="0" anchor="ctr">
                    <a:lnL>
                      <a:noFill/>
                    </a:lnL>
                    <a:lnR>
                      <a:noFill/>
                    </a:lnR>
                    <a:lnT>
                      <a:noFill/>
                    </a:lnT>
                    <a:lnB>
                      <a:noFill/>
                    </a:lnB>
                    <a:solidFill>
                      <a:srgbClr val="002060"/>
                    </a:solidFill>
                  </a:tcPr>
                </a:tc>
                <a:tc>
                  <a:txBody>
                    <a:bodyPr/>
                    <a:lstStyle/>
                    <a:p>
                      <a:pPr algn="ctr" fontAlgn="ctr"/>
                      <a:r>
                        <a:rPr lang="en-US" sz="1300" b="1" i="0" u="none" strike="noStrike">
                          <a:solidFill>
                            <a:srgbClr val="FFFFFF"/>
                          </a:solidFill>
                          <a:effectLst/>
                          <a:latin typeface="Georgia" panose="02040502050405020303" pitchFamily="18" charset="0"/>
                        </a:rPr>
                        <a:t>Dec-20</a:t>
                      </a:r>
                    </a:p>
                  </a:txBody>
                  <a:tcPr marL="9525" marR="9525" marT="9525" marB="0" anchor="ctr">
                    <a:lnL>
                      <a:noFill/>
                    </a:lnL>
                    <a:lnR>
                      <a:noFill/>
                    </a:lnR>
                    <a:lnT>
                      <a:noFill/>
                    </a:lnT>
                    <a:lnB>
                      <a:noFill/>
                    </a:lnB>
                    <a:solidFill>
                      <a:srgbClr val="002060"/>
                    </a:solidFill>
                  </a:tcPr>
                </a:tc>
                <a:tc>
                  <a:txBody>
                    <a:bodyPr/>
                    <a:lstStyle/>
                    <a:p>
                      <a:pPr algn="ctr" fontAlgn="ctr"/>
                      <a:r>
                        <a:rPr lang="en-US" sz="1300" b="1" i="0" u="none" strike="noStrike">
                          <a:solidFill>
                            <a:srgbClr val="FFFFFF"/>
                          </a:solidFill>
                          <a:effectLst/>
                          <a:latin typeface="Georgia" panose="02040502050405020303" pitchFamily="18" charset="0"/>
                        </a:rPr>
                        <a:t>Dec-21</a:t>
                      </a:r>
                    </a:p>
                  </a:txBody>
                  <a:tcPr marL="9525" marR="9525" marT="9525" marB="0" anchor="ctr">
                    <a:lnL>
                      <a:noFill/>
                    </a:lnL>
                    <a:lnR>
                      <a:noFill/>
                    </a:lnR>
                    <a:lnT>
                      <a:noFill/>
                    </a:lnT>
                    <a:lnB>
                      <a:noFill/>
                    </a:lnB>
                    <a:solidFill>
                      <a:srgbClr val="002060"/>
                    </a:solidFill>
                  </a:tcPr>
                </a:tc>
                <a:extLst>
                  <a:ext uri="{0D108BD9-81ED-4DB2-BD59-A6C34878D82A}">
                    <a16:rowId xmlns:a16="http://schemas.microsoft.com/office/drawing/2014/main" xmlns="" val="3130896865"/>
                  </a:ext>
                </a:extLst>
              </a:tr>
              <a:tr h="273050">
                <a:tc>
                  <a:txBody>
                    <a:bodyPr/>
                    <a:lstStyle/>
                    <a:p>
                      <a:pPr algn="l" fontAlgn="b"/>
                      <a:r>
                        <a:rPr lang="en-US" sz="1300" b="0" i="0" u="none" strike="noStrike">
                          <a:solidFill>
                            <a:srgbClr val="000000"/>
                          </a:solidFill>
                          <a:effectLst/>
                          <a:latin typeface="Georgia" panose="02040502050405020303" pitchFamily="18" charset="0"/>
                        </a:rPr>
                        <a:t>Total Assets</a:t>
                      </a:r>
                    </a:p>
                  </a:txBody>
                  <a:tcPr marL="85725" marR="9525" marT="9525" marB="0" anchor="b">
                    <a:lnL>
                      <a:noFill/>
                    </a:lnL>
                    <a:lnR>
                      <a:noFill/>
                    </a:lnR>
                    <a:lnT>
                      <a:noFill/>
                    </a:lnT>
                    <a:lnB>
                      <a:noFill/>
                    </a:lnB>
                  </a:tcPr>
                </a:tc>
                <a:tc>
                  <a:txBody>
                    <a:bodyPr/>
                    <a:lstStyle/>
                    <a:p>
                      <a:pPr algn="ctr" fontAlgn="ctr"/>
                      <a:r>
                        <a:rPr lang="en-US" sz="1300" b="0" i="0" u="none" strike="noStrike">
                          <a:solidFill>
                            <a:srgbClr val="000000"/>
                          </a:solidFill>
                          <a:effectLst/>
                          <a:latin typeface="Georgia" panose="02040502050405020303" pitchFamily="18" charset="0"/>
                        </a:rPr>
                        <a:t>170</a:t>
                      </a:r>
                    </a:p>
                  </a:txBody>
                  <a:tcPr marL="9525" marR="9525" marT="9525" marB="0" anchor="ctr">
                    <a:lnL>
                      <a:noFill/>
                    </a:lnL>
                    <a:lnR>
                      <a:noFill/>
                    </a:lnR>
                    <a:lnT>
                      <a:noFill/>
                    </a:lnT>
                    <a:lnB>
                      <a:noFill/>
                    </a:lnB>
                  </a:tcPr>
                </a:tc>
                <a:tc>
                  <a:txBody>
                    <a:bodyPr/>
                    <a:lstStyle/>
                    <a:p>
                      <a:pPr algn="ctr" fontAlgn="ctr"/>
                      <a:r>
                        <a:rPr lang="en-US" sz="1300" b="0" i="0" u="none" strike="noStrike">
                          <a:solidFill>
                            <a:srgbClr val="000000"/>
                          </a:solidFill>
                          <a:effectLst/>
                          <a:latin typeface="Georgia" panose="02040502050405020303" pitchFamily="18" charset="0"/>
                        </a:rPr>
                        <a:t>247</a:t>
                      </a:r>
                    </a:p>
                  </a:txBody>
                  <a:tcPr marL="9525" marR="9525" marT="9525" marB="0" anchor="ctr">
                    <a:lnL>
                      <a:noFill/>
                    </a:lnL>
                    <a:lnR>
                      <a:noFill/>
                    </a:lnR>
                    <a:lnT>
                      <a:noFill/>
                    </a:lnT>
                    <a:lnB>
                      <a:noFill/>
                    </a:lnB>
                  </a:tcPr>
                </a:tc>
                <a:tc>
                  <a:txBody>
                    <a:bodyPr/>
                    <a:lstStyle/>
                    <a:p>
                      <a:pPr algn="ctr" fontAlgn="ctr"/>
                      <a:r>
                        <a:rPr lang="en-US" sz="1300" b="0" i="0" u="none" strike="noStrike">
                          <a:solidFill>
                            <a:srgbClr val="000000"/>
                          </a:solidFill>
                          <a:effectLst/>
                          <a:latin typeface="Georgia" panose="02040502050405020303" pitchFamily="18" charset="0"/>
                        </a:rPr>
                        <a:t>328</a:t>
                      </a:r>
                    </a:p>
                  </a:txBody>
                  <a:tcPr marL="9525" marR="9525" marT="9525" marB="0" anchor="ctr">
                    <a:lnL>
                      <a:noFill/>
                    </a:lnL>
                    <a:lnR>
                      <a:noFill/>
                    </a:lnR>
                    <a:lnT>
                      <a:noFill/>
                    </a:lnT>
                    <a:lnB>
                      <a:noFill/>
                    </a:lnB>
                  </a:tcPr>
                </a:tc>
                <a:tc>
                  <a:txBody>
                    <a:bodyPr/>
                    <a:lstStyle/>
                    <a:p>
                      <a:pPr algn="ctr" fontAlgn="ctr"/>
                      <a:r>
                        <a:rPr lang="en-US" sz="1300" b="0" i="0" u="none" strike="noStrike">
                          <a:solidFill>
                            <a:srgbClr val="000000"/>
                          </a:solidFill>
                          <a:effectLst/>
                          <a:latin typeface="Georgia" panose="02040502050405020303" pitchFamily="18" charset="0"/>
                        </a:rPr>
                        <a:t>380</a:t>
                      </a:r>
                    </a:p>
                  </a:txBody>
                  <a:tcPr marL="9525" marR="9525" marT="9525" marB="0" anchor="ctr">
                    <a:lnL>
                      <a:noFill/>
                    </a:lnL>
                    <a:lnR>
                      <a:noFill/>
                    </a:lnR>
                    <a:lnT>
                      <a:noFill/>
                    </a:lnT>
                    <a:lnB>
                      <a:noFill/>
                    </a:lnB>
                  </a:tcPr>
                </a:tc>
                <a:tc>
                  <a:txBody>
                    <a:bodyPr/>
                    <a:lstStyle/>
                    <a:p>
                      <a:pPr algn="ctr" fontAlgn="ctr"/>
                      <a:r>
                        <a:rPr lang="en-US" sz="1300" b="0" i="0" u="none" strike="noStrike">
                          <a:solidFill>
                            <a:srgbClr val="000000"/>
                          </a:solidFill>
                          <a:effectLst/>
                          <a:latin typeface="Georgia" panose="02040502050405020303" pitchFamily="18" charset="0"/>
                        </a:rPr>
                        <a:t>494</a:t>
                      </a:r>
                    </a:p>
                  </a:txBody>
                  <a:tcPr marL="9525" marR="9525" marT="9525" marB="0" anchor="ctr">
                    <a:lnL>
                      <a:noFill/>
                    </a:lnL>
                    <a:lnR>
                      <a:noFill/>
                    </a:lnR>
                    <a:lnT>
                      <a:noFill/>
                    </a:lnT>
                    <a:lnB>
                      <a:noFill/>
                    </a:lnB>
                  </a:tcPr>
                </a:tc>
                <a:tc>
                  <a:txBody>
                    <a:bodyPr/>
                    <a:lstStyle/>
                    <a:p>
                      <a:pPr algn="ctr" fontAlgn="ctr"/>
                      <a:r>
                        <a:rPr lang="en-US" sz="1300" b="0" i="0" u="none" strike="noStrike">
                          <a:solidFill>
                            <a:srgbClr val="000000"/>
                          </a:solidFill>
                          <a:effectLst/>
                          <a:latin typeface="Georgia" panose="02040502050405020303" pitchFamily="18" charset="0"/>
                        </a:rPr>
                        <a:t>582</a:t>
                      </a:r>
                    </a:p>
                  </a:txBody>
                  <a:tcPr marL="9525" marR="9525" marT="9525" marB="0" anchor="ctr">
                    <a:lnL>
                      <a:noFill/>
                    </a:lnL>
                    <a:lnR>
                      <a:noFill/>
                    </a:lnR>
                    <a:lnT>
                      <a:noFill/>
                    </a:lnT>
                    <a:lnB>
                      <a:noFill/>
                    </a:lnB>
                  </a:tcPr>
                </a:tc>
                <a:extLst>
                  <a:ext uri="{0D108BD9-81ED-4DB2-BD59-A6C34878D82A}">
                    <a16:rowId xmlns:a16="http://schemas.microsoft.com/office/drawing/2014/main" xmlns="" val="549414202"/>
                  </a:ext>
                </a:extLst>
              </a:tr>
              <a:tr h="273050">
                <a:tc>
                  <a:txBody>
                    <a:bodyPr/>
                    <a:lstStyle/>
                    <a:p>
                      <a:pPr algn="l" fontAlgn="b"/>
                      <a:r>
                        <a:rPr lang="en-US" sz="1300" b="0" i="0" u="none" strike="noStrike" dirty="0">
                          <a:solidFill>
                            <a:srgbClr val="000000"/>
                          </a:solidFill>
                          <a:effectLst/>
                          <a:latin typeface="Georgia" panose="02040502050405020303" pitchFamily="18" charset="0"/>
                        </a:rPr>
                        <a:t>Investments (net)</a:t>
                      </a:r>
                    </a:p>
                  </a:txBody>
                  <a:tcPr marL="85725" marR="9525" marT="9525" marB="0" anchor="b">
                    <a:lnL>
                      <a:noFill/>
                    </a:lnL>
                    <a:lnR>
                      <a:noFill/>
                    </a:lnR>
                    <a:lnT>
                      <a:noFill/>
                    </a:lnT>
                    <a:lnB>
                      <a:noFill/>
                    </a:lnB>
                    <a:solidFill>
                      <a:srgbClr val="D9D9D9"/>
                    </a:solidFill>
                  </a:tcPr>
                </a:tc>
                <a:tc>
                  <a:txBody>
                    <a:bodyPr/>
                    <a:lstStyle/>
                    <a:p>
                      <a:pPr algn="ctr" fontAlgn="ctr"/>
                      <a:r>
                        <a:rPr lang="en-US" sz="1300" b="0" i="0" u="none" strike="noStrike">
                          <a:solidFill>
                            <a:srgbClr val="000000"/>
                          </a:solidFill>
                          <a:effectLst/>
                          <a:latin typeface="Georgia" panose="02040502050405020303" pitchFamily="18" charset="0"/>
                        </a:rPr>
                        <a:t>33</a:t>
                      </a:r>
                    </a:p>
                  </a:txBody>
                  <a:tcPr marL="9525" marR="9525" marT="9525" marB="0" anchor="ctr">
                    <a:lnL>
                      <a:noFill/>
                    </a:lnL>
                    <a:lnR>
                      <a:noFill/>
                    </a:lnR>
                    <a:lnT>
                      <a:noFill/>
                    </a:lnT>
                    <a:lnB>
                      <a:noFill/>
                    </a:lnB>
                    <a:solidFill>
                      <a:srgbClr val="D9D9D9"/>
                    </a:solidFill>
                  </a:tcPr>
                </a:tc>
                <a:tc>
                  <a:txBody>
                    <a:bodyPr/>
                    <a:lstStyle/>
                    <a:p>
                      <a:pPr algn="ctr" fontAlgn="ctr"/>
                      <a:r>
                        <a:rPr lang="en-US" sz="1300" b="0" i="0" u="none" strike="noStrike">
                          <a:solidFill>
                            <a:srgbClr val="000000"/>
                          </a:solidFill>
                          <a:effectLst/>
                          <a:latin typeface="Georgia" panose="02040502050405020303" pitchFamily="18" charset="0"/>
                        </a:rPr>
                        <a:t>49</a:t>
                      </a:r>
                    </a:p>
                  </a:txBody>
                  <a:tcPr marL="9525" marR="9525" marT="9525" marB="0" anchor="ctr">
                    <a:lnL>
                      <a:noFill/>
                    </a:lnL>
                    <a:lnR>
                      <a:noFill/>
                    </a:lnR>
                    <a:lnT>
                      <a:noFill/>
                    </a:lnT>
                    <a:lnB>
                      <a:noFill/>
                    </a:lnB>
                    <a:solidFill>
                      <a:srgbClr val="D9D9D9"/>
                    </a:solidFill>
                  </a:tcPr>
                </a:tc>
                <a:tc>
                  <a:txBody>
                    <a:bodyPr/>
                    <a:lstStyle/>
                    <a:p>
                      <a:pPr algn="ctr" fontAlgn="ctr"/>
                      <a:r>
                        <a:rPr lang="en-US" sz="1300" b="0" i="0" u="none" strike="noStrike">
                          <a:solidFill>
                            <a:srgbClr val="000000"/>
                          </a:solidFill>
                          <a:effectLst/>
                          <a:latin typeface="Georgia" panose="02040502050405020303" pitchFamily="18" charset="0"/>
                        </a:rPr>
                        <a:t>55</a:t>
                      </a:r>
                    </a:p>
                  </a:txBody>
                  <a:tcPr marL="9525" marR="9525" marT="9525" marB="0" anchor="ctr">
                    <a:lnL>
                      <a:noFill/>
                    </a:lnL>
                    <a:lnR>
                      <a:noFill/>
                    </a:lnR>
                    <a:lnT>
                      <a:noFill/>
                    </a:lnT>
                    <a:lnB>
                      <a:noFill/>
                    </a:lnB>
                    <a:solidFill>
                      <a:srgbClr val="D9D9D9"/>
                    </a:solidFill>
                  </a:tcPr>
                </a:tc>
                <a:tc>
                  <a:txBody>
                    <a:bodyPr/>
                    <a:lstStyle/>
                    <a:p>
                      <a:pPr algn="ctr" fontAlgn="ctr"/>
                      <a:r>
                        <a:rPr lang="en-US" sz="1300" b="0" i="0" u="none" strike="noStrike">
                          <a:solidFill>
                            <a:srgbClr val="000000"/>
                          </a:solidFill>
                          <a:effectLst/>
                          <a:latin typeface="Georgia" panose="02040502050405020303" pitchFamily="18" charset="0"/>
                        </a:rPr>
                        <a:t>52</a:t>
                      </a:r>
                    </a:p>
                  </a:txBody>
                  <a:tcPr marL="9525" marR="9525" marT="9525" marB="0" anchor="ctr">
                    <a:lnL>
                      <a:noFill/>
                    </a:lnL>
                    <a:lnR>
                      <a:noFill/>
                    </a:lnR>
                    <a:lnT>
                      <a:noFill/>
                    </a:lnT>
                    <a:lnB>
                      <a:noFill/>
                    </a:lnB>
                    <a:solidFill>
                      <a:srgbClr val="D9D9D9"/>
                    </a:solidFill>
                  </a:tcPr>
                </a:tc>
                <a:tc>
                  <a:txBody>
                    <a:bodyPr/>
                    <a:lstStyle/>
                    <a:p>
                      <a:pPr algn="ctr" fontAlgn="ctr"/>
                      <a:r>
                        <a:rPr lang="en-US" sz="1300" b="0" i="0" u="none" strike="noStrike">
                          <a:solidFill>
                            <a:srgbClr val="000000"/>
                          </a:solidFill>
                          <a:effectLst/>
                          <a:latin typeface="Georgia" panose="02040502050405020303" pitchFamily="18" charset="0"/>
                        </a:rPr>
                        <a:t>97</a:t>
                      </a:r>
                    </a:p>
                  </a:txBody>
                  <a:tcPr marL="9525" marR="9525" marT="9525" marB="0" anchor="ctr">
                    <a:lnL>
                      <a:noFill/>
                    </a:lnL>
                    <a:lnR>
                      <a:noFill/>
                    </a:lnR>
                    <a:lnT>
                      <a:noFill/>
                    </a:lnT>
                    <a:lnB>
                      <a:noFill/>
                    </a:lnB>
                    <a:solidFill>
                      <a:srgbClr val="D9D9D9"/>
                    </a:solidFill>
                  </a:tcPr>
                </a:tc>
                <a:tc>
                  <a:txBody>
                    <a:bodyPr/>
                    <a:lstStyle/>
                    <a:p>
                      <a:pPr algn="ctr" fontAlgn="ctr"/>
                      <a:r>
                        <a:rPr lang="en-US" sz="1300" b="0" i="0" u="none" strike="noStrike">
                          <a:solidFill>
                            <a:srgbClr val="000000"/>
                          </a:solidFill>
                          <a:effectLst/>
                          <a:latin typeface="Georgia" panose="02040502050405020303" pitchFamily="18" charset="0"/>
                        </a:rPr>
                        <a:t>133</a:t>
                      </a:r>
                    </a:p>
                  </a:txBody>
                  <a:tcPr marL="9525" marR="9525" marT="9525" marB="0" anchor="ctr">
                    <a:lnL>
                      <a:noFill/>
                    </a:lnL>
                    <a:lnR>
                      <a:noFill/>
                    </a:lnR>
                    <a:lnT>
                      <a:noFill/>
                    </a:lnT>
                    <a:lnB>
                      <a:noFill/>
                    </a:lnB>
                    <a:solidFill>
                      <a:srgbClr val="D9D9D9"/>
                    </a:solidFill>
                  </a:tcPr>
                </a:tc>
                <a:extLst>
                  <a:ext uri="{0D108BD9-81ED-4DB2-BD59-A6C34878D82A}">
                    <a16:rowId xmlns:a16="http://schemas.microsoft.com/office/drawing/2014/main" xmlns="" val="4204627245"/>
                  </a:ext>
                </a:extLst>
              </a:tr>
              <a:tr h="273050">
                <a:tc>
                  <a:txBody>
                    <a:bodyPr/>
                    <a:lstStyle/>
                    <a:p>
                      <a:pPr algn="l" fontAlgn="b"/>
                      <a:r>
                        <a:rPr lang="en-US" sz="1300" b="0" i="0" u="none" strike="noStrike">
                          <a:solidFill>
                            <a:srgbClr val="000000"/>
                          </a:solidFill>
                          <a:effectLst/>
                          <a:latin typeface="Georgia" panose="02040502050405020303" pitchFamily="18" charset="0"/>
                        </a:rPr>
                        <a:t>Advances (net)</a:t>
                      </a:r>
                    </a:p>
                  </a:txBody>
                  <a:tcPr marL="85725" marR="9525" marT="9525" marB="0" anchor="b">
                    <a:lnL>
                      <a:noFill/>
                    </a:lnL>
                    <a:lnR>
                      <a:noFill/>
                    </a:lnR>
                    <a:lnT>
                      <a:noFill/>
                    </a:lnT>
                    <a:lnB>
                      <a:noFill/>
                    </a:lnB>
                  </a:tcPr>
                </a:tc>
                <a:tc>
                  <a:txBody>
                    <a:bodyPr/>
                    <a:lstStyle/>
                    <a:p>
                      <a:pPr algn="ctr" fontAlgn="ctr"/>
                      <a:r>
                        <a:rPr lang="en-US" sz="1300" b="0" i="0" u="none" strike="noStrike">
                          <a:solidFill>
                            <a:srgbClr val="000000"/>
                          </a:solidFill>
                          <a:effectLst/>
                          <a:latin typeface="Georgia" panose="02040502050405020303" pitchFamily="18" charset="0"/>
                        </a:rPr>
                        <a:t>88</a:t>
                      </a:r>
                    </a:p>
                  </a:txBody>
                  <a:tcPr marL="9525" marR="9525" marT="9525" marB="0" anchor="ctr">
                    <a:lnL>
                      <a:noFill/>
                    </a:lnL>
                    <a:lnR>
                      <a:noFill/>
                    </a:lnR>
                    <a:lnT>
                      <a:noFill/>
                    </a:lnT>
                    <a:lnB>
                      <a:noFill/>
                    </a:lnB>
                  </a:tcPr>
                </a:tc>
                <a:tc>
                  <a:txBody>
                    <a:bodyPr/>
                    <a:lstStyle/>
                    <a:p>
                      <a:pPr algn="ctr" fontAlgn="ctr"/>
                      <a:r>
                        <a:rPr lang="en-US" sz="1300" b="0" i="0" u="none" strike="noStrike">
                          <a:solidFill>
                            <a:srgbClr val="000000"/>
                          </a:solidFill>
                          <a:effectLst/>
                          <a:latin typeface="Georgia" panose="02040502050405020303" pitchFamily="18" charset="0"/>
                        </a:rPr>
                        <a:t>134</a:t>
                      </a:r>
                    </a:p>
                  </a:txBody>
                  <a:tcPr marL="9525" marR="9525" marT="9525" marB="0" anchor="ctr">
                    <a:lnL>
                      <a:noFill/>
                    </a:lnL>
                    <a:lnR>
                      <a:noFill/>
                    </a:lnR>
                    <a:lnT>
                      <a:noFill/>
                    </a:lnT>
                    <a:lnB>
                      <a:noFill/>
                    </a:lnB>
                  </a:tcPr>
                </a:tc>
                <a:tc>
                  <a:txBody>
                    <a:bodyPr/>
                    <a:lstStyle/>
                    <a:p>
                      <a:pPr algn="ctr" fontAlgn="ctr"/>
                      <a:r>
                        <a:rPr lang="en-US" sz="1300" b="0" i="0" u="none" strike="noStrike">
                          <a:solidFill>
                            <a:srgbClr val="000000"/>
                          </a:solidFill>
                          <a:effectLst/>
                          <a:latin typeface="Georgia" panose="02040502050405020303" pitchFamily="18" charset="0"/>
                        </a:rPr>
                        <a:t>185</a:t>
                      </a:r>
                    </a:p>
                  </a:txBody>
                  <a:tcPr marL="9525" marR="9525" marT="9525" marB="0" anchor="ctr">
                    <a:lnL>
                      <a:noFill/>
                    </a:lnL>
                    <a:lnR>
                      <a:noFill/>
                    </a:lnR>
                    <a:lnT>
                      <a:noFill/>
                    </a:lnT>
                    <a:lnB>
                      <a:noFill/>
                    </a:lnB>
                  </a:tcPr>
                </a:tc>
                <a:tc>
                  <a:txBody>
                    <a:bodyPr/>
                    <a:lstStyle/>
                    <a:p>
                      <a:pPr algn="ctr" fontAlgn="ctr"/>
                      <a:r>
                        <a:rPr lang="en-US" sz="1300" b="0" i="0" u="none" strike="noStrike">
                          <a:solidFill>
                            <a:srgbClr val="000000"/>
                          </a:solidFill>
                          <a:effectLst/>
                          <a:latin typeface="Georgia" panose="02040502050405020303" pitchFamily="18" charset="0"/>
                        </a:rPr>
                        <a:t>207</a:t>
                      </a:r>
                    </a:p>
                  </a:txBody>
                  <a:tcPr marL="9525" marR="9525" marT="9525" marB="0" anchor="ctr">
                    <a:lnL>
                      <a:noFill/>
                    </a:lnL>
                    <a:lnR>
                      <a:noFill/>
                    </a:lnR>
                    <a:lnT>
                      <a:noFill/>
                    </a:lnT>
                    <a:lnB>
                      <a:noFill/>
                    </a:lnB>
                  </a:tcPr>
                </a:tc>
                <a:tc>
                  <a:txBody>
                    <a:bodyPr/>
                    <a:lstStyle/>
                    <a:p>
                      <a:pPr algn="ctr" fontAlgn="ctr"/>
                      <a:r>
                        <a:rPr lang="en-US" sz="1300" b="0" i="0" u="none" strike="noStrike">
                          <a:solidFill>
                            <a:srgbClr val="000000"/>
                          </a:solidFill>
                          <a:effectLst/>
                          <a:latin typeface="Georgia" panose="02040502050405020303" pitchFamily="18" charset="0"/>
                        </a:rPr>
                        <a:t>231</a:t>
                      </a:r>
                    </a:p>
                  </a:txBody>
                  <a:tcPr marL="9525" marR="9525" marT="9525" marB="0" anchor="ctr">
                    <a:lnL>
                      <a:noFill/>
                    </a:lnL>
                    <a:lnR>
                      <a:noFill/>
                    </a:lnR>
                    <a:lnT>
                      <a:noFill/>
                    </a:lnT>
                    <a:lnB>
                      <a:noFill/>
                    </a:lnB>
                  </a:tcPr>
                </a:tc>
                <a:tc>
                  <a:txBody>
                    <a:bodyPr/>
                    <a:lstStyle/>
                    <a:p>
                      <a:pPr algn="ctr" fontAlgn="ctr"/>
                      <a:r>
                        <a:rPr lang="en-US" sz="1300" b="0" i="0" u="none" strike="noStrike">
                          <a:solidFill>
                            <a:srgbClr val="000000"/>
                          </a:solidFill>
                          <a:effectLst/>
                          <a:latin typeface="Georgia" panose="02040502050405020303" pitchFamily="18" charset="0"/>
                        </a:rPr>
                        <a:t>278</a:t>
                      </a:r>
                    </a:p>
                  </a:txBody>
                  <a:tcPr marL="9525" marR="9525" marT="9525" marB="0" anchor="ctr">
                    <a:lnL>
                      <a:noFill/>
                    </a:lnL>
                    <a:lnR>
                      <a:noFill/>
                    </a:lnR>
                    <a:lnT>
                      <a:noFill/>
                    </a:lnT>
                    <a:lnB>
                      <a:noFill/>
                    </a:lnB>
                  </a:tcPr>
                </a:tc>
                <a:extLst>
                  <a:ext uri="{0D108BD9-81ED-4DB2-BD59-A6C34878D82A}">
                    <a16:rowId xmlns:a16="http://schemas.microsoft.com/office/drawing/2014/main" xmlns="" val="210965159"/>
                  </a:ext>
                </a:extLst>
              </a:tr>
              <a:tr h="273050">
                <a:tc>
                  <a:txBody>
                    <a:bodyPr/>
                    <a:lstStyle/>
                    <a:p>
                      <a:pPr algn="l" fontAlgn="b"/>
                      <a:r>
                        <a:rPr lang="en-US" sz="1300" b="0" i="0" u="none" strike="noStrike">
                          <a:solidFill>
                            <a:srgbClr val="000000"/>
                          </a:solidFill>
                          <a:effectLst/>
                          <a:latin typeface="Georgia" panose="02040502050405020303" pitchFamily="18" charset="0"/>
                        </a:rPr>
                        <a:t>Deposits</a:t>
                      </a:r>
                    </a:p>
                  </a:txBody>
                  <a:tcPr marL="85725" marR="9525" marT="9525" marB="0" anchor="b">
                    <a:lnL>
                      <a:noFill/>
                    </a:lnL>
                    <a:lnR>
                      <a:noFill/>
                    </a:lnR>
                    <a:lnT>
                      <a:noFill/>
                    </a:lnT>
                    <a:lnB>
                      <a:noFill/>
                    </a:lnB>
                    <a:solidFill>
                      <a:srgbClr val="D9D9D9"/>
                    </a:solidFill>
                  </a:tcPr>
                </a:tc>
                <a:tc>
                  <a:txBody>
                    <a:bodyPr/>
                    <a:lstStyle/>
                    <a:p>
                      <a:pPr algn="ctr" fontAlgn="ctr"/>
                      <a:r>
                        <a:rPr lang="en-US" sz="1300" b="0" i="0" u="none" strike="noStrike">
                          <a:solidFill>
                            <a:srgbClr val="000000"/>
                          </a:solidFill>
                          <a:effectLst/>
                          <a:latin typeface="Georgia" panose="02040502050405020303" pitchFamily="18" charset="0"/>
                        </a:rPr>
                        <a:t>120</a:t>
                      </a:r>
                    </a:p>
                  </a:txBody>
                  <a:tcPr marL="9525" marR="9525" marT="9525" marB="0" anchor="ctr">
                    <a:lnL>
                      <a:noFill/>
                    </a:lnL>
                    <a:lnR>
                      <a:noFill/>
                    </a:lnR>
                    <a:lnT>
                      <a:noFill/>
                    </a:lnT>
                    <a:lnB>
                      <a:noFill/>
                    </a:lnB>
                    <a:solidFill>
                      <a:srgbClr val="D9D9D9"/>
                    </a:solidFill>
                  </a:tcPr>
                </a:tc>
                <a:tc>
                  <a:txBody>
                    <a:bodyPr/>
                    <a:lstStyle/>
                    <a:p>
                      <a:pPr algn="ctr" fontAlgn="ctr"/>
                      <a:r>
                        <a:rPr lang="en-US" sz="1300" b="0" i="0" u="none" strike="noStrike">
                          <a:solidFill>
                            <a:srgbClr val="000000"/>
                          </a:solidFill>
                          <a:effectLst/>
                          <a:latin typeface="Georgia" panose="02040502050405020303" pitchFamily="18" charset="0"/>
                        </a:rPr>
                        <a:t>186</a:t>
                      </a:r>
                    </a:p>
                  </a:txBody>
                  <a:tcPr marL="9525" marR="9525" marT="9525" marB="0" anchor="ctr">
                    <a:lnL>
                      <a:noFill/>
                    </a:lnL>
                    <a:lnR>
                      <a:noFill/>
                    </a:lnR>
                    <a:lnT>
                      <a:noFill/>
                    </a:lnT>
                    <a:lnB>
                      <a:noFill/>
                    </a:lnB>
                    <a:solidFill>
                      <a:srgbClr val="D9D9D9"/>
                    </a:solidFill>
                  </a:tcPr>
                </a:tc>
                <a:tc>
                  <a:txBody>
                    <a:bodyPr/>
                    <a:lstStyle/>
                    <a:p>
                      <a:pPr algn="ctr" fontAlgn="ctr"/>
                      <a:r>
                        <a:rPr lang="en-US" sz="1300" b="0" i="0" u="none" strike="noStrike">
                          <a:solidFill>
                            <a:srgbClr val="000000"/>
                          </a:solidFill>
                          <a:effectLst/>
                          <a:latin typeface="Georgia" panose="02040502050405020303" pitchFamily="18" charset="0"/>
                        </a:rPr>
                        <a:t>239</a:t>
                      </a:r>
                    </a:p>
                  </a:txBody>
                  <a:tcPr marL="9525" marR="9525" marT="9525" marB="0" anchor="ctr">
                    <a:lnL>
                      <a:noFill/>
                    </a:lnL>
                    <a:lnR>
                      <a:noFill/>
                    </a:lnR>
                    <a:lnT>
                      <a:noFill/>
                    </a:lnT>
                    <a:lnB>
                      <a:noFill/>
                    </a:lnB>
                    <a:solidFill>
                      <a:srgbClr val="D9D9D9"/>
                    </a:solidFill>
                  </a:tcPr>
                </a:tc>
                <a:tc>
                  <a:txBody>
                    <a:bodyPr/>
                    <a:lstStyle/>
                    <a:p>
                      <a:pPr algn="ctr" fontAlgn="ctr"/>
                      <a:r>
                        <a:rPr lang="en-US" sz="1300" b="0" i="0" u="none" strike="noStrike">
                          <a:solidFill>
                            <a:srgbClr val="000000"/>
                          </a:solidFill>
                          <a:effectLst/>
                          <a:latin typeface="Georgia" panose="02040502050405020303" pitchFamily="18" charset="0"/>
                        </a:rPr>
                        <a:t>266</a:t>
                      </a:r>
                    </a:p>
                  </a:txBody>
                  <a:tcPr marL="9525" marR="9525" marT="9525" marB="0" anchor="ctr">
                    <a:lnL>
                      <a:noFill/>
                    </a:lnL>
                    <a:lnR>
                      <a:noFill/>
                    </a:lnR>
                    <a:lnT>
                      <a:noFill/>
                    </a:lnT>
                    <a:lnB>
                      <a:noFill/>
                    </a:lnB>
                    <a:solidFill>
                      <a:srgbClr val="D9D9D9"/>
                    </a:solidFill>
                  </a:tcPr>
                </a:tc>
                <a:tc>
                  <a:txBody>
                    <a:bodyPr/>
                    <a:lstStyle/>
                    <a:p>
                      <a:pPr algn="ctr" fontAlgn="ctr"/>
                      <a:r>
                        <a:rPr lang="en-US" sz="1300" b="0" i="0" u="none" strike="noStrike">
                          <a:solidFill>
                            <a:srgbClr val="000000"/>
                          </a:solidFill>
                          <a:effectLst/>
                          <a:latin typeface="Georgia" panose="02040502050405020303" pitchFamily="18" charset="0"/>
                        </a:rPr>
                        <a:t>373</a:t>
                      </a:r>
                    </a:p>
                  </a:txBody>
                  <a:tcPr marL="9525" marR="9525" marT="9525" marB="0" anchor="ctr">
                    <a:lnL>
                      <a:noFill/>
                    </a:lnL>
                    <a:lnR>
                      <a:noFill/>
                    </a:lnR>
                    <a:lnT>
                      <a:noFill/>
                    </a:lnT>
                    <a:lnB>
                      <a:noFill/>
                    </a:lnB>
                    <a:solidFill>
                      <a:srgbClr val="D9D9D9"/>
                    </a:solidFill>
                  </a:tcPr>
                </a:tc>
                <a:tc>
                  <a:txBody>
                    <a:bodyPr/>
                    <a:lstStyle/>
                    <a:p>
                      <a:pPr algn="ctr" fontAlgn="ctr"/>
                      <a:r>
                        <a:rPr lang="en-US" sz="1300" b="0" i="0" u="none" strike="noStrike">
                          <a:solidFill>
                            <a:srgbClr val="000000"/>
                          </a:solidFill>
                          <a:effectLst/>
                          <a:latin typeface="Georgia" panose="02040502050405020303" pitchFamily="18" charset="0"/>
                        </a:rPr>
                        <a:t>423</a:t>
                      </a:r>
                    </a:p>
                  </a:txBody>
                  <a:tcPr marL="9525" marR="9525" marT="9525" marB="0" anchor="ctr">
                    <a:lnL>
                      <a:noFill/>
                    </a:lnL>
                    <a:lnR>
                      <a:noFill/>
                    </a:lnR>
                    <a:lnT>
                      <a:noFill/>
                    </a:lnT>
                    <a:lnB>
                      <a:noFill/>
                    </a:lnB>
                    <a:solidFill>
                      <a:srgbClr val="D9D9D9"/>
                    </a:solidFill>
                  </a:tcPr>
                </a:tc>
                <a:extLst>
                  <a:ext uri="{0D108BD9-81ED-4DB2-BD59-A6C34878D82A}">
                    <a16:rowId xmlns:a16="http://schemas.microsoft.com/office/drawing/2014/main" xmlns="" val="967174012"/>
                  </a:ext>
                </a:extLst>
              </a:tr>
              <a:tr h="273050">
                <a:tc>
                  <a:txBody>
                    <a:bodyPr/>
                    <a:lstStyle/>
                    <a:p>
                      <a:pPr algn="l" fontAlgn="b"/>
                      <a:r>
                        <a:rPr lang="en-US" sz="1300" b="0" i="0" u="none" strike="noStrike">
                          <a:solidFill>
                            <a:srgbClr val="000000"/>
                          </a:solidFill>
                          <a:effectLst/>
                          <a:latin typeface="Georgia" panose="02040502050405020303" pitchFamily="18" charset="0"/>
                        </a:rPr>
                        <a:t>Equity</a:t>
                      </a:r>
                    </a:p>
                  </a:txBody>
                  <a:tcPr marL="85725" marR="9525" marT="9525" marB="0" anchor="b">
                    <a:lnL>
                      <a:noFill/>
                    </a:lnL>
                    <a:lnR>
                      <a:noFill/>
                    </a:lnR>
                    <a:lnT>
                      <a:noFill/>
                    </a:lnT>
                    <a:lnB>
                      <a:noFill/>
                    </a:lnB>
                  </a:tcPr>
                </a:tc>
                <a:tc>
                  <a:txBody>
                    <a:bodyPr/>
                    <a:lstStyle/>
                    <a:p>
                      <a:pPr algn="ctr" fontAlgn="ctr"/>
                      <a:r>
                        <a:rPr lang="en-US" sz="1300" b="0" i="0" u="none" strike="noStrike">
                          <a:solidFill>
                            <a:srgbClr val="000000"/>
                          </a:solidFill>
                          <a:effectLst/>
                          <a:latin typeface="Georgia" panose="02040502050405020303" pitchFamily="18" charset="0"/>
                        </a:rPr>
                        <a:t>24</a:t>
                      </a:r>
                    </a:p>
                  </a:txBody>
                  <a:tcPr marL="9525" marR="9525" marT="9525" marB="0" anchor="ctr">
                    <a:lnL>
                      <a:noFill/>
                    </a:lnL>
                    <a:lnR>
                      <a:noFill/>
                    </a:lnR>
                    <a:lnT>
                      <a:noFill/>
                    </a:lnT>
                    <a:lnB>
                      <a:noFill/>
                    </a:lnB>
                  </a:tcPr>
                </a:tc>
                <a:tc>
                  <a:txBody>
                    <a:bodyPr/>
                    <a:lstStyle/>
                    <a:p>
                      <a:pPr algn="ctr" fontAlgn="ctr"/>
                      <a:r>
                        <a:rPr lang="en-US" sz="1300" b="0" i="0" u="none" strike="noStrike">
                          <a:solidFill>
                            <a:srgbClr val="000000"/>
                          </a:solidFill>
                          <a:effectLst/>
                          <a:latin typeface="Georgia" panose="02040502050405020303" pitchFamily="18" charset="0"/>
                        </a:rPr>
                        <a:t>33</a:t>
                      </a:r>
                    </a:p>
                  </a:txBody>
                  <a:tcPr marL="9525" marR="9525" marT="9525" marB="0" anchor="ctr">
                    <a:lnL>
                      <a:noFill/>
                    </a:lnL>
                    <a:lnR>
                      <a:noFill/>
                    </a:lnR>
                    <a:lnT>
                      <a:noFill/>
                    </a:lnT>
                    <a:lnB>
                      <a:noFill/>
                    </a:lnB>
                  </a:tcPr>
                </a:tc>
                <a:tc>
                  <a:txBody>
                    <a:bodyPr/>
                    <a:lstStyle/>
                    <a:p>
                      <a:pPr algn="ctr" fontAlgn="ctr"/>
                      <a:r>
                        <a:rPr lang="en-US" sz="1300" b="0" i="0" u="none" strike="noStrike">
                          <a:solidFill>
                            <a:srgbClr val="000000"/>
                          </a:solidFill>
                          <a:effectLst/>
                          <a:latin typeface="Georgia" panose="02040502050405020303" pitchFamily="18" charset="0"/>
                        </a:rPr>
                        <a:t>49</a:t>
                      </a:r>
                    </a:p>
                  </a:txBody>
                  <a:tcPr marL="9525" marR="9525" marT="9525" marB="0" anchor="ctr">
                    <a:lnL>
                      <a:noFill/>
                    </a:lnL>
                    <a:lnR>
                      <a:noFill/>
                    </a:lnR>
                    <a:lnT>
                      <a:noFill/>
                    </a:lnT>
                    <a:lnB>
                      <a:noFill/>
                    </a:lnB>
                  </a:tcPr>
                </a:tc>
                <a:tc>
                  <a:txBody>
                    <a:bodyPr/>
                    <a:lstStyle/>
                    <a:p>
                      <a:pPr algn="ctr" fontAlgn="ctr"/>
                      <a:r>
                        <a:rPr lang="en-US" sz="1300" b="0" i="0" u="none" strike="noStrike">
                          <a:solidFill>
                            <a:srgbClr val="000000"/>
                          </a:solidFill>
                          <a:effectLst/>
                          <a:latin typeface="Georgia" panose="02040502050405020303" pitchFamily="18" charset="0"/>
                        </a:rPr>
                        <a:t>50</a:t>
                      </a:r>
                    </a:p>
                  </a:txBody>
                  <a:tcPr marL="9525" marR="9525" marT="9525" marB="0" anchor="ctr">
                    <a:lnL>
                      <a:noFill/>
                    </a:lnL>
                    <a:lnR>
                      <a:noFill/>
                    </a:lnR>
                    <a:lnT>
                      <a:noFill/>
                    </a:lnT>
                    <a:lnB>
                      <a:noFill/>
                    </a:lnB>
                  </a:tcPr>
                </a:tc>
                <a:tc>
                  <a:txBody>
                    <a:bodyPr/>
                    <a:lstStyle/>
                    <a:p>
                      <a:pPr algn="ctr" fontAlgn="ctr"/>
                      <a:r>
                        <a:rPr lang="en-US" sz="1300" b="0" i="0" u="none" strike="noStrike">
                          <a:solidFill>
                            <a:srgbClr val="000000"/>
                          </a:solidFill>
                          <a:effectLst/>
                          <a:latin typeface="Georgia" panose="02040502050405020303" pitchFamily="18" charset="0"/>
                        </a:rPr>
                        <a:t>50</a:t>
                      </a:r>
                    </a:p>
                  </a:txBody>
                  <a:tcPr marL="9525" marR="9525" marT="9525" marB="0" anchor="ctr">
                    <a:lnL>
                      <a:noFill/>
                    </a:lnL>
                    <a:lnR>
                      <a:noFill/>
                    </a:lnR>
                    <a:lnT>
                      <a:noFill/>
                    </a:lnT>
                    <a:lnB>
                      <a:noFill/>
                    </a:lnB>
                  </a:tcPr>
                </a:tc>
                <a:tc>
                  <a:txBody>
                    <a:bodyPr/>
                    <a:lstStyle/>
                    <a:p>
                      <a:pPr algn="ctr" fontAlgn="ctr"/>
                      <a:r>
                        <a:rPr lang="en-US" sz="1300" b="0" i="0" u="none" strike="noStrike">
                          <a:solidFill>
                            <a:srgbClr val="000000"/>
                          </a:solidFill>
                          <a:effectLst/>
                          <a:latin typeface="Georgia" panose="02040502050405020303" pitchFamily="18" charset="0"/>
                        </a:rPr>
                        <a:t>57</a:t>
                      </a:r>
                    </a:p>
                  </a:txBody>
                  <a:tcPr marL="9525" marR="9525" marT="9525" marB="0" anchor="ctr">
                    <a:lnL>
                      <a:noFill/>
                    </a:lnL>
                    <a:lnR>
                      <a:noFill/>
                    </a:lnR>
                    <a:lnT>
                      <a:noFill/>
                    </a:lnT>
                    <a:lnB>
                      <a:noFill/>
                    </a:lnB>
                  </a:tcPr>
                </a:tc>
                <a:extLst>
                  <a:ext uri="{0D108BD9-81ED-4DB2-BD59-A6C34878D82A}">
                    <a16:rowId xmlns:a16="http://schemas.microsoft.com/office/drawing/2014/main" xmlns="" val="1018466861"/>
                  </a:ext>
                </a:extLst>
              </a:tr>
              <a:tr h="273050">
                <a:tc>
                  <a:txBody>
                    <a:bodyPr/>
                    <a:lstStyle/>
                    <a:p>
                      <a:pPr algn="l" fontAlgn="b"/>
                      <a:r>
                        <a:rPr lang="en-US" sz="1300" b="1" i="0" u="none" strike="noStrike">
                          <a:solidFill>
                            <a:srgbClr val="FFFFFF"/>
                          </a:solidFill>
                          <a:effectLst/>
                          <a:latin typeface="Georgia" panose="02040502050405020303" pitchFamily="18" charset="0"/>
                        </a:rPr>
                        <a:t> </a:t>
                      </a:r>
                    </a:p>
                  </a:txBody>
                  <a:tcPr marL="85725" marR="9525" marT="9525" marB="0" anchor="b">
                    <a:lnL>
                      <a:noFill/>
                    </a:lnL>
                    <a:lnR>
                      <a:noFill/>
                    </a:lnR>
                    <a:lnT>
                      <a:noFill/>
                    </a:lnT>
                    <a:lnB>
                      <a:noFill/>
                    </a:lnB>
                    <a:solidFill>
                      <a:srgbClr val="002060"/>
                    </a:solidFill>
                  </a:tcPr>
                </a:tc>
                <a:tc>
                  <a:txBody>
                    <a:bodyPr/>
                    <a:lstStyle/>
                    <a:p>
                      <a:pPr algn="ctr" fontAlgn="ctr"/>
                      <a:r>
                        <a:rPr lang="en-US" sz="1300" b="0" i="0" u="none" strike="noStrike">
                          <a:solidFill>
                            <a:srgbClr val="000000"/>
                          </a:solidFill>
                          <a:effectLst/>
                          <a:latin typeface="Georgia" panose="02040502050405020303" pitchFamily="18" charset="0"/>
                        </a:rPr>
                        <a:t> </a:t>
                      </a:r>
                    </a:p>
                  </a:txBody>
                  <a:tcPr marL="9525" marR="9525" marT="9525" marB="0" anchor="ctr">
                    <a:lnL>
                      <a:noFill/>
                    </a:lnL>
                    <a:lnR>
                      <a:noFill/>
                    </a:lnR>
                    <a:lnT>
                      <a:noFill/>
                    </a:lnT>
                    <a:lnB>
                      <a:noFill/>
                    </a:lnB>
                    <a:solidFill>
                      <a:srgbClr val="002060"/>
                    </a:solidFill>
                  </a:tcPr>
                </a:tc>
                <a:tc>
                  <a:txBody>
                    <a:bodyPr/>
                    <a:lstStyle/>
                    <a:p>
                      <a:pPr algn="ctr" fontAlgn="ctr"/>
                      <a:r>
                        <a:rPr lang="en-US" sz="1300" b="0" i="0" u="none" strike="noStrike">
                          <a:solidFill>
                            <a:srgbClr val="000000"/>
                          </a:solidFill>
                          <a:effectLst/>
                          <a:latin typeface="Georgia" panose="02040502050405020303" pitchFamily="18" charset="0"/>
                        </a:rPr>
                        <a:t> </a:t>
                      </a:r>
                    </a:p>
                  </a:txBody>
                  <a:tcPr marL="9525" marR="9525" marT="9525" marB="0" anchor="ctr">
                    <a:lnL>
                      <a:noFill/>
                    </a:lnL>
                    <a:lnR>
                      <a:noFill/>
                    </a:lnR>
                    <a:lnT>
                      <a:noFill/>
                    </a:lnT>
                    <a:lnB>
                      <a:noFill/>
                    </a:lnB>
                    <a:solidFill>
                      <a:srgbClr val="002060"/>
                    </a:solidFill>
                  </a:tcPr>
                </a:tc>
                <a:tc>
                  <a:txBody>
                    <a:bodyPr/>
                    <a:lstStyle/>
                    <a:p>
                      <a:pPr algn="ctr" fontAlgn="ctr"/>
                      <a:r>
                        <a:rPr lang="en-US" sz="1300" b="0" i="0" u="none" strike="noStrike">
                          <a:solidFill>
                            <a:srgbClr val="000000"/>
                          </a:solidFill>
                          <a:effectLst/>
                          <a:latin typeface="Georgia" panose="02040502050405020303" pitchFamily="18" charset="0"/>
                        </a:rPr>
                        <a:t> </a:t>
                      </a:r>
                    </a:p>
                  </a:txBody>
                  <a:tcPr marL="9525" marR="9525" marT="9525" marB="0" anchor="ctr">
                    <a:lnL>
                      <a:noFill/>
                    </a:lnL>
                    <a:lnR>
                      <a:noFill/>
                    </a:lnR>
                    <a:lnT>
                      <a:noFill/>
                    </a:lnT>
                    <a:lnB>
                      <a:noFill/>
                    </a:lnB>
                    <a:solidFill>
                      <a:srgbClr val="002060"/>
                    </a:solidFill>
                  </a:tcPr>
                </a:tc>
                <a:tc>
                  <a:txBody>
                    <a:bodyPr/>
                    <a:lstStyle/>
                    <a:p>
                      <a:pPr algn="ctr" fontAlgn="ctr"/>
                      <a:r>
                        <a:rPr lang="en-US" sz="1300" b="0" i="0" u="none" strike="noStrike">
                          <a:solidFill>
                            <a:srgbClr val="000000"/>
                          </a:solidFill>
                          <a:effectLst/>
                          <a:latin typeface="Georgia" panose="02040502050405020303" pitchFamily="18" charset="0"/>
                        </a:rPr>
                        <a:t> </a:t>
                      </a:r>
                    </a:p>
                  </a:txBody>
                  <a:tcPr marL="9525" marR="9525" marT="9525" marB="0" anchor="ctr">
                    <a:lnL>
                      <a:noFill/>
                    </a:lnL>
                    <a:lnR>
                      <a:noFill/>
                    </a:lnR>
                    <a:lnT>
                      <a:noFill/>
                    </a:lnT>
                    <a:lnB>
                      <a:noFill/>
                    </a:lnB>
                    <a:solidFill>
                      <a:srgbClr val="002060"/>
                    </a:solidFill>
                  </a:tcPr>
                </a:tc>
                <a:tc>
                  <a:txBody>
                    <a:bodyPr/>
                    <a:lstStyle/>
                    <a:p>
                      <a:pPr algn="ctr" fontAlgn="ctr"/>
                      <a:r>
                        <a:rPr lang="en-US" sz="1300" b="0" i="0" u="none" strike="noStrike">
                          <a:solidFill>
                            <a:srgbClr val="000000"/>
                          </a:solidFill>
                          <a:effectLst/>
                          <a:latin typeface="Georgia" panose="02040502050405020303" pitchFamily="18" charset="0"/>
                        </a:rPr>
                        <a:t> </a:t>
                      </a:r>
                    </a:p>
                  </a:txBody>
                  <a:tcPr marL="9525" marR="9525" marT="9525" marB="0" anchor="ctr">
                    <a:lnL>
                      <a:noFill/>
                    </a:lnL>
                    <a:lnR>
                      <a:noFill/>
                    </a:lnR>
                    <a:lnT>
                      <a:noFill/>
                    </a:lnT>
                    <a:lnB>
                      <a:noFill/>
                    </a:lnB>
                    <a:solidFill>
                      <a:srgbClr val="002060"/>
                    </a:solidFill>
                  </a:tcPr>
                </a:tc>
                <a:tc>
                  <a:txBody>
                    <a:bodyPr/>
                    <a:lstStyle/>
                    <a:p>
                      <a:pPr algn="ctr" fontAlgn="ctr"/>
                      <a:r>
                        <a:rPr lang="en-US" sz="1300" b="0" i="0" u="none" strike="noStrike">
                          <a:solidFill>
                            <a:srgbClr val="000000"/>
                          </a:solidFill>
                          <a:effectLst/>
                          <a:latin typeface="Georgia" panose="02040502050405020303" pitchFamily="18" charset="0"/>
                        </a:rPr>
                        <a:t> </a:t>
                      </a:r>
                    </a:p>
                  </a:txBody>
                  <a:tcPr marL="9525" marR="9525" marT="9525" marB="0" anchor="ctr">
                    <a:lnL>
                      <a:noFill/>
                    </a:lnL>
                    <a:lnR>
                      <a:noFill/>
                    </a:lnR>
                    <a:lnT>
                      <a:noFill/>
                    </a:lnT>
                    <a:lnB>
                      <a:noFill/>
                    </a:lnB>
                    <a:solidFill>
                      <a:srgbClr val="002060"/>
                    </a:solidFill>
                  </a:tcPr>
                </a:tc>
                <a:extLst>
                  <a:ext uri="{0D108BD9-81ED-4DB2-BD59-A6C34878D82A}">
                    <a16:rowId xmlns:a16="http://schemas.microsoft.com/office/drawing/2014/main" xmlns="" val="1001731415"/>
                  </a:ext>
                </a:extLst>
              </a:tr>
              <a:tr h="273050">
                <a:tc>
                  <a:txBody>
                    <a:bodyPr/>
                    <a:lstStyle/>
                    <a:p>
                      <a:pPr algn="l" fontAlgn="b"/>
                      <a:r>
                        <a:rPr lang="en-US" sz="1300" b="0" i="0" u="none" strike="noStrike">
                          <a:solidFill>
                            <a:srgbClr val="000000"/>
                          </a:solidFill>
                          <a:effectLst/>
                          <a:latin typeface="Georgia" panose="02040502050405020303" pitchFamily="18" charset="0"/>
                        </a:rPr>
                        <a:t>Deposit Growth %</a:t>
                      </a:r>
                    </a:p>
                  </a:txBody>
                  <a:tcPr marL="85725" marR="9525" marT="9525" marB="0" anchor="b">
                    <a:lnL>
                      <a:noFill/>
                    </a:lnL>
                    <a:lnR>
                      <a:noFill/>
                    </a:lnR>
                    <a:lnT>
                      <a:noFill/>
                    </a:lnT>
                    <a:lnB>
                      <a:noFill/>
                    </a:lnB>
                    <a:solidFill>
                      <a:srgbClr val="D9D9D9"/>
                    </a:solidFill>
                  </a:tcPr>
                </a:tc>
                <a:tc>
                  <a:txBody>
                    <a:bodyPr/>
                    <a:lstStyle/>
                    <a:p>
                      <a:pPr algn="ctr" fontAlgn="ctr"/>
                      <a:r>
                        <a:rPr lang="en-US" sz="1300" b="0" i="0" u="none" strike="noStrike">
                          <a:solidFill>
                            <a:srgbClr val="000000"/>
                          </a:solidFill>
                          <a:effectLst/>
                          <a:latin typeface="Georgia" panose="02040502050405020303" pitchFamily="18" charset="0"/>
                        </a:rPr>
                        <a:t> </a:t>
                      </a:r>
                    </a:p>
                  </a:txBody>
                  <a:tcPr marL="9525" marR="9525" marT="9525" marB="0" anchor="ctr">
                    <a:lnL>
                      <a:noFill/>
                    </a:lnL>
                    <a:lnR>
                      <a:noFill/>
                    </a:lnR>
                    <a:lnT>
                      <a:noFill/>
                    </a:lnT>
                    <a:lnB>
                      <a:noFill/>
                    </a:lnB>
                    <a:solidFill>
                      <a:srgbClr val="D9D9D9"/>
                    </a:solidFill>
                  </a:tcPr>
                </a:tc>
                <a:tc>
                  <a:txBody>
                    <a:bodyPr/>
                    <a:lstStyle/>
                    <a:p>
                      <a:pPr algn="ctr" fontAlgn="ctr"/>
                      <a:r>
                        <a:rPr lang="en-US" sz="1300" b="0" i="0" u="none" strike="noStrike">
                          <a:solidFill>
                            <a:srgbClr val="000000"/>
                          </a:solidFill>
                          <a:effectLst/>
                          <a:latin typeface="Georgia" panose="02040502050405020303" pitchFamily="18" charset="0"/>
                        </a:rPr>
                        <a:t>54.6%</a:t>
                      </a:r>
                    </a:p>
                  </a:txBody>
                  <a:tcPr marL="9525" marR="9525" marT="9525" marB="0" anchor="ctr">
                    <a:lnL>
                      <a:noFill/>
                    </a:lnL>
                    <a:lnR>
                      <a:noFill/>
                    </a:lnR>
                    <a:lnT>
                      <a:noFill/>
                    </a:lnT>
                    <a:lnB>
                      <a:noFill/>
                    </a:lnB>
                    <a:solidFill>
                      <a:srgbClr val="D9D9D9"/>
                    </a:solidFill>
                  </a:tcPr>
                </a:tc>
                <a:tc>
                  <a:txBody>
                    <a:bodyPr/>
                    <a:lstStyle/>
                    <a:p>
                      <a:pPr algn="ctr" fontAlgn="ctr"/>
                      <a:r>
                        <a:rPr lang="en-US" sz="1300" b="0" i="0" u="none" strike="noStrike">
                          <a:solidFill>
                            <a:srgbClr val="000000"/>
                          </a:solidFill>
                          <a:effectLst/>
                          <a:latin typeface="Georgia" panose="02040502050405020303" pitchFamily="18" charset="0"/>
                        </a:rPr>
                        <a:t>28.4%</a:t>
                      </a:r>
                    </a:p>
                  </a:txBody>
                  <a:tcPr marL="9525" marR="9525" marT="9525" marB="0" anchor="ctr">
                    <a:lnL>
                      <a:noFill/>
                    </a:lnL>
                    <a:lnR>
                      <a:noFill/>
                    </a:lnR>
                    <a:lnT>
                      <a:noFill/>
                    </a:lnT>
                    <a:lnB>
                      <a:noFill/>
                    </a:lnB>
                    <a:solidFill>
                      <a:srgbClr val="D9D9D9"/>
                    </a:solidFill>
                  </a:tcPr>
                </a:tc>
                <a:tc>
                  <a:txBody>
                    <a:bodyPr/>
                    <a:lstStyle/>
                    <a:p>
                      <a:pPr algn="ctr" fontAlgn="ctr"/>
                      <a:r>
                        <a:rPr lang="en-US" sz="1300" b="0" i="0" u="none" strike="noStrike">
                          <a:solidFill>
                            <a:srgbClr val="000000"/>
                          </a:solidFill>
                          <a:effectLst/>
                          <a:latin typeface="Georgia" panose="02040502050405020303" pitchFamily="18" charset="0"/>
                        </a:rPr>
                        <a:t>11.6%</a:t>
                      </a:r>
                    </a:p>
                  </a:txBody>
                  <a:tcPr marL="9525" marR="9525" marT="9525" marB="0" anchor="ctr">
                    <a:lnL>
                      <a:noFill/>
                    </a:lnL>
                    <a:lnR>
                      <a:noFill/>
                    </a:lnR>
                    <a:lnT>
                      <a:noFill/>
                    </a:lnT>
                    <a:lnB>
                      <a:noFill/>
                    </a:lnB>
                    <a:solidFill>
                      <a:srgbClr val="D9D9D9"/>
                    </a:solidFill>
                  </a:tcPr>
                </a:tc>
                <a:tc>
                  <a:txBody>
                    <a:bodyPr/>
                    <a:lstStyle/>
                    <a:p>
                      <a:pPr algn="ctr" fontAlgn="ctr"/>
                      <a:r>
                        <a:rPr lang="en-US" sz="1300" b="0" i="0" u="none" strike="noStrike">
                          <a:solidFill>
                            <a:srgbClr val="000000"/>
                          </a:solidFill>
                          <a:effectLst/>
                          <a:latin typeface="Georgia" panose="02040502050405020303" pitchFamily="18" charset="0"/>
                        </a:rPr>
                        <a:t>40.2%</a:t>
                      </a:r>
                    </a:p>
                  </a:txBody>
                  <a:tcPr marL="9525" marR="9525" marT="9525" marB="0" anchor="ctr">
                    <a:lnL>
                      <a:noFill/>
                    </a:lnL>
                    <a:lnR>
                      <a:noFill/>
                    </a:lnR>
                    <a:lnT>
                      <a:noFill/>
                    </a:lnT>
                    <a:lnB>
                      <a:noFill/>
                    </a:lnB>
                    <a:solidFill>
                      <a:srgbClr val="D9D9D9"/>
                    </a:solidFill>
                  </a:tcPr>
                </a:tc>
                <a:tc>
                  <a:txBody>
                    <a:bodyPr/>
                    <a:lstStyle/>
                    <a:p>
                      <a:pPr algn="ctr" fontAlgn="ctr"/>
                      <a:r>
                        <a:rPr lang="en-US" sz="1300" b="0" i="0" u="none" strike="noStrike">
                          <a:solidFill>
                            <a:srgbClr val="000000"/>
                          </a:solidFill>
                          <a:effectLst/>
                          <a:latin typeface="Georgia" panose="02040502050405020303" pitchFamily="18" charset="0"/>
                        </a:rPr>
                        <a:t>13.4%</a:t>
                      </a:r>
                    </a:p>
                  </a:txBody>
                  <a:tcPr marL="9525" marR="9525" marT="9525" marB="0" anchor="ctr">
                    <a:lnL>
                      <a:noFill/>
                    </a:lnL>
                    <a:lnR>
                      <a:noFill/>
                    </a:lnR>
                    <a:lnT>
                      <a:noFill/>
                    </a:lnT>
                    <a:lnB>
                      <a:noFill/>
                    </a:lnB>
                    <a:solidFill>
                      <a:srgbClr val="D9D9D9"/>
                    </a:solidFill>
                  </a:tcPr>
                </a:tc>
                <a:extLst>
                  <a:ext uri="{0D108BD9-81ED-4DB2-BD59-A6C34878D82A}">
                    <a16:rowId xmlns:a16="http://schemas.microsoft.com/office/drawing/2014/main" xmlns="" val="1129036101"/>
                  </a:ext>
                </a:extLst>
              </a:tr>
              <a:tr h="273050">
                <a:tc>
                  <a:txBody>
                    <a:bodyPr/>
                    <a:lstStyle/>
                    <a:p>
                      <a:pPr algn="l" fontAlgn="b"/>
                      <a:r>
                        <a:rPr lang="en-US" sz="1300" b="0" i="0" u="none" strike="noStrike">
                          <a:solidFill>
                            <a:srgbClr val="000000"/>
                          </a:solidFill>
                          <a:effectLst/>
                          <a:latin typeface="Georgia" panose="02040502050405020303" pitchFamily="18" charset="0"/>
                        </a:rPr>
                        <a:t>Advances Growth %</a:t>
                      </a:r>
                    </a:p>
                  </a:txBody>
                  <a:tcPr marL="85725" marR="9525" marT="9525" marB="0" anchor="b">
                    <a:lnL>
                      <a:noFill/>
                    </a:lnL>
                    <a:lnR>
                      <a:noFill/>
                    </a:lnR>
                    <a:lnT>
                      <a:noFill/>
                    </a:lnT>
                    <a:lnB>
                      <a:noFill/>
                    </a:lnB>
                    <a:solidFill>
                      <a:srgbClr val="FFFFFF"/>
                    </a:solidFill>
                  </a:tcPr>
                </a:tc>
                <a:tc>
                  <a:txBody>
                    <a:bodyPr/>
                    <a:lstStyle/>
                    <a:p>
                      <a:pPr algn="ctr" fontAlgn="ctr"/>
                      <a:r>
                        <a:rPr lang="en-US" sz="1300" b="0" i="0" u="none" strike="noStrike">
                          <a:solidFill>
                            <a:srgbClr val="000000"/>
                          </a:solidFill>
                          <a:effectLst/>
                          <a:latin typeface="Georgia" panose="02040502050405020303" pitchFamily="18" charset="0"/>
                        </a:rPr>
                        <a:t> </a:t>
                      </a:r>
                    </a:p>
                  </a:txBody>
                  <a:tcPr marL="9525" marR="9525" marT="9525" marB="0" anchor="ctr">
                    <a:lnL>
                      <a:noFill/>
                    </a:lnL>
                    <a:lnR>
                      <a:noFill/>
                    </a:lnR>
                    <a:lnT>
                      <a:noFill/>
                    </a:lnT>
                    <a:lnB>
                      <a:noFill/>
                    </a:lnB>
                    <a:solidFill>
                      <a:srgbClr val="FFFFFF"/>
                    </a:solidFill>
                  </a:tcPr>
                </a:tc>
                <a:tc>
                  <a:txBody>
                    <a:bodyPr/>
                    <a:lstStyle/>
                    <a:p>
                      <a:pPr algn="ctr" fontAlgn="ctr"/>
                      <a:r>
                        <a:rPr lang="en-US" sz="1300" b="0" i="0" u="none" strike="noStrike">
                          <a:solidFill>
                            <a:srgbClr val="000000"/>
                          </a:solidFill>
                          <a:effectLst/>
                          <a:latin typeface="Georgia" panose="02040502050405020303" pitchFamily="18" charset="0"/>
                        </a:rPr>
                        <a:t>52.3%</a:t>
                      </a:r>
                    </a:p>
                  </a:txBody>
                  <a:tcPr marL="9525" marR="9525" marT="9525" marB="0" anchor="ctr">
                    <a:lnL>
                      <a:noFill/>
                    </a:lnL>
                    <a:lnR>
                      <a:noFill/>
                    </a:lnR>
                    <a:lnT>
                      <a:noFill/>
                    </a:lnT>
                    <a:lnB>
                      <a:noFill/>
                    </a:lnB>
                    <a:solidFill>
                      <a:srgbClr val="FFFFFF"/>
                    </a:solidFill>
                  </a:tcPr>
                </a:tc>
                <a:tc>
                  <a:txBody>
                    <a:bodyPr/>
                    <a:lstStyle/>
                    <a:p>
                      <a:pPr algn="ctr" fontAlgn="ctr"/>
                      <a:r>
                        <a:rPr lang="en-US" sz="1300" b="0" i="0" u="none" strike="noStrike">
                          <a:solidFill>
                            <a:srgbClr val="000000"/>
                          </a:solidFill>
                          <a:effectLst/>
                          <a:latin typeface="Georgia" panose="02040502050405020303" pitchFamily="18" charset="0"/>
                        </a:rPr>
                        <a:t>38.6%</a:t>
                      </a:r>
                    </a:p>
                  </a:txBody>
                  <a:tcPr marL="9525" marR="9525" marT="9525" marB="0" anchor="ctr">
                    <a:lnL>
                      <a:noFill/>
                    </a:lnL>
                    <a:lnR>
                      <a:noFill/>
                    </a:lnR>
                    <a:lnT>
                      <a:noFill/>
                    </a:lnT>
                    <a:lnB>
                      <a:noFill/>
                    </a:lnB>
                    <a:solidFill>
                      <a:srgbClr val="FFFFFF"/>
                    </a:solidFill>
                  </a:tcPr>
                </a:tc>
                <a:tc>
                  <a:txBody>
                    <a:bodyPr/>
                    <a:lstStyle/>
                    <a:p>
                      <a:pPr algn="ctr" fontAlgn="ctr"/>
                      <a:r>
                        <a:rPr lang="en-US" sz="1300" b="0" i="0" u="none" strike="noStrike">
                          <a:solidFill>
                            <a:srgbClr val="000000"/>
                          </a:solidFill>
                          <a:effectLst/>
                          <a:latin typeface="Georgia" panose="02040502050405020303" pitchFamily="18" charset="0"/>
                        </a:rPr>
                        <a:t>11.7%</a:t>
                      </a:r>
                    </a:p>
                  </a:txBody>
                  <a:tcPr marL="9525" marR="9525" marT="9525" marB="0" anchor="ctr">
                    <a:lnL>
                      <a:noFill/>
                    </a:lnL>
                    <a:lnR>
                      <a:noFill/>
                    </a:lnR>
                    <a:lnT>
                      <a:noFill/>
                    </a:lnT>
                    <a:lnB>
                      <a:noFill/>
                    </a:lnB>
                    <a:solidFill>
                      <a:srgbClr val="FFFFFF"/>
                    </a:solidFill>
                  </a:tcPr>
                </a:tc>
                <a:tc>
                  <a:txBody>
                    <a:bodyPr/>
                    <a:lstStyle/>
                    <a:p>
                      <a:pPr algn="ctr" fontAlgn="ctr"/>
                      <a:r>
                        <a:rPr lang="en-US" sz="1300" b="0" i="0" u="none" strike="noStrike">
                          <a:solidFill>
                            <a:srgbClr val="000000"/>
                          </a:solidFill>
                          <a:effectLst/>
                          <a:latin typeface="Georgia" panose="02040502050405020303" pitchFamily="18" charset="0"/>
                        </a:rPr>
                        <a:t>11.6%</a:t>
                      </a:r>
                    </a:p>
                  </a:txBody>
                  <a:tcPr marL="9525" marR="9525" marT="9525" marB="0" anchor="ctr">
                    <a:lnL>
                      <a:noFill/>
                    </a:lnL>
                    <a:lnR>
                      <a:noFill/>
                    </a:lnR>
                    <a:lnT>
                      <a:noFill/>
                    </a:lnT>
                    <a:lnB>
                      <a:noFill/>
                    </a:lnB>
                    <a:solidFill>
                      <a:srgbClr val="FFFFFF"/>
                    </a:solidFill>
                  </a:tcPr>
                </a:tc>
                <a:tc>
                  <a:txBody>
                    <a:bodyPr/>
                    <a:lstStyle/>
                    <a:p>
                      <a:pPr algn="ctr" fontAlgn="ctr"/>
                      <a:r>
                        <a:rPr lang="en-US" sz="1300" b="0" i="0" u="none" strike="noStrike">
                          <a:solidFill>
                            <a:srgbClr val="000000"/>
                          </a:solidFill>
                          <a:effectLst/>
                          <a:latin typeface="Georgia" panose="02040502050405020303" pitchFamily="18" charset="0"/>
                        </a:rPr>
                        <a:t>20.5%</a:t>
                      </a:r>
                    </a:p>
                  </a:txBody>
                  <a:tcPr marL="9525" marR="9525" marT="9525" marB="0" anchor="ctr">
                    <a:lnL>
                      <a:noFill/>
                    </a:lnL>
                    <a:lnR>
                      <a:noFill/>
                    </a:lnR>
                    <a:lnT>
                      <a:noFill/>
                    </a:lnT>
                    <a:lnB>
                      <a:noFill/>
                    </a:lnB>
                    <a:solidFill>
                      <a:srgbClr val="FFFFFF"/>
                    </a:solidFill>
                  </a:tcPr>
                </a:tc>
                <a:extLst>
                  <a:ext uri="{0D108BD9-81ED-4DB2-BD59-A6C34878D82A}">
                    <a16:rowId xmlns:a16="http://schemas.microsoft.com/office/drawing/2014/main" xmlns="" val="2934737993"/>
                  </a:ext>
                </a:extLst>
              </a:tr>
              <a:tr h="273050">
                <a:tc>
                  <a:txBody>
                    <a:bodyPr/>
                    <a:lstStyle/>
                    <a:p>
                      <a:pPr algn="l" fontAlgn="b"/>
                      <a:r>
                        <a:rPr lang="en-US" sz="1300" b="0" i="0" u="none" strike="noStrike">
                          <a:solidFill>
                            <a:srgbClr val="000000"/>
                          </a:solidFill>
                          <a:effectLst/>
                          <a:latin typeface="Georgia" panose="02040502050405020303" pitchFamily="18" charset="0"/>
                        </a:rPr>
                        <a:t>Assets Growth %</a:t>
                      </a:r>
                    </a:p>
                  </a:txBody>
                  <a:tcPr marL="85725" marR="9525" marT="9525" marB="0" anchor="b">
                    <a:lnL>
                      <a:noFill/>
                    </a:lnL>
                    <a:lnR>
                      <a:noFill/>
                    </a:lnR>
                    <a:lnT>
                      <a:noFill/>
                    </a:lnT>
                    <a:lnB>
                      <a:noFill/>
                    </a:lnB>
                    <a:solidFill>
                      <a:srgbClr val="D9D9D9"/>
                    </a:solidFill>
                  </a:tcPr>
                </a:tc>
                <a:tc>
                  <a:txBody>
                    <a:bodyPr/>
                    <a:lstStyle/>
                    <a:p>
                      <a:pPr algn="ctr" fontAlgn="ctr"/>
                      <a:r>
                        <a:rPr lang="en-US" sz="1300" b="0" i="0" u="none" strike="noStrike">
                          <a:solidFill>
                            <a:srgbClr val="000000"/>
                          </a:solidFill>
                          <a:effectLst/>
                          <a:latin typeface="Georgia" panose="02040502050405020303" pitchFamily="18" charset="0"/>
                        </a:rPr>
                        <a:t> </a:t>
                      </a:r>
                    </a:p>
                  </a:txBody>
                  <a:tcPr marL="9525" marR="9525" marT="9525" marB="0" anchor="ctr">
                    <a:lnL>
                      <a:noFill/>
                    </a:lnL>
                    <a:lnR>
                      <a:noFill/>
                    </a:lnR>
                    <a:lnT>
                      <a:noFill/>
                    </a:lnT>
                    <a:lnB>
                      <a:noFill/>
                    </a:lnB>
                    <a:solidFill>
                      <a:srgbClr val="D9D9D9"/>
                    </a:solidFill>
                  </a:tcPr>
                </a:tc>
                <a:tc>
                  <a:txBody>
                    <a:bodyPr/>
                    <a:lstStyle/>
                    <a:p>
                      <a:pPr algn="ctr" fontAlgn="ctr"/>
                      <a:r>
                        <a:rPr lang="en-US" sz="1300" b="0" i="0" u="none" strike="noStrike">
                          <a:solidFill>
                            <a:srgbClr val="000000"/>
                          </a:solidFill>
                          <a:effectLst/>
                          <a:latin typeface="Georgia" panose="02040502050405020303" pitchFamily="18" charset="0"/>
                        </a:rPr>
                        <a:t>45.2%</a:t>
                      </a:r>
                    </a:p>
                  </a:txBody>
                  <a:tcPr marL="9525" marR="9525" marT="9525" marB="0" anchor="ctr">
                    <a:lnL>
                      <a:noFill/>
                    </a:lnL>
                    <a:lnR>
                      <a:noFill/>
                    </a:lnR>
                    <a:lnT>
                      <a:noFill/>
                    </a:lnT>
                    <a:lnB>
                      <a:noFill/>
                    </a:lnB>
                    <a:solidFill>
                      <a:srgbClr val="D9D9D9"/>
                    </a:solidFill>
                  </a:tcPr>
                </a:tc>
                <a:tc>
                  <a:txBody>
                    <a:bodyPr/>
                    <a:lstStyle/>
                    <a:p>
                      <a:pPr algn="ctr" fontAlgn="ctr"/>
                      <a:r>
                        <a:rPr lang="en-US" sz="1300" b="0" i="0" u="none" strike="noStrike">
                          <a:solidFill>
                            <a:srgbClr val="000000"/>
                          </a:solidFill>
                          <a:effectLst/>
                          <a:latin typeface="Georgia" panose="02040502050405020303" pitchFamily="18" charset="0"/>
                        </a:rPr>
                        <a:t>32.7%</a:t>
                      </a:r>
                    </a:p>
                  </a:txBody>
                  <a:tcPr marL="9525" marR="9525" marT="9525" marB="0" anchor="ctr">
                    <a:lnL>
                      <a:noFill/>
                    </a:lnL>
                    <a:lnR>
                      <a:noFill/>
                    </a:lnR>
                    <a:lnT>
                      <a:noFill/>
                    </a:lnT>
                    <a:lnB>
                      <a:noFill/>
                    </a:lnB>
                    <a:solidFill>
                      <a:srgbClr val="D9D9D9"/>
                    </a:solidFill>
                  </a:tcPr>
                </a:tc>
                <a:tc>
                  <a:txBody>
                    <a:bodyPr/>
                    <a:lstStyle/>
                    <a:p>
                      <a:pPr algn="ctr" fontAlgn="ctr"/>
                      <a:r>
                        <a:rPr lang="en-US" sz="1300" b="0" i="0" u="none" strike="noStrike">
                          <a:solidFill>
                            <a:srgbClr val="000000"/>
                          </a:solidFill>
                          <a:effectLst/>
                          <a:latin typeface="Georgia" panose="02040502050405020303" pitchFamily="18" charset="0"/>
                        </a:rPr>
                        <a:t>15.9%</a:t>
                      </a:r>
                    </a:p>
                  </a:txBody>
                  <a:tcPr marL="9525" marR="9525" marT="9525" marB="0" anchor="ctr">
                    <a:lnL>
                      <a:noFill/>
                    </a:lnL>
                    <a:lnR>
                      <a:noFill/>
                    </a:lnR>
                    <a:lnT>
                      <a:noFill/>
                    </a:lnT>
                    <a:lnB>
                      <a:noFill/>
                    </a:lnB>
                    <a:solidFill>
                      <a:srgbClr val="D9D9D9"/>
                    </a:solidFill>
                  </a:tcPr>
                </a:tc>
                <a:tc>
                  <a:txBody>
                    <a:bodyPr/>
                    <a:lstStyle/>
                    <a:p>
                      <a:pPr algn="ctr" fontAlgn="ctr"/>
                      <a:r>
                        <a:rPr lang="en-US" sz="1300" b="0" i="0" u="none" strike="noStrike">
                          <a:solidFill>
                            <a:srgbClr val="000000"/>
                          </a:solidFill>
                          <a:effectLst/>
                          <a:latin typeface="Georgia" panose="02040502050405020303" pitchFamily="18" charset="0"/>
                        </a:rPr>
                        <a:t>30.0%</a:t>
                      </a:r>
                    </a:p>
                  </a:txBody>
                  <a:tcPr marL="9525" marR="9525" marT="9525" marB="0" anchor="ctr">
                    <a:lnL>
                      <a:noFill/>
                    </a:lnL>
                    <a:lnR>
                      <a:noFill/>
                    </a:lnR>
                    <a:lnT>
                      <a:noFill/>
                    </a:lnT>
                    <a:lnB>
                      <a:noFill/>
                    </a:lnB>
                    <a:solidFill>
                      <a:srgbClr val="D9D9D9"/>
                    </a:solidFill>
                  </a:tcPr>
                </a:tc>
                <a:tc>
                  <a:txBody>
                    <a:bodyPr/>
                    <a:lstStyle/>
                    <a:p>
                      <a:pPr algn="ctr" fontAlgn="ctr"/>
                      <a:r>
                        <a:rPr lang="en-US" sz="1300" b="0" i="0" u="none" strike="noStrike">
                          <a:solidFill>
                            <a:srgbClr val="000000"/>
                          </a:solidFill>
                          <a:effectLst/>
                          <a:latin typeface="Georgia" panose="02040502050405020303" pitchFamily="18" charset="0"/>
                        </a:rPr>
                        <a:t>17.8%</a:t>
                      </a:r>
                    </a:p>
                  </a:txBody>
                  <a:tcPr marL="9525" marR="9525" marT="9525" marB="0" anchor="ctr">
                    <a:lnL>
                      <a:noFill/>
                    </a:lnL>
                    <a:lnR>
                      <a:noFill/>
                    </a:lnR>
                    <a:lnT>
                      <a:noFill/>
                    </a:lnT>
                    <a:lnB>
                      <a:noFill/>
                    </a:lnB>
                    <a:solidFill>
                      <a:srgbClr val="D9D9D9"/>
                    </a:solidFill>
                  </a:tcPr>
                </a:tc>
                <a:extLst>
                  <a:ext uri="{0D108BD9-81ED-4DB2-BD59-A6C34878D82A}">
                    <a16:rowId xmlns:a16="http://schemas.microsoft.com/office/drawing/2014/main" xmlns="" val="3410899315"/>
                  </a:ext>
                </a:extLst>
              </a:tr>
              <a:tr h="273050">
                <a:tc>
                  <a:txBody>
                    <a:bodyPr/>
                    <a:lstStyle/>
                    <a:p>
                      <a:pPr algn="l" fontAlgn="b"/>
                      <a:r>
                        <a:rPr lang="en-US" sz="1300" b="0" i="0" u="none" strike="noStrike">
                          <a:solidFill>
                            <a:srgbClr val="000000"/>
                          </a:solidFill>
                          <a:effectLst/>
                          <a:latin typeface="Georgia" panose="02040502050405020303" pitchFamily="18" charset="0"/>
                        </a:rPr>
                        <a:t>ADR</a:t>
                      </a:r>
                    </a:p>
                  </a:txBody>
                  <a:tcPr marL="85725" marR="9525" marT="9525" marB="0" anchor="b">
                    <a:lnL>
                      <a:noFill/>
                    </a:lnL>
                    <a:lnR>
                      <a:noFill/>
                    </a:lnR>
                    <a:lnT>
                      <a:noFill/>
                    </a:lnT>
                    <a:lnB>
                      <a:noFill/>
                    </a:lnB>
                    <a:solidFill>
                      <a:srgbClr val="FFFFFF"/>
                    </a:solidFill>
                  </a:tcPr>
                </a:tc>
                <a:tc>
                  <a:txBody>
                    <a:bodyPr/>
                    <a:lstStyle/>
                    <a:p>
                      <a:pPr algn="ctr" fontAlgn="ctr"/>
                      <a:r>
                        <a:rPr lang="en-US" sz="1300" b="0" i="0" u="none" strike="noStrike" dirty="0">
                          <a:solidFill>
                            <a:srgbClr val="000000"/>
                          </a:solidFill>
                          <a:effectLst/>
                          <a:latin typeface="Georgia" panose="02040502050405020303" pitchFamily="18" charset="0"/>
                        </a:rPr>
                        <a:t> </a:t>
                      </a:r>
                    </a:p>
                  </a:txBody>
                  <a:tcPr marL="9525" marR="9525" marT="9525" marB="0" anchor="ctr">
                    <a:lnL>
                      <a:noFill/>
                    </a:lnL>
                    <a:lnR>
                      <a:noFill/>
                    </a:lnR>
                    <a:lnT>
                      <a:noFill/>
                    </a:lnT>
                    <a:lnB>
                      <a:noFill/>
                    </a:lnB>
                    <a:solidFill>
                      <a:srgbClr val="FFFFFF"/>
                    </a:solidFill>
                  </a:tcPr>
                </a:tc>
                <a:tc>
                  <a:txBody>
                    <a:bodyPr/>
                    <a:lstStyle/>
                    <a:p>
                      <a:pPr algn="ctr" fontAlgn="ctr"/>
                      <a:r>
                        <a:rPr lang="en-US" sz="1300" b="0" i="0" u="none" strike="noStrike">
                          <a:solidFill>
                            <a:srgbClr val="000000"/>
                          </a:solidFill>
                          <a:effectLst/>
                          <a:latin typeface="Georgia" panose="02040502050405020303" pitchFamily="18" charset="0"/>
                        </a:rPr>
                        <a:t>72.0%</a:t>
                      </a:r>
                    </a:p>
                  </a:txBody>
                  <a:tcPr marL="9525" marR="9525" marT="9525" marB="0" anchor="ctr">
                    <a:lnL>
                      <a:noFill/>
                    </a:lnL>
                    <a:lnR>
                      <a:noFill/>
                    </a:lnR>
                    <a:lnT>
                      <a:noFill/>
                    </a:lnT>
                    <a:lnB>
                      <a:noFill/>
                    </a:lnB>
                    <a:solidFill>
                      <a:srgbClr val="FFFFFF"/>
                    </a:solidFill>
                  </a:tcPr>
                </a:tc>
                <a:tc>
                  <a:txBody>
                    <a:bodyPr/>
                    <a:lstStyle/>
                    <a:p>
                      <a:pPr algn="ctr" fontAlgn="ctr"/>
                      <a:r>
                        <a:rPr lang="en-US" sz="1300" b="0" i="0" u="none" strike="noStrike">
                          <a:solidFill>
                            <a:srgbClr val="000000"/>
                          </a:solidFill>
                          <a:effectLst/>
                          <a:latin typeface="Georgia" panose="02040502050405020303" pitchFamily="18" charset="0"/>
                        </a:rPr>
                        <a:t>77.7%</a:t>
                      </a:r>
                    </a:p>
                  </a:txBody>
                  <a:tcPr marL="9525" marR="9525" marT="9525" marB="0" anchor="ctr">
                    <a:lnL>
                      <a:noFill/>
                    </a:lnL>
                    <a:lnR>
                      <a:noFill/>
                    </a:lnR>
                    <a:lnT>
                      <a:noFill/>
                    </a:lnT>
                    <a:lnB>
                      <a:noFill/>
                    </a:lnB>
                    <a:solidFill>
                      <a:srgbClr val="FFFFFF"/>
                    </a:solidFill>
                  </a:tcPr>
                </a:tc>
                <a:tc>
                  <a:txBody>
                    <a:bodyPr/>
                    <a:lstStyle/>
                    <a:p>
                      <a:pPr algn="ctr" fontAlgn="ctr"/>
                      <a:r>
                        <a:rPr lang="en-US" sz="1300" b="0" i="0" u="none" strike="noStrike">
                          <a:solidFill>
                            <a:srgbClr val="000000"/>
                          </a:solidFill>
                          <a:effectLst/>
                          <a:latin typeface="Georgia" panose="02040502050405020303" pitchFamily="18" charset="0"/>
                        </a:rPr>
                        <a:t>77.7%</a:t>
                      </a:r>
                    </a:p>
                  </a:txBody>
                  <a:tcPr marL="9525" marR="9525" marT="9525" marB="0" anchor="ctr">
                    <a:lnL>
                      <a:noFill/>
                    </a:lnL>
                    <a:lnR>
                      <a:noFill/>
                    </a:lnR>
                    <a:lnT>
                      <a:noFill/>
                    </a:lnT>
                    <a:lnB>
                      <a:noFill/>
                    </a:lnB>
                    <a:solidFill>
                      <a:srgbClr val="FFFFFF"/>
                    </a:solidFill>
                  </a:tcPr>
                </a:tc>
                <a:tc>
                  <a:txBody>
                    <a:bodyPr/>
                    <a:lstStyle/>
                    <a:p>
                      <a:pPr algn="ctr" fontAlgn="ctr"/>
                      <a:r>
                        <a:rPr lang="en-US" sz="1300" b="0" i="0" u="none" strike="noStrike">
                          <a:solidFill>
                            <a:srgbClr val="000000"/>
                          </a:solidFill>
                          <a:effectLst/>
                          <a:latin typeface="Georgia" panose="02040502050405020303" pitchFamily="18" charset="0"/>
                        </a:rPr>
                        <a:t>61.9%</a:t>
                      </a:r>
                    </a:p>
                  </a:txBody>
                  <a:tcPr marL="9525" marR="9525" marT="9525" marB="0" anchor="ctr">
                    <a:lnL>
                      <a:noFill/>
                    </a:lnL>
                    <a:lnR>
                      <a:noFill/>
                    </a:lnR>
                    <a:lnT>
                      <a:noFill/>
                    </a:lnT>
                    <a:lnB>
                      <a:noFill/>
                    </a:lnB>
                    <a:solidFill>
                      <a:srgbClr val="FFFFFF"/>
                    </a:solidFill>
                  </a:tcPr>
                </a:tc>
                <a:tc>
                  <a:txBody>
                    <a:bodyPr/>
                    <a:lstStyle/>
                    <a:p>
                      <a:pPr algn="ctr" fontAlgn="ctr"/>
                      <a:r>
                        <a:rPr lang="en-US" sz="1300" b="0" i="0" u="none" strike="noStrike">
                          <a:solidFill>
                            <a:srgbClr val="000000"/>
                          </a:solidFill>
                          <a:effectLst/>
                          <a:latin typeface="Georgia" panose="02040502050405020303" pitchFamily="18" charset="0"/>
                        </a:rPr>
                        <a:t>65.8%</a:t>
                      </a:r>
                    </a:p>
                  </a:txBody>
                  <a:tcPr marL="9525" marR="9525" marT="9525" marB="0" anchor="ctr">
                    <a:lnL>
                      <a:noFill/>
                    </a:lnL>
                    <a:lnR>
                      <a:noFill/>
                    </a:lnR>
                    <a:lnT>
                      <a:noFill/>
                    </a:lnT>
                    <a:lnB>
                      <a:noFill/>
                    </a:lnB>
                    <a:solidFill>
                      <a:srgbClr val="FFFFFF"/>
                    </a:solidFill>
                  </a:tcPr>
                </a:tc>
                <a:extLst>
                  <a:ext uri="{0D108BD9-81ED-4DB2-BD59-A6C34878D82A}">
                    <a16:rowId xmlns:a16="http://schemas.microsoft.com/office/drawing/2014/main" xmlns="" val="2358162132"/>
                  </a:ext>
                </a:extLst>
              </a:tr>
              <a:tr h="273050">
                <a:tc>
                  <a:txBody>
                    <a:bodyPr/>
                    <a:lstStyle/>
                    <a:p>
                      <a:pPr algn="l" fontAlgn="b"/>
                      <a:r>
                        <a:rPr lang="en-US" sz="1300" b="0" i="0" u="none" strike="noStrike">
                          <a:solidFill>
                            <a:srgbClr val="000000"/>
                          </a:solidFill>
                          <a:effectLst/>
                          <a:latin typeface="Georgia" panose="02040502050405020303" pitchFamily="18" charset="0"/>
                        </a:rPr>
                        <a:t>CAR</a:t>
                      </a:r>
                    </a:p>
                  </a:txBody>
                  <a:tcPr marL="85725" marR="9525" marT="9525" marB="0" anchor="b">
                    <a:lnL>
                      <a:noFill/>
                    </a:lnL>
                    <a:lnR>
                      <a:noFill/>
                    </a:lnR>
                    <a:lnT>
                      <a:noFill/>
                    </a:lnT>
                    <a:lnB>
                      <a:noFill/>
                    </a:lnB>
                    <a:solidFill>
                      <a:srgbClr val="D9D9D9"/>
                    </a:solidFill>
                  </a:tcPr>
                </a:tc>
                <a:tc>
                  <a:txBody>
                    <a:bodyPr/>
                    <a:lstStyle/>
                    <a:p>
                      <a:pPr algn="ctr" fontAlgn="ctr"/>
                      <a:r>
                        <a:rPr lang="en-US" sz="1300" b="0" i="0" u="none" strike="noStrike">
                          <a:solidFill>
                            <a:srgbClr val="000000"/>
                          </a:solidFill>
                          <a:effectLst/>
                          <a:latin typeface="Georgia" panose="02040502050405020303" pitchFamily="18" charset="0"/>
                        </a:rPr>
                        <a:t> </a:t>
                      </a:r>
                    </a:p>
                  </a:txBody>
                  <a:tcPr marL="9525" marR="9525" marT="9525" marB="0" anchor="ctr">
                    <a:lnL>
                      <a:noFill/>
                    </a:lnL>
                    <a:lnR>
                      <a:noFill/>
                    </a:lnR>
                    <a:lnT>
                      <a:noFill/>
                    </a:lnT>
                    <a:lnB>
                      <a:noFill/>
                    </a:lnB>
                    <a:solidFill>
                      <a:srgbClr val="D9D9D9"/>
                    </a:solidFill>
                  </a:tcPr>
                </a:tc>
                <a:tc>
                  <a:txBody>
                    <a:bodyPr/>
                    <a:lstStyle/>
                    <a:p>
                      <a:pPr algn="ctr" fontAlgn="ctr"/>
                      <a:r>
                        <a:rPr lang="en-US" sz="1300" b="0" i="0" u="none" strike="noStrike" dirty="0">
                          <a:solidFill>
                            <a:srgbClr val="000000"/>
                          </a:solidFill>
                          <a:effectLst/>
                          <a:latin typeface="Georgia" panose="02040502050405020303" pitchFamily="18" charset="0"/>
                        </a:rPr>
                        <a:t>21.4%</a:t>
                      </a:r>
                    </a:p>
                  </a:txBody>
                  <a:tcPr marL="9525" marR="9525" marT="9525" marB="0" anchor="ctr">
                    <a:lnL>
                      <a:noFill/>
                    </a:lnL>
                    <a:lnR>
                      <a:noFill/>
                    </a:lnR>
                    <a:lnT>
                      <a:noFill/>
                    </a:lnT>
                    <a:lnB>
                      <a:noFill/>
                    </a:lnB>
                    <a:solidFill>
                      <a:srgbClr val="D9D9D9"/>
                    </a:solidFill>
                  </a:tcPr>
                </a:tc>
                <a:tc>
                  <a:txBody>
                    <a:bodyPr/>
                    <a:lstStyle/>
                    <a:p>
                      <a:pPr algn="ctr" fontAlgn="ctr"/>
                      <a:r>
                        <a:rPr lang="en-US" sz="1300" b="0" i="0" u="none" strike="noStrike" dirty="0">
                          <a:solidFill>
                            <a:srgbClr val="000000"/>
                          </a:solidFill>
                          <a:effectLst/>
                          <a:latin typeface="Georgia" panose="02040502050405020303" pitchFamily="18" charset="0"/>
                        </a:rPr>
                        <a:t>22.6%</a:t>
                      </a:r>
                    </a:p>
                  </a:txBody>
                  <a:tcPr marL="9525" marR="9525" marT="9525" marB="0" anchor="ctr">
                    <a:lnL>
                      <a:noFill/>
                    </a:lnL>
                    <a:lnR>
                      <a:noFill/>
                    </a:lnR>
                    <a:lnT>
                      <a:noFill/>
                    </a:lnT>
                    <a:lnB>
                      <a:noFill/>
                    </a:lnB>
                    <a:solidFill>
                      <a:srgbClr val="D9D9D9"/>
                    </a:solidFill>
                  </a:tcPr>
                </a:tc>
                <a:tc>
                  <a:txBody>
                    <a:bodyPr/>
                    <a:lstStyle/>
                    <a:p>
                      <a:pPr algn="ctr" fontAlgn="ctr"/>
                      <a:r>
                        <a:rPr lang="en-US" sz="1300" b="0" i="0" u="none" strike="noStrike" dirty="0">
                          <a:solidFill>
                            <a:srgbClr val="000000"/>
                          </a:solidFill>
                          <a:effectLst/>
                          <a:latin typeface="Georgia" panose="02040502050405020303" pitchFamily="18" charset="0"/>
                        </a:rPr>
                        <a:t>20.9%</a:t>
                      </a:r>
                    </a:p>
                  </a:txBody>
                  <a:tcPr marL="9525" marR="9525" marT="9525" marB="0" anchor="ctr">
                    <a:lnL>
                      <a:noFill/>
                    </a:lnL>
                    <a:lnR>
                      <a:noFill/>
                    </a:lnR>
                    <a:lnT>
                      <a:noFill/>
                    </a:lnT>
                    <a:lnB>
                      <a:noFill/>
                    </a:lnB>
                    <a:solidFill>
                      <a:srgbClr val="D9D9D9"/>
                    </a:solidFill>
                  </a:tcPr>
                </a:tc>
                <a:tc>
                  <a:txBody>
                    <a:bodyPr/>
                    <a:lstStyle/>
                    <a:p>
                      <a:pPr algn="ctr" fontAlgn="ctr"/>
                      <a:r>
                        <a:rPr lang="en-US" sz="1300" b="0" i="0" u="none" strike="noStrike" dirty="0">
                          <a:solidFill>
                            <a:srgbClr val="000000"/>
                          </a:solidFill>
                          <a:effectLst/>
                          <a:latin typeface="Georgia" panose="02040502050405020303" pitchFamily="18" charset="0"/>
                        </a:rPr>
                        <a:t>19.0%</a:t>
                      </a:r>
                    </a:p>
                  </a:txBody>
                  <a:tcPr marL="9525" marR="9525" marT="9525" marB="0" anchor="ctr">
                    <a:lnL>
                      <a:noFill/>
                    </a:lnL>
                    <a:lnR>
                      <a:noFill/>
                    </a:lnR>
                    <a:lnT>
                      <a:noFill/>
                    </a:lnT>
                    <a:lnB>
                      <a:noFill/>
                    </a:lnB>
                    <a:solidFill>
                      <a:srgbClr val="D9D9D9"/>
                    </a:solidFill>
                  </a:tcPr>
                </a:tc>
                <a:tc>
                  <a:txBody>
                    <a:bodyPr/>
                    <a:lstStyle/>
                    <a:p>
                      <a:pPr algn="ctr" fontAlgn="b"/>
                      <a:r>
                        <a:rPr lang="en-US" sz="1300" b="0" i="0" u="none" strike="noStrike" dirty="0">
                          <a:solidFill>
                            <a:srgbClr val="000000"/>
                          </a:solidFill>
                          <a:effectLst/>
                          <a:latin typeface="Georgia" panose="02040502050405020303" pitchFamily="18" charset="0"/>
                        </a:rPr>
                        <a:t>18.3%</a:t>
                      </a:r>
                    </a:p>
                  </a:txBody>
                  <a:tcPr marL="9525" marR="9525" marT="9525" marB="0" anchor="b">
                    <a:lnL>
                      <a:noFill/>
                    </a:lnL>
                    <a:lnR>
                      <a:noFill/>
                    </a:lnR>
                    <a:lnT>
                      <a:noFill/>
                    </a:lnT>
                    <a:lnB>
                      <a:noFill/>
                    </a:lnB>
                    <a:solidFill>
                      <a:srgbClr val="D9D9D9"/>
                    </a:solidFill>
                  </a:tcPr>
                </a:tc>
                <a:extLst>
                  <a:ext uri="{0D108BD9-81ED-4DB2-BD59-A6C34878D82A}">
                    <a16:rowId xmlns:a16="http://schemas.microsoft.com/office/drawing/2014/main" xmlns="" val="3216820095"/>
                  </a:ext>
                </a:extLst>
              </a:tr>
            </a:tbl>
          </a:graphicData>
        </a:graphic>
      </p:graphicFrame>
      <p:sp>
        <p:nvSpPr>
          <p:cNvPr id="6" name="Title 1"/>
          <p:cNvSpPr>
            <a:spLocks noGrp="1"/>
          </p:cNvSpPr>
          <p:nvPr>
            <p:ph type="title"/>
          </p:nvPr>
        </p:nvSpPr>
        <p:spPr>
          <a:xfrm>
            <a:off x="-4671" y="4761"/>
            <a:ext cx="2938939" cy="462158"/>
          </a:xfrm>
        </p:spPr>
        <p:txBody>
          <a:bodyPr rtlCol="0">
            <a:normAutofit/>
          </a:bodyPr>
          <a:lstStyle/>
          <a:p>
            <a:pPr algn="l" fontAlgn="auto">
              <a:spcAft>
                <a:spcPts val="0"/>
              </a:spcAft>
              <a:defRPr/>
            </a:pPr>
            <a:r>
              <a:rPr lang="en-US" sz="2500" dirty="0">
                <a:solidFill>
                  <a:schemeClr val="tx1">
                    <a:tint val="75000"/>
                  </a:schemeClr>
                </a:solidFill>
                <a:latin typeface="Georgia" pitchFamily="18" charset="0"/>
                <a:ea typeface="+mn-ea"/>
                <a:cs typeface="+mn-cs"/>
              </a:rPr>
              <a:t>Agenda Item No. </a:t>
            </a:r>
            <a:r>
              <a:rPr lang="en-US" sz="2500" dirty="0" smtClean="0">
                <a:solidFill>
                  <a:schemeClr val="tx1">
                    <a:tint val="75000"/>
                  </a:schemeClr>
                </a:solidFill>
                <a:latin typeface="Georgia" pitchFamily="18" charset="0"/>
                <a:ea typeface="+mn-ea"/>
                <a:cs typeface="+mn-cs"/>
              </a:rPr>
              <a:t>2</a:t>
            </a:r>
            <a:endParaRPr lang="en-US" sz="2500" dirty="0">
              <a:solidFill>
                <a:schemeClr val="tx1">
                  <a:tint val="75000"/>
                </a:schemeClr>
              </a:solidFill>
              <a:latin typeface="Georgia" pitchFamily="18" charset="0"/>
              <a:ea typeface="+mn-ea"/>
              <a:cs typeface="+mn-cs"/>
            </a:endParaRPr>
          </a:p>
        </p:txBody>
      </p:sp>
    </p:spTree>
    <p:extLst>
      <p:ext uri="{BB962C8B-B14F-4D97-AF65-F5344CB8AC3E}">
        <p14:creationId xmlns:p14="http://schemas.microsoft.com/office/powerpoint/2010/main" val="351514355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2"/>
          <p:cNvSpPr txBox="1">
            <a:spLocks/>
          </p:cNvSpPr>
          <p:nvPr/>
        </p:nvSpPr>
        <p:spPr>
          <a:xfrm>
            <a:off x="1064526" y="508079"/>
            <a:ext cx="5308979" cy="544331"/>
          </a:xfrm>
          <a:prstGeom prst="rect">
            <a:avLst/>
          </a:prstGeom>
        </p:spPr>
        <p:txBody>
          <a:bodyPr vert="horz" lIns="91440" tIns="45720" rIns="91440" bIns="45720" rtlCol="0" anchor="ctr"/>
          <a:lstStyle/>
          <a:p>
            <a:pPr lvl="0">
              <a:defRPr/>
            </a:pPr>
            <a:r>
              <a:rPr lang="en-US" sz="2400" b="1" dirty="0">
                <a:solidFill>
                  <a:srgbClr val="002060"/>
                </a:solidFill>
                <a:latin typeface="Georgia" panose="02040502050405020303" pitchFamily="18" charset="0"/>
              </a:rPr>
              <a:t>Microfinance Sector NPL Trend</a:t>
            </a:r>
          </a:p>
        </p:txBody>
      </p:sp>
      <p:sp>
        <p:nvSpPr>
          <p:cNvPr id="4" name="TextBox 3"/>
          <p:cNvSpPr txBox="1"/>
          <p:nvPr/>
        </p:nvSpPr>
        <p:spPr>
          <a:xfrm>
            <a:off x="1219200" y="4882860"/>
            <a:ext cx="8534400" cy="715352"/>
          </a:xfrm>
          <a:prstGeom prst="rect">
            <a:avLst/>
          </a:prstGeom>
          <a:noFill/>
        </p:spPr>
        <p:txBody>
          <a:bodyPr wrap="square" lIns="68355" tIns="34177" rIns="68355" bIns="34177" rtlCol="0">
            <a:spAutoFit/>
          </a:bodyPr>
          <a:lstStyle/>
          <a:p>
            <a:pPr marL="342780" indent="-342780" algn="just">
              <a:spcBef>
                <a:spcPct val="0"/>
              </a:spcBef>
              <a:buFont typeface="Wingdings" pitchFamily="2" charset="2"/>
              <a:buChar char="§"/>
            </a:pPr>
            <a:r>
              <a:rPr lang="en-US" sz="1400" dirty="0">
                <a:latin typeface="Georgia" panose="02040502050405020303" pitchFamily="18" charset="0"/>
              </a:rPr>
              <a:t>The overall NPL stock has increased in CY21 as NPL increased from PKR 7.8bn to PLR 15.0bn.</a:t>
            </a:r>
          </a:p>
          <a:p>
            <a:pPr marL="342780" indent="-342780" algn="just">
              <a:spcBef>
                <a:spcPct val="0"/>
              </a:spcBef>
              <a:buFont typeface="Wingdings" pitchFamily="2" charset="2"/>
              <a:buChar char="§"/>
            </a:pPr>
            <a:endParaRPr lang="en-US" sz="1400" dirty="0">
              <a:latin typeface="Georgia" panose="02040502050405020303" pitchFamily="18" charset="0"/>
            </a:endParaRPr>
          </a:p>
          <a:p>
            <a:pPr marL="342780" indent="-342780" algn="just">
              <a:spcBef>
                <a:spcPct val="0"/>
              </a:spcBef>
              <a:buFont typeface="Wingdings" pitchFamily="2" charset="2"/>
              <a:buChar char="§"/>
            </a:pPr>
            <a:r>
              <a:rPr lang="en-US" sz="1400" dirty="0">
                <a:latin typeface="Georgia" panose="02040502050405020303" pitchFamily="18" charset="0"/>
              </a:rPr>
              <a:t>The coverage of the microfinance sector currently stands at 78.1%.</a:t>
            </a:r>
          </a:p>
        </p:txBody>
      </p:sp>
      <p:graphicFrame>
        <p:nvGraphicFramePr>
          <p:cNvPr id="3" name="Table 2"/>
          <p:cNvGraphicFramePr>
            <a:graphicFrameLocks noGrp="1"/>
          </p:cNvGraphicFramePr>
          <p:nvPr>
            <p:extLst>
              <p:ext uri="{D42A27DB-BD31-4B8C-83A1-F6EECF244321}">
                <p14:modId xmlns:p14="http://schemas.microsoft.com/office/powerpoint/2010/main" val="2372901631"/>
              </p:ext>
            </p:extLst>
          </p:nvPr>
        </p:nvGraphicFramePr>
        <p:xfrm>
          <a:off x="1485901" y="1131642"/>
          <a:ext cx="7962899" cy="3592754"/>
        </p:xfrm>
        <a:graphic>
          <a:graphicData uri="http://schemas.openxmlformats.org/drawingml/2006/table">
            <a:tbl>
              <a:tblPr/>
              <a:tblGrid>
                <a:gridCol w="2365217">
                  <a:extLst>
                    <a:ext uri="{9D8B030D-6E8A-4147-A177-3AD203B41FA5}">
                      <a16:colId xmlns:a16="http://schemas.microsoft.com/office/drawing/2014/main" xmlns="" val="2759181918"/>
                    </a:ext>
                  </a:extLst>
                </a:gridCol>
                <a:gridCol w="932947">
                  <a:extLst>
                    <a:ext uri="{9D8B030D-6E8A-4147-A177-3AD203B41FA5}">
                      <a16:colId xmlns:a16="http://schemas.microsoft.com/office/drawing/2014/main" xmlns="" val="4241649475"/>
                    </a:ext>
                  </a:extLst>
                </a:gridCol>
                <a:gridCol w="932947">
                  <a:extLst>
                    <a:ext uri="{9D8B030D-6E8A-4147-A177-3AD203B41FA5}">
                      <a16:colId xmlns:a16="http://schemas.microsoft.com/office/drawing/2014/main" xmlns="" val="1976475438"/>
                    </a:ext>
                  </a:extLst>
                </a:gridCol>
                <a:gridCol w="932947">
                  <a:extLst>
                    <a:ext uri="{9D8B030D-6E8A-4147-A177-3AD203B41FA5}">
                      <a16:colId xmlns:a16="http://schemas.microsoft.com/office/drawing/2014/main" xmlns="" val="3513471067"/>
                    </a:ext>
                  </a:extLst>
                </a:gridCol>
                <a:gridCol w="932947">
                  <a:extLst>
                    <a:ext uri="{9D8B030D-6E8A-4147-A177-3AD203B41FA5}">
                      <a16:colId xmlns:a16="http://schemas.microsoft.com/office/drawing/2014/main" xmlns="" val="1028181228"/>
                    </a:ext>
                  </a:extLst>
                </a:gridCol>
                <a:gridCol w="932947">
                  <a:extLst>
                    <a:ext uri="{9D8B030D-6E8A-4147-A177-3AD203B41FA5}">
                      <a16:colId xmlns:a16="http://schemas.microsoft.com/office/drawing/2014/main" xmlns="" val="2007366650"/>
                    </a:ext>
                  </a:extLst>
                </a:gridCol>
                <a:gridCol w="932947">
                  <a:extLst>
                    <a:ext uri="{9D8B030D-6E8A-4147-A177-3AD203B41FA5}">
                      <a16:colId xmlns:a16="http://schemas.microsoft.com/office/drawing/2014/main" xmlns="" val="3935367803"/>
                    </a:ext>
                  </a:extLst>
                </a:gridCol>
              </a:tblGrid>
              <a:tr h="326614">
                <a:tc>
                  <a:txBody>
                    <a:bodyPr/>
                    <a:lstStyle/>
                    <a:p>
                      <a:pPr algn="l" fontAlgn="b"/>
                      <a:r>
                        <a:rPr lang="en-US" sz="1300" b="1" i="0" u="none" strike="noStrike" dirty="0">
                          <a:solidFill>
                            <a:srgbClr val="FFFFFF"/>
                          </a:solidFill>
                          <a:effectLst/>
                          <a:latin typeface="Georgia" panose="02040502050405020303" pitchFamily="18" charset="0"/>
                        </a:rPr>
                        <a:t>PKR </a:t>
                      </a:r>
                      <a:r>
                        <a:rPr lang="en-US" sz="1300" b="1" i="0" u="none" strike="noStrike" dirty="0" err="1">
                          <a:solidFill>
                            <a:srgbClr val="FFFFFF"/>
                          </a:solidFill>
                          <a:effectLst/>
                          <a:latin typeface="Georgia" panose="02040502050405020303" pitchFamily="18" charset="0"/>
                        </a:rPr>
                        <a:t>Bn</a:t>
                      </a:r>
                      <a:endParaRPr lang="en-US" sz="1300" b="1" i="0" u="none" strike="noStrike" dirty="0">
                        <a:solidFill>
                          <a:srgbClr val="FFFFFF"/>
                        </a:solidFill>
                        <a:effectLst/>
                        <a:latin typeface="Georgia" panose="02040502050405020303" pitchFamily="18" charset="0"/>
                      </a:endParaRPr>
                    </a:p>
                  </a:txBody>
                  <a:tcPr marL="85725" marR="9525" marT="9525" marB="0" anchor="ctr">
                    <a:lnL>
                      <a:noFill/>
                    </a:lnL>
                    <a:lnR>
                      <a:noFill/>
                    </a:lnR>
                    <a:lnT>
                      <a:noFill/>
                    </a:lnT>
                    <a:lnB>
                      <a:noFill/>
                    </a:lnB>
                    <a:solidFill>
                      <a:srgbClr val="002060"/>
                    </a:solidFill>
                  </a:tcPr>
                </a:tc>
                <a:tc>
                  <a:txBody>
                    <a:bodyPr/>
                    <a:lstStyle/>
                    <a:p>
                      <a:pPr algn="ctr" fontAlgn="ctr"/>
                      <a:r>
                        <a:rPr lang="en-US" sz="1300" b="1" i="0" u="none" strike="noStrike" dirty="0">
                          <a:solidFill>
                            <a:srgbClr val="FFFFFF"/>
                          </a:solidFill>
                          <a:effectLst/>
                          <a:latin typeface="Georgia" panose="02040502050405020303" pitchFamily="18" charset="0"/>
                        </a:rPr>
                        <a:t>Dec-16</a:t>
                      </a:r>
                    </a:p>
                  </a:txBody>
                  <a:tcPr marL="9525" marR="9525" marT="9525" marB="0" anchor="ctr">
                    <a:lnL>
                      <a:noFill/>
                    </a:lnL>
                    <a:lnR>
                      <a:noFill/>
                    </a:lnR>
                    <a:lnT>
                      <a:noFill/>
                    </a:lnT>
                    <a:lnB>
                      <a:noFill/>
                    </a:lnB>
                    <a:solidFill>
                      <a:srgbClr val="002060"/>
                    </a:solidFill>
                  </a:tcPr>
                </a:tc>
                <a:tc>
                  <a:txBody>
                    <a:bodyPr/>
                    <a:lstStyle/>
                    <a:p>
                      <a:pPr algn="ctr" fontAlgn="ctr"/>
                      <a:r>
                        <a:rPr lang="en-US" sz="1300" b="1" i="0" u="none" strike="noStrike">
                          <a:solidFill>
                            <a:srgbClr val="FFFFFF"/>
                          </a:solidFill>
                          <a:effectLst/>
                          <a:latin typeface="Georgia" panose="02040502050405020303" pitchFamily="18" charset="0"/>
                        </a:rPr>
                        <a:t>Dec-17</a:t>
                      </a:r>
                    </a:p>
                  </a:txBody>
                  <a:tcPr marL="9525" marR="9525" marT="9525" marB="0" anchor="ctr">
                    <a:lnL>
                      <a:noFill/>
                    </a:lnL>
                    <a:lnR>
                      <a:noFill/>
                    </a:lnR>
                    <a:lnT>
                      <a:noFill/>
                    </a:lnT>
                    <a:lnB>
                      <a:noFill/>
                    </a:lnB>
                    <a:solidFill>
                      <a:srgbClr val="002060"/>
                    </a:solidFill>
                  </a:tcPr>
                </a:tc>
                <a:tc>
                  <a:txBody>
                    <a:bodyPr/>
                    <a:lstStyle/>
                    <a:p>
                      <a:pPr algn="ctr" fontAlgn="ctr"/>
                      <a:r>
                        <a:rPr lang="en-US" sz="1300" b="1" i="0" u="none" strike="noStrike">
                          <a:solidFill>
                            <a:srgbClr val="FFFFFF"/>
                          </a:solidFill>
                          <a:effectLst/>
                          <a:latin typeface="Georgia" panose="02040502050405020303" pitchFamily="18" charset="0"/>
                        </a:rPr>
                        <a:t>Dec-18</a:t>
                      </a:r>
                    </a:p>
                  </a:txBody>
                  <a:tcPr marL="9525" marR="9525" marT="9525" marB="0" anchor="ctr">
                    <a:lnL>
                      <a:noFill/>
                    </a:lnL>
                    <a:lnR>
                      <a:noFill/>
                    </a:lnR>
                    <a:lnT>
                      <a:noFill/>
                    </a:lnT>
                    <a:lnB>
                      <a:noFill/>
                    </a:lnB>
                    <a:solidFill>
                      <a:srgbClr val="002060"/>
                    </a:solidFill>
                  </a:tcPr>
                </a:tc>
                <a:tc>
                  <a:txBody>
                    <a:bodyPr/>
                    <a:lstStyle/>
                    <a:p>
                      <a:pPr algn="ctr" fontAlgn="ctr"/>
                      <a:r>
                        <a:rPr lang="en-US" sz="1300" b="1" i="0" u="none" strike="noStrike">
                          <a:solidFill>
                            <a:srgbClr val="FFFFFF"/>
                          </a:solidFill>
                          <a:effectLst/>
                          <a:latin typeface="Georgia" panose="02040502050405020303" pitchFamily="18" charset="0"/>
                        </a:rPr>
                        <a:t>Dec-19</a:t>
                      </a:r>
                    </a:p>
                  </a:txBody>
                  <a:tcPr marL="9525" marR="9525" marT="9525" marB="0" anchor="ctr">
                    <a:lnL>
                      <a:noFill/>
                    </a:lnL>
                    <a:lnR>
                      <a:noFill/>
                    </a:lnR>
                    <a:lnT>
                      <a:noFill/>
                    </a:lnT>
                    <a:lnB>
                      <a:noFill/>
                    </a:lnB>
                    <a:solidFill>
                      <a:srgbClr val="002060"/>
                    </a:solidFill>
                  </a:tcPr>
                </a:tc>
                <a:tc>
                  <a:txBody>
                    <a:bodyPr/>
                    <a:lstStyle/>
                    <a:p>
                      <a:pPr algn="ctr" fontAlgn="ctr"/>
                      <a:r>
                        <a:rPr lang="en-US" sz="1300" b="1" i="0" u="none" strike="noStrike">
                          <a:solidFill>
                            <a:srgbClr val="FFFFFF"/>
                          </a:solidFill>
                          <a:effectLst/>
                          <a:latin typeface="Georgia" panose="02040502050405020303" pitchFamily="18" charset="0"/>
                        </a:rPr>
                        <a:t>Dec-20</a:t>
                      </a:r>
                    </a:p>
                  </a:txBody>
                  <a:tcPr marL="9525" marR="9525" marT="9525" marB="0" anchor="ctr">
                    <a:lnL>
                      <a:noFill/>
                    </a:lnL>
                    <a:lnR>
                      <a:noFill/>
                    </a:lnR>
                    <a:lnT>
                      <a:noFill/>
                    </a:lnT>
                    <a:lnB>
                      <a:noFill/>
                    </a:lnB>
                    <a:solidFill>
                      <a:srgbClr val="002060"/>
                    </a:solidFill>
                  </a:tcPr>
                </a:tc>
                <a:tc>
                  <a:txBody>
                    <a:bodyPr/>
                    <a:lstStyle/>
                    <a:p>
                      <a:pPr algn="ctr" fontAlgn="ctr"/>
                      <a:r>
                        <a:rPr lang="en-US" sz="1300" b="1" i="0" u="none" strike="noStrike">
                          <a:solidFill>
                            <a:srgbClr val="FFFFFF"/>
                          </a:solidFill>
                          <a:effectLst/>
                          <a:latin typeface="Georgia" panose="02040502050405020303" pitchFamily="18" charset="0"/>
                        </a:rPr>
                        <a:t>Dec-21</a:t>
                      </a:r>
                    </a:p>
                  </a:txBody>
                  <a:tcPr marL="9525" marR="9525" marT="9525" marB="0" anchor="ctr">
                    <a:lnL>
                      <a:noFill/>
                    </a:lnL>
                    <a:lnR>
                      <a:noFill/>
                    </a:lnR>
                    <a:lnT>
                      <a:noFill/>
                    </a:lnT>
                    <a:lnB>
                      <a:noFill/>
                    </a:lnB>
                    <a:solidFill>
                      <a:srgbClr val="002060"/>
                    </a:solidFill>
                  </a:tcPr>
                </a:tc>
                <a:extLst>
                  <a:ext uri="{0D108BD9-81ED-4DB2-BD59-A6C34878D82A}">
                    <a16:rowId xmlns:a16="http://schemas.microsoft.com/office/drawing/2014/main" xmlns="" val="2535029682"/>
                  </a:ext>
                </a:extLst>
              </a:tr>
              <a:tr h="326614">
                <a:tc>
                  <a:txBody>
                    <a:bodyPr/>
                    <a:lstStyle/>
                    <a:p>
                      <a:pPr algn="l" fontAlgn="b"/>
                      <a:r>
                        <a:rPr lang="en-US" sz="1300" b="0" i="0" u="none" strike="noStrike" dirty="0">
                          <a:solidFill>
                            <a:srgbClr val="000000"/>
                          </a:solidFill>
                          <a:effectLst/>
                          <a:latin typeface="Georgia" panose="02040502050405020303" pitchFamily="18" charset="0"/>
                        </a:rPr>
                        <a:t>Advances (Gross)</a:t>
                      </a:r>
                    </a:p>
                  </a:txBody>
                  <a:tcPr marL="85725" marR="9525" marT="9525" marB="0" anchor="ctr">
                    <a:lnL>
                      <a:noFill/>
                    </a:lnL>
                    <a:lnR>
                      <a:noFill/>
                    </a:lnR>
                    <a:lnT>
                      <a:noFill/>
                    </a:lnT>
                    <a:lnB>
                      <a:noFill/>
                    </a:lnB>
                  </a:tcPr>
                </a:tc>
                <a:tc>
                  <a:txBody>
                    <a:bodyPr/>
                    <a:lstStyle/>
                    <a:p>
                      <a:pPr algn="ctr" fontAlgn="ctr"/>
                      <a:r>
                        <a:rPr lang="en-US" sz="1300" b="0" i="0" u="none" strike="noStrike" dirty="0">
                          <a:solidFill>
                            <a:srgbClr val="000000"/>
                          </a:solidFill>
                          <a:effectLst/>
                          <a:latin typeface="Georgia" panose="02040502050405020303" pitchFamily="18" charset="0"/>
                        </a:rPr>
                        <a:t>89.7</a:t>
                      </a:r>
                    </a:p>
                  </a:txBody>
                  <a:tcPr marL="9525" marR="9525" marT="9525" marB="0" anchor="ctr">
                    <a:lnL>
                      <a:noFill/>
                    </a:lnL>
                    <a:lnR>
                      <a:noFill/>
                    </a:lnR>
                    <a:lnT>
                      <a:noFill/>
                    </a:lnT>
                    <a:lnB>
                      <a:noFill/>
                    </a:lnB>
                  </a:tcPr>
                </a:tc>
                <a:tc>
                  <a:txBody>
                    <a:bodyPr/>
                    <a:lstStyle/>
                    <a:p>
                      <a:pPr algn="ctr" fontAlgn="ctr"/>
                      <a:r>
                        <a:rPr lang="en-US" sz="1300" b="0" i="0" u="none" strike="noStrike">
                          <a:solidFill>
                            <a:srgbClr val="000000"/>
                          </a:solidFill>
                          <a:effectLst/>
                          <a:latin typeface="Georgia" panose="02040502050405020303" pitchFamily="18" charset="0"/>
                        </a:rPr>
                        <a:t>136.3</a:t>
                      </a:r>
                    </a:p>
                  </a:txBody>
                  <a:tcPr marL="9525" marR="9525" marT="9525" marB="0" anchor="ctr">
                    <a:lnL>
                      <a:noFill/>
                    </a:lnL>
                    <a:lnR>
                      <a:noFill/>
                    </a:lnR>
                    <a:lnT>
                      <a:noFill/>
                    </a:lnT>
                    <a:lnB>
                      <a:noFill/>
                    </a:lnB>
                  </a:tcPr>
                </a:tc>
                <a:tc>
                  <a:txBody>
                    <a:bodyPr/>
                    <a:lstStyle/>
                    <a:p>
                      <a:pPr algn="ctr" fontAlgn="ctr"/>
                      <a:r>
                        <a:rPr lang="en-US" sz="1300" b="0" i="0" u="none" strike="noStrike">
                          <a:solidFill>
                            <a:srgbClr val="000000"/>
                          </a:solidFill>
                          <a:effectLst/>
                          <a:latin typeface="Georgia" panose="02040502050405020303" pitchFamily="18" charset="0"/>
                        </a:rPr>
                        <a:t>189.5</a:t>
                      </a:r>
                    </a:p>
                  </a:txBody>
                  <a:tcPr marL="9525" marR="9525" marT="9525" marB="0" anchor="ctr">
                    <a:lnL>
                      <a:noFill/>
                    </a:lnL>
                    <a:lnR>
                      <a:noFill/>
                    </a:lnR>
                    <a:lnT>
                      <a:noFill/>
                    </a:lnT>
                    <a:lnB>
                      <a:noFill/>
                    </a:lnB>
                  </a:tcPr>
                </a:tc>
                <a:tc>
                  <a:txBody>
                    <a:bodyPr/>
                    <a:lstStyle/>
                    <a:p>
                      <a:pPr algn="ctr" fontAlgn="ctr"/>
                      <a:r>
                        <a:rPr lang="en-US" sz="1300" b="0" i="0" u="none" strike="noStrike">
                          <a:solidFill>
                            <a:srgbClr val="000000"/>
                          </a:solidFill>
                          <a:effectLst/>
                          <a:latin typeface="Georgia" panose="02040502050405020303" pitchFamily="18" charset="0"/>
                        </a:rPr>
                        <a:t>214.9</a:t>
                      </a:r>
                    </a:p>
                  </a:txBody>
                  <a:tcPr marL="9525" marR="9525" marT="9525" marB="0" anchor="ctr">
                    <a:lnL>
                      <a:noFill/>
                    </a:lnL>
                    <a:lnR>
                      <a:noFill/>
                    </a:lnR>
                    <a:lnT>
                      <a:noFill/>
                    </a:lnT>
                    <a:lnB>
                      <a:noFill/>
                    </a:lnB>
                  </a:tcPr>
                </a:tc>
                <a:tc>
                  <a:txBody>
                    <a:bodyPr/>
                    <a:lstStyle/>
                    <a:p>
                      <a:pPr algn="ctr" fontAlgn="ctr"/>
                      <a:r>
                        <a:rPr lang="en-US" sz="1300" b="0" i="0" u="none" strike="noStrike">
                          <a:solidFill>
                            <a:srgbClr val="000000"/>
                          </a:solidFill>
                          <a:effectLst/>
                          <a:latin typeface="Georgia" panose="02040502050405020303" pitchFamily="18" charset="0"/>
                        </a:rPr>
                        <a:t>239.3</a:t>
                      </a:r>
                    </a:p>
                  </a:txBody>
                  <a:tcPr marL="9525" marR="9525" marT="9525" marB="0" anchor="ctr">
                    <a:lnL>
                      <a:noFill/>
                    </a:lnL>
                    <a:lnR>
                      <a:noFill/>
                    </a:lnR>
                    <a:lnT>
                      <a:noFill/>
                    </a:lnT>
                    <a:lnB>
                      <a:noFill/>
                    </a:lnB>
                  </a:tcPr>
                </a:tc>
                <a:tc>
                  <a:txBody>
                    <a:bodyPr/>
                    <a:lstStyle/>
                    <a:p>
                      <a:pPr algn="ctr" fontAlgn="ctr"/>
                      <a:r>
                        <a:rPr lang="en-US" sz="1300" b="0" i="0" u="none" strike="noStrike">
                          <a:solidFill>
                            <a:srgbClr val="000000"/>
                          </a:solidFill>
                          <a:effectLst/>
                          <a:latin typeface="Georgia" panose="02040502050405020303" pitchFamily="18" charset="0"/>
                        </a:rPr>
                        <a:t>290.0</a:t>
                      </a:r>
                    </a:p>
                  </a:txBody>
                  <a:tcPr marL="9525" marR="9525" marT="9525" marB="0" anchor="ctr">
                    <a:lnL>
                      <a:noFill/>
                    </a:lnL>
                    <a:lnR>
                      <a:noFill/>
                    </a:lnR>
                    <a:lnT>
                      <a:noFill/>
                    </a:lnT>
                    <a:lnB>
                      <a:noFill/>
                    </a:lnB>
                  </a:tcPr>
                </a:tc>
                <a:extLst>
                  <a:ext uri="{0D108BD9-81ED-4DB2-BD59-A6C34878D82A}">
                    <a16:rowId xmlns:a16="http://schemas.microsoft.com/office/drawing/2014/main" xmlns="" val="1322609293"/>
                  </a:ext>
                </a:extLst>
              </a:tr>
              <a:tr h="326614">
                <a:tc>
                  <a:txBody>
                    <a:bodyPr/>
                    <a:lstStyle/>
                    <a:p>
                      <a:pPr algn="l" fontAlgn="b"/>
                      <a:r>
                        <a:rPr lang="en-US" sz="1300" b="0" i="0" u="none" strike="noStrike" dirty="0">
                          <a:solidFill>
                            <a:srgbClr val="000000"/>
                          </a:solidFill>
                          <a:effectLst/>
                          <a:latin typeface="Georgia" panose="02040502050405020303" pitchFamily="18" charset="0"/>
                        </a:rPr>
                        <a:t>NPLs</a:t>
                      </a:r>
                    </a:p>
                  </a:txBody>
                  <a:tcPr marL="85725" marR="9525" marT="9525" marB="0" anchor="ctr">
                    <a:lnL>
                      <a:noFill/>
                    </a:lnL>
                    <a:lnR>
                      <a:noFill/>
                    </a:lnR>
                    <a:lnT>
                      <a:noFill/>
                    </a:lnT>
                    <a:lnB>
                      <a:noFill/>
                    </a:lnB>
                    <a:solidFill>
                      <a:srgbClr val="D9D9D9"/>
                    </a:solidFill>
                  </a:tcPr>
                </a:tc>
                <a:tc>
                  <a:txBody>
                    <a:bodyPr/>
                    <a:lstStyle/>
                    <a:p>
                      <a:pPr algn="ctr" fontAlgn="ctr"/>
                      <a:r>
                        <a:rPr lang="en-US" sz="1300" b="0" i="0" u="none" strike="noStrike" dirty="0">
                          <a:solidFill>
                            <a:srgbClr val="000000"/>
                          </a:solidFill>
                          <a:effectLst/>
                          <a:latin typeface="Georgia" panose="02040502050405020303" pitchFamily="18" charset="0"/>
                        </a:rPr>
                        <a:t>2.2</a:t>
                      </a:r>
                    </a:p>
                  </a:txBody>
                  <a:tcPr marL="9525" marR="9525" marT="9525" marB="0" anchor="ctr">
                    <a:lnL>
                      <a:noFill/>
                    </a:lnL>
                    <a:lnR>
                      <a:noFill/>
                    </a:lnR>
                    <a:lnT>
                      <a:noFill/>
                    </a:lnT>
                    <a:lnB>
                      <a:noFill/>
                    </a:lnB>
                    <a:solidFill>
                      <a:srgbClr val="D9D9D9"/>
                    </a:solidFill>
                  </a:tcPr>
                </a:tc>
                <a:tc>
                  <a:txBody>
                    <a:bodyPr/>
                    <a:lstStyle/>
                    <a:p>
                      <a:pPr algn="ctr" fontAlgn="ctr"/>
                      <a:r>
                        <a:rPr lang="en-US" sz="1300" b="0" i="0" u="none" strike="noStrike">
                          <a:solidFill>
                            <a:srgbClr val="000000"/>
                          </a:solidFill>
                          <a:effectLst/>
                          <a:latin typeface="Georgia" panose="02040502050405020303" pitchFamily="18" charset="0"/>
                        </a:rPr>
                        <a:t>2.0</a:t>
                      </a:r>
                    </a:p>
                  </a:txBody>
                  <a:tcPr marL="9525" marR="9525" marT="9525" marB="0" anchor="ctr">
                    <a:lnL>
                      <a:noFill/>
                    </a:lnL>
                    <a:lnR>
                      <a:noFill/>
                    </a:lnR>
                    <a:lnT>
                      <a:noFill/>
                    </a:lnT>
                    <a:lnB>
                      <a:noFill/>
                    </a:lnB>
                    <a:solidFill>
                      <a:srgbClr val="D9D9D9"/>
                    </a:solidFill>
                  </a:tcPr>
                </a:tc>
                <a:tc>
                  <a:txBody>
                    <a:bodyPr/>
                    <a:lstStyle/>
                    <a:p>
                      <a:pPr algn="ctr" fontAlgn="ctr"/>
                      <a:r>
                        <a:rPr lang="en-US" sz="1300" b="0" i="0" u="none" strike="noStrike">
                          <a:solidFill>
                            <a:srgbClr val="000000"/>
                          </a:solidFill>
                          <a:effectLst/>
                          <a:latin typeface="Georgia" panose="02040502050405020303" pitchFamily="18" charset="0"/>
                        </a:rPr>
                        <a:t>4.6</a:t>
                      </a:r>
                    </a:p>
                  </a:txBody>
                  <a:tcPr marL="9525" marR="9525" marT="9525" marB="0" anchor="ctr">
                    <a:lnL>
                      <a:noFill/>
                    </a:lnL>
                    <a:lnR>
                      <a:noFill/>
                    </a:lnR>
                    <a:lnT>
                      <a:noFill/>
                    </a:lnT>
                    <a:lnB>
                      <a:noFill/>
                    </a:lnB>
                    <a:solidFill>
                      <a:srgbClr val="D9D9D9"/>
                    </a:solidFill>
                  </a:tcPr>
                </a:tc>
                <a:tc>
                  <a:txBody>
                    <a:bodyPr/>
                    <a:lstStyle/>
                    <a:p>
                      <a:pPr algn="ctr" fontAlgn="ctr"/>
                      <a:r>
                        <a:rPr lang="en-US" sz="1300" b="0" i="0" u="none" strike="noStrike">
                          <a:solidFill>
                            <a:srgbClr val="000000"/>
                          </a:solidFill>
                          <a:effectLst/>
                          <a:latin typeface="Georgia" panose="02040502050405020303" pitchFamily="18" charset="0"/>
                        </a:rPr>
                        <a:t>11.4</a:t>
                      </a:r>
                    </a:p>
                  </a:txBody>
                  <a:tcPr marL="9525" marR="9525" marT="9525" marB="0" anchor="ctr">
                    <a:lnL>
                      <a:noFill/>
                    </a:lnL>
                    <a:lnR>
                      <a:noFill/>
                    </a:lnR>
                    <a:lnT>
                      <a:noFill/>
                    </a:lnT>
                    <a:lnB>
                      <a:noFill/>
                    </a:lnB>
                    <a:solidFill>
                      <a:srgbClr val="D9D9D9"/>
                    </a:solidFill>
                  </a:tcPr>
                </a:tc>
                <a:tc>
                  <a:txBody>
                    <a:bodyPr/>
                    <a:lstStyle/>
                    <a:p>
                      <a:pPr algn="ctr" fontAlgn="ctr"/>
                      <a:r>
                        <a:rPr lang="en-US" sz="1300" b="0" i="0" u="none" strike="noStrike">
                          <a:solidFill>
                            <a:srgbClr val="000000"/>
                          </a:solidFill>
                          <a:effectLst/>
                          <a:latin typeface="Georgia" panose="02040502050405020303" pitchFamily="18" charset="0"/>
                        </a:rPr>
                        <a:t>7.8</a:t>
                      </a:r>
                    </a:p>
                  </a:txBody>
                  <a:tcPr marL="9525" marR="9525" marT="9525" marB="0" anchor="ctr">
                    <a:lnL>
                      <a:noFill/>
                    </a:lnL>
                    <a:lnR>
                      <a:noFill/>
                    </a:lnR>
                    <a:lnT>
                      <a:noFill/>
                    </a:lnT>
                    <a:lnB>
                      <a:noFill/>
                    </a:lnB>
                    <a:solidFill>
                      <a:srgbClr val="D9D9D9"/>
                    </a:solidFill>
                  </a:tcPr>
                </a:tc>
                <a:tc>
                  <a:txBody>
                    <a:bodyPr/>
                    <a:lstStyle/>
                    <a:p>
                      <a:pPr algn="ctr" fontAlgn="ctr"/>
                      <a:r>
                        <a:rPr lang="en-US" sz="1300" b="0" i="0" u="none" strike="noStrike">
                          <a:solidFill>
                            <a:srgbClr val="000000"/>
                          </a:solidFill>
                          <a:effectLst/>
                          <a:latin typeface="Georgia" panose="02040502050405020303" pitchFamily="18" charset="0"/>
                        </a:rPr>
                        <a:t>15.0</a:t>
                      </a:r>
                    </a:p>
                  </a:txBody>
                  <a:tcPr marL="9525" marR="9525" marT="9525" marB="0" anchor="ctr">
                    <a:lnL>
                      <a:noFill/>
                    </a:lnL>
                    <a:lnR>
                      <a:noFill/>
                    </a:lnR>
                    <a:lnT>
                      <a:noFill/>
                    </a:lnT>
                    <a:lnB>
                      <a:noFill/>
                    </a:lnB>
                    <a:solidFill>
                      <a:srgbClr val="D9D9D9"/>
                    </a:solidFill>
                  </a:tcPr>
                </a:tc>
                <a:extLst>
                  <a:ext uri="{0D108BD9-81ED-4DB2-BD59-A6C34878D82A}">
                    <a16:rowId xmlns:a16="http://schemas.microsoft.com/office/drawing/2014/main" xmlns="" val="840272554"/>
                  </a:ext>
                </a:extLst>
              </a:tr>
              <a:tr h="326614">
                <a:tc>
                  <a:txBody>
                    <a:bodyPr/>
                    <a:lstStyle/>
                    <a:p>
                      <a:pPr algn="l" fontAlgn="b"/>
                      <a:r>
                        <a:rPr lang="en-US" sz="1300" b="0" i="0" u="none" strike="noStrike" dirty="0">
                          <a:solidFill>
                            <a:srgbClr val="000000"/>
                          </a:solidFill>
                          <a:effectLst/>
                          <a:latin typeface="Georgia" panose="02040502050405020303" pitchFamily="18" charset="0"/>
                        </a:rPr>
                        <a:t>Provisions</a:t>
                      </a:r>
                    </a:p>
                  </a:txBody>
                  <a:tcPr marL="85725" marR="9525" marT="9525" marB="0" anchor="ctr">
                    <a:lnL>
                      <a:noFill/>
                    </a:lnL>
                    <a:lnR>
                      <a:noFill/>
                    </a:lnR>
                    <a:lnT>
                      <a:noFill/>
                    </a:lnT>
                    <a:lnB>
                      <a:noFill/>
                    </a:lnB>
                  </a:tcPr>
                </a:tc>
                <a:tc>
                  <a:txBody>
                    <a:bodyPr/>
                    <a:lstStyle/>
                    <a:p>
                      <a:pPr algn="ctr" fontAlgn="ctr"/>
                      <a:r>
                        <a:rPr lang="en-US" sz="1300" b="0" i="0" u="none" strike="noStrike" dirty="0">
                          <a:solidFill>
                            <a:srgbClr val="000000"/>
                          </a:solidFill>
                          <a:effectLst/>
                          <a:latin typeface="Georgia" panose="02040502050405020303" pitchFamily="18" charset="0"/>
                        </a:rPr>
                        <a:t>-1.9</a:t>
                      </a:r>
                    </a:p>
                  </a:txBody>
                  <a:tcPr marL="9525" marR="9525" marT="9525" marB="0" anchor="ctr">
                    <a:lnL>
                      <a:noFill/>
                    </a:lnL>
                    <a:lnR>
                      <a:noFill/>
                    </a:lnR>
                    <a:lnT>
                      <a:noFill/>
                    </a:lnT>
                    <a:lnB>
                      <a:noFill/>
                    </a:lnB>
                  </a:tcPr>
                </a:tc>
                <a:tc>
                  <a:txBody>
                    <a:bodyPr/>
                    <a:lstStyle/>
                    <a:p>
                      <a:pPr algn="ctr" fontAlgn="ctr"/>
                      <a:r>
                        <a:rPr lang="en-US" sz="1300" b="0" i="0" u="none" strike="noStrike" dirty="0">
                          <a:solidFill>
                            <a:srgbClr val="000000"/>
                          </a:solidFill>
                          <a:effectLst/>
                          <a:latin typeface="Georgia" panose="02040502050405020303" pitchFamily="18" charset="0"/>
                        </a:rPr>
                        <a:t>-2.5</a:t>
                      </a:r>
                    </a:p>
                  </a:txBody>
                  <a:tcPr marL="9525" marR="9525" marT="9525" marB="0" anchor="ctr">
                    <a:lnL>
                      <a:noFill/>
                    </a:lnL>
                    <a:lnR>
                      <a:noFill/>
                    </a:lnR>
                    <a:lnT>
                      <a:noFill/>
                    </a:lnT>
                    <a:lnB>
                      <a:noFill/>
                    </a:lnB>
                  </a:tcPr>
                </a:tc>
                <a:tc>
                  <a:txBody>
                    <a:bodyPr/>
                    <a:lstStyle/>
                    <a:p>
                      <a:pPr algn="ctr" fontAlgn="ctr"/>
                      <a:r>
                        <a:rPr lang="en-US" sz="1300" b="0" i="0" u="none" strike="noStrike">
                          <a:solidFill>
                            <a:srgbClr val="000000"/>
                          </a:solidFill>
                          <a:effectLst/>
                          <a:latin typeface="Georgia" panose="02040502050405020303" pitchFamily="18" charset="0"/>
                        </a:rPr>
                        <a:t>-4.2</a:t>
                      </a:r>
                    </a:p>
                  </a:txBody>
                  <a:tcPr marL="9525" marR="9525" marT="9525" marB="0" anchor="ctr">
                    <a:lnL>
                      <a:noFill/>
                    </a:lnL>
                    <a:lnR>
                      <a:noFill/>
                    </a:lnR>
                    <a:lnT>
                      <a:noFill/>
                    </a:lnT>
                    <a:lnB>
                      <a:noFill/>
                    </a:lnB>
                  </a:tcPr>
                </a:tc>
                <a:tc>
                  <a:txBody>
                    <a:bodyPr/>
                    <a:lstStyle/>
                    <a:p>
                      <a:pPr algn="ctr" fontAlgn="ctr"/>
                      <a:r>
                        <a:rPr lang="en-US" sz="1300" b="0" i="0" u="none" strike="noStrike">
                          <a:solidFill>
                            <a:srgbClr val="000000"/>
                          </a:solidFill>
                          <a:effectLst/>
                          <a:latin typeface="Georgia" panose="02040502050405020303" pitchFamily="18" charset="0"/>
                        </a:rPr>
                        <a:t>-8.0</a:t>
                      </a:r>
                    </a:p>
                  </a:txBody>
                  <a:tcPr marL="9525" marR="9525" marT="9525" marB="0" anchor="ctr">
                    <a:lnL>
                      <a:noFill/>
                    </a:lnL>
                    <a:lnR>
                      <a:noFill/>
                    </a:lnR>
                    <a:lnT>
                      <a:noFill/>
                    </a:lnT>
                    <a:lnB>
                      <a:noFill/>
                    </a:lnB>
                  </a:tcPr>
                </a:tc>
                <a:tc>
                  <a:txBody>
                    <a:bodyPr/>
                    <a:lstStyle/>
                    <a:p>
                      <a:pPr algn="ctr" fontAlgn="ctr"/>
                      <a:r>
                        <a:rPr lang="en-US" sz="1300" b="0" i="0" u="none" strike="noStrike">
                          <a:solidFill>
                            <a:srgbClr val="000000"/>
                          </a:solidFill>
                          <a:effectLst/>
                          <a:latin typeface="Georgia" panose="02040502050405020303" pitchFamily="18" charset="0"/>
                        </a:rPr>
                        <a:t>-8.3</a:t>
                      </a:r>
                    </a:p>
                  </a:txBody>
                  <a:tcPr marL="9525" marR="9525" marT="9525" marB="0" anchor="ctr">
                    <a:lnL>
                      <a:noFill/>
                    </a:lnL>
                    <a:lnR>
                      <a:noFill/>
                    </a:lnR>
                    <a:lnT>
                      <a:noFill/>
                    </a:lnT>
                    <a:lnB>
                      <a:noFill/>
                    </a:lnB>
                  </a:tcPr>
                </a:tc>
                <a:tc>
                  <a:txBody>
                    <a:bodyPr/>
                    <a:lstStyle/>
                    <a:p>
                      <a:pPr algn="ctr" fontAlgn="ctr"/>
                      <a:r>
                        <a:rPr lang="en-US" sz="1300" b="0" i="0" u="none" strike="noStrike">
                          <a:solidFill>
                            <a:srgbClr val="000000"/>
                          </a:solidFill>
                          <a:effectLst/>
                          <a:latin typeface="Georgia" panose="02040502050405020303" pitchFamily="18" charset="0"/>
                        </a:rPr>
                        <a:t>-11.7</a:t>
                      </a:r>
                    </a:p>
                  </a:txBody>
                  <a:tcPr marL="9525" marR="9525" marT="9525" marB="0" anchor="ctr">
                    <a:lnL>
                      <a:noFill/>
                    </a:lnL>
                    <a:lnR>
                      <a:noFill/>
                    </a:lnR>
                    <a:lnT>
                      <a:noFill/>
                    </a:lnT>
                    <a:lnB>
                      <a:noFill/>
                    </a:lnB>
                  </a:tcPr>
                </a:tc>
                <a:extLst>
                  <a:ext uri="{0D108BD9-81ED-4DB2-BD59-A6C34878D82A}">
                    <a16:rowId xmlns:a16="http://schemas.microsoft.com/office/drawing/2014/main" xmlns="" val="3267759491"/>
                  </a:ext>
                </a:extLst>
              </a:tr>
              <a:tr h="326614">
                <a:tc>
                  <a:txBody>
                    <a:bodyPr/>
                    <a:lstStyle/>
                    <a:p>
                      <a:pPr algn="l" fontAlgn="b"/>
                      <a:r>
                        <a:rPr lang="en-US" sz="1300" b="0" i="0" u="none" strike="noStrike" dirty="0">
                          <a:solidFill>
                            <a:srgbClr val="000000"/>
                          </a:solidFill>
                          <a:effectLst/>
                          <a:latin typeface="Georgia" panose="02040502050405020303" pitchFamily="18" charset="0"/>
                        </a:rPr>
                        <a:t>Advances (net)</a:t>
                      </a:r>
                    </a:p>
                  </a:txBody>
                  <a:tcPr marL="85725" marR="9525" marT="9525" marB="0" anchor="ctr">
                    <a:lnL>
                      <a:noFill/>
                    </a:lnL>
                    <a:lnR>
                      <a:noFill/>
                    </a:lnR>
                    <a:lnT>
                      <a:noFill/>
                    </a:lnT>
                    <a:lnB>
                      <a:noFill/>
                    </a:lnB>
                    <a:solidFill>
                      <a:srgbClr val="D9D9D9"/>
                    </a:solidFill>
                  </a:tcPr>
                </a:tc>
                <a:tc>
                  <a:txBody>
                    <a:bodyPr/>
                    <a:lstStyle/>
                    <a:p>
                      <a:pPr algn="ctr" fontAlgn="ctr"/>
                      <a:r>
                        <a:rPr lang="en-US" sz="1300" b="0" i="0" u="none" strike="noStrike">
                          <a:solidFill>
                            <a:srgbClr val="000000"/>
                          </a:solidFill>
                          <a:effectLst/>
                          <a:latin typeface="Georgia" panose="02040502050405020303" pitchFamily="18" charset="0"/>
                        </a:rPr>
                        <a:t>87.8</a:t>
                      </a:r>
                    </a:p>
                  </a:txBody>
                  <a:tcPr marL="9525" marR="9525" marT="9525" marB="0" anchor="ctr">
                    <a:lnL>
                      <a:noFill/>
                    </a:lnL>
                    <a:lnR>
                      <a:noFill/>
                    </a:lnR>
                    <a:lnT>
                      <a:noFill/>
                    </a:lnT>
                    <a:lnB>
                      <a:noFill/>
                    </a:lnB>
                    <a:solidFill>
                      <a:srgbClr val="D9D9D9"/>
                    </a:solidFill>
                  </a:tcPr>
                </a:tc>
                <a:tc>
                  <a:txBody>
                    <a:bodyPr/>
                    <a:lstStyle/>
                    <a:p>
                      <a:pPr algn="ctr" fontAlgn="ctr"/>
                      <a:r>
                        <a:rPr lang="en-US" sz="1300" b="0" i="0" u="none" strike="noStrike">
                          <a:solidFill>
                            <a:srgbClr val="000000"/>
                          </a:solidFill>
                          <a:effectLst/>
                          <a:latin typeface="Georgia" panose="02040502050405020303" pitchFamily="18" charset="0"/>
                        </a:rPr>
                        <a:t>133.7</a:t>
                      </a:r>
                    </a:p>
                  </a:txBody>
                  <a:tcPr marL="9525" marR="9525" marT="9525" marB="0" anchor="ctr">
                    <a:lnL>
                      <a:noFill/>
                    </a:lnL>
                    <a:lnR>
                      <a:noFill/>
                    </a:lnR>
                    <a:lnT>
                      <a:noFill/>
                    </a:lnT>
                    <a:lnB>
                      <a:noFill/>
                    </a:lnB>
                    <a:solidFill>
                      <a:srgbClr val="D9D9D9"/>
                    </a:solidFill>
                  </a:tcPr>
                </a:tc>
                <a:tc>
                  <a:txBody>
                    <a:bodyPr/>
                    <a:lstStyle/>
                    <a:p>
                      <a:pPr algn="ctr" fontAlgn="ctr"/>
                      <a:r>
                        <a:rPr lang="en-US" sz="1300" b="0" i="0" u="none" strike="noStrike" dirty="0">
                          <a:solidFill>
                            <a:srgbClr val="000000"/>
                          </a:solidFill>
                          <a:effectLst/>
                          <a:latin typeface="Georgia" panose="02040502050405020303" pitchFamily="18" charset="0"/>
                        </a:rPr>
                        <a:t>185.3</a:t>
                      </a:r>
                    </a:p>
                  </a:txBody>
                  <a:tcPr marL="9525" marR="9525" marT="9525" marB="0" anchor="ctr">
                    <a:lnL>
                      <a:noFill/>
                    </a:lnL>
                    <a:lnR>
                      <a:noFill/>
                    </a:lnR>
                    <a:lnT>
                      <a:noFill/>
                    </a:lnT>
                    <a:lnB>
                      <a:noFill/>
                    </a:lnB>
                    <a:solidFill>
                      <a:srgbClr val="D9D9D9"/>
                    </a:solidFill>
                  </a:tcPr>
                </a:tc>
                <a:tc>
                  <a:txBody>
                    <a:bodyPr/>
                    <a:lstStyle/>
                    <a:p>
                      <a:pPr algn="ctr" fontAlgn="ctr"/>
                      <a:r>
                        <a:rPr lang="en-US" sz="1300" b="0" i="0" u="none" strike="noStrike">
                          <a:solidFill>
                            <a:srgbClr val="000000"/>
                          </a:solidFill>
                          <a:effectLst/>
                          <a:latin typeface="Georgia" panose="02040502050405020303" pitchFamily="18" charset="0"/>
                        </a:rPr>
                        <a:t>207.0</a:t>
                      </a:r>
                    </a:p>
                  </a:txBody>
                  <a:tcPr marL="9525" marR="9525" marT="9525" marB="0" anchor="ctr">
                    <a:lnL>
                      <a:noFill/>
                    </a:lnL>
                    <a:lnR>
                      <a:noFill/>
                    </a:lnR>
                    <a:lnT>
                      <a:noFill/>
                    </a:lnT>
                    <a:lnB>
                      <a:noFill/>
                    </a:lnB>
                    <a:solidFill>
                      <a:srgbClr val="D9D9D9"/>
                    </a:solidFill>
                  </a:tcPr>
                </a:tc>
                <a:tc>
                  <a:txBody>
                    <a:bodyPr/>
                    <a:lstStyle/>
                    <a:p>
                      <a:pPr algn="ctr" fontAlgn="ctr"/>
                      <a:r>
                        <a:rPr lang="en-US" sz="1300" b="0" i="0" u="none" strike="noStrike">
                          <a:solidFill>
                            <a:srgbClr val="000000"/>
                          </a:solidFill>
                          <a:effectLst/>
                          <a:latin typeface="Georgia" panose="02040502050405020303" pitchFamily="18" charset="0"/>
                        </a:rPr>
                        <a:t>231.0</a:t>
                      </a:r>
                    </a:p>
                  </a:txBody>
                  <a:tcPr marL="9525" marR="9525" marT="9525" marB="0" anchor="ctr">
                    <a:lnL>
                      <a:noFill/>
                    </a:lnL>
                    <a:lnR>
                      <a:noFill/>
                    </a:lnR>
                    <a:lnT>
                      <a:noFill/>
                    </a:lnT>
                    <a:lnB>
                      <a:noFill/>
                    </a:lnB>
                    <a:solidFill>
                      <a:srgbClr val="D9D9D9"/>
                    </a:solidFill>
                  </a:tcPr>
                </a:tc>
                <a:tc>
                  <a:txBody>
                    <a:bodyPr/>
                    <a:lstStyle/>
                    <a:p>
                      <a:pPr algn="ctr" fontAlgn="ctr"/>
                      <a:r>
                        <a:rPr lang="en-US" sz="1300" b="0" i="0" u="none" strike="noStrike">
                          <a:solidFill>
                            <a:srgbClr val="000000"/>
                          </a:solidFill>
                          <a:effectLst/>
                          <a:latin typeface="Georgia" panose="02040502050405020303" pitchFamily="18" charset="0"/>
                        </a:rPr>
                        <a:t>278.3</a:t>
                      </a:r>
                    </a:p>
                  </a:txBody>
                  <a:tcPr marL="9525" marR="9525" marT="9525" marB="0" anchor="ctr">
                    <a:lnL>
                      <a:noFill/>
                    </a:lnL>
                    <a:lnR>
                      <a:noFill/>
                    </a:lnR>
                    <a:lnT>
                      <a:noFill/>
                    </a:lnT>
                    <a:lnB>
                      <a:noFill/>
                    </a:lnB>
                    <a:solidFill>
                      <a:srgbClr val="D9D9D9"/>
                    </a:solidFill>
                  </a:tcPr>
                </a:tc>
                <a:extLst>
                  <a:ext uri="{0D108BD9-81ED-4DB2-BD59-A6C34878D82A}">
                    <a16:rowId xmlns:a16="http://schemas.microsoft.com/office/drawing/2014/main" xmlns="" val="2364955950"/>
                  </a:ext>
                </a:extLst>
              </a:tr>
              <a:tr h="326614">
                <a:tc>
                  <a:txBody>
                    <a:bodyPr/>
                    <a:lstStyle/>
                    <a:p>
                      <a:pPr algn="l" fontAlgn="b"/>
                      <a:r>
                        <a:rPr lang="en-US" sz="1300" b="0" i="0" u="none" strike="noStrike" dirty="0">
                          <a:solidFill>
                            <a:srgbClr val="000000"/>
                          </a:solidFill>
                          <a:effectLst/>
                          <a:latin typeface="Georgia" panose="02040502050405020303" pitchFamily="18" charset="0"/>
                        </a:rPr>
                        <a:t>Net NPLs</a:t>
                      </a:r>
                    </a:p>
                  </a:txBody>
                  <a:tcPr marL="85725" marR="9525" marT="9525" marB="0" anchor="ctr">
                    <a:lnL>
                      <a:noFill/>
                    </a:lnL>
                    <a:lnR>
                      <a:noFill/>
                    </a:lnR>
                    <a:lnT>
                      <a:noFill/>
                    </a:lnT>
                    <a:lnB>
                      <a:noFill/>
                    </a:lnB>
                  </a:tcPr>
                </a:tc>
                <a:tc>
                  <a:txBody>
                    <a:bodyPr/>
                    <a:lstStyle/>
                    <a:p>
                      <a:pPr algn="ctr" fontAlgn="ctr"/>
                      <a:r>
                        <a:rPr lang="en-US" sz="1300" b="0" i="0" u="none" strike="noStrike">
                          <a:solidFill>
                            <a:srgbClr val="000000"/>
                          </a:solidFill>
                          <a:effectLst/>
                          <a:latin typeface="Georgia" panose="02040502050405020303" pitchFamily="18" charset="0"/>
                        </a:rPr>
                        <a:t>0.3</a:t>
                      </a:r>
                    </a:p>
                  </a:txBody>
                  <a:tcPr marL="9525" marR="9525" marT="9525" marB="0" anchor="ctr">
                    <a:lnL>
                      <a:noFill/>
                    </a:lnL>
                    <a:lnR>
                      <a:noFill/>
                    </a:lnR>
                    <a:lnT>
                      <a:noFill/>
                    </a:lnT>
                    <a:lnB>
                      <a:noFill/>
                    </a:lnB>
                  </a:tcPr>
                </a:tc>
                <a:tc>
                  <a:txBody>
                    <a:bodyPr/>
                    <a:lstStyle/>
                    <a:p>
                      <a:pPr algn="ctr" fontAlgn="ctr"/>
                      <a:r>
                        <a:rPr lang="en-US" sz="1300" b="0" i="0" u="none" strike="noStrike">
                          <a:solidFill>
                            <a:srgbClr val="000000"/>
                          </a:solidFill>
                          <a:effectLst/>
                          <a:latin typeface="Georgia" panose="02040502050405020303" pitchFamily="18" charset="0"/>
                        </a:rPr>
                        <a:t>-0.5</a:t>
                      </a:r>
                    </a:p>
                  </a:txBody>
                  <a:tcPr marL="9525" marR="9525" marT="9525" marB="0" anchor="ctr">
                    <a:lnL>
                      <a:noFill/>
                    </a:lnL>
                    <a:lnR>
                      <a:noFill/>
                    </a:lnR>
                    <a:lnT>
                      <a:noFill/>
                    </a:lnT>
                    <a:lnB>
                      <a:noFill/>
                    </a:lnB>
                  </a:tcPr>
                </a:tc>
                <a:tc>
                  <a:txBody>
                    <a:bodyPr/>
                    <a:lstStyle/>
                    <a:p>
                      <a:pPr algn="ctr" fontAlgn="ctr"/>
                      <a:r>
                        <a:rPr lang="en-US" sz="1300" b="0" i="0" u="none" strike="noStrike" dirty="0">
                          <a:solidFill>
                            <a:srgbClr val="000000"/>
                          </a:solidFill>
                          <a:effectLst/>
                          <a:latin typeface="Georgia" panose="02040502050405020303" pitchFamily="18" charset="0"/>
                        </a:rPr>
                        <a:t>0.4</a:t>
                      </a:r>
                    </a:p>
                  </a:txBody>
                  <a:tcPr marL="9525" marR="9525" marT="9525" marB="0" anchor="ctr">
                    <a:lnL>
                      <a:noFill/>
                    </a:lnL>
                    <a:lnR>
                      <a:noFill/>
                    </a:lnR>
                    <a:lnT>
                      <a:noFill/>
                    </a:lnT>
                    <a:lnB>
                      <a:noFill/>
                    </a:lnB>
                  </a:tcPr>
                </a:tc>
                <a:tc>
                  <a:txBody>
                    <a:bodyPr/>
                    <a:lstStyle/>
                    <a:p>
                      <a:pPr algn="ctr" fontAlgn="ctr"/>
                      <a:r>
                        <a:rPr lang="en-US" sz="1300" b="0" i="0" u="none" strike="noStrike">
                          <a:solidFill>
                            <a:srgbClr val="000000"/>
                          </a:solidFill>
                          <a:effectLst/>
                          <a:latin typeface="Georgia" panose="02040502050405020303" pitchFamily="18" charset="0"/>
                        </a:rPr>
                        <a:t>3.4</a:t>
                      </a:r>
                    </a:p>
                  </a:txBody>
                  <a:tcPr marL="9525" marR="9525" marT="9525" marB="0" anchor="ctr">
                    <a:lnL>
                      <a:noFill/>
                    </a:lnL>
                    <a:lnR>
                      <a:noFill/>
                    </a:lnR>
                    <a:lnT>
                      <a:noFill/>
                    </a:lnT>
                    <a:lnB>
                      <a:noFill/>
                    </a:lnB>
                  </a:tcPr>
                </a:tc>
                <a:tc>
                  <a:txBody>
                    <a:bodyPr/>
                    <a:lstStyle/>
                    <a:p>
                      <a:pPr algn="ctr" fontAlgn="ctr"/>
                      <a:r>
                        <a:rPr lang="en-US" sz="1300" b="0" i="0" u="none" strike="noStrike">
                          <a:solidFill>
                            <a:srgbClr val="000000"/>
                          </a:solidFill>
                          <a:effectLst/>
                          <a:latin typeface="Georgia" panose="02040502050405020303" pitchFamily="18" charset="0"/>
                        </a:rPr>
                        <a:t>-0.5</a:t>
                      </a:r>
                    </a:p>
                  </a:txBody>
                  <a:tcPr marL="9525" marR="9525" marT="9525" marB="0" anchor="ctr">
                    <a:lnL>
                      <a:noFill/>
                    </a:lnL>
                    <a:lnR>
                      <a:noFill/>
                    </a:lnR>
                    <a:lnT>
                      <a:noFill/>
                    </a:lnT>
                    <a:lnB>
                      <a:noFill/>
                    </a:lnB>
                  </a:tcPr>
                </a:tc>
                <a:tc>
                  <a:txBody>
                    <a:bodyPr/>
                    <a:lstStyle/>
                    <a:p>
                      <a:pPr algn="ctr" fontAlgn="ctr"/>
                      <a:r>
                        <a:rPr lang="en-US" sz="1300" b="0" i="0" u="none" strike="noStrike">
                          <a:solidFill>
                            <a:srgbClr val="000000"/>
                          </a:solidFill>
                          <a:effectLst/>
                          <a:latin typeface="Georgia" panose="02040502050405020303" pitchFamily="18" charset="0"/>
                        </a:rPr>
                        <a:t>3.3</a:t>
                      </a:r>
                    </a:p>
                  </a:txBody>
                  <a:tcPr marL="9525" marR="9525" marT="9525" marB="0" anchor="ctr">
                    <a:lnL>
                      <a:noFill/>
                    </a:lnL>
                    <a:lnR>
                      <a:noFill/>
                    </a:lnR>
                    <a:lnT>
                      <a:noFill/>
                    </a:lnT>
                    <a:lnB>
                      <a:noFill/>
                    </a:lnB>
                  </a:tcPr>
                </a:tc>
                <a:extLst>
                  <a:ext uri="{0D108BD9-81ED-4DB2-BD59-A6C34878D82A}">
                    <a16:rowId xmlns:a16="http://schemas.microsoft.com/office/drawing/2014/main" xmlns="" val="2768614533"/>
                  </a:ext>
                </a:extLst>
              </a:tr>
              <a:tr h="326614">
                <a:tc>
                  <a:txBody>
                    <a:bodyPr/>
                    <a:lstStyle/>
                    <a:p>
                      <a:pPr algn="l" fontAlgn="b"/>
                      <a:r>
                        <a:rPr lang="en-US" sz="1300" b="1" i="0" u="none" strike="noStrike" dirty="0">
                          <a:solidFill>
                            <a:srgbClr val="FFFFFF"/>
                          </a:solidFill>
                          <a:effectLst/>
                          <a:latin typeface="Georgia" panose="02040502050405020303" pitchFamily="18" charset="0"/>
                        </a:rPr>
                        <a:t> </a:t>
                      </a:r>
                    </a:p>
                  </a:txBody>
                  <a:tcPr marL="85725" marR="9525" marT="9525" marB="0" anchor="ctr">
                    <a:lnL>
                      <a:noFill/>
                    </a:lnL>
                    <a:lnR>
                      <a:noFill/>
                    </a:lnR>
                    <a:lnT>
                      <a:noFill/>
                    </a:lnT>
                    <a:lnB>
                      <a:noFill/>
                    </a:lnB>
                    <a:solidFill>
                      <a:srgbClr val="002060"/>
                    </a:solidFill>
                  </a:tcPr>
                </a:tc>
                <a:tc>
                  <a:txBody>
                    <a:bodyPr/>
                    <a:lstStyle/>
                    <a:p>
                      <a:pPr algn="ctr" fontAlgn="ctr"/>
                      <a:r>
                        <a:rPr lang="en-US" sz="1300" b="0" i="0" u="none" strike="noStrike">
                          <a:solidFill>
                            <a:srgbClr val="000000"/>
                          </a:solidFill>
                          <a:effectLst/>
                          <a:latin typeface="Georgia" panose="02040502050405020303" pitchFamily="18" charset="0"/>
                        </a:rPr>
                        <a:t> </a:t>
                      </a:r>
                    </a:p>
                  </a:txBody>
                  <a:tcPr marL="9525" marR="9525" marT="9525" marB="0" anchor="ctr">
                    <a:lnL>
                      <a:noFill/>
                    </a:lnL>
                    <a:lnR>
                      <a:noFill/>
                    </a:lnR>
                    <a:lnT>
                      <a:noFill/>
                    </a:lnT>
                    <a:lnB>
                      <a:noFill/>
                    </a:lnB>
                    <a:solidFill>
                      <a:srgbClr val="002060"/>
                    </a:solidFill>
                  </a:tcPr>
                </a:tc>
                <a:tc>
                  <a:txBody>
                    <a:bodyPr/>
                    <a:lstStyle/>
                    <a:p>
                      <a:pPr algn="ctr" fontAlgn="ctr"/>
                      <a:r>
                        <a:rPr lang="en-US" sz="1300" b="0" i="0" u="none" strike="noStrike">
                          <a:solidFill>
                            <a:srgbClr val="000000"/>
                          </a:solidFill>
                          <a:effectLst/>
                          <a:latin typeface="Georgia" panose="02040502050405020303" pitchFamily="18" charset="0"/>
                        </a:rPr>
                        <a:t> </a:t>
                      </a:r>
                    </a:p>
                  </a:txBody>
                  <a:tcPr marL="9525" marR="9525" marT="9525" marB="0" anchor="ctr">
                    <a:lnL>
                      <a:noFill/>
                    </a:lnL>
                    <a:lnR>
                      <a:noFill/>
                    </a:lnR>
                    <a:lnT>
                      <a:noFill/>
                    </a:lnT>
                    <a:lnB>
                      <a:noFill/>
                    </a:lnB>
                    <a:solidFill>
                      <a:srgbClr val="002060"/>
                    </a:solidFill>
                  </a:tcPr>
                </a:tc>
                <a:tc>
                  <a:txBody>
                    <a:bodyPr/>
                    <a:lstStyle/>
                    <a:p>
                      <a:pPr algn="ctr" fontAlgn="ctr"/>
                      <a:r>
                        <a:rPr lang="en-US" sz="1300" b="0" i="0" u="none" strike="noStrike" dirty="0">
                          <a:solidFill>
                            <a:srgbClr val="000000"/>
                          </a:solidFill>
                          <a:effectLst/>
                          <a:latin typeface="Georgia" panose="02040502050405020303" pitchFamily="18" charset="0"/>
                        </a:rPr>
                        <a:t> </a:t>
                      </a:r>
                    </a:p>
                  </a:txBody>
                  <a:tcPr marL="9525" marR="9525" marT="9525" marB="0" anchor="ctr">
                    <a:lnL>
                      <a:noFill/>
                    </a:lnL>
                    <a:lnR>
                      <a:noFill/>
                    </a:lnR>
                    <a:lnT>
                      <a:noFill/>
                    </a:lnT>
                    <a:lnB>
                      <a:noFill/>
                    </a:lnB>
                    <a:solidFill>
                      <a:srgbClr val="002060"/>
                    </a:solidFill>
                  </a:tcPr>
                </a:tc>
                <a:tc>
                  <a:txBody>
                    <a:bodyPr/>
                    <a:lstStyle/>
                    <a:p>
                      <a:pPr algn="ctr" fontAlgn="ctr"/>
                      <a:r>
                        <a:rPr lang="en-US" sz="1300" b="0" i="0" u="none" strike="noStrike" dirty="0">
                          <a:solidFill>
                            <a:srgbClr val="000000"/>
                          </a:solidFill>
                          <a:effectLst/>
                          <a:latin typeface="Georgia" panose="02040502050405020303" pitchFamily="18" charset="0"/>
                        </a:rPr>
                        <a:t> </a:t>
                      </a:r>
                    </a:p>
                  </a:txBody>
                  <a:tcPr marL="9525" marR="9525" marT="9525" marB="0" anchor="ctr">
                    <a:lnL>
                      <a:noFill/>
                    </a:lnL>
                    <a:lnR>
                      <a:noFill/>
                    </a:lnR>
                    <a:lnT>
                      <a:noFill/>
                    </a:lnT>
                    <a:lnB>
                      <a:noFill/>
                    </a:lnB>
                    <a:solidFill>
                      <a:srgbClr val="002060"/>
                    </a:solidFill>
                  </a:tcPr>
                </a:tc>
                <a:tc>
                  <a:txBody>
                    <a:bodyPr/>
                    <a:lstStyle/>
                    <a:p>
                      <a:pPr algn="ctr" fontAlgn="ctr"/>
                      <a:r>
                        <a:rPr lang="en-US" sz="1300" b="0" i="0" u="none" strike="noStrike">
                          <a:solidFill>
                            <a:srgbClr val="000000"/>
                          </a:solidFill>
                          <a:effectLst/>
                          <a:latin typeface="Georgia" panose="02040502050405020303" pitchFamily="18" charset="0"/>
                        </a:rPr>
                        <a:t> </a:t>
                      </a:r>
                    </a:p>
                  </a:txBody>
                  <a:tcPr marL="9525" marR="9525" marT="9525" marB="0" anchor="ctr">
                    <a:lnL>
                      <a:noFill/>
                    </a:lnL>
                    <a:lnR>
                      <a:noFill/>
                    </a:lnR>
                    <a:lnT>
                      <a:noFill/>
                    </a:lnT>
                    <a:lnB>
                      <a:noFill/>
                    </a:lnB>
                    <a:solidFill>
                      <a:srgbClr val="002060"/>
                    </a:solidFill>
                  </a:tcPr>
                </a:tc>
                <a:tc>
                  <a:txBody>
                    <a:bodyPr/>
                    <a:lstStyle/>
                    <a:p>
                      <a:pPr algn="ctr" fontAlgn="ctr"/>
                      <a:r>
                        <a:rPr lang="en-US" sz="1300" b="0" i="0" u="none" strike="noStrike">
                          <a:solidFill>
                            <a:srgbClr val="000000"/>
                          </a:solidFill>
                          <a:effectLst/>
                          <a:latin typeface="Georgia" panose="02040502050405020303" pitchFamily="18" charset="0"/>
                        </a:rPr>
                        <a:t> </a:t>
                      </a:r>
                    </a:p>
                  </a:txBody>
                  <a:tcPr marL="9525" marR="9525" marT="9525" marB="0" anchor="ctr">
                    <a:lnL>
                      <a:noFill/>
                    </a:lnL>
                    <a:lnR>
                      <a:noFill/>
                    </a:lnR>
                    <a:lnT>
                      <a:noFill/>
                    </a:lnT>
                    <a:lnB>
                      <a:noFill/>
                    </a:lnB>
                    <a:solidFill>
                      <a:srgbClr val="002060"/>
                    </a:solidFill>
                  </a:tcPr>
                </a:tc>
                <a:extLst>
                  <a:ext uri="{0D108BD9-81ED-4DB2-BD59-A6C34878D82A}">
                    <a16:rowId xmlns:a16="http://schemas.microsoft.com/office/drawing/2014/main" xmlns="" val="484872715"/>
                  </a:ext>
                </a:extLst>
              </a:tr>
              <a:tr h="326614">
                <a:tc>
                  <a:txBody>
                    <a:bodyPr/>
                    <a:lstStyle/>
                    <a:p>
                      <a:pPr algn="l" fontAlgn="b"/>
                      <a:r>
                        <a:rPr lang="en-US" sz="1300" b="0" i="0" u="none" strike="noStrike" dirty="0">
                          <a:solidFill>
                            <a:srgbClr val="000000"/>
                          </a:solidFill>
                          <a:effectLst/>
                          <a:latin typeface="Georgia" panose="02040502050405020303" pitchFamily="18" charset="0"/>
                        </a:rPr>
                        <a:t>NPLs to Total Loans</a:t>
                      </a:r>
                    </a:p>
                  </a:txBody>
                  <a:tcPr marL="85725" marR="9525" marT="9525" marB="0" anchor="ctr">
                    <a:lnL>
                      <a:noFill/>
                    </a:lnL>
                    <a:lnR>
                      <a:noFill/>
                    </a:lnR>
                    <a:lnT>
                      <a:noFill/>
                    </a:lnT>
                    <a:lnB>
                      <a:noFill/>
                    </a:lnB>
                    <a:solidFill>
                      <a:srgbClr val="D9D9D9"/>
                    </a:solidFill>
                  </a:tcPr>
                </a:tc>
                <a:tc>
                  <a:txBody>
                    <a:bodyPr/>
                    <a:lstStyle/>
                    <a:p>
                      <a:pPr algn="ctr" fontAlgn="ctr"/>
                      <a:r>
                        <a:rPr lang="en-US" sz="1300" b="0" i="0" u="none" strike="noStrike">
                          <a:solidFill>
                            <a:srgbClr val="000000"/>
                          </a:solidFill>
                          <a:effectLst/>
                          <a:latin typeface="Georgia" panose="02040502050405020303" pitchFamily="18" charset="0"/>
                        </a:rPr>
                        <a:t>2.5%</a:t>
                      </a:r>
                    </a:p>
                  </a:txBody>
                  <a:tcPr marL="9525" marR="9525" marT="9525" marB="0" anchor="ctr">
                    <a:lnL>
                      <a:noFill/>
                    </a:lnL>
                    <a:lnR>
                      <a:noFill/>
                    </a:lnR>
                    <a:lnT>
                      <a:noFill/>
                    </a:lnT>
                    <a:lnB>
                      <a:noFill/>
                    </a:lnB>
                    <a:solidFill>
                      <a:srgbClr val="D9D9D9"/>
                    </a:solidFill>
                  </a:tcPr>
                </a:tc>
                <a:tc>
                  <a:txBody>
                    <a:bodyPr/>
                    <a:lstStyle/>
                    <a:p>
                      <a:pPr algn="ctr" fontAlgn="ctr"/>
                      <a:r>
                        <a:rPr lang="en-US" sz="1300" b="0" i="0" u="none" strike="noStrike">
                          <a:solidFill>
                            <a:srgbClr val="000000"/>
                          </a:solidFill>
                          <a:effectLst/>
                          <a:latin typeface="Georgia" panose="02040502050405020303" pitchFamily="18" charset="0"/>
                        </a:rPr>
                        <a:t>1.5%</a:t>
                      </a:r>
                    </a:p>
                  </a:txBody>
                  <a:tcPr marL="9525" marR="9525" marT="9525" marB="0" anchor="ctr">
                    <a:lnL>
                      <a:noFill/>
                    </a:lnL>
                    <a:lnR>
                      <a:noFill/>
                    </a:lnR>
                    <a:lnT>
                      <a:noFill/>
                    </a:lnT>
                    <a:lnB>
                      <a:noFill/>
                    </a:lnB>
                    <a:solidFill>
                      <a:srgbClr val="D9D9D9"/>
                    </a:solidFill>
                  </a:tcPr>
                </a:tc>
                <a:tc>
                  <a:txBody>
                    <a:bodyPr/>
                    <a:lstStyle/>
                    <a:p>
                      <a:pPr algn="ctr" fontAlgn="ctr"/>
                      <a:r>
                        <a:rPr lang="en-US" sz="1300" b="0" i="0" u="none" strike="noStrike">
                          <a:solidFill>
                            <a:srgbClr val="000000"/>
                          </a:solidFill>
                          <a:effectLst/>
                          <a:latin typeface="Georgia" panose="02040502050405020303" pitchFamily="18" charset="0"/>
                        </a:rPr>
                        <a:t>2.4%</a:t>
                      </a:r>
                    </a:p>
                  </a:txBody>
                  <a:tcPr marL="9525" marR="9525" marT="9525" marB="0" anchor="ctr">
                    <a:lnL>
                      <a:noFill/>
                    </a:lnL>
                    <a:lnR>
                      <a:noFill/>
                    </a:lnR>
                    <a:lnT>
                      <a:noFill/>
                    </a:lnT>
                    <a:lnB>
                      <a:noFill/>
                    </a:lnB>
                    <a:solidFill>
                      <a:srgbClr val="D9D9D9"/>
                    </a:solidFill>
                  </a:tcPr>
                </a:tc>
                <a:tc>
                  <a:txBody>
                    <a:bodyPr/>
                    <a:lstStyle/>
                    <a:p>
                      <a:pPr algn="ctr" fontAlgn="ctr"/>
                      <a:r>
                        <a:rPr lang="en-US" sz="1300" b="0" i="0" u="none" strike="noStrike" dirty="0">
                          <a:solidFill>
                            <a:srgbClr val="000000"/>
                          </a:solidFill>
                          <a:effectLst/>
                          <a:latin typeface="Georgia" panose="02040502050405020303" pitchFamily="18" charset="0"/>
                        </a:rPr>
                        <a:t>5.3%</a:t>
                      </a:r>
                    </a:p>
                  </a:txBody>
                  <a:tcPr marL="9525" marR="9525" marT="9525" marB="0" anchor="ctr">
                    <a:lnL>
                      <a:noFill/>
                    </a:lnL>
                    <a:lnR>
                      <a:noFill/>
                    </a:lnR>
                    <a:lnT>
                      <a:noFill/>
                    </a:lnT>
                    <a:lnB>
                      <a:noFill/>
                    </a:lnB>
                    <a:solidFill>
                      <a:srgbClr val="D9D9D9"/>
                    </a:solidFill>
                  </a:tcPr>
                </a:tc>
                <a:tc>
                  <a:txBody>
                    <a:bodyPr/>
                    <a:lstStyle/>
                    <a:p>
                      <a:pPr algn="ctr" fontAlgn="ctr"/>
                      <a:r>
                        <a:rPr lang="en-US" sz="1300" b="0" i="0" u="none" strike="noStrike" dirty="0">
                          <a:solidFill>
                            <a:srgbClr val="000000"/>
                          </a:solidFill>
                          <a:effectLst/>
                          <a:latin typeface="Georgia" panose="02040502050405020303" pitchFamily="18" charset="0"/>
                        </a:rPr>
                        <a:t>3.3%</a:t>
                      </a:r>
                    </a:p>
                  </a:txBody>
                  <a:tcPr marL="9525" marR="9525" marT="9525" marB="0" anchor="ctr">
                    <a:lnL>
                      <a:noFill/>
                    </a:lnL>
                    <a:lnR>
                      <a:noFill/>
                    </a:lnR>
                    <a:lnT>
                      <a:noFill/>
                    </a:lnT>
                    <a:lnB>
                      <a:noFill/>
                    </a:lnB>
                    <a:solidFill>
                      <a:srgbClr val="D9D9D9"/>
                    </a:solidFill>
                  </a:tcPr>
                </a:tc>
                <a:tc>
                  <a:txBody>
                    <a:bodyPr/>
                    <a:lstStyle/>
                    <a:p>
                      <a:pPr algn="ctr" fontAlgn="ctr"/>
                      <a:r>
                        <a:rPr lang="en-US" sz="1300" b="0" i="0" u="none" strike="noStrike">
                          <a:solidFill>
                            <a:srgbClr val="000000"/>
                          </a:solidFill>
                          <a:effectLst/>
                          <a:latin typeface="Georgia" panose="02040502050405020303" pitchFamily="18" charset="0"/>
                        </a:rPr>
                        <a:t>5.2%</a:t>
                      </a:r>
                    </a:p>
                  </a:txBody>
                  <a:tcPr marL="9525" marR="9525" marT="9525" marB="0" anchor="ctr">
                    <a:lnL>
                      <a:noFill/>
                    </a:lnL>
                    <a:lnR>
                      <a:noFill/>
                    </a:lnR>
                    <a:lnT>
                      <a:noFill/>
                    </a:lnT>
                    <a:lnB>
                      <a:noFill/>
                    </a:lnB>
                    <a:solidFill>
                      <a:srgbClr val="D9D9D9"/>
                    </a:solidFill>
                  </a:tcPr>
                </a:tc>
                <a:extLst>
                  <a:ext uri="{0D108BD9-81ED-4DB2-BD59-A6C34878D82A}">
                    <a16:rowId xmlns:a16="http://schemas.microsoft.com/office/drawing/2014/main" xmlns="" val="1353560808"/>
                  </a:ext>
                </a:extLst>
              </a:tr>
              <a:tr h="326614">
                <a:tc>
                  <a:txBody>
                    <a:bodyPr/>
                    <a:lstStyle/>
                    <a:p>
                      <a:pPr algn="l" fontAlgn="b"/>
                      <a:r>
                        <a:rPr lang="en-US" sz="1300" b="0" i="0" u="none" strike="noStrike" dirty="0">
                          <a:solidFill>
                            <a:srgbClr val="000000"/>
                          </a:solidFill>
                          <a:effectLst/>
                          <a:latin typeface="Georgia" panose="02040502050405020303" pitchFamily="18" charset="0"/>
                        </a:rPr>
                        <a:t>Provision to NPLs</a:t>
                      </a:r>
                    </a:p>
                  </a:txBody>
                  <a:tcPr marL="85725" marR="9525" marT="9525" marB="0" anchor="ctr">
                    <a:lnL>
                      <a:noFill/>
                    </a:lnL>
                    <a:lnR>
                      <a:noFill/>
                    </a:lnR>
                    <a:lnT>
                      <a:noFill/>
                    </a:lnT>
                    <a:lnB>
                      <a:noFill/>
                    </a:lnB>
                    <a:solidFill>
                      <a:srgbClr val="FFFFFF"/>
                    </a:solidFill>
                  </a:tcPr>
                </a:tc>
                <a:tc>
                  <a:txBody>
                    <a:bodyPr/>
                    <a:lstStyle/>
                    <a:p>
                      <a:pPr algn="ctr" fontAlgn="ctr"/>
                      <a:r>
                        <a:rPr lang="en-US" sz="1300" b="0" i="0" u="none" strike="noStrike">
                          <a:solidFill>
                            <a:srgbClr val="000000"/>
                          </a:solidFill>
                          <a:effectLst/>
                          <a:latin typeface="Georgia" panose="02040502050405020303" pitchFamily="18" charset="0"/>
                        </a:rPr>
                        <a:t>86.4%</a:t>
                      </a:r>
                    </a:p>
                  </a:txBody>
                  <a:tcPr marL="9525" marR="9525" marT="9525" marB="0" anchor="ctr">
                    <a:lnL>
                      <a:noFill/>
                    </a:lnL>
                    <a:lnR>
                      <a:noFill/>
                    </a:lnR>
                    <a:lnT>
                      <a:noFill/>
                    </a:lnT>
                    <a:lnB>
                      <a:noFill/>
                    </a:lnB>
                    <a:solidFill>
                      <a:srgbClr val="FFFFFF"/>
                    </a:solidFill>
                  </a:tcPr>
                </a:tc>
                <a:tc>
                  <a:txBody>
                    <a:bodyPr/>
                    <a:lstStyle/>
                    <a:p>
                      <a:pPr algn="ctr" fontAlgn="ctr"/>
                      <a:r>
                        <a:rPr lang="en-US" sz="1300" b="0" i="0" u="none" strike="noStrike">
                          <a:solidFill>
                            <a:srgbClr val="000000"/>
                          </a:solidFill>
                          <a:effectLst/>
                          <a:latin typeface="Georgia" panose="02040502050405020303" pitchFamily="18" charset="0"/>
                        </a:rPr>
                        <a:t>124.6%</a:t>
                      </a:r>
                    </a:p>
                  </a:txBody>
                  <a:tcPr marL="9525" marR="9525" marT="9525" marB="0" anchor="ctr">
                    <a:lnL>
                      <a:noFill/>
                    </a:lnL>
                    <a:lnR>
                      <a:noFill/>
                    </a:lnR>
                    <a:lnT>
                      <a:noFill/>
                    </a:lnT>
                    <a:lnB>
                      <a:noFill/>
                    </a:lnB>
                    <a:solidFill>
                      <a:srgbClr val="FFFFFF"/>
                    </a:solidFill>
                  </a:tcPr>
                </a:tc>
                <a:tc>
                  <a:txBody>
                    <a:bodyPr/>
                    <a:lstStyle/>
                    <a:p>
                      <a:pPr algn="ctr" fontAlgn="ctr"/>
                      <a:r>
                        <a:rPr lang="en-US" sz="1300" b="0" i="0" u="none" strike="noStrike" dirty="0">
                          <a:solidFill>
                            <a:srgbClr val="000000"/>
                          </a:solidFill>
                          <a:effectLst/>
                          <a:latin typeface="Georgia" panose="02040502050405020303" pitchFamily="18" charset="0"/>
                        </a:rPr>
                        <a:t>92.1%</a:t>
                      </a:r>
                    </a:p>
                  </a:txBody>
                  <a:tcPr marL="9525" marR="9525" marT="9525" marB="0" anchor="ctr">
                    <a:lnL>
                      <a:noFill/>
                    </a:lnL>
                    <a:lnR>
                      <a:noFill/>
                    </a:lnR>
                    <a:lnT>
                      <a:noFill/>
                    </a:lnT>
                    <a:lnB>
                      <a:noFill/>
                    </a:lnB>
                    <a:solidFill>
                      <a:srgbClr val="FFFFFF"/>
                    </a:solidFill>
                  </a:tcPr>
                </a:tc>
                <a:tc>
                  <a:txBody>
                    <a:bodyPr/>
                    <a:lstStyle/>
                    <a:p>
                      <a:pPr algn="ctr" fontAlgn="ctr"/>
                      <a:r>
                        <a:rPr lang="en-US" sz="1300" b="0" i="0" u="none" strike="noStrike" dirty="0">
                          <a:solidFill>
                            <a:srgbClr val="000000"/>
                          </a:solidFill>
                          <a:effectLst/>
                          <a:latin typeface="Georgia" panose="02040502050405020303" pitchFamily="18" charset="0"/>
                        </a:rPr>
                        <a:t>70.0%</a:t>
                      </a:r>
                    </a:p>
                  </a:txBody>
                  <a:tcPr marL="9525" marR="9525" marT="9525" marB="0" anchor="ctr">
                    <a:lnL>
                      <a:noFill/>
                    </a:lnL>
                    <a:lnR>
                      <a:noFill/>
                    </a:lnR>
                    <a:lnT>
                      <a:noFill/>
                    </a:lnT>
                    <a:lnB>
                      <a:noFill/>
                    </a:lnB>
                    <a:solidFill>
                      <a:srgbClr val="FFFFFF"/>
                    </a:solidFill>
                  </a:tcPr>
                </a:tc>
                <a:tc>
                  <a:txBody>
                    <a:bodyPr/>
                    <a:lstStyle/>
                    <a:p>
                      <a:pPr algn="ctr" fontAlgn="ctr"/>
                      <a:r>
                        <a:rPr lang="en-US" sz="1300" b="0" i="0" u="none" strike="noStrike" dirty="0">
                          <a:solidFill>
                            <a:srgbClr val="000000"/>
                          </a:solidFill>
                          <a:effectLst/>
                          <a:latin typeface="Georgia" panose="02040502050405020303" pitchFamily="18" charset="0"/>
                        </a:rPr>
                        <a:t>106.5%</a:t>
                      </a:r>
                    </a:p>
                  </a:txBody>
                  <a:tcPr marL="9525" marR="9525" marT="9525" marB="0" anchor="ctr">
                    <a:lnL>
                      <a:noFill/>
                    </a:lnL>
                    <a:lnR>
                      <a:noFill/>
                    </a:lnR>
                    <a:lnT>
                      <a:noFill/>
                    </a:lnT>
                    <a:lnB>
                      <a:noFill/>
                    </a:lnB>
                    <a:solidFill>
                      <a:srgbClr val="FFFFFF"/>
                    </a:solidFill>
                  </a:tcPr>
                </a:tc>
                <a:tc>
                  <a:txBody>
                    <a:bodyPr/>
                    <a:lstStyle/>
                    <a:p>
                      <a:pPr algn="ctr" fontAlgn="ctr"/>
                      <a:r>
                        <a:rPr lang="en-US" sz="1300" b="0" i="0" u="none" strike="noStrike" dirty="0">
                          <a:solidFill>
                            <a:srgbClr val="000000"/>
                          </a:solidFill>
                          <a:effectLst/>
                          <a:latin typeface="Georgia" panose="02040502050405020303" pitchFamily="18" charset="0"/>
                        </a:rPr>
                        <a:t>78.1%</a:t>
                      </a:r>
                    </a:p>
                  </a:txBody>
                  <a:tcPr marL="9525" marR="9525" marT="9525" marB="0" anchor="ctr">
                    <a:lnL>
                      <a:noFill/>
                    </a:lnL>
                    <a:lnR>
                      <a:noFill/>
                    </a:lnR>
                    <a:lnT>
                      <a:noFill/>
                    </a:lnT>
                    <a:lnB>
                      <a:noFill/>
                    </a:lnB>
                    <a:solidFill>
                      <a:srgbClr val="FFFFFF"/>
                    </a:solidFill>
                  </a:tcPr>
                </a:tc>
                <a:extLst>
                  <a:ext uri="{0D108BD9-81ED-4DB2-BD59-A6C34878D82A}">
                    <a16:rowId xmlns:a16="http://schemas.microsoft.com/office/drawing/2014/main" xmlns="" val="258439458"/>
                  </a:ext>
                </a:extLst>
              </a:tr>
              <a:tr h="326614">
                <a:tc>
                  <a:txBody>
                    <a:bodyPr/>
                    <a:lstStyle/>
                    <a:p>
                      <a:pPr algn="l" fontAlgn="b"/>
                      <a:r>
                        <a:rPr lang="nl-NL" sz="1300" b="0" i="0" u="none" strike="noStrike" dirty="0">
                          <a:solidFill>
                            <a:srgbClr val="000000"/>
                          </a:solidFill>
                          <a:effectLst/>
                          <a:latin typeface="Georgia" panose="02040502050405020303" pitchFamily="18" charset="0"/>
                        </a:rPr>
                        <a:t>Net NPLs to Net Loans</a:t>
                      </a:r>
                    </a:p>
                  </a:txBody>
                  <a:tcPr marL="85725" marR="9525" marT="9525" marB="0" anchor="ctr">
                    <a:lnL>
                      <a:noFill/>
                    </a:lnL>
                    <a:lnR>
                      <a:noFill/>
                    </a:lnR>
                    <a:lnT>
                      <a:noFill/>
                    </a:lnT>
                    <a:lnB>
                      <a:noFill/>
                    </a:lnB>
                    <a:solidFill>
                      <a:srgbClr val="D9D9D9"/>
                    </a:solidFill>
                  </a:tcPr>
                </a:tc>
                <a:tc>
                  <a:txBody>
                    <a:bodyPr/>
                    <a:lstStyle/>
                    <a:p>
                      <a:pPr algn="ctr" fontAlgn="ctr"/>
                      <a:r>
                        <a:rPr lang="en-US" sz="1300" b="0" i="0" u="none" strike="noStrike">
                          <a:solidFill>
                            <a:srgbClr val="000000"/>
                          </a:solidFill>
                          <a:effectLst/>
                          <a:latin typeface="Georgia" panose="02040502050405020303" pitchFamily="18" charset="0"/>
                        </a:rPr>
                        <a:t>0.3%</a:t>
                      </a:r>
                    </a:p>
                  </a:txBody>
                  <a:tcPr marL="9525" marR="9525" marT="9525" marB="0" anchor="ctr">
                    <a:lnL>
                      <a:noFill/>
                    </a:lnL>
                    <a:lnR>
                      <a:noFill/>
                    </a:lnR>
                    <a:lnT>
                      <a:noFill/>
                    </a:lnT>
                    <a:lnB>
                      <a:noFill/>
                    </a:lnB>
                    <a:solidFill>
                      <a:srgbClr val="D9D9D9"/>
                    </a:solidFill>
                  </a:tcPr>
                </a:tc>
                <a:tc>
                  <a:txBody>
                    <a:bodyPr/>
                    <a:lstStyle/>
                    <a:p>
                      <a:pPr algn="ctr" fontAlgn="ctr"/>
                      <a:r>
                        <a:rPr lang="en-US" sz="1300" b="0" i="0" u="none" strike="noStrike">
                          <a:solidFill>
                            <a:srgbClr val="000000"/>
                          </a:solidFill>
                          <a:effectLst/>
                          <a:latin typeface="Georgia" panose="02040502050405020303" pitchFamily="18" charset="0"/>
                        </a:rPr>
                        <a:t>-0.4%</a:t>
                      </a:r>
                    </a:p>
                  </a:txBody>
                  <a:tcPr marL="9525" marR="9525" marT="9525" marB="0" anchor="ctr">
                    <a:lnL>
                      <a:noFill/>
                    </a:lnL>
                    <a:lnR>
                      <a:noFill/>
                    </a:lnR>
                    <a:lnT>
                      <a:noFill/>
                    </a:lnT>
                    <a:lnB>
                      <a:noFill/>
                    </a:lnB>
                    <a:solidFill>
                      <a:srgbClr val="D9D9D9"/>
                    </a:solidFill>
                  </a:tcPr>
                </a:tc>
                <a:tc>
                  <a:txBody>
                    <a:bodyPr/>
                    <a:lstStyle/>
                    <a:p>
                      <a:pPr algn="ctr" fontAlgn="ctr"/>
                      <a:r>
                        <a:rPr lang="en-US" sz="1300" b="0" i="0" u="none" strike="noStrike">
                          <a:solidFill>
                            <a:srgbClr val="000000"/>
                          </a:solidFill>
                          <a:effectLst/>
                          <a:latin typeface="Georgia" panose="02040502050405020303" pitchFamily="18" charset="0"/>
                        </a:rPr>
                        <a:t>0.2%</a:t>
                      </a:r>
                    </a:p>
                  </a:txBody>
                  <a:tcPr marL="9525" marR="9525" marT="9525" marB="0" anchor="ctr">
                    <a:lnL>
                      <a:noFill/>
                    </a:lnL>
                    <a:lnR>
                      <a:noFill/>
                    </a:lnR>
                    <a:lnT>
                      <a:noFill/>
                    </a:lnT>
                    <a:lnB>
                      <a:noFill/>
                    </a:lnB>
                    <a:solidFill>
                      <a:srgbClr val="D9D9D9"/>
                    </a:solidFill>
                  </a:tcPr>
                </a:tc>
                <a:tc>
                  <a:txBody>
                    <a:bodyPr/>
                    <a:lstStyle/>
                    <a:p>
                      <a:pPr algn="ctr" fontAlgn="ctr"/>
                      <a:r>
                        <a:rPr lang="en-US" sz="1300" b="0" i="0" u="none" strike="noStrike" dirty="0">
                          <a:solidFill>
                            <a:srgbClr val="000000"/>
                          </a:solidFill>
                          <a:effectLst/>
                          <a:latin typeface="Georgia" panose="02040502050405020303" pitchFamily="18" charset="0"/>
                        </a:rPr>
                        <a:t>1.7%</a:t>
                      </a:r>
                    </a:p>
                  </a:txBody>
                  <a:tcPr marL="9525" marR="9525" marT="9525" marB="0" anchor="ctr">
                    <a:lnL>
                      <a:noFill/>
                    </a:lnL>
                    <a:lnR>
                      <a:noFill/>
                    </a:lnR>
                    <a:lnT>
                      <a:noFill/>
                    </a:lnT>
                    <a:lnB>
                      <a:noFill/>
                    </a:lnB>
                    <a:solidFill>
                      <a:srgbClr val="D9D9D9"/>
                    </a:solidFill>
                  </a:tcPr>
                </a:tc>
                <a:tc>
                  <a:txBody>
                    <a:bodyPr/>
                    <a:lstStyle/>
                    <a:p>
                      <a:pPr algn="ctr" fontAlgn="ctr"/>
                      <a:r>
                        <a:rPr lang="en-US" sz="1300" b="0" i="0" u="none" strike="noStrike" dirty="0">
                          <a:solidFill>
                            <a:srgbClr val="000000"/>
                          </a:solidFill>
                          <a:effectLst/>
                          <a:latin typeface="Georgia" panose="02040502050405020303" pitchFamily="18" charset="0"/>
                        </a:rPr>
                        <a:t>-0.2%</a:t>
                      </a:r>
                    </a:p>
                  </a:txBody>
                  <a:tcPr marL="9525" marR="9525" marT="9525" marB="0" anchor="ctr">
                    <a:lnL>
                      <a:noFill/>
                    </a:lnL>
                    <a:lnR>
                      <a:noFill/>
                    </a:lnR>
                    <a:lnT>
                      <a:noFill/>
                    </a:lnT>
                    <a:lnB>
                      <a:noFill/>
                    </a:lnB>
                    <a:solidFill>
                      <a:srgbClr val="D9D9D9"/>
                    </a:solidFill>
                  </a:tcPr>
                </a:tc>
                <a:tc>
                  <a:txBody>
                    <a:bodyPr/>
                    <a:lstStyle/>
                    <a:p>
                      <a:pPr algn="ctr" fontAlgn="ctr"/>
                      <a:r>
                        <a:rPr lang="en-US" sz="1300" b="0" i="0" u="none" strike="noStrike" dirty="0">
                          <a:solidFill>
                            <a:srgbClr val="000000"/>
                          </a:solidFill>
                          <a:effectLst/>
                          <a:latin typeface="Georgia" panose="02040502050405020303" pitchFamily="18" charset="0"/>
                        </a:rPr>
                        <a:t>1.2%</a:t>
                      </a:r>
                    </a:p>
                  </a:txBody>
                  <a:tcPr marL="9525" marR="9525" marT="9525" marB="0" anchor="ctr">
                    <a:lnL>
                      <a:noFill/>
                    </a:lnL>
                    <a:lnR>
                      <a:noFill/>
                    </a:lnR>
                    <a:lnT>
                      <a:noFill/>
                    </a:lnT>
                    <a:lnB>
                      <a:noFill/>
                    </a:lnB>
                    <a:solidFill>
                      <a:srgbClr val="D9D9D9"/>
                    </a:solidFill>
                  </a:tcPr>
                </a:tc>
                <a:extLst>
                  <a:ext uri="{0D108BD9-81ED-4DB2-BD59-A6C34878D82A}">
                    <a16:rowId xmlns:a16="http://schemas.microsoft.com/office/drawing/2014/main" xmlns="" val="3202902943"/>
                  </a:ext>
                </a:extLst>
              </a:tr>
              <a:tr h="326614">
                <a:tc>
                  <a:txBody>
                    <a:bodyPr/>
                    <a:lstStyle/>
                    <a:p>
                      <a:pPr algn="l" fontAlgn="b"/>
                      <a:r>
                        <a:rPr lang="en-US" sz="1300" b="0" i="0" u="none" strike="noStrike" dirty="0">
                          <a:solidFill>
                            <a:srgbClr val="000000"/>
                          </a:solidFill>
                          <a:effectLst/>
                          <a:latin typeface="Georgia" panose="02040502050405020303" pitchFamily="18" charset="0"/>
                        </a:rPr>
                        <a:t>Net NPLs to Equity</a:t>
                      </a:r>
                    </a:p>
                  </a:txBody>
                  <a:tcPr marL="85725" marR="9525" marT="9525" marB="0" anchor="ctr">
                    <a:lnL>
                      <a:noFill/>
                    </a:lnL>
                    <a:lnR>
                      <a:noFill/>
                    </a:lnR>
                    <a:lnT>
                      <a:noFill/>
                    </a:lnT>
                    <a:lnB>
                      <a:noFill/>
                    </a:lnB>
                    <a:solidFill>
                      <a:srgbClr val="FFFFFF"/>
                    </a:solidFill>
                  </a:tcPr>
                </a:tc>
                <a:tc>
                  <a:txBody>
                    <a:bodyPr/>
                    <a:lstStyle/>
                    <a:p>
                      <a:pPr algn="ctr" fontAlgn="ctr"/>
                      <a:r>
                        <a:rPr lang="en-US" sz="1300" b="0" i="0" u="none" strike="noStrike">
                          <a:solidFill>
                            <a:srgbClr val="000000"/>
                          </a:solidFill>
                          <a:effectLst/>
                          <a:latin typeface="Georgia" panose="02040502050405020303" pitchFamily="18" charset="0"/>
                        </a:rPr>
                        <a:t>1.2%</a:t>
                      </a:r>
                    </a:p>
                  </a:txBody>
                  <a:tcPr marL="9525" marR="9525" marT="9525" marB="0" anchor="ctr">
                    <a:lnL>
                      <a:noFill/>
                    </a:lnL>
                    <a:lnR>
                      <a:noFill/>
                    </a:lnR>
                    <a:lnT>
                      <a:noFill/>
                    </a:lnT>
                    <a:lnB>
                      <a:noFill/>
                    </a:lnB>
                    <a:solidFill>
                      <a:srgbClr val="FFFFFF"/>
                    </a:solidFill>
                  </a:tcPr>
                </a:tc>
                <a:tc>
                  <a:txBody>
                    <a:bodyPr/>
                    <a:lstStyle/>
                    <a:p>
                      <a:pPr algn="ctr" fontAlgn="ctr"/>
                      <a:r>
                        <a:rPr lang="en-US" sz="1300" b="0" i="0" u="none" strike="noStrike">
                          <a:solidFill>
                            <a:srgbClr val="000000"/>
                          </a:solidFill>
                          <a:effectLst/>
                          <a:latin typeface="Georgia" panose="02040502050405020303" pitchFamily="18" charset="0"/>
                        </a:rPr>
                        <a:t>-1.5%</a:t>
                      </a:r>
                    </a:p>
                  </a:txBody>
                  <a:tcPr marL="9525" marR="9525" marT="9525" marB="0" anchor="ctr">
                    <a:lnL>
                      <a:noFill/>
                    </a:lnL>
                    <a:lnR>
                      <a:noFill/>
                    </a:lnR>
                    <a:lnT>
                      <a:noFill/>
                    </a:lnT>
                    <a:lnB>
                      <a:noFill/>
                    </a:lnB>
                    <a:solidFill>
                      <a:srgbClr val="FFFFFF"/>
                    </a:solidFill>
                  </a:tcPr>
                </a:tc>
                <a:tc>
                  <a:txBody>
                    <a:bodyPr/>
                    <a:lstStyle/>
                    <a:p>
                      <a:pPr algn="ctr" fontAlgn="ctr"/>
                      <a:r>
                        <a:rPr lang="en-US" sz="1300" b="0" i="0" u="none" strike="noStrike">
                          <a:solidFill>
                            <a:srgbClr val="000000"/>
                          </a:solidFill>
                          <a:effectLst/>
                          <a:latin typeface="Georgia" panose="02040502050405020303" pitchFamily="18" charset="0"/>
                        </a:rPr>
                        <a:t>0.7%</a:t>
                      </a:r>
                    </a:p>
                  </a:txBody>
                  <a:tcPr marL="9525" marR="9525" marT="9525" marB="0" anchor="ctr">
                    <a:lnL>
                      <a:noFill/>
                    </a:lnL>
                    <a:lnR>
                      <a:noFill/>
                    </a:lnR>
                    <a:lnT>
                      <a:noFill/>
                    </a:lnT>
                    <a:lnB>
                      <a:noFill/>
                    </a:lnB>
                    <a:solidFill>
                      <a:srgbClr val="FFFFFF"/>
                    </a:solidFill>
                  </a:tcPr>
                </a:tc>
                <a:tc>
                  <a:txBody>
                    <a:bodyPr/>
                    <a:lstStyle/>
                    <a:p>
                      <a:pPr algn="ctr" fontAlgn="ctr"/>
                      <a:r>
                        <a:rPr lang="en-US" sz="1300" b="0" i="0" u="none" strike="noStrike">
                          <a:solidFill>
                            <a:srgbClr val="000000"/>
                          </a:solidFill>
                          <a:effectLst/>
                          <a:latin typeface="Georgia" panose="02040502050405020303" pitchFamily="18" charset="0"/>
                        </a:rPr>
                        <a:t>6.8%</a:t>
                      </a:r>
                    </a:p>
                  </a:txBody>
                  <a:tcPr marL="9525" marR="9525" marT="9525" marB="0" anchor="ctr">
                    <a:lnL>
                      <a:noFill/>
                    </a:lnL>
                    <a:lnR>
                      <a:noFill/>
                    </a:lnR>
                    <a:lnT>
                      <a:noFill/>
                    </a:lnT>
                    <a:lnB>
                      <a:noFill/>
                    </a:lnB>
                    <a:solidFill>
                      <a:srgbClr val="FFFFFF"/>
                    </a:solidFill>
                  </a:tcPr>
                </a:tc>
                <a:tc>
                  <a:txBody>
                    <a:bodyPr/>
                    <a:lstStyle/>
                    <a:p>
                      <a:pPr algn="ctr" fontAlgn="ctr"/>
                      <a:r>
                        <a:rPr lang="en-US" sz="1300" b="0" i="0" u="none" strike="noStrike" dirty="0">
                          <a:solidFill>
                            <a:srgbClr val="000000"/>
                          </a:solidFill>
                          <a:effectLst/>
                          <a:latin typeface="Georgia" panose="02040502050405020303" pitchFamily="18" charset="0"/>
                        </a:rPr>
                        <a:t>-1.0%</a:t>
                      </a:r>
                    </a:p>
                  </a:txBody>
                  <a:tcPr marL="9525" marR="9525" marT="9525" marB="0" anchor="ctr">
                    <a:lnL>
                      <a:noFill/>
                    </a:lnL>
                    <a:lnR>
                      <a:noFill/>
                    </a:lnR>
                    <a:lnT>
                      <a:noFill/>
                    </a:lnT>
                    <a:lnB>
                      <a:noFill/>
                    </a:lnB>
                    <a:solidFill>
                      <a:srgbClr val="FFFFFF"/>
                    </a:solidFill>
                  </a:tcPr>
                </a:tc>
                <a:tc>
                  <a:txBody>
                    <a:bodyPr/>
                    <a:lstStyle/>
                    <a:p>
                      <a:pPr algn="ctr" fontAlgn="ctr"/>
                      <a:r>
                        <a:rPr lang="en-US" sz="1300" b="0" i="0" u="none" strike="noStrike" dirty="0">
                          <a:solidFill>
                            <a:srgbClr val="000000"/>
                          </a:solidFill>
                          <a:effectLst/>
                          <a:latin typeface="Georgia" panose="02040502050405020303" pitchFamily="18" charset="0"/>
                        </a:rPr>
                        <a:t>5.8%</a:t>
                      </a:r>
                    </a:p>
                  </a:txBody>
                  <a:tcPr marL="9525" marR="9525" marT="9525" marB="0" anchor="ctr">
                    <a:lnL>
                      <a:noFill/>
                    </a:lnL>
                    <a:lnR>
                      <a:noFill/>
                    </a:lnR>
                    <a:lnT>
                      <a:noFill/>
                    </a:lnT>
                    <a:lnB>
                      <a:noFill/>
                    </a:lnB>
                    <a:solidFill>
                      <a:srgbClr val="FFFFFF"/>
                    </a:solidFill>
                  </a:tcPr>
                </a:tc>
                <a:extLst>
                  <a:ext uri="{0D108BD9-81ED-4DB2-BD59-A6C34878D82A}">
                    <a16:rowId xmlns:a16="http://schemas.microsoft.com/office/drawing/2014/main" xmlns="" val="3208223084"/>
                  </a:ext>
                </a:extLst>
              </a:tr>
            </a:tbl>
          </a:graphicData>
        </a:graphic>
      </p:graphicFrame>
      <p:sp>
        <p:nvSpPr>
          <p:cNvPr id="6" name="Title 1"/>
          <p:cNvSpPr>
            <a:spLocks noGrp="1"/>
          </p:cNvSpPr>
          <p:nvPr>
            <p:ph type="title"/>
          </p:nvPr>
        </p:nvSpPr>
        <p:spPr>
          <a:xfrm>
            <a:off x="-4671" y="4761"/>
            <a:ext cx="2938939" cy="462158"/>
          </a:xfrm>
        </p:spPr>
        <p:txBody>
          <a:bodyPr rtlCol="0">
            <a:normAutofit/>
          </a:bodyPr>
          <a:lstStyle/>
          <a:p>
            <a:pPr algn="l" fontAlgn="auto">
              <a:spcAft>
                <a:spcPts val="0"/>
              </a:spcAft>
              <a:defRPr/>
            </a:pPr>
            <a:r>
              <a:rPr lang="en-US" sz="2500" dirty="0">
                <a:solidFill>
                  <a:schemeClr val="tx1">
                    <a:tint val="75000"/>
                  </a:schemeClr>
                </a:solidFill>
                <a:latin typeface="Georgia" pitchFamily="18" charset="0"/>
                <a:ea typeface="+mn-ea"/>
                <a:cs typeface="+mn-cs"/>
              </a:rPr>
              <a:t>Agenda Item No. </a:t>
            </a:r>
            <a:r>
              <a:rPr lang="en-US" sz="2500" dirty="0" smtClean="0">
                <a:solidFill>
                  <a:schemeClr val="tx1">
                    <a:tint val="75000"/>
                  </a:schemeClr>
                </a:solidFill>
                <a:latin typeface="Georgia" pitchFamily="18" charset="0"/>
                <a:ea typeface="+mn-ea"/>
                <a:cs typeface="+mn-cs"/>
              </a:rPr>
              <a:t>2</a:t>
            </a:r>
            <a:endParaRPr lang="en-US" sz="2500" dirty="0">
              <a:solidFill>
                <a:schemeClr val="tx1">
                  <a:tint val="75000"/>
                </a:schemeClr>
              </a:solidFill>
              <a:latin typeface="Georgia" pitchFamily="18" charset="0"/>
              <a:ea typeface="+mn-ea"/>
              <a:cs typeface="+mn-cs"/>
            </a:endParaRPr>
          </a:p>
        </p:txBody>
      </p:sp>
    </p:spTree>
    <p:extLst>
      <p:ext uri="{BB962C8B-B14F-4D97-AF65-F5344CB8AC3E}">
        <p14:creationId xmlns:p14="http://schemas.microsoft.com/office/powerpoint/2010/main" val="15039618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2"/>
          <p:cNvSpPr txBox="1">
            <a:spLocks/>
          </p:cNvSpPr>
          <p:nvPr/>
        </p:nvSpPr>
        <p:spPr>
          <a:xfrm>
            <a:off x="1105469" y="536080"/>
            <a:ext cx="6496334" cy="544331"/>
          </a:xfrm>
          <a:prstGeom prst="rect">
            <a:avLst/>
          </a:prstGeom>
        </p:spPr>
        <p:txBody>
          <a:bodyPr vert="horz" lIns="91440" tIns="45720" rIns="91440" bIns="45720" rtlCol="0" anchor="ctr"/>
          <a:lstStyle/>
          <a:p>
            <a:pPr lvl="0">
              <a:defRPr/>
            </a:pPr>
            <a:r>
              <a:rPr lang="en-US" sz="2400" b="1" dirty="0">
                <a:solidFill>
                  <a:srgbClr val="002060"/>
                </a:solidFill>
                <a:latin typeface="Georgia" panose="02040502050405020303" pitchFamily="18" charset="0"/>
              </a:rPr>
              <a:t>Microfinance Sector Advances Breakup</a:t>
            </a:r>
          </a:p>
        </p:txBody>
      </p:sp>
      <p:sp>
        <p:nvSpPr>
          <p:cNvPr id="4" name="TextBox 3"/>
          <p:cNvSpPr txBox="1"/>
          <p:nvPr/>
        </p:nvSpPr>
        <p:spPr>
          <a:xfrm>
            <a:off x="1219200" y="4274351"/>
            <a:ext cx="8534400" cy="1146239"/>
          </a:xfrm>
          <a:prstGeom prst="rect">
            <a:avLst/>
          </a:prstGeom>
          <a:noFill/>
        </p:spPr>
        <p:txBody>
          <a:bodyPr wrap="square" lIns="68355" tIns="34177" rIns="68355" bIns="34177" rtlCol="0">
            <a:spAutoFit/>
          </a:bodyPr>
          <a:lstStyle/>
          <a:p>
            <a:pPr marL="342780" indent="-342780" algn="just">
              <a:spcBef>
                <a:spcPct val="0"/>
              </a:spcBef>
              <a:buFont typeface="Wingdings" pitchFamily="2" charset="2"/>
              <a:buChar char="§"/>
            </a:pPr>
            <a:r>
              <a:rPr lang="en-US" sz="1400" dirty="0">
                <a:latin typeface="Georgia" panose="02040502050405020303" pitchFamily="18" charset="0"/>
              </a:rPr>
              <a:t>The advances portfolio is dominated by Agriculture and Livestock which constitute around 28.3% and 28.7% of the loan book.</a:t>
            </a:r>
          </a:p>
          <a:p>
            <a:pPr marL="342780" indent="-342780" algn="just">
              <a:spcBef>
                <a:spcPct val="0"/>
              </a:spcBef>
              <a:buFont typeface="Wingdings" pitchFamily="2" charset="2"/>
              <a:buChar char="§"/>
            </a:pPr>
            <a:endParaRPr lang="en-US" sz="1400" dirty="0">
              <a:latin typeface="Georgia" panose="02040502050405020303" pitchFamily="18" charset="0"/>
            </a:endParaRPr>
          </a:p>
          <a:p>
            <a:pPr marL="342780" indent="-342780" algn="just">
              <a:spcBef>
                <a:spcPct val="0"/>
              </a:spcBef>
              <a:buFont typeface="Wingdings" pitchFamily="2" charset="2"/>
              <a:buChar char="§"/>
            </a:pPr>
            <a:r>
              <a:rPr lang="en-US" sz="1400" dirty="0">
                <a:latin typeface="Georgia" panose="02040502050405020303" pitchFamily="18" charset="0"/>
              </a:rPr>
              <a:t>First Microfinance Bank advances portfolio is dominated by livestock which is 38.8% of the loan book, followed by Micro-enterprise (25.0%) and Agriculture (17.3%).</a:t>
            </a:r>
          </a:p>
        </p:txBody>
      </p:sp>
      <p:graphicFrame>
        <p:nvGraphicFramePr>
          <p:cNvPr id="6" name="Table 5"/>
          <p:cNvGraphicFramePr>
            <a:graphicFrameLocks noGrp="1"/>
          </p:cNvGraphicFramePr>
          <p:nvPr>
            <p:extLst>
              <p:ext uri="{D42A27DB-BD31-4B8C-83A1-F6EECF244321}">
                <p14:modId xmlns:p14="http://schemas.microsoft.com/office/powerpoint/2010/main" val="4261845517"/>
              </p:ext>
            </p:extLst>
          </p:nvPr>
        </p:nvGraphicFramePr>
        <p:xfrm>
          <a:off x="1600201" y="1300819"/>
          <a:ext cx="7383317" cy="2753124"/>
        </p:xfrm>
        <a:graphic>
          <a:graphicData uri="http://schemas.openxmlformats.org/drawingml/2006/table">
            <a:tbl>
              <a:tblPr/>
              <a:tblGrid>
                <a:gridCol w="2405203">
                  <a:extLst>
                    <a:ext uri="{9D8B030D-6E8A-4147-A177-3AD203B41FA5}">
                      <a16:colId xmlns:a16="http://schemas.microsoft.com/office/drawing/2014/main" xmlns="" val="2096300017"/>
                    </a:ext>
                  </a:extLst>
                </a:gridCol>
                <a:gridCol w="871272">
                  <a:extLst>
                    <a:ext uri="{9D8B030D-6E8A-4147-A177-3AD203B41FA5}">
                      <a16:colId xmlns:a16="http://schemas.microsoft.com/office/drawing/2014/main" xmlns="" val="708317875"/>
                    </a:ext>
                  </a:extLst>
                </a:gridCol>
                <a:gridCol w="1963431">
                  <a:extLst>
                    <a:ext uri="{9D8B030D-6E8A-4147-A177-3AD203B41FA5}">
                      <a16:colId xmlns:a16="http://schemas.microsoft.com/office/drawing/2014/main" xmlns="" val="1916160360"/>
                    </a:ext>
                  </a:extLst>
                </a:gridCol>
                <a:gridCol w="801734">
                  <a:extLst>
                    <a:ext uri="{9D8B030D-6E8A-4147-A177-3AD203B41FA5}">
                      <a16:colId xmlns:a16="http://schemas.microsoft.com/office/drawing/2014/main" xmlns="" val="1879097937"/>
                    </a:ext>
                  </a:extLst>
                </a:gridCol>
                <a:gridCol w="1341677">
                  <a:extLst>
                    <a:ext uri="{9D8B030D-6E8A-4147-A177-3AD203B41FA5}">
                      <a16:colId xmlns:a16="http://schemas.microsoft.com/office/drawing/2014/main" xmlns="" val="506832411"/>
                    </a:ext>
                  </a:extLst>
                </a:gridCol>
              </a:tblGrid>
              <a:tr h="565624">
                <a:tc>
                  <a:txBody>
                    <a:bodyPr/>
                    <a:lstStyle/>
                    <a:p>
                      <a:pPr algn="l" fontAlgn="b"/>
                      <a:r>
                        <a:rPr lang="en-US" sz="1300" b="1" i="0" u="none" strike="noStrike" dirty="0">
                          <a:solidFill>
                            <a:srgbClr val="FFFFFF"/>
                          </a:solidFill>
                          <a:effectLst/>
                          <a:latin typeface="Georgia" panose="02040502050405020303" pitchFamily="18" charset="0"/>
                        </a:rPr>
                        <a:t>PKR </a:t>
                      </a:r>
                      <a:r>
                        <a:rPr lang="en-US" sz="1300" b="1" i="0" u="none" strike="noStrike" dirty="0" err="1">
                          <a:solidFill>
                            <a:srgbClr val="FFFFFF"/>
                          </a:solidFill>
                          <a:effectLst/>
                          <a:latin typeface="Georgia" panose="02040502050405020303" pitchFamily="18" charset="0"/>
                        </a:rPr>
                        <a:t>Bn</a:t>
                      </a:r>
                      <a:endParaRPr lang="en-US" sz="1300" b="1" i="0" u="none" strike="noStrike" dirty="0">
                        <a:solidFill>
                          <a:srgbClr val="FFFFFF"/>
                        </a:solidFill>
                        <a:effectLst/>
                        <a:latin typeface="Georgia" panose="02040502050405020303" pitchFamily="18" charset="0"/>
                      </a:endParaRPr>
                    </a:p>
                  </a:txBody>
                  <a:tcPr marL="85725" marR="9525" marT="9525" marB="0" anchor="ctr">
                    <a:lnL>
                      <a:noFill/>
                    </a:lnL>
                    <a:lnR>
                      <a:noFill/>
                    </a:lnR>
                    <a:lnT>
                      <a:noFill/>
                    </a:lnT>
                    <a:lnB>
                      <a:noFill/>
                    </a:lnB>
                    <a:solidFill>
                      <a:srgbClr val="002060"/>
                    </a:solidFill>
                  </a:tcPr>
                </a:tc>
                <a:tc>
                  <a:txBody>
                    <a:bodyPr/>
                    <a:lstStyle/>
                    <a:p>
                      <a:pPr algn="ctr" fontAlgn="b"/>
                      <a:r>
                        <a:rPr lang="en-US" sz="1300" b="1" i="0" u="none" strike="noStrike" dirty="0">
                          <a:solidFill>
                            <a:srgbClr val="FFFFFF"/>
                          </a:solidFill>
                          <a:effectLst/>
                          <a:latin typeface="Georgia" panose="02040502050405020303" pitchFamily="18" charset="0"/>
                        </a:rPr>
                        <a:t>Advances</a:t>
                      </a:r>
                    </a:p>
                  </a:txBody>
                  <a:tcPr marL="9525" marR="9525" marT="9525" marB="0" anchor="ctr">
                    <a:lnL>
                      <a:noFill/>
                    </a:lnL>
                    <a:lnR>
                      <a:noFill/>
                    </a:lnR>
                    <a:lnT>
                      <a:noFill/>
                    </a:lnT>
                    <a:lnB>
                      <a:noFill/>
                    </a:lnB>
                    <a:solidFill>
                      <a:srgbClr val="002060"/>
                    </a:solidFill>
                  </a:tcPr>
                </a:tc>
                <a:tc>
                  <a:txBody>
                    <a:bodyPr/>
                    <a:lstStyle/>
                    <a:p>
                      <a:pPr algn="ctr" fontAlgn="b"/>
                      <a:r>
                        <a:rPr lang="en-US" sz="1300" b="1" i="0" u="none" strike="noStrike">
                          <a:solidFill>
                            <a:srgbClr val="FFFFFF"/>
                          </a:solidFill>
                          <a:effectLst/>
                          <a:latin typeface="Georgia" panose="02040502050405020303" pitchFamily="18" charset="0"/>
                        </a:rPr>
                        <a:t> (% of Total Advances)</a:t>
                      </a:r>
                    </a:p>
                  </a:txBody>
                  <a:tcPr marL="9525" marR="9525" marT="9525" marB="0" anchor="ctr">
                    <a:lnL>
                      <a:noFill/>
                    </a:lnL>
                    <a:lnR>
                      <a:noFill/>
                    </a:lnR>
                    <a:lnT>
                      <a:noFill/>
                    </a:lnT>
                    <a:lnB>
                      <a:noFill/>
                    </a:lnB>
                    <a:solidFill>
                      <a:srgbClr val="002060"/>
                    </a:solidFill>
                  </a:tcPr>
                </a:tc>
                <a:tc>
                  <a:txBody>
                    <a:bodyPr/>
                    <a:lstStyle/>
                    <a:p>
                      <a:pPr algn="ctr" fontAlgn="b"/>
                      <a:r>
                        <a:rPr lang="en-US" sz="1300" b="1" i="0" u="none" strike="noStrike">
                          <a:solidFill>
                            <a:srgbClr val="FFFFFF"/>
                          </a:solidFill>
                          <a:effectLst/>
                          <a:latin typeface="Georgia" panose="02040502050405020303" pitchFamily="18" charset="0"/>
                        </a:rPr>
                        <a:t>NPLs</a:t>
                      </a:r>
                    </a:p>
                  </a:txBody>
                  <a:tcPr marL="9525" marR="9525" marT="9525" marB="0" anchor="ctr">
                    <a:lnL>
                      <a:noFill/>
                    </a:lnL>
                    <a:lnR>
                      <a:noFill/>
                    </a:lnR>
                    <a:lnT>
                      <a:noFill/>
                    </a:lnT>
                    <a:lnB>
                      <a:noFill/>
                    </a:lnB>
                    <a:solidFill>
                      <a:srgbClr val="002060"/>
                    </a:solidFill>
                  </a:tcPr>
                </a:tc>
                <a:tc>
                  <a:txBody>
                    <a:bodyPr/>
                    <a:lstStyle/>
                    <a:p>
                      <a:pPr algn="ctr" fontAlgn="b"/>
                      <a:r>
                        <a:rPr lang="en-US" sz="1300" b="1" i="0" u="none" strike="noStrike" dirty="0">
                          <a:solidFill>
                            <a:srgbClr val="FFFFFF"/>
                          </a:solidFill>
                          <a:effectLst/>
                          <a:latin typeface="Georgia" panose="02040502050405020303" pitchFamily="18" charset="0"/>
                        </a:rPr>
                        <a:t>Infection </a:t>
                      </a:r>
                      <a:br>
                        <a:rPr lang="en-US" sz="1300" b="1" i="0" u="none" strike="noStrike" dirty="0">
                          <a:solidFill>
                            <a:srgbClr val="FFFFFF"/>
                          </a:solidFill>
                          <a:effectLst/>
                          <a:latin typeface="Georgia" panose="02040502050405020303" pitchFamily="18" charset="0"/>
                        </a:rPr>
                      </a:br>
                      <a:r>
                        <a:rPr lang="en-US" sz="1300" b="1" i="0" u="none" strike="noStrike" dirty="0">
                          <a:solidFill>
                            <a:srgbClr val="FFFFFF"/>
                          </a:solidFill>
                          <a:effectLst/>
                          <a:latin typeface="Georgia" panose="02040502050405020303" pitchFamily="18" charset="0"/>
                        </a:rPr>
                        <a:t>Ratio</a:t>
                      </a:r>
                    </a:p>
                  </a:txBody>
                  <a:tcPr marL="9525" marR="9525" marT="9525" marB="0" anchor="ctr">
                    <a:lnL>
                      <a:noFill/>
                    </a:lnL>
                    <a:lnR>
                      <a:noFill/>
                    </a:lnR>
                    <a:lnT>
                      <a:noFill/>
                    </a:lnT>
                    <a:lnB>
                      <a:noFill/>
                    </a:lnB>
                    <a:solidFill>
                      <a:srgbClr val="002060"/>
                    </a:solidFill>
                  </a:tcPr>
                </a:tc>
                <a:extLst>
                  <a:ext uri="{0D108BD9-81ED-4DB2-BD59-A6C34878D82A}">
                    <a16:rowId xmlns:a16="http://schemas.microsoft.com/office/drawing/2014/main" xmlns="" val="1402071119"/>
                  </a:ext>
                </a:extLst>
              </a:tr>
              <a:tr h="312500">
                <a:tc>
                  <a:txBody>
                    <a:bodyPr/>
                    <a:lstStyle/>
                    <a:p>
                      <a:pPr algn="l" fontAlgn="b"/>
                      <a:r>
                        <a:rPr lang="en-US" sz="1300" b="0" i="0" u="none" strike="noStrike" dirty="0">
                          <a:solidFill>
                            <a:srgbClr val="000000"/>
                          </a:solidFill>
                          <a:effectLst/>
                          <a:latin typeface="Georgia" panose="02040502050405020303" pitchFamily="18" charset="0"/>
                        </a:rPr>
                        <a:t>Enterprises </a:t>
                      </a:r>
                    </a:p>
                  </a:txBody>
                  <a:tcPr marL="85725" marR="9525" marT="9525" marB="0" anchor="ctr">
                    <a:lnL>
                      <a:noFill/>
                    </a:lnL>
                    <a:lnR>
                      <a:noFill/>
                    </a:lnR>
                    <a:lnT>
                      <a:noFill/>
                    </a:lnT>
                    <a:lnB>
                      <a:noFill/>
                    </a:lnB>
                  </a:tcPr>
                </a:tc>
                <a:tc>
                  <a:txBody>
                    <a:bodyPr/>
                    <a:lstStyle/>
                    <a:p>
                      <a:pPr algn="ctr" fontAlgn="ctr"/>
                      <a:r>
                        <a:rPr lang="en-US" sz="1300" b="0" i="0" u="none" strike="noStrike" dirty="0">
                          <a:solidFill>
                            <a:srgbClr val="000000"/>
                          </a:solidFill>
                          <a:effectLst/>
                          <a:latin typeface="Georgia" panose="02040502050405020303" pitchFamily="18" charset="0"/>
                        </a:rPr>
                        <a:t>77,471</a:t>
                      </a:r>
                    </a:p>
                  </a:txBody>
                  <a:tcPr marL="9525" marR="9525" marT="9525" marB="0" anchor="ctr">
                    <a:lnL>
                      <a:noFill/>
                    </a:lnL>
                    <a:lnR>
                      <a:noFill/>
                    </a:lnR>
                    <a:lnT>
                      <a:noFill/>
                    </a:lnT>
                    <a:lnB>
                      <a:noFill/>
                    </a:lnB>
                  </a:tcPr>
                </a:tc>
                <a:tc>
                  <a:txBody>
                    <a:bodyPr/>
                    <a:lstStyle/>
                    <a:p>
                      <a:pPr algn="ctr" fontAlgn="ctr"/>
                      <a:r>
                        <a:rPr lang="en-US" sz="1300" b="0" i="0" u="none" strike="noStrike">
                          <a:solidFill>
                            <a:srgbClr val="000000"/>
                          </a:solidFill>
                          <a:effectLst/>
                          <a:latin typeface="Georgia" panose="02040502050405020303" pitchFamily="18" charset="0"/>
                        </a:rPr>
                        <a:t>26.7%</a:t>
                      </a:r>
                    </a:p>
                  </a:txBody>
                  <a:tcPr marL="9525" marR="9525" marT="9525" marB="0" anchor="ctr">
                    <a:lnL>
                      <a:noFill/>
                    </a:lnL>
                    <a:lnR>
                      <a:noFill/>
                    </a:lnR>
                    <a:lnT>
                      <a:noFill/>
                    </a:lnT>
                    <a:lnB>
                      <a:noFill/>
                    </a:lnB>
                  </a:tcPr>
                </a:tc>
                <a:tc>
                  <a:txBody>
                    <a:bodyPr/>
                    <a:lstStyle/>
                    <a:p>
                      <a:pPr algn="ctr" fontAlgn="ctr"/>
                      <a:r>
                        <a:rPr lang="en-US" sz="1300" b="0" i="0" u="none" strike="noStrike">
                          <a:solidFill>
                            <a:srgbClr val="000000"/>
                          </a:solidFill>
                          <a:effectLst/>
                          <a:latin typeface="Georgia" panose="02040502050405020303" pitchFamily="18" charset="0"/>
                        </a:rPr>
                        <a:t>3,086</a:t>
                      </a:r>
                    </a:p>
                  </a:txBody>
                  <a:tcPr marL="9525" marR="9525" marT="9525" marB="0" anchor="ctr">
                    <a:lnL>
                      <a:noFill/>
                    </a:lnL>
                    <a:lnR>
                      <a:noFill/>
                    </a:lnR>
                    <a:lnT>
                      <a:noFill/>
                    </a:lnT>
                    <a:lnB>
                      <a:noFill/>
                    </a:lnB>
                  </a:tcPr>
                </a:tc>
                <a:tc>
                  <a:txBody>
                    <a:bodyPr/>
                    <a:lstStyle/>
                    <a:p>
                      <a:pPr algn="ctr" fontAlgn="ctr"/>
                      <a:r>
                        <a:rPr lang="en-US" sz="1300" b="0" i="0" u="none" strike="noStrike">
                          <a:solidFill>
                            <a:srgbClr val="000000"/>
                          </a:solidFill>
                          <a:effectLst/>
                          <a:latin typeface="Georgia" panose="02040502050405020303" pitchFamily="18" charset="0"/>
                        </a:rPr>
                        <a:t>4.0%</a:t>
                      </a:r>
                    </a:p>
                  </a:txBody>
                  <a:tcPr marL="9525" marR="9525" marT="9525" marB="0" anchor="ctr">
                    <a:lnL>
                      <a:noFill/>
                    </a:lnL>
                    <a:lnR>
                      <a:noFill/>
                    </a:lnR>
                    <a:lnT>
                      <a:noFill/>
                    </a:lnT>
                    <a:lnB>
                      <a:noFill/>
                    </a:lnB>
                  </a:tcPr>
                </a:tc>
                <a:extLst>
                  <a:ext uri="{0D108BD9-81ED-4DB2-BD59-A6C34878D82A}">
                    <a16:rowId xmlns:a16="http://schemas.microsoft.com/office/drawing/2014/main" xmlns="" val="640773605"/>
                  </a:ext>
                </a:extLst>
              </a:tr>
              <a:tr h="312500">
                <a:tc>
                  <a:txBody>
                    <a:bodyPr/>
                    <a:lstStyle/>
                    <a:p>
                      <a:pPr algn="l" fontAlgn="b"/>
                      <a:r>
                        <a:rPr lang="en-US" sz="1300" b="0" i="0" u="none" strike="noStrike" dirty="0">
                          <a:solidFill>
                            <a:srgbClr val="000000"/>
                          </a:solidFill>
                          <a:effectLst/>
                          <a:latin typeface="Georgia" panose="02040502050405020303" pitchFamily="18" charset="0"/>
                        </a:rPr>
                        <a:t>Agriculture </a:t>
                      </a:r>
                    </a:p>
                  </a:txBody>
                  <a:tcPr marL="85725" marR="9525" marT="9525" marB="0" anchor="ctr">
                    <a:lnL>
                      <a:noFill/>
                    </a:lnL>
                    <a:lnR>
                      <a:noFill/>
                    </a:lnR>
                    <a:lnT>
                      <a:noFill/>
                    </a:lnT>
                    <a:lnB>
                      <a:noFill/>
                    </a:lnB>
                    <a:solidFill>
                      <a:srgbClr val="D9D9D9"/>
                    </a:solidFill>
                  </a:tcPr>
                </a:tc>
                <a:tc>
                  <a:txBody>
                    <a:bodyPr/>
                    <a:lstStyle/>
                    <a:p>
                      <a:pPr algn="ctr" fontAlgn="ctr"/>
                      <a:r>
                        <a:rPr lang="en-US" sz="1300" b="0" i="0" u="none" strike="noStrike" dirty="0">
                          <a:solidFill>
                            <a:srgbClr val="000000"/>
                          </a:solidFill>
                          <a:effectLst/>
                          <a:latin typeface="Georgia" panose="02040502050405020303" pitchFamily="18" charset="0"/>
                        </a:rPr>
                        <a:t>82,003</a:t>
                      </a:r>
                    </a:p>
                  </a:txBody>
                  <a:tcPr marL="9525" marR="9525" marT="9525" marB="0" anchor="ctr">
                    <a:lnL>
                      <a:noFill/>
                    </a:lnL>
                    <a:lnR>
                      <a:noFill/>
                    </a:lnR>
                    <a:lnT>
                      <a:noFill/>
                    </a:lnT>
                    <a:lnB>
                      <a:noFill/>
                    </a:lnB>
                    <a:solidFill>
                      <a:srgbClr val="D9D9D9"/>
                    </a:solidFill>
                  </a:tcPr>
                </a:tc>
                <a:tc>
                  <a:txBody>
                    <a:bodyPr/>
                    <a:lstStyle/>
                    <a:p>
                      <a:pPr algn="ctr" fontAlgn="ctr"/>
                      <a:r>
                        <a:rPr lang="en-US" sz="1300" b="0" i="0" u="none" strike="noStrike" dirty="0">
                          <a:solidFill>
                            <a:srgbClr val="000000"/>
                          </a:solidFill>
                          <a:effectLst/>
                          <a:latin typeface="Georgia" panose="02040502050405020303" pitchFamily="18" charset="0"/>
                        </a:rPr>
                        <a:t>28.3%</a:t>
                      </a:r>
                    </a:p>
                  </a:txBody>
                  <a:tcPr marL="9525" marR="9525" marT="9525" marB="0" anchor="ctr">
                    <a:lnL>
                      <a:noFill/>
                    </a:lnL>
                    <a:lnR>
                      <a:noFill/>
                    </a:lnR>
                    <a:lnT>
                      <a:noFill/>
                    </a:lnT>
                    <a:lnB>
                      <a:noFill/>
                    </a:lnB>
                    <a:solidFill>
                      <a:srgbClr val="D9D9D9"/>
                    </a:solidFill>
                  </a:tcPr>
                </a:tc>
                <a:tc>
                  <a:txBody>
                    <a:bodyPr/>
                    <a:lstStyle/>
                    <a:p>
                      <a:pPr algn="ctr" fontAlgn="ctr"/>
                      <a:r>
                        <a:rPr lang="en-US" sz="1300" b="0" i="0" u="none" strike="noStrike">
                          <a:solidFill>
                            <a:srgbClr val="000000"/>
                          </a:solidFill>
                          <a:effectLst/>
                          <a:latin typeface="Georgia" panose="02040502050405020303" pitchFamily="18" charset="0"/>
                        </a:rPr>
                        <a:t>5,346</a:t>
                      </a:r>
                    </a:p>
                  </a:txBody>
                  <a:tcPr marL="9525" marR="9525" marT="9525" marB="0" anchor="ctr">
                    <a:lnL>
                      <a:noFill/>
                    </a:lnL>
                    <a:lnR>
                      <a:noFill/>
                    </a:lnR>
                    <a:lnT>
                      <a:noFill/>
                    </a:lnT>
                    <a:lnB>
                      <a:noFill/>
                    </a:lnB>
                    <a:solidFill>
                      <a:srgbClr val="D9D9D9"/>
                    </a:solidFill>
                  </a:tcPr>
                </a:tc>
                <a:tc>
                  <a:txBody>
                    <a:bodyPr/>
                    <a:lstStyle/>
                    <a:p>
                      <a:pPr algn="ctr" fontAlgn="ctr"/>
                      <a:r>
                        <a:rPr lang="en-US" sz="1300" b="0" i="0" u="none" strike="noStrike">
                          <a:solidFill>
                            <a:srgbClr val="000000"/>
                          </a:solidFill>
                          <a:effectLst/>
                          <a:latin typeface="Georgia" panose="02040502050405020303" pitchFamily="18" charset="0"/>
                        </a:rPr>
                        <a:t>6.5%</a:t>
                      </a:r>
                    </a:p>
                  </a:txBody>
                  <a:tcPr marL="9525" marR="9525" marT="9525" marB="0" anchor="ctr">
                    <a:lnL>
                      <a:noFill/>
                    </a:lnL>
                    <a:lnR>
                      <a:noFill/>
                    </a:lnR>
                    <a:lnT>
                      <a:noFill/>
                    </a:lnT>
                    <a:lnB>
                      <a:noFill/>
                    </a:lnB>
                    <a:solidFill>
                      <a:srgbClr val="D9D9D9"/>
                    </a:solidFill>
                  </a:tcPr>
                </a:tc>
                <a:extLst>
                  <a:ext uri="{0D108BD9-81ED-4DB2-BD59-A6C34878D82A}">
                    <a16:rowId xmlns:a16="http://schemas.microsoft.com/office/drawing/2014/main" xmlns="" val="2136177481"/>
                  </a:ext>
                </a:extLst>
              </a:tr>
              <a:tr h="312500">
                <a:tc>
                  <a:txBody>
                    <a:bodyPr/>
                    <a:lstStyle/>
                    <a:p>
                      <a:pPr algn="l" fontAlgn="b"/>
                      <a:r>
                        <a:rPr lang="en-US" sz="1300" b="0" i="0" u="none" strike="noStrike" dirty="0">
                          <a:solidFill>
                            <a:srgbClr val="000000"/>
                          </a:solidFill>
                          <a:effectLst/>
                          <a:latin typeface="Georgia" panose="02040502050405020303" pitchFamily="18" charset="0"/>
                        </a:rPr>
                        <a:t>Livestock </a:t>
                      </a:r>
                    </a:p>
                  </a:txBody>
                  <a:tcPr marL="85725" marR="9525" marT="9525" marB="0" anchor="ctr">
                    <a:lnL>
                      <a:noFill/>
                    </a:lnL>
                    <a:lnR>
                      <a:noFill/>
                    </a:lnR>
                    <a:lnT>
                      <a:noFill/>
                    </a:lnT>
                    <a:lnB>
                      <a:noFill/>
                    </a:lnB>
                  </a:tcPr>
                </a:tc>
                <a:tc>
                  <a:txBody>
                    <a:bodyPr/>
                    <a:lstStyle/>
                    <a:p>
                      <a:pPr algn="ctr" fontAlgn="ctr"/>
                      <a:r>
                        <a:rPr lang="en-US" sz="1300" b="0" i="0" u="none" strike="noStrike">
                          <a:solidFill>
                            <a:srgbClr val="000000"/>
                          </a:solidFill>
                          <a:effectLst/>
                          <a:latin typeface="Georgia" panose="02040502050405020303" pitchFamily="18" charset="0"/>
                        </a:rPr>
                        <a:t>83,377</a:t>
                      </a:r>
                    </a:p>
                  </a:txBody>
                  <a:tcPr marL="9525" marR="9525" marT="9525" marB="0" anchor="ctr">
                    <a:lnL>
                      <a:noFill/>
                    </a:lnL>
                    <a:lnR>
                      <a:noFill/>
                    </a:lnR>
                    <a:lnT>
                      <a:noFill/>
                    </a:lnT>
                    <a:lnB>
                      <a:noFill/>
                    </a:lnB>
                  </a:tcPr>
                </a:tc>
                <a:tc>
                  <a:txBody>
                    <a:bodyPr/>
                    <a:lstStyle/>
                    <a:p>
                      <a:pPr algn="ctr" fontAlgn="ctr"/>
                      <a:r>
                        <a:rPr lang="en-US" sz="1300" b="0" i="0" u="none" strike="noStrike" dirty="0">
                          <a:solidFill>
                            <a:srgbClr val="000000"/>
                          </a:solidFill>
                          <a:effectLst/>
                          <a:latin typeface="Georgia" panose="02040502050405020303" pitchFamily="18" charset="0"/>
                        </a:rPr>
                        <a:t>28.7%</a:t>
                      </a:r>
                    </a:p>
                  </a:txBody>
                  <a:tcPr marL="9525" marR="9525" marT="9525" marB="0" anchor="ctr">
                    <a:lnL>
                      <a:noFill/>
                    </a:lnL>
                    <a:lnR>
                      <a:noFill/>
                    </a:lnR>
                    <a:lnT>
                      <a:noFill/>
                    </a:lnT>
                    <a:lnB>
                      <a:noFill/>
                    </a:lnB>
                  </a:tcPr>
                </a:tc>
                <a:tc>
                  <a:txBody>
                    <a:bodyPr/>
                    <a:lstStyle/>
                    <a:p>
                      <a:pPr algn="ctr" fontAlgn="ctr"/>
                      <a:r>
                        <a:rPr lang="en-US" sz="1300" b="0" i="0" u="none" strike="noStrike">
                          <a:solidFill>
                            <a:srgbClr val="000000"/>
                          </a:solidFill>
                          <a:effectLst/>
                          <a:latin typeface="Georgia" panose="02040502050405020303" pitchFamily="18" charset="0"/>
                        </a:rPr>
                        <a:t>4,842</a:t>
                      </a:r>
                    </a:p>
                  </a:txBody>
                  <a:tcPr marL="9525" marR="9525" marT="9525" marB="0" anchor="ctr">
                    <a:lnL>
                      <a:noFill/>
                    </a:lnL>
                    <a:lnR>
                      <a:noFill/>
                    </a:lnR>
                    <a:lnT>
                      <a:noFill/>
                    </a:lnT>
                    <a:lnB>
                      <a:noFill/>
                    </a:lnB>
                  </a:tcPr>
                </a:tc>
                <a:tc>
                  <a:txBody>
                    <a:bodyPr/>
                    <a:lstStyle/>
                    <a:p>
                      <a:pPr algn="ctr" fontAlgn="ctr"/>
                      <a:r>
                        <a:rPr lang="en-US" sz="1300" b="0" i="0" u="none" strike="noStrike">
                          <a:solidFill>
                            <a:srgbClr val="000000"/>
                          </a:solidFill>
                          <a:effectLst/>
                          <a:latin typeface="Georgia" panose="02040502050405020303" pitchFamily="18" charset="0"/>
                        </a:rPr>
                        <a:t>5.8%</a:t>
                      </a:r>
                    </a:p>
                  </a:txBody>
                  <a:tcPr marL="9525" marR="9525" marT="9525" marB="0" anchor="ctr">
                    <a:lnL>
                      <a:noFill/>
                    </a:lnL>
                    <a:lnR>
                      <a:noFill/>
                    </a:lnR>
                    <a:lnT>
                      <a:noFill/>
                    </a:lnT>
                    <a:lnB>
                      <a:noFill/>
                    </a:lnB>
                  </a:tcPr>
                </a:tc>
                <a:extLst>
                  <a:ext uri="{0D108BD9-81ED-4DB2-BD59-A6C34878D82A}">
                    <a16:rowId xmlns:a16="http://schemas.microsoft.com/office/drawing/2014/main" xmlns="" val="2494052489"/>
                  </a:ext>
                </a:extLst>
              </a:tr>
              <a:tr h="312500">
                <a:tc>
                  <a:txBody>
                    <a:bodyPr/>
                    <a:lstStyle/>
                    <a:p>
                      <a:pPr algn="l" fontAlgn="b"/>
                      <a:r>
                        <a:rPr lang="en-US" sz="1300" b="0" i="0" u="none" strike="noStrike" dirty="0">
                          <a:solidFill>
                            <a:srgbClr val="000000"/>
                          </a:solidFill>
                          <a:effectLst/>
                          <a:latin typeface="Georgia" panose="02040502050405020303" pitchFamily="18" charset="0"/>
                        </a:rPr>
                        <a:t>Long term Housing finance </a:t>
                      </a:r>
                    </a:p>
                  </a:txBody>
                  <a:tcPr marL="85725" marR="9525" marT="9525" marB="0" anchor="ctr">
                    <a:lnL>
                      <a:noFill/>
                    </a:lnL>
                    <a:lnR>
                      <a:noFill/>
                    </a:lnR>
                    <a:lnT>
                      <a:noFill/>
                    </a:lnT>
                    <a:lnB>
                      <a:noFill/>
                    </a:lnB>
                    <a:solidFill>
                      <a:srgbClr val="D9D9D9"/>
                    </a:solidFill>
                  </a:tcPr>
                </a:tc>
                <a:tc>
                  <a:txBody>
                    <a:bodyPr/>
                    <a:lstStyle/>
                    <a:p>
                      <a:pPr algn="ctr" fontAlgn="ctr"/>
                      <a:r>
                        <a:rPr lang="en-US" sz="1300" b="0" i="0" u="none" strike="noStrike">
                          <a:solidFill>
                            <a:srgbClr val="000000"/>
                          </a:solidFill>
                          <a:effectLst/>
                          <a:latin typeface="Georgia" panose="02040502050405020303" pitchFamily="18" charset="0"/>
                        </a:rPr>
                        <a:t>20,182</a:t>
                      </a:r>
                    </a:p>
                  </a:txBody>
                  <a:tcPr marL="9525" marR="9525" marT="9525" marB="0" anchor="ctr">
                    <a:lnL>
                      <a:noFill/>
                    </a:lnL>
                    <a:lnR>
                      <a:noFill/>
                    </a:lnR>
                    <a:lnT>
                      <a:noFill/>
                    </a:lnT>
                    <a:lnB>
                      <a:noFill/>
                    </a:lnB>
                    <a:solidFill>
                      <a:srgbClr val="D9D9D9"/>
                    </a:solidFill>
                  </a:tcPr>
                </a:tc>
                <a:tc>
                  <a:txBody>
                    <a:bodyPr/>
                    <a:lstStyle/>
                    <a:p>
                      <a:pPr algn="ctr" fontAlgn="ctr"/>
                      <a:r>
                        <a:rPr lang="en-US" sz="1300" b="0" i="0" u="none" strike="noStrike" dirty="0">
                          <a:solidFill>
                            <a:srgbClr val="000000"/>
                          </a:solidFill>
                          <a:effectLst/>
                          <a:latin typeface="Georgia" panose="02040502050405020303" pitchFamily="18" charset="0"/>
                        </a:rPr>
                        <a:t>7.0%</a:t>
                      </a:r>
                    </a:p>
                  </a:txBody>
                  <a:tcPr marL="9525" marR="9525" marT="9525" marB="0" anchor="ctr">
                    <a:lnL>
                      <a:noFill/>
                    </a:lnL>
                    <a:lnR>
                      <a:noFill/>
                    </a:lnR>
                    <a:lnT>
                      <a:noFill/>
                    </a:lnT>
                    <a:lnB>
                      <a:noFill/>
                    </a:lnB>
                    <a:solidFill>
                      <a:srgbClr val="D9D9D9"/>
                    </a:solidFill>
                  </a:tcPr>
                </a:tc>
                <a:tc>
                  <a:txBody>
                    <a:bodyPr/>
                    <a:lstStyle/>
                    <a:p>
                      <a:pPr algn="ctr" fontAlgn="ctr"/>
                      <a:r>
                        <a:rPr lang="en-US" sz="1300" b="0" i="0" u="none" strike="noStrike">
                          <a:solidFill>
                            <a:srgbClr val="000000"/>
                          </a:solidFill>
                          <a:effectLst/>
                          <a:latin typeface="Georgia" panose="02040502050405020303" pitchFamily="18" charset="0"/>
                        </a:rPr>
                        <a:t>229</a:t>
                      </a:r>
                    </a:p>
                  </a:txBody>
                  <a:tcPr marL="9525" marR="9525" marT="9525" marB="0" anchor="ctr">
                    <a:lnL>
                      <a:noFill/>
                    </a:lnL>
                    <a:lnR>
                      <a:noFill/>
                    </a:lnR>
                    <a:lnT>
                      <a:noFill/>
                    </a:lnT>
                    <a:lnB>
                      <a:noFill/>
                    </a:lnB>
                    <a:solidFill>
                      <a:srgbClr val="D9D9D9"/>
                    </a:solidFill>
                  </a:tcPr>
                </a:tc>
                <a:tc>
                  <a:txBody>
                    <a:bodyPr/>
                    <a:lstStyle/>
                    <a:p>
                      <a:pPr algn="ctr" fontAlgn="ctr"/>
                      <a:r>
                        <a:rPr lang="en-US" sz="1300" b="0" i="0" u="none" strike="noStrike">
                          <a:solidFill>
                            <a:srgbClr val="000000"/>
                          </a:solidFill>
                          <a:effectLst/>
                          <a:latin typeface="Georgia" panose="02040502050405020303" pitchFamily="18" charset="0"/>
                        </a:rPr>
                        <a:t>1.1%</a:t>
                      </a:r>
                    </a:p>
                  </a:txBody>
                  <a:tcPr marL="9525" marR="9525" marT="9525" marB="0" anchor="ctr">
                    <a:lnL>
                      <a:noFill/>
                    </a:lnL>
                    <a:lnR>
                      <a:noFill/>
                    </a:lnR>
                    <a:lnT>
                      <a:noFill/>
                    </a:lnT>
                    <a:lnB>
                      <a:noFill/>
                    </a:lnB>
                    <a:solidFill>
                      <a:srgbClr val="D9D9D9"/>
                    </a:solidFill>
                  </a:tcPr>
                </a:tc>
                <a:extLst>
                  <a:ext uri="{0D108BD9-81ED-4DB2-BD59-A6C34878D82A}">
                    <a16:rowId xmlns:a16="http://schemas.microsoft.com/office/drawing/2014/main" xmlns="" val="3269048079"/>
                  </a:ext>
                </a:extLst>
              </a:tr>
              <a:tr h="312500">
                <a:tc>
                  <a:txBody>
                    <a:bodyPr/>
                    <a:lstStyle/>
                    <a:p>
                      <a:pPr algn="l" fontAlgn="b"/>
                      <a:r>
                        <a:rPr lang="en-US" sz="1300" b="0" i="0" u="none" strike="noStrike" dirty="0">
                          <a:solidFill>
                            <a:srgbClr val="000000"/>
                          </a:solidFill>
                          <a:effectLst/>
                          <a:latin typeface="Georgia" panose="02040502050405020303" pitchFamily="18" charset="0"/>
                        </a:rPr>
                        <a:t>Consumer lending </a:t>
                      </a:r>
                    </a:p>
                  </a:txBody>
                  <a:tcPr marL="85725" marR="9525" marT="9525" marB="0" anchor="ctr">
                    <a:lnL>
                      <a:noFill/>
                    </a:lnL>
                    <a:lnR>
                      <a:noFill/>
                    </a:lnR>
                    <a:lnT>
                      <a:noFill/>
                    </a:lnT>
                    <a:lnB>
                      <a:noFill/>
                    </a:lnB>
                  </a:tcPr>
                </a:tc>
                <a:tc>
                  <a:txBody>
                    <a:bodyPr/>
                    <a:lstStyle/>
                    <a:p>
                      <a:pPr algn="ctr" fontAlgn="ctr"/>
                      <a:r>
                        <a:rPr lang="en-US" sz="1300" b="0" i="0" u="none" strike="noStrike">
                          <a:solidFill>
                            <a:srgbClr val="000000"/>
                          </a:solidFill>
                          <a:effectLst/>
                          <a:latin typeface="Georgia" panose="02040502050405020303" pitchFamily="18" charset="0"/>
                        </a:rPr>
                        <a:t>6,047</a:t>
                      </a:r>
                    </a:p>
                  </a:txBody>
                  <a:tcPr marL="9525" marR="9525" marT="9525" marB="0" anchor="ctr">
                    <a:lnL>
                      <a:noFill/>
                    </a:lnL>
                    <a:lnR>
                      <a:noFill/>
                    </a:lnR>
                    <a:lnT>
                      <a:noFill/>
                    </a:lnT>
                    <a:lnB>
                      <a:noFill/>
                    </a:lnB>
                  </a:tcPr>
                </a:tc>
                <a:tc>
                  <a:txBody>
                    <a:bodyPr/>
                    <a:lstStyle/>
                    <a:p>
                      <a:pPr algn="ctr" fontAlgn="ctr"/>
                      <a:r>
                        <a:rPr lang="en-US" sz="1300" b="0" i="0" u="none" strike="noStrike" dirty="0">
                          <a:solidFill>
                            <a:srgbClr val="000000"/>
                          </a:solidFill>
                          <a:effectLst/>
                          <a:latin typeface="Georgia" panose="02040502050405020303" pitchFamily="18" charset="0"/>
                        </a:rPr>
                        <a:t>2.1%</a:t>
                      </a:r>
                    </a:p>
                  </a:txBody>
                  <a:tcPr marL="9525" marR="9525" marT="9525" marB="0" anchor="ctr">
                    <a:lnL>
                      <a:noFill/>
                    </a:lnL>
                    <a:lnR>
                      <a:noFill/>
                    </a:lnR>
                    <a:lnT>
                      <a:noFill/>
                    </a:lnT>
                    <a:lnB>
                      <a:noFill/>
                    </a:lnB>
                  </a:tcPr>
                </a:tc>
                <a:tc>
                  <a:txBody>
                    <a:bodyPr/>
                    <a:lstStyle/>
                    <a:p>
                      <a:pPr algn="ctr" fontAlgn="ctr"/>
                      <a:r>
                        <a:rPr lang="en-US" sz="1300" b="0" i="0" u="none" strike="noStrike">
                          <a:solidFill>
                            <a:srgbClr val="000000"/>
                          </a:solidFill>
                          <a:effectLst/>
                          <a:latin typeface="Georgia" panose="02040502050405020303" pitchFamily="18" charset="0"/>
                        </a:rPr>
                        <a:t>21</a:t>
                      </a:r>
                    </a:p>
                  </a:txBody>
                  <a:tcPr marL="9525" marR="9525" marT="9525" marB="0" anchor="ctr">
                    <a:lnL>
                      <a:noFill/>
                    </a:lnL>
                    <a:lnR>
                      <a:noFill/>
                    </a:lnR>
                    <a:lnT>
                      <a:noFill/>
                    </a:lnT>
                    <a:lnB>
                      <a:noFill/>
                    </a:lnB>
                  </a:tcPr>
                </a:tc>
                <a:tc>
                  <a:txBody>
                    <a:bodyPr/>
                    <a:lstStyle/>
                    <a:p>
                      <a:pPr algn="ctr" fontAlgn="ctr"/>
                      <a:r>
                        <a:rPr lang="en-US" sz="1300" b="0" i="0" u="none" strike="noStrike">
                          <a:solidFill>
                            <a:srgbClr val="000000"/>
                          </a:solidFill>
                          <a:effectLst/>
                          <a:latin typeface="Georgia" panose="02040502050405020303" pitchFamily="18" charset="0"/>
                        </a:rPr>
                        <a:t>0.4%</a:t>
                      </a:r>
                    </a:p>
                  </a:txBody>
                  <a:tcPr marL="9525" marR="9525" marT="9525" marB="0" anchor="ctr">
                    <a:lnL>
                      <a:noFill/>
                    </a:lnL>
                    <a:lnR>
                      <a:noFill/>
                    </a:lnR>
                    <a:lnT>
                      <a:noFill/>
                    </a:lnT>
                    <a:lnB>
                      <a:noFill/>
                    </a:lnB>
                  </a:tcPr>
                </a:tc>
                <a:extLst>
                  <a:ext uri="{0D108BD9-81ED-4DB2-BD59-A6C34878D82A}">
                    <a16:rowId xmlns:a16="http://schemas.microsoft.com/office/drawing/2014/main" xmlns="" val="1775275937"/>
                  </a:ext>
                </a:extLst>
              </a:tr>
              <a:tr h="312500">
                <a:tc>
                  <a:txBody>
                    <a:bodyPr/>
                    <a:lstStyle/>
                    <a:p>
                      <a:pPr algn="l" fontAlgn="b"/>
                      <a:r>
                        <a:rPr lang="en-US" sz="1300" b="0" i="0" u="none" strike="noStrike" dirty="0">
                          <a:solidFill>
                            <a:srgbClr val="000000"/>
                          </a:solidFill>
                          <a:effectLst/>
                          <a:latin typeface="Georgia" panose="02040502050405020303" pitchFamily="18" charset="0"/>
                        </a:rPr>
                        <a:t>Others</a:t>
                      </a:r>
                    </a:p>
                  </a:txBody>
                  <a:tcPr marL="85725" marR="9525" marT="9525" marB="0" anchor="ctr">
                    <a:lnL>
                      <a:noFill/>
                    </a:lnL>
                    <a:lnR>
                      <a:noFill/>
                    </a:lnR>
                    <a:lnT>
                      <a:noFill/>
                    </a:lnT>
                    <a:lnB>
                      <a:noFill/>
                    </a:lnB>
                    <a:solidFill>
                      <a:srgbClr val="D9D9D9"/>
                    </a:solidFill>
                  </a:tcPr>
                </a:tc>
                <a:tc>
                  <a:txBody>
                    <a:bodyPr/>
                    <a:lstStyle/>
                    <a:p>
                      <a:pPr algn="ctr" fontAlgn="ctr"/>
                      <a:r>
                        <a:rPr lang="en-US" sz="1300" b="0" i="0" u="none" strike="noStrike">
                          <a:solidFill>
                            <a:srgbClr val="000000"/>
                          </a:solidFill>
                          <a:effectLst/>
                          <a:latin typeface="Georgia" panose="02040502050405020303" pitchFamily="18" charset="0"/>
                        </a:rPr>
                        <a:t>20,937</a:t>
                      </a:r>
                    </a:p>
                  </a:txBody>
                  <a:tcPr marL="9525" marR="9525" marT="9525" marB="0" anchor="ctr">
                    <a:lnL>
                      <a:noFill/>
                    </a:lnL>
                    <a:lnR>
                      <a:noFill/>
                    </a:lnR>
                    <a:lnT>
                      <a:noFill/>
                    </a:lnT>
                    <a:lnB>
                      <a:noFill/>
                    </a:lnB>
                    <a:solidFill>
                      <a:srgbClr val="D9D9D9"/>
                    </a:solidFill>
                  </a:tcPr>
                </a:tc>
                <a:tc>
                  <a:txBody>
                    <a:bodyPr/>
                    <a:lstStyle/>
                    <a:p>
                      <a:pPr algn="ctr" fontAlgn="ctr"/>
                      <a:r>
                        <a:rPr lang="en-US" sz="1300" b="0" i="0" u="none" strike="noStrike" dirty="0">
                          <a:solidFill>
                            <a:srgbClr val="000000"/>
                          </a:solidFill>
                          <a:effectLst/>
                          <a:latin typeface="Georgia" panose="02040502050405020303" pitchFamily="18" charset="0"/>
                        </a:rPr>
                        <a:t>7.2%</a:t>
                      </a:r>
                    </a:p>
                  </a:txBody>
                  <a:tcPr marL="9525" marR="9525" marT="9525" marB="0" anchor="ctr">
                    <a:lnL>
                      <a:noFill/>
                    </a:lnL>
                    <a:lnR>
                      <a:noFill/>
                    </a:lnR>
                    <a:lnT>
                      <a:noFill/>
                    </a:lnT>
                    <a:lnB>
                      <a:noFill/>
                    </a:lnB>
                    <a:solidFill>
                      <a:srgbClr val="D9D9D9"/>
                    </a:solidFill>
                  </a:tcPr>
                </a:tc>
                <a:tc>
                  <a:txBody>
                    <a:bodyPr/>
                    <a:lstStyle/>
                    <a:p>
                      <a:pPr algn="ctr" fontAlgn="ctr"/>
                      <a:r>
                        <a:rPr lang="en-US" sz="1300" b="0" i="0" u="none" strike="noStrike" dirty="0">
                          <a:solidFill>
                            <a:srgbClr val="000000"/>
                          </a:solidFill>
                          <a:effectLst/>
                          <a:latin typeface="Georgia" panose="02040502050405020303" pitchFamily="18" charset="0"/>
                        </a:rPr>
                        <a:t>1,455</a:t>
                      </a:r>
                    </a:p>
                  </a:txBody>
                  <a:tcPr marL="9525" marR="9525" marT="9525" marB="0" anchor="ctr">
                    <a:lnL>
                      <a:noFill/>
                    </a:lnL>
                    <a:lnR>
                      <a:noFill/>
                    </a:lnR>
                    <a:lnT>
                      <a:noFill/>
                    </a:lnT>
                    <a:lnB>
                      <a:noFill/>
                    </a:lnB>
                    <a:solidFill>
                      <a:srgbClr val="D9D9D9"/>
                    </a:solidFill>
                  </a:tcPr>
                </a:tc>
                <a:tc>
                  <a:txBody>
                    <a:bodyPr/>
                    <a:lstStyle/>
                    <a:p>
                      <a:pPr algn="ctr" fontAlgn="ctr"/>
                      <a:r>
                        <a:rPr lang="en-US" sz="1300" b="0" i="0" u="none" strike="noStrike">
                          <a:solidFill>
                            <a:srgbClr val="000000"/>
                          </a:solidFill>
                          <a:effectLst/>
                          <a:latin typeface="Georgia" panose="02040502050405020303" pitchFamily="18" charset="0"/>
                        </a:rPr>
                        <a:t>6.9%</a:t>
                      </a:r>
                    </a:p>
                  </a:txBody>
                  <a:tcPr marL="9525" marR="9525" marT="9525" marB="0" anchor="ctr">
                    <a:lnL>
                      <a:noFill/>
                    </a:lnL>
                    <a:lnR>
                      <a:noFill/>
                    </a:lnR>
                    <a:lnT>
                      <a:noFill/>
                    </a:lnT>
                    <a:lnB>
                      <a:noFill/>
                    </a:lnB>
                    <a:solidFill>
                      <a:srgbClr val="D9D9D9"/>
                    </a:solidFill>
                  </a:tcPr>
                </a:tc>
                <a:extLst>
                  <a:ext uri="{0D108BD9-81ED-4DB2-BD59-A6C34878D82A}">
                    <a16:rowId xmlns:a16="http://schemas.microsoft.com/office/drawing/2014/main" xmlns="" val="1943633182"/>
                  </a:ext>
                </a:extLst>
              </a:tr>
              <a:tr h="312500">
                <a:tc>
                  <a:txBody>
                    <a:bodyPr/>
                    <a:lstStyle/>
                    <a:p>
                      <a:pPr algn="l" fontAlgn="b"/>
                      <a:r>
                        <a:rPr lang="en-US" sz="1300" b="1" i="0" u="none" strike="noStrike" dirty="0">
                          <a:solidFill>
                            <a:srgbClr val="000000"/>
                          </a:solidFill>
                          <a:effectLst/>
                          <a:latin typeface="Georgia" panose="02040502050405020303" pitchFamily="18" charset="0"/>
                        </a:rPr>
                        <a:t>Total</a:t>
                      </a:r>
                    </a:p>
                  </a:txBody>
                  <a:tcPr marL="85725" marR="9525" marT="9525" marB="0" anchor="ctr">
                    <a:lnL>
                      <a:noFill/>
                    </a:lnL>
                    <a:lnR>
                      <a:noFill/>
                    </a:lnR>
                    <a:lnT>
                      <a:noFill/>
                    </a:lnT>
                    <a:lnB>
                      <a:noFill/>
                    </a:lnB>
                  </a:tcPr>
                </a:tc>
                <a:tc>
                  <a:txBody>
                    <a:bodyPr/>
                    <a:lstStyle/>
                    <a:p>
                      <a:pPr algn="ctr" fontAlgn="ctr"/>
                      <a:r>
                        <a:rPr lang="en-US" sz="1300" b="1" i="0" u="none" strike="noStrike" dirty="0">
                          <a:solidFill>
                            <a:srgbClr val="000000"/>
                          </a:solidFill>
                          <a:effectLst/>
                          <a:latin typeface="Georgia" panose="02040502050405020303" pitchFamily="18" charset="0"/>
                        </a:rPr>
                        <a:t>290,017</a:t>
                      </a:r>
                    </a:p>
                  </a:txBody>
                  <a:tcPr marL="9525" marR="9525" marT="9525" marB="0" anchor="ctr">
                    <a:lnL>
                      <a:noFill/>
                    </a:lnL>
                    <a:lnR>
                      <a:noFill/>
                    </a:lnR>
                    <a:lnT>
                      <a:noFill/>
                    </a:lnT>
                    <a:lnB>
                      <a:noFill/>
                    </a:lnB>
                  </a:tcPr>
                </a:tc>
                <a:tc>
                  <a:txBody>
                    <a:bodyPr/>
                    <a:lstStyle/>
                    <a:p>
                      <a:pPr algn="ctr" fontAlgn="ctr"/>
                      <a:r>
                        <a:rPr lang="en-US" sz="1300" b="1" i="0" u="none" strike="noStrike">
                          <a:solidFill>
                            <a:srgbClr val="000000"/>
                          </a:solidFill>
                          <a:effectLst/>
                          <a:latin typeface="Georgia" panose="02040502050405020303" pitchFamily="18" charset="0"/>
                        </a:rPr>
                        <a:t>100.0%</a:t>
                      </a:r>
                    </a:p>
                  </a:txBody>
                  <a:tcPr marL="9525" marR="9525" marT="9525" marB="0" anchor="ctr">
                    <a:lnL>
                      <a:noFill/>
                    </a:lnL>
                    <a:lnR>
                      <a:noFill/>
                    </a:lnR>
                    <a:lnT>
                      <a:noFill/>
                    </a:lnT>
                    <a:lnB>
                      <a:noFill/>
                    </a:lnB>
                  </a:tcPr>
                </a:tc>
                <a:tc>
                  <a:txBody>
                    <a:bodyPr/>
                    <a:lstStyle/>
                    <a:p>
                      <a:pPr algn="ctr" fontAlgn="ctr"/>
                      <a:r>
                        <a:rPr lang="en-US" sz="1300" b="1" i="0" u="none" strike="noStrike" dirty="0">
                          <a:solidFill>
                            <a:srgbClr val="000000"/>
                          </a:solidFill>
                          <a:effectLst/>
                          <a:latin typeface="Georgia" panose="02040502050405020303" pitchFamily="18" charset="0"/>
                        </a:rPr>
                        <a:t>14,979</a:t>
                      </a:r>
                    </a:p>
                  </a:txBody>
                  <a:tcPr marL="9525" marR="9525" marT="9525" marB="0" anchor="ctr">
                    <a:lnL>
                      <a:noFill/>
                    </a:lnL>
                    <a:lnR>
                      <a:noFill/>
                    </a:lnR>
                    <a:lnT>
                      <a:noFill/>
                    </a:lnT>
                    <a:lnB>
                      <a:noFill/>
                    </a:lnB>
                  </a:tcPr>
                </a:tc>
                <a:tc>
                  <a:txBody>
                    <a:bodyPr/>
                    <a:lstStyle/>
                    <a:p>
                      <a:pPr algn="ctr" fontAlgn="ctr"/>
                      <a:r>
                        <a:rPr lang="en-US" sz="1300" b="1" i="0" u="none" strike="noStrike" dirty="0">
                          <a:solidFill>
                            <a:srgbClr val="000000"/>
                          </a:solidFill>
                          <a:effectLst/>
                          <a:latin typeface="Georgia" panose="02040502050405020303" pitchFamily="18" charset="0"/>
                        </a:rPr>
                        <a:t>5.2%</a:t>
                      </a:r>
                    </a:p>
                  </a:txBody>
                  <a:tcPr marL="9525" marR="9525" marT="9525" marB="0" anchor="ctr">
                    <a:lnL>
                      <a:noFill/>
                    </a:lnL>
                    <a:lnR>
                      <a:noFill/>
                    </a:lnR>
                    <a:lnT>
                      <a:noFill/>
                    </a:lnT>
                    <a:lnB>
                      <a:noFill/>
                    </a:lnB>
                  </a:tcPr>
                </a:tc>
                <a:extLst>
                  <a:ext uri="{0D108BD9-81ED-4DB2-BD59-A6C34878D82A}">
                    <a16:rowId xmlns:a16="http://schemas.microsoft.com/office/drawing/2014/main" xmlns="" val="433337630"/>
                  </a:ext>
                </a:extLst>
              </a:tr>
            </a:tbl>
          </a:graphicData>
        </a:graphic>
      </p:graphicFrame>
      <p:sp>
        <p:nvSpPr>
          <p:cNvPr id="7" name="Title 1"/>
          <p:cNvSpPr>
            <a:spLocks noGrp="1"/>
          </p:cNvSpPr>
          <p:nvPr>
            <p:ph type="title"/>
          </p:nvPr>
        </p:nvSpPr>
        <p:spPr>
          <a:xfrm>
            <a:off x="-4671" y="4761"/>
            <a:ext cx="2938939" cy="462158"/>
          </a:xfrm>
        </p:spPr>
        <p:txBody>
          <a:bodyPr rtlCol="0">
            <a:normAutofit/>
          </a:bodyPr>
          <a:lstStyle/>
          <a:p>
            <a:pPr algn="l" fontAlgn="auto">
              <a:spcAft>
                <a:spcPts val="0"/>
              </a:spcAft>
              <a:defRPr/>
            </a:pPr>
            <a:r>
              <a:rPr lang="en-US" sz="2500" dirty="0">
                <a:solidFill>
                  <a:schemeClr val="tx1">
                    <a:tint val="75000"/>
                  </a:schemeClr>
                </a:solidFill>
                <a:latin typeface="Georgia" pitchFamily="18" charset="0"/>
                <a:ea typeface="+mn-ea"/>
                <a:cs typeface="+mn-cs"/>
              </a:rPr>
              <a:t>Agenda Item No. </a:t>
            </a:r>
            <a:r>
              <a:rPr lang="en-US" sz="2500" dirty="0" smtClean="0">
                <a:solidFill>
                  <a:schemeClr val="tx1">
                    <a:tint val="75000"/>
                  </a:schemeClr>
                </a:solidFill>
                <a:latin typeface="Georgia" pitchFamily="18" charset="0"/>
                <a:ea typeface="+mn-ea"/>
                <a:cs typeface="+mn-cs"/>
              </a:rPr>
              <a:t>2</a:t>
            </a:r>
            <a:endParaRPr lang="en-US" sz="2500" dirty="0">
              <a:solidFill>
                <a:schemeClr val="tx1">
                  <a:tint val="75000"/>
                </a:schemeClr>
              </a:solidFill>
              <a:latin typeface="Georgia" pitchFamily="18" charset="0"/>
              <a:ea typeface="+mn-ea"/>
              <a:cs typeface="+mn-cs"/>
            </a:endParaRPr>
          </a:p>
        </p:txBody>
      </p:sp>
    </p:spTree>
    <p:extLst>
      <p:ext uri="{BB962C8B-B14F-4D97-AF65-F5344CB8AC3E}">
        <p14:creationId xmlns:p14="http://schemas.microsoft.com/office/powerpoint/2010/main" val="4120399473"/>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20297</TotalTime>
  <Words>3142</Words>
  <Application>Microsoft Office PowerPoint</Application>
  <PresentationFormat>Custom</PresentationFormat>
  <Paragraphs>1124</Paragraphs>
  <Slides>23</Slides>
  <Notes>1</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23</vt:i4>
      </vt:variant>
    </vt:vector>
  </HeadingPairs>
  <TitlesOfParts>
    <vt:vector size="30" baseType="lpstr">
      <vt:lpstr>Arial</vt:lpstr>
      <vt:lpstr>Calibri</vt:lpstr>
      <vt:lpstr>Calibri Light</vt:lpstr>
      <vt:lpstr>Georgia</vt:lpstr>
      <vt:lpstr>Times New Roman</vt:lpstr>
      <vt:lpstr>Wingdings</vt:lpstr>
      <vt:lpstr>Office Theme</vt:lpstr>
      <vt:lpstr>PowerPoint Presentation</vt:lpstr>
      <vt:lpstr>Agenda Item No. 1</vt:lpstr>
      <vt:lpstr>Agenda Item No. 2</vt:lpstr>
      <vt:lpstr>PowerPoint Presentation</vt:lpstr>
      <vt:lpstr>Agenda Item No. 2</vt:lpstr>
      <vt:lpstr>Agenda Item No. 2</vt:lpstr>
      <vt:lpstr>Agenda Item No. 2</vt:lpstr>
      <vt:lpstr>Agenda Item No. 2</vt:lpstr>
      <vt:lpstr>Agenda Item No. 2</vt:lpstr>
      <vt:lpstr>Agenda Item No. 2</vt:lpstr>
      <vt:lpstr>Agenda Item No. 2</vt:lpstr>
      <vt:lpstr>Agenda Item No. 2</vt:lpstr>
      <vt:lpstr>Agenda Item No. 2</vt:lpstr>
      <vt:lpstr>Agenda Item No. 2</vt:lpstr>
      <vt:lpstr>Agenda Item No. 2</vt:lpstr>
      <vt:lpstr>Agenda Item No. 2</vt:lpstr>
      <vt:lpstr>Agenda Item No. 2</vt:lpstr>
      <vt:lpstr>Agenda Item No. 2</vt:lpstr>
      <vt:lpstr>Agenda Item No. 2</vt:lpstr>
      <vt:lpstr>Agenda Item No.3</vt:lpstr>
      <vt:lpstr>Agenda Item No. 4</vt:lpstr>
      <vt:lpstr>Agenda Item No. 5</vt:lpstr>
      <vt:lpstr>Thanks</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saqib saleem</dc:creator>
  <cp:lastModifiedBy>Hamza Saleem</cp:lastModifiedBy>
  <cp:revision>596</cp:revision>
  <cp:lastPrinted>2021-08-09T06:14:21Z</cp:lastPrinted>
  <dcterms:created xsi:type="dcterms:W3CDTF">2019-04-18T16:52:03Z</dcterms:created>
  <dcterms:modified xsi:type="dcterms:W3CDTF">2022-03-08T08:19:48Z</dcterms:modified>
</cp:coreProperties>
</file>