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9"/>
  </p:notesMasterIdLst>
  <p:sldIdLst>
    <p:sldId id="256" r:id="rId2"/>
    <p:sldId id="362" r:id="rId3"/>
    <p:sldId id="363" r:id="rId4"/>
    <p:sldId id="358" r:id="rId5"/>
    <p:sldId id="360" r:id="rId6"/>
    <p:sldId id="357" r:id="rId7"/>
    <p:sldId id="259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81"/>
    <a:srgbClr val="00BC54"/>
    <a:srgbClr val="00D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1.100.10\Departments\Trading\Asset%20Allocation\Shoaib\Managaement%20co\june%202020\mcbah%20Portfolio%20-%20%20June%2030,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June%202021\MCBAH%20Portfolio%20-%20June,%20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June%202021\MCBAH%20Portfolio%20-%20June,%20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June%202021\MCBAH%20Portfolio%20-%20June,%20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June%202021\MCBAH%20Portfolio%20-%20June,%20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June%202021\MCBAH%20Portfolio%20-%20June,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en-US" dirty="0">
                <a:latin typeface="+mn-lt"/>
              </a:rPr>
              <a:t>MCBAH Portfolio</a:t>
            </a:r>
            <a:r>
              <a:rPr lang="en-US" baseline="0" dirty="0">
                <a:latin typeface="+mn-lt"/>
              </a:rPr>
              <a:t> as at June 30</a:t>
            </a:r>
            <a:r>
              <a:rPr lang="en-US" baseline="0" dirty="0" smtClean="0">
                <a:latin typeface="+mn-lt"/>
              </a:rPr>
              <a:t>, 2020</a:t>
            </a:r>
            <a:endParaRPr lang="en-US" dirty="0">
              <a:latin typeface="+mn-lt"/>
            </a:endParaRPr>
          </a:p>
        </c:rich>
      </c:tx>
      <c:layout>
        <c:manualLayout>
          <c:xMode val="edge"/>
          <c:yMode val="edge"/>
          <c:x val="0.22985260226618015"/>
          <c:y val="2.380952380952380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91602345369883E-2"/>
          <c:y val="0.25012383288154555"/>
          <c:w val="0.86011461485974561"/>
          <c:h val="0.66866988994796706"/>
        </c:manualLayout>
      </c:layout>
      <c:pie3DChart>
        <c:varyColors val="1"/>
        <c:ser>
          <c:idx val="0"/>
          <c:order val="0"/>
          <c:tx>
            <c:strRef>
              <c:f>'[mcbah Portfolio -  June 30,2020.xlsx]june 30,2020'!$B$26:$B$29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F73-4105-BF9D-32B4C2F51375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F73-4105-BF9D-32B4C2F51375}"/>
              </c:ext>
            </c:extLst>
          </c:dPt>
          <c:dLbls>
            <c:dLbl>
              <c:idx val="0"/>
              <c:layout>
                <c:manualLayout>
                  <c:x val="-9.108309998103431E-2"/>
                  <c:y val="-0.15932727639814254"/>
                </c:manualLayout>
              </c:layout>
              <c:tx>
                <c:rich>
                  <a:bodyPr/>
                  <a:lstStyle/>
                  <a:p>
                    <a:fld id="{8D0456A2-7AEF-47A8-A73E-474A71710A9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AE7811D-0CE3-431C-9EEF-4D920CD4CD1A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PKR 551mn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67930301905015"/>
                      <c:h val="0.16252323844134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F73-4105-BF9D-32B4C2F51375}"/>
                </c:ext>
              </c:extLst>
            </c:dLbl>
            <c:dLbl>
              <c:idx val="1"/>
              <c:layout>
                <c:manualLayout>
                  <c:x val="2.5300861105842846E-2"/>
                  <c:y val="-1.5468604885927721E-3"/>
                </c:manualLayout>
              </c:layout>
              <c:tx>
                <c:rich>
                  <a:bodyPr/>
                  <a:lstStyle/>
                  <a:p>
                    <a:fld id="{48EC4143-2554-417F-B0F6-8C8931685FB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D8D67864-89AF-4444-BAB5-8A9C289A2D9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PKR 280mn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2382010330722"/>
                      <c:h val="0.16252323844134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73-4105-BF9D-32B4C2F51375}"/>
                </c:ext>
              </c:extLst>
            </c:dLbl>
            <c:dLbl>
              <c:idx val="2"/>
              <c:layout>
                <c:manualLayout>
                  <c:x val="-1.4430414186031628E-2"/>
                  <c:y val="-7.2888722984258816E-2"/>
                </c:manualLayout>
              </c:layout>
              <c:tx>
                <c:rich>
                  <a:bodyPr/>
                  <a:lstStyle/>
                  <a:p>
                    <a:fld id="{403A9B91-1108-411C-9F9C-CE530A527FA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434394C-2509-4EF0-8A39-885DDE2B366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PKR109mn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73-4105-BF9D-32B4C2F51375}"/>
                </c:ext>
              </c:extLst>
            </c:dLbl>
            <c:dLbl>
              <c:idx val="3"/>
              <c:layout>
                <c:manualLayout>
                  <c:x val="8.7034962204099425E-2"/>
                  <c:y val="-5.3333333333333351E-2"/>
                </c:manualLayout>
              </c:layout>
              <c:tx>
                <c:rich>
                  <a:bodyPr/>
                  <a:lstStyle/>
                  <a:p>
                    <a:fld id="{0372D192-9407-4A70-ABF7-E76F154CF65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539C19CF-3F21-41C6-96F1-426A9F47EC2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PKR254mn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F73-4105-BF9D-32B4C2F5137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'[mcbah Portfolio -  June 30,2020.xlsx]june 30,2020'!$B$26:$B$29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cat>
          <c:val>
            <c:numRef>
              <c:f>'[mcbah Portfolio -  June 30,2020.xlsx]june 30,2020'!$G$26:$G$29</c:f>
              <c:numCache>
                <c:formatCode>0%</c:formatCode>
                <c:ptCount val="4"/>
                <c:pt idx="0">
                  <c:v>0.46169211140276051</c:v>
                </c:pt>
                <c:pt idx="1">
                  <c:v>0.23445000940712069</c:v>
                </c:pt>
                <c:pt idx="2">
                  <c:v>9.1618256758336722E-2</c:v>
                </c:pt>
                <c:pt idx="3" formatCode="0.0%">
                  <c:v>0.21223962243178202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73-4105-BF9D-32B4C2F51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en-US" dirty="0">
                <a:latin typeface="+mn-lt"/>
              </a:rPr>
              <a:t>MCBAH Portfolio</a:t>
            </a:r>
            <a:r>
              <a:rPr lang="en-US" baseline="0" dirty="0">
                <a:latin typeface="+mn-lt"/>
              </a:rPr>
              <a:t> as at June 30, 2021</a:t>
            </a:r>
            <a:endParaRPr lang="en-US" dirty="0">
              <a:latin typeface="+mn-lt"/>
            </a:endParaRPr>
          </a:p>
        </c:rich>
      </c:tx>
      <c:layout>
        <c:manualLayout>
          <c:xMode val="edge"/>
          <c:yMode val="edge"/>
          <c:x val="0.20457407096456998"/>
          <c:y val="2.482269503546099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08257189247546E-2"/>
          <c:y val="0.15229772908821179"/>
          <c:w val="0.80253148448434997"/>
          <c:h val="0.625191715166039"/>
        </c:manualLayout>
      </c:layout>
      <c:pie3DChart>
        <c:varyColors val="1"/>
        <c:ser>
          <c:idx val="0"/>
          <c:order val="0"/>
          <c:tx>
            <c:strRef>
              <c:f>'June, 2021'!$B$28:$B$31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2FF-4372-AAF3-529EE45A124B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2FF-4372-AAF3-529EE45A124B}"/>
              </c:ext>
            </c:extLst>
          </c:dPt>
          <c:dLbls>
            <c:dLbl>
              <c:idx val="0"/>
              <c:layout>
                <c:manualLayout>
                  <c:x val="-1.0852770938408193E-2"/>
                  <c:y val="4.7752877044215623E-3"/>
                </c:manualLayout>
              </c:layout>
              <c:tx>
                <c:rich>
                  <a:bodyPr/>
                  <a:lstStyle/>
                  <a:p>
                    <a:fld id="{8D0456A2-7AEF-47A8-A73E-474A71710A9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AE7811D-0CE3-431C-9EEF-4D920CD4CD1A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PKR 471mn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67930301905015"/>
                      <c:h val="0.16252323844134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FF-4372-AAF3-529EE45A124B}"/>
                </c:ext>
              </c:extLst>
            </c:dLbl>
            <c:dLbl>
              <c:idx val="1"/>
              <c:layout>
                <c:manualLayout>
                  <c:x val="-0.1684404610102028"/>
                  <c:y val="-1.0657703691293907E-2"/>
                </c:manualLayout>
              </c:layout>
              <c:tx>
                <c:rich>
                  <a:bodyPr/>
                  <a:lstStyle/>
                  <a:p>
                    <a:fld id="{48EC4143-2554-417F-B0F6-8C8931685FB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D8D67864-89AF-4444-BAB5-8A9C289A2D9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PKR 286mn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2382010330722"/>
                      <c:h val="0.16252323844134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FF-4372-AAF3-529EE45A124B}"/>
                </c:ext>
              </c:extLst>
            </c:dLbl>
            <c:dLbl>
              <c:idx val="2"/>
              <c:layout>
                <c:manualLayout>
                  <c:x val="7.2624810077453181E-2"/>
                  <c:y val="0.10255319148936171"/>
                </c:manualLayout>
              </c:layout>
              <c:tx>
                <c:rich>
                  <a:bodyPr/>
                  <a:lstStyle/>
                  <a:p>
                    <a:fld id="{403A9B91-1108-411C-9F9C-CE530A527FA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434394C-2509-4EF0-8A39-885DDE2B366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PKR260mn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FF-4372-AAF3-529EE45A124B}"/>
                </c:ext>
              </c:extLst>
            </c:dLbl>
            <c:dLbl>
              <c:idx val="3"/>
              <c:layout>
                <c:manualLayout>
                  <c:x val="3.2630480738116856E-2"/>
                  <c:y val="-1.4569721338024253E-2"/>
                </c:manualLayout>
              </c:layout>
              <c:tx>
                <c:rich>
                  <a:bodyPr/>
                  <a:lstStyle/>
                  <a:p>
                    <a:fld id="{0372D192-9407-4A70-ABF7-E76F154CF65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539C19CF-3F21-41C6-96F1-426A9F47EC2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PKR296mn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FF-4372-AAF3-529EE45A124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'June, 2021'!$B$28:$B$31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cat>
          <c:val>
            <c:numRef>
              <c:f>'June, 2021'!$G$28:$G$31</c:f>
              <c:numCache>
                <c:formatCode>0%</c:formatCode>
                <c:ptCount val="4"/>
                <c:pt idx="0">
                  <c:v>0.33455139021595864</c:v>
                </c:pt>
                <c:pt idx="1">
                  <c:v>0.25081680220412156</c:v>
                </c:pt>
                <c:pt idx="2">
                  <c:v>0.12429486062729142</c:v>
                </c:pt>
                <c:pt idx="3">
                  <c:v>0.29033694695262846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FF-4372-AAF3-529EE45A1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898121287470648E-2"/>
          <c:y val="0.1089464970724813"/>
          <c:w val="0.85679893631717097"/>
          <c:h val="0.81317888148596817"/>
        </c:manualLayout>
      </c:layout>
      <c:pie3DChart>
        <c:varyColors val="1"/>
        <c:ser>
          <c:idx val="0"/>
          <c:order val="0"/>
          <c:tx>
            <c:v>Percentages</c:v>
          </c:tx>
          <c:dLbls>
            <c:dLbl>
              <c:idx val="0"/>
              <c:layout/>
              <c:tx>
                <c:rich>
                  <a:bodyPr/>
                  <a:lstStyle/>
                  <a:p>
                    <a:fld id="{56D2CA16-1226-45D7-9B71-551D8A113AF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A7B6997-896B-4199-800F-620E2A5D133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3A06AC10-E97D-44A5-BAE1-4FDCB94E44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7B6-4FAD-963C-25F6EE70EAF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20ADA73-037F-47A8-A73F-7AC3CF5282A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1D4AAD2-82C3-434C-878A-FE2BB956D64E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BB028BB-1287-4D03-AA66-7B39086451E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7B6-4FAD-963C-25F6EE70EAF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19EDE9F-7DA3-4CF4-8269-3101F9A6952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61157BD-DD06-4A94-822F-3A3CC7CEB9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1B1FBB06-6F95-42B9-9E7F-2F6E014D945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7B6-4FAD-963C-25F6EE70EAF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3F31053-6AF9-47D8-B4A1-DC26803E7E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00BB986-A968-4FB0-B3EF-4E2E065D031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3065F-8D38-4FA4-AEB5-8D02C4142C7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7B6-4FAD-963C-25F6EE70EAF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1FA40A0-52E9-4C1F-B859-46A1D7B0657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F90D3B2-0FA7-41CD-864D-354CBEE10FB1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802BC44-2A77-4601-8C07-F01F12637AF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7B6-4FAD-963C-25F6EE70EAF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DAE0AE8-0E3D-41FF-B49F-EC448BD41A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9D8ECE5-3E3F-4612-9EC9-F03069BA79D8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C835347-A72C-4ED2-B73E-C4CE46418A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7B6-4FAD-963C-25F6EE70EAF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A5A1EF0-B66E-47C0-A43A-DAF0CC5B5BB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0157860-2E13-4B4A-A7C6-65CB9A13B2B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5D37027-CA48-4B0D-973C-E35E6B3E8A6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7B6-4FAD-963C-25F6EE70EAFF}"/>
                </c:ext>
              </c:extLst>
            </c:dLbl>
            <c:dLbl>
              <c:idx val="7"/>
              <c:layout>
                <c:manualLayout>
                  <c:x val="-2.9239766081871343E-3"/>
                  <c:y val="-6.4102564102564097E-2"/>
                </c:manualLayout>
              </c:layout>
              <c:tx>
                <c:rich>
                  <a:bodyPr/>
                  <a:lstStyle/>
                  <a:p>
                    <a:fld id="{E4A78C3F-83EA-46E9-95DA-3481F9B8875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01AA77A-26FB-4D52-B41F-6A313FF475E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6B1DAAA-73C4-426C-92C9-6F0C5A68800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7B6-4FAD-963C-25F6EE70EAF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1E4A488-3750-4CC4-9DA7-A5A1377E21E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D61F334-BAD7-4F68-A2AD-1F6BED90888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6F652-B294-475C-A9AD-18D8D0B9DA9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7B6-4FAD-963C-25F6EE70EAF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398CCDF-A99A-40D5-A5F4-70827697EA5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F7BE49C-1086-4BB3-82B3-F2CAE9D764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DAD51640-3730-41CA-9317-6003E1C5AC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7B6-4FAD-963C-25F6EE70EAF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A41C7A03-E18D-418B-BA7C-FC7350F7627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1636D846-F5AF-452B-9D35-7C20F5EDC721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89B734E7-AE4E-42C7-B4CD-5FB9E02E17B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7B6-4FAD-963C-25F6EE70EAF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DataLabelsRange val="1"/>
              </c:ext>
            </c:extLst>
          </c:dLbls>
          <c:cat>
            <c:strRef>
              <c:f>'June, 2021'!$B$13:$B$24</c:f>
              <c:strCache>
                <c:ptCount val="11"/>
                <c:pt idx="0">
                  <c:v>MCB-CMOP</c:v>
                </c:pt>
                <c:pt idx="1">
                  <c:v>MCB-PSMF</c:v>
                </c:pt>
                <c:pt idx="2">
                  <c:v>MCBPIF</c:v>
                </c:pt>
                <c:pt idx="3">
                  <c:v>ALH-ISF</c:v>
                </c:pt>
                <c:pt idx="4">
                  <c:v>ALH-SMPT</c:v>
                </c:pt>
                <c:pt idx="5">
                  <c:v>PPF-EQ</c:v>
                </c:pt>
                <c:pt idx="6">
                  <c:v>PPF-DT</c:v>
                </c:pt>
                <c:pt idx="7">
                  <c:v>PPF-MM</c:v>
                </c:pt>
                <c:pt idx="8">
                  <c:v>PIPF-EQ</c:v>
                </c:pt>
                <c:pt idx="9">
                  <c:v>PIPF-DT</c:v>
                </c:pt>
                <c:pt idx="10">
                  <c:v>PIPF-MM</c:v>
                </c:pt>
              </c:strCache>
            </c:strRef>
          </c:cat>
          <c:val>
            <c:numRef>
              <c:f>'June, 2021'!$G$13:$G$24</c:f>
              <c:numCache>
                <c:formatCode>0%</c:formatCode>
                <c:ptCount val="11"/>
                <c:pt idx="0">
                  <c:v>4.9373268508861893E-3</c:v>
                </c:pt>
                <c:pt idx="1">
                  <c:v>0.11075282027198993</c:v>
                </c:pt>
                <c:pt idx="2">
                  <c:v>0.29316437908720161</c:v>
                </c:pt>
                <c:pt idx="3">
                  <c:v>1.8452168808744764E-2</c:v>
                </c:pt>
                <c:pt idx="4">
                  <c:v>9.0498758743348048E-2</c:v>
                </c:pt>
                <c:pt idx="5">
                  <c:v>0.11141443581834057</c:v>
                </c:pt>
                <c:pt idx="6">
                  <c:v>6.0643826410220425E-2</c:v>
                </c:pt>
                <c:pt idx="7">
                  <c:v>6.3431613511286164E-2</c:v>
                </c:pt>
                <c:pt idx="8">
                  <c:v>0.14729003146115627</c:v>
                </c:pt>
                <c:pt idx="9">
                  <c:v>5.293195459026049E-2</c:v>
                </c:pt>
                <c:pt idx="10">
                  <c:v>4.6482684446565621E-2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'June, 2021'!$J$13:$J$24</c15:f>
                <c15:dlblRangeCache>
                  <c:ptCount val="11"/>
                  <c:pt idx="0">
                    <c:v>6.54mn</c:v>
                  </c:pt>
                  <c:pt idx="1">
                    <c:v>146.68mn</c:v>
                  </c:pt>
                  <c:pt idx="2">
                    <c:v>388.25mn</c:v>
                  </c:pt>
                  <c:pt idx="3">
                    <c:v>24.44mn</c:v>
                  </c:pt>
                  <c:pt idx="4">
                    <c:v>119.85mn</c:v>
                  </c:pt>
                  <c:pt idx="5">
                    <c:v>147.55mn</c:v>
                  </c:pt>
                  <c:pt idx="6">
                    <c:v>80.31mn</c:v>
                  </c:pt>
                  <c:pt idx="7">
                    <c:v>84.01mn</c:v>
                  </c:pt>
                  <c:pt idx="8">
                    <c:v>195.06mn</c:v>
                  </c:pt>
                  <c:pt idx="9">
                    <c:v>70.10mn</c:v>
                  </c:pt>
                  <c:pt idx="10">
                    <c:v>61.56mn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37B6-4FAD-963C-25F6EE70E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Total Portfolio Return July 01, 2020 to June 30, 2021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609492219364512E-2"/>
          <c:y val="0.15258879182786636"/>
          <c:w val="0.91329677996164527"/>
          <c:h val="0.75515574692413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CIS'!$C$41</c:f>
              <c:strCache>
                <c:ptCount val="1"/>
                <c:pt idx="0">
                  <c:v>Return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7714472758564988E-17"/>
                  <c:y val="6.7681877058267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01-47DF-9DC7-B07D04FB4DC1}"/>
                </c:ext>
              </c:extLst>
            </c:dLbl>
            <c:dLbl>
              <c:idx val="1"/>
              <c:layout>
                <c:manualLayout>
                  <c:x val="-5.5428945517129977E-17"/>
                  <c:y val="1.015228155874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01-47DF-9DC7-B07D04FB4DC1}"/>
                </c:ext>
              </c:extLst>
            </c:dLbl>
            <c:dLbl>
              <c:idx val="2"/>
              <c:layout>
                <c:manualLayout>
                  <c:x val="0"/>
                  <c:y val="6.7681877058268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01-47DF-9DC7-B07D04FB4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CIS'!$B$42:$B$44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CIS'!$C$42:$C$44</c:f>
              <c:numCache>
                <c:formatCode>0.00%</c:formatCode>
                <c:ptCount val="3"/>
                <c:pt idx="0">
                  <c:v>0.33893617987632751</c:v>
                </c:pt>
                <c:pt idx="1">
                  <c:v>7.7298709750175387E-2</c:v>
                </c:pt>
                <c:pt idx="2">
                  <c:v>0.17989867329597464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01-47DF-9DC7-B07D04FB4DC1}"/>
            </c:ext>
          </c:extLst>
        </c:ser>
        <c:ser>
          <c:idx val="1"/>
          <c:order val="1"/>
          <c:tx>
            <c:strRef>
              <c:f>'Chart CIS'!$E$41</c:f>
              <c:strCache>
                <c:ptCount val="1"/>
                <c:pt idx="0">
                  <c:v>Avg. 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3.0234319547475835E-3"/>
                  <c:y val="1.3536375411653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01-47DF-9DC7-B07D04FB4DC1}"/>
                </c:ext>
              </c:extLst>
            </c:dLbl>
            <c:dLbl>
              <c:idx val="1"/>
              <c:layout>
                <c:manualLayout>
                  <c:x val="-1.1085789103425995E-16"/>
                  <c:y val="1.0152281558740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01-47DF-9DC7-B07D04FB4DC1}"/>
                </c:ext>
              </c:extLst>
            </c:dLbl>
            <c:dLbl>
              <c:idx val="2"/>
              <c:layout>
                <c:manualLayout>
                  <c:x val="1.1085789103425995E-16"/>
                  <c:y val="1.015228155874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401-47DF-9DC7-B07D04FB4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CIS'!$B$42:$B$44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CIS'!$E$42:$E$44</c:f>
              <c:numCache>
                <c:formatCode>0.00%</c:formatCode>
                <c:ptCount val="3"/>
                <c:pt idx="0">
                  <c:v>0.39403740038653251</c:v>
                </c:pt>
                <c:pt idx="1">
                  <c:v>0.60596259961346755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01-47DF-9DC7-B07D04FB4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982000"/>
        <c:axId val="497982392"/>
      </c:barChart>
      <c:catAx>
        <c:axId val="49798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2392"/>
        <c:crosses val="autoZero"/>
        <c:auto val="1"/>
        <c:lblAlgn val="ctr"/>
        <c:lblOffset val="100"/>
        <c:noMultiLvlLbl val="0"/>
      </c:catAx>
      <c:valAx>
        <c:axId val="497982392"/>
        <c:scaling>
          <c:orientation val="minMax"/>
          <c:max val="1.1000000000000001"/>
          <c:min val="0"/>
        </c:scaling>
        <c:delete val="0"/>
        <c:axPos val="l"/>
        <c:numFmt formatCode="0.00%" sourceLinked="1"/>
        <c:majorTickMark val="none"/>
        <c:minorTickMark val="none"/>
        <c:tickLblPos val="low"/>
        <c:txPr>
          <a:bodyPr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20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013530215095791E-2"/>
          <c:y val="0.9219518707244172"/>
          <c:w val="0.9047891519261464"/>
          <c:h val="5.7743566158102201E-2"/>
        </c:manualLayout>
      </c:layout>
      <c:overlay val="0"/>
      <c:txPr>
        <a:bodyPr/>
        <a:lstStyle/>
        <a:p>
          <a:pPr>
            <a:defRPr b="1">
              <a:solidFill>
                <a:schemeClr val="tx1">
                  <a:lumMod val="75000"/>
                  <a:lumOff val="25000"/>
                </a:schemeClr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Raleway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ctr" rtl="0">
              <a:defRPr lang="en-US" sz="14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VPS - MCBAH Portfolio Return July 01, 2020 - June 30, 2021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CIS'!$C$24</c:f>
              <c:strCache>
                <c:ptCount val="1"/>
                <c:pt idx="0">
                  <c:v>MCBAH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4102476320894406E-3"/>
                  <c:y val="-0.41760259134274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7D-475F-BE9F-E721DA183FE3}"/>
                </c:ext>
              </c:extLst>
            </c:dLbl>
            <c:dLbl>
              <c:idx val="1"/>
              <c:layout>
                <c:manualLayout>
                  <c:x val="0"/>
                  <c:y val="-0.104954340047073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7D-475F-BE9F-E721DA183FE3}"/>
                </c:ext>
              </c:extLst>
            </c:dLbl>
            <c:dLbl>
              <c:idx val="2"/>
              <c:layout>
                <c:manualLayout>
                  <c:x val="1.5117159773737779E-3"/>
                  <c:y val="-0.247066829991385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7D-475F-BE9F-E721DA183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CIS'!$B$25:$B$27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CIS'!$C$25:$C$27</c:f>
              <c:numCache>
                <c:formatCode>0.00%</c:formatCode>
                <c:ptCount val="3"/>
                <c:pt idx="0">
                  <c:v>0.366455755531788</c:v>
                </c:pt>
                <c:pt idx="1">
                  <c:v>7.1896258145570657E-2</c:v>
                </c:pt>
                <c:pt idx="2">
                  <c:v>0.21185293511516931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7D-475F-BE9F-E721DA183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97972984"/>
        <c:axId val="497981216"/>
      </c:barChart>
      <c:catAx>
        <c:axId val="497972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1216"/>
        <c:crosses val="autoZero"/>
        <c:auto val="1"/>
        <c:lblAlgn val="ctr"/>
        <c:lblOffset val="100"/>
        <c:noMultiLvlLbl val="0"/>
      </c:catAx>
      <c:valAx>
        <c:axId val="49798121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low"/>
        <c:txPr>
          <a:bodyPr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72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Raleway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CIS - MCBAH Portfolio Return July 01, 2020 - June 30, 2021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CIS'!$C$5</c:f>
              <c:strCache>
                <c:ptCount val="1"/>
                <c:pt idx="0">
                  <c:v>MCBAH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5190438557193837E-3"/>
                  <c:y val="1.0075564086141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D57-4925-9745-B08FBB2F0869}"/>
                </c:ext>
              </c:extLst>
            </c:dLbl>
            <c:dLbl>
              <c:idx val="1"/>
              <c:layout>
                <c:manualLayout>
                  <c:x val="-5.5232120190404664E-17"/>
                  <c:y val="1.343408544818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57-4925-9745-B08FBB2F0869}"/>
                </c:ext>
              </c:extLst>
            </c:dLbl>
            <c:dLbl>
              <c:idx val="2"/>
              <c:layout>
                <c:manualLayout>
                  <c:x val="0"/>
                  <c:y val="6.7170427240939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D57-4925-9745-B08FBB2F0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CIS'!$B$6:$B$8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CIS'!$C$6:$C$8</c:f>
              <c:numCache>
                <c:formatCode>0.00%</c:formatCode>
                <c:ptCount val="3"/>
                <c:pt idx="0">
                  <c:v>0.30179027832031258</c:v>
                </c:pt>
                <c:pt idx="1">
                  <c:v>8.0528745117187439E-2</c:v>
                </c:pt>
                <c:pt idx="2">
                  <c:v>0.15208574707031253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57-4925-9745-B08FBB2F0869}"/>
            </c:ext>
          </c:extLst>
        </c:ser>
        <c:ser>
          <c:idx val="1"/>
          <c:order val="1"/>
          <c:tx>
            <c:strRef>
              <c:f>'Chart CIS'!$D$5</c:f>
              <c:strCache>
                <c:ptCount val="1"/>
                <c:pt idx="0">
                  <c:v>BM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2.7616060095202332E-17"/>
                  <c:y val="3.3585213620470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57-4925-9745-B08FBB2F0869}"/>
                </c:ext>
              </c:extLst>
            </c:dLbl>
            <c:dLbl>
              <c:idx val="1"/>
              <c:layout>
                <c:manualLayout>
                  <c:x val="-1.1046424038080933E-16"/>
                  <c:y val="1.0075564086141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D57-4925-9745-B08FBB2F0869}"/>
                </c:ext>
              </c:extLst>
            </c:dLbl>
            <c:dLbl>
              <c:idx val="2"/>
              <c:layout>
                <c:manualLayout>
                  <c:x val="0"/>
                  <c:y val="6.7170427240940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D57-4925-9745-B08FBB2F0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CIS'!$B$6:$B$8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CIS'!$D$6:$D$8</c:f>
              <c:numCache>
                <c:formatCode>0.00%</c:formatCode>
                <c:ptCount val="3"/>
                <c:pt idx="0">
                  <c:v>0.3757518464978129</c:v>
                </c:pt>
                <c:pt idx="1">
                  <c:v>7.4300000000000005E-2</c:v>
                </c:pt>
                <c:pt idx="2">
                  <c:v>0.16473555394934386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57-4925-9745-B08FBB2F0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974552"/>
        <c:axId val="497978472"/>
      </c:barChart>
      <c:catAx>
        <c:axId val="49797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78472"/>
        <c:crosses val="autoZero"/>
        <c:auto val="1"/>
        <c:lblAlgn val="ctr"/>
        <c:lblOffset val="100"/>
        <c:noMultiLvlLbl val="0"/>
      </c:catAx>
      <c:valAx>
        <c:axId val="497978472"/>
        <c:scaling>
          <c:orientation val="minMax"/>
          <c:min val="0"/>
        </c:scaling>
        <c:delete val="0"/>
        <c:axPos val="l"/>
        <c:numFmt formatCode="0.00%" sourceLinked="1"/>
        <c:majorTickMark val="none"/>
        <c:minorTickMark val="none"/>
        <c:tickLblPos val="low"/>
        <c:crossAx val="497974552"/>
        <c:crosses val="autoZero"/>
        <c:crossBetween val="between"/>
        <c:minorUnit val="2.0000000000000005E-3"/>
      </c:valAx>
      <c:spPr>
        <a:noFill/>
        <a:ln w="25400">
          <a:noFill/>
        </a:ln>
        <a:effectLst>
          <a:glow rad="1054100">
            <a:schemeClr val="accent1"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7.0177192777073474E-2"/>
          <c:y val="0.92317342716742312"/>
          <c:w val="0.89579784668153328"/>
          <c:h val="5.6675444660294817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9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D5641-7007-4B7D-B31A-7A4CB26A294A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621D-C22E-4420-9967-AC5108F8EA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6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8" descr="Footer Bar 21_Jan_201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914400"/>
            <a:ext cx="9753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0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960A-8B60-405A-82D6-94FD567FE93B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2133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MCBAH Portfolio Performance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FY21 – </a:t>
            </a:r>
            <a:r>
              <a:rPr lang="en-US" sz="3600" b="1" dirty="0"/>
              <a:t>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0" y="228600"/>
            <a:ext cx="91440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dirty="0" smtClean="0">
                <a:solidFill>
                  <a:schemeClr val="tx1">
                    <a:tint val="75000"/>
                  </a:schemeClr>
                </a:solidFill>
              </a:rPr>
              <a:t>Portfolio Composition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95400" y="1295400"/>
            <a:ext cx="5486400" cy="4876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706631"/>
              </p:ext>
            </p:extLst>
          </p:nvPr>
        </p:nvGraphicFramePr>
        <p:xfrm>
          <a:off x="3429000" y="2971800"/>
          <a:ext cx="6248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102886"/>
              </p:ext>
            </p:extLst>
          </p:nvPr>
        </p:nvGraphicFramePr>
        <p:xfrm>
          <a:off x="-838200" y="1181100"/>
          <a:ext cx="6616513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9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0" y="228600"/>
            <a:ext cx="91440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dirty="0" smtClean="0">
                <a:solidFill>
                  <a:schemeClr val="tx1">
                    <a:tint val="75000"/>
                  </a:schemeClr>
                </a:solidFill>
              </a:rPr>
              <a:t>Portfolio Composition – June 30, 2021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08313"/>
              </p:ext>
            </p:extLst>
          </p:nvPr>
        </p:nvGraphicFramePr>
        <p:xfrm>
          <a:off x="228600" y="12192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9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28600"/>
            <a:ext cx="91440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dirty="0" smtClean="0">
                <a:solidFill>
                  <a:schemeClr val="tx1">
                    <a:tint val="75000"/>
                  </a:schemeClr>
                </a:solidFill>
              </a:rPr>
              <a:t>Total Portfolio Return (CIS + Pension) – FY21-TD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70635"/>
              </p:ext>
            </p:extLst>
          </p:nvPr>
        </p:nvGraphicFramePr>
        <p:xfrm>
          <a:off x="533400" y="5867400"/>
          <a:ext cx="4953000" cy="22860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and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</a:t>
                      </a:r>
                      <a:r>
                        <a:rPr lang="en-US" sz="1200" b="0" i="1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en-US" sz="12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&amp; WHT</a:t>
                      </a:r>
                      <a:endParaRPr lang="en-US" sz="1200" b="0" i="1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148109"/>
              </p:ext>
            </p:extLst>
          </p:nvPr>
        </p:nvGraphicFramePr>
        <p:xfrm>
          <a:off x="228600" y="1143000"/>
          <a:ext cx="86867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55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28600"/>
            <a:ext cx="91440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dirty="0" smtClean="0">
                <a:solidFill>
                  <a:schemeClr val="tx1">
                    <a:tint val="75000"/>
                  </a:schemeClr>
                </a:solidFill>
              </a:rPr>
              <a:t>Portfolio Return (Pension Portion) – FY21-TD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25829"/>
              </p:ext>
            </p:extLst>
          </p:nvPr>
        </p:nvGraphicFramePr>
        <p:xfrm>
          <a:off x="533400" y="5943600"/>
          <a:ext cx="5029200" cy="228600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and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Net of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CGT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&amp; WHT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621410"/>
              </p:ext>
            </p:extLst>
          </p:nvPr>
        </p:nvGraphicFramePr>
        <p:xfrm>
          <a:off x="152400" y="11430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228600"/>
            <a:ext cx="91440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dirty="0" smtClean="0">
                <a:solidFill>
                  <a:schemeClr val="tx1">
                    <a:tint val="75000"/>
                  </a:schemeClr>
                </a:solidFill>
              </a:rPr>
              <a:t>Portfolio Return (CIS Portion) – FY21-TD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51193"/>
              </p:ext>
            </p:extLst>
          </p:nvPr>
        </p:nvGraphicFramePr>
        <p:xfrm>
          <a:off x="533400" y="5410200"/>
          <a:ext cx="5791200" cy="744142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Equity BM:KSE 100,FI BM:CMOP return </a:t>
                      </a:r>
                    </a:p>
                    <a:p>
                      <a:pPr algn="l" fontAlgn="b"/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Portfolio BM: 30% of KSE-100% + 70% of CMOP return</a:t>
                      </a:r>
                    </a:p>
                    <a:p>
                      <a:pPr algn="l" fontAlgn="b"/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FI Portfolio return includes income from trading of Govt. Securities</a:t>
                      </a:r>
                    </a:p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and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CGT</a:t>
                      </a:r>
                      <a:r>
                        <a:rPr lang="en-US" sz="12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and WHT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118733"/>
              </p:ext>
            </p:extLst>
          </p:nvPr>
        </p:nvGraphicFramePr>
        <p:xfrm>
          <a:off x="152400" y="1143000"/>
          <a:ext cx="8763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08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90800" y="2667000"/>
            <a:ext cx="4038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en-US" sz="40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247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Amna.Sajid</dc:creator>
  <cp:lastModifiedBy>Muhammad Fazeel</cp:lastModifiedBy>
  <cp:revision>355</cp:revision>
  <cp:lastPrinted>2020-10-13T07:48:06Z</cp:lastPrinted>
  <dcterms:created xsi:type="dcterms:W3CDTF">2018-03-05T06:25:22Z</dcterms:created>
  <dcterms:modified xsi:type="dcterms:W3CDTF">2021-07-19T14:06:02Z</dcterms:modified>
</cp:coreProperties>
</file>