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56" r:id="rId2"/>
  </p:sldMasterIdLst>
  <p:notesMasterIdLst>
    <p:notesMasterId r:id="rId17"/>
  </p:notesMasterIdLst>
  <p:handoutMasterIdLst>
    <p:handoutMasterId r:id="rId18"/>
  </p:handoutMasterIdLst>
  <p:sldIdLst>
    <p:sldId id="256" r:id="rId3"/>
    <p:sldId id="321" r:id="rId4"/>
    <p:sldId id="324" r:id="rId5"/>
    <p:sldId id="322" r:id="rId6"/>
    <p:sldId id="326" r:id="rId7"/>
    <p:sldId id="334" r:id="rId8"/>
    <p:sldId id="333" r:id="rId9"/>
    <p:sldId id="332" r:id="rId10"/>
    <p:sldId id="327" r:id="rId11"/>
    <p:sldId id="331" r:id="rId12"/>
    <p:sldId id="328" r:id="rId13"/>
    <p:sldId id="329" r:id="rId14"/>
    <p:sldId id="259" r:id="rId15"/>
    <p:sldId id="294"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salan"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7" autoAdjust="0"/>
    <p:restoredTop sz="94660"/>
  </p:normalViewPr>
  <p:slideViewPr>
    <p:cSldViewPr>
      <p:cViewPr>
        <p:scale>
          <a:sx n="81" d="100"/>
          <a:sy n="81" d="100"/>
        </p:scale>
        <p:origin x="-1056" y="-36"/>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58" y="-108"/>
      </p:cViewPr>
      <p:guideLst>
        <p:guide orient="horz" pos="2880"/>
        <p:guide orient="horz" pos="3127"/>
        <p:guide pos="216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ile-srv\Departments\Research\Asset%20Mngmt%20&amp;%20Research\Advisory%20Portfolio\Clients%20Presentations\Presentation\Board%20Presentation\Annual-FY21\Workings%20-%20Final%20(Board%20Presentat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le-srv\Departments\Research\Asset%20Mngmt%20&amp;%20Research\Advisory%20Portfolio\Clients%20Presentations\Presentation\Board%20Presentation\Annual-FY21\Workings%20-%20Final%20(Board%20Presentation).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ile-SRV\Departments\Research\Asset%20Mngmt%20&amp;%20Research\Fund%20Performance%20&amp;%20Research\Product%20Development%20-%20SMA\SMA%20Returns\FY21\june%20%202021\SMA%20-%20June%2030,2021%20...%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June,</a:t>
            </a:r>
            <a:r>
              <a:rPr lang="en-US" baseline="0"/>
              <a:t> </a:t>
            </a:r>
            <a:r>
              <a:rPr lang="en-US"/>
              <a:t>2020</a:t>
            </a:r>
          </a:p>
        </c:rich>
      </c:tx>
      <c:layout>
        <c:manualLayout>
          <c:xMode val="edge"/>
          <c:yMode val="edge"/>
          <c:x val="0.3501890443095354"/>
          <c:y val="1.839080459770114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6283951834102742E-2"/>
          <c:y val="0.1868875011313241"/>
          <c:w val="0.72342635485454965"/>
          <c:h val="0.78179237940085078"/>
        </c:manualLayout>
      </c:layout>
      <c:pie3DChart>
        <c:varyColors val="1"/>
        <c:ser>
          <c:idx val="2"/>
          <c:order val="0"/>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2E9A-42F1-853B-733288CD2316}"/>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2E9A-42F1-853B-733288CD2316}"/>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5-2E9A-42F1-853B-733288CD2316}"/>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7-2E9A-42F1-853B-733288CD2316}"/>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'Advisory Portfolio-category Wis'!$C$6:$C$9</c:f>
              <c:strCache>
                <c:ptCount val="4"/>
                <c:pt idx="0">
                  <c:v>Corporate</c:v>
                </c:pt>
                <c:pt idx="1">
                  <c:v>Employees Funds </c:v>
                </c:pt>
                <c:pt idx="2">
                  <c:v>CPPI - FoF </c:v>
                </c:pt>
                <c:pt idx="3">
                  <c:v>Individuals</c:v>
                </c:pt>
              </c:strCache>
            </c:strRef>
          </c:cat>
          <c:val>
            <c:numRef>
              <c:f>'Advisory Portfolio-category Wis'!$T$6:$T$9</c:f>
              <c:numCache>
                <c:formatCode>0.0%</c:formatCode>
                <c:ptCount val="4"/>
                <c:pt idx="0">
                  <c:v>0.72382268380848114</c:v>
                </c:pt>
                <c:pt idx="1">
                  <c:v>0.22801572154907557</c:v>
                </c:pt>
                <c:pt idx="2">
                  <c:v>4.5488536781422138E-2</c:v>
                </c:pt>
                <c:pt idx="3">
                  <c:v>2.6730578610211111E-3</c:v>
                </c:pt>
              </c:numCache>
            </c:numRef>
          </c:val>
          <c:extLst xmlns:c16r2="http://schemas.microsoft.com/office/drawing/2015/06/chart">
            <c:ext xmlns:c16="http://schemas.microsoft.com/office/drawing/2014/chart" uri="{C3380CC4-5D6E-409C-BE32-E72D297353CC}">
              <c16:uniqueId val="{00000008-2E9A-42F1-853B-733288CD2316}"/>
            </c:ext>
          </c:extLst>
        </c:ser>
        <c:ser>
          <c:idx val="3"/>
          <c:order val="1"/>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A-2E9A-42F1-853B-733288CD2316}"/>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C-2E9A-42F1-853B-733288CD2316}"/>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E-2E9A-42F1-853B-733288CD2316}"/>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10-2E9A-42F1-853B-733288CD2316}"/>
              </c:ext>
            </c:extLst>
          </c:dPt>
          <c:cat>
            <c:strRef>
              <c:f>'Advisory Portfolio-category Wis'!$C$6:$C$9</c:f>
              <c:strCache>
                <c:ptCount val="4"/>
                <c:pt idx="0">
                  <c:v>Corporate</c:v>
                </c:pt>
                <c:pt idx="1">
                  <c:v>Employees Funds </c:v>
                </c:pt>
                <c:pt idx="2">
                  <c:v>CPPI - FoF </c:v>
                </c:pt>
                <c:pt idx="3">
                  <c:v>Individuals</c:v>
                </c:pt>
              </c:strCache>
            </c:strRef>
          </c:cat>
          <c:val>
            <c:numRef>
              <c:f>'Advisory Portfolio-category Wis'!$O$6:$O$9</c:f>
              <c:numCache>
                <c:formatCode>0.0%</c:formatCode>
                <c:ptCount val="4"/>
                <c:pt idx="0">
                  <c:v>0.73323793704443863</c:v>
                </c:pt>
                <c:pt idx="1">
                  <c:v>0.19441377699428819</c:v>
                </c:pt>
                <c:pt idx="2">
                  <c:v>6.9256807342087029E-2</c:v>
                </c:pt>
                <c:pt idx="3">
                  <c:v>3.0914786191861333E-3</c:v>
                </c:pt>
              </c:numCache>
            </c:numRef>
          </c:val>
          <c:extLst xmlns:c16r2="http://schemas.microsoft.com/office/drawing/2015/06/chart">
            <c:ext xmlns:c16="http://schemas.microsoft.com/office/drawing/2014/chart" uri="{C3380CC4-5D6E-409C-BE32-E72D297353CC}">
              <c16:uniqueId val="{00000011-2E9A-42F1-853B-733288CD2316}"/>
            </c:ext>
          </c:extLst>
        </c:ser>
        <c:ser>
          <c:idx val="1"/>
          <c:order val="2"/>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13-2E9A-42F1-853B-733288CD2316}"/>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5-2E9A-42F1-853B-733288CD2316}"/>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17-2E9A-42F1-853B-733288CD2316}"/>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19-2E9A-42F1-853B-733288CD2316}"/>
              </c:ext>
            </c:extLst>
          </c:dPt>
          <c:cat>
            <c:strRef>
              <c:f>'Advisory Portfolio-category Wis'!$C$6:$C$9</c:f>
              <c:strCache>
                <c:ptCount val="4"/>
                <c:pt idx="0">
                  <c:v>Corporate</c:v>
                </c:pt>
                <c:pt idx="1">
                  <c:v>Employees Funds </c:v>
                </c:pt>
                <c:pt idx="2">
                  <c:v>CPPI - FoF </c:v>
                </c:pt>
                <c:pt idx="3">
                  <c:v>Individuals</c:v>
                </c:pt>
              </c:strCache>
            </c:strRef>
          </c:cat>
          <c:val>
            <c:numRef>
              <c:f>'Advisory Portfolio-category Wis'!$O$6:$O$9</c:f>
              <c:numCache>
                <c:formatCode>0.0%</c:formatCode>
                <c:ptCount val="4"/>
                <c:pt idx="0">
                  <c:v>0.73323793704443863</c:v>
                </c:pt>
                <c:pt idx="1">
                  <c:v>0.19441377699428819</c:v>
                </c:pt>
                <c:pt idx="2">
                  <c:v>6.9256807342087029E-2</c:v>
                </c:pt>
                <c:pt idx="3">
                  <c:v>3.0914786191861333E-3</c:v>
                </c:pt>
              </c:numCache>
            </c:numRef>
          </c:val>
          <c:extLst xmlns:c16r2="http://schemas.microsoft.com/office/drawing/2015/06/chart">
            <c:ext xmlns:c16="http://schemas.microsoft.com/office/drawing/2014/chart" uri="{C3380CC4-5D6E-409C-BE32-E72D297353CC}">
              <c16:uniqueId val="{0000001A-2E9A-42F1-853B-733288CD2316}"/>
            </c:ext>
          </c:extLst>
        </c:ser>
        <c:ser>
          <c:idx val="0"/>
          <c:order val="3"/>
          <c:explosion val="25"/>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1C-2E9A-42F1-853B-733288CD2316}"/>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E-2E9A-42F1-853B-733288CD2316}"/>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20-2E9A-42F1-853B-733288CD2316}"/>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22-2E9A-42F1-853B-733288CD2316}"/>
              </c:ext>
            </c:extLst>
          </c:dPt>
          <c:dLbls>
            <c:dLbl>
              <c:idx val="0"/>
              <c:layout>
                <c:manualLayout>
                  <c:x val="-0.18038801280485225"/>
                  <c:y val="-0.189144124512112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2E9A-42F1-853B-733288CD2316}"/>
                </c:ext>
              </c:extLst>
            </c:dLbl>
            <c:dLbl>
              <c:idx val="1"/>
              <c:layout>
                <c:manualLayout>
                  <c:x val="5.8281546832885507E-2"/>
                  <c:y val="-8.35664545621841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2E9A-42F1-853B-733288CD2316}"/>
                </c:ext>
              </c:extLst>
            </c:dLbl>
            <c:dLbl>
              <c:idx val="2"/>
              <c:layout>
                <c:manualLayout>
                  <c:x val="1.7651413080963248E-2"/>
                  <c:y val="-1.15489438358950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2E9A-42F1-853B-733288CD2316}"/>
                </c:ext>
              </c:extLst>
            </c:dLbl>
            <c:dLbl>
              <c:idx val="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2E9A-42F1-853B-733288CD231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'Advisory Portfolio-category Wis'!$C$6:$C$9</c:f>
              <c:strCache>
                <c:ptCount val="4"/>
                <c:pt idx="0">
                  <c:v>Corporate</c:v>
                </c:pt>
                <c:pt idx="1">
                  <c:v>Employees Funds </c:v>
                </c:pt>
                <c:pt idx="2">
                  <c:v>CPPI - FoF </c:v>
                </c:pt>
                <c:pt idx="3">
                  <c:v>Individuals</c:v>
                </c:pt>
              </c:strCache>
            </c:strRef>
          </c:cat>
          <c:val>
            <c:numRef>
              <c:f>'Advisory Portfolio-category Wis'!$O$6:$O$9</c:f>
              <c:numCache>
                <c:formatCode>0.0%</c:formatCode>
                <c:ptCount val="4"/>
                <c:pt idx="0">
                  <c:v>0.73323793704443863</c:v>
                </c:pt>
                <c:pt idx="1">
                  <c:v>0.19441377699428819</c:v>
                </c:pt>
                <c:pt idx="2">
                  <c:v>6.9256807342087029E-2</c:v>
                </c:pt>
                <c:pt idx="3">
                  <c:v>3.0914786191861333E-3</c:v>
                </c:pt>
              </c:numCache>
            </c:numRef>
          </c:val>
          <c:extLst xmlns:c16r2="http://schemas.microsoft.com/office/drawing/2015/06/chart">
            <c:ext xmlns:c16="http://schemas.microsoft.com/office/drawing/2014/chart" uri="{C3380CC4-5D6E-409C-BE32-E72D297353CC}">
              <c16:uniqueId val="{00000023-2E9A-42F1-853B-733288CD2316}"/>
            </c:ext>
          </c:extLst>
        </c:ser>
        <c:dLbls>
          <c:showLegendKey val="0"/>
          <c:showVal val="0"/>
          <c:showCatName val="0"/>
          <c:showSerName val="0"/>
          <c:showPercent val="0"/>
          <c:showBubbleSize val="0"/>
          <c:showLeaderLines val="1"/>
        </c:dLbls>
      </c:pie3DChart>
    </c:plotArea>
    <c:legend>
      <c:legendPos val="r"/>
      <c:layout>
        <c:manualLayout>
          <c:xMode val="edge"/>
          <c:yMode val="edge"/>
          <c:x val="0.72979472398554068"/>
          <c:y val="9.6148067698434245E-2"/>
          <c:w val="0.26761176273791681"/>
          <c:h val="0.34412405701019655"/>
        </c:manualLayout>
      </c:layout>
      <c:overlay val="0"/>
      <c:txPr>
        <a:bodyPr/>
        <a:lstStyle/>
        <a:p>
          <a:pPr rtl="0">
            <a:defRPr/>
          </a:pPr>
          <a:endParaRPr lang="en-US"/>
        </a:p>
      </c:txPr>
    </c:legend>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June,</a:t>
            </a:r>
            <a:r>
              <a:rPr lang="en-US" baseline="0"/>
              <a:t> </a:t>
            </a:r>
            <a:r>
              <a:rPr lang="en-US"/>
              <a:t>2021</a:t>
            </a:r>
          </a:p>
        </c:rich>
      </c:tx>
      <c:layout>
        <c:manualLayout>
          <c:xMode val="edge"/>
          <c:yMode val="edge"/>
          <c:x val="0.3501890443095354"/>
          <c:y val="1.839080459770114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6283951834102742E-2"/>
          <c:y val="0.1868875011313241"/>
          <c:w val="0.72342635485454965"/>
          <c:h val="0.78179237940085078"/>
        </c:manualLayout>
      </c:layout>
      <c:pie3DChart>
        <c:varyColors val="1"/>
        <c:ser>
          <c:idx val="2"/>
          <c:order val="0"/>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1-A98C-4109-839C-19829085EA5F}"/>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A98C-4109-839C-19829085EA5F}"/>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5-A98C-4109-839C-19829085EA5F}"/>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7-A98C-4109-839C-19829085EA5F}"/>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'Advisory Portfolio-category Wis'!$C$6:$C$9</c:f>
              <c:strCache>
                <c:ptCount val="4"/>
                <c:pt idx="0">
                  <c:v>Corporate</c:v>
                </c:pt>
                <c:pt idx="1">
                  <c:v>Employees Funds </c:v>
                </c:pt>
                <c:pt idx="2">
                  <c:v>CPPI - FoF </c:v>
                </c:pt>
                <c:pt idx="3">
                  <c:v>Individuals</c:v>
                </c:pt>
              </c:strCache>
            </c:strRef>
          </c:cat>
          <c:val>
            <c:numRef>
              <c:f>'Advisory Portfolio-category Wis'!$U$6:$U$9</c:f>
              <c:numCache>
                <c:formatCode>0.0%</c:formatCode>
                <c:ptCount val="4"/>
                <c:pt idx="0">
                  <c:v>0.75974288189666617</c:v>
                </c:pt>
                <c:pt idx="1">
                  <c:v>0.21802847550898136</c:v>
                </c:pt>
                <c:pt idx="2">
                  <c:v>1.9687233529270272E-2</c:v>
                </c:pt>
                <c:pt idx="3">
                  <c:v>2.5414090650821065E-3</c:v>
                </c:pt>
              </c:numCache>
            </c:numRef>
          </c:val>
          <c:extLst xmlns:c16r2="http://schemas.microsoft.com/office/drawing/2015/06/chart">
            <c:ext xmlns:c16="http://schemas.microsoft.com/office/drawing/2014/chart" uri="{C3380CC4-5D6E-409C-BE32-E72D297353CC}">
              <c16:uniqueId val="{00000008-A98C-4109-839C-19829085EA5F}"/>
            </c:ext>
          </c:extLst>
        </c:ser>
        <c:ser>
          <c:idx val="3"/>
          <c:order val="1"/>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A-A98C-4109-839C-19829085EA5F}"/>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C-A98C-4109-839C-19829085EA5F}"/>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E-A98C-4109-839C-19829085EA5F}"/>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10-A98C-4109-839C-19829085EA5F}"/>
              </c:ext>
            </c:extLst>
          </c:dPt>
          <c:cat>
            <c:strRef>
              <c:f>'Advisory Portfolio-category Wis'!$C$6:$C$9</c:f>
              <c:strCache>
                <c:ptCount val="4"/>
                <c:pt idx="0">
                  <c:v>Corporate</c:v>
                </c:pt>
                <c:pt idx="1">
                  <c:v>Employees Funds </c:v>
                </c:pt>
                <c:pt idx="2">
                  <c:v>CPPI - FoF </c:v>
                </c:pt>
                <c:pt idx="3">
                  <c:v>Individuals</c:v>
                </c:pt>
              </c:strCache>
            </c:strRef>
          </c:cat>
          <c:val>
            <c:numRef>
              <c:f>'Advisory Portfolio-category Wis'!$O$6:$O$9</c:f>
              <c:numCache>
                <c:formatCode>0.0%</c:formatCode>
                <c:ptCount val="4"/>
                <c:pt idx="0">
                  <c:v>0.73323793704443863</c:v>
                </c:pt>
                <c:pt idx="1">
                  <c:v>0.19441377699428819</c:v>
                </c:pt>
                <c:pt idx="2">
                  <c:v>6.9256807342087029E-2</c:v>
                </c:pt>
                <c:pt idx="3">
                  <c:v>3.0914786191861333E-3</c:v>
                </c:pt>
              </c:numCache>
            </c:numRef>
          </c:val>
          <c:extLst xmlns:c16r2="http://schemas.microsoft.com/office/drawing/2015/06/chart">
            <c:ext xmlns:c16="http://schemas.microsoft.com/office/drawing/2014/chart" uri="{C3380CC4-5D6E-409C-BE32-E72D297353CC}">
              <c16:uniqueId val="{00000011-A98C-4109-839C-19829085EA5F}"/>
            </c:ext>
          </c:extLst>
        </c:ser>
        <c:ser>
          <c:idx val="1"/>
          <c:order val="2"/>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13-A98C-4109-839C-19829085EA5F}"/>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5-A98C-4109-839C-19829085EA5F}"/>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17-A98C-4109-839C-19829085EA5F}"/>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19-A98C-4109-839C-19829085EA5F}"/>
              </c:ext>
            </c:extLst>
          </c:dPt>
          <c:cat>
            <c:strRef>
              <c:f>'Advisory Portfolio-category Wis'!$C$6:$C$9</c:f>
              <c:strCache>
                <c:ptCount val="4"/>
                <c:pt idx="0">
                  <c:v>Corporate</c:v>
                </c:pt>
                <c:pt idx="1">
                  <c:v>Employees Funds </c:v>
                </c:pt>
                <c:pt idx="2">
                  <c:v>CPPI - FoF </c:v>
                </c:pt>
                <c:pt idx="3">
                  <c:v>Individuals</c:v>
                </c:pt>
              </c:strCache>
            </c:strRef>
          </c:cat>
          <c:val>
            <c:numRef>
              <c:f>'Advisory Portfolio-category Wis'!$O$6:$O$9</c:f>
              <c:numCache>
                <c:formatCode>0.0%</c:formatCode>
                <c:ptCount val="4"/>
                <c:pt idx="0">
                  <c:v>0.73323793704443863</c:v>
                </c:pt>
                <c:pt idx="1">
                  <c:v>0.19441377699428819</c:v>
                </c:pt>
                <c:pt idx="2">
                  <c:v>6.9256807342087029E-2</c:v>
                </c:pt>
                <c:pt idx="3">
                  <c:v>3.0914786191861333E-3</c:v>
                </c:pt>
              </c:numCache>
            </c:numRef>
          </c:val>
          <c:extLst xmlns:c16r2="http://schemas.microsoft.com/office/drawing/2015/06/chart">
            <c:ext xmlns:c16="http://schemas.microsoft.com/office/drawing/2014/chart" uri="{C3380CC4-5D6E-409C-BE32-E72D297353CC}">
              <c16:uniqueId val="{0000001A-A98C-4109-839C-19829085EA5F}"/>
            </c:ext>
          </c:extLst>
        </c:ser>
        <c:ser>
          <c:idx val="0"/>
          <c:order val="3"/>
          <c:explosion val="25"/>
          <c:dPt>
            <c:idx val="0"/>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1C-A98C-4109-839C-19829085EA5F}"/>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1E-A98C-4109-839C-19829085EA5F}"/>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20-A98C-4109-839C-19829085EA5F}"/>
              </c:ext>
            </c:extLst>
          </c:dPt>
          <c:dPt>
            <c:idx val="3"/>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22-A98C-4109-839C-19829085EA5F}"/>
              </c:ext>
            </c:extLst>
          </c:dPt>
          <c:dLbls>
            <c:dLbl>
              <c:idx val="0"/>
              <c:layout>
                <c:manualLayout>
                  <c:x val="-0.18038801280485225"/>
                  <c:y val="-0.1891441245121120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98C-4109-839C-19829085EA5F}"/>
                </c:ext>
              </c:extLst>
            </c:dLbl>
            <c:dLbl>
              <c:idx val="1"/>
              <c:layout>
                <c:manualLayout>
                  <c:x val="5.8281546832885507E-2"/>
                  <c:y val="-8.35664545621841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98C-4109-839C-19829085EA5F}"/>
                </c:ext>
              </c:extLst>
            </c:dLbl>
            <c:dLbl>
              <c:idx val="2"/>
              <c:layout>
                <c:manualLayout>
                  <c:x val="1.7651413080963248E-2"/>
                  <c:y val="-1.15489438358950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98C-4109-839C-19829085EA5F}"/>
                </c:ext>
              </c:extLst>
            </c:dLbl>
            <c:dLbl>
              <c:idx val="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98C-4109-839C-19829085EA5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'Advisory Portfolio-category Wis'!$C$6:$C$9</c:f>
              <c:strCache>
                <c:ptCount val="4"/>
                <c:pt idx="0">
                  <c:v>Corporate</c:v>
                </c:pt>
                <c:pt idx="1">
                  <c:v>Employees Funds </c:v>
                </c:pt>
                <c:pt idx="2">
                  <c:v>CPPI - FoF </c:v>
                </c:pt>
                <c:pt idx="3">
                  <c:v>Individuals</c:v>
                </c:pt>
              </c:strCache>
            </c:strRef>
          </c:cat>
          <c:val>
            <c:numRef>
              <c:f>'Advisory Portfolio-category Wis'!$O$6:$O$9</c:f>
              <c:numCache>
                <c:formatCode>0.0%</c:formatCode>
                <c:ptCount val="4"/>
                <c:pt idx="0">
                  <c:v>0.73323793704443863</c:v>
                </c:pt>
                <c:pt idx="1">
                  <c:v>0.19441377699428819</c:v>
                </c:pt>
                <c:pt idx="2">
                  <c:v>6.9256807342087029E-2</c:v>
                </c:pt>
                <c:pt idx="3">
                  <c:v>3.0914786191861333E-3</c:v>
                </c:pt>
              </c:numCache>
            </c:numRef>
          </c:val>
          <c:extLst xmlns:c16r2="http://schemas.microsoft.com/office/drawing/2015/06/chart">
            <c:ext xmlns:c16="http://schemas.microsoft.com/office/drawing/2014/chart" uri="{C3380CC4-5D6E-409C-BE32-E72D297353CC}">
              <c16:uniqueId val="{00000023-A98C-4109-839C-19829085EA5F}"/>
            </c:ext>
          </c:extLst>
        </c:ser>
        <c:dLbls>
          <c:showLegendKey val="0"/>
          <c:showVal val="0"/>
          <c:showCatName val="0"/>
          <c:showSerName val="0"/>
          <c:showPercent val="0"/>
          <c:showBubbleSize val="0"/>
          <c:showLeaderLines val="1"/>
        </c:dLbls>
      </c:pie3DChart>
    </c:plotArea>
    <c:legend>
      <c:legendPos val="r"/>
      <c:layout>
        <c:manualLayout>
          <c:xMode val="edge"/>
          <c:yMode val="edge"/>
          <c:x val="0.72979472398554068"/>
          <c:y val="9.6148067698434245E-2"/>
          <c:w val="0.26761176273791681"/>
          <c:h val="0.34412405701019655"/>
        </c:manualLayout>
      </c:layout>
      <c:overlay val="0"/>
      <c:txPr>
        <a:bodyPr/>
        <a:lstStyle/>
        <a:p>
          <a:pPr rtl="0">
            <a:defRPr/>
          </a:pPr>
          <a:endParaRPr lang="en-US"/>
        </a:p>
      </c:txPr>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Adamjee IMF COMPETITORS</a:t>
            </a:r>
            <a:r>
              <a:rPr lang="en-US" baseline="0"/>
              <a:t> - KSE-100 HIGH TO CURRENT</a:t>
            </a:r>
            <a:endParaRPr lang="en-US"/>
          </a:p>
        </c:rich>
      </c:tx>
      <c:layout/>
      <c:overlay val="0"/>
      <c:spPr>
        <a:noFill/>
        <a:ln>
          <a:noFill/>
        </a:ln>
        <a:effectLst/>
      </c:spPr>
    </c:title>
    <c:autoTitleDeleted val="0"/>
    <c:plotArea>
      <c:layout>
        <c:manualLayout>
          <c:layoutTarget val="inner"/>
          <c:xMode val="edge"/>
          <c:yMode val="edge"/>
          <c:x val="5.8862436309217718E-2"/>
          <c:y val="0.23987475750313822"/>
          <c:w val="0.93016343655408706"/>
          <c:h val="0.72415213723284588"/>
        </c:manualLayout>
      </c:layout>
      <c:barChart>
        <c:barDir val="col"/>
        <c:grouping val="clustered"/>
        <c:varyColors val="0"/>
        <c:ser>
          <c:idx val="0"/>
          <c:order val="0"/>
          <c:tx>
            <c:strRef>
              <c:f>'HT-L&amp;C'!$A$11:$B$11</c:f>
              <c:strCache>
                <c:ptCount val="2"/>
                <c:pt idx="0">
                  <c:v>KSE-100 High to Current</c:v>
                </c:pt>
              </c:strCache>
            </c:strRef>
          </c:tx>
          <c:spPr>
            <a:solidFill>
              <a:schemeClr val="accent1"/>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6751-43D4-9E8E-15FD8892797C}"/>
              </c:ext>
            </c:extLst>
          </c:dPt>
          <c:dPt>
            <c:idx val="5"/>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3-6751-43D4-9E8E-15FD8892797C}"/>
              </c:ext>
            </c:extLst>
          </c:dPt>
          <c:dLbls>
            <c:spPr>
              <a:no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'HT-L&amp;C'!$C$3:$I$3</c:f>
              <c:strCache>
                <c:ptCount val="6"/>
                <c:pt idx="0">
                  <c:v>AICL - IMF</c:v>
                </c:pt>
                <c:pt idx="1">
                  <c:v>EFU - MGF</c:v>
                </c:pt>
                <c:pt idx="2">
                  <c:v>Jubilee - MF</c:v>
                </c:pt>
                <c:pt idx="3">
                  <c:v>IGI - AF</c:v>
                </c:pt>
                <c:pt idx="4">
                  <c:v>Jubilee - CGF</c:v>
                </c:pt>
                <c:pt idx="5">
                  <c:v>KSE-100</c:v>
                </c:pt>
              </c:strCache>
            </c:strRef>
          </c:cat>
          <c:val>
            <c:numRef>
              <c:f>'HT-L&amp;C'!$C$11:$I$11</c:f>
              <c:numCache>
                <c:formatCode>0.00%</c:formatCode>
                <c:ptCount val="6"/>
                <c:pt idx="0">
                  <c:v>0.13666054010435036</c:v>
                </c:pt>
                <c:pt idx="1">
                  <c:v>7.9630086989928905E-2</c:v>
                </c:pt>
                <c:pt idx="2">
                  <c:v>0.10563287926913123</c:v>
                </c:pt>
                <c:pt idx="3">
                  <c:v>-1.98081866892027E-2</c:v>
                </c:pt>
                <c:pt idx="4">
                  <c:v>-0.28217474639258089</c:v>
                </c:pt>
                <c:pt idx="5">
                  <c:v>-0.10427639935001631</c:v>
                </c:pt>
              </c:numCache>
            </c:numRef>
          </c:val>
          <c:extLst xmlns:c16r2="http://schemas.microsoft.com/office/drawing/2015/06/chart">
            <c:ext xmlns:c16="http://schemas.microsoft.com/office/drawing/2014/chart" uri="{C3380CC4-5D6E-409C-BE32-E72D297353CC}">
              <c16:uniqueId val="{00000004-6751-43D4-9E8E-15FD8892797C}"/>
            </c:ext>
          </c:extLst>
        </c:ser>
        <c:ser>
          <c:idx val="1"/>
          <c:order val="1"/>
          <c:tx>
            <c:strRef>
              <c:f>'HT-L&amp;C'!$A$12:$B$12</c:f>
              <c:strCache>
                <c:ptCount val="2"/>
                <c:pt idx="0">
                  <c:v>Average Equity Allocation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'HT-L&amp;C'!$C$3:$I$3</c:f>
              <c:strCache>
                <c:ptCount val="6"/>
                <c:pt idx="0">
                  <c:v>AICL - IMF</c:v>
                </c:pt>
                <c:pt idx="1">
                  <c:v>EFU - MGF</c:v>
                </c:pt>
                <c:pt idx="2">
                  <c:v>Jubilee - MF</c:v>
                </c:pt>
                <c:pt idx="3">
                  <c:v>IGI - AF</c:v>
                </c:pt>
                <c:pt idx="4">
                  <c:v>Jubilee - CGF</c:v>
                </c:pt>
                <c:pt idx="5">
                  <c:v>KSE-100</c:v>
                </c:pt>
              </c:strCache>
            </c:strRef>
          </c:cat>
          <c:val>
            <c:numRef>
              <c:f>'HT-L&amp;C'!$C$12:$I$12</c:f>
            </c:numRef>
          </c:val>
          <c:extLst xmlns:c16r2="http://schemas.microsoft.com/office/drawing/2015/06/chart">
            <c:ext xmlns:c16="http://schemas.microsoft.com/office/drawing/2014/chart" uri="{C3380CC4-5D6E-409C-BE32-E72D297353CC}">
              <c16:uniqueId val="{00000005-6751-43D4-9E8E-15FD8892797C}"/>
            </c:ext>
          </c:extLst>
        </c:ser>
        <c:dLbls>
          <c:showLegendKey val="0"/>
          <c:showVal val="0"/>
          <c:showCatName val="0"/>
          <c:showSerName val="0"/>
          <c:showPercent val="0"/>
          <c:showBubbleSize val="0"/>
        </c:dLbls>
        <c:gapWidth val="150"/>
        <c:axId val="91174400"/>
        <c:axId val="91175936"/>
      </c:barChart>
      <c:catAx>
        <c:axId val="91174400"/>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91175936"/>
        <c:crosses val="autoZero"/>
        <c:auto val="1"/>
        <c:lblAlgn val="ctr"/>
        <c:lblOffset val="400"/>
        <c:noMultiLvlLbl val="0"/>
      </c:catAx>
      <c:valAx>
        <c:axId val="91175936"/>
        <c:scaling>
          <c:orientation val="minMax"/>
          <c:max val="0.2"/>
          <c:min val="-0.4"/>
        </c:scaling>
        <c:delete val="0"/>
        <c:axPos val="l"/>
        <c:numFmt formatCode="0.0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744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0.30408</cdr:x>
      <cdr:y>0.00901</cdr:y>
    </cdr:from>
    <cdr:to>
      <cdr:x>0.72727</cdr:x>
      <cdr:y>0.05856</cdr:y>
    </cdr:to>
    <cdr:sp macro="" textlink="">
      <cdr:nvSpPr>
        <cdr:cNvPr id="2"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0.30408</cdr:x>
      <cdr:y>0.00901</cdr:y>
    </cdr:from>
    <cdr:to>
      <cdr:x>0.72727</cdr:x>
      <cdr:y>0.05856</cdr:y>
    </cdr:to>
    <cdr:sp macro="" textlink="">
      <cdr:nvSpPr>
        <cdr:cNvPr id="3"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0.30408</cdr:x>
      <cdr:y>0.00901</cdr:y>
    </cdr:from>
    <cdr:to>
      <cdr:x>0.72727</cdr:x>
      <cdr:y>0.05856</cdr:y>
    </cdr:to>
    <cdr:sp macro="" textlink="">
      <cdr:nvSpPr>
        <cdr:cNvPr id="4"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0.30408</cdr:x>
      <cdr:y>0.00901</cdr:y>
    </cdr:from>
    <cdr:to>
      <cdr:x>0.72727</cdr:x>
      <cdr:y>0.05856</cdr:y>
    </cdr:to>
    <cdr:sp macro="" textlink="">
      <cdr:nvSpPr>
        <cdr:cNvPr id="5"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0.30408</cdr:x>
      <cdr:y>0.00901</cdr:y>
    </cdr:from>
    <cdr:to>
      <cdr:x>0.72727</cdr:x>
      <cdr:y>0.05856</cdr:y>
    </cdr:to>
    <cdr:sp macro="" textlink="">
      <cdr:nvSpPr>
        <cdr:cNvPr id="2"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0.30408</cdr:x>
      <cdr:y>0.00901</cdr:y>
    </cdr:from>
    <cdr:to>
      <cdr:x>0.72727</cdr:x>
      <cdr:y>0.05856</cdr:y>
    </cdr:to>
    <cdr:sp macro="" textlink="">
      <cdr:nvSpPr>
        <cdr:cNvPr id="3"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0.30408</cdr:x>
      <cdr:y>0.00901</cdr:y>
    </cdr:from>
    <cdr:to>
      <cdr:x>0.72727</cdr:x>
      <cdr:y>0.05856</cdr:y>
    </cdr:to>
    <cdr:sp macro="" textlink="">
      <cdr:nvSpPr>
        <cdr:cNvPr id="4"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0.30408</cdr:x>
      <cdr:y>0.00901</cdr:y>
    </cdr:from>
    <cdr:to>
      <cdr:x>0.72727</cdr:x>
      <cdr:y>0.05856</cdr:y>
    </cdr:to>
    <cdr:sp macro="" textlink="">
      <cdr:nvSpPr>
        <cdr:cNvPr id="5" name="TextBox 1"/>
        <cdr:cNvSpPr txBox="1"/>
      </cdr:nvSpPr>
      <cdr:spPr>
        <a:xfrm xmlns:a="http://schemas.openxmlformats.org/drawingml/2006/main">
          <a:off x="923926" y="19050"/>
          <a:ext cx="1285875"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2B308E2-C386-4B54-86C2-98517CABD3DB}" type="datetimeFigureOut">
              <a:rPr lang="en-US" smtClean="0"/>
              <a:pPr/>
              <a:t>7/19/2021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093DA4-CCBB-4871-8ABF-B8EFFABBEBC8}" type="slidenum">
              <a:rPr lang="en-US" smtClean="0"/>
              <a:pPr/>
              <a:t>‹#›</a:t>
            </a:fld>
            <a:endParaRPr lang="en-US"/>
          </a:p>
        </p:txBody>
      </p:sp>
    </p:spTree>
    <p:extLst>
      <p:ext uri="{BB962C8B-B14F-4D97-AF65-F5344CB8AC3E}">
        <p14:creationId xmlns:p14="http://schemas.microsoft.com/office/powerpoint/2010/main" val="273828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FD5641-7007-4B7D-B31A-7A4CB26A294A}" type="datetimeFigureOut">
              <a:rPr lang="en-US" smtClean="0"/>
              <a:pPr/>
              <a:t>7/19/2021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1F9621D-C22E-4420-9967-AC5108F8EA8D}" type="slidenum">
              <a:rPr lang="en-US" smtClean="0"/>
              <a:pPr/>
              <a:t>‹#›</a:t>
            </a:fld>
            <a:endParaRPr lang="en-US"/>
          </a:p>
        </p:txBody>
      </p:sp>
    </p:spTree>
    <p:extLst>
      <p:ext uri="{BB962C8B-B14F-4D97-AF65-F5344CB8AC3E}">
        <p14:creationId xmlns:p14="http://schemas.microsoft.com/office/powerpoint/2010/main" val="25726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2.png"/>
          <p:cNvPicPr>
            <a:picLocks noChangeAspect="1"/>
          </p:cNvPicPr>
          <p:nvPr userDrawn="1"/>
        </p:nvPicPr>
        <p:blipFill>
          <a:blip r:embed="rId2" cstate="print"/>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fld id="{15045B42-EF31-44CB-92B1-496B0DC2AA62}" type="datetime1">
              <a:rPr lang="en-US" smtClean="0"/>
              <a:pPr/>
              <a:t>7/19/2021</a:t>
            </a:fld>
            <a:endParaRPr lang="en-US"/>
          </a:p>
        </p:txBody>
      </p:sp>
      <p:sp>
        <p:nvSpPr>
          <p:cNvPr id="9" name="Slide Number Placeholder 8"/>
          <p:cNvSpPr>
            <a:spLocks noGrp="1"/>
          </p:cNvSpPr>
          <p:nvPr>
            <p:ph type="sldNum" sz="quarter" idx="11"/>
          </p:nvPr>
        </p:nvSpPr>
        <p:spPr/>
        <p:txBody>
          <a:bodyPr/>
          <a:lstStyle/>
          <a:p>
            <a:fld id="{889DD207-B814-48EA-863A-9337CB6D2B8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8B311-8FF6-4CC3-BF9A-73B474FDDFBF}" type="datetimeFigureOut">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8B311-8FF6-4CC3-BF9A-73B474FDDFBF}"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8B311-8FF6-4CC3-BF9A-73B474FDDFBF}"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8B311-8FF6-4CC3-BF9A-73B474FDDFBF}"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8B311-8FF6-4CC3-BF9A-73B474FDDFBF}"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1-b.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AE4B98-2E73-4C15-AFEE-DF893D0E484A}" type="datetime1">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D207-B814-48EA-863A-9337CB6D2B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5CB32-D328-464E-A0C0-04746EDEFEA6}" type="datetime1">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DD207-B814-48EA-863A-9337CB6D2B89}" type="slidenum">
              <a:rPr lang="en-US" smtClean="0"/>
              <a:pPr/>
              <a:t>‹#›</a:t>
            </a:fld>
            <a:endParaRPr lang="en-US"/>
          </a:p>
        </p:txBody>
      </p:sp>
      <p:pic>
        <p:nvPicPr>
          <p:cNvPr id="5" name="Picture 4" descr="3.png"/>
          <p:cNvPicPr>
            <a:picLocks noChangeAspect="1"/>
          </p:cNvPicPr>
          <p:nvPr userDrawn="1"/>
        </p:nvPicPr>
        <p:blipFill>
          <a:blip r:embed="rId2" cstate="print"/>
          <a:stretch>
            <a:fillRect/>
          </a:stretch>
        </p:blipFill>
        <p:spPr>
          <a:xfrm>
            <a:off x="0" y="0"/>
            <a:ext cx="9144000" cy="6890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18B311-8FF6-4CC3-BF9A-73B474FDDFBF}"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8B311-8FF6-4CC3-BF9A-73B474FDDFBF}"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8B311-8FF6-4CC3-BF9A-73B474FDDFBF}"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18B311-8FF6-4CC3-BF9A-73B474FDDFBF}"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18B311-8FF6-4CC3-BF9A-73B474FDDFBF}" type="datetimeFigureOut">
              <a:rPr lang="en-US" smtClean="0"/>
              <a:pPr/>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18B311-8FF6-4CC3-BF9A-73B474FDDFBF}"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06945-222E-45F0-9BDD-105B70CE65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45B42-EF31-44CB-92B1-496B0DC2AA62}" type="datetime1">
              <a:rPr lang="en-US" smtClean="0"/>
              <a:pPr/>
              <a:t>7/19/2021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DD207-B814-48EA-863A-9337CB6D2B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8B311-8FF6-4CC3-BF9A-73B474FDDFBF}" type="datetimeFigureOut">
              <a:rPr lang="en-US" smtClean="0"/>
              <a:pPr/>
              <a:t>7/19/2021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06945-222E-45F0-9BDD-105B70CE65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000"/>
            <a:ext cx="9144000" cy="2133600"/>
          </a:xfrm>
        </p:spPr>
        <p:txBody>
          <a:bodyPr>
            <a:noAutofit/>
          </a:bodyPr>
          <a:lstStyle/>
          <a:p>
            <a:endParaRPr lang="en-GB" sz="2400" b="1" dirty="0" smtClean="0">
              <a:solidFill>
                <a:srgbClr val="003300"/>
              </a:solidFill>
              <a:latin typeface="Raleway" pitchFamily="34" charset="0"/>
            </a:endParaRPr>
          </a:p>
          <a:p>
            <a:r>
              <a:rPr lang="en-GB" sz="2400" b="1" dirty="0" smtClean="0">
                <a:solidFill>
                  <a:srgbClr val="003300"/>
                </a:solidFill>
                <a:latin typeface="Raleway" pitchFamily="34" charset="0"/>
              </a:rPr>
              <a:t>Presentation to the Board of Directors for FY-21</a:t>
            </a:r>
          </a:p>
          <a:p>
            <a:r>
              <a:rPr lang="en-GB" sz="2400" b="1" dirty="0" smtClean="0">
                <a:solidFill>
                  <a:srgbClr val="003300"/>
                </a:solidFill>
                <a:latin typeface="Raleway" pitchFamily="34" charset="0"/>
              </a:rPr>
              <a:t> Investment Advisory Services  </a:t>
            </a:r>
            <a:br>
              <a:rPr lang="en-GB" sz="2400" b="1" dirty="0" smtClean="0">
                <a:solidFill>
                  <a:srgbClr val="003300"/>
                </a:solidFill>
                <a:latin typeface="Raleway" pitchFamily="34" charset="0"/>
              </a:rPr>
            </a:br>
            <a:r>
              <a:rPr lang="en-GB" sz="2400" b="1" dirty="0" smtClean="0">
                <a:solidFill>
                  <a:srgbClr val="003300"/>
                </a:solidFill>
                <a:latin typeface="Raleway" pitchFamily="34" charset="0"/>
              </a:rPr>
              <a:t/>
            </a:r>
            <a:br>
              <a:rPr lang="en-GB" sz="2400" b="1" dirty="0" smtClean="0">
                <a:solidFill>
                  <a:srgbClr val="003300"/>
                </a:solidFill>
                <a:latin typeface="Raleway" pitchFamily="34" charset="0"/>
              </a:rPr>
            </a:br>
            <a:endParaRPr lang="en-US" sz="28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10</a:t>
            </a:fld>
            <a:endParaRPr lang="en-US"/>
          </a:p>
        </p:txBody>
      </p:sp>
      <p:sp>
        <p:nvSpPr>
          <p:cNvPr id="2" name="TextBox 1"/>
          <p:cNvSpPr txBox="1"/>
          <p:nvPr/>
        </p:nvSpPr>
        <p:spPr>
          <a:xfrm>
            <a:off x="609600" y="5621179"/>
            <a:ext cx="4283545" cy="246221"/>
          </a:xfrm>
          <a:prstGeom prst="rect">
            <a:avLst/>
          </a:prstGeom>
          <a:noFill/>
        </p:spPr>
        <p:txBody>
          <a:bodyPr wrap="none" rtlCol="0">
            <a:spAutoFit/>
          </a:bodyPr>
          <a:lstStyle/>
          <a:p>
            <a:r>
              <a:rPr lang="en-US" sz="1000" i="1" dirty="0" smtClean="0"/>
              <a:t>*Returns given above are for the period from May 25</a:t>
            </a:r>
            <a:r>
              <a:rPr lang="en-US" sz="1000" i="1" baseline="30000" dirty="0" smtClean="0"/>
              <a:t>th</a:t>
            </a:r>
            <a:r>
              <a:rPr lang="en-US" sz="1000" i="1" dirty="0" smtClean="0"/>
              <a:t>, 2017 to June 30</a:t>
            </a:r>
            <a:r>
              <a:rPr lang="en-US" sz="1000" i="1" baseline="30000" dirty="0" smtClean="0"/>
              <a:t>th</a:t>
            </a:r>
            <a:r>
              <a:rPr lang="en-US" sz="1000" i="1" dirty="0" smtClean="0"/>
              <a:t>, 2021</a:t>
            </a:r>
            <a:endParaRPr lang="en-US" sz="1000" i="1" dirty="0"/>
          </a:p>
        </p:txBody>
      </p:sp>
      <p:sp>
        <p:nvSpPr>
          <p:cNvPr id="3" name="TextBox 2"/>
          <p:cNvSpPr txBox="1"/>
          <p:nvPr/>
        </p:nvSpPr>
        <p:spPr>
          <a:xfrm>
            <a:off x="46892" y="1600200"/>
            <a:ext cx="9067800" cy="276999"/>
          </a:xfrm>
          <a:prstGeom prst="rect">
            <a:avLst/>
          </a:prstGeom>
          <a:noFill/>
        </p:spPr>
        <p:txBody>
          <a:bodyPr wrap="square" rtlCol="0">
            <a:spAutoFit/>
          </a:bodyPr>
          <a:lstStyle/>
          <a:p>
            <a:r>
              <a:rPr lang="en-US" sz="1100" i="1" dirty="0" smtClean="0"/>
              <a:t>Avg. Allocation</a:t>
            </a:r>
            <a:r>
              <a:rPr lang="en-US" sz="1200" i="1" dirty="0" smtClean="0"/>
              <a:t> </a:t>
            </a:r>
            <a:r>
              <a:rPr lang="en-US" sz="1050" i="1" dirty="0" smtClean="0"/>
              <a:t>    </a:t>
            </a:r>
            <a:r>
              <a:rPr lang="en-US" sz="1050" i="1" dirty="0" smtClean="0"/>
              <a:t>56.6</a:t>
            </a:r>
            <a:r>
              <a:rPr lang="en-US" sz="1050" i="1" dirty="0" smtClean="0"/>
              <a:t>%                                 </a:t>
            </a:r>
            <a:r>
              <a:rPr lang="en-US" sz="1050" i="1" dirty="0" smtClean="0"/>
              <a:t>26.5%                                33.6</a:t>
            </a:r>
            <a:r>
              <a:rPr lang="en-US" sz="1050" i="1" dirty="0" smtClean="0"/>
              <a:t>%              </a:t>
            </a:r>
            <a:r>
              <a:rPr lang="en-US" sz="1050" i="1" dirty="0"/>
              <a:t> </a:t>
            </a:r>
            <a:r>
              <a:rPr lang="en-US" sz="1050" i="1" dirty="0" smtClean="0"/>
              <a:t>                   </a:t>
            </a:r>
            <a:r>
              <a:rPr lang="en-US" sz="1050" i="1" dirty="0" smtClean="0"/>
              <a:t>59.8%                                 83.9%                                </a:t>
            </a:r>
            <a:r>
              <a:rPr lang="en-US" sz="1050" i="1" dirty="0" smtClean="0"/>
              <a:t>100.00%</a:t>
            </a:r>
            <a:endParaRPr lang="en-US" sz="1050" i="1" dirty="0"/>
          </a:p>
        </p:txBody>
      </p:sp>
      <p:sp>
        <p:nvSpPr>
          <p:cNvPr id="10" name="TextBox 9"/>
          <p:cNvSpPr txBox="1"/>
          <p:nvPr/>
        </p:nvSpPr>
        <p:spPr>
          <a:xfrm>
            <a:off x="0" y="533400"/>
            <a:ext cx="9144000" cy="477054"/>
          </a:xfrm>
          <a:prstGeom prst="rect">
            <a:avLst/>
          </a:prstGeom>
          <a:noFill/>
        </p:spPr>
        <p:txBody>
          <a:bodyPr wrap="square" rtlCol="0">
            <a:spAutoFit/>
          </a:bodyPr>
          <a:lstStyle/>
          <a:p>
            <a:r>
              <a:rPr lang="en-US" sz="2500" dirty="0">
                <a:solidFill>
                  <a:srgbClr val="002060"/>
                </a:solidFill>
              </a:rPr>
              <a:t>Performance Comparison – Since KSE-100 Peak</a:t>
            </a:r>
          </a:p>
        </p:txBody>
      </p:sp>
      <p:graphicFrame>
        <p:nvGraphicFramePr>
          <p:cNvPr id="7" name="Chart 6"/>
          <p:cNvGraphicFramePr>
            <a:graphicFrameLocks/>
          </p:cNvGraphicFramePr>
          <p:nvPr>
            <p:extLst>
              <p:ext uri="{D42A27DB-BD31-4B8C-83A1-F6EECF244321}">
                <p14:modId xmlns:p14="http://schemas.microsoft.com/office/powerpoint/2010/main" val="3032184081"/>
              </p:ext>
            </p:extLst>
          </p:nvPr>
        </p:nvGraphicFramePr>
        <p:xfrm>
          <a:off x="76200" y="1143000"/>
          <a:ext cx="8991600" cy="4800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203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11</a:t>
            </a:fld>
            <a:endParaRPr lang="en-US"/>
          </a:p>
        </p:txBody>
      </p:sp>
      <p:sp>
        <p:nvSpPr>
          <p:cNvPr id="8" name="TextBox 7"/>
          <p:cNvSpPr txBox="1"/>
          <p:nvPr/>
        </p:nvSpPr>
        <p:spPr>
          <a:xfrm>
            <a:off x="150223" y="3147515"/>
            <a:ext cx="3474719" cy="230832"/>
          </a:xfrm>
          <a:prstGeom prst="rect">
            <a:avLst/>
          </a:prstGeom>
          <a:noFill/>
        </p:spPr>
        <p:txBody>
          <a:bodyPr wrap="square" rtlCol="0">
            <a:spAutoFit/>
          </a:bodyPr>
          <a:lstStyle/>
          <a:p>
            <a:r>
              <a:rPr lang="en-US" sz="900" i="1" dirty="0" smtClean="0"/>
              <a:t>BM: </a:t>
            </a:r>
            <a:r>
              <a:rPr lang="en-US" sz="900" i="1" dirty="0"/>
              <a:t>90% 6M PKRV + 10% Min Deposit Rate</a:t>
            </a:r>
          </a:p>
        </p:txBody>
      </p:sp>
      <p:sp>
        <p:nvSpPr>
          <p:cNvPr id="11" name="TextBox 10"/>
          <p:cNvSpPr txBox="1"/>
          <p:nvPr/>
        </p:nvSpPr>
        <p:spPr>
          <a:xfrm>
            <a:off x="281940" y="5026968"/>
            <a:ext cx="3474719" cy="230832"/>
          </a:xfrm>
          <a:prstGeom prst="rect">
            <a:avLst/>
          </a:prstGeom>
          <a:noFill/>
        </p:spPr>
        <p:txBody>
          <a:bodyPr wrap="square" rtlCol="0">
            <a:spAutoFit/>
          </a:bodyPr>
          <a:lstStyle/>
          <a:p>
            <a:r>
              <a:rPr lang="en-US" sz="900" i="1" dirty="0" smtClean="0"/>
              <a:t>BM: </a:t>
            </a:r>
            <a:r>
              <a:rPr lang="en-US" sz="900" i="1" dirty="0"/>
              <a:t>3M Islamic Bank Deposit Rate as selected by MUFAP</a:t>
            </a:r>
          </a:p>
        </p:txBody>
      </p:sp>
      <p:sp>
        <p:nvSpPr>
          <p:cNvPr id="12" name="TextBox 11"/>
          <p:cNvSpPr txBox="1"/>
          <p:nvPr/>
        </p:nvSpPr>
        <p:spPr>
          <a:xfrm>
            <a:off x="0" y="533400"/>
            <a:ext cx="9144000" cy="477054"/>
          </a:xfrm>
          <a:prstGeom prst="rect">
            <a:avLst/>
          </a:prstGeom>
          <a:noFill/>
        </p:spPr>
        <p:txBody>
          <a:bodyPr wrap="square" rtlCol="0">
            <a:spAutoFit/>
          </a:bodyPr>
          <a:lstStyle/>
          <a:p>
            <a:r>
              <a:rPr lang="en-US" sz="2500" dirty="0">
                <a:solidFill>
                  <a:srgbClr val="002060"/>
                </a:solidFill>
              </a:rPr>
              <a:t>Performance Comparison – </a:t>
            </a:r>
            <a:r>
              <a:rPr lang="en-US" sz="2500" dirty="0" err="1">
                <a:solidFill>
                  <a:srgbClr val="002060"/>
                </a:solidFill>
              </a:rPr>
              <a:t>Adamjee</a:t>
            </a:r>
            <a:r>
              <a:rPr lang="en-US" sz="2500" dirty="0">
                <a:solidFill>
                  <a:srgbClr val="002060"/>
                </a:solidFill>
              </a:rPr>
              <a:t> Income Funds</a:t>
            </a:r>
          </a:p>
        </p:txBody>
      </p:sp>
      <p:sp>
        <p:nvSpPr>
          <p:cNvPr id="10" name="TextBox 9"/>
          <p:cNvSpPr txBox="1"/>
          <p:nvPr/>
        </p:nvSpPr>
        <p:spPr>
          <a:xfrm>
            <a:off x="152400" y="3364468"/>
            <a:ext cx="3733800" cy="369332"/>
          </a:xfrm>
          <a:prstGeom prst="rect">
            <a:avLst/>
          </a:prstGeom>
          <a:noFill/>
        </p:spPr>
        <p:txBody>
          <a:bodyPr wrap="square" rtlCol="0">
            <a:spAutoFit/>
          </a:bodyPr>
          <a:lstStyle/>
          <a:p>
            <a:r>
              <a:rPr lang="en-US" dirty="0" smtClean="0"/>
              <a:t>Takaful Income Funds</a:t>
            </a:r>
            <a:endParaRPr lang="en-US" dirty="0"/>
          </a:p>
        </p:txBody>
      </p:sp>
      <p:sp>
        <p:nvSpPr>
          <p:cNvPr id="13" name="TextBox 12"/>
          <p:cNvSpPr txBox="1"/>
          <p:nvPr/>
        </p:nvSpPr>
        <p:spPr>
          <a:xfrm>
            <a:off x="152400" y="1364446"/>
            <a:ext cx="3733800" cy="369332"/>
          </a:xfrm>
          <a:prstGeom prst="rect">
            <a:avLst/>
          </a:prstGeom>
          <a:noFill/>
        </p:spPr>
        <p:txBody>
          <a:bodyPr wrap="square" rtlCol="0">
            <a:spAutoFit/>
          </a:bodyPr>
          <a:lstStyle/>
          <a:p>
            <a:r>
              <a:rPr lang="en-US" dirty="0" smtClean="0"/>
              <a:t>Conventional Income Funds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5899439"/>
              </p:ext>
            </p:extLst>
          </p:nvPr>
        </p:nvGraphicFramePr>
        <p:xfrm>
          <a:off x="1524001" y="1828365"/>
          <a:ext cx="6324598" cy="1248034"/>
        </p:xfrm>
        <a:graphic>
          <a:graphicData uri="http://schemas.openxmlformats.org/drawingml/2006/table">
            <a:tbl>
              <a:tblPr firstRow="1" bandRow="1">
                <a:tableStyleId>{5C22544A-7EE6-4342-B048-85BDC9FD1C3A}</a:tableStyleId>
              </a:tblPr>
              <a:tblGrid>
                <a:gridCol w="1380288">
                  <a:extLst>
                    <a:ext uri="{9D8B030D-6E8A-4147-A177-3AD203B41FA5}">
                      <a16:colId xmlns:a16="http://schemas.microsoft.com/office/drawing/2014/main" xmlns="" val="3789893196"/>
                    </a:ext>
                  </a:extLst>
                </a:gridCol>
                <a:gridCol w="988862">
                  <a:extLst>
                    <a:ext uri="{9D8B030D-6E8A-4147-A177-3AD203B41FA5}">
                      <a16:colId xmlns:a16="http://schemas.microsoft.com/office/drawing/2014/main" xmlns="" val="2378608329"/>
                    </a:ext>
                  </a:extLst>
                </a:gridCol>
                <a:gridCol w="988862">
                  <a:extLst>
                    <a:ext uri="{9D8B030D-6E8A-4147-A177-3AD203B41FA5}">
                      <a16:colId xmlns:a16="http://schemas.microsoft.com/office/drawing/2014/main" xmlns="" val="3882026852"/>
                    </a:ext>
                  </a:extLst>
                </a:gridCol>
                <a:gridCol w="988862">
                  <a:extLst>
                    <a:ext uri="{9D8B030D-6E8A-4147-A177-3AD203B41FA5}">
                      <a16:colId xmlns:a16="http://schemas.microsoft.com/office/drawing/2014/main" xmlns="" val="3260504970"/>
                    </a:ext>
                  </a:extLst>
                </a:gridCol>
                <a:gridCol w="988862">
                  <a:extLst>
                    <a:ext uri="{9D8B030D-6E8A-4147-A177-3AD203B41FA5}">
                      <a16:colId xmlns:a16="http://schemas.microsoft.com/office/drawing/2014/main" xmlns="" val="2052703605"/>
                    </a:ext>
                  </a:extLst>
                </a:gridCol>
                <a:gridCol w="988862">
                  <a:extLst>
                    <a:ext uri="{9D8B030D-6E8A-4147-A177-3AD203B41FA5}">
                      <a16:colId xmlns:a16="http://schemas.microsoft.com/office/drawing/2014/main" xmlns="" val="4012489834"/>
                    </a:ext>
                  </a:extLst>
                </a:gridCol>
              </a:tblGrid>
              <a:tr h="311144">
                <a:tc>
                  <a:txBody>
                    <a:bodyPr/>
                    <a:lstStyle/>
                    <a:p>
                      <a:pPr algn="ctr" rtl="0" fontAlgn="ctr"/>
                      <a:r>
                        <a:rPr lang="en-US" sz="1000" u="none" strike="noStrike" dirty="0">
                          <a:effectLst/>
                        </a:rPr>
                        <a:t>Period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ISF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ISF II</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BM</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Jubilee YGF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EFU GGF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910733860"/>
                  </a:ext>
                </a:extLst>
              </a:tr>
              <a:tr h="312873">
                <a:tc>
                  <a:txBody>
                    <a:bodyPr/>
                    <a:lstStyle/>
                    <a:p>
                      <a:pPr algn="ctr" rtl="0" fontAlgn="ctr"/>
                      <a:r>
                        <a:rPr lang="en-US" sz="1100" u="none" strike="noStrike" dirty="0">
                          <a:effectLst/>
                        </a:rPr>
                        <a:t>Fund Size - PKR </a:t>
                      </a:r>
                      <a:r>
                        <a:rPr lang="en-US" sz="1100" u="none" strike="noStrike" dirty="0" err="1">
                          <a:effectLst/>
                        </a:rPr>
                        <a:t>mn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13,054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8,374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4,642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3,090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43493587"/>
                  </a:ext>
                </a:extLst>
              </a:tr>
              <a:tr h="311144">
                <a:tc>
                  <a:txBody>
                    <a:bodyPr/>
                    <a:lstStyle/>
                    <a:p>
                      <a:pPr algn="ctr" rtl="0" fontAlgn="ctr"/>
                      <a:r>
                        <a:rPr lang="en-US" sz="1100" u="none" strike="noStrike" dirty="0" smtClean="0">
                          <a:effectLst/>
                        </a:rPr>
                        <a:t>FY-21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7.9%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8.0%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7.0%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6.3%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6.2%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4160857"/>
                  </a:ext>
                </a:extLst>
              </a:tr>
              <a:tr h="312873">
                <a:tc>
                  <a:txBody>
                    <a:bodyPr/>
                    <a:lstStyle/>
                    <a:p>
                      <a:pPr algn="ctr" rtl="0" fontAlgn="ctr"/>
                      <a:r>
                        <a:rPr lang="en-US" sz="1100" u="none" strike="noStrike">
                          <a:effectLst/>
                        </a:rPr>
                        <a:t>Avg. Equity FY-21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5.1%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76135198"/>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38605848"/>
              </p:ext>
            </p:extLst>
          </p:nvPr>
        </p:nvGraphicFramePr>
        <p:xfrm>
          <a:off x="2247900" y="3867149"/>
          <a:ext cx="4876799" cy="1050337"/>
        </p:xfrm>
        <a:graphic>
          <a:graphicData uri="http://schemas.openxmlformats.org/drawingml/2006/table">
            <a:tbl>
              <a:tblPr firstRow="1" bandRow="1">
                <a:tableStyleId>{5C22544A-7EE6-4342-B048-85BDC9FD1C3A}</a:tableStyleId>
              </a:tblPr>
              <a:tblGrid>
                <a:gridCol w="1548557">
                  <a:extLst>
                    <a:ext uri="{9D8B030D-6E8A-4147-A177-3AD203B41FA5}">
                      <a16:colId xmlns:a16="http://schemas.microsoft.com/office/drawing/2014/main" xmlns="" val="352445122"/>
                    </a:ext>
                  </a:extLst>
                </a:gridCol>
                <a:gridCol w="1109414">
                  <a:extLst>
                    <a:ext uri="{9D8B030D-6E8A-4147-A177-3AD203B41FA5}">
                      <a16:colId xmlns:a16="http://schemas.microsoft.com/office/drawing/2014/main" xmlns="" val="2594354182"/>
                    </a:ext>
                  </a:extLst>
                </a:gridCol>
                <a:gridCol w="1109414">
                  <a:extLst>
                    <a:ext uri="{9D8B030D-6E8A-4147-A177-3AD203B41FA5}">
                      <a16:colId xmlns:a16="http://schemas.microsoft.com/office/drawing/2014/main" xmlns="" val="3138091346"/>
                    </a:ext>
                  </a:extLst>
                </a:gridCol>
                <a:gridCol w="1109414">
                  <a:extLst>
                    <a:ext uri="{9D8B030D-6E8A-4147-A177-3AD203B41FA5}">
                      <a16:colId xmlns:a16="http://schemas.microsoft.com/office/drawing/2014/main" xmlns="" val="4144427762"/>
                    </a:ext>
                  </a:extLst>
                </a:gridCol>
              </a:tblGrid>
              <a:tr h="448808">
                <a:tc>
                  <a:txBody>
                    <a:bodyPr/>
                    <a:lstStyle/>
                    <a:p>
                      <a:pPr algn="ctr" rtl="0" fontAlgn="ctr"/>
                      <a:r>
                        <a:rPr lang="en-US" sz="1000" u="none" strike="noStrike" dirty="0">
                          <a:effectLst/>
                        </a:rPr>
                        <a:t>Period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err="1">
                          <a:effectLst/>
                        </a:rPr>
                        <a:t>Tameen</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BM</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IGI Islamic Fund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729015179"/>
                  </a:ext>
                </a:extLst>
              </a:tr>
              <a:tr h="332243">
                <a:tc>
                  <a:txBody>
                    <a:bodyPr/>
                    <a:lstStyle/>
                    <a:p>
                      <a:pPr algn="ctr" rtl="0" fontAlgn="ctr"/>
                      <a:r>
                        <a:rPr lang="en-US" sz="1100" u="none" strike="noStrike" dirty="0">
                          <a:effectLst/>
                        </a:rPr>
                        <a:t>Fund Size - PKR </a:t>
                      </a:r>
                      <a:r>
                        <a:rPr lang="en-US" sz="1100" u="none" strike="noStrike" dirty="0" err="1">
                          <a:effectLst/>
                        </a:rPr>
                        <a:t>mn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2,580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188.416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3647622"/>
                  </a:ext>
                </a:extLst>
              </a:tr>
              <a:tr h="269286">
                <a:tc>
                  <a:txBody>
                    <a:bodyPr/>
                    <a:lstStyle/>
                    <a:p>
                      <a:pPr algn="ctr" rtl="0" fontAlgn="ctr"/>
                      <a:r>
                        <a:rPr lang="en-US" sz="1100" u="none" strike="noStrike">
                          <a:effectLst/>
                        </a:rPr>
                        <a:t>FY-21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6.6%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5.9</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6.0%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5252942"/>
                  </a:ext>
                </a:extLst>
              </a:tr>
            </a:tbl>
          </a:graphicData>
        </a:graphic>
      </p:graphicFrame>
    </p:spTree>
    <p:extLst>
      <p:ext uri="{BB962C8B-B14F-4D97-AF65-F5344CB8AC3E}">
        <p14:creationId xmlns:p14="http://schemas.microsoft.com/office/powerpoint/2010/main" val="2908162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12</a:t>
            </a:fld>
            <a:endParaRPr lang="en-US"/>
          </a:p>
        </p:txBody>
      </p:sp>
      <p:sp>
        <p:nvSpPr>
          <p:cNvPr id="8" name="TextBox 7"/>
          <p:cNvSpPr txBox="1"/>
          <p:nvPr/>
        </p:nvSpPr>
        <p:spPr>
          <a:xfrm>
            <a:off x="0" y="533400"/>
            <a:ext cx="9144000" cy="477054"/>
          </a:xfrm>
          <a:prstGeom prst="rect">
            <a:avLst/>
          </a:prstGeom>
          <a:noFill/>
        </p:spPr>
        <p:txBody>
          <a:bodyPr wrap="square" rtlCol="0">
            <a:spAutoFit/>
          </a:bodyPr>
          <a:lstStyle/>
          <a:p>
            <a:r>
              <a:rPr lang="en-US" sz="2500" dirty="0">
                <a:solidFill>
                  <a:srgbClr val="002060"/>
                </a:solidFill>
              </a:rPr>
              <a:t>Performance Comparison – </a:t>
            </a:r>
            <a:r>
              <a:rPr lang="en-US" sz="2500" dirty="0" err="1">
                <a:solidFill>
                  <a:srgbClr val="002060"/>
                </a:solidFill>
              </a:rPr>
              <a:t>Adamjee</a:t>
            </a:r>
            <a:r>
              <a:rPr lang="en-US" sz="2500" dirty="0">
                <a:solidFill>
                  <a:srgbClr val="002060"/>
                </a:solidFill>
              </a:rPr>
              <a:t> Balanced Funds</a:t>
            </a:r>
          </a:p>
        </p:txBody>
      </p:sp>
      <p:sp>
        <p:nvSpPr>
          <p:cNvPr id="9" name="TextBox 8"/>
          <p:cNvSpPr txBox="1"/>
          <p:nvPr/>
        </p:nvSpPr>
        <p:spPr>
          <a:xfrm>
            <a:off x="914400" y="3883968"/>
            <a:ext cx="5029200" cy="230832"/>
          </a:xfrm>
          <a:prstGeom prst="rect">
            <a:avLst/>
          </a:prstGeom>
          <a:noFill/>
        </p:spPr>
        <p:txBody>
          <a:bodyPr wrap="square" rtlCol="0">
            <a:spAutoFit/>
          </a:bodyPr>
          <a:lstStyle/>
          <a:p>
            <a:r>
              <a:rPr lang="en-US" sz="900" i="1" dirty="0" smtClean="0"/>
              <a:t>BM :  25% KMI -30 Return + 75% 3M Islamic Bank Deposit Rate as selected by MUFAP</a:t>
            </a:r>
            <a:endParaRPr lang="en-US" sz="900" i="1" dirty="0"/>
          </a:p>
        </p:txBody>
      </p:sp>
      <p:sp>
        <p:nvSpPr>
          <p:cNvPr id="6" name="TextBox 5"/>
          <p:cNvSpPr txBox="1"/>
          <p:nvPr/>
        </p:nvSpPr>
        <p:spPr>
          <a:xfrm>
            <a:off x="152400" y="1415705"/>
            <a:ext cx="3733800" cy="369332"/>
          </a:xfrm>
          <a:prstGeom prst="rect">
            <a:avLst/>
          </a:prstGeom>
          <a:noFill/>
        </p:spPr>
        <p:txBody>
          <a:bodyPr wrap="square" rtlCol="0">
            <a:spAutoFit/>
          </a:bodyPr>
          <a:lstStyle/>
          <a:p>
            <a:r>
              <a:rPr lang="en-US" dirty="0" err="1" smtClean="0"/>
              <a:t>Shariah</a:t>
            </a:r>
            <a:r>
              <a:rPr lang="en-US" dirty="0" smtClean="0"/>
              <a:t>-Compliant Balanced Funds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99767463"/>
              </p:ext>
            </p:extLst>
          </p:nvPr>
        </p:nvGraphicFramePr>
        <p:xfrm>
          <a:off x="990598" y="1929214"/>
          <a:ext cx="6858001" cy="1671236"/>
        </p:xfrm>
        <a:graphic>
          <a:graphicData uri="http://schemas.openxmlformats.org/drawingml/2006/table">
            <a:tbl>
              <a:tblPr firstRow="1" bandRow="1">
                <a:tableStyleId>{5C22544A-7EE6-4342-B048-85BDC9FD1C3A}</a:tableStyleId>
              </a:tblPr>
              <a:tblGrid>
                <a:gridCol w="1294327">
                  <a:extLst>
                    <a:ext uri="{9D8B030D-6E8A-4147-A177-3AD203B41FA5}">
                      <a16:colId xmlns:a16="http://schemas.microsoft.com/office/drawing/2014/main" xmlns="" val="553816247"/>
                    </a:ext>
                  </a:extLst>
                </a:gridCol>
                <a:gridCol w="927279">
                  <a:extLst>
                    <a:ext uri="{9D8B030D-6E8A-4147-A177-3AD203B41FA5}">
                      <a16:colId xmlns:a16="http://schemas.microsoft.com/office/drawing/2014/main" xmlns="" val="3996616131"/>
                    </a:ext>
                  </a:extLst>
                </a:gridCol>
                <a:gridCol w="927279">
                  <a:extLst>
                    <a:ext uri="{9D8B030D-6E8A-4147-A177-3AD203B41FA5}">
                      <a16:colId xmlns:a16="http://schemas.microsoft.com/office/drawing/2014/main" xmlns="" val="3152837174"/>
                    </a:ext>
                  </a:extLst>
                </a:gridCol>
                <a:gridCol w="927279">
                  <a:extLst>
                    <a:ext uri="{9D8B030D-6E8A-4147-A177-3AD203B41FA5}">
                      <a16:colId xmlns:a16="http://schemas.microsoft.com/office/drawing/2014/main" xmlns="" val="3786873157"/>
                    </a:ext>
                  </a:extLst>
                </a:gridCol>
                <a:gridCol w="927279">
                  <a:extLst>
                    <a:ext uri="{9D8B030D-6E8A-4147-A177-3AD203B41FA5}">
                      <a16:colId xmlns:a16="http://schemas.microsoft.com/office/drawing/2014/main" xmlns="" val="3260152314"/>
                    </a:ext>
                  </a:extLst>
                </a:gridCol>
                <a:gridCol w="927279">
                  <a:extLst>
                    <a:ext uri="{9D8B030D-6E8A-4147-A177-3AD203B41FA5}">
                      <a16:colId xmlns:a16="http://schemas.microsoft.com/office/drawing/2014/main" xmlns="" val="2241562758"/>
                    </a:ext>
                  </a:extLst>
                </a:gridCol>
                <a:gridCol w="927279">
                  <a:extLst>
                    <a:ext uri="{9D8B030D-6E8A-4147-A177-3AD203B41FA5}">
                      <a16:colId xmlns:a16="http://schemas.microsoft.com/office/drawing/2014/main" xmlns="" val="1486426868"/>
                    </a:ext>
                  </a:extLst>
                </a:gridCol>
              </a:tblGrid>
              <a:tr h="495300">
                <a:tc>
                  <a:txBody>
                    <a:bodyPr/>
                    <a:lstStyle/>
                    <a:p>
                      <a:pPr algn="ctr" rtl="0" fontAlgn="ctr"/>
                      <a:r>
                        <a:rPr lang="en-US" sz="1000" u="none" strike="noStrike" dirty="0">
                          <a:effectLst/>
                        </a:rPr>
                        <a:t>Period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err="1">
                          <a:effectLst/>
                        </a:rPr>
                        <a:t>Amaanat</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BM</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Jubilee </a:t>
                      </a:r>
                      <a:r>
                        <a:rPr lang="en-US" sz="1000" u="none" strike="noStrike" dirty="0" err="1">
                          <a:effectLst/>
                        </a:rPr>
                        <a:t>Meesaq</a:t>
                      </a:r>
                      <a:r>
                        <a:rPr lang="en-US" sz="1000" u="none" strike="noStrike" dirty="0">
                          <a:effectLst/>
                        </a:rPr>
                        <a:t> Fund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EFU </a:t>
                      </a:r>
                      <a:r>
                        <a:rPr lang="en-US" sz="1000" u="none" strike="noStrike" dirty="0" err="1">
                          <a:effectLst/>
                        </a:rPr>
                        <a:t>Aitemad</a:t>
                      </a:r>
                      <a:r>
                        <a:rPr lang="en-US" sz="1000" u="none" strike="noStrike" dirty="0">
                          <a:effectLst/>
                        </a:rPr>
                        <a:t> 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IGI Takaful BF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KMI - 30</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3097106179"/>
                  </a:ext>
                </a:extLst>
              </a:tr>
              <a:tr h="400050">
                <a:tc>
                  <a:txBody>
                    <a:bodyPr/>
                    <a:lstStyle/>
                    <a:p>
                      <a:pPr algn="ctr" rtl="0" fontAlgn="ctr"/>
                      <a:r>
                        <a:rPr lang="en-US" sz="1100" u="none" strike="noStrike" dirty="0">
                          <a:effectLst/>
                        </a:rPr>
                        <a:t>Fund Size - PKR </a:t>
                      </a:r>
                      <a:r>
                        <a:rPr lang="en-US" sz="1100" u="none" strike="noStrike" dirty="0" err="1">
                          <a:effectLst/>
                        </a:rPr>
                        <a:t>mn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822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8022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6,680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1,705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6092009"/>
                  </a:ext>
                </a:extLst>
              </a:tr>
              <a:tr h="375836">
                <a:tc>
                  <a:txBody>
                    <a:bodyPr/>
                    <a:lstStyle/>
                    <a:p>
                      <a:pPr algn="ctr" rtl="0" fontAlgn="ctr"/>
                      <a:r>
                        <a:rPr lang="en-US" sz="1100" u="none" strike="noStrike">
                          <a:effectLst/>
                        </a:rPr>
                        <a:t>FY-21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13.4%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12.4%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12.3%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15.7%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13.2%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39.3%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0111179"/>
                  </a:ext>
                </a:extLst>
              </a:tr>
              <a:tr h="400050">
                <a:tc>
                  <a:txBody>
                    <a:bodyPr/>
                    <a:lstStyle/>
                    <a:p>
                      <a:pPr algn="ctr" rtl="0" fontAlgn="ctr"/>
                      <a:r>
                        <a:rPr lang="en-US" sz="1100" u="none" strike="noStrike">
                          <a:effectLst/>
                        </a:rPr>
                        <a:t>Avg. Equity FY-21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30.0</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30.0</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43.5%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37.6%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38.1%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2774900"/>
                  </a:ext>
                </a:extLst>
              </a:tr>
            </a:tbl>
          </a:graphicData>
        </a:graphic>
      </p:graphicFrame>
    </p:spTree>
    <p:extLst>
      <p:ext uri="{BB962C8B-B14F-4D97-AF65-F5344CB8AC3E}">
        <p14:creationId xmlns:p14="http://schemas.microsoft.com/office/powerpoint/2010/main" val="658277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3.png"/>
          <p:cNvPicPr>
            <a:picLocks noGrp="1" noChangeAspect="1"/>
          </p:cNvPicPr>
          <p:nvPr>
            <p:ph idx="1"/>
          </p:nvPr>
        </p:nvPicPr>
        <p:blipFill>
          <a:blip r:embed="rId2" cstate="print"/>
          <a:stretch>
            <a:fillRect/>
          </a:stretch>
        </p:blipFill>
        <p:spPr>
          <a:xfrm>
            <a:off x="0" y="0"/>
            <a:ext cx="9144000" cy="6858000"/>
          </a:xfrm>
        </p:spPr>
      </p:pic>
      <p:sp>
        <p:nvSpPr>
          <p:cNvPr id="6" name="Subtitle 2"/>
          <p:cNvSpPr txBox="1">
            <a:spLocks/>
          </p:cNvSpPr>
          <p:nvPr/>
        </p:nvSpPr>
        <p:spPr>
          <a:xfrm>
            <a:off x="1981200" y="2971800"/>
            <a:ext cx="5181600" cy="1371600"/>
          </a:xfrm>
          <a:prstGeom prst="rect">
            <a:avLst/>
          </a:prstGeom>
        </p:spPr>
        <p:txBody>
          <a:bodyPr vert="horz" lIns="91440" tIns="45720" rIns="91440" bIns="45720" rtlCol="0">
            <a:noAutofit/>
          </a:bodyPr>
          <a:lstStyle/>
          <a:p>
            <a:pPr marL="342900" marR="0" lvl="0" indent="-342900" algn="ctr" defTabSz="914400" rtl="0" eaLnBrk="1" fontAlgn="auto" latinLnBrk="0" hangingPunct="1">
              <a:spcBef>
                <a:spcPct val="20000"/>
              </a:spcBef>
              <a:spcAft>
                <a:spcPts val="0"/>
              </a:spcAft>
              <a:buClrTx/>
              <a:buSzTx/>
              <a:tabLst/>
              <a:defRPr/>
            </a:pPr>
            <a:r>
              <a:rPr kumimoji="0" lang="en-US" sz="6000" i="0" u="none" strike="noStrike" kern="1200" cap="none" spc="0" normalizeH="0" baseline="0" noProof="0" dirty="0" smtClean="0">
                <a:ln>
                  <a:noFill/>
                </a:ln>
                <a:solidFill>
                  <a:schemeClr val="bg1"/>
                </a:solidFill>
                <a:effectLst/>
                <a:uLnTx/>
                <a:uFillTx/>
                <a:latin typeface="Helvetica Neue" pitchFamily="2"/>
              </a:rPr>
              <a:t>Thank You</a:t>
            </a:r>
            <a:endParaRPr kumimoji="0" lang="en-US" sz="6000" i="0" u="none" strike="noStrike" kern="1200" cap="none" spc="0" normalizeH="0" noProof="0" dirty="0" smtClean="0">
              <a:ln>
                <a:noFill/>
              </a:ln>
              <a:solidFill>
                <a:schemeClr val="bg1"/>
              </a:solidFill>
              <a:effectLst/>
              <a:uLnTx/>
              <a:uFillTx/>
              <a:latin typeface="Helvetica Neue" pitchFamily="2"/>
            </a:endParaRPr>
          </a:p>
        </p:txBody>
      </p:sp>
      <p:sp>
        <p:nvSpPr>
          <p:cNvPr id="7" name="Slide Number Placeholder 6"/>
          <p:cNvSpPr>
            <a:spLocks noGrp="1"/>
          </p:cNvSpPr>
          <p:nvPr>
            <p:ph type="sldNum" sz="quarter" idx="12"/>
          </p:nvPr>
        </p:nvSpPr>
        <p:spPr/>
        <p:txBody>
          <a:bodyPr/>
          <a:lstStyle/>
          <a:p>
            <a:fld id="{889DD207-B814-48EA-863A-9337CB6D2B8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8600" y="1152525"/>
            <a:ext cx="8686800" cy="4690515"/>
          </a:xfrm>
          <a:prstGeom prst="rect">
            <a:avLst/>
          </a:prstGeom>
        </p:spPr>
        <p:txBody>
          <a:bodyPr wrap="square">
            <a:spAutoFit/>
          </a:bodyPr>
          <a:lstStyle/>
          <a:p>
            <a:pPr algn="just" defTabSz="457200">
              <a:lnSpc>
                <a:spcPct val="90000"/>
              </a:lnSpc>
              <a:spcBef>
                <a:spcPts val="300"/>
              </a:spcBef>
              <a:buClr>
                <a:srgbClr val="0064A8"/>
              </a:buCl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r>
              <a:rPr lang="en-US" sz="1600" b="1" dirty="0" smtClean="0">
                <a:solidFill>
                  <a:schemeClr val="tx2"/>
                </a:solidFill>
                <a:latin typeface="+mj-lt"/>
                <a:cs typeface="Calibri" pitchFamily="34" charset="0"/>
              </a:rPr>
              <a:t>Disclaimer</a:t>
            </a:r>
          </a:p>
          <a:p>
            <a:pPr algn="just"/>
            <a:r>
              <a:rPr lang="en-GB" sz="1600" i="1" dirty="0" smtClean="0">
                <a:latin typeface="+mj-lt"/>
              </a:rPr>
              <a:t>This presentation is for informational purposes only and nothing herein should be construed as a solicitation, recommendation or an offer to buy or sell any fund. All investments in mutual funds are subject to market risks. The NAV based prices of units and any dividends/returns thereon are dependent on forces and factors affecting the financial markets. These may go up or down based on market conditions. Past performance is not necessarily indicative of future results. Please read the Offering Document to understand the investment policies and the risks involved. Performance data does not include the cost incurred directly by an investor in the form of sales load etc. Investors are advised to make their own appraisal of the investment opportunity, tax implications and consult their own financial, legal, taxation and /or other professional advisors prior to making any investment in mutual funds.  This document and other written or oral statements made from time to time by MCB-AH may contain forward-looking statements that are not historical in nature and which may be identified by the use of words like “expects,” “assumes,” “projects,” “anticipates,” “estimates,” “we believe,” “could be” and other words of similar meaning, are forward-looking statements. These statements are based on MCB-AH’s expectations and assumptions and are subject to risks and uncertainties that may cause actual results to differ materially from those expressed. MCB-AH disclaim any obligation to update any forward-looking statements, whether as a result of new information, future events or otherwise.</a:t>
            </a:r>
            <a:endParaRPr lang="en-US" sz="1600" dirty="0" smtClean="0">
              <a:latin typeface="+mj-lt"/>
            </a:endParaRPr>
          </a:p>
          <a:p>
            <a:r>
              <a:rPr lang="en-GB" sz="1600" dirty="0" smtClean="0">
                <a:latin typeface="+mj-lt"/>
              </a:rPr>
              <a:t> </a:t>
            </a:r>
            <a:endParaRPr lang="en-US" sz="1600" dirty="0" smtClean="0">
              <a:latin typeface="+mj-lt"/>
            </a:endParaRPr>
          </a:p>
          <a:p>
            <a:pPr algn="just" defTabSz="457200">
              <a:lnSpc>
                <a:spcPct val="90000"/>
              </a:lnSpc>
              <a:spcBef>
                <a:spcPts val="300"/>
              </a:spcBef>
              <a:buClr>
                <a:srgbClr val="0064A8"/>
              </a:buClr>
              <a:tabLst>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defRPr/>
            </a:pPr>
            <a:endParaRPr lang="en-US" sz="1100" dirty="0" smtClean="0">
              <a:latin typeface="Raleway" pitchFamily="34" charset="0"/>
              <a:cs typeface="Calibri" pitchFamily="34" charset="0"/>
            </a:endParaRPr>
          </a:p>
        </p:txBody>
      </p:sp>
      <p:sp>
        <p:nvSpPr>
          <p:cNvPr id="3" name="Slide Number Placeholder 2"/>
          <p:cNvSpPr>
            <a:spLocks noGrp="1"/>
          </p:cNvSpPr>
          <p:nvPr>
            <p:ph type="sldNum" sz="quarter" idx="12"/>
          </p:nvPr>
        </p:nvSpPr>
        <p:spPr/>
        <p:txBody>
          <a:bodyPr/>
          <a:lstStyle/>
          <a:p>
            <a:fld id="{889DD207-B814-48EA-863A-9337CB6D2B89}" type="slidenum">
              <a:rPr lang="en-US" smtClean="0"/>
              <a:pPr/>
              <a:t>14</a:t>
            </a:fld>
            <a:endParaRPr lang="en-US"/>
          </a:p>
        </p:txBody>
      </p:sp>
    </p:spTree>
    <p:extLst>
      <p:ext uri="{BB962C8B-B14F-4D97-AF65-F5344CB8AC3E}">
        <p14:creationId xmlns:p14="http://schemas.microsoft.com/office/powerpoint/2010/main" val="68680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027" y="496911"/>
            <a:ext cx="9144000" cy="544331"/>
          </a:xfrm>
          <a:prstGeom prst="rect">
            <a:avLst/>
          </a:prstGeom>
        </p:spPr>
        <p:txBody>
          <a:bodyPr vert="horz" lIns="91440" tIns="45720" rIns="91440" bIns="45720" rtlCol="0" anchor="ctr"/>
          <a:lstStyle/>
          <a:p>
            <a:pPr lvl="0">
              <a:defRPr/>
            </a:pPr>
            <a:r>
              <a:rPr lang="en-US" sz="2500" dirty="0" smtClean="0">
                <a:solidFill>
                  <a:srgbClr val="002060"/>
                </a:solidFill>
              </a:rPr>
              <a:t>Advisory Portfolio Category Wise</a:t>
            </a:r>
          </a:p>
        </p:txBody>
      </p:sp>
      <p:sp>
        <p:nvSpPr>
          <p:cNvPr id="4" name="Slide Number Placeholder 3"/>
          <p:cNvSpPr>
            <a:spLocks noGrp="1"/>
          </p:cNvSpPr>
          <p:nvPr>
            <p:ph type="sldNum" sz="quarter" idx="12"/>
          </p:nvPr>
        </p:nvSpPr>
        <p:spPr/>
        <p:txBody>
          <a:bodyPr/>
          <a:lstStyle/>
          <a:p>
            <a:fld id="{889DD207-B814-48EA-863A-9337CB6D2B89}" type="slidenum">
              <a:rPr lang="en-US" smtClean="0"/>
              <a:pPr/>
              <a:t>2</a:t>
            </a:fld>
            <a:endParaRPr lang="en-US"/>
          </a:p>
        </p:txBody>
      </p:sp>
      <p:cxnSp>
        <p:nvCxnSpPr>
          <p:cNvPr id="8" name="Straight Connector 7"/>
          <p:cNvCxnSpPr/>
          <p:nvPr/>
        </p:nvCxnSpPr>
        <p:spPr>
          <a:xfrm>
            <a:off x="228600" y="3733800"/>
            <a:ext cx="8534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3199606" y="2437606"/>
            <a:ext cx="25908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550" y="5680779"/>
            <a:ext cx="7396123" cy="461665"/>
          </a:xfrm>
          <a:prstGeom prst="rect">
            <a:avLst/>
          </a:prstGeom>
          <a:noFill/>
        </p:spPr>
        <p:txBody>
          <a:bodyPr wrap="square" rtlCol="0">
            <a:spAutoFit/>
          </a:bodyPr>
          <a:lstStyle/>
          <a:p>
            <a:r>
              <a:rPr lang="en-US" sz="1200" b="1" dirty="0" smtClean="0"/>
              <a:t>Note: </a:t>
            </a:r>
            <a:r>
              <a:rPr lang="en-US" sz="1200" i="1" dirty="0" smtClean="0"/>
              <a:t>Employee Funds includes around PKR 8.0 Billion as of June 31, 2021 (PKR 6.4 Billion as of June 30, 2020) in non-discretionary funds under management.</a:t>
            </a:r>
            <a:endParaRPr lang="en-US" sz="1600" i="1" dirty="0"/>
          </a:p>
        </p:txBody>
      </p:sp>
      <p:graphicFrame>
        <p:nvGraphicFramePr>
          <p:cNvPr id="13" name="Chart 12"/>
          <p:cNvGraphicFramePr>
            <a:graphicFrameLocks/>
          </p:cNvGraphicFramePr>
          <p:nvPr>
            <p:extLst>
              <p:ext uri="{D42A27DB-BD31-4B8C-83A1-F6EECF244321}">
                <p14:modId xmlns:p14="http://schemas.microsoft.com/office/powerpoint/2010/main" val="842670024"/>
              </p:ext>
            </p:extLst>
          </p:nvPr>
        </p:nvGraphicFramePr>
        <p:xfrm>
          <a:off x="0" y="1174060"/>
          <a:ext cx="4504764" cy="276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3934486593"/>
              </p:ext>
            </p:extLst>
          </p:nvPr>
        </p:nvGraphicFramePr>
        <p:xfrm>
          <a:off x="4556973" y="1155193"/>
          <a:ext cx="4504764"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37773121"/>
              </p:ext>
            </p:extLst>
          </p:nvPr>
        </p:nvGraphicFramePr>
        <p:xfrm>
          <a:off x="603250" y="3810000"/>
          <a:ext cx="7937500" cy="1809750"/>
        </p:xfrm>
        <a:graphic>
          <a:graphicData uri="http://schemas.openxmlformats.org/drawingml/2006/table">
            <a:tbl>
              <a:tblPr>
                <a:tableStyleId>{5C22544A-7EE6-4342-B048-85BDC9FD1C3A}</a:tableStyleId>
              </a:tblPr>
              <a:tblGrid>
                <a:gridCol w="2032000">
                  <a:extLst>
                    <a:ext uri="{9D8B030D-6E8A-4147-A177-3AD203B41FA5}">
                      <a16:colId xmlns:a16="http://schemas.microsoft.com/office/drawing/2014/main" xmlns="" val="20000"/>
                    </a:ext>
                  </a:extLst>
                </a:gridCol>
                <a:gridCol w="1968500">
                  <a:extLst>
                    <a:ext uri="{9D8B030D-6E8A-4147-A177-3AD203B41FA5}">
                      <a16:colId xmlns:a16="http://schemas.microsoft.com/office/drawing/2014/main" xmlns="" val="20001"/>
                    </a:ext>
                  </a:extLst>
                </a:gridCol>
                <a:gridCol w="1968500">
                  <a:extLst>
                    <a:ext uri="{9D8B030D-6E8A-4147-A177-3AD203B41FA5}">
                      <a16:colId xmlns:a16="http://schemas.microsoft.com/office/drawing/2014/main" xmlns="" val="20002"/>
                    </a:ext>
                  </a:extLst>
                </a:gridCol>
                <a:gridCol w="1968500">
                  <a:extLst>
                    <a:ext uri="{9D8B030D-6E8A-4147-A177-3AD203B41FA5}">
                      <a16:colId xmlns:a16="http://schemas.microsoft.com/office/drawing/2014/main" xmlns="" val="20003"/>
                    </a:ext>
                  </a:extLst>
                </a:gridCol>
              </a:tblGrid>
              <a:tr h="575830">
                <a:tc>
                  <a:txBody>
                    <a:bodyPr/>
                    <a:lstStyle/>
                    <a:p>
                      <a:pPr algn="ctr" rtl="0" fontAlgn="ctr"/>
                      <a:r>
                        <a:rPr lang="en-US" sz="1600" b="1" u="none" strike="noStrike" dirty="0">
                          <a:solidFill>
                            <a:schemeClr val="bg1"/>
                          </a:solidFill>
                          <a:effectLst/>
                        </a:rPr>
                        <a:t>Client Category</a:t>
                      </a:r>
                      <a:endParaRPr lang="en-US" sz="16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600" b="1" u="none" strike="noStrike" dirty="0">
                          <a:solidFill>
                            <a:schemeClr val="bg1"/>
                          </a:solidFill>
                          <a:effectLst/>
                        </a:rPr>
                        <a:t>June-20</a:t>
                      </a:r>
                      <a:endParaRPr lang="en-US" sz="16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600" b="1" u="none" strike="noStrike" dirty="0">
                          <a:solidFill>
                            <a:schemeClr val="bg1"/>
                          </a:solidFill>
                          <a:effectLst/>
                        </a:rPr>
                        <a:t>June-21</a:t>
                      </a:r>
                      <a:endParaRPr lang="en-US" sz="16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600" b="1" u="none" strike="noStrike" dirty="0">
                          <a:solidFill>
                            <a:schemeClr val="bg1"/>
                          </a:solidFill>
                          <a:effectLst/>
                        </a:rPr>
                        <a:t>% Change</a:t>
                      </a:r>
                      <a:endParaRPr lang="en-US" sz="16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46784">
                <a:tc>
                  <a:txBody>
                    <a:bodyPr/>
                    <a:lstStyle/>
                    <a:p>
                      <a:pPr algn="ctr" rtl="0" fontAlgn="ctr"/>
                      <a:r>
                        <a:rPr lang="en-US" sz="1200" u="none" strike="noStrike" dirty="0">
                          <a:effectLst/>
                        </a:rPr>
                        <a:t>Corporate</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36,694</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50,255</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37.0%</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6784">
                <a:tc>
                  <a:txBody>
                    <a:bodyPr/>
                    <a:lstStyle/>
                    <a:p>
                      <a:pPr algn="ctr" rtl="0" fontAlgn="ctr"/>
                      <a:r>
                        <a:rPr lang="en-US" sz="1200" u="none" strike="noStrike" dirty="0">
                          <a:effectLst/>
                        </a:rPr>
                        <a:t>Employees Funds </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11,559</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14,422</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24.8%</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6784">
                <a:tc>
                  <a:txBody>
                    <a:bodyPr/>
                    <a:lstStyle/>
                    <a:p>
                      <a:pPr algn="ctr" rtl="0" fontAlgn="ctr"/>
                      <a:r>
                        <a:rPr lang="en-US" sz="1200" u="none" strike="noStrike">
                          <a:effectLst/>
                        </a:rPr>
                        <a:t>CPPI - FoF </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2,306</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1,302</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-43.5%</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6784">
                <a:tc>
                  <a:txBody>
                    <a:bodyPr/>
                    <a:lstStyle/>
                    <a:p>
                      <a:pPr algn="ctr" rtl="0" fontAlgn="ctr"/>
                      <a:r>
                        <a:rPr lang="en-US" sz="1200" u="none" strike="noStrike">
                          <a:effectLst/>
                        </a:rPr>
                        <a:t>Individuals</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136</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168</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24.1%</a:t>
                      </a:r>
                      <a:endParaRPr lang="en-US" sz="12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6784">
                <a:tc>
                  <a:txBody>
                    <a:bodyPr/>
                    <a:lstStyle/>
                    <a:p>
                      <a:pPr algn="ctr" rtl="0" fontAlgn="ctr"/>
                      <a:r>
                        <a:rPr lang="en-US" sz="1200" u="none" strike="noStrike">
                          <a:effectLst/>
                        </a:rPr>
                        <a:t>Total</a:t>
                      </a:r>
                      <a:endParaRPr lang="en-US" sz="12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a:effectLst/>
                        </a:rPr>
                        <a:t>50,695</a:t>
                      </a:r>
                      <a:endParaRPr lang="en-US" sz="12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66,147</a:t>
                      </a:r>
                      <a:endParaRPr lang="en-US" sz="12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u="none" strike="noStrike" dirty="0">
                          <a:effectLst/>
                        </a:rPr>
                        <a:t>30.5%</a:t>
                      </a:r>
                      <a:endParaRPr lang="en-US" sz="12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52400" y="381000"/>
            <a:ext cx="9144000" cy="544331"/>
          </a:xfrm>
          <a:prstGeom prst="rect">
            <a:avLst/>
          </a:prstGeom>
        </p:spPr>
        <p:txBody>
          <a:bodyPr vert="horz" lIns="91440" tIns="45720" rIns="91440" bIns="45720" rtlCol="0" anchor="ctr"/>
          <a:lstStyle/>
          <a:p>
            <a:pPr lvl="0">
              <a:defRPr/>
            </a:pPr>
            <a:endParaRPr lang="en-US" sz="2500" dirty="0" smtClean="0">
              <a:solidFill>
                <a:srgbClr val="002060"/>
              </a:solidFill>
            </a:endParaRPr>
          </a:p>
        </p:txBody>
      </p:sp>
      <p:sp>
        <p:nvSpPr>
          <p:cNvPr id="4" name="Slide Number Placeholder 3"/>
          <p:cNvSpPr>
            <a:spLocks noGrp="1"/>
          </p:cNvSpPr>
          <p:nvPr>
            <p:ph type="sldNum" sz="quarter" idx="12"/>
          </p:nvPr>
        </p:nvSpPr>
        <p:spPr/>
        <p:txBody>
          <a:bodyPr/>
          <a:lstStyle/>
          <a:p>
            <a:fld id="{889DD207-B814-48EA-863A-9337CB6D2B89}" type="slidenum">
              <a:rPr lang="en-US" smtClean="0"/>
              <a:pPr/>
              <a:t>3</a:t>
            </a:fld>
            <a:endParaRPr lang="en-US"/>
          </a:p>
        </p:txBody>
      </p:sp>
      <p:sp>
        <p:nvSpPr>
          <p:cNvPr id="6" name="TextBox 5"/>
          <p:cNvSpPr txBox="1"/>
          <p:nvPr/>
        </p:nvSpPr>
        <p:spPr>
          <a:xfrm>
            <a:off x="2895600" y="1447800"/>
            <a:ext cx="3200400" cy="381000"/>
          </a:xfrm>
          <a:prstGeom prst="rect">
            <a:avLst/>
          </a:prstGeom>
          <a:noFill/>
        </p:spPr>
        <p:txBody>
          <a:bodyPr wrap="square" rtlCol="0">
            <a:spAutoFit/>
          </a:bodyPr>
          <a:lstStyle/>
          <a:p>
            <a:pPr algn="ctr"/>
            <a:r>
              <a:rPr lang="en-US" b="1" dirty="0" smtClean="0"/>
              <a:t>Mutual Funds Details</a:t>
            </a:r>
            <a:endParaRPr lang="en-US" b="1" dirty="0"/>
          </a:p>
        </p:txBody>
      </p:sp>
      <p:sp>
        <p:nvSpPr>
          <p:cNvPr id="9" name="Text Placeholder 2"/>
          <p:cNvSpPr txBox="1">
            <a:spLocks/>
          </p:cNvSpPr>
          <p:nvPr/>
        </p:nvSpPr>
        <p:spPr>
          <a:xfrm>
            <a:off x="10731" y="484032"/>
            <a:ext cx="9144000" cy="544331"/>
          </a:xfrm>
          <a:prstGeom prst="rect">
            <a:avLst/>
          </a:prstGeom>
        </p:spPr>
        <p:txBody>
          <a:bodyPr vert="horz" lIns="91440" tIns="45720" rIns="91440" bIns="45720" rtlCol="0" anchor="ctr"/>
          <a:lstStyle/>
          <a:p>
            <a:pPr lvl="0">
              <a:defRPr/>
            </a:pPr>
            <a:r>
              <a:rPr lang="en-US" sz="2500" dirty="0" smtClean="0">
                <a:solidFill>
                  <a:srgbClr val="002060"/>
                </a:solidFill>
              </a:rPr>
              <a:t>Break-up of Investment in MCBAH Mutual Funds</a:t>
            </a:r>
          </a:p>
        </p:txBody>
      </p:sp>
      <p:graphicFrame>
        <p:nvGraphicFramePr>
          <p:cNvPr id="3" name="Table 2"/>
          <p:cNvGraphicFramePr>
            <a:graphicFrameLocks noGrp="1"/>
          </p:cNvGraphicFramePr>
          <p:nvPr>
            <p:extLst>
              <p:ext uri="{D42A27DB-BD31-4B8C-83A1-F6EECF244321}">
                <p14:modId xmlns:p14="http://schemas.microsoft.com/office/powerpoint/2010/main" val="3549023467"/>
              </p:ext>
            </p:extLst>
          </p:nvPr>
        </p:nvGraphicFramePr>
        <p:xfrm>
          <a:off x="1777016" y="2285999"/>
          <a:ext cx="5437568" cy="2301241"/>
        </p:xfrm>
        <a:graphic>
          <a:graphicData uri="http://schemas.openxmlformats.org/drawingml/2006/table">
            <a:tbl>
              <a:tblPr>
                <a:tableStyleId>{5C22544A-7EE6-4342-B048-85BDC9FD1C3A}</a:tableStyleId>
              </a:tblPr>
              <a:tblGrid>
                <a:gridCol w="1134796">
                  <a:extLst>
                    <a:ext uri="{9D8B030D-6E8A-4147-A177-3AD203B41FA5}">
                      <a16:colId xmlns:a16="http://schemas.microsoft.com/office/drawing/2014/main" xmlns="" val="20000"/>
                    </a:ext>
                  </a:extLst>
                </a:gridCol>
                <a:gridCol w="1450018">
                  <a:extLst>
                    <a:ext uri="{9D8B030D-6E8A-4147-A177-3AD203B41FA5}">
                      <a16:colId xmlns:a16="http://schemas.microsoft.com/office/drawing/2014/main" xmlns="" val="20001"/>
                    </a:ext>
                  </a:extLst>
                </a:gridCol>
                <a:gridCol w="1450018">
                  <a:extLst>
                    <a:ext uri="{9D8B030D-6E8A-4147-A177-3AD203B41FA5}">
                      <a16:colId xmlns:a16="http://schemas.microsoft.com/office/drawing/2014/main" xmlns="" val="20002"/>
                    </a:ext>
                  </a:extLst>
                </a:gridCol>
                <a:gridCol w="1402736">
                  <a:extLst>
                    <a:ext uri="{9D8B030D-6E8A-4147-A177-3AD203B41FA5}">
                      <a16:colId xmlns:a16="http://schemas.microsoft.com/office/drawing/2014/main" xmlns="" val="20003"/>
                    </a:ext>
                  </a:extLst>
                </a:gridCol>
              </a:tblGrid>
              <a:tr h="381001">
                <a:tc>
                  <a:txBody>
                    <a:bodyPr/>
                    <a:lstStyle/>
                    <a:p>
                      <a:pPr algn="ctr" fontAlgn="ctr"/>
                      <a:r>
                        <a:rPr lang="en-US" sz="1400" b="1" u="none" strike="noStrike" dirty="0">
                          <a:solidFill>
                            <a:schemeClr val="bg1"/>
                          </a:solidFill>
                          <a:effectLst/>
                        </a:rPr>
                        <a:t>Total Funds</a:t>
                      </a:r>
                      <a:endParaRPr lang="en-US" sz="14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US" sz="1400" b="1" u="none" strike="noStrike" dirty="0">
                          <a:solidFill>
                            <a:schemeClr val="bg1"/>
                          </a:solidFill>
                          <a:effectLst/>
                        </a:rPr>
                        <a:t>30-Jun-20</a:t>
                      </a:r>
                      <a:endParaRPr lang="en-US" sz="14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US" sz="1400" b="1" u="none" strike="noStrike" dirty="0">
                          <a:solidFill>
                            <a:schemeClr val="bg1"/>
                          </a:solidFill>
                          <a:effectLst/>
                        </a:rPr>
                        <a:t>30-Jun-21</a:t>
                      </a:r>
                      <a:endParaRPr lang="en-US" sz="14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US" sz="1400" b="1" u="none" strike="noStrike" dirty="0">
                          <a:solidFill>
                            <a:schemeClr val="bg1"/>
                          </a:solidFill>
                          <a:effectLst/>
                        </a:rPr>
                        <a:t>% Change</a:t>
                      </a:r>
                      <a:endParaRPr lang="en-US" sz="14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372309">
                <a:tc>
                  <a:txBody>
                    <a:bodyPr/>
                    <a:lstStyle/>
                    <a:p>
                      <a:pPr algn="ctr" fontAlgn="b"/>
                      <a:r>
                        <a:rPr lang="en-US" sz="1400" b="1" u="none" strike="noStrike" dirty="0">
                          <a:solidFill>
                            <a:schemeClr val="bg1"/>
                          </a:solidFill>
                          <a:effectLst/>
                        </a:rPr>
                        <a:t>FI Funds</a:t>
                      </a:r>
                      <a:endParaRPr lang="en-US" sz="1400" b="1" i="0" u="none" strike="noStrike" dirty="0">
                        <a:solidFill>
                          <a:schemeClr val="bg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b="0" i="0" u="none" strike="noStrike" dirty="0">
                          <a:solidFill>
                            <a:srgbClr val="000000"/>
                          </a:solidFill>
                          <a:effectLst/>
                          <a:latin typeface="Calibri"/>
                        </a:rPr>
                        <a:t>                           2,339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                           1,929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2309">
                <a:tc>
                  <a:txBody>
                    <a:bodyPr/>
                    <a:lstStyle/>
                    <a:p>
                      <a:pPr algn="ctr" fontAlgn="b"/>
                      <a:r>
                        <a:rPr lang="en-US" sz="1400" b="1" u="none" strike="noStrike" dirty="0">
                          <a:solidFill>
                            <a:schemeClr val="bg1"/>
                          </a:solidFill>
                          <a:effectLst/>
                        </a:rPr>
                        <a:t>Equity Funds</a:t>
                      </a:r>
                      <a:endParaRPr lang="en-US" sz="1400" b="1" i="0" u="none" strike="noStrike" dirty="0">
                        <a:solidFill>
                          <a:schemeClr val="bg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b="0" i="0" u="none" strike="noStrike">
                          <a:solidFill>
                            <a:srgbClr val="000000"/>
                          </a:solidFill>
                          <a:effectLst/>
                          <a:latin typeface="Calibri"/>
                        </a:rPr>
                        <a:t>                           5,325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                           6,864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28.9%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9560">
                <a:tc>
                  <a:txBody>
                    <a:bodyPr/>
                    <a:lstStyle/>
                    <a:p>
                      <a:pPr algn="ctr" fontAlgn="b"/>
                      <a:r>
                        <a:rPr lang="en-US" sz="1400" b="1" u="none" strike="noStrike" dirty="0">
                          <a:solidFill>
                            <a:schemeClr val="bg1"/>
                          </a:solidFill>
                          <a:effectLst/>
                        </a:rPr>
                        <a:t>Total</a:t>
                      </a:r>
                      <a:endParaRPr lang="en-US" sz="1400" b="1" i="0" u="none" strike="noStrike" dirty="0">
                        <a:solidFill>
                          <a:schemeClr val="bg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b="1" i="0" u="none" strike="noStrike" dirty="0">
                          <a:solidFill>
                            <a:srgbClr val="000000"/>
                          </a:solidFill>
                          <a:effectLst/>
                          <a:latin typeface="Calibri"/>
                        </a:rPr>
                        <a:t>                           7,665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a:rPr>
                        <a:t>                           8,792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a:rPr>
                        <a:t>14.7%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86154">
                <a:tc>
                  <a:txBody>
                    <a:bodyPr/>
                    <a:lstStyle/>
                    <a:p>
                      <a:pPr algn="ctr" fontAlgn="b"/>
                      <a:r>
                        <a:rPr lang="en-US" sz="1400" b="1" u="none" strike="noStrike" dirty="0">
                          <a:effectLst/>
                        </a:rPr>
                        <a:t> </a:t>
                      </a:r>
                      <a:endParaRPr lang="en-US"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u="none" strike="noStrike" dirty="0">
                          <a:effectLst/>
                        </a:rPr>
                        <a:t> </a:t>
                      </a:r>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4"/>
                  </a:ext>
                </a:extLst>
              </a:tr>
              <a:tr h="372309">
                <a:tc>
                  <a:txBody>
                    <a:bodyPr/>
                    <a:lstStyle/>
                    <a:p>
                      <a:pPr algn="ctr" fontAlgn="b"/>
                      <a:r>
                        <a:rPr lang="en-US" sz="1400" b="1" u="none" strike="noStrike" dirty="0">
                          <a:solidFill>
                            <a:schemeClr val="bg1"/>
                          </a:solidFill>
                          <a:effectLst/>
                        </a:rPr>
                        <a:t>MCB-PSM</a:t>
                      </a:r>
                      <a:endParaRPr lang="en-US" sz="1400" b="1" i="0" u="none" strike="noStrike" dirty="0">
                        <a:solidFill>
                          <a:schemeClr val="bg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u="none" strike="noStrike" dirty="0">
                          <a:effectLst/>
                        </a:rPr>
                        <a:t>                      77.4230 </a:t>
                      </a:r>
                      <a:endParaRPr lang="en-US"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                    103.6294 </a:t>
                      </a:r>
                      <a:endParaRPr lang="en-US" sz="14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smtClean="0">
                          <a:effectLst/>
                        </a:rPr>
                        <a:t>33.8%</a:t>
                      </a:r>
                      <a:endParaRPr lang="en-US" sz="14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6767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0731" y="496911"/>
            <a:ext cx="9144000" cy="544331"/>
          </a:xfrm>
          <a:prstGeom prst="rect">
            <a:avLst/>
          </a:prstGeom>
        </p:spPr>
        <p:txBody>
          <a:bodyPr vert="horz" lIns="91440" tIns="45720" rIns="91440" bIns="45720" rtlCol="0" anchor="ctr"/>
          <a:lstStyle/>
          <a:p>
            <a:pPr lvl="0">
              <a:defRPr/>
            </a:pPr>
            <a:r>
              <a:rPr lang="en-US" sz="2500" dirty="0" smtClean="0">
                <a:solidFill>
                  <a:srgbClr val="002060"/>
                </a:solidFill>
              </a:rPr>
              <a:t>CPPI – Returns till Jun 30, 2021</a:t>
            </a:r>
          </a:p>
        </p:txBody>
      </p:sp>
      <p:sp>
        <p:nvSpPr>
          <p:cNvPr id="4" name="Slide Number Placeholder 3"/>
          <p:cNvSpPr>
            <a:spLocks noGrp="1"/>
          </p:cNvSpPr>
          <p:nvPr>
            <p:ph type="sldNum" sz="quarter" idx="12"/>
          </p:nvPr>
        </p:nvSpPr>
        <p:spPr/>
        <p:txBody>
          <a:bodyPr/>
          <a:lstStyle/>
          <a:p>
            <a:fld id="{889DD207-B814-48EA-863A-9337CB6D2B89}" type="slidenum">
              <a:rPr lang="en-US" smtClean="0"/>
              <a:pPr/>
              <a:t>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02710221"/>
              </p:ext>
            </p:extLst>
          </p:nvPr>
        </p:nvGraphicFramePr>
        <p:xfrm>
          <a:off x="127716" y="1076408"/>
          <a:ext cx="8839201" cy="4483206"/>
        </p:xfrm>
        <a:graphic>
          <a:graphicData uri="http://schemas.openxmlformats.org/drawingml/2006/table">
            <a:tbl>
              <a:tblPr>
                <a:tableStyleId>{5C22544A-7EE6-4342-B048-85BDC9FD1C3A}</a:tableStyleId>
              </a:tblPr>
              <a:tblGrid>
                <a:gridCol w="1084397">
                  <a:extLst>
                    <a:ext uri="{9D8B030D-6E8A-4147-A177-3AD203B41FA5}">
                      <a16:colId xmlns:a16="http://schemas.microsoft.com/office/drawing/2014/main" xmlns="" val="20000"/>
                    </a:ext>
                  </a:extLst>
                </a:gridCol>
                <a:gridCol w="826207">
                  <a:extLst>
                    <a:ext uri="{9D8B030D-6E8A-4147-A177-3AD203B41FA5}">
                      <a16:colId xmlns:a16="http://schemas.microsoft.com/office/drawing/2014/main" xmlns="" val="20001"/>
                    </a:ext>
                  </a:extLst>
                </a:gridCol>
                <a:gridCol w="595354">
                  <a:extLst>
                    <a:ext uri="{9D8B030D-6E8A-4147-A177-3AD203B41FA5}">
                      <a16:colId xmlns:a16="http://schemas.microsoft.com/office/drawing/2014/main" xmlns="" val="20002"/>
                    </a:ext>
                  </a:extLst>
                </a:gridCol>
                <a:gridCol w="716856">
                  <a:extLst>
                    <a:ext uri="{9D8B030D-6E8A-4147-A177-3AD203B41FA5}">
                      <a16:colId xmlns:a16="http://schemas.microsoft.com/office/drawing/2014/main" xmlns="" val="20003"/>
                    </a:ext>
                  </a:extLst>
                </a:gridCol>
                <a:gridCol w="838358">
                  <a:extLst>
                    <a:ext uri="{9D8B030D-6E8A-4147-A177-3AD203B41FA5}">
                      <a16:colId xmlns:a16="http://schemas.microsoft.com/office/drawing/2014/main" xmlns="" val="20004"/>
                    </a:ext>
                  </a:extLst>
                </a:gridCol>
                <a:gridCol w="792794">
                  <a:extLst>
                    <a:ext uri="{9D8B030D-6E8A-4147-A177-3AD203B41FA5}">
                      <a16:colId xmlns:a16="http://schemas.microsoft.com/office/drawing/2014/main" xmlns="" val="20005"/>
                    </a:ext>
                  </a:extLst>
                </a:gridCol>
                <a:gridCol w="838358">
                  <a:extLst>
                    <a:ext uri="{9D8B030D-6E8A-4147-A177-3AD203B41FA5}">
                      <a16:colId xmlns:a16="http://schemas.microsoft.com/office/drawing/2014/main" xmlns="" val="20006"/>
                    </a:ext>
                  </a:extLst>
                </a:gridCol>
                <a:gridCol w="1154260">
                  <a:extLst>
                    <a:ext uri="{9D8B030D-6E8A-4147-A177-3AD203B41FA5}">
                      <a16:colId xmlns:a16="http://schemas.microsoft.com/office/drawing/2014/main" xmlns="" val="20007"/>
                    </a:ext>
                  </a:extLst>
                </a:gridCol>
                <a:gridCol w="1044908">
                  <a:extLst>
                    <a:ext uri="{9D8B030D-6E8A-4147-A177-3AD203B41FA5}">
                      <a16:colId xmlns:a16="http://schemas.microsoft.com/office/drawing/2014/main" xmlns="" val="20008"/>
                    </a:ext>
                  </a:extLst>
                </a:gridCol>
                <a:gridCol w="486005">
                  <a:extLst>
                    <a:ext uri="{9D8B030D-6E8A-4147-A177-3AD203B41FA5}">
                      <a16:colId xmlns:a16="http://schemas.microsoft.com/office/drawing/2014/main" xmlns="" val="20009"/>
                    </a:ext>
                  </a:extLst>
                </a:gridCol>
                <a:gridCol w="461704">
                  <a:extLst>
                    <a:ext uri="{9D8B030D-6E8A-4147-A177-3AD203B41FA5}">
                      <a16:colId xmlns:a16="http://schemas.microsoft.com/office/drawing/2014/main" xmlns="" val="20010"/>
                    </a:ext>
                  </a:extLst>
                </a:gridCol>
              </a:tblGrid>
              <a:tr h="608956">
                <a:tc>
                  <a:txBody>
                    <a:bodyPr/>
                    <a:lstStyle/>
                    <a:p>
                      <a:pPr algn="ctr" fontAlgn="ctr"/>
                      <a:r>
                        <a:rPr lang="en-US" sz="900" b="1" u="none" strike="noStrike" dirty="0">
                          <a:solidFill>
                            <a:schemeClr val="bg1"/>
                          </a:solidFill>
                          <a:effectLst/>
                        </a:rPr>
                        <a:t>Client Name</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Portfolio Size</a:t>
                      </a:r>
                      <a:br>
                        <a:rPr lang="en-US" sz="900" b="1" u="none" strike="noStrike" dirty="0">
                          <a:solidFill>
                            <a:schemeClr val="bg1"/>
                          </a:solidFill>
                          <a:effectLst/>
                        </a:rPr>
                      </a:br>
                      <a:r>
                        <a:rPr lang="en-US" sz="900" b="1" u="none" strike="noStrike" dirty="0">
                          <a:solidFill>
                            <a:schemeClr val="bg1"/>
                          </a:solidFill>
                          <a:effectLst/>
                        </a:rPr>
                        <a:t>(</a:t>
                      </a:r>
                      <a:r>
                        <a:rPr lang="en-US" sz="900" b="1" u="none" strike="noStrike" dirty="0" err="1">
                          <a:solidFill>
                            <a:schemeClr val="bg1"/>
                          </a:solidFill>
                          <a:effectLst/>
                        </a:rPr>
                        <a:t>mn</a:t>
                      </a:r>
                      <a:r>
                        <a:rPr lang="en-US" sz="900" b="1" u="none" strike="noStrike" dirty="0">
                          <a:solidFill>
                            <a:schemeClr val="bg1"/>
                          </a:solidFill>
                          <a:effectLst/>
                        </a:rPr>
                        <a:t>)</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Equity Allowed</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Term Elapsed (Years)</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 Return Since Inception </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BM- Since Inception</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a:solidFill>
                            <a:schemeClr val="bg1"/>
                          </a:solidFill>
                          <a:effectLst/>
                        </a:rPr>
                        <a:t>Strategy Weighted KSE-100/KMI-30  Since Inception</a:t>
                      </a:r>
                      <a:endParaRPr lang="en-US" sz="900" b="1" i="0" u="none" strike="noStrike">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Out/Underperform Strategy Weights*</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Out/Underperform Benchmark</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Return</a:t>
                      </a:r>
                      <a:br>
                        <a:rPr lang="en-US" sz="900" b="1" u="none" strike="noStrike" dirty="0">
                          <a:solidFill>
                            <a:schemeClr val="bg1"/>
                          </a:solidFill>
                          <a:effectLst/>
                        </a:rPr>
                      </a:br>
                      <a:r>
                        <a:rPr lang="en-US" sz="900" b="1" u="none" strike="noStrike" dirty="0">
                          <a:solidFill>
                            <a:schemeClr val="bg1"/>
                          </a:solidFill>
                          <a:effectLst/>
                        </a:rPr>
                        <a:t>YTD</a:t>
                      </a:r>
                      <a:endParaRPr lang="en-US" sz="900" b="1" i="0" u="none" strike="noStrike" dirty="0">
                        <a:solidFill>
                          <a:schemeClr val="bg1"/>
                        </a:solidFill>
                        <a:effectLst/>
                        <a:latin typeface="Calibri"/>
                      </a:endParaRPr>
                    </a:p>
                  </a:txBody>
                  <a:tcPr marL="8490" marR="8490" marT="8490" marB="0" anchor="ctr">
                    <a:solidFill>
                      <a:srgbClr val="00B050"/>
                    </a:solidFill>
                  </a:tcPr>
                </a:tc>
                <a:tc>
                  <a:txBody>
                    <a:bodyPr/>
                    <a:lstStyle/>
                    <a:p>
                      <a:pPr algn="ctr" fontAlgn="ctr"/>
                      <a:r>
                        <a:rPr lang="en-US" sz="900" b="1" u="none" strike="noStrike" dirty="0">
                          <a:solidFill>
                            <a:schemeClr val="bg1"/>
                          </a:solidFill>
                          <a:effectLst/>
                        </a:rPr>
                        <a:t>BM YTD</a:t>
                      </a:r>
                      <a:endParaRPr lang="en-US" sz="900" b="1" i="0" u="none" strike="noStrike" dirty="0">
                        <a:solidFill>
                          <a:schemeClr val="bg1"/>
                        </a:solidFill>
                        <a:effectLst/>
                        <a:latin typeface="Calibri"/>
                      </a:endParaRPr>
                    </a:p>
                  </a:txBody>
                  <a:tcPr marL="8490" marR="8490" marT="8490" marB="0" anchor="ctr">
                    <a:solidFill>
                      <a:srgbClr val="00B050"/>
                    </a:solidFill>
                  </a:tcPr>
                </a:tc>
                <a:extLst>
                  <a:ext uri="{0D108BD9-81ED-4DB2-BD59-A6C34878D82A}">
                    <a16:rowId xmlns:a16="http://schemas.microsoft.com/office/drawing/2014/main" xmlns="" val="10000"/>
                  </a:ext>
                </a:extLst>
              </a:tr>
              <a:tr h="181778">
                <a:tc>
                  <a:txBody>
                    <a:bodyPr/>
                    <a:lstStyle/>
                    <a:p>
                      <a:pPr algn="ctr" fontAlgn="ctr"/>
                      <a:r>
                        <a:rPr lang="en-US" sz="900" u="none" strike="noStrike" dirty="0">
                          <a:effectLst/>
                        </a:rPr>
                        <a:t>Client A</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226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60%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6.46</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47.9%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62.1%</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24.1%</a:t>
                      </a:r>
                    </a:p>
                  </a:txBody>
                  <a:tcPr marL="0" marR="0" marT="0" marB="0" anchor="ctr">
                    <a:solidFill>
                      <a:schemeClr val="bg1"/>
                    </a:solidFill>
                  </a:tcPr>
                </a:tc>
                <a:tc>
                  <a:txBody>
                    <a:bodyPr/>
                    <a:lstStyle/>
                    <a:p>
                      <a:pPr algn="ctr" fontAlgn="ctr"/>
                      <a:r>
                        <a:rPr lang="en-US" sz="900" u="none" strike="noStrike" dirty="0">
                          <a:effectLst/>
                        </a:rPr>
                        <a:t>Outperformance</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3.0%</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3.3%</a:t>
                      </a:r>
                    </a:p>
                  </a:txBody>
                  <a:tcPr marL="0" marR="0" marT="0" marB="0" anchor="ctr">
                    <a:solidFill>
                      <a:schemeClr val="bg1"/>
                    </a:solidFill>
                  </a:tcPr>
                </a:tc>
                <a:extLst>
                  <a:ext uri="{0D108BD9-81ED-4DB2-BD59-A6C34878D82A}">
                    <a16:rowId xmlns:a16="http://schemas.microsoft.com/office/drawing/2014/main" xmlns="" val="10001"/>
                  </a:ext>
                </a:extLst>
              </a:tr>
              <a:tr h="181778">
                <a:tc>
                  <a:txBody>
                    <a:bodyPr/>
                    <a:lstStyle/>
                    <a:p>
                      <a:pPr algn="ctr" fontAlgn="ctr"/>
                      <a:r>
                        <a:rPr lang="en-US" sz="900" u="none" strike="noStrike" dirty="0">
                          <a:effectLst/>
                        </a:rPr>
                        <a:t>Client B</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216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3.92</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30.8%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70.4%</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0.5%</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8.2%</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10.7%</a:t>
                      </a:r>
                    </a:p>
                  </a:txBody>
                  <a:tcPr marL="0" marR="0" marT="0" marB="0" anchor="ctr">
                    <a:solidFill>
                      <a:schemeClr val="bg1"/>
                    </a:solidFill>
                  </a:tcPr>
                </a:tc>
                <a:extLst>
                  <a:ext uri="{0D108BD9-81ED-4DB2-BD59-A6C34878D82A}">
                    <a16:rowId xmlns:a16="http://schemas.microsoft.com/office/drawing/2014/main" xmlns="" val="10002"/>
                  </a:ext>
                </a:extLst>
              </a:tr>
              <a:tr h="181778">
                <a:tc>
                  <a:txBody>
                    <a:bodyPr/>
                    <a:lstStyle/>
                    <a:p>
                      <a:pPr algn="ctr" fontAlgn="ctr"/>
                      <a:r>
                        <a:rPr lang="en-US" sz="900" u="none" strike="noStrike">
                          <a:effectLst/>
                        </a:rPr>
                        <a:t>Client C</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141 </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1.41</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11.9%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11.6%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17.2%</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2.8%</a:t>
                      </a:r>
                    </a:p>
                  </a:txBody>
                  <a:tcPr marL="0" marR="0" marT="0" marB="0" anchor="ctr">
                    <a:solidFill>
                      <a:schemeClr val="bg1"/>
                    </a:solidFill>
                  </a:tcPr>
                </a:tc>
                <a:extLst>
                  <a:ext uri="{0D108BD9-81ED-4DB2-BD59-A6C34878D82A}">
                    <a16:rowId xmlns:a16="http://schemas.microsoft.com/office/drawing/2014/main" xmlns="" val="10003"/>
                  </a:ext>
                </a:extLst>
              </a:tr>
              <a:tr h="181778">
                <a:tc>
                  <a:txBody>
                    <a:bodyPr/>
                    <a:lstStyle/>
                    <a:p>
                      <a:pPr algn="ctr" fontAlgn="ctr"/>
                      <a:r>
                        <a:rPr lang="en-US" sz="900" u="none" strike="noStrike">
                          <a:effectLst/>
                        </a:rPr>
                        <a:t>Client D</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128 </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1.41</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11.9%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11.6%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17.2%</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2.8%</a:t>
                      </a:r>
                    </a:p>
                  </a:txBody>
                  <a:tcPr marL="0" marR="0" marT="0" marB="0" anchor="ctr">
                    <a:solidFill>
                      <a:schemeClr val="bg1"/>
                    </a:solidFill>
                  </a:tcPr>
                </a:tc>
                <a:extLst>
                  <a:ext uri="{0D108BD9-81ED-4DB2-BD59-A6C34878D82A}">
                    <a16:rowId xmlns:a16="http://schemas.microsoft.com/office/drawing/2014/main" xmlns="" val="10004"/>
                  </a:ext>
                </a:extLst>
              </a:tr>
              <a:tr h="181778">
                <a:tc>
                  <a:txBody>
                    <a:bodyPr/>
                    <a:lstStyle/>
                    <a:p>
                      <a:pPr algn="ctr" fontAlgn="ctr"/>
                      <a:r>
                        <a:rPr lang="en-US" sz="900" u="none" strike="noStrike">
                          <a:effectLst/>
                        </a:rPr>
                        <a:t>Client 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125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1.41</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11.9%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11.6%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17.2%</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2.8%</a:t>
                      </a:r>
                    </a:p>
                  </a:txBody>
                  <a:tcPr marL="0" marR="0" marT="0" marB="0" anchor="ctr">
                    <a:solidFill>
                      <a:schemeClr val="bg1"/>
                    </a:solidFill>
                  </a:tcPr>
                </a:tc>
                <a:extLst>
                  <a:ext uri="{0D108BD9-81ED-4DB2-BD59-A6C34878D82A}">
                    <a16:rowId xmlns:a16="http://schemas.microsoft.com/office/drawing/2014/main" xmlns="" val="10005"/>
                  </a:ext>
                </a:extLst>
              </a:tr>
              <a:tr h="181778">
                <a:tc>
                  <a:txBody>
                    <a:bodyPr/>
                    <a:lstStyle/>
                    <a:p>
                      <a:pPr algn="ctr" fontAlgn="ctr"/>
                      <a:r>
                        <a:rPr lang="en-US" sz="900" u="none" strike="noStrike" dirty="0">
                          <a:effectLst/>
                        </a:rPr>
                        <a:t>Client F</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64 </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4.50</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28.4%</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88.0%</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-0.9%</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4.6%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7.5%</a:t>
                      </a:r>
                    </a:p>
                  </a:txBody>
                  <a:tcPr marL="0" marR="0" marT="0" marB="0" anchor="ctr">
                    <a:solidFill>
                      <a:schemeClr val="bg1"/>
                    </a:solidFill>
                  </a:tcPr>
                </a:tc>
                <a:extLst>
                  <a:ext uri="{0D108BD9-81ED-4DB2-BD59-A6C34878D82A}">
                    <a16:rowId xmlns:a16="http://schemas.microsoft.com/office/drawing/2014/main" xmlns="" val="10006"/>
                  </a:ext>
                </a:extLst>
              </a:tr>
              <a:tr h="181778">
                <a:tc>
                  <a:txBody>
                    <a:bodyPr/>
                    <a:lstStyle/>
                    <a:p>
                      <a:pPr algn="ctr" fontAlgn="ctr"/>
                      <a:r>
                        <a:rPr lang="en-US" sz="900" u="none" strike="noStrike">
                          <a:effectLst/>
                        </a:rPr>
                        <a:t>Client G</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63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20%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0.39</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2.1%</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1.1%</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0.1%</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2.1%</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1.1%</a:t>
                      </a:r>
                    </a:p>
                  </a:txBody>
                  <a:tcPr marL="0" marR="0" marT="0" marB="0" anchor="ctr">
                    <a:solidFill>
                      <a:schemeClr val="bg1"/>
                    </a:solidFill>
                  </a:tcPr>
                </a:tc>
                <a:extLst>
                  <a:ext uri="{0D108BD9-81ED-4DB2-BD59-A6C34878D82A}">
                    <a16:rowId xmlns:a16="http://schemas.microsoft.com/office/drawing/2014/main" xmlns="" val="10007"/>
                  </a:ext>
                </a:extLst>
              </a:tr>
              <a:tr h="181778">
                <a:tc>
                  <a:txBody>
                    <a:bodyPr/>
                    <a:lstStyle/>
                    <a:p>
                      <a:pPr algn="ctr" fontAlgn="ctr"/>
                      <a:r>
                        <a:rPr lang="en-US" sz="900" u="none" strike="noStrike">
                          <a:effectLst/>
                        </a:rPr>
                        <a:t>Client H</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62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4.16</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29.8%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48.7%</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-9.4%</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4.4%</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3.1%</a:t>
                      </a:r>
                    </a:p>
                  </a:txBody>
                  <a:tcPr marL="0" marR="0" marT="0" marB="0" anchor="ctr">
                    <a:solidFill>
                      <a:schemeClr val="bg1"/>
                    </a:solidFill>
                  </a:tcPr>
                </a:tc>
                <a:extLst>
                  <a:ext uri="{0D108BD9-81ED-4DB2-BD59-A6C34878D82A}">
                    <a16:rowId xmlns:a16="http://schemas.microsoft.com/office/drawing/2014/main" xmlns="" val="10008"/>
                  </a:ext>
                </a:extLst>
              </a:tr>
              <a:tr h="181778">
                <a:tc>
                  <a:txBody>
                    <a:bodyPr/>
                    <a:lstStyle/>
                    <a:p>
                      <a:pPr algn="ctr" fontAlgn="ctr"/>
                      <a:r>
                        <a:rPr lang="en-US" sz="900" u="none" strike="noStrike">
                          <a:effectLst/>
                        </a:rPr>
                        <a:t>Client I</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58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2.61</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16.8%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26.2%</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4.3%</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3.7%</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7.7%</a:t>
                      </a:r>
                    </a:p>
                  </a:txBody>
                  <a:tcPr marL="0" marR="0" marT="0" marB="0" anchor="ctr">
                    <a:solidFill>
                      <a:schemeClr val="bg1"/>
                    </a:solidFill>
                  </a:tcPr>
                </a:tc>
                <a:extLst>
                  <a:ext uri="{0D108BD9-81ED-4DB2-BD59-A6C34878D82A}">
                    <a16:rowId xmlns:a16="http://schemas.microsoft.com/office/drawing/2014/main" xmlns="" val="10009"/>
                  </a:ext>
                </a:extLst>
              </a:tr>
              <a:tr h="181778">
                <a:tc>
                  <a:txBody>
                    <a:bodyPr/>
                    <a:lstStyle/>
                    <a:p>
                      <a:pPr algn="ctr" fontAlgn="ctr"/>
                      <a:r>
                        <a:rPr lang="en-US" sz="900" u="none" strike="noStrike">
                          <a:effectLst/>
                        </a:rPr>
                        <a:t>Client J</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44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3.70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16.2%</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47.2%</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8.2%</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9.4%</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12.0%</a:t>
                      </a:r>
                    </a:p>
                  </a:txBody>
                  <a:tcPr marL="0" marR="0" marT="0" marB="0" anchor="ctr">
                    <a:solidFill>
                      <a:schemeClr val="bg1"/>
                    </a:solidFill>
                  </a:tcPr>
                </a:tc>
                <a:extLst>
                  <a:ext uri="{0D108BD9-81ED-4DB2-BD59-A6C34878D82A}">
                    <a16:rowId xmlns:a16="http://schemas.microsoft.com/office/drawing/2014/main" xmlns="" val="10010"/>
                  </a:ext>
                </a:extLst>
              </a:tr>
              <a:tr h="181778">
                <a:tc>
                  <a:txBody>
                    <a:bodyPr/>
                    <a:lstStyle/>
                    <a:p>
                      <a:pPr algn="ctr" fontAlgn="ctr"/>
                      <a:r>
                        <a:rPr lang="en-US" sz="900" u="none" strike="noStrike">
                          <a:effectLst/>
                        </a:rPr>
                        <a:t>Client K</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37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1.13</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7.0%</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7.1%</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40.6%</a:t>
                      </a:r>
                    </a:p>
                  </a:txBody>
                  <a:tcPr marL="0" marR="0" marT="0" marB="0" anchor="ctr">
                    <a:solidFill>
                      <a:schemeClr val="bg1"/>
                    </a:solidFill>
                  </a:tcPr>
                </a:tc>
                <a:tc>
                  <a:txBody>
                    <a:bodyPr/>
                    <a:lstStyle/>
                    <a:p>
                      <a:pPr algn="ctr" fontAlgn="ctr"/>
                      <a:r>
                        <a:rPr lang="en-US" sz="900" u="none" strike="noStrike" dirty="0">
                          <a:effectLst/>
                        </a:rPr>
                        <a:t>Underperformance</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0.8%</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0.7%</a:t>
                      </a:r>
                    </a:p>
                  </a:txBody>
                  <a:tcPr marL="0" marR="0" marT="0" marB="0" anchor="ctr">
                    <a:solidFill>
                      <a:schemeClr val="bg1"/>
                    </a:solidFill>
                  </a:tcPr>
                </a:tc>
                <a:extLst>
                  <a:ext uri="{0D108BD9-81ED-4DB2-BD59-A6C34878D82A}">
                    <a16:rowId xmlns:a16="http://schemas.microsoft.com/office/drawing/2014/main" xmlns="" val="10011"/>
                  </a:ext>
                </a:extLst>
              </a:tr>
              <a:tr h="181778">
                <a:tc>
                  <a:txBody>
                    <a:bodyPr/>
                    <a:lstStyle/>
                    <a:p>
                      <a:pPr algn="ctr" fontAlgn="ctr"/>
                      <a:r>
                        <a:rPr lang="en-US" sz="900" u="none" strike="noStrike">
                          <a:effectLst/>
                        </a:rPr>
                        <a:t>Client L</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34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50%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5.25</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40.9%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108.6%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21.5%</a:t>
                      </a:r>
                    </a:p>
                  </a:txBody>
                  <a:tcPr marL="0" marR="0" marT="0" marB="0" anchor="ctr">
                    <a:solidFill>
                      <a:schemeClr val="bg1"/>
                    </a:solidFill>
                  </a:tcPr>
                </a:tc>
                <a:tc>
                  <a:txBody>
                    <a:bodyPr/>
                    <a:lstStyle/>
                    <a:p>
                      <a:pPr algn="ctr" fontAlgn="ctr"/>
                      <a:r>
                        <a:rPr lang="en-US" sz="900" u="none" strike="noStrike">
                          <a:effectLst/>
                        </a:rPr>
                        <a:t>Outperformance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3.6%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3.7%</a:t>
                      </a:r>
                    </a:p>
                  </a:txBody>
                  <a:tcPr marL="0" marR="0" marT="0" marB="0" anchor="ctr">
                    <a:solidFill>
                      <a:schemeClr val="bg1"/>
                    </a:solidFill>
                  </a:tcPr>
                </a:tc>
                <a:extLst>
                  <a:ext uri="{0D108BD9-81ED-4DB2-BD59-A6C34878D82A}">
                    <a16:rowId xmlns:a16="http://schemas.microsoft.com/office/drawing/2014/main" xmlns="" val="10012"/>
                  </a:ext>
                </a:extLst>
              </a:tr>
              <a:tr h="181778">
                <a:tc>
                  <a:txBody>
                    <a:bodyPr/>
                    <a:lstStyle/>
                    <a:p>
                      <a:pPr algn="ctr" fontAlgn="ctr"/>
                      <a:r>
                        <a:rPr lang="en-US" sz="900" u="none" strike="noStrike">
                          <a:effectLst/>
                        </a:rPr>
                        <a:t>Client M</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32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50%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4.50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28.9%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88.0%</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-0.5%</a:t>
                      </a:r>
                    </a:p>
                  </a:txBody>
                  <a:tcPr marL="0" marR="0" marT="0" marB="0" anchor="ctr">
                    <a:solidFill>
                      <a:schemeClr val="bg1"/>
                    </a:solidFill>
                  </a:tcPr>
                </a:tc>
                <a:tc>
                  <a:txBody>
                    <a:bodyPr/>
                    <a:lstStyle/>
                    <a:p>
                      <a:pPr algn="ctr" fontAlgn="ctr"/>
                      <a:r>
                        <a:rPr lang="en-US" sz="900" u="none" strike="noStrike" dirty="0">
                          <a:effectLst/>
                        </a:rPr>
                        <a:t>Outperformance</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4.9%</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7.5%</a:t>
                      </a:r>
                    </a:p>
                  </a:txBody>
                  <a:tcPr marL="0" marR="0" marT="0" marB="0" anchor="ctr">
                    <a:solidFill>
                      <a:schemeClr val="bg1"/>
                    </a:solidFill>
                  </a:tcPr>
                </a:tc>
                <a:extLst>
                  <a:ext uri="{0D108BD9-81ED-4DB2-BD59-A6C34878D82A}">
                    <a16:rowId xmlns:a16="http://schemas.microsoft.com/office/drawing/2014/main" xmlns="" val="10013"/>
                  </a:ext>
                </a:extLst>
              </a:tr>
              <a:tr h="181778">
                <a:tc>
                  <a:txBody>
                    <a:bodyPr/>
                    <a:lstStyle/>
                    <a:p>
                      <a:pPr algn="ctr" fontAlgn="ctr"/>
                      <a:r>
                        <a:rPr lang="en-US" sz="900" u="none" strike="noStrike">
                          <a:effectLst/>
                        </a:rPr>
                        <a:t>Client N</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30 </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8.00</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91.6%</a:t>
                      </a:r>
                    </a:p>
                  </a:txBody>
                  <a:tcPr marL="0" marR="0" marT="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159.2%</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105.3%</a:t>
                      </a:r>
                    </a:p>
                  </a:txBody>
                  <a:tcPr marL="0" marR="0" marT="0" marB="0" anchor="ctr">
                    <a:solidFill>
                      <a:schemeClr val="bg1"/>
                    </a:solidFill>
                  </a:tcPr>
                </a:tc>
                <a:tc>
                  <a:txBody>
                    <a:bodyPr/>
                    <a:lstStyle/>
                    <a:p>
                      <a:pPr algn="ctr" fontAlgn="ctr"/>
                      <a:r>
                        <a:rPr lang="en-US" sz="900" u="none" strike="noStrike">
                          <a:effectLst/>
                        </a:rPr>
                        <a:t>Underperformance</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Underperformance</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marL="0" algn="ctr" defTabSz="914400" rtl="0" eaLnBrk="1" fontAlgn="ctr" latinLnBrk="0" hangingPunct="1"/>
                      <a:r>
                        <a:rPr lang="en-US" sz="900" u="none" strike="noStrike" kern="1200">
                          <a:solidFill>
                            <a:schemeClr val="dk1"/>
                          </a:solidFill>
                          <a:effectLst/>
                          <a:latin typeface="+mn-lt"/>
                          <a:ea typeface="+mn-ea"/>
                          <a:cs typeface="+mn-cs"/>
                        </a:rPr>
                        <a:t>20.3%</a:t>
                      </a:r>
                    </a:p>
                  </a:txBody>
                  <a:tcPr marL="0" marR="0" marT="0" marB="0" anchor="ctr">
                    <a:solidFill>
                      <a:schemeClr val="bg1"/>
                    </a:solidFill>
                  </a:tcPr>
                </a:tc>
                <a:tc>
                  <a:txBody>
                    <a:bodyPr/>
                    <a:lstStyle/>
                    <a:p>
                      <a:pPr marL="0" algn="ctr" defTabSz="914400" rtl="0" eaLnBrk="1" fontAlgn="ctr" latinLnBrk="0" hangingPunct="1"/>
                      <a:r>
                        <a:rPr lang="en-US" sz="900" u="none" strike="noStrike" kern="1200" dirty="0">
                          <a:solidFill>
                            <a:schemeClr val="dk1"/>
                          </a:solidFill>
                          <a:effectLst/>
                          <a:latin typeface="+mn-lt"/>
                          <a:ea typeface="+mn-ea"/>
                          <a:cs typeface="+mn-cs"/>
                        </a:rPr>
                        <a:t>13.0%</a:t>
                      </a:r>
                    </a:p>
                  </a:txBody>
                  <a:tcPr marL="0" marR="0" marT="0" marB="0" anchor="ctr">
                    <a:solidFill>
                      <a:schemeClr val="bg1"/>
                    </a:solidFill>
                  </a:tcPr>
                </a:tc>
                <a:extLst>
                  <a:ext uri="{0D108BD9-81ED-4DB2-BD59-A6C34878D82A}">
                    <a16:rowId xmlns:a16="http://schemas.microsoft.com/office/drawing/2014/main" xmlns="" val="10014"/>
                  </a:ext>
                </a:extLst>
              </a:tr>
              <a:tr h="181778">
                <a:tc>
                  <a:txBody>
                    <a:bodyPr/>
                    <a:lstStyle/>
                    <a:p>
                      <a:pPr algn="ctr" fontAlgn="ctr"/>
                      <a:r>
                        <a:rPr lang="en-US" sz="900" u="none" strike="noStrike">
                          <a:effectLst/>
                        </a:rPr>
                        <a:t>Total</a:t>
                      </a:r>
                      <a:endParaRPr lang="en-US" sz="900" b="0" i="0" u="none" strike="noStrike">
                        <a:solidFill>
                          <a:srgbClr val="FFFFFF"/>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1,262 </a:t>
                      </a:r>
                      <a:endParaRPr lang="en-US" sz="900" b="0" i="0" u="none" strike="noStrike">
                        <a:solidFill>
                          <a:srgbClr val="FFFFFF"/>
                        </a:solidFill>
                        <a:effectLst/>
                        <a:latin typeface="Calibri"/>
                      </a:endParaRPr>
                    </a:p>
                  </a:txBody>
                  <a:tcPr marL="8490" marR="8490" marT="8490" marB="0" anchor="ctr">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extLst>
                  <a:ext uri="{0D108BD9-81ED-4DB2-BD59-A6C34878D82A}">
                    <a16:rowId xmlns:a16="http://schemas.microsoft.com/office/drawing/2014/main" xmlns="" val="10015"/>
                  </a:ext>
                </a:extLst>
              </a:tr>
              <a:tr h="181778">
                <a:tc>
                  <a:txBody>
                    <a:bodyPr/>
                    <a:lstStyle/>
                    <a:p>
                      <a:pPr algn="ctr" fontAlgn="ctr"/>
                      <a:r>
                        <a:rPr lang="en-US" sz="900" u="none" strike="noStrike">
                          <a:effectLst/>
                        </a:rPr>
                        <a:t>Total CPPI</a:t>
                      </a:r>
                      <a:endParaRPr lang="en-US" sz="900" b="0" i="0" u="none" strike="noStrike">
                        <a:solidFill>
                          <a:srgbClr val="FFFFFF"/>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1,302 </a:t>
                      </a:r>
                      <a:endParaRPr lang="en-US" sz="900" b="0" i="0" u="none" strike="noStrike">
                        <a:solidFill>
                          <a:srgbClr val="FFFFFF"/>
                        </a:solidFill>
                        <a:effectLst/>
                        <a:latin typeface="Calibri"/>
                      </a:endParaRPr>
                    </a:p>
                  </a:txBody>
                  <a:tcPr marL="8490" marR="8490" marT="8490" marB="0" anchor="ctr">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gridSpan="3">
                  <a:txBody>
                    <a:bodyPr/>
                    <a:lstStyle/>
                    <a:p>
                      <a:pPr algn="ctr" fontAlgn="ctr"/>
                      <a:r>
                        <a:rPr lang="en-US" sz="900" u="none" strike="noStrike">
                          <a:effectLst/>
                        </a:rPr>
                        <a:t>% of Outperforming Portfolios **</a:t>
                      </a:r>
                      <a:endParaRPr lang="en-US" sz="900" b="0" i="0" u="none" strike="noStrike">
                        <a:solidFill>
                          <a:srgbClr val="FFFFFF"/>
                        </a:solidFill>
                        <a:effectLst/>
                        <a:latin typeface="Calibri"/>
                      </a:endParaRPr>
                    </a:p>
                  </a:txBody>
                  <a:tcPr marL="8490" marR="8490" marT="8490" marB="0" anchor="ctr">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900" u="none" strike="noStrike">
                          <a:effectLst/>
                        </a:rPr>
                        <a:t>86%</a:t>
                      </a:r>
                      <a:endParaRPr lang="en-US" sz="900" b="0" i="0" u="none" strike="noStrike">
                        <a:solidFill>
                          <a:srgbClr val="000000"/>
                        </a:solidFill>
                        <a:effectLst/>
                        <a:latin typeface="Calibri"/>
                      </a:endParaRPr>
                    </a:p>
                  </a:txBody>
                  <a:tcPr marL="8490" marR="8490" marT="8490" marB="0" anchor="ctr">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extLst>
                  <a:ext uri="{0D108BD9-81ED-4DB2-BD59-A6C34878D82A}">
                    <a16:rowId xmlns:a16="http://schemas.microsoft.com/office/drawing/2014/main" xmlns="" val="10016"/>
                  </a:ext>
                </a:extLst>
              </a:tr>
              <a:tr h="181778">
                <a:tc>
                  <a:txBody>
                    <a:bodyPr/>
                    <a:lstStyle/>
                    <a:p>
                      <a:pPr algn="ctr" fontAlgn="ctr"/>
                      <a:r>
                        <a:rPr lang="en-US" sz="900" u="none" strike="noStrike">
                          <a:effectLst/>
                        </a:rPr>
                        <a:t>As a % of Total CPPI</a:t>
                      </a:r>
                      <a:endParaRPr lang="en-US" sz="900" b="0" i="0" u="none" strike="noStrike">
                        <a:solidFill>
                          <a:srgbClr val="FFFFFF"/>
                        </a:solidFill>
                        <a:effectLst/>
                        <a:latin typeface="Calibri"/>
                      </a:endParaRPr>
                    </a:p>
                  </a:txBody>
                  <a:tcPr marL="8490" marR="8490" marT="8490" marB="0" anchor="ctr">
                    <a:solidFill>
                      <a:schemeClr val="bg1"/>
                    </a:solidFill>
                  </a:tcPr>
                </a:tc>
                <a:tc>
                  <a:txBody>
                    <a:bodyPr/>
                    <a:lstStyle/>
                    <a:p>
                      <a:pPr algn="ctr" fontAlgn="ctr"/>
                      <a:r>
                        <a:rPr lang="en-US" sz="900" u="none" strike="noStrike">
                          <a:effectLst/>
                        </a:rPr>
                        <a:t>97%</a:t>
                      </a:r>
                      <a:endParaRPr lang="en-US" sz="900" b="0" i="0" u="none" strike="noStrike">
                        <a:solidFill>
                          <a:srgbClr val="FFFFFF"/>
                        </a:solidFill>
                        <a:effectLst/>
                        <a:latin typeface="Calibri"/>
                      </a:endParaRPr>
                    </a:p>
                  </a:txBody>
                  <a:tcPr marL="8490" marR="8490" marT="8490" marB="0" anchor="ctr">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extLst>
                  <a:ext uri="{0D108BD9-81ED-4DB2-BD59-A6C34878D82A}">
                    <a16:rowId xmlns:a16="http://schemas.microsoft.com/office/drawing/2014/main" xmlns="" val="10017"/>
                  </a:ext>
                </a:extLst>
              </a:tr>
              <a:tr h="172240">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ctr" fontAlgn="ctr"/>
                      <a:endParaRPr lang="en-US" sz="900" b="0" i="0" u="none" strike="noStrike" dirty="0">
                        <a:solidFill>
                          <a:srgbClr val="FFFFFF"/>
                        </a:solidFill>
                        <a:effectLst/>
                        <a:latin typeface="Calibri"/>
                      </a:endParaRPr>
                    </a:p>
                  </a:txBody>
                  <a:tcPr marL="8490" marR="8490" marT="8490" marB="0" anchor="ctr">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tc>
                  <a:txBody>
                    <a:bodyPr/>
                    <a:lstStyle/>
                    <a:p>
                      <a:pPr algn="l" fontAlgn="b"/>
                      <a:endParaRPr lang="en-US" sz="1000" b="0" i="0" u="none" strike="noStrike" dirty="0">
                        <a:solidFill>
                          <a:srgbClr val="000000"/>
                        </a:solidFill>
                        <a:effectLst/>
                        <a:latin typeface="Calibri"/>
                      </a:endParaRPr>
                    </a:p>
                  </a:txBody>
                  <a:tcPr marL="8490" marR="8490" marT="8490" marB="0" anchor="b">
                    <a:solidFill>
                      <a:schemeClr val="bg1"/>
                    </a:solidFill>
                  </a:tcPr>
                </a:tc>
                <a:extLst>
                  <a:ext uri="{0D108BD9-81ED-4DB2-BD59-A6C34878D82A}">
                    <a16:rowId xmlns:a16="http://schemas.microsoft.com/office/drawing/2014/main" xmlns="" val="10018"/>
                  </a:ext>
                </a:extLst>
              </a:tr>
              <a:tr h="309023">
                <a:tc gridSpan="11">
                  <a:txBody>
                    <a:bodyPr/>
                    <a:lstStyle/>
                    <a:p>
                      <a:pPr algn="l" fontAlgn="ctr"/>
                      <a:r>
                        <a:rPr lang="en-US" sz="900" i="1" u="none" strike="noStrike" dirty="0">
                          <a:effectLst/>
                        </a:rPr>
                        <a:t>* Outperformance is calculated on the basis of since inception returns and strategy weighted KSE-100/ KMI-30 Index return except for clients C, D, E and K where benchmark is used in place of weighted KSE-100/ KMI-30 owing to nature of client portfolios.</a:t>
                      </a:r>
                      <a:endParaRPr lang="en-US" sz="900" b="0" i="1" u="none" strike="noStrike" dirty="0">
                        <a:solidFill>
                          <a:srgbClr val="000000"/>
                        </a:solidFill>
                        <a:effectLst/>
                        <a:latin typeface="Calibri"/>
                      </a:endParaRPr>
                    </a:p>
                  </a:txBody>
                  <a:tcPr marL="8490" marR="8490" marT="849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9"/>
                  </a:ext>
                </a:extLst>
              </a:tr>
              <a:tr h="302761">
                <a:tc gridSpan="9">
                  <a:txBody>
                    <a:bodyPr/>
                    <a:lstStyle/>
                    <a:p>
                      <a:pPr algn="l" fontAlgn="ctr"/>
                      <a:r>
                        <a:rPr lang="en-US" sz="900" i="1" u="none" strike="noStrike" dirty="0">
                          <a:effectLst/>
                        </a:rPr>
                        <a:t>** Percentage of outperforming portfolios is calculated using portfolio size presented of </a:t>
                      </a:r>
                      <a:r>
                        <a:rPr lang="en-US" sz="900" i="1" u="none" strike="noStrike" dirty="0" err="1">
                          <a:effectLst/>
                        </a:rPr>
                        <a:t>Rs</a:t>
                      </a:r>
                      <a:r>
                        <a:rPr lang="en-US" sz="900" i="1" u="none" strike="noStrike" dirty="0">
                          <a:effectLst/>
                        </a:rPr>
                        <a:t>. 1,262 million using Returns and Strategy Weighted KSE-100/ KMI-30 Since Inception.</a:t>
                      </a:r>
                      <a:endParaRPr lang="en-US" sz="900" b="0" i="1" u="none" strike="noStrike" dirty="0">
                        <a:solidFill>
                          <a:srgbClr val="000000"/>
                        </a:solidFill>
                        <a:effectLst/>
                        <a:latin typeface="Calibri"/>
                      </a:endParaRPr>
                    </a:p>
                  </a:txBody>
                  <a:tcPr marL="8490" marR="8490" marT="849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8490" marR="8490" marT="8490" marB="0" anchor="ctr">
                    <a:solidFill>
                      <a:schemeClr val="bg1"/>
                    </a:solidFill>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8490" marR="8490" marT="8490" marB="0" anchor="ctr">
                    <a:solidFill>
                      <a:schemeClr val="bg1"/>
                    </a:solidFill>
                  </a:tcPr>
                </a:tc>
                <a:extLst>
                  <a:ext uri="{0D108BD9-81ED-4DB2-BD59-A6C34878D82A}">
                    <a16:rowId xmlns:a16="http://schemas.microsoft.com/office/drawing/2014/main" xmlns="" val="10020"/>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5</a:t>
            </a:fld>
            <a:endParaRPr lang="en-US"/>
          </a:p>
        </p:txBody>
      </p:sp>
      <p:sp>
        <p:nvSpPr>
          <p:cNvPr id="6" name="TextBox 5"/>
          <p:cNvSpPr txBox="1"/>
          <p:nvPr/>
        </p:nvSpPr>
        <p:spPr>
          <a:xfrm>
            <a:off x="228600" y="3739515"/>
            <a:ext cx="8610600" cy="507831"/>
          </a:xfrm>
          <a:prstGeom prst="rect">
            <a:avLst/>
          </a:prstGeom>
          <a:noFill/>
        </p:spPr>
        <p:txBody>
          <a:bodyPr wrap="square" rtlCol="0">
            <a:spAutoFit/>
          </a:bodyPr>
          <a:lstStyle/>
          <a:p>
            <a:r>
              <a:rPr lang="en-US" sz="900" i="1" dirty="0" smtClean="0"/>
              <a:t>* Client has been frequently intervening in asset allocation decisions by way of reducing /increasing equity exposure on the basis of short term stock market outlook, which has affected ability to fully benefit from rise in stock market in PYTD specifically</a:t>
            </a:r>
          </a:p>
          <a:p>
            <a:r>
              <a:rPr lang="en-US" sz="900" i="1" dirty="0" smtClean="0"/>
              <a:t>** </a:t>
            </a:r>
            <a:r>
              <a:rPr lang="en-US" sz="900" i="1" dirty="0"/>
              <a:t>Return are presented as </a:t>
            </a:r>
            <a:r>
              <a:rPr lang="en-US" sz="900" i="1" dirty="0" smtClean="0"/>
              <a:t>Absolute</a:t>
            </a:r>
            <a:endParaRPr lang="en-US" sz="900" i="1" dirty="0" smtClean="0">
              <a:solidFill>
                <a:srgbClr val="FFFF00"/>
              </a:solidFill>
            </a:endParaRPr>
          </a:p>
        </p:txBody>
      </p:sp>
      <p:sp>
        <p:nvSpPr>
          <p:cNvPr id="7" name="Text Placeholder 2"/>
          <p:cNvSpPr txBox="1">
            <a:spLocks/>
          </p:cNvSpPr>
          <p:nvPr/>
        </p:nvSpPr>
        <p:spPr>
          <a:xfrm>
            <a:off x="0" y="496711"/>
            <a:ext cx="9144000" cy="544331"/>
          </a:xfrm>
          <a:prstGeom prst="rect">
            <a:avLst/>
          </a:prstGeom>
        </p:spPr>
        <p:txBody>
          <a:bodyPr vert="horz" lIns="91440" tIns="45720" rIns="91440" bIns="45720" rtlCol="0" anchor="ctr"/>
          <a:lstStyle/>
          <a:p>
            <a:pPr lvl="0">
              <a:defRPr/>
            </a:pPr>
            <a:r>
              <a:rPr lang="en-US" sz="2500" dirty="0">
                <a:solidFill>
                  <a:srgbClr val="002060"/>
                </a:solidFill>
              </a:rPr>
              <a:t>Performance Review – Direct Instrument Mandates (Equity Funds)</a:t>
            </a:r>
          </a:p>
        </p:txBody>
      </p:sp>
      <p:graphicFrame>
        <p:nvGraphicFramePr>
          <p:cNvPr id="10" name="Table 9"/>
          <p:cNvGraphicFramePr>
            <a:graphicFrameLocks noGrp="1"/>
          </p:cNvGraphicFramePr>
          <p:nvPr>
            <p:extLst>
              <p:ext uri="{D42A27DB-BD31-4B8C-83A1-F6EECF244321}">
                <p14:modId xmlns:p14="http://schemas.microsoft.com/office/powerpoint/2010/main" val="1716523561"/>
              </p:ext>
            </p:extLst>
          </p:nvPr>
        </p:nvGraphicFramePr>
        <p:xfrm>
          <a:off x="342901" y="1447802"/>
          <a:ext cx="8420099" cy="2198082"/>
        </p:xfrm>
        <a:graphic>
          <a:graphicData uri="http://schemas.openxmlformats.org/drawingml/2006/table">
            <a:tbl>
              <a:tblPr>
                <a:tableStyleId>{5C22544A-7EE6-4342-B048-85BDC9FD1C3A}</a:tableStyleId>
              </a:tblPr>
              <a:tblGrid>
                <a:gridCol w="974548">
                  <a:extLst>
                    <a:ext uri="{9D8B030D-6E8A-4147-A177-3AD203B41FA5}">
                      <a16:colId xmlns:a16="http://schemas.microsoft.com/office/drawing/2014/main" xmlns="" val="2823433355"/>
                    </a:ext>
                  </a:extLst>
                </a:gridCol>
                <a:gridCol w="701675">
                  <a:extLst>
                    <a:ext uri="{9D8B030D-6E8A-4147-A177-3AD203B41FA5}">
                      <a16:colId xmlns:a16="http://schemas.microsoft.com/office/drawing/2014/main" xmlns="" val="2116749391"/>
                    </a:ext>
                  </a:extLst>
                </a:gridCol>
                <a:gridCol w="779639">
                  <a:extLst>
                    <a:ext uri="{9D8B030D-6E8A-4147-A177-3AD203B41FA5}">
                      <a16:colId xmlns:a16="http://schemas.microsoft.com/office/drawing/2014/main" xmlns="" val="763158753"/>
                    </a:ext>
                  </a:extLst>
                </a:gridCol>
                <a:gridCol w="668338">
                  <a:extLst>
                    <a:ext uri="{9D8B030D-6E8A-4147-A177-3AD203B41FA5}">
                      <a16:colId xmlns:a16="http://schemas.microsoft.com/office/drawing/2014/main" xmlns="" val="2656799216"/>
                    </a:ext>
                  </a:extLst>
                </a:gridCol>
                <a:gridCol w="762000">
                  <a:extLst>
                    <a:ext uri="{9D8B030D-6E8A-4147-A177-3AD203B41FA5}">
                      <a16:colId xmlns:a16="http://schemas.microsoft.com/office/drawing/2014/main" xmlns="" val="2596236397"/>
                    </a:ext>
                  </a:extLst>
                </a:gridCol>
                <a:gridCol w="685800">
                  <a:extLst>
                    <a:ext uri="{9D8B030D-6E8A-4147-A177-3AD203B41FA5}">
                      <a16:colId xmlns:a16="http://schemas.microsoft.com/office/drawing/2014/main" xmlns="" val="2136462468"/>
                    </a:ext>
                  </a:extLst>
                </a:gridCol>
                <a:gridCol w="838200">
                  <a:extLst>
                    <a:ext uri="{9D8B030D-6E8A-4147-A177-3AD203B41FA5}">
                      <a16:colId xmlns:a16="http://schemas.microsoft.com/office/drawing/2014/main" xmlns="" val="2068953017"/>
                    </a:ext>
                  </a:extLst>
                </a:gridCol>
                <a:gridCol w="685800">
                  <a:extLst>
                    <a:ext uri="{9D8B030D-6E8A-4147-A177-3AD203B41FA5}">
                      <a16:colId xmlns:a16="http://schemas.microsoft.com/office/drawing/2014/main" xmlns="" val="629155039"/>
                    </a:ext>
                  </a:extLst>
                </a:gridCol>
                <a:gridCol w="762000">
                  <a:extLst>
                    <a:ext uri="{9D8B030D-6E8A-4147-A177-3AD203B41FA5}">
                      <a16:colId xmlns:a16="http://schemas.microsoft.com/office/drawing/2014/main" xmlns="" val="1592025802"/>
                    </a:ext>
                  </a:extLst>
                </a:gridCol>
                <a:gridCol w="762000">
                  <a:extLst>
                    <a:ext uri="{9D8B030D-6E8A-4147-A177-3AD203B41FA5}">
                      <a16:colId xmlns:a16="http://schemas.microsoft.com/office/drawing/2014/main" xmlns="" val="2361926198"/>
                    </a:ext>
                  </a:extLst>
                </a:gridCol>
                <a:gridCol w="800099">
                  <a:extLst>
                    <a:ext uri="{9D8B030D-6E8A-4147-A177-3AD203B41FA5}">
                      <a16:colId xmlns:a16="http://schemas.microsoft.com/office/drawing/2014/main" xmlns="" val="1000072181"/>
                    </a:ext>
                  </a:extLst>
                </a:gridCol>
              </a:tblGrid>
              <a:tr h="326472">
                <a:tc gridSpan="3">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High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PYTD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Since inception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1657281"/>
                  </a:ext>
                </a:extLst>
              </a:tr>
              <a:tr h="530490">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SMA Type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a:t>
                      </a:r>
                      <a:r>
                        <a:rPr lang="en-US" sz="1100" b="1" u="none" strike="noStrike" kern="1200" dirty="0" smtClean="0">
                          <a:solidFill>
                            <a:schemeClr val="dk1"/>
                          </a:solidFill>
                          <a:effectLst/>
                          <a:latin typeface="+mn-lt"/>
                          <a:ea typeface="+mn-ea"/>
                          <a:cs typeface="+mn-cs"/>
                        </a:rPr>
                        <a:t>AUM </a:t>
                      </a:r>
                      <a:endParaRPr lang="en-US" sz="1100" b="1"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a:t>
                      </a:r>
                      <a:r>
                        <a:rPr lang="en-US" sz="1100" b="1" u="none" strike="noStrike" kern="1200" dirty="0">
                          <a:solidFill>
                            <a:schemeClr val="dk1"/>
                          </a:solidFill>
                          <a:effectLst/>
                          <a:latin typeface="+mn-lt"/>
                          <a:ea typeface="+mn-ea"/>
                          <a:cs typeface="+mn-cs"/>
                        </a:rPr>
                        <a:t>PKR </a:t>
                      </a:r>
                      <a:r>
                        <a:rPr lang="en-US" sz="1100" b="1" u="none" strike="noStrike" kern="1200" dirty="0" err="1">
                          <a:solidFill>
                            <a:schemeClr val="dk1"/>
                          </a:solidFill>
                          <a:effectLst/>
                          <a:latin typeface="+mn-lt"/>
                          <a:ea typeface="+mn-ea"/>
                          <a:cs typeface="+mn-cs"/>
                        </a:rPr>
                        <a:t>mn</a:t>
                      </a:r>
                      <a:r>
                        <a:rPr lang="en-US" sz="1100" b="1" u="none" strike="noStrike" kern="1200" dirty="0">
                          <a:solidFill>
                            <a:schemeClr val="dk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FI/Equity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a:t>
                      </a:r>
                      <a:endParaRPr lang="en-US" sz="1100" b="1"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Return</a:t>
                      </a:r>
                      <a:endParaRPr lang="en-US" sz="11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KSE -</a:t>
                      </a:r>
                      <a:r>
                        <a:rPr lang="en-US" sz="1100" b="1" u="none" strike="noStrike" kern="1200" dirty="0" smtClean="0">
                          <a:solidFill>
                            <a:schemeClr val="dk1"/>
                          </a:solidFill>
                          <a:effectLst/>
                          <a:latin typeface="+mn-lt"/>
                          <a:ea typeface="+mn-ea"/>
                          <a:cs typeface="+mn-cs"/>
                        </a:rPr>
                        <a:t>100</a:t>
                      </a: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 KSE-30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a:t>
                      </a:r>
                      <a:endParaRPr lang="en-US" sz="1100" b="1"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Return</a:t>
                      </a:r>
                      <a:endParaRPr lang="en-US" sz="11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b="1" u="none" strike="noStrike" kern="1200" dirty="0" smtClean="0">
                          <a:solidFill>
                            <a:schemeClr val="dk1"/>
                          </a:solidFill>
                          <a:effectLst/>
                          <a:latin typeface="+mn-lt"/>
                          <a:ea typeface="+mn-ea"/>
                          <a:cs typeface="+mn-cs"/>
                        </a:rPr>
                        <a:t>KSE -100</a:t>
                      </a: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a:t>
                      </a:r>
                      <a:r>
                        <a:rPr lang="en-US" sz="1100" b="1" u="none" strike="noStrike" kern="1200" baseline="0" dirty="0" smtClean="0">
                          <a:solidFill>
                            <a:schemeClr val="dk1"/>
                          </a:solidFill>
                          <a:effectLst/>
                          <a:latin typeface="+mn-lt"/>
                          <a:ea typeface="+mn-ea"/>
                          <a:cs typeface="+mn-cs"/>
                        </a:rPr>
                        <a:t> KSE-30</a:t>
                      </a:r>
                      <a:endParaRPr lang="en-US" sz="1100" b="1" u="none" strike="noStrike" kern="1200" dirty="0" smtClean="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88850908"/>
                  </a:ext>
                </a:extLst>
              </a:tr>
              <a:tr h="258774">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Individual *</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81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0%-100%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7.3%</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4.0%</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8.2%</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2373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51.3%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04878498"/>
                  </a:ext>
                </a:extLst>
              </a:tr>
              <a:tr h="258774">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Insurance</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59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0%-100%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10.3%</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13.4%</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9.9%</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9157100"/>
                  </a:ext>
                </a:extLst>
              </a:tr>
              <a:tr h="258774">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Individual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0%-100%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22.4%</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16.9%</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16.9%</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1687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42667231"/>
                  </a:ext>
                </a:extLst>
              </a:tr>
              <a:tr h="271713">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Individual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25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0%-100%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2.8%</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4.8%</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4.8%</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1515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3273714"/>
                  </a:ext>
                </a:extLst>
              </a:tr>
            </a:tbl>
          </a:graphicData>
        </a:graphic>
      </p:graphicFrame>
    </p:spTree>
    <p:extLst>
      <p:ext uri="{BB962C8B-B14F-4D97-AF65-F5344CB8AC3E}">
        <p14:creationId xmlns:p14="http://schemas.microsoft.com/office/powerpoint/2010/main" val="3532774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6</a:t>
            </a:fld>
            <a:endParaRPr lang="en-US"/>
          </a:p>
        </p:txBody>
      </p:sp>
      <p:sp>
        <p:nvSpPr>
          <p:cNvPr id="6" name="TextBox 5"/>
          <p:cNvSpPr txBox="1"/>
          <p:nvPr/>
        </p:nvSpPr>
        <p:spPr>
          <a:xfrm>
            <a:off x="76200" y="5371465"/>
            <a:ext cx="8610600" cy="877163"/>
          </a:xfrm>
          <a:prstGeom prst="rect">
            <a:avLst/>
          </a:prstGeom>
          <a:noFill/>
        </p:spPr>
        <p:txBody>
          <a:bodyPr wrap="square" rtlCol="0">
            <a:spAutoFit/>
          </a:bodyPr>
          <a:lstStyle/>
          <a:p>
            <a:r>
              <a:rPr lang="en-US" sz="900" i="1" dirty="0" smtClean="0"/>
              <a:t>* Client has been frequently intervening in asset allocation decisions by way of reducing /increasing equity exposure on the basis of short term stock market outlook, which has affected ability to fully benefit from rise in stock market in PYTD specifically</a:t>
            </a:r>
            <a:endParaRPr lang="en-US" sz="900" i="1" dirty="0"/>
          </a:p>
          <a:p>
            <a:r>
              <a:rPr lang="en-US" sz="900" i="1" dirty="0"/>
              <a:t>**</a:t>
            </a:r>
            <a:r>
              <a:rPr lang="en-US" sz="1100" i="1" dirty="0"/>
              <a:t> </a:t>
            </a:r>
            <a:r>
              <a:rPr lang="en-US" sz="900" i="1" dirty="0"/>
              <a:t>Return are presented as Absolute</a:t>
            </a:r>
          </a:p>
          <a:p>
            <a:endParaRPr lang="en-US" sz="1100" i="1" dirty="0" smtClean="0"/>
          </a:p>
          <a:p>
            <a:endParaRPr lang="en-US" sz="1100" i="1" dirty="0"/>
          </a:p>
        </p:txBody>
      </p:sp>
      <p:sp>
        <p:nvSpPr>
          <p:cNvPr id="7" name="Text Placeholder 2"/>
          <p:cNvSpPr txBox="1">
            <a:spLocks/>
          </p:cNvSpPr>
          <p:nvPr/>
        </p:nvSpPr>
        <p:spPr>
          <a:xfrm>
            <a:off x="0" y="496711"/>
            <a:ext cx="9144000" cy="544331"/>
          </a:xfrm>
          <a:prstGeom prst="rect">
            <a:avLst/>
          </a:prstGeom>
        </p:spPr>
        <p:txBody>
          <a:bodyPr vert="horz" lIns="91440" tIns="45720" rIns="91440" bIns="45720" rtlCol="0" anchor="ctr"/>
          <a:lstStyle/>
          <a:p>
            <a:pPr lvl="0">
              <a:defRPr/>
            </a:pPr>
            <a:r>
              <a:rPr lang="en-US" sz="2500" dirty="0">
                <a:solidFill>
                  <a:srgbClr val="002060"/>
                </a:solidFill>
              </a:rPr>
              <a:t>Performance Review – Direct Instrument Mandates </a:t>
            </a:r>
            <a:r>
              <a:rPr lang="en-US" sz="2500" dirty="0" smtClean="0">
                <a:solidFill>
                  <a:srgbClr val="002060"/>
                </a:solidFill>
              </a:rPr>
              <a:t>(Hybrid </a:t>
            </a:r>
            <a:r>
              <a:rPr lang="en-US" sz="2500" dirty="0">
                <a:solidFill>
                  <a:srgbClr val="002060"/>
                </a:solidFill>
              </a:rPr>
              <a:t>Funds)</a:t>
            </a:r>
          </a:p>
        </p:txBody>
      </p:sp>
      <p:graphicFrame>
        <p:nvGraphicFramePr>
          <p:cNvPr id="3" name="Table 2"/>
          <p:cNvGraphicFramePr>
            <a:graphicFrameLocks noGrp="1"/>
          </p:cNvGraphicFramePr>
          <p:nvPr>
            <p:extLst>
              <p:ext uri="{D42A27DB-BD31-4B8C-83A1-F6EECF244321}">
                <p14:modId xmlns:p14="http://schemas.microsoft.com/office/powerpoint/2010/main" val="3913417660"/>
              </p:ext>
            </p:extLst>
          </p:nvPr>
        </p:nvGraphicFramePr>
        <p:xfrm>
          <a:off x="152401" y="1163908"/>
          <a:ext cx="8762998" cy="4218974"/>
        </p:xfrm>
        <a:graphic>
          <a:graphicData uri="http://schemas.openxmlformats.org/drawingml/2006/table">
            <a:tbl>
              <a:tblPr>
                <a:tableStyleId>{5C22544A-7EE6-4342-B048-85BDC9FD1C3A}</a:tableStyleId>
              </a:tblPr>
              <a:tblGrid>
                <a:gridCol w="1456340">
                  <a:extLst>
                    <a:ext uri="{9D8B030D-6E8A-4147-A177-3AD203B41FA5}">
                      <a16:colId xmlns:a16="http://schemas.microsoft.com/office/drawing/2014/main" xmlns="" val="1852785077"/>
                    </a:ext>
                  </a:extLst>
                </a:gridCol>
                <a:gridCol w="590858">
                  <a:extLst>
                    <a:ext uri="{9D8B030D-6E8A-4147-A177-3AD203B41FA5}">
                      <a16:colId xmlns:a16="http://schemas.microsoft.com/office/drawing/2014/main" xmlns="" val="1633320508"/>
                    </a:ext>
                  </a:extLst>
                </a:gridCol>
                <a:gridCol w="923736">
                  <a:extLst>
                    <a:ext uri="{9D8B030D-6E8A-4147-A177-3AD203B41FA5}">
                      <a16:colId xmlns:a16="http://schemas.microsoft.com/office/drawing/2014/main" xmlns="" val="217604465"/>
                    </a:ext>
                  </a:extLst>
                </a:gridCol>
                <a:gridCol w="724008">
                  <a:extLst>
                    <a:ext uri="{9D8B030D-6E8A-4147-A177-3AD203B41FA5}">
                      <a16:colId xmlns:a16="http://schemas.microsoft.com/office/drawing/2014/main" xmlns="" val="1482404669"/>
                    </a:ext>
                  </a:extLst>
                </a:gridCol>
                <a:gridCol w="724008">
                  <a:extLst>
                    <a:ext uri="{9D8B030D-6E8A-4147-A177-3AD203B41FA5}">
                      <a16:colId xmlns:a16="http://schemas.microsoft.com/office/drawing/2014/main" xmlns="" val="2124220367"/>
                    </a:ext>
                  </a:extLst>
                </a:gridCol>
                <a:gridCol w="724008">
                  <a:extLst>
                    <a:ext uri="{9D8B030D-6E8A-4147-A177-3AD203B41FA5}">
                      <a16:colId xmlns:a16="http://schemas.microsoft.com/office/drawing/2014/main" xmlns="" val="3773039962"/>
                    </a:ext>
                  </a:extLst>
                </a:gridCol>
                <a:gridCol w="724008">
                  <a:extLst>
                    <a:ext uri="{9D8B030D-6E8A-4147-A177-3AD203B41FA5}">
                      <a16:colId xmlns:a16="http://schemas.microsoft.com/office/drawing/2014/main" xmlns="" val="1142157131"/>
                    </a:ext>
                  </a:extLst>
                </a:gridCol>
                <a:gridCol w="724008">
                  <a:extLst>
                    <a:ext uri="{9D8B030D-6E8A-4147-A177-3AD203B41FA5}">
                      <a16:colId xmlns:a16="http://schemas.microsoft.com/office/drawing/2014/main" xmlns="" val="3410807980"/>
                    </a:ext>
                  </a:extLst>
                </a:gridCol>
                <a:gridCol w="724008">
                  <a:extLst>
                    <a:ext uri="{9D8B030D-6E8A-4147-A177-3AD203B41FA5}">
                      <a16:colId xmlns:a16="http://schemas.microsoft.com/office/drawing/2014/main" xmlns="" val="3610274725"/>
                    </a:ext>
                  </a:extLst>
                </a:gridCol>
                <a:gridCol w="724008">
                  <a:extLst>
                    <a:ext uri="{9D8B030D-6E8A-4147-A177-3AD203B41FA5}">
                      <a16:colId xmlns:a16="http://schemas.microsoft.com/office/drawing/2014/main" xmlns="" val="520263998"/>
                    </a:ext>
                  </a:extLst>
                </a:gridCol>
                <a:gridCol w="724008">
                  <a:extLst>
                    <a:ext uri="{9D8B030D-6E8A-4147-A177-3AD203B41FA5}">
                      <a16:colId xmlns:a16="http://schemas.microsoft.com/office/drawing/2014/main" xmlns="" val="922531612"/>
                    </a:ext>
                  </a:extLst>
                </a:gridCol>
              </a:tblGrid>
              <a:tr h="283892">
                <a:tc gridSpan="3">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Medium to High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PYTD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Since inception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78979677"/>
                  </a:ext>
                </a:extLst>
              </a:tr>
              <a:tr h="321551">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SMA Type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a:t>
                      </a:r>
                      <a:r>
                        <a:rPr lang="en-US" sz="1100" b="1" u="none" strike="noStrike" kern="1200" dirty="0" smtClean="0">
                          <a:solidFill>
                            <a:schemeClr val="dk1"/>
                          </a:solidFill>
                          <a:effectLst/>
                          <a:latin typeface="+mn-lt"/>
                          <a:ea typeface="+mn-ea"/>
                          <a:cs typeface="+mn-cs"/>
                        </a:rPr>
                        <a:t>AUM     </a:t>
                      </a:r>
                      <a:r>
                        <a:rPr lang="en-US" sz="1100" b="1" u="none" strike="noStrike" kern="1200" dirty="0">
                          <a:solidFill>
                            <a:schemeClr val="dk1"/>
                          </a:solidFill>
                          <a:effectLst/>
                          <a:latin typeface="+mn-lt"/>
                          <a:ea typeface="+mn-ea"/>
                          <a:cs typeface="+mn-cs"/>
                        </a:rPr>
                        <a:t>(PKR </a:t>
                      </a:r>
                      <a:r>
                        <a:rPr lang="en-US" sz="1100" b="1" u="none" strike="noStrike" kern="1200" dirty="0" err="1">
                          <a:solidFill>
                            <a:schemeClr val="dk1"/>
                          </a:solidFill>
                          <a:effectLst/>
                          <a:latin typeface="+mn-lt"/>
                          <a:ea typeface="+mn-ea"/>
                          <a:cs typeface="+mn-cs"/>
                        </a:rPr>
                        <a:t>mn</a:t>
                      </a:r>
                      <a:r>
                        <a:rPr lang="en-US" sz="1100" b="1" u="none" strike="noStrike" kern="1200" dirty="0">
                          <a:solidFill>
                            <a:schemeClr val="dk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FI /Equity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Return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Composite 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Return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Composite 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44483951"/>
                  </a:ext>
                </a:extLst>
              </a:tr>
              <a:tr h="399978">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1,104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12429009"/>
                  </a:ext>
                </a:extLst>
              </a:tr>
              <a:tr h="399978">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434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18911822"/>
                  </a:ext>
                </a:extLst>
              </a:tr>
              <a:tr h="399978">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416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33.9%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53128184"/>
                  </a:ext>
                </a:extLst>
              </a:tr>
              <a:tr h="399978">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247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32620268"/>
                  </a:ext>
                </a:extLst>
              </a:tr>
              <a:tr h="399978">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198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5757686"/>
                  </a:ext>
                </a:extLst>
              </a:tr>
              <a:tr h="399978">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175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996408"/>
                  </a:ext>
                </a:extLst>
              </a:tr>
              <a:tr h="399978">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133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95922925"/>
                  </a:ext>
                </a:extLst>
              </a:tr>
              <a:tr h="399978">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&amp; Gas Exploration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33%/67%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6801233"/>
                  </a:ext>
                </a:extLst>
              </a:tr>
              <a:tr h="399978">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Individual *</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25%/75%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1162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15.1</a:t>
                      </a:r>
                      <a:r>
                        <a:rPr lang="en-US" sz="1100" u="none" strike="noStrike" kern="1200" dirty="0">
                          <a:solidFill>
                            <a:schemeClr val="dk1"/>
                          </a:solidFill>
                          <a:effectLst/>
                          <a:latin typeface="+mn-lt"/>
                          <a:ea typeface="+mn-ea"/>
                          <a:cs typeface="+mn-cs"/>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9.1%</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89871290"/>
                  </a:ext>
                </a:extLst>
              </a:tr>
            </a:tbl>
          </a:graphicData>
        </a:graphic>
      </p:graphicFrame>
    </p:spTree>
    <p:extLst>
      <p:ext uri="{BB962C8B-B14F-4D97-AF65-F5344CB8AC3E}">
        <p14:creationId xmlns:p14="http://schemas.microsoft.com/office/powerpoint/2010/main" val="11362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7</a:t>
            </a:fld>
            <a:endParaRPr lang="en-US"/>
          </a:p>
        </p:txBody>
      </p:sp>
      <p:sp>
        <p:nvSpPr>
          <p:cNvPr id="7" name="Text Placeholder 2"/>
          <p:cNvSpPr txBox="1">
            <a:spLocks/>
          </p:cNvSpPr>
          <p:nvPr/>
        </p:nvSpPr>
        <p:spPr>
          <a:xfrm>
            <a:off x="0" y="496711"/>
            <a:ext cx="9144000" cy="544331"/>
          </a:xfrm>
          <a:prstGeom prst="rect">
            <a:avLst/>
          </a:prstGeom>
        </p:spPr>
        <p:txBody>
          <a:bodyPr vert="horz" lIns="91440" tIns="45720" rIns="91440" bIns="45720" rtlCol="0" anchor="ctr"/>
          <a:lstStyle/>
          <a:p>
            <a:pPr lvl="0">
              <a:defRPr/>
            </a:pPr>
            <a:r>
              <a:rPr lang="en-US" sz="2500" dirty="0">
                <a:solidFill>
                  <a:srgbClr val="002060"/>
                </a:solidFill>
              </a:rPr>
              <a:t>Performance Review – Direct Instrument Mandates </a:t>
            </a:r>
            <a:r>
              <a:rPr lang="en-US" sz="2500" dirty="0" smtClean="0">
                <a:solidFill>
                  <a:srgbClr val="002060"/>
                </a:solidFill>
              </a:rPr>
              <a:t>(Hybrid </a:t>
            </a:r>
            <a:r>
              <a:rPr lang="en-US" sz="2500" dirty="0">
                <a:solidFill>
                  <a:srgbClr val="002060"/>
                </a:solidFill>
              </a:rPr>
              <a:t>Funds)</a:t>
            </a:r>
          </a:p>
        </p:txBody>
      </p:sp>
      <p:graphicFrame>
        <p:nvGraphicFramePr>
          <p:cNvPr id="2" name="Table 1"/>
          <p:cNvGraphicFramePr>
            <a:graphicFrameLocks noGrp="1"/>
          </p:cNvGraphicFramePr>
          <p:nvPr>
            <p:extLst>
              <p:ext uri="{D42A27DB-BD31-4B8C-83A1-F6EECF244321}">
                <p14:modId xmlns:p14="http://schemas.microsoft.com/office/powerpoint/2010/main" val="2691068863"/>
              </p:ext>
            </p:extLst>
          </p:nvPr>
        </p:nvGraphicFramePr>
        <p:xfrm>
          <a:off x="431077" y="1320816"/>
          <a:ext cx="8229597" cy="3708384"/>
        </p:xfrm>
        <a:graphic>
          <a:graphicData uri="http://schemas.openxmlformats.org/drawingml/2006/table">
            <a:tbl>
              <a:tblPr>
                <a:tableStyleId>{5C22544A-7EE6-4342-B048-85BDC9FD1C3A}</a:tableStyleId>
              </a:tblPr>
              <a:tblGrid>
                <a:gridCol w="1141057">
                  <a:extLst>
                    <a:ext uri="{9D8B030D-6E8A-4147-A177-3AD203B41FA5}">
                      <a16:colId xmlns:a16="http://schemas.microsoft.com/office/drawing/2014/main" xmlns="" val="2482420304"/>
                    </a:ext>
                  </a:extLst>
                </a:gridCol>
                <a:gridCol w="573220">
                  <a:extLst>
                    <a:ext uri="{9D8B030D-6E8A-4147-A177-3AD203B41FA5}">
                      <a16:colId xmlns:a16="http://schemas.microsoft.com/office/drawing/2014/main" xmlns="" val="2769847361"/>
                    </a:ext>
                  </a:extLst>
                </a:gridCol>
                <a:gridCol w="896160">
                  <a:extLst>
                    <a:ext uri="{9D8B030D-6E8A-4147-A177-3AD203B41FA5}">
                      <a16:colId xmlns:a16="http://schemas.microsoft.com/office/drawing/2014/main" xmlns="" val="3177229922"/>
                    </a:ext>
                  </a:extLst>
                </a:gridCol>
                <a:gridCol w="702395">
                  <a:extLst>
                    <a:ext uri="{9D8B030D-6E8A-4147-A177-3AD203B41FA5}">
                      <a16:colId xmlns:a16="http://schemas.microsoft.com/office/drawing/2014/main" xmlns="" val="849048417"/>
                    </a:ext>
                  </a:extLst>
                </a:gridCol>
                <a:gridCol w="702395">
                  <a:extLst>
                    <a:ext uri="{9D8B030D-6E8A-4147-A177-3AD203B41FA5}">
                      <a16:colId xmlns:a16="http://schemas.microsoft.com/office/drawing/2014/main" xmlns="" val="84792121"/>
                    </a:ext>
                  </a:extLst>
                </a:gridCol>
                <a:gridCol w="702395">
                  <a:extLst>
                    <a:ext uri="{9D8B030D-6E8A-4147-A177-3AD203B41FA5}">
                      <a16:colId xmlns:a16="http://schemas.microsoft.com/office/drawing/2014/main" xmlns="" val="4254248717"/>
                    </a:ext>
                  </a:extLst>
                </a:gridCol>
                <a:gridCol w="702395">
                  <a:extLst>
                    <a:ext uri="{9D8B030D-6E8A-4147-A177-3AD203B41FA5}">
                      <a16:colId xmlns:a16="http://schemas.microsoft.com/office/drawing/2014/main" xmlns="" val="138294398"/>
                    </a:ext>
                  </a:extLst>
                </a:gridCol>
                <a:gridCol w="702395">
                  <a:extLst>
                    <a:ext uri="{9D8B030D-6E8A-4147-A177-3AD203B41FA5}">
                      <a16:colId xmlns:a16="http://schemas.microsoft.com/office/drawing/2014/main" xmlns="" val="1152777083"/>
                    </a:ext>
                  </a:extLst>
                </a:gridCol>
                <a:gridCol w="702395">
                  <a:extLst>
                    <a:ext uri="{9D8B030D-6E8A-4147-A177-3AD203B41FA5}">
                      <a16:colId xmlns:a16="http://schemas.microsoft.com/office/drawing/2014/main" xmlns="" val="2417751586"/>
                    </a:ext>
                  </a:extLst>
                </a:gridCol>
                <a:gridCol w="702395">
                  <a:extLst>
                    <a:ext uri="{9D8B030D-6E8A-4147-A177-3AD203B41FA5}">
                      <a16:colId xmlns:a16="http://schemas.microsoft.com/office/drawing/2014/main" xmlns="" val="1920858281"/>
                    </a:ext>
                  </a:extLst>
                </a:gridCol>
                <a:gridCol w="702395">
                  <a:extLst>
                    <a:ext uri="{9D8B030D-6E8A-4147-A177-3AD203B41FA5}">
                      <a16:colId xmlns:a16="http://schemas.microsoft.com/office/drawing/2014/main" xmlns="" val="1009589107"/>
                    </a:ext>
                  </a:extLst>
                </a:gridCol>
              </a:tblGrid>
              <a:tr h="355584">
                <a:tc gridSpan="3">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Low to Medium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PYTD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100" b="1" u="none" strike="noStrike" kern="1200" dirty="0">
                          <a:solidFill>
                            <a:schemeClr val="bg1"/>
                          </a:solidFill>
                          <a:effectLst/>
                          <a:latin typeface="+mn-lt"/>
                          <a:ea typeface="+mn-ea"/>
                          <a:cs typeface="+mn-cs"/>
                        </a:rPr>
                        <a:t>Since inception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45116249"/>
                  </a:ext>
                </a:extLst>
              </a:tr>
              <a:tr h="332100">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SMA Type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a:t>
                      </a:r>
                      <a:r>
                        <a:rPr lang="en-US" sz="1100" b="1" u="none" strike="noStrike" kern="1200" dirty="0" smtClean="0">
                          <a:solidFill>
                            <a:schemeClr val="dk1"/>
                          </a:solidFill>
                          <a:effectLst/>
                          <a:latin typeface="+mn-lt"/>
                          <a:ea typeface="+mn-ea"/>
                          <a:cs typeface="+mn-cs"/>
                        </a:rPr>
                        <a:t>AUM    </a:t>
                      </a:r>
                      <a:r>
                        <a:rPr lang="en-US" sz="1100" b="1" u="none" strike="noStrike" kern="1200" dirty="0">
                          <a:solidFill>
                            <a:schemeClr val="dk1"/>
                          </a:solidFill>
                          <a:effectLst/>
                          <a:latin typeface="+mn-lt"/>
                          <a:ea typeface="+mn-ea"/>
                          <a:cs typeface="+mn-cs"/>
                        </a:rPr>
                        <a:t>(PKR </a:t>
                      </a:r>
                      <a:r>
                        <a:rPr lang="en-US" sz="1100" b="1" u="none" strike="noStrike" kern="1200" dirty="0" err="1">
                          <a:solidFill>
                            <a:schemeClr val="dk1"/>
                          </a:solidFill>
                          <a:effectLst/>
                          <a:latin typeface="+mn-lt"/>
                          <a:ea typeface="+mn-ea"/>
                          <a:cs typeface="+mn-cs"/>
                        </a:rPr>
                        <a:t>mn</a:t>
                      </a:r>
                      <a:r>
                        <a:rPr lang="en-US" sz="1100" b="1" u="none" strike="noStrike" kern="1200" dirty="0">
                          <a:solidFill>
                            <a:schemeClr val="dk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FI /Equity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Return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Composite 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Return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Composite 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603281"/>
                  </a:ext>
                </a:extLst>
              </a:tr>
              <a:tr h="283500">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Pharmaceutical *</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522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80%/20%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2.2%</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1877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106.6%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43.4%</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44199591"/>
                  </a:ext>
                </a:extLst>
              </a:tr>
              <a:tr h="283500">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Textile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487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70%/30%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tx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476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19.5%</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14.7%</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2376575"/>
                  </a:ext>
                </a:extLst>
              </a:tr>
              <a:tr h="283500">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Textile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477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70%/30%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2798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77.0%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62.5%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01855176"/>
                  </a:ext>
                </a:extLst>
              </a:tr>
              <a:tr h="283500">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Miscelenous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274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80%/20%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3196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151.5%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105.6%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6880393"/>
                  </a:ext>
                </a:extLst>
              </a:tr>
              <a:tr h="283500">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Leather </a:t>
                      </a:r>
                      <a:r>
                        <a:rPr lang="en-US" sz="1100" u="none" strike="noStrike" kern="1200" dirty="0" smtClean="0">
                          <a:solidFill>
                            <a:schemeClr val="dk1"/>
                          </a:solidFill>
                          <a:effectLst/>
                          <a:latin typeface="+mn-lt"/>
                          <a:ea typeface="+mn-ea"/>
                          <a:cs typeface="+mn-cs"/>
                        </a:rPr>
                        <a:t>Brands **</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262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70%/30%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96.5%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74.0%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2853884"/>
                  </a:ext>
                </a:extLst>
              </a:tr>
              <a:tr h="283500">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Oil Marketing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214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80%/20%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511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8937698"/>
                  </a:ext>
                </a:extLst>
              </a:tr>
              <a:tr h="283500">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Fertilizer ***</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77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70%/30%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33</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0.8%</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1.1%</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0.6%</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764</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24.6</a:t>
                      </a:r>
                      <a:r>
                        <a:rPr lang="en-US" sz="1100" u="none" strike="noStrike" kern="1200" dirty="0" smtClean="0">
                          <a:solidFill>
                            <a:schemeClr val="dk1"/>
                          </a:solidFill>
                          <a:effectLst/>
                          <a:latin typeface="+mn-lt"/>
                          <a:ea typeface="+mn-ea"/>
                          <a:cs typeface="+mn-cs"/>
                        </a:rPr>
                        <a:t>%</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31.2%</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26.6%</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3253861"/>
                  </a:ext>
                </a:extLst>
              </a:tr>
              <a:tr h="283500">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Textile ****</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70%/30%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2.3%</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2.3%</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38278037"/>
                  </a:ext>
                </a:extLst>
              </a:tr>
              <a:tr h="283500">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38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 70%/30%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2.0%</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0.3%</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a:solidFill>
                            <a:schemeClr val="dk1"/>
                          </a:solidFill>
                          <a:effectLst/>
                          <a:latin typeface="+mn-lt"/>
                          <a:ea typeface="+mn-ea"/>
                          <a:cs typeface="+mn-cs"/>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1541642"/>
                  </a:ext>
                </a:extLst>
              </a:tr>
            </a:tbl>
          </a:graphicData>
        </a:graphic>
      </p:graphicFrame>
      <p:sp>
        <p:nvSpPr>
          <p:cNvPr id="9" name="TextBox 8"/>
          <p:cNvSpPr txBox="1"/>
          <p:nvPr/>
        </p:nvSpPr>
        <p:spPr>
          <a:xfrm>
            <a:off x="304800" y="5029200"/>
            <a:ext cx="8610600" cy="1261884"/>
          </a:xfrm>
          <a:prstGeom prst="rect">
            <a:avLst/>
          </a:prstGeom>
          <a:noFill/>
        </p:spPr>
        <p:txBody>
          <a:bodyPr wrap="square" rtlCol="0">
            <a:spAutoFit/>
          </a:bodyPr>
          <a:lstStyle/>
          <a:p>
            <a:r>
              <a:rPr lang="en-US" sz="900" i="1" dirty="0" smtClean="0"/>
              <a:t>* BM for this client is a fixed rate of 12.5% per annum, whereas equity exposure in portfolio is ~20%</a:t>
            </a:r>
            <a:endParaRPr lang="en-US" sz="900" i="1" dirty="0"/>
          </a:p>
          <a:p>
            <a:r>
              <a:rPr lang="en-US" sz="900" i="1" dirty="0" smtClean="0"/>
              <a:t>** Client had instructed to eliminate exposure to equities, however, the benchmark has not yet been changed to reflect the changed nature of the mandate</a:t>
            </a:r>
          </a:p>
          <a:p>
            <a:r>
              <a:rPr lang="en-US" sz="900" i="1" dirty="0" smtClean="0"/>
              <a:t>*** Portfolio is managed under Capital Preservation Strategy which inherently reduces the risk appetite</a:t>
            </a:r>
          </a:p>
          <a:p>
            <a:r>
              <a:rPr lang="en-US" sz="900" i="1" dirty="0" smtClean="0"/>
              <a:t>**** </a:t>
            </a:r>
            <a:r>
              <a:rPr lang="en-US" sz="900" i="1" dirty="0"/>
              <a:t>Client has been frequently intervening in asset allocation decisions by way of reducing /increasing equity </a:t>
            </a:r>
            <a:r>
              <a:rPr lang="en-US" sz="900" i="1" dirty="0" smtClean="0"/>
              <a:t>exposure, which </a:t>
            </a:r>
            <a:r>
              <a:rPr lang="en-US" sz="900" i="1" dirty="0"/>
              <a:t>has affected ability to </a:t>
            </a:r>
            <a:r>
              <a:rPr lang="en-US" sz="900" i="1" dirty="0" smtClean="0"/>
              <a:t>execute strategy and fully benefit </a:t>
            </a:r>
            <a:r>
              <a:rPr lang="en-US" sz="900" i="1" dirty="0"/>
              <a:t>from </a:t>
            </a:r>
            <a:r>
              <a:rPr lang="en-US" sz="900" i="1" dirty="0" smtClean="0"/>
              <a:t>rise </a:t>
            </a:r>
            <a:r>
              <a:rPr lang="en-US" sz="900" i="1" dirty="0"/>
              <a:t>in stock </a:t>
            </a:r>
            <a:r>
              <a:rPr lang="en-US" sz="900" i="1" dirty="0" smtClean="0"/>
              <a:t>market. Secondly, mandate has lately been changed </a:t>
            </a:r>
            <a:r>
              <a:rPr lang="en-US" sz="900" i="1" dirty="0"/>
              <a:t>to Capital Preservation </a:t>
            </a:r>
            <a:r>
              <a:rPr lang="en-US" sz="900" i="1" dirty="0" smtClean="0"/>
              <a:t>strategy as opposed to Capital Growth strategy previously.</a:t>
            </a:r>
          </a:p>
          <a:p>
            <a:r>
              <a:rPr lang="en-US" sz="900" i="1" dirty="0" smtClean="0"/>
              <a:t>***** Return </a:t>
            </a:r>
            <a:r>
              <a:rPr lang="en-US" sz="900" i="1" dirty="0"/>
              <a:t>are presented as Absolute</a:t>
            </a:r>
          </a:p>
          <a:p>
            <a:endParaRPr lang="en-US" sz="1100" i="1" dirty="0" smtClean="0"/>
          </a:p>
          <a:p>
            <a:endParaRPr lang="en-US" sz="1100" i="1" dirty="0"/>
          </a:p>
        </p:txBody>
      </p:sp>
    </p:spTree>
    <p:extLst>
      <p:ext uri="{BB962C8B-B14F-4D97-AF65-F5344CB8AC3E}">
        <p14:creationId xmlns:p14="http://schemas.microsoft.com/office/powerpoint/2010/main" val="3640644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8</a:t>
            </a:fld>
            <a:endParaRPr lang="en-US"/>
          </a:p>
        </p:txBody>
      </p:sp>
      <p:sp>
        <p:nvSpPr>
          <p:cNvPr id="6" name="Text Placeholder 2"/>
          <p:cNvSpPr txBox="1">
            <a:spLocks/>
          </p:cNvSpPr>
          <p:nvPr/>
        </p:nvSpPr>
        <p:spPr>
          <a:xfrm>
            <a:off x="0" y="496711"/>
            <a:ext cx="9144000" cy="544331"/>
          </a:xfrm>
          <a:prstGeom prst="rect">
            <a:avLst/>
          </a:prstGeom>
        </p:spPr>
        <p:txBody>
          <a:bodyPr vert="horz" lIns="91440" tIns="45720" rIns="91440" bIns="45720" rtlCol="0" anchor="ctr"/>
          <a:lstStyle/>
          <a:p>
            <a:pPr lvl="0">
              <a:defRPr/>
            </a:pPr>
            <a:r>
              <a:rPr lang="en-US" sz="2500" dirty="0">
                <a:solidFill>
                  <a:srgbClr val="002060"/>
                </a:solidFill>
              </a:rPr>
              <a:t>Performance Review – Direct Instrument Mandates </a:t>
            </a:r>
            <a:r>
              <a:rPr lang="en-US" sz="2500" dirty="0" smtClean="0">
                <a:solidFill>
                  <a:srgbClr val="002060"/>
                </a:solidFill>
              </a:rPr>
              <a:t>(FI Funds</a:t>
            </a:r>
            <a:r>
              <a:rPr lang="en-US" sz="2500" dirty="0">
                <a:solidFill>
                  <a:srgbClr val="002060"/>
                </a:solidFill>
              </a:rPr>
              <a:t>)</a:t>
            </a:r>
          </a:p>
        </p:txBody>
      </p:sp>
      <p:sp>
        <p:nvSpPr>
          <p:cNvPr id="5" name="TextBox 4"/>
          <p:cNvSpPr txBox="1"/>
          <p:nvPr/>
        </p:nvSpPr>
        <p:spPr>
          <a:xfrm>
            <a:off x="272520" y="3581400"/>
            <a:ext cx="4604280" cy="230832"/>
          </a:xfrm>
          <a:prstGeom prst="rect">
            <a:avLst/>
          </a:prstGeom>
          <a:noFill/>
        </p:spPr>
        <p:txBody>
          <a:bodyPr wrap="square" rtlCol="0">
            <a:spAutoFit/>
          </a:bodyPr>
          <a:lstStyle/>
          <a:p>
            <a:r>
              <a:rPr lang="en-US" sz="900" i="1" dirty="0" smtClean="0"/>
              <a:t>* PYTD Return are presented as Annualized, Since inception as absolute</a:t>
            </a:r>
            <a:endParaRPr lang="en-US" sz="900" i="1" dirty="0"/>
          </a:p>
        </p:txBody>
      </p:sp>
      <p:graphicFrame>
        <p:nvGraphicFramePr>
          <p:cNvPr id="2" name="Table 1"/>
          <p:cNvGraphicFramePr>
            <a:graphicFrameLocks noGrp="1"/>
          </p:cNvGraphicFramePr>
          <p:nvPr>
            <p:extLst>
              <p:ext uri="{D42A27DB-BD31-4B8C-83A1-F6EECF244321}">
                <p14:modId xmlns:p14="http://schemas.microsoft.com/office/powerpoint/2010/main" val="663943759"/>
              </p:ext>
            </p:extLst>
          </p:nvPr>
        </p:nvGraphicFramePr>
        <p:xfrm>
          <a:off x="304800" y="1516372"/>
          <a:ext cx="8534400" cy="2015087"/>
        </p:xfrm>
        <a:graphic>
          <a:graphicData uri="http://schemas.openxmlformats.org/drawingml/2006/table">
            <a:tbl>
              <a:tblPr>
                <a:tableStyleId>{5C22544A-7EE6-4342-B048-85BDC9FD1C3A}</a:tableStyleId>
              </a:tblPr>
              <a:tblGrid>
                <a:gridCol w="931026">
                  <a:extLst>
                    <a:ext uri="{9D8B030D-6E8A-4147-A177-3AD203B41FA5}">
                      <a16:colId xmlns:a16="http://schemas.microsoft.com/office/drawing/2014/main" xmlns="" val="2208412449"/>
                    </a:ext>
                  </a:extLst>
                </a:gridCol>
                <a:gridCol w="775855">
                  <a:extLst>
                    <a:ext uri="{9D8B030D-6E8A-4147-A177-3AD203B41FA5}">
                      <a16:colId xmlns:a16="http://schemas.microsoft.com/office/drawing/2014/main" xmlns="" val="4105164557"/>
                    </a:ext>
                  </a:extLst>
                </a:gridCol>
                <a:gridCol w="655319">
                  <a:extLst>
                    <a:ext uri="{9D8B030D-6E8A-4147-A177-3AD203B41FA5}">
                      <a16:colId xmlns:a16="http://schemas.microsoft.com/office/drawing/2014/main" xmlns="" val="387838758"/>
                    </a:ext>
                  </a:extLst>
                </a:gridCol>
                <a:gridCol w="762000">
                  <a:extLst>
                    <a:ext uri="{9D8B030D-6E8A-4147-A177-3AD203B41FA5}">
                      <a16:colId xmlns:a16="http://schemas.microsoft.com/office/drawing/2014/main" xmlns="" val="1902249405"/>
                    </a:ext>
                  </a:extLst>
                </a:gridCol>
                <a:gridCol w="762000">
                  <a:extLst>
                    <a:ext uri="{9D8B030D-6E8A-4147-A177-3AD203B41FA5}">
                      <a16:colId xmlns:a16="http://schemas.microsoft.com/office/drawing/2014/main" xmlns="" val="568306913"/>
                    </a:ext>
                  </a:extLst>
                </a:gridCol>
                <a:gridCol w="762000">
                  <a:extLst>
                    <a:ext uri="{9D8B030D-6E8A-4147-A177-3AD203B41FA5}">
                      <a16:colId xmlns:a16="http://schemas.microsoft.com/office/drawing/2014/main" xmlns="" val="3789712748"/>
                    </a:ext>
                  </a:extLst>
                </a:gridCol>
                <a:gridCol w="838200">
                  <a:extLst>
                    <a:ext uri="{9D8B030D-6E8A-4147-A177-3AD203B41FA5}">
                      <a16:colId xmlns:a16="http://schemas.microsoft.com/office/drawing/2014/main" xmlns="" val="1416111189"/>
                    </a:ext>
                  </a:extLst>
                </a:gridCol>
                <a:gridCol w="838200">
                  <a:extLst>
                    <a:ext uri="{9D8B030D-6E8A-4147-A177-3AD203B41FA5}">
                      <a16:colId xmlns:a16="http://schemas.microsoft.com/office/drawing/2014/main" xmlns="" val="1289020554"/>
                    </a:ext>
                  </a:extLst>
                </a:gridCol>
                <a:gridCol w="762000">
                  <a:extLst>
                    <a:ext uri="{9D8B030D-6E8A-4147-A177-3AD203B41FA5}">
                      <a16:colId xmlns:a16="http://schemas.microsoft.com/office/drawing/2014/main" xmlns="" val="3937279977"/>
                    </a:ext>
                  </a:extLst>
                </a:gridCol>
                <a:gridCol w="685800">
                  <a:extLst>
                    <a:ext uri="{9D8B030D-6E8A-4147-A177-3AD203B41FA5}">
                      <a16:colId xmlns:a16="http://schemas.microsoft.com/office/drawing/2014/main" xmlns="" val="2250071242"/>
                    </a:ext>
                  </a:extLst>
                </a:gridCol>
                <a:gridCol w="762000">
                  <a:extLst>
                    <a:ext uri="{9D8B030D-6E8A-4147-A177-3AD203B41FA5}">
                      <a16:colId xmlns:a16="http://schemas.microsoft.com/office/drawing/2014/main" xmlns="" val="2337619444"/>
                    </a:ext>
                  </a:extLst>
                </a:gridCol>
              </a:tblGrid>
              <a:tr h="361604">
                <a:tc gridSpan="3">
                  <a:txBody>
                    <a:bodyPr/>
                    <a:lstStyle/>
                    <a:p>
                      <a:pPr marL="0" algn="ctr" defTabSz="914400" rtl="0" eaLnBrk="1" fontAlgn="ctr" latinLnBrk="0" hangingPunct="1"/>
                      <a:r>
                        <a:rPr lang="en-US" sz="1200" b="1" u="none" strike="noStrike" kern="1200" dirty="0">
                          <a:solidFill>
                            <a:schemeClr val="bg1"/>
                          </a:solidFill>
                          <a:effectLst/>
                          <a:latin typeface="+mn-lt"/>
                          <a:ea typeface="+mn-ea"/>
                          <a:cs typeface="+mn-cs"/>
                        </a:rPr>
                        <a:t>Low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200" b="1" u="none" strike="noStrike" kern="1200" dirty="0">
                          <a:solidFill>
                            <a:schemeClr val="bg1"/>
                          </a:solidFill>
                          <a:effectLst/>
                          <a:latin typeface="+mn-lt"/>
                          <a:ea typeface="+mn-ea"/>
                          <a:cs typeface="+mn-cs"/>
                        </a:rPr>
                        <a:t>PYTD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algn="ctr" defTabSz="914400" rtl="0" eaLnBrk="1" fontAlgn="ctr" latinLnBrk="0" hangingPunct="1"/>
                      <a:r>
                        <a:rPr lang="en-US" sz="1200" b="1" u="none" strike="noStrike" kern="1200" dirty="0">
                          <a:solidFill>
                            <a:schemeClr val="bg1"/>
                          </a:solidFill>
                          <a:effectLst/>
                          <a:latin typeface="+mn-lt"/>
                          <a:ea typeface="+mn-ea"/>
                          <a:cs typeface="+mn-cs"/>
                        </a:rPr>
                        <a:t>Since inception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34556633"/>
                  </a:ext>
                </a:extLst>
              </a:tr>
              <a:tr h="673901">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SMA Type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a:t>
                      </a:r>
                      <a:r>
                        <a:rPr lang="en-US" sz="1100" b="1" u="none" strike="noStrike" kern="1200" dirty="0" smtClean="0">
                          <a:solidFill>
                            <a:schemeClr val="dk1"/>
                          </a:solidFill>
                          <a:effectLst/>
                          <a:latin typeface="+mn-lt"/>
                          <a:ea typeface="+mn-ea"/>
                          <a:cs typeface="+mn-cs"/>
                        </a:rPr>
                        <a:t>AUM    </a:t>
                      </a:r>
                      <a:endParaRPr lang="en-US" sz="1100" b="1"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 </a:t>
                      </a:r>
                      <a:r>
                        <a:rPr lang="en-US" sz="1100" b="1" u="none" strike="noStrike" kern="1200" dirty="0">
                          <a:solidFill>
                            <a:schemeClr val="dk1"/>
                          </a:solidFill>
                          <a:effectLst/>
                          <a:latin typeface="+mn-lt"/>
                          <a:ea typeface="+mn-ea"/>
                          <a:cs typeface="+mn-cs"/>
                        </a:rPr>
                        <a:t>(PKR </a:t>
                      </a:r>
                      <a:r>
                        <a:rPr lang="en-US" sz="1100" b="1" u="none" strike="noStrike" kern="1200" dirty="0" err="1">
                          <a:solidFill>
                            <a:schemeClr val="dk1"/>
                          </a:solidFill>
                          <a:effectLst/>
                          <a:latin typeface="+mn-lt"/>
                          <a:ea typeface="+mn-ea"/>
                          <a:cs typeface="+mn-cs"/>
                        </a:rPr>
                        <a:t>mn</a:t>
                      </a:r>
                      <a:r>
                        <a:rPr lang="en-US" sz="1100" b="1" u="none" strike="noStrike" kern="1200" dirty="0">
                          <a:solidFill>
                            <a:schemeClr val="dk1"/>
                          </a:solidFill>
                          <a:effectLst/>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 FI /Equity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a:t>
                      </a:r>
                      <a:endParaRPr lang="en-US" sz="1100" b="1"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Return</a:t>
                      </a:r>
                      <a:endParaRPr lang="en-US" sz="11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Composite </a:t>
                      </a:r>
                      <a:endParaRPr lang="en-US" sz="1100" b="1"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b="1" u="none" strike="noStrike" kern="1200" dirty="0" smtClean="0">
                          <a:solidFill>
                            <a:schemeClr val="dk1"/>
                          </a:solidFill>
                          <a:effectLst/>
                          <a:latin typeface="+mn-lt"/>
                          <a:ea typeface="+mn-ea"/>
                          <a:cs typeface="+mn-cs"/>
                        </a:rPr>
                        <a:t>BM</a:t>
                      </a:r>
                      <a:endParaRPr lang="en-US" sz="11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Days to Return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Fund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b="1" u="none" strike="noStrike" kern="1200" dirty="0">
                          <a:solidFill>
                            <a:schemeClr val="dk1"/>
                          </a:solidFill>
                          <a:effectLst/>
                          <a:latin typeface="+mn-lt"/>
                          <a:ea typeface="+mn-ea"/>
                          <a:cs typeface="+mn-cs"/>
                        </a:rPr>
                        <a:t>Composite BM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41213049"/>
                  </a:ext>
                </a:extLst>
              </a:tr>
              <a:tr h="476662">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Financial </a:t>
                      </a:r>
                      <a:endParaRPr lang="en-US" sz="1100"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u="none" strike="noStrike" kern="1200" dirty="0" smtClean="0">
                          <a:solidFill>
                            <a:schemeClr val="dk1"/>
                          </a:solidFill>
                          <a:effectLst/>
                          <a:latin typeface="+mn-lt"/>
                          <a:ea typeface="+mn-ea"/>
                          <a:cs typeface="+mn-cs"/>
                        </a:rPr>
                        <a:t>Information </a:t>
                      </a:r>
                    </a:p>
                    <a:p>
                      <a:pPr marL="0" algn="ctr" defTabSz="914400" rtl="0" eaLnBrk="1" fontAlgn="ctr" latinLnBrk="0" hangingPunct="1"/>
                      <a:r>
                        <a:rPr lang="en-US" sz="1100" u="none" strike="noStrike" kern="1200" dirty="0" smtClean="0">
                          <a:solidFill>
                            <a:schemeClr val="dk1"/>
                          </a:solidFill>
                          <a:effectLst/>
                          <a:latin typeface="+mn-lt"/>
                          <a:ea typeface="+mn-ea"/>
                          <a:cs typeface="+mn-cs"/>
                        </a:rPr>
                        <a:t>&amp; </a:t>
                      </a:r>
                      <a:r>
                        <a:rPr lang="en-US" sz="1100" u="none" strike="noStrike" kern="1200" dirty="0">
                          <a:solidFill>
                            <a:schemeClr val="dk1"/>
                          </a:solidFill>
                          <a:effectLst/>
                          <a:latin typeface="+mn-lt"/>
                          <a:ea typeface="+mn-ea"/>
                          <a:cs typeface="+mn-cs"/>
                        </a:rPr>
                        <a:t>Analytics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919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100%/0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3287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157.1%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117.9%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796235"/>
                  </a:ext>
                </a:extLst>
              </a:tr>
              <a:tr h="476662">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Quality </a:t>
                      </a:r>
                      <a:endParaRPr lang="en-US" sz="1100" u="none" strike="noStrike" kern="1200" dirty="0" smtClean="0">
                        <a:solidFill>
                          <a:schemeClr val="dk1"/>
                        </a:solidFill>
                        <a:effectLst/>
                        <a:latin typeface="+mn-lt"/>
                        <a:ea typeface="+mn-ea"/>
                        <a:cs typeface="+mn-cs"/>
                      </a:endParaRPr>
                    </a:p>
                    <a:p>
                      <a:pPr marL="0" algn="ctr" defTabSz="914400" rtl="0" eaLnBrk="1" fontAlgn="ctr" latinLnBrk="0" hangingPunct="1"/>
                      <a:r>
                        <a:rPr lang="en-US" sz="1100" u="none" strike="noStrike" kern="1200" dirty="0" smtClean="0">
                          <a:solidFill>
                            <a:schemeClr val="dk1"/>
                          </a:solidFill>
                          <a:effectLst/>
                          <a:latin typeface="+mn-lt"/>
                          <a:ea typeface="+mn-ea"/>
                          <a:cs typeface="+mn-cs"/>
                        </a:rPr>
                        <a:t>Consultants</a:t>
                      </a:r>
                      <a:endParaRPr lang="en-US" sz="1100"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192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 100%/0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2647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99.2%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78.6%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a:solidFill>
                            <a:schemeClr val="dk1"/>
                          </a:solidFill>
                          <a:effectLst/>
                          <a:latin typeface="+mn-lt"/>
                          <a:ea typeface="+mn-ea"/>
                          <a:cs typeface="+mn-cs"/>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30005483"/>
                  </a:ext>
                </a:extLst>
              </a:tr>
            </a:tbl>
          </a:graphicData>
        </a:graphic>
      </p:graphicFrame>
    </p:spTree>
    <p:extLst>
      <p:ext uri="{BB962C8B-B14F-4D97-AF65-F5344CB8AC3E}">
        <p14:creationId xmlns:p14="http://schemas.microsoft.com/office/powerpoint/2010/main" val="336485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9DD207-B814-48EA-863A-9337CB6D2B89}" type="slidenum">
              <a:rPr lang="en-US" smtClean="0"/>
              <a:pPr/>
              <a:t>9</a:t>
            </a:fld>
            <a:endParaRPr lang="en-US" dirty="0"/>
          </a:p>
        </p:txBody>
      </p:sp>
      <p:sp>
        <p:nvSpPr>
          <p:cNvPr id="6" name="TextBox 5"/>
          <p:cNvSpPr txBox="1"/>
          <p:nvPr/>
        </p:nvSpPr>
        <p:spPr>
          <a:xfrm>
            <a:off x="0" y="533400"/>
            <a:ext cx="9144000" cy="477054"/>
          </a:xfrm>
          <a:prstGeom prst="rect">
            <a:avLst/>
          </a:prstGeom>
          <a:noFill/>
        </p:spPr>
        <p:txBody>
          <a:bodyPr wrap="square" rtlCol="0">
            <a:spAutoFit/>
          </a:bodyPr>
          <a:lstStyle/>
          <a:p>
            <a:r>
              <a:rPr lang="en-US" sz="2500" dirty="0">
                <a:solidFill>
                  <a:srgbClr val="002060"/>
                </a:solidFill>
              </a:rPr>
              <a:t>Performance Comparison – </a:t>
            </a:r>
            <a:r>
              <a:rPr lang="en-US" sz="2500" dirty="0" err="1">
                <a:solidFill>
                  <a:srgbClr val="002060"/>
                </a:solidFill>
              </a:rPr>
              <a:t>Adamjee</a:t>
            </a:r>
            <a:r>
              <a:rPr lang="en-US" sz="2500" dirty="0">
                <a:solidFill>
                  <a:srgbClr val="002060"/>
                </a:solidFill>
              </a:rPr>
              <a:t> Growth Funds</a:t>
            </a:r>
          </a:p>
        </p:txBody>
      </p:sp>
      <p:sp>
        <p:nvSpPr>
          <p:cNvPr id="9" name="TextBox 8"/>
          <p:cNvSpPr txBox="1"/>
          <p:nvPr/>
        </p:nvSpPr>
        <p:spPr>
          <a:xfrm>
            <a:off x="133178" y="3352800"/>
            <a:ext cx="3474719" cy="369332"/>
          </a:xfrm>
          <a:prstGeom prst="rect">
            <a:avLst/>
          </a:prstGeom>
          <a:noFill/>
        </p:spPr>
        <p:txBody>
          <a:bodyPr wrap="square" rtlCol="0">
            <a:spAutoFit/>
          </a:bodyPr>
          <a:lstStyle/>
          <a:p>
            <a:r>
              <a:rPr lang="en-US" sz="900" i="1" dirty="0"/>
              <a:t>IMF </a:t>
            </a:r>
            <a:r>
              <a:rPr lang="en-US" sz="900" i="1" dirty="0" smtClean="0"/>
              <a:t>BM: </a:t>
            </a:r>
            <a:r>
              <a:rPr lang="en-US" sz="900" i="1" dirty="0"/>
              <a:t>60% KSE </a:t>
            </a:r>
            <a:r>
              <a:rPr lang="en-US" sz="900" i="1" dirty="0" smtClean="0"/>
              <a:t>100 </a:t>
            </a:r>
            <a:r>
              <a:rPr lang="en-US" sz="900" i="1" dirty="0"/>
              <a:t>Return + 30% 6M PKRV +10 Min Deposit </a:t>
            </a:r>
            <a:r>
              <a:rPr lang="en-US" sz="900" i="1" dirty="0" smtClean="0"/>
              <a:t>Rate</a:t>
            </a:r>
          </a:p>
          <a:p>
            <a:r>
              <a:rPr lang="en-US" sz="900" i="1" dirty="0" smtClean="0"/>
              <a:t>NUIL: 7.5%</a:t>
            </a:r>
            <a:endParaRPr lang="en-US" sz="900" i="1" dirty="0"/>
          </a:p>
        </p:txBody>
      </p:sp>
      <p:sp>
        <p:nvSpPr>
          <p:cNvPr id="14" name="TextBox 13"/>
          <p:cNvSpPr txBox="1"/>
          <p:nvPr/>
        </p:nvSpPr>
        <p:spPr>
          <a:xfrm>
            <a:off x="304800" y="5857764"/>
            <a:ext cx="4604280" cy="230832"/>
          </a:xfrm>
          <a:prstGeom prst="rect">
            <a:avLst/>
          </a:prstGeom>
          <a:noFill/>
        </p:spPr>
        <p:txBody>
          <a:bodyPr wrap="square" rtlCol="0">
            <a:spAutoFit/>
          </a:bodyPr>
          <a:lstStyle/>
          <a:p>
            <a:r>
              <a:rPr lang="en-US" sz="900" i="1" dirty="0" err="1" smtClean="0"/>
              <a:t>Mazaaf</a:t>
            </a:r>
            <a:r>
              <a:rPr lang="en-US" sz="900" i="1" dirty="0" smtClean="0"/>
              <a:t>  </a:t>
            </a:r>
            <a:r>
              <a:rPr lang="en-US" sz="900" i="1" dirty="0"/>
              <a:t>BM: 60% KMI 30% + 40% 3M Islamic Bank Deposit Rate as selected by MUFAP</a:t>
            </a:r>
          </a:p>
        </p:txBody>
      </p:sp>
      <p:sp>
        <p:nvSpPr>
          <p:cNvPr id="3" name="TextBox 2"/>
          <p:cNvSpPr txBox="1"/>
          <p:nvPr/>
        </p:nvSpPr>
        <p:spPr>
          <a:xfrm>
            <a:off x="133178" y="3794560"/>
            <a:ext cx="3733800" cy="369332"/>
          </a:xfrm>
          <a:prstGeom prst="rect">
            <a:avLst/>
          </a:prstGeom>
          <a:noFill/>
        </p:spPr>
        <p:txBody>
          <a:bodyPr wrap="square" rtlCol="0">
            <a:spAutoFit/>
          </a:bodyPr>
          <a:lstStyle/>
          <a:p>
            <a:r>
              <a:rPr lang="en-US" dirty="0" smtClean="0"/>
              <a:t>Takaful Growth Funds</a:t>
            </a:r>
            <a:endParaRPr lang="en-US" dirty="0"/>
          </a:p>
        </p:txBody>
      </p:sp>
      <p:sp>
        <p:nvSpPr>
          <p:cNvPr id="10" name="TextBox 9"/>
          <p:cNvSpPr txBox="1"/>
          <p:nvPr/>
        </p:nvSpPr>
        <p:spPr>
          <a:xfrm>
            <a:off x="133178" y="1359758"/>
            <a:ext cx="3733800" cy="369332"/>
          </a:xfrm>
          <a:prstGeom prst="rect">
            <a:avLst/>
          </a:prstGeom>
          <a:noFill/>
        </p:spPr>
        <p:txBody>
          <a:bodyPr wrap="square" rtlCol="0">
            <a:spAutoFit/>
          </a:bodyPr>
          <a:lstStyle/>
          <a:p>
            <a:r>
              <a:rPr lang="en-US" dirty="0" smtClean="0"/>
              <a:t>Conventional Growth Funds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394097951"/>
              </p:ext>
            </p:extLst>
          </p:nvPr>
        </p:nvGraphicFramePr>
        <p:xfrm>
          <a:off x="1098550" y="1828800"/>
          <a:ext cx="6946900" cy="1346835"/>
        </p:xfrm>
        <a:graphic>
          <a:graphicData uri="http://schemas.openxmlformats.org/drawingml/2006/table">
            <a:tbl>
              <a:tblPr firstRow="1" bandRow="1">
                <a:tableStyleId>{5C22544A-7EE6-4342-B048-85BDC9FD1C3A}</a:tableStyleId>
              </a:tblPr>
              <a:tblGrid>
                <a:gridCol w="850900">
                  <a:extLst>
                    <a:ext uri="{9D8B030D-6E8A-4147-A177-3AD203B41FA5}">
                      <a16:colId xmlns:a16="http://schemas.microsoft.com/office/drawing/2014/main" xmlns="" val="3712896944"/>
                    </a:ext>
                  </a:extLst>
                </a:gridCol>
                <a:gridCol w="609600">
                  <a:extLst>
                    <a:ext uri="{9D8B030D-6E8A-4147-A177-3AD203B41FA5}">
                      <a16:colId xmlns:a16="http://schemas.microsoft.com/office/drawing/2014/main" xmlns="" val="4011362188"/>
                    </a:ext>
                  </a:extLst>
                </a:gridCol>
                <a:gridCol w="609600">
                  <a:extLst>
                    <a:ext uri="{9D8B030D-6E8A-4147-A177-3AD203B41FA5}">
                      <a16:colId xmlns:a16="http://schemas.microsoft.com/office/drawing/2014/main" xmlns="" val="2358282572"/>
                    </a:ext>
                  </a:extLst>
                </a:gridCol>
                <a:gridCol w="609600">
                  <a:extLst>
                    <a:ext uri="{9D8B030D-6E8A-4147-A177-3AD203B41FA5}">
                      <a16:colId xmlns:a16="http://schemas.microsoft.com/office/drawing/2014/main" xmlns="" val="2054040765"/>
                    </a:ext>
                  </a:extLst>
                </a:gridCol>
                <a:gridCol w="609600">
                  <a:extLst>
                    <a:ext uri="{9D8B030D-6E8A-4147-A177-3AD203B41FA5}">
                      <a16:colId xmlns:a16="http://schemas.microsoft.com/office/drawing/2014/main" xmlns="" val="2310706466"/>
                    </a:ext>
                  </a:extLst>
                </a:gridCol>
                <a:gridCol w="609600">
                  <a:extLst>
                    <a:ext uri="{9D8B030D-6E8A-4147-A177-3AD203B41FA5}">
                      <a16:colId xmlns:a16="http://schemas.microsoft.com/office/drawing/2014/main" xmlns="" val="2014338741"/>
                    </a:ext>
                  </a:extLst>
                </a:gridCol>
                <a:gridCol w="609600">
                  <a:extLst>
                    <a:ext uri="{9D8B030D-6E8A-4147-A177-3AD203B41FA5}">
                      <a16:colId xmlns:a16="http://schemas.microsoft.com/office/drawing/2014/main" xmlns="" val="693495308"/>
                    </a:ext>
                  </a:extLst>
                </a:gridCol>
                <a:gridCol w="609600">
                  <a:extLst>
                    <a:ext uri="{9D8B030D-6E8A-4147-A177-3AD203B41FA5}">
                      <a16:colId xmlns:a16="http://schemas.microsoft.com/office/drawing/2014/main" xmlns="" val="2691725313"/>
                    </a:ext>
                  </a:extLst>
                </a:gridCol>
                <a:gridCol w="609600">
                  <a:extLst>
                    <a:ext uri="{9D8B030D-6E8A-4147-A177-3AD203B41FA5}">
                      <a16:colId xmlns:a16="http://schemas.microsoft.com/office/drawing/2014/main" xmlns="" val="1144819186"/>
                    </a:ext>
                  </a:extLst>
                </a:gridCol>
                <a:gridCol w="609600">
                  <a:extLst>
                    <a:ext uri="{9D8B030D-6E8A-4147-A177-3AD203B41FA5}">
                      <a16:colId xmlns:a16="http://schemas.microsoft.com/office/drawing/2014/main" xmlns="" val="3051581638"/>
                    </a:ext>
                  </a:extLst>
                </a:gridCol>
                <a:gridCol w="609600">
                  <a:extLst>
                    <a:ext uri="{9D8B030D-6E8A-4147-A177-3AD203B41FA5}">
                      <a16:colId xmlns:a16="http://schemas.microsoft.com/office/drawing/2014/main" xmlns="" val="4007722189"/>
                    </a:ext>
                  </a:extLst>
                </a:gridCol>
              </a:tblGrid>
              <a:tr h="333375">
                <a:tc>
                  <a:txBody>
                    <a:bodyPr/>
                    <a:lstStyle/>
                    <a:p>
                      <a:pPr algn="ctr" rtl="0" fontAlgn="ctr"/>
                      <a:r>
                        <a:rPr lang="en-US" sz="1000" u="none" strike="noStrike" dirty="0">
                          <a:effectLst/>
                        </a:rPr>
                        <a:t>Period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IMF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BM</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NUIL</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BM</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Jubilee CGF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Jubilee MF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EFU MGF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IGI AF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IGI BF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KSE-100</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4110583906"/>
                  </a:ext>
                </a:extLst>
              </a:tr>
              <a:tr h="323850">
                <a:tc>
                  <a:txBody>
                    <a:bodyPr/>
                    <a:lstStyle/>
                    <a:p>
                      <a:pPr algn="ctr" rtl="0" fontAlgn="ctr"/>
                      <a:r>
                        <a:rPr lang="en-US" sz="1100" u="none" strike="noStrike" dirty="0">
                          <a:effectLst/>
                        </a:rPr>
                        <a:t>Fund Size - PKR </a:t>
                      </a:r>
                      <a:r>
                        <a:rPr lang="en-US" sz="1100" u="none" strike="noStrike" dirty="0" err="1">
                          <a:effectLst/>
                        </a:rPr>
                        <a:t>mn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19,973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2,481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29,376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95,467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120,170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879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875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9333642"/>
                  </a:ext>
                </a:extLst>
              </a:tr>
              <a:tr h="323850">
                <a:tc>
                  <a:txBody>
                    <a:bodyPr/>
                    <a:lstStyle/>
                    <a:p>
                      <a:pPr algn="ctr" rtl="0" fontAlgn="ctr"/>
                      <a:r>
                        <a:rPr lang="en-US" sz="1100" u="none" strike="noStrike" dirty="0" smtClean="0">
                          <a:effectLst/>
                        </a:rPr>
                        <a:t>FY-21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25.2%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16.0%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7.8%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18.9%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9.4%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23.7</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37.6%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1052259"/>
                  </a:ext>
                </a:extLst>
              </a:tr>
              <a:tr h="323850">
                <a:tc>
                  <a:txBody>
                    <a:bodyPr/>
                    <a:lstStyle/>
                    <a:p>
                      <a:pPr algn="ctr" rtl="0" fontAlgn="ctr"/>
                      <a:r>
                        <a:rPr lang="en-US" sz="1100" u="none" strike="noStrike" dirty="0">
                          <a:effectLst/>
                        </a:rPr>
                        <a:t>Avg. Equity </a:t>
                      </a:r>
                      <a:r>
                        <a:rPr lang="en-US" sz="1100" u="none" strike="noStrike" dirty="0" smtClean="0">
                          <a:effectLst/>
                        </a:rPr>
                        <a:t>FY21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59.1%</a:t>
                      </a:r>
                      <a:endParaRPr lang="en-US" sz="11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60.0%</a:t>
                      </a:r>
                      <a:endParaRPr lang="en-US" sz="11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28.7%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88.3</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32.3%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26.0%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72.1%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35.2%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871932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86116597"/>
              </p:ext>
            </p:extLst>
          </p:nvPr>
        </p:nvGraphicFramePr>
        <p:xfrm>
          <a:off x="1790700" y="4200291"/>
          <a:ext cx="5562599" cy="1389719"/>
        </p:xfrm>
        <a:graphic>
          <a:graphicData uri="http://schemas.openxmlformats.org/drawingml/2006/table">
            <a:tbl>
              <a:tblPr firstRow="1" bandRow="1">
                <a:tableStyleId>{5C22544A-7EE6-4342-B048-85BDC9FD1C3A}</a:tableStyleId>
              </a:tblPr>
              <a:tblGrid>
                <a:gridCol w="1049843">
                  <a:extLst>
                    <a:ext uri="{9D8B030D-6E8A-4147-A177-3AD203B41FA5}">
                      <a16:colId xmlns:a16="http://schemas.microsoft.com/office/drawing/2014/main" xmlns="" val="3470673207"/>
                    </a:ext>
                  </a:extLst>
                </a:gridCol>
                <a:gridCol w="752126">
                  <a:extLst>
                    <a:ext uri="{9D8B030D-6E8A-4147-A177-3AD203B41FA5}">
                      <a16:colId xmlns:a16="http://schemas.microsoft.com/office/drawing/2014/main" xmlns="" val="49500842"/>
                    </a:ext>
                  </a:extLst>
                </a:gridCol>
                <a:gridCol w="752126">
                  <a:extLst>
                    <a:ext uri="{9D8B030D-6E8A-4147-A177-3AD203B41FA5}">
                      <a16:colId xmlns:a16="http://schemas.microsoft.com/office/drawing/2014/main" xmlns="" val="2672330833"/>
                    </a:ext>
                  </a:extLst>
                </a:gridCol>
                <a:gridCol w="752126">
                  <a:extLst>
                    <a:ext uri="{9D8B030D-6E8A-4147-A177-3AD203B41FA5}">
                      <a16:colId xmlns:a16="http://schemas.microsoft.com/office/drawing/2014/main" xmlns="" val="253249270"/>
                    </a:ext>
                  </a:extLst>
                </a:gridCol>
                <a:gridCol w="752126">
                  <a:extLst>
                    <a:ext uri="{9D8B030D-6E8A-4147-A177-3AD203B41FA5}">
                      <a16:colId xmlns:a16="http://schemas.microsoft.com/office/drawing/2014/main" xmlns="" val="3435544367"/>
                    </a:ext>
                  </a:extLst>
                </a:gridCol>
                <a:gridCol w="752126">
                  <a:extLst>
                    <a:ext uri="{9D8B030D-6E8A-4147-A177-3AD203B41FA5}">
                      <a16:colId xmlns:a16="http://schemas.microsoft.com/office/drawing/2014/main" xmlns="" val="3727150138"/>
                    </a:ext>
                  </a:extLst>
                </a:gridCol>
                <a:gridCol w="752126">
                  <a:extLst>
                    <a:ext uri="{9D8B030D-6E8A-4147-A177-3AD203B41FA5}">
                      <a16:colId xmlns:a16="http://schemas.microsoft.com/office/drawing/2014/main" xmlns="" val="1021293677"/>
                    </a:ext>
                  </a:extLst>
                </a:gridCol>
              </a:tblGrid>
              <a:tr h="425033">
                <a:tc>
                  <a:txBody>
                    <a:bodyPr/>
                    <a:lstStyle/>
                    <a:p>
                      <a:pPr algn="ctr" rtl="0" fontAlgn="ctr"/>
                      <a:r>
                        <a:rPr lang="en-US" sz="1000" u="none" strike="noStrike" dirty="0">
                          <a:effectLst/>
                        </a:rPr>
                        <a:t>Period</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err="1">
                          <a:effectLst/>
                        </a:rPr>
                        <a:t>Mazaaf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a:effectLst/>
                        </a:rPr>
                        <a:t>BM</a:t>
                      </a:r>
                      <a:endParaRPr lang="en-US" sz="1000" b="1" i="0" u="none" strike="noStrike">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 Jubilee </a:t>
                      </a:r>
                      <a:r>
                        <a:rPr lang="en-US" sz="1000" u="none" strike="noStrike" dirty="0" smtClean="0">
                          <a:effectLst/>
                        </a:rPr>
                        <a:t>CTGF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EFU </a:t>
                      </a:r>
                      <a:r>
                        <a:rPr lang="en-US" sz="1000" u="none" strike="noStrike" dirty="0" smtClean="0">
                          <a:effectLst/>
                        </a:rPr>
                        <a:t>TGF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IGI </a:t>
                      </a:r>
                      <a:r>
                        <a:rPr lang="en-US" sz="1000" u="none" strike="noStrike" dirty="0" smtClean="0">
                          <a:effectLst/>
                        </a:rPr>
                        <a:t>TAF</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rtl="0" fontAlgn="ctr"/>
                      <a:r>
                        <a:rPr lang="en-US" sz="1000" u="none" strike="noStrike" dirty="0">
                          <a:effectLst/>
                        </a:rPr>
                        <a:t>KMI - 30</a:t>
                      </a:r>
                      <a:endParaRPr lang="en-US" sz="10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2393369568"/>
                  </a:ext>
                </a:extLst>
              </a:tr>
              <a:tr h="314004">
                <a:tc>
                  <a:txBody>
                    <a:bodyPr/>
                    <a:lstStyle/>
                    <a:p>
                      <a:pPr algn="ctr" rtl="0" fontAlgn="ctr"/>
                      <a:r>
                        <a:rPr lang="en-US" sz="1100" u="none" strike="noStrike" dirty="0">
                          <a:effectLst/>
                        </a:rPr>
                        <a:t>Fund Size - PKR </a:t>
                      </a:r>
                      <a:r>
                        <a:rPr lang="en-US" sz="1100" u="none" strike="noStrike" dirty="0" err="1">
                          <a:effectLst/>
                        </a:rPr>
                        <a:t>mn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2,616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11,749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a:effectLst/>
                        </a:rPr>
                        <a:t>8,370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a:effectLst/>
                        </a:rPr>
                        <a:t>625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17080268"/>
                  </a:ext>
                </a:extLst>
              </a:tr>
              <a:tr h="305877">
                <a:tc>
                  <a:txBody>
                    <a:bodyPr/>
                    <a:lstStyle/>
                    <a:p>
                      <a:pPr algn="ctr" rtl="0" fontAlgn="ctr"/>
                      <a:r>
                        <a:rPr lang="en-US" sz="1100" u="none" strike="noStrike" dirty="0" smtClean="0">
                          <a:effectLst/>
                        </a:rPr>
                        <a:t>FY-21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20.5%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23.9%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14.6%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13.8%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20.7%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39.3%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84060398"/>
                  </a:ext>
                </a:extLst>
              </a:tr>
              <a:tr h="314004">
                <a:tc>
                  <a:txBody>
                    <a:bodyPr/>
                    <a:lstStyle/>
                    <a:p>
                      <a:pPr algn="ctr" rtl="0" fontAlgn="ctr"/>
                      <a:r>
                        <a:rPr lang="en-US" sz="1100" u="none" strike="noStrike">
                          <a:effectLst/>
                        </a:rPr>
                        <a:t>Avg. Equity FY-21</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56.7</a:t>
                      </a:r>
                      <a:r>
                        <a:rPr lang="en-US" sz="1100" u="none" strike="noStrike" kern="1200" dirty="0">
                          <a:solidFill>
                            <a:schemeClr val="dk1"/>
                          </a:solidFill>
                          <a:effectLst/>
                          <a:latin typeface="+mn-lt"/>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100" u="none" strike="noStrike" kern="1200" dirty="0" smtClean="0">
                          <a:solidFill>
                            <a:schemeClr val="dk1"/>
                          </a:solidFill>
                          <a:effectLst/>
                          <a:latin typeface="+mn-lt"/>
                          <a:ea typeface="+mn-ea"/>
                          <a:cs typeface="+mn-cs"/>
                        </a:rPr>
                        <a:t>60.0%</a:t>
                      </a:r>
                      <a:endParaRPr lang="en-US" sz="11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56.3%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27.7%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100" u="none" strike="noStrike" dirty="0" smtClean="0">
                          <a:effectLst/>
                        </a:rPr>
                        <a:t>65.9%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8062126"/>
                  </a:ext>
                </a:extLst>
              </a:tr>
            </a:tbl>
          </a:graphicData>
        </a:graphic>
      </p:graphicFrame>
    </p:spTree>
    <p:extLst>
      <p:ext uri="{BB962C8B-B14F-4D97-AF65-F5344CB8AC3E}">
        <p14:creationId xmlns:p14="http://schemas.microsoft.com/office/powerpoint/2010/main" val="1925208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12395</TotalTime>
  <Words>2168</Words>
  <Application>Microsoft Office PowerPoint</Application>
  <PresentationFormat>On-screen Show (4:3)</PresentationFormat>
  <Paragraphs>751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Fazeel</dc:creator>
  <cp:lastModifiedBy>m.arsalan</cp:lastModifiedBy>
  <cp:revision>471</cp:revision>
  <cp:lastPrinted>2020-02-14T05:47:21Z</cp:lastPrinted>
  <dcterms:created xsi:type="dcterms:W3CDTF">2018-03-05T06:25:22Z</dcterms:created>
  <dcterms:modified xsi:type="dcterms:W3CDTF">2021-07-19T11:15:31Z</dcterms:modified>
</cp:coreProperties>
</file>