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88" r:id="rId2"/>
  </p:sldIdLst>
  <p:sldSz cx="109728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zaib Anwar" initials="SA" lastIdx="1" clrIdx="0">
    <p:extLst>
      <p:ext uri="{19B8F6BF-5375-455C-9EA6-DF929625EA0E}">
        <p15:presenceInfo xmlns:p15="http://schemas.microsoft.com/office/powerpoint/2012/main" userId="S-1-5-21-796845957-2145958837-839522115-11433" providerId="AD"/>
      </p:ext>
    </p:extLst>
  </p:cmAuthor>
  <p:cmAuthor id="2" name="Hamza Saleem" initials="HS" lastIdx="2" clrIdx="1">
    <p:extLst>
      <p:ext uri="{19B8F6BF-5375-455C-9EA6-DF929625EA0E}">
        <p15:presenceInfo xmlns:p15="http://schemas.microsoft.com/office/powerpoint/2012/main" userId="S-1-5-21-796845957-2145958837-839522115-202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ED7D31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67EB072-4962-4C15-8457-B60ECDF37ADF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5213" y="1200150"/>
            <a:ext cx="51847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96441C1-B830-4DBB-839C-8DBB38483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95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8"/>
            <a:ext cx="8229600" cy="165576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7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7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0" y="365125"/>
            <a:ext cx="236601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365125"/>
            <a:ext cx="696087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5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2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5" y="1709739"/>
            <a:ext cx="946404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5" y="4589464"/>
            <a:ext cx="9464040" cy="1500187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4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825625"/>
            <a:ext cx="466344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1825625"/>
            <a:ext cx="466344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4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365126"/>
            <a:ext cx="946404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1681163"/>
            <a:ext cx="4642008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2505075"/>
            <a:ext cx="464200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4869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4869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2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72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6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57200"/>
            <a:ext cx="3539013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987426"/>
            <a:ext cx="5554980" cy="4873625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2057400"/>
            <a:ext cx="3539013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9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57200"/>
            <a:ext cx="3539013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987426"/>
            <a:ext cx="5554980" cy="4873625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2057400"/>
            <a:ext cx="3539013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365126"/>
            <a:ext cx="94640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1825625"/>
            <a:ext cx="94640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3CFC8-F979-4812-9A39-59A73771E913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F483F-1FE2-42D2-BFEE-B40C420C95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8940" y="6457891"/>
            <a:ext cx="1814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 dirty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1000" i="1" dirty="0">
                <a:solidFill>
                  <a:srgbClr val="FF0000"/>
                </a:solidFill>
              </a:rPr>
              <a:t>Property of MCB Arif Habib 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613" y="6566397"/>
            <a:ext cx="1637150" cy="22497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835" y="6530604"/>
            <a:ext cx="567410" cy="2199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7490" y="6508465"/>
            <a:ext cx="613818" cy="31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3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489" y="-249245"/>
            <a:ext cx="9464040" cy="1325563"/>
          </a:xfrm>
        </p:spPr>
        <p:txBody>
          <a:bodyPr>
            <a:normAutofit/>
          </a:bodyPr>
          <a:lstStyle/>
          <a:p>
            <a:pPr algn="l"/>
            <a:r>
              <a:rPr lang="en-US" sz="2400" b="1" u="sng" dirty="0">
                <a:solidFill>
                  <a:schemeClr val="tx2"/>
                </a:solidFill>
                <a:latin typeface="Georgia" panose="02040502050405020303" pitchFamily="18" charset="0"/>
                <a:ea typeface="Verdana" pitchFamily="34" charset="0"/>
                <a:cs typeface="Verdana" pitchFamily="34" charset="0"/>
              </a:rPr>
              <a:t>Status Report – Action 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889189"/>
              </p:ext>
            </p:extLst>
          </p:nvPr>
        </p:nvGraphicFramePr>
        <p:xfrm>
          <a:off x="640554" y="735795"/>
          <a:ext cx="6376998" cy="681045"/>
        </p:xfrm>
        <a:graphic>
          <a:graphicData uri="http://schemas.openxmlformats.org/drawingml/2006/table">
            <a:tbl>
              <a:tblPr/>
              <a:tblGrid>
                <a:gridCol w="384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2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Total Outstanding Issues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In Progress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Closed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35313" y="1489065"/>
            <a:ext cx="3193740" cy="512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u="sng" dirty="0" smtClean="0">
                <a:solidFill>
                  <a:schemeClr val="tx2"/>
                </a:solidFill>
                <a:latin typeface="Georgia" panose="02040502050405020303" pitchFamily="18" charset="0"/>
                <a:ea typeface="Verdana" pitchFamily="34" charset="0"/>
                <a:cs typeface="Verdana" pitchFamily="34" charset="0"/>
              </a:rPr>
              <a:t>Action items in progress</a:t>
            </a:r>
            <a:endParaRPr lang="en-US" sz="1800" b="1" u="sng" dirty="0">
              <a:solidFill>
                <a:schemeClr val="tx2"/>
              </a:solidFill>
              <a:latin typeface="Georgia" panose="02040502050405020303" pitchFamily="18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013838"/>
              </p:ext>
            </p:extLst>
          </p:nvPr>
        </p:nvGraphicFramePr>
        <p:xfrm>
          <a:off x="635313" y="2085974"/>
          <a:ext cx="9772650" cy="427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1288">
                  <a:extLst>
                    <a:ext uri="{9D8B030D-6E8A-4147-A177-3AD203B41FA5}">
                      <a16:colId xmlns:a16="http://schemas.microsoft.com/office/drawing/2014/main" val="2194477166"/>
                    </a:ext>
                  </a:extLst>
                </a:gridCol>
                <a:gridCol w="2965828">
                  <a:extLst>
                    <a:ext uri="{9D8B030D-6E8A-4147-A177-3AD203B41FA5}">
                      <a16:colId xmlns:a16="http://schemas.microsoft.com/office/drawing/2014/main" val="2034039101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3198308315"/>
                    </a:ext>
                  </a:extLst>
                </a:gridCol>
                <a:gridCol w="1678675">
                  <a:extLst>
                    <a:ext uri="{9D8B030D-6E8A-4147-A177-3AD203B41FA5}">
                      <a16:colId xmlns:a16="http://schemas.microsoft.com/office/drawing/2014/main" val="4172271301"/>
                    </a:ext>
                  </a:extLst>
                </a:gridCol>
                <a:gridCol w="3299378">
                  <a:extLst>
                    <a:ext uri="{9D8B030D-6E8A-4147-A177-3AD203B41FA5}">
                      <a16:colId xmlns:a16="http://schemas.microsoft.com/office/drawing/2014/main" val="2649953366"/>
                    </a:ext>
                  </a:extLst>
                </a:gridCol>
              </a:tblGrid>
              <a:tr h="3327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S. No.</a:t>
                      </a:r>
                      <a:endParaRPr lang="en-US" sz="115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Description</a:t>
                      </a:r>
                      <a:endParaRPr lang="en-US" sz="115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Department</a:t>
                      </a:r>
                      <a:endParaRPr lang="en-US" sz="115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Issue highlighted on</a:t>
                      </a:r>
                      <a:endParaRPr lang="en-US" sz="115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Status</a:t>
                      </a:r>
                      <a:endParaRPr lang="en-US" sz="115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41541"/>
                  </a:ext>
                </a:extLst>
              </a:tr>
              <a:tr h="708799">
                <a:tc>
                  <a:txBody>
                    <a:bodyPr/>
                    <a:lstStyle/>
                    <a:p>
                      <a:pPr marL="0" marR="0" indent="0" algn="ctr" defTabSz="82296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</a:t>
                      </a:r>
                      <a:endParaRPr lang="en-US" sz="1500" kern="120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Term of Reference of HR Committee.</a:t>
                      </a:r>
                    </a:p>
                  </a:txBody>
                  <a:tcPr marL="8890" marR="8890" marT="88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Head of Human Resource</a:t>
                      </a:r>
                    </a:p>
                  </a:txBody>
                  <a:tcPr marL="8890" marR="8890" marT="88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Meeting No. 18 dated October 10, 2019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In Progress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568631"/>
                  </a:ext>
                </a:extLst>
              </a:tr>
              <a:tr h="1373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</a:t>
                      </a:r>
                      <a:endParaRPr lang="en-US" sz="1500" kern="120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Changes in grade structure to align with applicable law  requirements.</a:t>
                      </a:r>
                      <a:endParaRPr lang="en-US" sz="1200" kern="120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Head of Human Resource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Meeting No. 19 dated December 23, 2019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Completed in appraisal cycle in July 2021.</a:t>
                      </a:r>
                      <a:endParaRPr lang="en-US" sz="1200" b="0" i="0" u="none" strike="noStrike" dirty="0" smtClean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53038"/>
                  </a:ext>
                </a:extLst>
              </a:tr>
              <a:tr h="10553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3. </a:t>
                      </a:r>
                      <a:endParaRPr lang="en-US" sz="1500" kern="120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Outsourcing the non management function as a services contract.</a:t>
                      </a:r>
                      <a:endParaRPr lang="en-US" sz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Head of Human Resource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Meeting No. 19 dated December 23, 2019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Agreements are under process with </a:t>
                      </a:r>
                      <a:r>
                        <a:rPr lang="en-US" sz="12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vendor and legal advisor.  </a:t>
                      </a:r>
                      <a:r>
                        <a:rPr lang="en-US" sz="12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Management expects the task to be finalized by end of this quarter.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643686"/>
                  </a:ext>
                </a:extLst>
              </a:tr>
              <a:tr h="776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4. </a:t>
                      </a:r>
                      <a:endParaRPr lang="en-US" sz="1500" kern="120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Revamping existing HR policies.</a:t>
                      </a:r>
                    </a:p>
                  </a:txBody>
                  <a:tcPr marL="8890" marR="8890" marT="88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</a:rPr>
                        <a:t>Head of Human Resource</a:t>
                      </a:r>
                    </a:p>
                    <a:p>
                      <a:pPr marL="0" marR="0" lvl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Meeting No. 19 dated December 23, 2019</a:t>
                      </a: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Has been made part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Georgia" panose="02040502050405020303" pitchFamily="18" charset="0"/>
                        </a:rPr>
                        <a:t> of Agenda of this meeting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baseline="0" dirty="0" smtClean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36125" marR="3612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045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8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10039</TotalTime>
  <Words>161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Verdana</vt:lpstr>
      <vt:lpstr>Office Theme</vt:lpstr>
      <vt:lpstr>Status Report – Action Items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shazaib anwar</dc:creator>
  <cp:lastModifiedBy>Zehra Aziz</cp:lastModifiedBy>
  <cp:revision>135</cp:revision>
  <cp:lastPrinted>2021-10-29T11:09:14Z</cp:lastPrinted>
  <dcterms:created xsi:type="dcterms:W3CDTF">2020-02-05T12:55:03Z</dcterms:created>
  <dcterms:modified xsi:type="dcterms:W3CDTF">2021-11-03T10:12:25Z</dcterms:modified>
</cp:coreProperties>
</file>