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9"/>
  </p:notesMasterIdLst>
  <p:sldIdLst>
    <p:sldId id="257" r:id="rId2"/>
    <p:sldId id="450" r:id="rId3"/>
    <p:sldId id="451" r:id="rId4"/>
    <p:sldId id="452" r:id="rId5"/>
    <p:sldId id="453" r:id="rId6"/>
    <p:sldId id="454" r:id="rId7"/>
    <p:sldId id="274" r:id="rId8"/>
  </p:sldIdLst>
  <p:sldSz cx="10972800" cy="6858000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hazaib Anwar" initials="SA" lastIdx="1" clrIdx="0">
    <p:extLst>
      <p:ext uri="{19B8F6BF-5375-455C-9EA6-DF929625EA0E}">
        <p15:presenceInfo xmlns:p15="http://schemas.microsoft.com/office/powerpoint/2012/main" userId="S-1-5-21-796845957-2145958837-839522115-11433" providerId="AD"/>
      </p:ext>
    </p:extLst>
  </p:cmAuthor>
  <p:cmAuthor id="2" name="Hamza Saleem" initials="HS" lastIdx="2" clrIdx="1">
    <p:extLst>
      <p:ext uri="{19B8F6BF-5375-455C-9EA6-DF929625EA0E}">
        <p15:presenceInfo xmlns:p15="http://schemas.microsoft.com/office/powerpoint/2012/main" userId="S-1-5-21-796845957-2145958837-839522115-20278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B9BD5"/>
    <a:srgbClr val="00B050"/>
    <a:srgbClr val="ED7D3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42" autoAdjust="0"/>
    <p:restoredTop sz="94660"/>
  </p:normalViewPr>
  <p:slideViewPr>
    <p:cSldViewPr snapToGrid="0">
      <p:cViewPr varScale="1">
        <p:scale>
          <a:sx n="88" d="100"/>
          <a:sy n="88" d="100"/>
        </p:scale>
        <p:origin x="739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1727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1727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F67EB072-4962-4C15-8457-B60ECDF37ADF}" type="datetimeFigureOut">
              <a:rPr lang="en-US" smtClean="0"/>
              <a:t>12/29/2021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065213" y="1200150"/>
            <a:ext cx="5184775" cy="32400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620577"/>
            <a:ext cx="5852160" cy="3780473"/>
          </a:xfrm>
          <a:prstGeom prst="rect">
            <a:avLst/>
          </a:prstGeom>
        </p:spPr>
        <p:txBody>
          <a:bodyPr vert="horz" lIns="96661" tIns="48331" rIns="96661" bIns="48331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1726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1726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296441C1-B830-4DBB-839C-8DBB38483A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55952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065213" y="1200150"/>
            <a:ext cx="5184775" cy="32400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6441C1-B830-4DBB-839C-8DBB38483ACE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44982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122363"/>
            <a:ext cx="8229600" cy="2387600"/>
          </a:xfrm>
        </p:spPr>
        <p:txBody>
          <a:bodyPr anchor="b"/>
          <a:lstStyle>
            <a:lvl1pPr algn="ctr"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02038"/>
            <a:ext cx="8229600" cy="1655762"/>
          </a:xfrm>
        </p:spPr>
        <p:txBody>
          <a:bodyPr/>
          <a:lstStyle>
            <a:lvl1pPr marL="0" indent="0" algn="ctr">
              <a:buNone/>
              <a:defRPr sz="2160"/>
            </a:lvl1pPr>
            <a:lvl2pPr marL="411480" indent="0" algn="ctr">
              <a:buNone/>
              <a:defRPr sz="1800"/>
            </a:lvl2pPr>
            <a:lvl3pPr marL="822960" indent="0" algn="ctr">
              <a:buNone/>
              <a:defRPr sz="1620"/>
            </a:lvl3pPr>
            <a:lvl4pPr marL="1234440" indent="0" algn="ctr">
              <a:buNone/>
              <a:defRPr sz="1440"/>
            </a:lvl4pPr>
            <a:lvl5pPr marL="1645920" indent="0" algn="ctr">
              <a:buNone/>
              <a:defRPr sz="1440"/>
            </a:lvl5pPr>
            <a:lvl6pPr marL="2057400" indent="0" algn="ctr">
              <a:buNone/>
              <a:defRPr sz="1440"/>
            </a:lvl6pPr>
            <a:lvl7pPr marL="2468880" indent="0" algn="ctr">
              <a:buNone/>
              <a:defRPr sz="1440"/>
            </a:lvl7pPr>
            <a:lvl8pPr marL="2880360" indent="0" algn="ctr">
              <a:buNone/>
              <a:defRPr sz="1440"/>
            </a:lvl8pPr>
            <a:lvl9pPr marL="3291840" indent="0" algn="ctr">
              <a:buNone/>
              <a:defRPr sz="144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43CFC8-F979-4812-9A39-59A73771E913}" type="datetimeFigureOut">
              <a:rPr lang="en-US" smtClean="0"/>
              <a:t>12/29/2021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7F483F-1FE2-42D2-BFEE-B40C420C95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10733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43CFC8-F979-4812-9A39-59A73771E913}" type="datetimeFigureOut">
              <a:rPr lang="en-US" smtClean="0"/>
              <a:t>12/29/2021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7F483F-1FE2-42D2-BFEE-B40C420C95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17781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852410" y="365125"/>
            <a:ext cx="236601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54380" y="365125"/>
            <a:ext cx="696087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43CFC8-F979-4812-9A39-59A73771E913}" type="datetimeFigureOut">
              <a:rPr lang="en-US" smtClean="0"/>
              <a:t>12/29/2021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7F483F-1FE2-42D2-BFEE-B40C420C95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53543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43CFC8-F979-4812-9A39-59A73771E913}" type="datetimeFigureOut">
              <a:rPr lang="en-US" smtClean="0"/>
              <a:t>12/29/2021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7F483F-1FE2-42D2-BFEE-B40C420C95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23244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8665" y="1709739"/>
            <a:ext cx="9464040" cy="2852737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8665" y="4589464"/>
            <a:ext cx="9464040" cy="1500187"/>
          </a:xfrm>
        </p:spPr>
        <p:txBody>
          <a:bodyPr/>
          <a:lstStyle>
            <a:lvl1pPr marL="0" indent="0">
              <a:buNone/>
              <a:defRPr sz="2160">
                <a:solidFill>
                  <a:schemeClr val="tx1">
                    <a:tint val="75000"/>
                  </a:schemeClr>
                </a:solidFill>
              </a:defRPr>
            </a:lvl1pPr>
            <a:lvl2pPr marL="41148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822960" indent="0">
              <a:buNone/>
              <a:defRPr sz="1620">
                <a:solidFill>
                  <a:schemeClr val="tx1">
                    <a:tint val="75000"/>
                  </a:schemeClr>
                </a:solidFill>
              </a:defRPr>
            </a:lvl3pPr>
            <a:lvl4pPr marL="1234440" indent="0">
              <a:buNone/>
              <a:defRPr sz="1440">
                <a:solidFill>
                  <a:schemeClr val="tx1">
                    <a:tint val="75000"/>
                  </a:schemeClr>
                </a:solidFill>
              </a:defRPr>
            </a:lvl4pPr>
            <a:lvl5pPr marL="1645920" indent="0">
              <a:buNone/>
              <a:defRPr sz="1440">
                <a:solidFill>
                  <a:schemeClr val="tx1">
                    <a:tint val="75000"/>
                  </a:schemeClr>
                </a:solidFill>
              </a:defRPr>
            </a:lvl5pPr>
            <a:lvl6pPr marL="2057400" indent="0">
              <a:buNone/>
              <a:defRPr sz="1440">
                <a:solidFill>
                  <a:schemeClr val="tx1">
                    <a:tint val="75000"/>
                  </a:schemeClr>
                </a:solidFill>
              </a:defRPr>
            </a:lvl6pPr>
            <a:lvl7pPr marL="2468880" indent="0">
              <a:buNone/>
              <a:defRPr sz="1440">
                <a:solidFill>
                  <a:schemeClr val="tx1">
                    <a:tint val="75000"/>
                  </a:schemeClr>
                </a:solidFill>
              </a:defRPr>
            </a:lvl7pPr>
            <a:lvl8pPr marL="2880360" indent="0">
              <a:buNone/>
              <a:defRPr sz="1440">
                <a:solidFill>
                  <a:schemeClr val="tx1">
                    <a:tint val="75000"/>
                  </a:schemeClr>
                </a:solidFill>
              </a:defRPr>
            </a:lvl8pPr>
            <a:lvl9pPr marL="3291840" indent="0">
              <a:buNone/>
              <a:defRPr sz="144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43CFC8-F979-4812-9A39-59A73771E913}" type="datetimeFigureOut">
              <a:rPr lang="en-US" smtClean="0"/>
              <a:t>12/29/2021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7F483F-1FE2-42D2-BFEE-B40C420C95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41446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54380" y="1825625"/>
            <a:ext cx="466344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54980" y="1825625"/>
            <a:ext cx="466344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43CFC8-F979-4812-9A39-59A73771E913}" type="datetimeFigureOut">
              <a:rPr lang="en-US" smtClean="0"/>
              <a:t>12/29/2021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7F483F-1FE2-42D2-BFEE-B40C420C95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48453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5809" y="365126"/>
            <a:ext cx="946404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5810" y="1681163"/>
            <a:ext cx="4642008" cy="823912"/>
          </a:xfrm>
        </p:spPr>
        <p:txBody>
          <a:bodyPr anchor="b"/>
          <a:lstStyle>
            <a:lvl1pPr marL="0" indent="0">
              <a:buNone/>
              <a:defRPr sz="2160" b="1"/>
            </a:lvl1pPr>
            <a:lvl2pPr marL="411480" indent="0">
              <a:buNone/>
              <a:defRPr sz="1800" b="1"/>
            </a:lvl2pPr>
            <a:lvl3pPr marL="822960" indent="0">
              <a:buNone/>
              <a:defRPr sz="1620" b="1"/>
            </a:lvl3pPr>
            <a:lvl4pPr marL="1234440" indent="0">
              <a:buNone/>
              <a:defRPr sz="1440" b="1"/>
            </a:lvl4pPr>
            <a:lvl5pPr marL="1645920" indent="0">
              <a:buNone/>
              <a:defRPr sz="1440" b="1"/>
            </a:lvl5pPr>
            <a:lvl6pPr marL="2057400" indent="0">
              <a:buNone/>
              <a:defRPr sz="1440" b="1"/>
            </a:lvl6pPr>
            <a:lvl7pPr marL="2468880" indent="0">
              <a:buNone/>
              <a:defRPr sz="1440" b="1"/>
            </a:lvl7pPr>
            <a:lvl8pPr marL="2880360" indent="0">
              <a:buNone/>
              <a:defRPr sz="1440" b="1"/>
            </a:lvl8pPr>
            <a:lvl9pPr marL="3291840" indent="0">
              <a:buNone/>
              <a:defRPr sz="144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5810" y="2505075"/>
            <a:ext cx="464200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554980" y="1681163"/>
            <a:ext cx="4664869" cy="823912"/>
          </a:xfrm>
        </p:spPr>
        <p:txBody>
          <a:bodyPr anchor="b"/>
          <a:lstStyle>
            <a:lvl1pPr marL="0" indent="0">
              <a:buNone/>
              <a:defRPr sz="2160" b="1"/>
            </a:lvl1pPr>
            <a:lvl2pPr marL="411480" indent="0">
              <a:buNone/>
              <a:defRPr sz="1800" b="1"/>
            </a:lvl2pPr>
            <a:lvl3pPr marL="822960" indent="0">
              <a:buNone/>
              <a:defRPr sz="1620" b="1"/>
            </a:lvl3pPr>
            <a:lvl4pPr marL="1234440" indent="0">
              <a:buNone/>
              <a:defRPr sz="1440" b="1"/>
            </a:lvl4pPr>
            <a:lvl5pPr marL="1645920" indent="0">
              <a:buNone/>
              <a:defRPr sz="1440" b="1"/>
            </a:lvl5pPr>
            <a:lvl6pPr marL="2057400" indent="0">
              <a:buNone/>
              <a:defRPr sz="1440" b="1"/>
            </a:lvl6pPr>
            <a:lvl7pPr marL="2468880" indent="0">
              <a:buNone/>
              <a:defRPr sz="1440" b="1"/>
            </a:lvl7pPr>
            <a:lvl8pPr marL="2880360" indent="0">
              <a:buNone/>
              <a:defRPr sz="1440" b="1"/>
            </a:lvl8pPr>
            <a:lvl9pPr marL="3291840" indent="0">
              <a:buNone/>
              <a:defRPr sz="144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54980" y="2505075"/>
            <a:ext cx="4664869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43CFC8-F979-4812-9A39-59A73771E913}" type="datetimeFigureOut">
              <a:rPr lang="en-US" smtClean="0"/>
              <a:t>12/29/2021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7F483F-1FE2-42D2-BFEE-B40C420C95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12236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43CFC8-F979-4812-9A39-59A73771E913}" type="datetimeFigureOut">
              <a:rPr lang="en-US" smtClean="0"/>
              <a:t>12/29/2021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7F483F-1FE2-42D2-BFEE-B40C420C95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97726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43CFC8-F979-4812-9A39-59A73771E913}" type="datetimeFigureOut">
              <a:rPr lang="en-US" smtClean="0"/>
              <a:t>12/29/2021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7F483F-1FE2-42D2-BFEE-B40C420C95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04640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5810" y="457200"/>
            <a:ext cx="3539013" cy="1600200"/>
          </a:xfrm>
        </p:spPr>
        <p:txBody>
          <a:bodyPr anchor="b"/>
          <a:lstStyle>
            <a:lvl1pPr>
              <a:defRPr sz="288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64869" y="987426"/>
            <a:ext cx="5554980" cy="4873625"/>
          </a:xfrm>
        </p:spPr>
        <p:txBody>
          <a:bodyPr/>
          <a:lstStyle>
            <a:lvl1pPr>
              <a:defRPr sz="2880"/>
            </a:lvl1pPr>
            <a:lvl2pPr>
              <a:defRPr sz="2520"/>
            </a:lvl2pPr>
            <a:lvl3pPr>
              <a:defRPr sz="216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55810" y="2057400"/>
            <a:ext cx="3539013" cy="3811588"/>
          </a:xfrm>
        </p:spPr>
        <p:txBody>
          <a:bodyPr/>
          <a:lstStyle>
            <a:lvl1pPr marL="0" indent="0">
              <a:buNone/>
              <a:defRPr sz="1440"/>
            </a:lvl1pPr>
            <a:lvl2pPr marL="411480" indent="0">
              <a:buNone/>
              <a:defRPr sz="1260"/>
            </a:lvl2pPr>
            <a:lvl3pPr marL="822960" indent="0">
              <a:buNone/>
              <a:defRPr sz="1080"/>
            </a:lvl3pPr>
            <a:lvl4pPr marL="1234440" indent="0">
              <a:buNone/>
              <a:defRPr sz="900"/>
            </a:lvl4pPr>
            <a:lvl5pPr marL="1645920" indent="0">
              <a:buNone/>
              <a:defRPr sz="900"/>
            </a:lvl5pPr>
            <a:lvl6pPr marL="2057400" indent="0">
              <a:buNone/>
              <a:defRPr sz="900"/>
            </a:lvl6pPr>
            <a:lvl7pPr marL="2468880" indent="0">
              <a:buNone/>
              <a:defRPr sz="900"/>
            </a:lvl7pPr>
            <a:lvl8pPr marL="2880360" indent="0">
              <a:buNone/>
              <a:defRPr sz="900"/>
            </a:lvl8pPr>
            <a:lvl9pPr marL="329184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43CFC8-F979-4812-9A39-59A73771E913}" type="datetimeFigureOut">
              <a:rPr lang="en-US" smtClean="0"/>
              <a:t>12/29/2021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7F483F-1FE2-42D2-BFEE-B40C420C95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90968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5810" y="457200"/>
            <a:ext cx="3539013" cy="1600200"/>
          </a:xfrm>
        </p:spPr>
        <p:txBody>
          <a:bodyPr anchor="b"/>
          <a:lstStyle>
            <a:lvl1pPr>
              <a:defRPr sz="288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664869" y="987426"/>
            <a:ext cx="5554980" cy="4873625"/>
          </a:xfrm>
        </p:spPr>
        <p:txBody>
          <a:bodyPr anchor="t"/>
          <a:lstStyle>
            <a:lvl1pPr marL="0" indent="0">
              <a:buNone/>
              <a:defRPr sz="2880"/>
            </a:lvl1pPr>
            <a:lvl2pPr marL="411480" indent="0">
              <a:buNone/>
              <a:defRPr sz="2520"/>
            </a:lvl2pPr>
            <a:lvl3pPr marL="822960" indent="0">
              <a:buNone/>
              <a:defRPr sz="2160"/>
            </a:lvl3pPr>
            <a:lvl4pPr marL="1234440" indent="0">
              <a:buNone/>
              <a:defRPr sz="1800"/>
            </a:lvl4pPr>
            <a:lvl5pPr marL="1645920" indent="0">
              <a:buNone/>
              <a:defRPr sz="1800"/>
            </a:lvl5pPr>
            <a:lvl6pPr marL="2057400" indent="0">
              <a:buNone/>
              <a:defRPr sz="1800"/>
            </a:lvl6pPr>
            <a:lvl7pPr marL="2468880" indent="0">
              <a:buNone/>
              <a:defRPr sz="1800"/>
            </a:lvl7pPr>
            <a:lvl8pPr marL="2880360" indent="0">
              <a:buNone/>
              <a:defRPr sz="1800"/>
            </a:lvl8pPr>
            <a:lvl9pPr marL="3291840" indent="0">
              <a:buNone/>
              <a:defRPr sz="18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55810" y="2057400"/>
            <a:ext cx="3539013" cy="3811588"/>
          </a:xfrm>
        </p:spPr>
        <p:txBody>
          <a:bodyPr/>
          <a:lstStyle>
            <a:lvl1pPr marL="0" indent="0">
              <a:buNone/>
              <a:defRPr sz="1440"/>
            </a:lvl1pPr>
            <a:lvl2pPr marL="411480" indent="0">
              <a:buNone/>
              <a:defRPr sz="1260"/>
            </a:lvl2pPr>
            <a:lvl3pPr marL="822960" indent="0">
              <a:buNone/>
              <a:defRPr sz="1080"/>
            </a:lvl3pPr>
            <a:lvl4pPr marL="1234440" indent="0">
              <a:buNone/>
              <a:defRPr sz="900"/>
            </a:lvl4pPr>
            <a:lvl5pPr marL="1645920" indent="0">
              <a:buNone/>
              <a:defRPr sz="900"/>
            </a:lvl5pPr>
            <a:lvl6pPr marL="2057400" indent="0">
              <a:buNone/>
              <a:defRPr sz="900"/>
            </a:lvl6pPr>
            <a:lvl7pPr marL="2468880" indent="0">
              <a:buNone/>
              <a:defRPr sz="900"/>
            </a:lvl7pPr>
            <a:lvl8pPr marL="2880360" indent="0">
              <a:buNone/>
              <a:defRPr sz="900"/>
            </a:lvl8pPr>
            <a:lvl9pPr marL="329184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43CFC8-F979-4812-9A39-59A73771E913}" type="datetimeFigureOut">
              <a:rPr lang="en-US" smtClean="0"/>
              <a:t>12/29/2021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7F483F-1FE2-42D2-BFEE-B40C420C95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48547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54380" y="365126"/>
            <a:ext cx="946404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4380" y="1825625"/>
            <a:ext cx="946404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4380" y="6356351"/>
            <a:ext cx="24688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43CFC8-F979-4812-9A39-59A73771E913}" type="datetimeFigureOut">
              <a:rPr lang="en-US" smtClean="0"/>
              <a:t>12/29/2021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34740" y="6356351"/>
            <a:ext cx="370332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749540" y="6356351"/>
            <a:ext cx="24688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7F483F-1FE2-42D2-BFEE-B40C420C95AE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extBox 6"/>
          <p:cNvSpPr txBox="1"/>
          <p:nvPr userDrawn="1"/>
        </p:nvSpPr>
        <p:spPr>
          <a:xfrm>
            <a:off x="4578940" y="6457891"/>
            <a:ext cx="181492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00" i="1" dirty="0">
                <a:solidFill>
                  <a:srgbClr val="FF0000"/>
                </a:solidFill>
              </a:rPr>
              <a:t>Strictly Private and Confidential</a:t>
            </a:r>
          </a:p>
          <a:p>
            <a:pPr algn="ctr"/>
            <a:r>
              <a:rPr lang="en-US" sz="1000" i="1" dirty="0">
                <a:solidFill>
                  <a:srgbClr val="FF0000"/>
                </a:solidFill>
              </a:rPr>
              <a:t>Property of MCB Arif Habib 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7613" y="6566397"/>
            <a:ext cx="1637150" cy="22497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42835" y="6530604"/>
            <a:ext cx="567410" cy="21992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77490" y="6508465"/>
            <a:ext cx="613818" cy="3168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87367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822960" rtl="0" eaLnBrk="1" latinLnBrk="0" hangingPunct="1">
        <a:lnSpc>
          <a:spcPct val="90000"/>
        </a:lnSpc>
        <a:spcBef>
          <a:spcPct val="0"/>
        </a:spcBef>
        <a:buNone/>
        <a:defRPr sz="396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05740" indent="-205740" algn="l" defTabSz="822960" rtl="0" eaLnBrk="1" latinLnBrk="0" hangingPunct="1">
        <a:lnSpc>
          <a:spcPct val="90000"/>
        </a:lnSpc>
        <a:spcBef>
          <a:spcPts val="900"/>
        </a:spcBef>
        <a:buFont typeface="Arial" panose="020B0604020202020204" pitchFamily="34" charset="0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1pPr>
      <a:lvl2pPr marL="617220" indent="-205740" algn="l" defTabSz="822960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sz="2160" kern="1200">
          <a:solidFill>
            <a:schemeClr val="tx1"/>
          </a:solidFill>
          <a:latin typeface="+mn-lt"/>
          <a:ea typeface="+mn-ea"/>
          <a:cs typeface="+mn-cs"/>
        </a:defRPr>
      </a:lvl2pPr>
      <a:lvl3pPr marL="1028700" indent="-205740" algn="l" defTabSz="822960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440180" indent="-205740" algn="l" defTabSz="822960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sz="1620" kern="1200">
          <a:solidFill>
            <a:schemeClr val="tx1"/>
          </a:solidFill>
          <a:latin typeface="+mn-lt"/>
          <a:ea typeface="+mn-ea"/>
          <a:cs typeface="+mn-cs"/>
        </a:defRPr>
      </a:lvl4pPr>
      <a:lvl5pPr marL="1851660" indent="-205740" algn="l" defTabSz="822960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sz="1620" kern="1200">
          <a:solidFill>
            <a:schemeClr val="tx1"/>
          </a:solidFill>
          <a:latin typeface="+mn-lt"/>
          <a:ea typeface="+mn-ea"/>
          <a:cs typeface="+mn-cs"/>
        </a:defRPr>
      </a:lvl5pPr>
      <a:lvl6pPr marL="2263140" indent="-205740" algn="l" defTabSz="822960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sz="1620" kern="1200">
          <a:solidFill>
            <a:schemeClr val="tx1"/>
          </a:solidFill>
          <a:latin typeface="+mn-lt"/>
          <a:ea typeface="+mn-ea"/>
          <a:cs typeface="+mn-cs"/>
        </a:defRPr>
      </a:lvl6pPr>
      <a:lvl7pPr marL="2674620" indent="-205740" algn="l" defTabSz="822960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sz="1620" kern="1200">
          <a:solidFill>
            <a:schemeClr val="tx1"/>
          </a:solidFill>
          <a:latin typeface="+mn-lt"/>
          <a:ea typeface="+mn-ea"/>
          <a:cs typeface="+mn-cs"/>
        </a:defRPr>
      </a:lvl7pPr>
      <a:lvl8pPr marL="3086100" indent="-205740" algn="l" defTabSz="822960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sz="1620" kern="1200">
          <a:solidFill>
            <a:schemeClr val="tx1"/>
          </a:solidFill>
          <a:latin typeface="+mn-lt"/>
          <a:ea typeface="+mn-ea"/>
          <a:cs typeface="+mn-cs"/>
        </a:defRPr>
      </a:lvl8pPr>
      <a:lvl9pPr marL="3497580" indent="-205740" algn="l" defTabSz="822960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sz="162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1pPr>
      <a:lvl2pPr marL="41148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3pPr>
      <a:lvl4pPr marL="123444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5pPr>
      <a:lvl6pPr marL="205740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6pPr>
      <a:lvl7pPr marL="246888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7pPr>
      <a:lvl8pPr marL="288036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8pPr>
      <a:lvl9pPr marL="329184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4761" y="-3024"/>
            <a:ext cx="10968040" cy="6864048"/>
            <a:chOff x="0" y="-3024"/>
            <a:chExt cx="12192000" cy="6864048"/>
          </a:xfrm>
        </p:grpSpPr>
        <p:pic>
          <p:nvPicPr>
            <p:cNvPr id="6" name="Picture 6" descr="2.png">
              <a:extLst>
                <a:ext uri="{FF2B5EF4-FFF2-40B4-BE49-F238E27FC236}">
                  <a16:creationId xmlns:a16="http://schemas.microsoft.com/office/drawing/2014/main" id="{F4CA145E-AE07-429C-87A6-10396E3EAC7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-3024"/>
              <a:ext cx="9767455" cy="68610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" name="Picture 6" descr="2.png">
              <a:extLst>
                <a:ext uri="{FF2B5EF4-FFF2-40B4-BE49-F238E27FC236}">
                  <a16:creationId xmlns:a16="http://schemas.microsoft.com/office/drawing/2014/main" id="{F4CA145E-AE07-429C-87A6-10396E3EAC7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5887"/>
            <a:stretch/>
          </p:blipFill>
          <p:spPr bwMode="auto">
            <a:xfrm>
              <a:off x="9767455" y="0"/>
              <a:ext cx="2424545" cy="68610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29652" y="180175"/>
            <a:ext cx="1580115" cy="550473"/>
          </a:xfrm>
          <a:prstGeom prst="rect">
            <a:avLst/>
          </a:prstGeom>
        </p:spPr>
      </p:pic>
      <p:sp>
        <p:nvSpPr>
          <p:cNvPr id="11" name="Snip Single Corner Rectangle 10"/>
          <p:cNvSpPr/>
          <p:nvPr/>
        </p:nvSpPr>
        <p:spPr>
          <a:xfrm>
            <a:off x="4761" y="4186785"/>
            <a:ext cx="5611091" cy="1366185"/>
          </a:xfrm>
          <a:prstGeom prst="snip1Rect">
            <a:avLst>
              <a:gd name="adj" fmla="val 50000"/>
            </a:avLst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 txBox="1">
            <a:spLocks/>
          </p:cNvSpPr>
          <p:nvPr/>
        </p:nvSpPr>
        <p:spPr>
          <a:xfrm>
            <a:off x="-354648" y="4457855"/>
            <a:ext cx="5514109" cy="185218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228594" indent="-228594" algn="ctr">
              <a:lnSpc>
                <a:spcPct val="90000"/>
              </a:lnSpc>
              <a:spcBef>
                <a:spcPts val="1000"/>
              </a:spcBef>
              <a:defRPr/>
            </a:pPr>
            <a:r>
              <a:rPr lang="en-US" sz="2400" dirty="0" smtClean="0">
                <a:latin typeface="Georgia" pitchFamily="18" charset="0"/>
              </a:rPr>
              <a:t>Meeting </a:t>
            </a:r>
            <a:r>
              <a:rPr lang="en-US" sz="2400" dirty="0">
                <a:latin typeface="Georgia" pitchFamily="18" charset="0"/>
              </a:rPr>
              <a:t>of </a:t>
            </a:r>
            <a:r>
              <a:rPr lang="en-US" sz="2400" dirty="0" smtClean="0">
                <a:latin typeface="Georgia" pitchFamily="18" charset="0"/>
              </a:rPr>
              <a:t>the Subcommittee</a:t>
            </a:r>
            <a:endParaRPr lang="en-US" sz="2400" dirty="0">
              <a:latin typeface="Georgia" pitchFamily="18" charset="0"/>
            </a:endParaRPr>
          </a:p>
          <a:p>
            <a:pPr marL="228594" indent="-228594" algn="ctr">
              <a:lnSpc>
                <a:spcPct val="90000"/>
              </a:lnSpc>
              <a:spcBef>
                <a:spcPts val="1000"/>
              </a:spcBef>
              <a:defRPr/>
            </a:pPr>
            <a:r>
              <a:rPr lang="en-US" sz="2400" dirty="0" smtClean="0">
                <a:latin typeface="Georgia" pitchFamily="18" charset="0"/>
              </a:rPr>
              <a:t>January 04, 2022</a:t>
            </a:r>
            <a:endParaRPr lang="en-US" sz="2400" dirty="0">
              <a:latin typeface="Georgia" pitchFamily="18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3304" y="1953493"/>
            <a:ext cx="5009407" cy="619557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10395" y="2673931"/>
            <a:ext cx="4461164" cy="70658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31718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Evaluation 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of Board Performance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4380" y="1690689"/>
            <a:ext cx="9464040" cy="4351338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US" sz="2000" dirty="0" smtClean="0"/>
              <a:t>As per </a:t>
            </a:r>
            <a:r>
              <a:rPr lang="en-US" sz="2000" dirty="0"/>
              <a:t>SECP </a:t>
            </a:r>
            <a:r>
              <a:rPr lang="en-US" sz="2000" dirty="0" smtClean="0"/>
              <a:t>Guidelines </a:t>
            </a:r>
            <a:r>
              <a:rPr lang="en-US" sz="2000" dirty="0"/>
              <a:t>vide SRO 301(I)/2020 dated April 9, 2020 for performance evaluation of the Board of Directors and Chief Executive </a:t>
            </a:r>
            <a:r>
              <a:rPr lang="en-US" sz="2000" dirty="0" smtClean="0"/>
              <a:t>Officer</a:t>
            </a:r>
          </a:p>
          <a:p>
            <a:pPr marL="0" indent="0" algn="just">
              <a:buNone/>
            </a:pPr>
            <a:endParaRPr lang="en-US" sz="2000" dirty="0" smtClean="0"/>
          </a:p>
          <a:p>
            <a:pPr marL="0" indent="0" algn="just">
              <a:buNone/>
            </a:pPr>
            <a:r>
              <a:rPr lang="en-US" sz="2000" dirty="0" smtClean="0"/>
              <a:t>The </a:t>
            </a:r>
            <a:r>
              <a:rPr lang="en-US" sz="2000" dirty="0"/>
              <a:t>Code has laid the responsibility on the Human Resource and Remuneration Committee to undertake, annually, a formal process of evaluation of performance of the Board as a whole and its committees. The Guidelines; however, require that same shall be undertaken (facilitated) by an external independent evaluator at least once every three years. </a:t>
            </a:r>
          </a:p>
          <a:p>
            <a:pPr algn="just"/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2615956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5640164"/>
              </p:ext>
            </p:extLst>
          </p:nvPr>
        </p:nvGraphicFramePr>
        <p:xfrm>
          <a:off x="721606" y="1535773"/>
          <a:ext cx="9586176" cy="443553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42099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0166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6361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1816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98174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68922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 dirty="0" smtClean="0">
                          <a:solidFill>
                            <a:srgbClr val="002060"/>
                          </a:solidFill>
                          <a:effectLst/>
                          <a:latin typeface="Georgia" panose="02040502050405020303" pitchFamily="18" charset="0"/>
                        </a:rPr>
                        <a:t>Topic</a:t>
                      </a:r>
                      <a:endParaRPr lang="en-US" sz="1000" dirty="0">
                        <a:solidFill>
                          <a:srgbClr val="002060"/>
                        </a:solidFill>
                        <a:effectLst/>
                        <a:latin typeface="Georgia" panose="02040502050405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722" marR="61722" marT="0" marB="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 dirty="0" smtClean="0">
                          <a:solidFill>
                            <a:srgbClr val="002060"/>
                          </a:solidFill>
                          <a:effectLst/>
                          <a:latin typeface="Georgia" panose="02040502050405020303" pitchFamily="18" charset="0"/>
                        </a:rPr>
                        <a:t>Satisfactory</a:t>
                      </a:r>
                      <a:endParaRPr lang="en-US" sz="1000" dirty="0">
                        <a:solidFill>
                          <a:srgbClr val="002060"/>
                        </a:solidFill>
                        <a:effectLst/>
                        <a:latin typeface="Georgia" panose="02040502050405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722" marR="61722" marT="0" marB="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 dirty="0">
                          <a:solidFill>
                            <a:srgbClr val="002060"/>
                          </a:solidFill>
                          <a:effectLst/>
                          <a:latin typeface="Georgia" panose="02040502050405020303" pitchFamily="18" charset="0"/>
                        </a:rPr>
                        <a:t>Needs some improvement</a:t>
                      </a:r>
                      <a:endParaRPr lang="en-US" sz="1000" dirty="0">
                        <a:solidFill>
                          <a:srgbClr val="002060"/>
                        </a:solidFill>
                        <a:effectLst/>
                        <a:latin typeface="Georgia" panose="02040502050405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722" marR="61722" marT="0" marB="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 dirty="0">
                          <a:solidFill>
                            <a:srgbClr val="002060"/>
                          </a:solidFill>
                          <a:effectLst/>
                          <a:latin typeface="Georgia" panose="02040502050405020303" pitchFamily="18" charset="0"/>
                        </a:rPr>
                        <a:t>Needs significant improvement</a:t>
                      </a:r>
                      <a:endParaRPr lang="en-US" sz="1000" dirty="0">
                        <a:solidFill>
                          <a:srgbClr val="002060"/>
                        </a:solidFill>
                        <a:effectLst/>
                        <a:latin typeface="Georgia" panose="02040502050405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722" marR="61722" marT="0" marB="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 dirty="0" smtClean="0">
                          <a:solidFill>
                            <a:srgbClr val="002060"/>
                          </a:solidFill>
                          <a:effectLst/>
                          <a:latin typeface="Georgia" panose="02040502050405020303" pitchFamily="18" charset="0"/>
                        </a:rPr>
                        <a:t>Comments </a:t>
                      </a:r>
                      <a:r>
                        <a:rPr lang="en-GB" sz="1000" dirty="0">
                          <a:solidFill>
                            <a:srgbClr val="002060"/>
                          </a:solidFill>
                          <a:effectLst/>
                          <a:latin typeface="Georgia" panose="02040502050405020303" pitchFamily="18" charset="0"/>
                        </a:rPr>
                        <a:t>if any (Mandatory if significant improvement is needed)</a:t>
                      </a:r>
                      <a:endParaRPr lang="en-US" sz="1000" dirty="0">
                        <a:solidFill>
                          <a:srgbClr val="002060"/>
                        </a:solidFill>
                        <a:effectLst/>
                        <a:latin typeface="Georgia" panose="02040502050405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722" marR="61722" marT="0" marB="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34511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 dirty="0">
                          <a:solidFill>
                            <a:srgbClr val="002060"/>
                          </a:solidFill>
                          <a:effectLst/>
                          <a:latin typeface="Georgia" panose="02040502050405020303" pitchFamily="18" charset="0"/>
                        </a:rPr>
                        <a:t>My Attendance of Board Meetings</a:t>
                      </a:r>
                      <a:endParaRPr lang="en-US" sz="1000" dirty="0">
                        <a:solidFill>
                          <a:srgbClr val="002060"/>
                        </a:solidFill>
                        <a:effectLst/>
                        <a:latin typeface="Georgia" panose="02040502050405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722" marR="61722" marT="0" marB="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>
                          <a:solidFill>
                            <a:srgbClr val="002060"/>
                          </a:solidFill>
                          <a:effectLst/>
                          <a:latin typeface="Georgia" panose="02040502050405020303" pitchFamily="18" charset="0"/>
                        </a:rPr>
                        <a:t> </a:t>
                      </a:r>
                      <a:endParaRPr lang="en-US" sz="1000">
                        <a:solidFill>
                          <a:srgbClr val="002060"/>
                        </a:solidFill>
                        <a:effectLst/>
                        <a:latin typeface="Georgia" panose="02040502050405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722" marR="61722" marT="0" marB="0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>
                          <a:solidFill>
                            <a:srgbClr val="002060"/>
                          </a:solidFill>
                          <a:effectLst/>
                          <a:latin typeface="Georgia" panose="02040502050405020303" pitchFamily="18" charset="0"/>
                        </a:rPr>
                        <a:t> </a:t>
                      </a:r>
                      <a:endParaRPr lang="en-US" sz="1000">
                        <a:solidFill>
                          <a:srgbClr val="002060"/>
                        </a:solidFill>
                        <a:effectLst/>
                        <a:latin typeface="Georgia" panose="02040502050405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722" marR="61722" marT="0" marB="0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>
                          <a:solidFill>
                            <a:srgbClr val="002060"/>
                          </a:solidFill>
                          <a:effectLst/>
                          <a:latin typeface="Georgia" panose="02040502050405020303" pitchFamily="18" charset="0"/>
                        </a:rPr>
                        <a:t> </a:t>
                      </a:r>
                      <a:endParaRPr lang="en-US" sz="1000">
                        <a:solidFill>
                          <a:srgbClr val="002060"/>
                        </a:solidFill>
                        <a:effectLst/>
                        <a:latin typeface="Georgia" panose="02040502050405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722" marR="61722" marT="0" marB="0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>
                          <a:solidFill>
                            <a:srgbClr val="002060"/>
                          </a:solidFill>
                          <a:effectLst/>
                          <a:latin typeface="Georgia" panose="02040502050405020303" pitchFamily="18" charset="0"/>
                        </a:rPr>
                        <a:t> </a:t>
                      </a:r>
                      <a:endParaRPr lang="en-US" sz="1000">
                        <a:solidFill>
                          <a:srgbClr val="002060"/>
                        </a:solidFill>
                        <a:effectLst/>
                        <a:latin typeface="Georgia" panose="02040502050405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722" marR="61722" marT="0" marB="0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34511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 dirty="0">
                          <a:solidFill>
                            <a:srgbClr val="002060"/>
                          </a:solidFill>
                          <a:effectLst/>
                          <a:latin typeface="Georgia" panose="02040502050405020303" pitchFamily="18" charset="0"/>
                        </a:rPr>
                        <a:t>Accomplishments of the Board</a:t>
                      </a:r>
                      <a:endParaRPr lang="en-US" sz="1000" dirty="0">
                        <a:solidFill>
                          <a:srgbClr val="002060"/>
                        </a:solidFill>
                        <a:effectLst/>
                        <a:latin typeface="Georgia" panose="02040502050405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722" marR="61722" marT="0" marB="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>
                          <a:solidFill>
                            <a:srgbClr val="002060"/>
                          </a:solidFill>
                          <a:effectLst/>
                          <a:latin typeface="Georgia" panose="02040502050405020303" pitchFamily="18" charset="0"/>
                        </a:rPr>
                        <a:t> </a:t>
                      </a:r>
                      <a:endParaRPr lang="en-US" sz="1000">
                        <a:solidFill>
                          <a:srgbClr val="002060"/>
                        </a:solidFill>
                        <a:effectLst/>
                        <a:latin typeface="Georgia" panose="02040502050405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722" marR="61722" marT="0" marB="0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>
                          <a:solidFill>
                            <a:srgbClr val="002060"/>
                          </a:solidFill>
                          <a:effectLst/>
                          <a:latin typeface="Georgia" panose="02040502050405020303" pitchFamily="18" charset="0"/>
                        </a:rPr>
                        <a:t> </a:t>
                      </a:r>
                      <a:endParaRPr lang="en-US" sz="1000">
                        <a:solidFill>
                          <a:srgbClr val="002060"/>
                        </a:solidFill>
                        <a:effectLst/>
                        <a:latin typeface="Georgia" panose="02040502050405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722" marR="61722" marT="0" marB="0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>
                          <a:solidFill>
                            <a:srgbClr val="002060"/>
                          </a:solidFill>
                          <a:effectLst/>
                          <a:latin typeface="Georgia" panose="02040502050405020303" pitchFamily="18" charset="0"/>
                        </a:rPr>
                        <a:t> </a:t>
                      </a:r>
                      <a:endParaRPr lang="en-US" sz="1000">
                        <a:solidFill>
                          <a:srgbClr val="002060"/>
                        </a:solidFill>
                        <a:effectLst/>
                        <a:latin typeface="Georgia" panose="02040502050405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722" marR="61722" marT="0" marB="0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 dirty="0">
                          <a:solidFill>
                            <a:srgbClr val="002060"/>
                          </a:solidFill>
                          <a:effectLst/>
                          <a:latin typeface="Georgia" panose="02040502050405020303" pitchFamily="18" charset="0"/>
                        </a:rPr>
                        <a:t> </a:t>
                      </a:r>
                      <a:endParaRPr lang="en-US" sz="1000" dirty="0">
                        <a:solidFill>
                          <a:srgbClr val="002060"/>
                        </a:solidFill>
                        <a:effectLst/>
                        <a:latin typeface="Georgia" panose="02040502050405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722" marR="61722" marT="0" marB="0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34511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 dirty="0">
                          <a:solidFill>
                            <a:srgbClr val="002060"/>
                          </a:solidFill>
                          <a:effectLst/>
                          <a:latin typeface="Georgia" panose="02040502050405020303" pitchFamily="18" charset="0"/>
                        </a:rPr>
                        <a:t>My Attendance of </a:t>
                      </a:r>
                      <a:r>
                        <a:rPr lang="en-GB" sz="1000" dirty="0" smtClean="0">
                          <a:solidFill>
                            <a:srgbClr val="002060"/>
                          </a:solidFill>
                          <a:effectLst/>
                          <a:latin typeface="Georgia" panose="02040502050405020303" pitchFamily="18" charset="0"/>
                        </a:rPr>
                        <a:t>___________ </a:t>
                      </a:r>
                      <a:r>
                        <a:rPr lang="en-GB" sz="1000" dirty="0">
                          <a:solidFill>
                            <a:srgbClr val="002060"/>
                          </a:solidFill>
                          <a:effectLst/>
                          <a:latin typeface="Georgia" panose="02040502050405020303" pitchFamily="18" charset="0"/>
                        </a:rPr>
                        <a:t>Committee </a:t>
                      </a:r>
                      <a:r>
                        <a:rPr lang="en-GB" sz="1000" dirty="0" smtClean="0">
                          <a:solidFill>
                            <a:srgbClr val="002060"/>
                          </a:solidFill>
                          <a:effectLst/>
                          <a:latin typeface="Georgia" panose="02040502050405020303" pitchFamily="18" charset="0"/>
                        </a:rPr>
                        <a:t>(1) Meetings </a:t>
                      </a:r>
                      <a:endParaRPr lang="en-US" sz="1000" dirty="0">
                        <a:solidFill>
                          <a:srgbClr val="002060"/>
                        </a:solidFill>
                        <a:effectLst/>
                        <a:latin typeface="Georgia" panose="02040502050405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722" marR="61722" marT="0" marB="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 dirty="0">
                          <a:solidFill>
                            <a:srgbClr val="002060"/>
                          </a:solidFill>
                          <a:effectLst/>
                          <a:latin typeface="Georgia" panose="02040502050405020303" pitchFamily="18" charset="0"/>
                        </a:rPr>
                        <a:t> </a:t>
                      </a:r>
                      <a:endParaRPr lang="en-US" sz="1000" dirty="0">
                        <a:solidFill>
                          <a:srgbClr val="002060"/>
                        </a:solidFill>
                        <a:effectLst/>
                        <a:latin typeface="Georgia" panose="02040502050405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722" marR="61722" marT="0" marB="0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>
                          <a:solidFill>
                            <a:srgbClr val="002060"/>
                          </a:solidFill>
                          <a:effectLst/>
                          <a:latin typeface="Georgia" panose="02040502050405020303" pitchFamily="18" charset="0"/>
                        </a:rPr>
                        <a:t> </a:t>
                      </a:r>
                      <a:endParaRPr lang="en-US" sz="1000">
                        <a:solidFill>
                          <a:srgbClr val="002060"/>
                        </a:solidFill>
                        <a:effectLst/>
                        <a:latin typeface="Georgia" panose="02040502050405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722" marR="61722" marT="0" marB="0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>
                          <a:solidFill>
                            <a:srgbClr val="002060"/>
                          </a:solidFill>
                          <a:effectLst/>
                          <a:latin typeface="Georgia" panose="02040502050405020303" pitchFamily="18" charset="0"/>
                        </a:rPr>
                        <a:t> </a:t>
                      </a:r>
                      <a:endParaRPr lang="en-US" sz="1000">
                        <a:solidFill>
                          <a:srgbClr val="002060"/>
                        </a:solidFill>
                        <a:effectLst/>
                        <a:latin typeface="Georgia" panose="02040502050405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722" marR="61722" marT="0" marB="0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>
                          <a:solidFill>
                            <a:srgbClr val="002060"/>
                          </a:solidFill>
                          <a:effectLst/>
                          <a:latin typeface="Georgia" panose="02040502050405020303" pitchFamily="18" charset="0"/>
                        </a:rPr>
                        <a:t> </a:t>
                      </a:r>
                      <a:endParaRPr lang="en-US" sz="1000">
                        <a:solidFill>
                          <a:srgbClr val="002060"/>
                        </a:solidFill>
                        <a:effectLst/>
                        <a:latin typeface="Georgia" panose="02040502050405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722" marR="61722" marT="0" marB="0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20139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 dirty="0">
                          <a:solidFill>
                            <a:srgbClr val="002060"/>
                          </a:solidFill>
                          <a:effectLst/>
                          <a:latin typeface="Georgia" panose="02040502050405020303" pitchFamily="18" charset="0"/>
                        </a:rPr>
                        <a:t>Accomplishments of </a:t>
                      </a:r>
                      <a:r>
                        <a:rPr lang="en-GB" sz="1000" dirty="0" smtClean="0">
                          <a:solidFill>
                            <a:srgbClr val="002060"/>
                          </a:solidFill>
                          <a:effectLst/>
                          <a:latin typeface="Georgia" panose="02040502050405020303" pitchFamily="18" charset="0"/>
                        </a:rPr>
                        <a:t>the _______ </a:t>
                      </a:r>
                      <a:r>
                        <a:rPr lang="en-GB" sz="1000" dirty="0">
                          <a:solidFill>
                            <a:srgbClr val="002060"/>
                          </a:solidFill>
                          <a:effectLst/>
                          <a:latin typeface="Georgia" panose="02040502050405020303" pitchFamily="18" charset="0"/>
                        </a:rPr>
                        <a:t>Committee </a:t>
                      </a:r>
                      <a:r>
                        <a:rPr lang="en-GB" sz="1000" dirty="0" smtClean="0">
                          <a:solidFill>
                            <a:srgbClr val="002060"/>
                          </a:solidFill>
                          <a:effectLst/>
                          <a:latin typeface="Georgia" panose="02040502050405020303" pitchFamily="18" charset="0"/>
                        </a:rPr>
                        <a:t>(1)</a:t>
                      </a:r>
                      <a:endParaRPr lang="en-US" sz="1000" dirty="0">
                        <a:solidFill>
                          <a:srgbClr val="002060"/>
                        </a:solidFill>
                        <a:effectLst/>
                        <a:latin typeface="Georgia" panose="02040502050405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722" marR="61722" marT="0" marB="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 dirty="0">
                          <a:solidFill>
                            <a:srgbClr val="002060"/>
                          </a:solidFill>
                          <a:effectLst/>
                          <a:latin typeface="Georgia" panose="02040502050405020303" pitchFamily="18" charset="0"/>
                        </a:rPr>
                        <a:t> </a:t>
                      </a:r>
                      <a:endParaRPr lang="en-US" sz="1000" dirty="0">
                        <a:solidFill>
                          <a:srgbClr val="002060"/>
                        </a:solidFill>
                        <a:effectLst/>
                        <a:latin typeface="Georgia" panose="02040502050405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722" marR="61722" marT="0" marB="0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 dirty="0">
                          <a:solidFill>
                            <a:srgbClr val="002060"/>
                          </a:solidFill>
                          <a:effectLst/>
                          <a:latin typeface="Georgia" panose="02040502050405020303" pitchFamily="18" charset="0"/>
                        </a:rPr>
                        <a:t> </a:t>
                      </a:r>
                      <a:endParaRPr lang="en-US" sz="1000" dirty="0">
                        <a:solidFill>
                          <a:srgbClr val="002060"/>
                        </a:solidFill>
                        <a:effectLst/>
                        <a:latin typeface="Georgia" panose="02040502050405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722" marR="61722" marT="0" marB="0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 dirty="0">
                          <a:solidFill>
                            <a:srgbClr val="002060"/>
                          </a:solidFill>
                          <a:effectLst/>
                          <a:latin typeface="Georgia" panose="02040502050405020303" pitchFamily="18" charset="0"/>
                        </a:rPr>
                        <a:t> </a:t>
                      </a:r>
                      <a:endParaRPr lang="en-US" sz="1000" dirty="0">
                        <a:solidFill>
                          <a:srgbClr val="002060"/>
                        </a:solidFill>
                        <a:effectLst/>
                        <a:latin typeface="Georgia" panose="02040502050405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722" marR="61722" marT="0" marB="0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 dirty="0">
                          <a:solidFill>
                            <a:srgbClr val="002060"/>
                          </a:solidFill>
                          <a:effectLst/>
                          <a:latin typeface="Georgia" panose="02040502050405020303" pitchFamily="18" charset="0"/>
                        </a:rPr>
                        <a:t> </a:t>
                      </a:r>
                      <a:endParaRPr lang="en-US" sz="1000" dirty="0">
                        <a:solidFill>
                          <a:srgbClr val="002060"/>
                        </a:solidFill>
                        <a:effectLst/>
                        <a:latin typeface="Georgia" panose="02040502050405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722" marR="61722" marT="0" marB="0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20139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 dirty="0">
                          <a:solidFill>
                            <a:srgbClr val="002060"/>
                          </a:solidFill>
                          <a:effectLst/>
                          <a:latin typeface="Georgia" panose="02040502050405020303" pitchFamily="18" charset="0"/>
                        </a:rPr>
                        <a:t>My Attendance of </a:t>
                      </a:r>
                      <a:r>
                        <a:rPr lang="en-GB" sz="1000" dirty="0" smtClean="0">
                          <a:solidFill>
                            <a:srgbClr val="002060"/>
                          </a:solidFill>
                          <a:effectLst/>
                          <a:latin typeface="Georgia" panose="02040502050405020303" pitchFamily="18" charset="0"/>
                        </a:rPr>
                        <a:t>__________ </a:t>
                      </a:r>
                      <a:r>
                        <a:rPr lang="en-GB" sz="1000" dirty="0">
                          <a:solidFill>
                            <a:srgbClr val="002060"/>
                          </a:solidFill>
                          <a:effectLst/>
                          <a:latin typeface="Georgia" panose="02040502050405020303" pitchFamily="18" charset="0"/>
                        </a:rPr>
                        <a:t>Committee (2) Meetings</a:t>
                      </a:r>
                      <a:endParaRPr lang="en-US" sz="1000" dirty="0">
                        <a:solidFill>
                          <a:srgbClr val="002060"/>
                        </a:solidFill>
                        <a:effectLst/>
                        <a:latin typeface="Georgia" panose="02040502050405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722" marR="61722" marT="0" marB="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 dirty="0">
                          <a:solidFill>
                            <a:srgbClr val="002060"/>
                          </a:solidFill>
                          <a:effectLst/>
                          <a:latin typeface="Georgia" panose="02040502050405020303" pitchFamily="18" charset="0"/>
                        </a:rPr>
                        <a:t> </a:t>
                      </a:r>
                      <a:endParaRPr lang="en-US" sz="1000" dirty="0">
                        <a:solidFill>
                          <a:srgbClr val="002060"/>
                        </a:solidFill>
                        <a:effectLst/>
                        <a:latin typeface="Georgia" panose="02040502050405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722" marR="61722" marT="0" marB="0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 dirty="0">
                          <a:solidFill>
                            <a:srgbClr val="002060"/>
                          </a:solidFill>
                          <a:effectLst/>
                          <a:latin typeface="Georgia" panose="02040502050405020303" pitchFamily="18" charset="0"/>
                        </a:rPr>
                        <a:t> </a:t>
                      </a:r>
                      <a:endParaRPr lang="en-US" sz="1000" dirty="0">
                        <a:solidFill>
                          <a:srgbClr val="002060"/>
                        </a:solidFill>
                        <a:effectLst/>
                        <a:latin typeface="Georgia" panose="02040502050405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722" marR="61722" marT="0" marB="0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 dirty="0">
                          <a:solidFill>
                            <a:srgbClr val="002060"/>
                          </a:solidFill>
                          <a:effectLst/>
                          <a:latin typeface="Georgia" panose="02040502050405020303" pitchFamily="18" charset="0"/>
                        </a:rPr>
                        <a:t> </a:t>
                      </a:r>
                      <a:endParaRPr lang="en-US" sz="1000" dirty="0">
                        <a:solidFill>
                          <a:srgbClr val="002060"/>
                        </a:solidFill>
                        <a:effectLst/>
                        <a:latin typeface="Georgia" panose="02040502050405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722" marR="61722" marT="0" marB="0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 dirty="0">
                          <a:solidFill>
                            <a:srgbClr val="002060"/>
                          </a:solidFill>
                          <a:effectLst/>
                          <a:latin typeface="Georgia" panose="02040502050405020303" pitchFamily="18" charset="0"/>
                        </a:rPr>
                        <a:t> </a:t>
                      </a:r>
                      <a:endParaRPr lang="en-US" sz="1000" dirty="0">
                        <a:solidFill>
                          <a:srgbClr val="002060"/>
                        </a:solidFill>
                        <a:effectLst/>
                        <a:latin typeface="Georgia" panose="02040502050405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722" marR="61722" marT="0" marB="0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20139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 dirty="0">
                          <a:solidFill>
                            <a:srgbClr val="002060"/>
                          </a:solidFill>
                          <a:effectLst/>
                          <a:latin typeface="Georgia" panose="02040502050405020303" pitchFamily="18" charset="0"/>
                        </a:rPr>
                        <a:t>Accomplishments of </a:t>
                      </a:r>
                      <a:r>
                        <a:rPr lang="en-GB" sz="1000" dirty="0" smtClean="0">
                          <a:solidFill>
                            <a:srgbClr val="002060"/>
                          </a:solidFill>
                          <a:effectLst/>
                          <a:latin typeface="Georgia" panose="02040502050405020303" pitchFamily="18" charset="0"/>
                        </a:rPr>
                        <a:t>the __________ </a:t>
                      </a:r>
                      <a:r>
                        <a:rPr lang="en-GB" sz="1000" dirty="0">
                          <a:solidFill>
                            <a:srgbClr val="002060"/>
                          </a:solidFill>
                          <a:effectLst/>
                          <a:latin typeface="Georgia" panose="02040502050405020303" pitchFamily="18" charset="0"/>
                        </a:rPr>
                        <a:t>Committee (2)</a:t>
                      </a:r>
                      <a:endParaRPr lang="en-US" sz="1000" dirty="0">
                        <a:solidFill>
                          <a:srgbClr val="002060"/>
                        </a:solidFill>
                        <a:effectLst/>
                        <a:latin typeface="Georgia" panose="02040502050405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722" marR="61722" marT="0" marB="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 dirty="0">
                          <a:solidFill>
                            <a:srgbClr val="002060"/>
                          </a:solidFill>
                          <a:effectLst/>
                          <a:latin typeface="Georgia" panose="02040502050405020303" pitchFamily="18" charset="0"/>
                        </a:rPr>
                        <a:t> </a:t>
                      </a:r>
                      <a:endParaRPr lang="en-US" sz="1000" dirty="0">
                        <a:solidFill>
                          <a:srgbClr val="002060"/>
                        </a:solidFill>
                        <a:effectLst/>
                        <a:latin typeface="Georgia" panose="02040502050405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722" marR="61722" marT="0" marB="0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 dirty="0">
                          <a:solidFill>
                            <a:srgbClr val="002060"/>
                          </a:solidFill>
                          <a:effectLst/>
                          <a:latin typeface="Georgia" panose="02040502050405020303" pitchFamily="18" charset="0"/>
                        </a:rPr>
                        <a:t> </a:t>
                      </a:r>
                      <a:endParaRPr lang="en-US" sz="1000" dirty="0">
                        <a:solidFill>
                          <a:srgbClr val="002060"/>
                        </a:solidFill>
                        <a:effectLst/>
                        <a:latin typeface="Georgia" panose="02040502050405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722" marR="61722" marT="0" marB="0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 dirty="0">
                          <a:solidFill>
                            <a:srgbClr val="002060"/>
                          </a:solidFill>
                          <a:effectLst/>
                          <a:latin typeface="Georgia" panose="02040502050405020303" pitchFamily="18" charset="0"/>
                        </a:rPr>
                        <a:t> </a:t>
                      </a:r>
                      <a:endParaRPr lang="en-US" sz="1000" dirty="0">
                        <a:solidFill>
                          <a:srgbClr val="002060"/>
                        </a:solidFill>
                        <a:effectLst/>
                        <a:latin typeface="Georgia" panose="02040502050405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722" marR="61722" marT="0" marB="0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 dirty="0">
                          <a:solidFill>
                            <a:srgbClr val="002060"/>
                          </a:solidFill>
                          <a:effectLst/>
                          <a:latin typeface="Georgia" panose="02040502050405020303" pitchFamily="18" charset="0"/>
                        </a:rPr>
                        <a:t> </a:t>
                      </a:r>
                      <a:endParaRPr lang="en-US" sz="1000" dirty="0">
                        <a:solidFill>
                          <a:srgbClr val="002060"/>
                        </a:solidFill>
                        <a:effectLst/>
                        <a:latin typeface="Georgia" panose="02040502050405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722" marR="61722" marT="0" marB="0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882367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 dirty="0">
                          <a:solidFill>
                            <a:srgbClr val="002060"/>
                          </a:solidFill>
                          <a:effectLst/>
                          <a:latin typeface="Georgia" panose="02040502050405020303" pitchFamily="18" charset="0"/>
                        </a:rPr>
                        <a:t>Overall effectiveness of the Board in providing vision, as well as direction to the Management and the oversight thereof</a:t>
                      </a:r>
                      <a:endParaRPr lang="en-US" sz="1000" dirty="0">
                        <a:solidFill>
                          <a:srgbClr val="002060"/>
                        </a:solidFill>
                        <a:effectLst/>
                        <a:latin typeface="Georgia" panose="02040502050405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722" marR="61722" marT="0" marB="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>
                          <a:solidFill>
                            <a:srgbClr val="002060"/>
                          </a:solidFill>
                          <a:effectLst/>
                          <a:latin typeface="Georgia" panose="02040502050405020303" pitchFamily="18" charset="0"/>
                        </a:rPr>
                        <a:t> </a:t>
                      </a:r>
                      <a:endParaRPr lang="en-US" sz="1000">
                        <a:solidFill>
                          <a:srgbClr val="002060"/>
                        </a:solidFill>
                        <a:effectLst/>
                        <a:latin typeface="Georgia" panose="02040502050405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722" marR="61722" marT="0" marB="0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>
                          <a:solidFill>
                            <a:srgbClr val="002060"/>
                          </a:solidFill>
                          <a:effectLst/>
                          <a:latin typeface="Georgia" panose="02040502050405020303" pitchFamily="18" charset="0"/>
                        </a:rPr>
                        <a:t> </a:t>
                      </a:r>
                      <a:endParaRPr lang="en-US" sz="1000">
                        <a:solidFill>
                          <a:srgbClr val="002060"/>
                        </a:solidFill>
                        <a:effectLst/>
                        <a:latin typeface="Georgia" panose="02040502050405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722" marR="61722" marT="0" marB="0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 dirty="0">
                          <a:solidFill>
                            <a:srgbClr val="002060"/>
                          </a:solidFill>
                          <a:effectLst/>
                          <a:latin typeface="Georgia" panose="02040502050405020303" pitchFamily="18" charset="0"/>
                        </a:rPr>
                        <a:t> </a:t>
                      </a:r>
                      <a:endParaRPr lang="en-US" sz="1000" dirty="0">
                        <a:solidFill>
                          <a:srgbClr val="002060"/>
                        </a:solidFill>
                        <a:effectLst/>
                        <a:latin typeface="Georgia" panose="02040502050405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722" marR="61722" marT="0" marB="0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 dirty="0">
                          <a:solidFill>
                            <a:srgbClr val="002060"/>
                          </a:solidFill>
                          <a:effectLst/>
                          <a:latin typeface="Georgia" panose="02040502050405020303" pitchFamily="18" charset="0"/>
                        </a:rPr>
                        <a:t> </a:t>
                      </a:r>
                      <a:endParaRPr lang="en-US" sz="1000" dirty="0">
                        <a:solidFill>
                          <a:srgbClr val="002060"/>
                        </a:solidFill>
                        <a:effectLst/>
                        <a:latin typeface="Georgia" panose="02040502050405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722" marR="61722" marT="0" marB="0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721606" y="850114"/>
            <a:ext cx="8517636" cy="100869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Evaluation Criteria Approved by the HR&amp;R Committee</a:t>
            </a:r>
          </a:p>
        </p:txBody>
      </p:sp>
    </p:spTree>
    <p:extLst>
      <p:ext uri="{BB962C8B-B14F-4D97-AF65-F5344CB8AC3E}">
        <p14:creationId xmlns:p14="http://schemas.microsoft.com/office/powerpoint/2010/main" val="7111835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972980" y="921374"/>
            <a:ext cx="8517636" cy="52737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Questionnaire suggested in the SECP Guidelines (for Board)</a:t>
            </a: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/>
          </p:nvPr>
        </p:nvGraphicFramePr>
        <p:xfrm>
          <a:off x="972980" y="1448751"/>
          <a:ext cx="9052561" cy="448371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5579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22276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58699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58699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68329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 dirty="0">
                          <a:solidFill>
                            <a:srgbClr val="002060"/>
                          </a:solidFill>
                          <a:effectLst/>
                          <a:latin typeface="Georgia" panose="02040502050405020303" pitchFamily="18" charset="0"/>
                        </a:rPr>
                        <a:t>Sr. No.</a:t>
                      </a:r>
                      <a:endParaRPr lang="en-US" sz="1100" dirty="0">
                        <a:solidFill>
                          <a:srgbClr val="002060"/>
                        </a:solidFill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  <a:cs typeface="Helvetica 65 Medium"/>
                      </a:endParaRPr>
                    </a:p>
                  </a:txBody>
                  <a:tcPr marL="45537" marR="45537" marT="0" marB="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 dirty="0">
                          <a:solidFill>
                            <a:srgbClr val="002060"/>
                          </a:solidFill>
                          <a:effectLst/>
                          <a:latin typeface="Georgia" panose="02040502050405020303" pitchFamily="18" charset="0"/>
                        </a:rPr>
                        <a:t>Questionnaire</a:t>
                      </a:r>
                      <a:endParaRPr lang="en-US" sz="1100" dirty="0">
                        <a:solidFill>
                          <a:srgbClr val="002060"/>
                        </a:solidFill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  <a:cs typeface="Helvetica 65 Medium"/>
                      </a:endParaRPr>
                    </a:p>
                  </a:txBody>
                  <a:tcPr marL="45537" marR="45537" marT="0" marB="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 dirty="0">
                          <a:solidFill>
                            <a:srgbClr val="002060"/>
                          </a:solidFill>
                          <a:effectLst/>
                          <a:latin typeface="Georgia" panose="02040502050405020303" pitchFamily="18" charset="0"/>
                        </a:rPr>
                        <a:t>Responses</a:t>
                      </a:r>
                      <a:endParaRPr lang="en-US" sz="1100" dirty="0">
                        <a:solidFill>
                          <a:srgbClr val="002060"/>
                        </a:solidFill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  <a:cs typeface="Helvetica 65 Medium"/>
                      </a:endParaRPr>
                    </a:p>
                  </a:txBody>
                  <a:tcPr marL="45537" marR="45537" marT="0" marB="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 dirty="0">
                          <a:solidFill>
                            <a:srgbClr val="002060"/>
                          </a:solidFill>
                          <a:effectLst/>
                          <a:latin typeface="Georgia" panose="02040502050405020303" pitchFamily="18" charset="0"/>
                        </a:rPr>
                        <a:t>Additional Comments, if any</a:t>
                      </a:r>
                      <a:endParaRPr lang="en-US" sz="1100" dirty="0">
                        <a:solidFill>
                          <a:srgbClr val="002060"/>
                        </a:solidFill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  <a:cs typeface="Helvetica 65 Medium"/>
                      </a:endParaRPr>
                    </a:p>
                  </a:txBody>
                  <a:tcPr marL="45537" marR="45537" marT="0" marB="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02494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 dirty="0">
                          <a:solidFill>
                            <a:srgbClr val="002060"/>
                          </a:solidFill>
                          <a:effectLst/>
                          <a:latin typeface="Georgia" panose="02040502050405020303" pitchFamily="18" charset="0"/>
                        </a:rPr>
                        <a:t>1.</a:t>
                      </a:r>
                      <a:endParaRPr lang="en-US" sz="1100" dirty="0">
                        <a:solidFill>
                          <a:srgbClr val="002060"/>
                        </a:solidFill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  <a:cs typeface="Helvetica 65 Medium"/>
                      </a:endParaRPr>
                    </a:p>
                  </a:txBody>
                  <a:tcPr marL="45537" marR="45537" marT="0" marB="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 dirty="0">
                          <a:solidFill>
                            <a:srgbClr val="002060"/>
                          </a:solidFill>
                          <a:effectLst/>
                          <a:latin typeface="Georgia" panose="02040502050405020303" pitchFamily="18" charset="0"/>
                        </a:rPr>
                        <a:t>Is the composition of the Board appropriate, having the right mix of knowledge, expertise and skills to maximize performance?</a:t>
                      </a:r>
                      <a:endParaRPr lang="en-US" sz="1100" dirty="0">
                        <a:solidFill>
                          <a:srgbClr val="002060"/>
                        </a:solidFill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  <a:cs typeface="Helvetica 65 Medium"/>
                      </a:endParaRPr>
                    </a:p>
                  </a:txBody>
                  <a:tcPr marL="45537" marR="45537" marT="0" marB="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>
                          <a:solidFill>
                            <a:srgbClr val="002060"/>
                          </a:solidFill>
                          <a:effectLst/>
                          <a:latin typeface="Georgia" panose="02040502050405020303" pitchFamily="18" charset="0"/>
                        </a:rPr>
                        <a:t> </a:t>
                      </a:r>
                      <a:endParaRPr lang="en-US" sz="1100">
                        <a:solidFill>
                          <a:srgbClr val="002060"/>
                        </a:solidFill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  <a:cs typeface="Helvetica 65 Medium"/>
                      </a:endParaRPr>
                    </a:p>
                  </a:txBody>
                  <a:tcPr marL="45537" marR="45537" marT="0" marB="0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>
                          <a:solidFill>
                            <a:srgbClr val="002060"/>
                          </a:solidFill>
                          <a:effectLst/>
                          <a:latin typeface="Georgia" panose="02040502050405020303" pitchFamily="18" charset="0"/>
                        </a:rPr>
                        <a:t> </a:t>
                      </a:r>
                      <a:endParaRPr lang="en-US" sz="1100">
                        <a:solidFill>
                          <a:srgbClr val="002060"/>
                        </a:solidFill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  <a:cs typeface="Helvetica 65 Medium"/>
                      </a:endParaRPr>
                    </a:p>
                  </a:txBody>
                  <a:tcPr marL="45537" marR="45537" marT="0" marB="0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02494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 dirty="0">
                          <a:solidFill>
                            <a:srgbClr val="002060"/>
                          </a:solidFill>
                          <a:effectLst/>
                          <a:latin typeface="Georgia" panose="02040502050405020303" pitchFamily="18" charset="0"/>
                        </a:rPr>
                        <a:t>2.</a:t>
                      </a:r>
                      <a:endParaRPr lang="en-US" sz="1100" dirty="0">
                        <a:solidFill>
                          <a:srgbClr val="002060"/>
                        </a:solidFill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  <a:cs typeface="Helvetica 65 Medium"/>
                      </a:endParaRPr>
                    </a:p>
                  </a:txBody>
                  <a:tcPr marL="45537" marR="45537" marT="0" marB="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 dirty="0">
                          <a:solidFill>
                            <a:srgbClr val="002060"/>
                          </a:solidFill>
                          <a:effectLst/>
                          <a:latin typeface="Georgia" panose="02040502050405020303" pitchFamily="18" charset="0"/>
                        </a:rPr>
                        <a:t>How well the Board exercised its role in ensuring that the Company supports and upholds the vision and mission, core values etc. as envisaged by the Board?</a:t>
                      </a:r>
                      <a:endParaRPr lang="en-US" sz="1100" dirty="0">
                        <a:solidFill>
                          <a:srgbClr val="002060"/>
                        </a:solidFill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  <a:cs typeface="Helvetica 65 Medium"/>
                      </a:endParaRPr>
                    </a:p>
                  </a:txBody>
                  <a:tcPr marL="45537" marR="45537" marT="0" marB="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>
                          <a:solidFill>
                            <a:srgbClr val="002060"/>
                          </a:solidFill>
                          <a:effectLst/>
                          <a:latin typeface="Georgia" panose="02040502050405020303" pitchFamily="18" charset="0"/>
                        </a:rPr>
                        <a:t> </a:t>
                      </a:r>
                      <a:endParaRPr lang="en-US" sz="1100">
                        <a:solidFill>
                          <a:srgbClr val="002060"/>
                        </a:solidFill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  <a:cs typeface="Helvetica 65 Medium"/>
                      </a:endParaRPr>
                    </a:p>
                  </a:txBody>
                  <a:tcPr marL="45537" marR="45537" marT="0" marB="0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>
                          <a:solidFill>
                            <a:srgbClr val="002060"/>
                          </a:solidFill>
                          <a:effectLst/>
                          <a:latin typeface="Georgia" panose="02040502050405020303" pitchFamily="18" charset="0"/>
                        </a:rPr>
                        <a:t> </a:t>
                      </a:r>
                      <a:endParaRPr lang="en-US" sz="1100">
                        <a:solidFill>
                          <a:srgbClr val="002060"/>
                        </a:solidFill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  <a:cs typeface="Helvetica 65 Medium"/>
                      </a:endParaRPr>
                    </a:p>
                  </a:txBody>
                  <a:tcPr marL="45537" marR="45537" marT="0" marB="0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68329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 dirty="0">
                          <a:solidFill>
                            <a:srgbClr val="002060"/>
                          </a:solidFill>
                          <a:effectLst/>
                          <a:latin typeface="Georgia" panose="02040502050405020303" pitchFamily="18" charset="0"/>
                        </a:rPr>
                        <a:t>3.</a:t>
                      </a:r>
                      <a:endParaRPr lang="en-US" sz="1100" dirty="0">
                        <a:solidFill>
                          <a:srgbClr val="002060"/>
                        </a:solidFill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  <a:cs typeface="Helvetica 65 Medium"/>
                      </a:endParaRPr>
                    </a:p>
                  </a:txBody>
                  <a:tcPr marL="45537" marR="45537" marT="0" marB="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 dirty="0">
                          <a:solidFill>
                            <a:srgbClr val="002060"/>
                          </a:solidFill>
                          <a:effectLst/>
                          <a:latin typeface="Georgia" panose="02040502050405020303" pitchFamily="18" charset="0"/>
                        </a:rPr>
                        <a:t>Is the policy framework of the SRO developed appropriately?</a:t>
                      </a:r>
                      <a:endParaRPr lang="en-US" sz="1100" dirty="0">
                        <a:solidFill>
                          <a:srgbClr val="002060"/>
                        </a:solidFill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  <a:cs typeface="Helvetica 65 Medium"/>
                      </a:endParaRPr>
                    </a:p>
                  </a:txBody>
                  <a:tcPr marL="45537" marR="45537" marT="0" marB="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>
                          <a:solidFill>
                            <a:srgbClr val="002060"/>
                          </a:solidFill>
                          <a:effectLst/>
                          <a:latin typeface="Georgia" panose="02040502050405020303" pitchFamily="18" charset="0"/>
                        </a:rPr>
                        <a:t> </a:t>
                      </a:r>
                      <a:endParaRPr lang="en-US" sz="1100">
                        <a:solidFill>
                          <a:srgbClr val="002060"/>
                        </a:solidFill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  <a:cs typeface="Helvetica 65 Medium"/>
                      </a:endParaRPr>
                    </a:p>
                  </a:txBody>
                  <a:tcPr marL="45537" marR="45537" marT="0" marB="0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>
                          <a:solidFill>
                            <a:srgbClr val="002060"/>
                          </a:solidFill>
                          <a:effectLst/>
                          <a:latin typeface="Georgia" panose="02040502050405020303" pitchFamily="18" charset="0"/>
                        </a:rPr>
                        <a:t> </a:t>
                      </a:r>
                      <a:endParaRPr lang="en-US" sz="1100">
                        <a:solidFill>
                          <a:srgbClr val="002060"/>
                        </a:solidFill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  <a:cs typeface="Helvetica 65 Medium"/>
                      </a:endParaRPr>
                    </a:p>
                  </a:txBody>
                  <a:tcPr marL="45537" marR="45537" marT="0" marB="0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68329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 dirty="0">
                          <a:solidFill>
                            <a:srgbClr val="002060"/>
                          </a:solidFill>
                          <a:effectLst/>
                          <a:latin typeface="Georgia" panose="02040502050405020303" pitchFamily="18" charset="0"/>
                        </a:rPr>
                        <a:t>4.</a:t>
                      </a:r>
                      <a:endParaRPr lang="en-US" sz="1100" dirty="0">
                        <a:solidFill>
                          <a:srgbClr val="002060"/>
                        </a:solidFill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  <a:cs typeface="Helvetica 65 Medium"/>
                      </a:endParaRPr>
                    </a:p>
                  </a:txBody>
                  <a:tcPr marL="45537" marR="45537" marT="0" marB="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410"/>
                        </a:spcAft>
                      </a:pPr>
                      <a:r>
                        <a:rPr lang="en-GB" sz="1100" dirty="0">
                          <a:solidFill>
                            <a:srgbClr val="002060"/>
                          </a:solidFill>
                          <a:effectLst/>
                          <a:latin typeface="Georgia" panose="02040502050405020303" pitchFamily="18" charset="0"/>
                        </a:rPr>
                        <a:t>What has been the Board’s contribution towards developing strategies? </a:t>
                      </a:r>
                      <a:endParaRPr lang="en-US" sz="1100" dirty="0">
                        <a:solidFill>
                          <a:srgbClr val="002060"/>
                        </a:solidFill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  <a:cs typeface="Helvetica 65 Medium"/>
                      </a:endParaRPr>
                    </a:p>
                  </a:txBody>
                  <a:tcPr marL="45537" marR="45537" marT="0" marB="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410"/>
                        </a:spcAft>
                      </a:pPr>
                      <a:r>
                        <a:rPr lang="en-GB" sz="1100">
                          <a:solidFill>
                            <a:srgbClr val="002060"/>
                          </a:solidFill>
                          <a:effectLst/>
                          <a:latin typeface="Georgia" panose="02040502050405020303" pitchFamily="18" charset="0"/>
                        </a:rPr>
                        <a:t> </a:t>
                      </a:r>
                      <a:endParaRPr lang="en-US" sz="1100">
                        <a:solidFill>
                          <a:srgbClr val="002060"/>
                        </a:solidFill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  <a:cs typeface="Helvetica 65 Medium"/>
                      </a:endParaRPr>
                    </a:p>
                  </a:txBody>
                  <a:tcPr marL="45537" marR="45537" marT="0" marB="0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410"/>
                        </a:spcAft>
                      </a:pPr>
                      <a:r>
                        <a:rPr lang="en-GB" sz="1100">
                          <a:solidFill>
                            <a:srgbClr val="002060"/>
                          </a:solidFill>
                          <a:effectLst/>
                          <a:latin typeface="Georgia" panose="02040502050405020303" pitchFamily="18" charset="0"/>
                        </a:rPr>
                        <a:t> </a:t>
                      </a:r>
                      <a:endParaRPr lang="en-US" sz="1100">
                        <a:solidFill>
                          <a:srgbClr val="002060"/>
                        </a:solidFill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  <a:cs typeface="Helvetica 65 Medium"/>
                      </a:endParaRPr>
                    </a:p>
                  </a:txBody>
                  <a:tcPr marL="45537" marR="45537" marT="0" marB="0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68329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 dirty="0">
                          <a:solidFill>
                            <a:srgbClr val="002060"/>
                          </a:solidFill>
                          <a:effectLst/>
                          <a:latin typeface="Georgia" panose="02040502050405020303" pitchFamily="18" charset="0"/>
                        </a:rPr>
                        <a:t>5.</a:t>
                      </a:r>
                      <a:endParaRPr lang="en-US" sz="1100" dirty="0">
                        <a:solidFill>
                          <a:srgbClr val="002060"/>
                        </a:solidFill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  <a:cs typeface="Helvetica 65 Medium"/>
                      </a:endParaRPr>
                    </a:p>
                  </a:txBody>
                  <a:tcPr marL="45537" marR="45537" marT="0" marB="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 dirty="0">
                          <a:solidFill>
                            <a:srgbClr val="002060"/>
                          </a:solidFill>
                          <a:effectLst/>
                          <a:latin typeface="Georgia" panose="02040502050405020303" pitchFamily="18" charset="0"/>
                        </a:rPr>
                        <a:t>Is the Board able to make timely strategic decisions ensuring operations are in line with strategies?</a:t>
                      </a:r>
                      <a:endParaRPr lang="en-US" sz="1100" dirty="0">
                        <a:solidFill>
                          <a:srgbClr val="002060"/>
                        </a:solidFill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  <a:cs typeface="Helvetica 65 Medium"/>
                      </a:endParaRPr>
                    </a:p>
                  </a:txBody>
                  <a:tcPr marL="45537" marR="45537" marT="0" marB="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>
                          <a:solidFill>
                            <a:srgbClr val="002060"/>
                          </a:solidFill>
                          <a:effectLst/>
                          <a:latin typeface="Georgia" panose="02040502050405020303" pitchFamily="18" charset="0"/>
                        </a:rPr>
                        <a:t> </a:t>
                      </a:r>
                      <a:endParaRPr lang="en-US" sz="1100">
                        <a:solidFill>
                          <a:srgbClr val="002060"/>
                        </a:solidFill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  <a:cs typeface="Helvetica 65 Medium"/>
                      </a:endParaRPr>
                    </a:p>
                  </a:txBody>
                  <a:tcPr marL="45537" marR="45537" marT="0" marB="0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>
                          <a:solidFill>
                            <a:srgbClr val="002060"/>
                          </a:solidFill>
                          <a:effectLst/>
                          <a:latin typeface="Georgia" panose="02040502050405020303" pitchFamily="18" charset="0"/>
                        </a:rPr>
                        <a:t> </a:t>
                      </a:r>
                      <a:endParaRPr lang="en-US" sz="1100">
                        <a:solidFill>
                          <a:srgbClr val="002060"/>
                        </a:solidFill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  <a:cs typeface="Helvetica 65 Medium"/>
                      </a:endParaRPr>
                    </a:p>
                  </a:txBody>
                  <a:tcPr marL="45537" marR="45537" marT="0" marB="0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68329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 dirty="0">
                          <a:solidFill>
                            <a:srgbClr val="002060"/>
                          </a:solidFill>
                          <a:effectLst/>
                          <a:latin typeface="Georgia" panose="02040502050405020303" pitchFamily="18" charset="0"/>
                        </a:rPr>
                        <a:t>6.</a:t>
                      </a:r>
                      <a:endParaRPr lang="en-US" sz="1100" dirty="0">
                        <a:solidFill>
                          <a:srgbClr val="002060"/>
                        </a:solidFill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  <a:cs typeface="Helvetica 65 Medium"/>
                      </a:endParaRPr>
                    </a:p>
                  </a:txBody>
                  <a:tcPr marL="45537" marR="45537" marT="0" marB="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 dirty="0">
                          <a:solidFill>
                            <a:srgbClr val="002060"/>
                          </a:solidFill>
                          <a:effectLst/>
                          <a:latin typeface="Georgia" panose="02040502050405020303" pitchFamily="18" charset="0"/>
                        </a:rPr>
                        <a:t>What has been the Board’s contribution in ensuring robust and effective risk management?</a:t>
                      </a:r>
                      <a:endParaRPr lang="en-US" sz="1100" dirty="0">
                        <a:solidFill>
                          <a:srgbClr val="002060"/>
                        </a:solidFill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  <a:cs typeface="Helvetica 65 Medium"/>
                      </a:endParaRPr>
                    </a:p>
                  </a:txBody>
                  <a:tcPr marL="45537" marR="45537" marT="0" marB="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>
                          <a:solidFill>
                            <a:srgbClr val="002060"/>
                          </a:solidFill>
                          <a:effectLst/>
                          <a:latin typeface="Georgia" panose="02040502050405020303" pitchFamily="18" charset="0"/>
                        </a:rPr>
                        <a:t> </a:t>
                      </a:r>
                      <a:endParaRPr lang="en-US" sz="1100">
                        <a:solidFill>
                          <a:srgbClr val="002060"/>
                        </a:solidFill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  <a:cs typeface="Helvetica 65 Medium"/>
                      </a:endParaRPr>
                    </a:p>
                  </a:txBody>
                  <a:tcPr marL="45537" marR="45537" marT="0" marB="0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>
                          <a:solidFill>
                            <a:srgbClr val="002060"/>
                          </a:solidFill>
                          <a:effectLst/>
                          <a:latin typeface="Georgia" panose="02040502050405020303" pitchFamily="18" charset="0"/>
                        </a:rPr>
                        <a:t> </a:t>
                      </a:r>
                      <a:endParaRPr lang="en-US" sz="1100">
                        <a:solidFill>
                          <a:srgbClr val="002060"/>
                        </a:solidFill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  <a:cs typeface="Helvetica 65 Medium"/>
                      </a:endParaRPr>
                    </a:p>
                  </a:txBody>
                  <a:tcPr marL="45537" marR="45537" marT="0" marB="0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702494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 dirty="0">
                          <a:solidFill>
                            <a:srgbClr val="002060"/>
                          </a:solidFill>
                          <a:effectLst/>
                          <a:latin typeface="Georgia" panose="02040502050405020303" pitchFamily="18" charset="0"/>
                        </a:rPr>
                        <a:t>7.</a:t>
                      </a:r>
                      <a:endParaRPr lang="en-US" sz="1100" dirty="0">
                        <a:solidFill>
                          <a:srgbClr val="002060"/>
                        </a:solidFill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  <a:cs typeface="Helvetica 65 Medium"/>
                      </a:endParaRPr>
                    </a:p>
                  </a:txBody>
                  <a:tcPr marL="45537" marR="45537" marT="0" marB="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 dirty="0">
                          <a:solidFill>
                            <a:srgbClr val="002060"/>
                          </a:solidFill>
                          <a:effectLst/>
                          <a:latin typeface="Georgia" panose="02040502050405020303" pitchFamily="18" charset="0"/>
                        </a:rPr>
                        <a:t>Has the Board ensured that internal control, audit function and IT security function operates in an effective manner?</a:t>
                      </a:r>
                      <a:endParaRPr lang="en-US" sz="1100" dirty="0">
                        <a:solidFill>
                          <a:srgbClr val="002060"/>
                        </a:solidFill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  <a:cs typeface="Helvetica 65 Medium"/>
                      </a:endParaRPr>
                    </a:p>
                  </a:txBody>
                  <a:tcPr marL="45537" marR="45537" marT="0" marB="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>
                          <a:solidFill>
                            <a:srgbClr val="002060"/>
                          </a:solidFill>
                          <a:effectLst/>
                          <a:latin typeface="Georgia" panose="02040502050405020303" pitchFamily="18" charset="0"/>
                        </a:rPr>
                        <a:t> </a:t>
                      </a:r>
                      <a:endParaRPr lang="en-US" sz="1100">
                        <a:solidFill>
                          <a:srgbClr val="002060"/>
                        </a:solidFill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  <a:cs typeface="Helvetica 65 Medium"/>
                      </a:endParaRPr>
                    </a:p>
                  </a:txBody>
                  <a:tcPr marL="45537" marR="45537" marT="0" marB="0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 dirty="0">
                          <a:solidFill>
                            <a:srgbClr val="002060"/>
                          </a:solidFill>
                          <a:effectLst/>
                          <a:latin typeface="Georgia" panose="02040502050405020303" pitchFamily="18" charset="0"/>
                        </a:rPr>
                        <a:t> </a:t>
                      </a:r>
                      <a:endParaRPr lang="en-US" sz="1100" dirty="0">
                        <a:solidFill>
                          <a:srgbClr val="002060"/>
                        </a:solidFill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  <a:cs typeface="Helvetica 65 Medium"/>
                      </a:endParaRPr>
                    </a:p>
                  </a:txBody>
                  <a:tcPr marL="45537" marR="45537" marT="0" marB="0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129475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972980" y="921378"/>
            <a:ext cx="8517636" cy="52737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Questionnaire suggested in the SECP Guidelines (for Board)</a:t>
            </a: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/>
          </p:nvPr>
        </p:nvGraphicFramePr>
        <p:xfrm>
          <a:off x="972980" y="1448755"/>
          <a:ext cx="9052561" cy="434625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043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27420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58699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58699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13929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 dirty="0">
                          <a:solidFill>
                            <a:srgbClr val="002060"/>
                          </a:solidFill>
                          <a:effectLst/>
                          <a:latin typeface="Georgia" panose="02040502050405020303" pitchFamily="18" charset="0"/>
                        </a:rPr>
                        <a:t>Sr. No.</a:t>
                      </a:r>
                      <a:endParaRPr lang="en-US" sz="1100" dirty="0">
                        <a:solidFill>
                          <a:srgbClr val="002060"/>
                        </a:solidFill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  <a:cs typeface="Helvetica 65 Medium"/>
                      </a:endParaRPr>
                    </a:p>
                  </a:txBody>
                  <a:tcPr marL="45537" marR="45537" marT="0" marB="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>
                          <a:solidFill>
                            <a:srgbClr val="002060"/>
                          </a:solidFill>
                          <a:effectLst/>
                          <a:latin typeface="Georgia" panose="02040502050405020303" pitchFamily="18" charset="0"/>
                        </a:rPr>
                        <a:t>Questionnaire</a:t>
                      </a:r>
                      <a:endParaRPr lang="en-US" sz="1100">
                        <a:solidFill>
                          <a:srgbClr val="002060"/>
                        </a:solidFill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  <a:cs typeface="Helvetica 65 Medium"/>
                      </a:endParaRPr>
                    </a:p>
                  </a:txBody>
                  <a:tcPr marL="45537" marR="45537" marT="0" marB="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 dirty="0">
                          <a:solidFill>
                            <a:srgbClr val="002060"/>
                          </a:solidFill>
                          <a:effectLst/>
                          <a:latin typeface="Georgia" panose="02040502050405020303" pitchFamily="18" charset="0"/>
                        </a:rPr>
                        <a:t>Responses</a:t>
                      </a:r>
                      <a:endParaRPr lang="en-US" sz="1100" dirty="0">
                        <a:solidFill>
                          <a:srgbClr val="002060"/>
                        </a:solidFill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  <a:cs typeface="Helvetica 65 Medium"/>
                      </a:endParaRPr>
                    </a:p>
                  </a:txBody>
                  <a:tcPr marL="45537" marR="45537" marT="0" marB="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 dirty="0">
                          <a:solidFill>
                            <a:srgbClr val="002060"/>
                          </a:solidFill>
                          <a:effectLst/>
                          <a:latin typeface="Georgia" panose="02040502050405020303" pitchFamily="18" charset="0"/>
                        </a:rPr>
                        <a:t>Additional Comments, if any</a:t>
                      </a:r>
                      <a:endParaRPr lang="en-US" sz="1100" dirty="0">
                        <a:solidFill>
                          <a:srgbClr val="002060"/>
                        </a:solidFill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  <a:cs typeface="Helvetica 65 Medium"/>
                      </a:endParaRPr>
                    </a:p>
                  </a:txBody>
                  <a:tcPr marL="45537" marR="45537" marT="0" marB="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20894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 dirty="0">
                          <a:solidFill>
                            <a:srgbClr val="002060"/>
                          </a:solidFill>
                          <a:effectLst/>
                          <a:latin typeface="Georgia" panose="02040502050405020303" pitchFamily="18" charset="0"/>
                        </a:rPr>
                        <a:t>8.</a:t>
                      </a:r>
                      <a:endParaRPr lang="en-US" sz="1100" dirty="0">
                        <a:solidFill>
                          <a:srgbClr val="002060"/>
                        </a:solidFill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  <a:cs typeface="Helvetica 65 Medium"/>
                      </a:endParaRPr>
                    </a:p>
                  </a:txBody>
                  <a:tcPr marL="45537" marR="45537" marT="0" marB="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410"/>
                        </a:spcAft>
                      </a:pPr>
                      <a:r>
                        <a:rPr lang="en-GB" sz="1100" dirty="0">
                          <a:solidFill>
                            <a:srgbClr val="002060"/>
                          </a:solidFill>
                          <a:effectLst/>
                          <a:latin typeface="Georgia" panose="02040502050405020303" pitchFamily="18" charset="0"/>
                        </a:rPr>
                        <a:t>Has the Board taken proactive measures to ensure proper deployment of MIS, important certifications etc.?</a:t>
                      </a:r>
                      <a:endParaRPr lang="en-US" sz="1100" dirty="0">
                        <a:solidFill>
                          <a:srgbClr val="002060"/>
                        </a:solidFill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  <a:cs typeface="Helvetica 65 Medium"/>
                      </a:endParaRPr>
                    </a:p>
                  </a:txBody>
                  <a:tcPr marL="45537" marR="45537" marT="0" marB="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410"/>
                        </a:spcAft>
                      </a:pPr>
                      <a:r>
                        <a:rPr lang="en-GB" sz="1100">
                          <a:solidFill>
                            <a:srgbClr val="002060"/>
                          </a:solidFill>
                          <a:effectLst/>
                          <a:latin typeface="Georgia" panose="02040502050405020303" pitchFamily="18" charset="0"/>
                        </a:rPr>
                        <a:t> </a:t>
                      </a:r>
                      <a:endParaRPr lang="en-US" sz="1100">
                        <a:solidFill>
                          <a:srgbClr val="002060"/>
                        </a:solidFill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  <a:cs typeface="Helvetica 65 Medium"/>
                      </a:endParaRPr>
                    </a:p>
                  </a:txBody>
                  <a:tcPr marL="45537" marR="45537" marT="0" marB="0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410"/>
                        </a:spcAft>
                      </a:pPr>
                      <a:r>
                        <a:rPr lang="en-GB" sz="1100">
                          <a:solidFill>
                            <a:srgbClr val="002060"/>
                          </a:solidFill>
                          <a:effectLst/>
                          <a:latin typeface="Georgia" panose="02040502050405020303" pitchFamily="18" charset="0"/>
                        </a:rPr>
                        <a:t> </a:t>
                      </a:r>
                      <a:endParaRPr lang="en-US" sz="1100">
                        <a:solidFill>
                          <a:srgbClr val="002060"/>
                        </a:solidFill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  <a:cs typeface="Helvetica 65 Medium"/>
                      </a:endParaRPr>
                    </a:p>
                  </a:txBody>
                  <a:tcPr marL="45537" marR="45537" marT="0" marB="0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13929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 dirty="0">
                          <a:solidFill>
                            <a:srgbClr val="002060"/>
                          </a:solidFill>
                          <a:effectLst/>
                          <a:latin typeface="Georgia" panose="02040502050405020303" pitchFamily="18" charset="0"/>
                        </a:rPr>
                        <a:t>9.</a:t>
                      </a:r>
                      <a:endParaRPr lang="en-US" sz="1100" dirty="0">
                        <a:solidFill>
                          <a:srgbClr val="002060"/>
                        </a:solidFill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  <a:cs typeface="Helvetica 65 Medium"/>
                      </a:endParaRPr>
                    </a:p>
                  </a:txBody>
                  <a:tcPr marL="45537" marR="45537" marT="0" marB="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410"/>
                        </a:spcAft>
                      </a:pPr>
                      <a:r>
                        <a:rPr lang="en-GB" sz="1100" dirty="0">
                          <a:solidFill>
                            <a:srgbClr val="002060"/>
                          </a:solidFill>
                          <a:effectLst/>
                          <a:latin typeface="Georgia" panose="02040502050405020303" pitchFamily="18" charset="0"/>
                        </a:rPr>
                        <a:t>Has the Board ensured timely and accurate disclosures on all material information?</a:t>
                      </a:r>
                      <a:endParaRPr lang="en-US" sz="1100" dirty="0">
                        <a:solidFill>
                          <a:srgbClr val="002060"/>
                        </a:solidFill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  <a:cs typeface="Helvetica 65 Medium"/>
                      </a:endParaRPr>
                    </a:p>
                  </a:txBody>
                  <a:tcPr marL="45537" marR="45537" marT="0" marB="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410"/>
                        </a:spcAft>
                      </a:pPr>
                      <a:r>
                        <a:rPr lang="en-GB" sz="1100">
                          <a:solidFill>
                            <a:srgbClr val="002060"/>
                          </a:solidFill>
                          <a:effectLst/>
                          <a:latin typeface="Georgia" panose="02040502050405020303" pitchFamily="18" charset="0"/>
                        </a:rPr>
                        <a:t> </a:t>
                      </a:r>
                      <a:endParaRPr lang="en-US" sz="1100">
                        <a:solidFill>
                          <a:srgbClr val="002060"/>
                        </a:solidFill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  <a:cs typeface="Helvetica 65 Medium"/>
                      </a:endParaRPr>
                    </a:p>
                  </a:txBody>
                  <a:tcPr marL="45537" marR="45537" marT="0" marB="0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410"/>
                        </a:spcAft>
                      </a:pPr>
                      <a:r>
                        <a:rPr lang="en-GB" sz="1100">
                          <a:solidFill>
                            <a:srgbClr val="002060"/>
                          </a:solidFill>
                          <a:effectLst/>
                          <a:latin typeface="Georgia" panose="02040502050405020303" pitchFamily="18" charset="0"/>
                        </a:rPr>
                        <a:t> </a:t>
                      </a:r>
                      <a:endParaRPr lang="en-US" sz="1100">
                        <a:solidFill>
                          <a:srgbClr val="002060"/>
                        </a:solidFill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  <a:cs typeface="Helvetica 65 Medium"/>
                      </a:endParaRPr>
                    </a:p>
                  </a:txBody>
                  <a:tcPr marL="45537" marR="45537" marT="0" marB="0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13929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 dirty="0">
                          <a:solidFill>
                            <a:srgbClr val="002060"/>
                          </a:solidFill>
                          <a:effectLst/>
                          <a:latin typeface="Georgia" panose="02040502050405020303" pitchFamily="18" charset="0"/>
                        </a:rPr>
                        <a:t>10.</a:t>
                      </a:r>
                      <a:endParaRPr lang="en-US" sz="1100" dirty="0">
                        <a:solidFill>
                          <a:srgbClr val="002060"/>
                        </a:solidFill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  <a:cs typeface="Helvetica 65 Medium"/>
                      </a:endParaRPr>
                    </a:p>
                  </a:txBody>
                  <a:tcPr marL="45537" marR="45537" marT="0" marB="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410"/>
                        </a:spcAft>
                      </a:pPr>
                      <a:r>
                        <a:rPr lang="en-GB" sz="1100">
                          <a:solidFill>
                            <a:srgbClr val="002060"/>
                          </a:solidFill>
                          <a:effectLst/>
                          <a:latin typeface="Georgia" panose="02040502050405020303" pitchFamily="18" charset="0"/>
                        </a:rPr>
                        <a:t>Is the Board as a whole, up-to-date with latest developments in the regulatory environment?</a:t>
                      </a:r>
                      <a:endParaRPr lang="en-US" sz="1100">
                        <a:solidFill>
                          <a:srgbClr val="002060"/>
                        </a:solidFill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  <a:cs typeface="Helvetica 65 Medium"/>
                      </a:endParaRPr>
                    </a:p>
                  </a:txBody>
                  <a:tcPr marL="45537" marR="45537" marT="0" marB="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410"/>
                        </a:spcAft>
                      </a:pPr>
                      <a:r>
                        <a:rPr lang="en-GB" sz="1100">
                          <a:solidFill>
                            <a:srgbClr val="002060"/>
                          </a:solidFill>
                          <a:effectLst/>
                          <a:latin typeface="Georgia" panose="02040502050405020303" pitchFamily="18" charset="0"/>
                        </a:rPr>
                        <a:t> </a:t>
                      </a:r>
                      <a:endParaRPr lang="en-US" sz="1100">
                        <a:solidFill>
                          <a:srgbClr val="002060"/>
                        </a:solidFill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  <a:cs typeface="Helvetica 65 Medium"/>
                      </a:endParaRPr>
                    </a:p>
                  </a:txBody>
                  <a:tcPr marL="45537" marR="45537" marT="0" marB="0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410"/>
                        </a:spcAft>
                      </a:pPr>
                      <a:r>
                        <a:rPr lang="en-GB" sz="1100">
                          <a:solidFill>
                            <a:srgbClr val="002060"/>
                          </a:solidFill>
                          <a:effectLst/>
                          <a:latin typeface="Georgia" panose="02040502050405020303" pitchFamily="18" charset="0"/>
                        </a:rPr>
                        <a:t> </a:t>
                      </a:r>
                      <a:endParaRPr lang="en-US" sz="1100">
                        <a:solidFill>
                          <a:srgbClr val="002060"/>
                        </a:solidFill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  <a:cs typeface="Helvetica 65 Medium"/>
                      </a:endParaRPr>
                    </a:p>
                  </a:txBody>
                  <a:tcPr marL="45537" marR="45537" marT="0" marB="0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20894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 dirty="0">
                          <a:solidFill>
                            <a:srgbClr val="002060"/>
                          </a:solidFill>
                          <a:effectLst/>
                          <a:latin typeface="Georgia" panose="02040502050405020303" pitchFamily="18" charset="0"/>
                        </a:rPr>
                        <a:t>11.</a:t>
                      </a:r>
                      <a:endParaRPr lang="en-US" sz="1100" dirty="0">
                        <a:solidFill>
                          <a:srgbClr val="002060"/>
                        </a:solidFill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  <a:cs typeface="Helvetica 65 Medium"/>
                      </a:endParaRPr>
                    </a:p>
                  </a:txBody>
                  <a:tcPr marL="45537" marR="45537" marT="0" marB="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410"/>
                        </a:spcAft>
                      </a:pPr>
                      <a:r>
                        <a:rPr lang="en-GB" sz="1100">
                          <a:solidFill>
                            <a:srgbClr val="002060"/>
                          </a:solidFill>
                          <a:effectLst/>
                          <a:latin typeface="Georgia" panose="02040502050405020303" pitchFamily="18" charset="0"/>
                        </a:rPr>
                        <a:t>Are the Board procedures conducive to effective performance and flexible enough to deal with all eventualities? </a:t>
                      </a:r>
                      <a:endParaRPr lang="en-US" sz="1100">
                        <a:solidFill>
                          <a:srgbClr val="002060"/>
                        </a:solidFill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  <a:cs typeface="Helvetica 65 Medium"/>
                      </a:endParaRPr>
                    </a:p>
                  </a:txBody>
                  <a:tcPr marL="45537" marR="45537" marT="0" marB="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410"/>
                        </a:spcAft>
                      </a:pPr>
                      <a:r>
                        <a:rPr lang="en-GB" sz="1100">
                          <a:solidFill>
                            <a:srgbClr val="002060"/>
                          </a:solidFill>
                          <a:effectLst/>
                          <a:latin typeface="Georgia" panose="02040502050405020303" pitchFamily="18" charset="0"/>
                        </a:rPr>
                        <a:t> </a:t>
                      </a:r>
                      <a:endParaRPr lang="en-US" sz="1100">
                        <a:solidFill>
                          <a:srgbClr val="002060"/>
                        </a:solidFill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  <a:cs typeface="Helvetica 65 Medium"/>
                      </a:endParaRPr>
                    </a:p>
                  </a:txBody>
                  <a:tcPr marL="45537" marR="45537" marT="0" marB="0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410"/>
                        </a:spcAft>
                      </a:pPr>
                      <a:r>
                        <a:rPr lang="en-GB" sz="1100">
                          <a:solidFill>
                            <a:srgbClr val="002060"/>
                          </a:solidFill>
                          <a:effectLst/>
                          <a:latin typeface="Georgia" panose="02040502050405020303" pitchFamily="18" charset="0"/>
                        </a:rPr>
                        <a:t> </a:t>
                      </a:r>
                      <a:endParaRPr lang="en-US" sz="1100">
                        <a:solidFill>
                          <a:srgbClr val="002060"/>
                        </a:solidFill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  <a:cs typeface="Helvetica 65 Medium"/>
                      </a:endParaRPr>
                    </a:p>
                  </a:txBody>
                  <a:tcPr marL="45537" marR="45537" marT="0" marB="0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13929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 dirty="0">
                          <a:solidFill>
                            <a:srgbClr val="002060"/>
                          </a:solidFill>
                          <a:effectLst/>
                          <a:latin typeface="Georgia" panose="02040502050405020303" pitchFamily="18" charset="0"/>
                        </a:rPr>
                        <a:t>12.</a:t>
                      </a:r>
                      <a:endParaRPr lang="en-US" sz="1100" dirty="0">
                        <a:solidFill>
                          <a:srgbClr val="002060"/>
                        </a:solidFill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  <a:cs typeface="Helvetica 65 Medium"/>
                      </a:endParaRPr>
                    </a:p>
                  </a:txBody>
                  <a:tcPr marL="45537" marR="45537" marT="0" marB="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410"/>
                        </a:spcAft>
                      </a:pPr>
                      <a:r>
                        <a:rPr lang="en-GB" sz="1100">
                          <a:solidFill>
                            <a:srgbClr val="002060"/>
                          </a:solidFill>
                          <a:effectLst/>
                          <a:latin typeface="Georgia" panose="02040502050405020303" pitchFamily="18" charset="0"/>
                        </a:rPr>
                        <a:t>Is the Board effective in adherence to the code of conduct?</a:t>
                      </a:r>
                      <a:endParaRPr lang="en-US" sz="1100">
                        <a:solidFill>
                          <a:srgbClr val="002060"/>
                        </a:solidFill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  <a:cs typeface="Helvetica 65 Medium"/>
                      </a:endParaRPr>
                    </a:p>
                  </a:txBody>
                  <a:tcPr marL="45537" marR="45537" marT="0" marB="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410"/>
                        </a:spcAft>
                      </a:pPr>
                      <a:r>
                        <a:rPr lang="en-GB" sz="1100">
                          <a:solidFill>
                            <a:srgbClr val="002060"/>
                          </a:solidFill>
                          <a:effectLst/>
                          <a:latin typeface="Georgia" panose="02040502050405020303" pitchFamily="18" charset="0"/>
                        </a:rPr>
                        <a:t> </a:t>
                      </a:r>
                      <a:endParaRPr lang="en-US" sz="1100">
                        <a:solidFill>
                          <a:srgbClr val="002060"/>
                        </a:solidFill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  <a:cs typeface="Helvetica 65 Medium"/>
                      </a:endParaRPr>
                    </a:p>
                  </a:txBody>
                  <a:tcPr marL="45537" marR="45537" marT="0" marB="0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410"/>
                        </a:spcAft>
                      </a:pPr>
                      <a:r>
                        <a:rPr lang="en-GB" sz="1100">
                          <a:solidFill>
                            <a:srgbClr val="002060"/>
                          </a:solidFill>
                          <a:effectLst/>
                          <a:latin typeface="Georgia" panose="02040502050405020303" pitchFamily="18" charset="0"/>
                        </a:rPr>
                        <a:t> </a:t>
                      </a:r>
                      <a:endParaRPr lang="en-US" sz="1100">
                        <a:solidFill>
                          <a:srgbClr val="002060"/>
                        </a:solidFill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  <a:cs typeface="Helvetica 65 Medium"/>
                      </a:endParaRPr>
                    </a:p>
                  </a:txBody>
                  <a:tcPr marL="45537" marR="45537" marT="0" marB="0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827859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 dirty="0">
                          <a:solidFill>
                            <a:srgbClr val="002060"/>
                          </a:solidFill>
                          <a:effectLst/>
                          <a:latin typeface="Georgia" panose="02040502050405020303" pitchFamily="18" charset="0"/>
                        </a:rPr>
                        <a:t>13.</a:t>
                      </a:r>
                      <a:endParaRPr lang="en-US" sz="1100" dirty="0">
                        <a:solidFill>
                          <a:srgbClr val="002060"/>
                        </a:solidFill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  <a:cs typeface="Helvetica 65 Medium"/>
                      </a:endParaRPr>
                    </a:p>
                  </a:txBody>
                  <a:tcPr marL="45537" marR="45537" marT="0" marB="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410"/>
                        </a:spcAft>
                      </a:pPr>
                      <a:r>
                        <a:rPr lang="en-GB" sz="1100">
                          <a:solidFill>
                            <a:srgbClr val="002060"/>
                          </a:solidFill>
                          <a:effectLst/>
                          <a:latin typeface="Georgia" panose="02040502050405020303" pitchFamily="18" charset="0"/>
                        </a:rPr>
                        <a:t>Has the Chairman played his role in ensuring adequate and constructive discourse and debate on important matters, conflict resolution, leadership qualities etc.?</a:t>
                      </a:r>
                      <a:endParaRPr lang="en-US" sz="1100">
                        <a:solidFill>
                          <a:srgbClr val="002060"/>
                        </a:solidFill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  <a:cs typeface="Helvetica 65 Medium"/>
                      </a:endParaRPr>
                    </a:p>
                  </a:txBody>
                  <a:tcPr marL="45537" marR="45537" marT="0" marB="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410"/>
                        </a:spcAft>
                      </a:pPr>
                      <a:r>
                        <a:rPr lang="en-GB" sz="1100">
                          <a:solidFill>
                            <a:srgbClr val="002060"/>
                          </a:solidFill>
                          <a:effectLst/>
                          <a:latin typeface="Georgia" panose="02040502050405020303" pitchFamily="18" charset="0"/>
                        </a:rPr>
                        <a:t> </a:t>
                      </a:r>
                      <a:endParaRPr lang="en-US" sz="1100">
                        <a:solidFill>
                          <a:srgbClr val="002060"/>
                        </a:solidFill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  <a:cs typeface="Helvetica 65 Medium"/>
                      </a:endParaRPr>
                    </a:p>
                  </a:txBody>
                  <a:tcPr marL="45537" marR="45537" marT="0" marB="0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410"/>
                        </a:spcAft>
                      </a:pPr>
                      <a:r>
                        <a:rPr lang="en-GB" sz="1100">
                          <a:solidFill>
                            <a:srgbClr val="002060"/>
                          </a:solidFill>
                          <a:effectLst/>
                          <a:latin typeface="Georgia" panose="02040502050405020303" pitchFamily="18" charset="0"/>
                        </a:rPr>
                        <a:t> </a:t>
                      </a:r>
                      <a:endParaRPr lang="en-US" sz="1100">
                        <a:solidFill>
                          <a:srgbClr val="002060"/>
                        </a:solidFill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  <a:cs typeface="Helvetica 65 Medium"/>
                      </a:endParaRPr>
                    </a:p>
                  </a:txBody>
                  <a:tcPr marL="45537" marR="45537" marT="0" marB="0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620894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 dirty="0">
                          <a:solidFill>
                            <a:srgbClr val="002060"/>
                          </a:solidFill>
                          <a:effectLst/>
                          <a:latin typeface="Georgia" panose="02040502050405020303" pitchFamily="18" charset="0"/>
                        </a:rPr>
                        <a:t>14.</a:t>
                      </a:r>
                      <a:endParaRPr lang="en-US" sz="1100" dirty="0">
                        <a:solidFill>
                          <a:srgbClr val="002060"/>
                        </a:solidFill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  <a:cs typeface="Helvetica 65 Medium"/>
                      </a:endParaRPr>
                    </a:p>
                  </a:txBody>
                  <a:tcPr marL="45537" marR="45537" marT="0" marB="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 dirty="0">
                          <a:solidFill>
                            <a:srgbClr val="002060"/>
                          </a:solidFill>
                          <a:effectLst/>
                          <a:latin typeface="Georgia" panose="02040502050405020303" pitchFamily="18" charset="0"/>
                        </a:rPr>
                        <a:t>Has the attendance of Directors, quality of contribution and preparedness for agendas been adequate? </a:t>
                      </a:r>
                      <a:endParaRPr lang="en-US" sz="1100" dirty="0">
                        <a:solidFill>
                          <a:srgbClr val="002060"/>
                        </a:solidFill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  <a:cs typeface="Helvetica 65 Medium"/>
                      </a:endParaRPr>
                    </a:p>
                  </a:txBody>
                  <a:tcPr marL="45537" marR="45537" marT="0" marB="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>
                          <a:solidFill>
                            <a:srgbClr val="002060"/>
                          </a:solidFill>
                          <a:effectLst/>
                          <a:latin typeface="Georgia" panose="02040502050405020303" pitchFamily="18" charset="0"/>
                        </a:rPr>
                        <a:t> </a:t>
                      </a:r>
                      <a:endParaRPr lang="en-US" sz="1100">
                        <a:solidFill>
                          <a:srgbClr val="002060"/>
                        </a:solidFill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  <a:cs typeface="Helvetica 65 Medium"/>
                      </a:endParaRPr>
                    </a:p>
                  </a:txBody>
                  <a:tcPr marL="45537" marR="45537" marT="0" marB="0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 dirty="0">
                          <a:solidFill>
                            <a:srgbClr val="002060"/>
                          </a:solidFill>
                          <a:effectLst/>
                          <a:latin typeface="Georgia" panose="02040502050405020303" pitchFamily="18" charset="0"/>
                        </a:rPr>
                        <a:t> </a:t>
                      </a:r>
                      <a:endParaRPr lang="en-US" sz="1100" dirty="0">
                        <a:solidFill>
                          <a:srgbClr val="002060"/>
                        </a:solidFill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  <a:cs typeface="Helvetica 65 Medium"/>
                      </a:endParaRPr>
                    </a:p>
                  </a:txBody>
                  <a:tcPr marL="45537" marR="45537" marT="0" marB="0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66957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972979" y="844223"/>
            <a:ext cx="8517636" cy="52737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Questionnaire suggested in the SECP Guidelines (for CEO)</a:t>
            </a: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/>
          </p:nvPr>
        </p:nvGraphicFramePr>
        <p:xfrm>
          <a:off x="972979" y="1371600"/>
          <a:ext cx="9039701" cy="478845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77786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4383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609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609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21771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 dirty="0">
                          <a:solidFill>
                            <a:srgbClr val="002060"/>
                          </a:solidFill>
                          <a:effectLst/>
                          <a:latin typeface="Georgia" panose="02040502050405020303" pitchFamily="18" charset="0"/>
                        </a:rPr>
                        <a:t>Sr. No.</a:t>
                      </a:r>
                      <a:endParaRPr lang="en-US" sz="1100" dirty="0">
                        <a:solidFill>
                          <a:srgbClr val="002060"/>
                        </a:solidFill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  <a:cs typeface="Helvetica 65 Medium"/>
                      </a:endParaRPr>
                    </a:p>
                  </a:txBody>
                  <a:tcPr marL="61722" marR="61722" marT="0" marB="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 dirty="0">
                          <a:solidFill>
                            <a:srgbClr val="002060"/>
                          </a:solidFill>
                          <a:effectLst/>
                          <a:latin typeface="Georgia" panose="02040502050405020303" pitchFamily="18" charset="0"/>
                        </a:rPr>
                        <a:t>Questionnaire</a:t>
                      </a:r>
                      <a:endParaRPr lang="en-US" sz="1100" dirty="0">
                        <a:solidFill>
                          <a:srgbClr val="002060"/>
                        </a:solidFill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  <a:cs typeface="Helvetica 65 Medium"/>
                      </a:endParaRPr>
                    </a:p>
                  </a:txBody>
                  <a:tcPr marL="61722" marR="61722" marT="0" marB="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 dirty="0">
                          <a:solidFill>
                            <a:srgbClr val="002060"/>
                          </a:solidFill>
                          <a:effectLst/>
                          <a:latin typeface="Georgia" panose="02040502050405020303" pitchFamily="18" charset="0"/>
                        </a:rPr>
                        <a:t>Responses</a:t>
                      </a:r>
                      <a:endParaRPr lang="en-US" sz="1100" dirty="0">
                        <a:solidFill>
                          <a:srgbClr val="002060"/>
                        </a:solidFill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  <a:cs typeface="Helvetica 65 Medium"/>
                      </a:endParaRPr>
                    </a:p>
                  </a:txBody>
                  <a:tcPr marL="61722" marR="61722" marT="0" marB="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 dirty="0">
                          <a:solidFill>
                            <a:srgbClr val="002060"/>
                          </a:solidFill>
                          <a:effectLst/>
                          <a:latin typeface="Georgia" panose="02040502050405020303" pitchFamily="18" charset="0"/>
                        </a:rPr>
                        <a:t>Additional Comments, if any</a:t>
                      </a:r>
                      <a:endParaRPr lang="en-US" sz="1100" dirty="0">
                        <a:solidFill>
                          <a:srgbClr val="002060"/>
                        </a:solidFill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  <a:cs typeface="Helvetica 65 Medium"/>
                      </a:endParaRPr>
                    </a:p>
                  </a:txBody>
                  <a:tcPr marL="61722" marR="61722" marT="0" marB="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8562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>
                          <a:solidFill>
                            <a:srgbClr val="002060"/>
                          </a:solidFill>
                          <a:effectLst/>
                          <a:latin typeface="Georgia" panose="02040502050405020303" pitchFamily="18" charset="0"/>
                        </a:rPr>
                        <a:t>1.</a:t>
                      </a:r>
                      <a:endParaRPr lang="en-US" sz="1100">
                        <a:solidFill>
                          <a:srgbClr val="002060"/>
                        </a:solidFill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  <a:cs typeface="Helvetica 65 Medium"/>
                      </a:endParaRPr>
                    </a:p>
                  </a:txBody>
                  <a:tcPr marL="61722" marR="61722" marT="0" marB="0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2060"/>
                          </a:solidFill>
                          <a:effectLst/>
                          <a:latin typeface="Georgia" panose="02040502050405020303" pitchFamily="18" charset="0"/>
                        </a:rPr>
                        <a:t>Has the financial/ business targets set by the Board achieved? </a:t>
                      </a:r>
                      <a:endParaRPr lang="en-US" sz="1100">
                        <a:solidFill>
                          <a:srgbClr val="002060"/>
                        </a:solidFill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722" marR="61722" marT="0" marB="0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2060"/>
                          </a:solidFill>
                          <a:effectLst/>
                          <a:latin typeface="Georgia" panose="02040502050405020303" pitchFamily="18" charset="0"/>
                        </a:rPr>
                        <a:t> </a:t>
                      </a:r>
                      <a:endParaRPr lang="en-US" sz="1100">
                        <a:solidFill>
                          <a:srgbClr val="002060"/>
                        </a:solidFill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722" marR="61722" marT="0" marB="0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2060"/>
                          </a:solidFill>
                          <a:effectLst/>
                          <a:latin typeface="Georgia" panose="02040502050405020303" pitchFamily="18" charset="0"/>
                        </a:rPr>
                        <a:t> </a:t>
                      </a:r>
                      <a:endParaRPr lang="en-US" sz="1100">
                        <a:solidFill>
                          <a:srgbClr val="002060"/>
                        </a:solidFill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722" marR="61722" marT="0" marB="0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96537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>
                          <a:solidFill>
                            <a:srgbClr val="002060"/>
                          </a:solidFill>
                          <a:effectLst/>
                          <a:latin typeface="Georgia" panose="02040502050405020303" pitchFamily="18" charset="0"/>
                        </a:rPr>
                        <a:t>2.</a:t>
                      </a:r>
                      <a:endParaRPr lang="en-US" sz="1100">
                        <a:solidFill>
                          <a:srgbClr val="002060"/>
                        </a:solidFill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  <a:cs typeface="Helvetica 65 Medium"/>
                      </a:endParaRPr>
                    </a:p>
                  </a:txBody>
                  <a:tcPr marL="61722" marR="61722" marT="0" marB="0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2060"/>
                          </a:solidFill>
                          <a:effectLst/>
                          <a:latin typeface="Georgia" panose="02040502050405020303" pitchFamily="18" charset="0"/>
                        </a:rPr>
                        <a:t>Does the CEO possess leadership qualities i.e. correct anticipation of business trends, opportunities and priorities affecting the institution’s prosperity and operations? </a:t>
                      </a:r>
                      <a:endParaRPr lang="en-US" sz="1100">
                        <a:solidFill>
                          <a:srgbClr val="002060"/>
                        </a:solidFill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722" marR="61722" marT="0" marB="0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2060"/>
                          </a:solidFill>
                          <a:effectLst/>
                          <a:latin typeface="Georgia" panose="02040502050405020303" pitchFamily="18" charset="0"/>
                        </a:rPr>
                        <a:t> </a:t>
                      </a:r>
                      <a:endParaRPr lang="en-US" sz="1100">
                        <a:solidFill>
                          <a:srgbClr val="002060"/>
                        </a:solidFill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722" marR="61722" marT="0" marB="0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2060"/>
                          </a:solidFill>
                          <a:effectLst/>
                          <a:latin typeface="Georgia" panose="02040502050405020303" pitchFamily="18" charset="0"/>
                        </a:rPr>
                        <a:t> </a:t>
                      </a:r>
                      <a:endParaRPr lang="en-US" sz="1100">
                        <a:solidFill>
                          <a:srgbClr val="002060"/>
                        </a:solidFill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722" marR="61722" marT="0" marB="0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57123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>
                          <a:solidFill>
                            <a:srgbClr val="002060"/>
                          </a:solidFill>
                          <a:effectLst/>
                          <a:latin typeface="Georgia" panose="02040502050405020303" pitchFamily="18" charset="0"/>
                        </a:rPr>
                        <a:t>3.</a:t>
                      </a:r>
                      <a:endParaRPr lang="en-US" sz="1100">
                        <a:solidFill>
                          <a:srgbClr val="002060"/>
                        </a:solidFill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  <a:cs typeface="Helvetica 65 Medium"/>
                      </a:endParaRPr>
                    </a:p>
                  </a:txBody>
                  <a:tcPr marL="61722" marR="61722" marT="0" marB="0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2060"/>
                          </a:solidFill>
                          <a:effectLst/>
                          <a:latin typeface="Georgia" panose="02040502050405020303" pitchFamily="18" charset="0"/>
                        </a:rPr>
                        <a:t>Has the CEO developed clear mission statement, policies, and strategic plans that harmoniously balance the needs of all the stakeholders?</a:t>
                      </a:r>
                      <a:endParaRPr lang="en-US" sz="1100">
                        <a:solidFill>
                          <a:srgbClr val="002060"/>
                        </a:solidFill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722" marR="61722" marT="0" marB="0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2060"/>
                          </a:solidFill>
                          <a:effectLst/>
                          <a:latin typeface="Georgia" panose="02040502050405020303" pitchFamily="18" charset="0"/>
                        </a:rPr>
                        <a:t> </a:t>
                      </a:r>
                      <a:endParaRPr lang="en-US" sz="1100">
                        <a:solidFill>
                          <a:srgbClr val="002060"/>
                        </a:solidFill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722" marR="61722" marT="0" marB="0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2060"/>
                          </a:solidFill>
                          <a:effectLst/>
                          <a:latin typeface="Georgia" panose="02040502050405020303" pitchFamily="18" charset="0"/>
                        </a:rPr>
                        <a:t> </a:t>
                      </a:r>
                      <a:endParaRPr lang="en-US" sz="1100">
                        <a:solidFill>
                          <a:srgbClr val="002060"/>
                        </a:solidFill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722" marR="61722" marT="0" marB="0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57123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>
                          <a:solidFill>
                            <a:srgbClr val="002060"/>
                          </a:solidFill>
                          <a:effectLst/>
                          <a:latin typeface="Georgia" panose="02040502050405020303" pitchFamily="18" charset="0"/>
                        </a:rPr>
                        <a:t>4.</a:t>
                      </a:r>
                      <a:endParaRPr lang="en-US" sz="1100">
                        <a:solidFill>
                          <a:srgbClr val="002060"/>
                        </a:solidFill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  <a:cs typeface="Helvetica 65 Medium"/>
                      </a:endParaRPr>
                    </a:p>
                  </a:txBody>
                  <a:tcPr marL="61722" marR="61722" marT="0" marB="0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2060"/>
                          </a:solidFill>
                          <a:effectLst/>
                          <a:latin typeface="Georgia" panose="02040502050405020303" pitchFamily="18" charset="0"/>
                        </a:rPr>
                        <a:t>Does the CEO ensure that company’s resources and budgets are aligned with the implementation of the organization’s strategic plan?</a:t>
                      </a:r>
                      <a:endParaRPr lang="en-US" sz="1100">
                        <a:solidFill>
                          <a:srgbClr val="002060"/>
                        </a:solidFill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722" marR="61722" marT="0" marB="0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2060"/>
                          </a:solidFill>
                          <a:effectLst/>
                          <a:latin typeface="Georgia" panose="02040502050405020303" pitchFamily="18" charset="0"/>
                        </a:rPr>
                        <a:t> </a:t>
                      </a:r>
                      <a:endParaRPr lang="en-US" sz="1100">
                        <a:solidFill>
                          <a:srgbClr val="002060"/>
                        </a:solidFill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722" marR="61722" marT="0" marB="0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2060"/>
                          </a:solidFill>
                          <a:effectLst/>
                          <a:latin typeface="Georgia" panose="02040502050405020303" pitchFamily="18" charset="0"/>
                        </a:rPr>
                        <a:t> </a:t>
                      </a:r>
                      <a:endParaRPr lang="en-US" sz="1100">
                        <a:solidFill>
                          <a:srgbClr val="002060"/>
                        </a:solidFill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722" marR="61722" marT="0" marB="0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67842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>
                          <a:solidFill>
                            <a:srgbClr val="002060"/>
                          </a:solidFill>
                          <a:effectLst/>
                          <a:latin typeface="Georgia" panose="02040502050405020303" pitchFamily="18" charset="0"/>
                        </a:rPr>
                        <a:t>5.</a:t>
                      </a:r>
                      <a:endParaRPr lang="en-US" sz="1100">
                        <a:solidFill>
                          <a:srgbClr val="002060"/>
                        </a:solidFill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  <a:cs typeface="Helvetica 65 Medium"/>
                      </a:endParaRPr>
                    </a:p>
                  </a:txBody>
                  <a:tcPr marL="61722" marR="61722" marT="0" marB="0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2060"/>
                          </a:solidFill>
                          <a:effectLst/>
                          <a:latin typeface="Georgia" panose="02040502050405020303" pitchFamily="18" charset="0"/>
                        </a:rPr>
                        <a:t>Does the CEO establish an effective organizational structure to ensure management’s focus on key functions?</a:t>
                      </a:r>
                      <a:endParaRPr lang="en-US" sz="1100">
                        <a:solidFill>
                          <a:srgbClr val="002060"/>
                        </a:solidFill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722" marR="61722" marT="0" marB="0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2060"/>
                          </a:solidFill>
                          <a:effectLst/>
                          <a:latin typeface="Georgia" panose="02040502050405020303" pitchFamily="18" charset="0"/>
                        </a:rPr>
                        <a:t> </a:t>
                      </a:r>
                      <a:endParaRPr lang="en-US" sz="1100">
                        <a:solidFill>
                          <a:srgbClr val="002060"/>
                        </a:solidFill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722" marR="61722" marT="0" marB="0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2060"/>
                          </a:solidFill>
                          <a:effectLst/>
                          <a:latin typeface="Georgia" panose="02040502050405020303" pitchFamily="18" charset="0"/>
                        </a:rPr>
                        <a:t> </a:t>
                      </a:r>
                      <a:endParaRPr lang="en-US" sz="1100">
                        <a:solidFill>
                          <a:srgbClr val="002060"/>
                        </a:solidFill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722" marR="61722" marT="0" marB="0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8562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>
                          <a:solidFill>
                            <a:srgbClr val="002060"/>
                          </a:solidFill>
                          <a:effectLst/>
                          <a:latin typeface="Georgia" panose="02040502050405020303" pitchFamily="18" charset="0"/>
                        </a:rPr>
                        <a:t>6.</a:t>
                      </a:r>
                      <a:endParaRPr lang="en-US" sz="1100">
                        <a:solidFill>
                          <a:srgbClr val="002060"/>
                        </a:solidFill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  <a:cs typeface="Helvetica 65 Medium"/>
                      </a:endParaRPr>
                    </a:p>
                  </a:txBody>
                  <a:tcPr marL="61722" marR="61722" marT="0" marB="0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2060"/>
                          </a:solidFill>
                          <a:effectLst/>
                          <a:latin typeface="Georgia" panose="02040502050405020303" pitchFamily="18" charset="0"/>
                        </a:rPr>
                        <a:t>Has the CEO timely and effectively executed strategies set by the Board? </a:t>
                      </a:r>
                      <a:endParaRPr lang="en-US" sz="1100">
                        <a:solidFill>
                          <a:srgbClr val="002060"/>
                        </a:solidFill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722" marR="61722" marT="0" marB="0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2060"/>
                          </a:solidFill>
                          <a:effectLst/>
                          <a:latin typeface="Georgia" panose="02040502050405020303" pitchFamily="18" charset="0"/>
                        </a:rPr>
                        <a:t> </a:t>
                      </a:r>
                      <a:endParaRPr lang="en-US" sz="1100">
                        <a:solidFill>
                          <a:srgbClr val="002060"/>
                        </a:solidFill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722" marR="61722" marT="0" marB="0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2060"/>
                          </a:solidFill>
                          <a:effectLst/>
                          <a:latin typeface="Georgia" panose="02040502050405020303" pitchFamily="18" charset="0"/>
                        </a:rPr>
                        <a:t> </a:t>
                      </a:r>
                      <a:endParaRPr lang="en-US" sz="1100">
                        <a:solidFill>
                          <a:srgbClr val="002060"/>
                        </a:solidFill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722" marR="61722" marT="0" marB="0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67842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>
                          <a:solidFill>
                            <a:srgbClr val="002060"/>
                          </a:solidFill>
                          <a:effectLst/>
                          <a:latin typeface="Georgia" panose="02040502050405020303" pitchFamily="18" charset="0"/>
                        </a:rPr>
                        <a:t>7.</a:t>
                      </a:r>
                      <a:endParaRPr lang="en-US" sz="1100">
                        <a:solidFill>
                          <a:srgbClr val="002060"/>
                        </a:solidFill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  <a:cs typeface="Helvetica 65 Medium"/>
                      </a:endParaRPr>
                    </a:p>
                  </a:txBody>
                  <a:tcPr marL="61722" marR="61722" marT="0" marB="0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2060"/>
                          </a:solidFill>
                          <a:effectLst/>
                          <a:latin typeface="Georgia" panose="02040502050405020303" pitchFamily="18" charset="0"/>
                        </a:rPr>
                        <a:t>Has the CEO served as an effective representative while communicating with all the stakeholders?</a:t>
                      </a:r>
                      <a:endParaRPr lang="en-US" sz="1100">
                        <a:solidFill>
                          <a:srgbClr val="002060"/>
                        </a:solidFill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722" marR="61722" marT="0" marB="0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2060"/>
                          </a:solidFill>
                          <a:effectLst/>
                          <a:latin typeface="Georgia" panose="02040502050405020303" pitchFamily="18" charset="0"/>
                        </a:rPr>
                        <a:t> </a:t>
                      </a:r>
                      <a:endParaRPr lang="en-US" sz="1100">
                        <a:solidFill>
                          <a:srgbClr val="002060"/>
                        </a:solidFill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722" marR="61722" marT="0" marB="0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002060"/>
                          </a:solidFill>
                          <a:effectLst/>
                          <a:latin typeface="Georgia" panose="02040502050405020303" pitchFamily="18" charset="0"/>
                        </a:rPr>
                        <a:t> </a:t>
                      </a:r>
                      <a:endParaRPr lang="en-US" sz="1100" dirty="0">
                        <a:solidFill>
                          <a:srgbClr val="002060"/>
                        </a:solidFill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722" marR="61722" marT="0" marB="0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873293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4380" y="2766222"/>
            <a:ext cx="9464040" cy="1325563"/>
          </a:xfrm>
        </p:spPr>
        <p:txBody>
          <a:bodyPr>
            <a:normAutofit/>
          </a:bodyPr>
          <a:lstStyle/>
          <a:p>
            <a:pPr algn="ctr"/>
            <a:r>
              <a:rPr lang="en-US" sz="4800" dirty="0">
                <a:solidFill>
                  <a:srgbClr val="00B050"/>
                </a:solidFill>
                <a:latin typeface="Georgia" pitchFamily="18" charset="0"/>
                <a:ea typeface="+mn-ea"/>
                <a:cs typeface="+mn-cs"/>
              </a:rPr>
              <a:t>Thanks</a:t>
            </a:r>
          </a:p>
        </p:txBody>
      </p:sp>
    </p:spTree>
    <p:extLst>
      <p:ext uri="{BB962C8B-B14F-4D97-AF65-F5344CB8AC3E}">
        <p14:creationId xmlns:p14="http://schemas.microsoft.com/office/powerpoint/2010/main" val="27818388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13058</TotalTime>
  <Words>657</Words>
  <Application>Microsoft Office PowerPoint</Application>
  <PresentationFormat>Custom</PresentationFormat>
  <Paragraphs>148</Paragraphs>
  <Slides>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4" baseType="lpstr">
      <vt:lpstr>Arial</vt:lpstr>
      <vt:lpstr>Calibri</vt:lpstr>
      <vt:lpstr>Calibri Light</vt:lpstr>
      <vt:lpstr>Georgia</vt:lpstr>
      <vt:lpstr>Helvetica 65 Medium</vt:lpstr>
      <vt:lpstr>Times New Roman</vt:lpstr>
      <vt:lpstr>Office Theme</vt:lpstr>
      <vt:lpstr>PowerPoint Presentation</vt:lpstr>
      <vt:lpstr>Evaluation of Board Performance</vt:lpstr>
      <vt:lpstr>PowerPoint Presentation</vt:lpstr>
      <vt:lpstr>PowerPoint Presentation</vt:lpstr>
      <vt:lpstr>PowerPoint Presentation</vt:lpstr>
      <vt:lpstr>PowerPoint Presentation</vt:lpstr>
      <vt:lpstr>Thanks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shazaib anwar</dc:creator>
  <cp:lastModifiedBy>Altaf Faisal</cp:lastModifiedBy>
  <cp:revision>263</cp:revision>
  <cp:lastPrinted>2021-11-02T10:14:46Z</cp:lastPrinted>
  <dcterms:created xsi:type="dcterms:W3CDTF">2020-02-05T12:55:03Z</dcterms:created>
  <dcterms:modified xsi:type="dcterms:W3CDTF">2021-12-29T10:44:32Z</dcterms:modified>
</cp:coreProperties>
</file>