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491" r:id="rId3"/>
    <p:sldId id="526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283" r:id="rId20"/>
  </p:sldIdLst>
  <p:sldSz cx="109728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Hamza Saleem" initials="HS" lastIdx="8" clrIdx="0">
    <p:extLst>
      <p:ext uri="{19B8F6BF-5375-455C-9EA6-DF929625EA0E}">
        <p15:presenceInfo xmlns:p15="http://schemas.microsoft.com/office/powerpoint/2012/main" userId="S-1-5-21-796845957-2145958837-839522115-20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8000"/>
    <a:srgbClr val="002060"/>
    <a:srgbClr val="F8CBAD"/>
    <a:srgbClr val="E6B9B8"/>
    <a:srgbClr val="C9C9C9"/>
    <a:srgbClr val="FFE699"/>
    <a:srgbClr val="A9D18E"/>
    <a:srgbClr val="8FAAD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32" autoAdjust="0"/>
  </p:normalViewPr>
  <p:slideViewPr>
    <p:cSldViewPr snapToGrid="0">
      <p:cViewPr varScale="1">
        <p:scale>
          <a:sx n="85" d="100"/>
          <a:sy n="85" d="100"/>
        </p:scale>
        <p:origin x="917" y="53"/>
      </p:cViewPr>
      <p:guideLst>
        <p:guide orient="horz" pos="2160"/>
        <p:guide pos="384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BB0F390-798E-403C-A27E-A2267C437B0B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2994F3D-B37A-4386-9D2F-D78FF7579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94F3D-B37A-4386-9D2F-D78FF75796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8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16164D92-FC1E-44DE-86FC-11D9CB74AE78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57C1DDA5-ECDC-45DD-8834-5B1FD9AED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44" y="29993"/>
            <a:ext cx="1177474" cy="45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3" y="6442074"/>
            <a:ext cx="288800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.png">
            <a:extLst>
              <a:ext uri="{FF2B5EF4-FFF2-40B4-BE49-F238E27FC236}">
                <a16:creationId xmlns:a16="http://schemas.microsoft.com/office/drawing/2014/main" xmlns="" id="{F4CA145E-AE07-429C-87A6-10396E3E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3120"/>
            <a:ext cx="10963656" cy="77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8206" y="3809999"/>
            <a:ext cx="6017342" cy="1499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3 Years Performance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Selected Peer &amp; Benchmark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560"/>
              </p:ext>
            </p:extLst>
          </p:nvPr>
        </p:nvGraphicFramePr>
        <p:xfrm>
          <a:off x="929147" y="785822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– </a:t>
                      </a:r>
                      <a:r>
                        <a:rPr lang="en-US" sz="1600" b="1" u="none" strike="noStrike" baseline="0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Equity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22.54%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18.30%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67888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78486"/>
              </p:ext>
            </p:extLst>
          </p:nvPr>
        </p:nvGraphicFramePr>
        <p:xfrm>
          <a:off x="929147" y="3519190"/>
          <a:ext cx="9289271" cy="2482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</a:t>
                      </a:r>
                      <a:r>
                        <a:rPr lang="en-US" sz="1600" b="1" u="none" strike="noStrike" baseline="0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Equity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6822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Ameen Islamic Retirement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48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– Fixed </a:t>
            </a:r>
            <a:r>
              <a:rPr lang="en-US" sz="2400" dirty="0">
                <a:latin typeface="Georgia" pitchFamily="18" charset="0"/>
              </a:rPr>
              <a:t>Income Gross Return</a:t>
            </a:r>
          </a:p>
          <a:p>
            <a:pPr marL="0" indent="0" algn="ctr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27410"/>
              </p:ext>
            </p:extLst>
          </p:nvPr>
        </p:nvGraphicFramePr>
        <p:xfrm>
          <a:off x="971549" y="964787"/>
          <a:ext cx="9246870" cy="499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7816">
                  <a:extLst>
                    <a:ext uri="{9D8B030D-6E8A-4147-A177-3AD203B41FA5}">
                      <a16:colId xmlns:a16="http://schemas.microsoft.com/office/drawing/2014/main" xmlns="" val="4287112751"/>
                    </a:ext>
                  </a:extLst>
                </a:gridCol>
                <a:gridCol w="2401393">
                  <a:extLst>
                    <a:ext uri="{9D8B030D-6E8A-4147-A177-3AD203B41FA5}">
                      <a16:colId xmlns:a16="http://schemas.microsoft.com/office/drawing/2014/main" xmlns="" val="3228263545"/>
                    </a:ext>
                  </a:extLst>
                </a:gridCol>
                <a:gridCol w="1102526">
                  <a:extLst>
                    <a:ext uri="{9D8B030D-6E8A-4147-A177-3AD203B41FA5}">
                      <a16:colId xmlns:a16="http://schemas.microsoft.com/office/drawing/2014/main" xmlns="" val="744263010"/>
                    </a:ext>
                  </a:extLst>
                </a:gridCol>
                <a:gridCol w="2050874">
                  <a:extLst>
                    <a:ext uri="{9D8B030D-6E8A-4147-A177-3AD203B41FA5}">
                      <a16:colId xmlns:a16="http://schemas.microsoft.com/office/drawing/2014/main" xmlns="" val="2848066"/>
                    </a:ext>
                  </a:extLst>
                </a:gridCol>
                <a:gridCol w="624261">
                  <a:extLst>
                    <a:ext uri="{9D8B030D-6E8A-4147-A177-3AD203B41FA5}">
                      <a16:colId xmlns:a16="http://schemas.microsoft.com/office/drawing/2014/main" xmlns="" val="758939263"/>
                    </a:ext>
                  </a:extLst>
                </a:gridCol>
              </a:tblGrid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05399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701991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Cash Management Optimizer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67328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Cash Management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046599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91374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Income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8555694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48097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DCF Income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760633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16419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56078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Government Securities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137368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1961838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Sovereign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437191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404404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Aggressive Fixed Income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228535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385563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Enhancement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3899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367856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610847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5167383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4967590"/>
                  </a:ext>
                </a:extLst>
              </a:tr>
              <a:tr h="2269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Daily Dividend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190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– Fixed </a:t>
            </a:r>
            <a:r>
              <a:rPr lang="en-US" sz="2400" dirty="0">
                <a:latin typeface="Georgia" pitchFamily="18" charset="0"/>
              </a:rPr>
              <a:t>Income Gross Return</a:t>
            </a:r>
          </a:p>
          <a:p>
            <a:pPr marL="0" indent="0" algn="ctr">
              <a:buNone/>
            </a:pP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89679"/>
              </p:ext>
            </p:extLst>
          </p:nvPr>
        </p:nvGraphicFramePr>
        <p:xfrm>
          <a:off x="1074788" y="785822"/>
          <a:ext cx="9057353" cy="475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5353">
                  <a:extLst>
                    <a:ext uri="{9D8B030D-6E8A-4147-A177-3AD203B41FA5}">
                      <a16:colId xmlns:a16="http://schemas.microsoft.com/office/drawing/2014/main" xmlns="" val="4206041727"/>
                    </a:ext>
                  </a:extLst>
                </a:gridCol>
                <a:gridCol w="2574078">
                  <a:extLst>
                    <a:ext uri="{9D8B030D-6E8A-4147-A177-3AD203B41FA5}">
                      <a16:colId xmlns:a16="http://schemas.microsoft.com/office/drawing/2014/main" xmlns="" val="1588651642"/>
                    </a:ext>
                  </a:extLst>
                </a:gridCol>
                <a:gridCol w="813646">
                  <a:extLst>
                    <a:ext uri="{9D8B030D-6E8A-4147-A177-3AD203B41FA5}">
                      <a16:colId xmlns:a16="http://schemas.microsoft.com/office/drawing/2014/main" xmlns="" val="1281145090"/>
                    </a:ext>
                  </a:extLst>
                </a:gridCol>
                <a:gridCol w="2082809">
                  <a:extLst>
                    <a:ext uri="{9D8B030D-6E8A-4147-A177-3AD203B41FA5}">
                      <a16:colId xmlns:a16="http://schemas.microsoft.com/office/drawing/2014/main" xmlns="" val="1149488896"/>
                    </a:ext>
                  </a:extLst>
                </a:gridCol>
                <a:gridCol w="611467">
                  <a:extLst>
                    <a:ext uri="{9D8B030D-6E8A-4147-A177-3AD203B41FA5}">
                      <a16:colId xmlns:a16="http://schemas.microsoft.com/office/drawing/2014/main" xmlns="" val="1103532562"/>
                    </a:ext>
                  </a:extLst>
                </a:gridCol>
              </a:tblGrid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6000654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9525083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Money Market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125587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416668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915115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51816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Pakistan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822136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61759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VPS-Debt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089187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073673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Pakistan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6813503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2983331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Money Market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71661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983700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039770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6932835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Debt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2086632"/>
                  </a:ext>
                </a:extLst>
              </a:tr>
              <a:tr h="2390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3491716"/>
                  </a:ext>
                </a:extLst>
              </a:tr>
              <a:tr h="251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62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1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Peer Gross Return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70393"/>
              </p:ext>
            </p:extLst>
          </p:nvPr>
        </p:nvGraphicFramePr>
        <p:xfrm>
          <a:off x="884901" y="1047131"/>
          <a:ext cx="9232492" cy="4350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314">
                  <a:extLst>
                    <a:ext uri="{9D8B030D-6E8A-4147-A177-3AD203B41FA5}">
                      <a16:colId xmlns:a16="http://schemas.microsoft.com/office/drawing/2014/main" xmlns="" val="3123784046"/>
                    </a:ext>
                  </a:extLst>
                </a:gridCol>
                <a:gridCol w="2678014">
                  <a:extLst>
                    <a:ext uri="{9D8B030D-6E8A-4147-A177-3AD203B41FA5}">
                      <a16:colId xmlns:a16="http://schemas.microsoft.com/office/drawing/2014/main" xmlns="" val="425163515"/>
                    </a:ext>
                  </a:extLst>
                </a:gridCol>
                <a:gridCol w="615984">
                  <a:extLst>
                    <a:ext uri="{9D8B030D-6E8A-4147-A177-3AD203B41FA5}">
                      <a16:colId xmlns:a16="http://schemas.microsoft.com/office/drawing/2014/main" xmlns="" val="908500368"/>
                    </a:ext>
                  </a:extLst>
                </a:gridCol>
                <a:gridCol w="2283966">
                  <a:extLst>
                    <a:ext uri="{9D8B030D-6E8A-4147-A177-3AD203B41FA5}">
                      <a16:colId xmlns:a16="http://schemas.microsoft.com/office/drawing/2014/main" xmlns="" val="286495432"/>
                    </a:ext>
                  </a:extLst>
                </a:gridCol>
                <a:gridCol w="636214">
                  <a:extLst>
                    <a:ext uri="{9D8B030D-6E8A-4147-A177-3AD203B41FA5}">
                      <a16:colId xmlns:a16="http://schemas.microsoft.com/office/drawing/2014/main" xmlns="" val="98294546"/>
                    </a:ext>
                  </a:extLst>
                </a:gridCol>
              </a:tblGrid>
              <a:tr h="359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Money Market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3930342"/>
                  </a:ext>
                </a:extLst>
              </a:tr>
              <a:tr h="391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sng" strike="noStrike" dirty="0">
                          <a:effectLst/>
                        </a:rPr>
                        <a:t>Fund Name 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Return without WWF Reversal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Rank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Return with WWF Reversal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effectLst/>
                        </a:rPr>
                        <a:t>Rank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430006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5840395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Cash Management Optimizer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7313086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Government Securities Liquid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275225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640782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Cash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283943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Cash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520208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Liquidity Plus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023765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9244679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Money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1935"/>
                  </a:ext>
                </a:extLst>
              </a:tr>
              <a:tr h="3599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Cash Management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07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6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305121"/>
              </p:ext>
            </p:extLst>
          </p:nvPr>
        </p:nvGraphicFramePr>
        <p:xfrm>
          <a:off x="754379" y="1371600"/>
          <a:ext cx="9304020" cy="3967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9461">
                  <a:extLst>
                    <a:ext uri="{9D8B030D-6E8A-4147-A177-3AD203B41FA5}">
                      <a16:colId xmlns:a16="http://schemas.microsoft.com/office/drawing/2014/main" xmlns="" val="1971917008"/>
                    </a:ext>
                  </a:extLst>
                </a:gridCol>
                <a:gridCol w="2692805">
                  <a:extLst>
                    <a:ext uri="{9D8B030D-6E8A-4147-A177-3AD203B41FA5}">
                      <a16:colId xmlns:a16="http://schemas.microsoft.com/office/drawing/2014/main" xmlns="" val="2236479557"/>
                    </a:ext>
                  </a:extLst>
                </a:gridCol>
                <a:gridCol w="802822">
                  <a:extLst>
                    <a:ext uri="{9D8B030D-6E8A-4147-A177-3AD203B41FA5}">
                      <a16:colId xmlns:a16="http://schemas.microsoft.com/office/drawing/2014/main" xmlns="" val="2139676427"/>
                    </a:ext>
                  </a:extLst>
                </a:gridCol>
                <a:gridCol w="2299434">
                  <a:extLst>
                    <a:ext uri="{9D8B030D-6E8A-4147-A177-3AD203B41FA5}">
                      <a16:colId xmlns:a16="http://schemas.microsoft.com/office/drawing/2014/main" xmlns="" val="2407118735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xmlns="" val="1731541055"/>
                    </a:ext>
                  </a:extLst>
                </a:gridCol>
              </a:tblGrid>
              <a:tr h="305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Income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091852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643905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454034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745165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Income Opportunity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9263200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Income Opportunity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8125661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Financial Sector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809247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DCF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02742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7957174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5945929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Mahana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Amdani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0796117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0247563"/>
                  </a:ext>
                </a:extLst>
              </a:tr>
              <a:tr h="30517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 −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7549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9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Peer </a:t>
            </a:r>
            <a:r>
              <a:rPr lang="en-US" sz="2400" dirty="0">
                <a:latin typeface="Georgia" pitchFamily="18" charset="0"/>
              </a:rPr>
              <a:t>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75391"/>
              </p:ext>
            </p:extLst>
          </p:nvPr>
        </p:nvGraphicFramePr>
        <p:xfrm>
          <a:off x="929147" y="1192157"/>
          <a:ext cx="9289271" cy="221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Government Securities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Government Securities Savings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Sovereign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Government Securities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Government Securities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Sovereign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Government Securities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34272"/>
              </p:ext>
            </p:extLst>
          </p:nvPr>
        </p:nvGraphicFramePr>
        <p:xfrm>
          <a:off x="929147" y="3775584"/>
          <a:ext cx="9289272" cy="2094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5001">
                  <a:extLst>
                    <a:ext uri="{9D8B030D-6E8A-4147-A177-3AD203B41FA5}">
                      <a16:colId xmlns:a16="http://schemas.microsoft.com/office/drawing/2014/main" xmlns="" val="112359988"/>
                    </a:ext>
                  </a:extLst>
                </a:gridCol>
                <a:gridCol w="2673791">
                  <a:extLst>
                    <a:ext uri="{9D8B030D-6E8A-4147-A177-3AD203B41FA5}">
                      <a16:colId xmlns:a16="http://schemas.microsoft.com/office/drawing/2014/main" xmlns="" val="2971978438"/>
                    </a:ext>
                  </a:extLst>
                </a:gridCol>
                <a:gridCol w="702734">
                  <a:extLst>
                    <a:ext uri="{9D8B030D-6E8A-4147-A177-3AD203B41FA5}">
                      <a16:colId xmlns:a16="http://schemas.microsoft.com/office/drawing/2014/main" xmlns="" val="1411613970"/>
                    </a:ext>
                  </a:extLst>
                </a:gridCol>
                <a:gridCol w="2109088">
                  <a:extLst>
                    <a:ext uri="{9D8B030D-6E8A-4147-A177-3AD203B41FA5}">
                      <a16:colId xmlns:a16="http://schemas.microsoft.com/office/drawing/2014/main" xmlns="" val="1165282317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012871517"/>
                    </a:ext>
                  </a:extLst>
                </a:gridCol>
              </a:tblGrid>
              <a:tr h="30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Aggressive Fixed Income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721948"/>
                  </a:ext>
                </a:extLst>
              </a:tr>
              <a:tr h="57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207492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Growth &amp; Income Fund 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16.03%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4256791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Income Enhancement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686655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Faysal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Income &amp; Growth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013097"/>
                  </a:ext>
                </a:extLst>
              </a:tr>
              <a:tr h="30426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GHP Income Multiplier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19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94517"/>
              </p:ext>
            </p:extLst>
          </p:nvPr>
        </p:nvGraphicFramePr>
        <p:xfrm>
          <a:off x="914400" y="785822"/>
          <a:ext cx="9304019" cy="4028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8721">
                  <a:extLst>
                    <a:ext uri="{9D8B030D-6E8A-4147-A177-3AD203B41FA5}">
                      <a16:colId xmlns:a16="http://schemas.microsoft.com/office/drawing/2014/main" xmlns="" val="4086544466"/>
                    </a:ext>
                  </a:extLst>
                </a:gridCol>
                <a:gridCol w="2150406">
                  <a:extLst>
                    <a:ext uri="{9D8B030D-6E8A-4147-A177-3AD203B41FA5}">
                      <a16:colId xmlns:a16="http://schemas.microsoft.com/office/drawing/2014/main" xmlns="" val="2820863323"/>
                    </a:ext>
                  </a:extLst>
                </a:gridCol>
                <a:gridCol w="572721">
                  <a:extLst>
                    <a:ext uri="{9D8B030D-6E8A-4147-A177-3AD203B41FA5}">
                      <a16:colId xmlns:a16="http://schemas.microsoft.com/office/drawing/2014/main" xmlns="" val="3393669205"/>
                    </a:ext>
                  </a:extLst>
                </a:gridCol>
                <a:gridCol w="1912673">
                  <a:extLst>
                    <a:ext uri="{9D8B030D-6E8A-4147-A177-3AD203B41FA5}">
                      <a16:colId xmlns:a16="http://schemas.microsoft.com/office/drawing/2014/main" xmlns="" val="680659655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xmlns="" val="3591230168"/>
                    </a:ext>
                  </a:extLst>
                </a:gridCol>
              </a:tblGrid>
              <a:tr h="3125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Shariah</a:t>
                      </a:r>
                      <a:r>
                        <a:rPr lang="en-US" sz="1600" b="1" u="none" strike="noStrike" dirty="0">
                          <a:effectLst/>
                        </a:rPr>
                        <a:t> Compliant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823874"/>
                  </a:ext>
                </a:extLst>
              </a:tr>
              <a:tr h="611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4819382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Sovereign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708417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63011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Riba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894316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5752328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Income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623938"/>
                  </a:ext>
                </a:extLst>
              </a:tr>
              <a:tr h="29773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Income Fund (Formerly: ABL Islamic Cash Fund)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006926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Income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584847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Daily Dividend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4865889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Income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415835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Sovereign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2575828"/>
                  </a:ext>
                </a:extLst>
              </a:tr>
              <a:tr h="267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Sovereign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452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9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Income – </a:t>
            </a:r>
            <a:r>
              <a:rPr lang="en-US" sz="2400" dirty="0">
                <a:latin typeface="Georgia" pitchFamily="18" charset="0"/>
              </a:rPr>
              <a:t>Peer Gross Return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260"/>
              </p:ext>
            </p:extLst>
          </p:nvPr>
        </p:nvGraphicFramePr>
        <p:xfrm>
          <a:off x="884904" y="785822"/>
          <a:ext cx="9158748" cy="253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727">
                  <a:extLst>
                    <a:ext uri="{9D8B030D-6E8A-4147-A177-3AD203B41FA5}">
                      <a16:colId xmlns:a16="http://schemas.microsoft.com/office/drawing/2014/main" xmlns="" val="748615442"/>
                    </a:ext>
                  </a:extLst>
                </a:gridCol>
                <a:gridCol w="2549261">
                  <a:extLst>
                    <a:ext uri="{9D8B030D-6E8A-4147-A177-3AD203B41FA5}">
                      <a16:colId xmlns:a16="http://schemas.microsoft.com/office/drawing/2014/main" xmlns="" val="2982666395"/>
                    </a:ext>
                  </a:extLst>
                </a:gridCol>
                <a:gridCol w="848960">
                  <a:extLst>
                    <a:ext uri="{9D8B030D-6E8A-4147-A177-3AD203B41FA5}">
                      <a16:colId xmlns:a16="http://schemas.microsoft.com/office/drawing/2014/main" xmlns="" val="3688453413"/>
                    </a:ext>
                  </a:extLst>
                </a:gridCol>
                <a:gridCol w="2207570">
                  <a:extLst>
                    <a:ext uri="{9D8B030D-6E8A-4147-A177-3AD203B41FA5}">
                      <a16:colId xmlns:a16="http://schemas.microsoft.com/office/drawing/2014/main" xmlns="" val="1795986395"/>
                    </a:ext>
                  </a:extLst>
                </a:gridCol>
                <a:gridCol w="521230">
                  <a:extLst>
                    <a:ext uri="{9D8B030D-6E8A-4147-A177-3AD203B41FA5}">
                      <a16:colId xmlns:a16="http://schemas.microsoft.com/office/drawing/2014/main" xmlns="" val="246895651"/>
                    </a:ext>
                  </a:extLst>
                </a:gridCol>
              </a:tblGrid>
              <a:tr h="285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VPS-Money Market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678945"/>
                  </a:ext>
                </a:extLst>
              </a:tr>
              <a:tr h="552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8519691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5715283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3993959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7335087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11.14%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123285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133559"/>
                  </a:ext>
                </a:extLst>
              </a:tr>
              <a:tr h="2823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1654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04096"/>
              </p:ext>
            </p:extLst>
          </p:nvPr>
        </p:nvGraphicFramePr>
        <p:xfrm>
          <a:off x="884904" y="3758381"/>
          <a:ext cx="9158747" cy="2391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947">
                  <a:extLst>
                    <a:ext uri="{9D8B030D-6E8A-4147-A177-3AD203B41FA5}">
                      <a16:colId xmlns:a16="http://schemas.microsoft.com/office/drawing/2014/main" xmlns="" val="2032308983"/>
                    </a:ext>
                  </a:extLst>
                </a:gridCol>
                <a:gridCol w="2592360">
                  <a:extLst>
                    <a:ext uri="{9D8B030D-6E8A-4147-A177-3AD203B41FA5}">
                      <a16:colId xmlns:a16="http://schemas.microsoft.com/office/drawing/2014/main" xmlns="" val="4119171623"/>
                    </a:ext>
                  </a:extLst>
                </a:gridCol>
                <a:gridCol w="879280">
                  <a:extLst>
                    <a:ext uri="{9D8B030D-6E8A-4147-A177-3AD203B41FA5}">
                      <a16:colId xmlns:a16="http://schemas.microsoft.com/office/drawing/2014/main" xmlns="" val="767542082"/>
                    </a:ext>
                  </a:extLst>
                </a:gridCol>
                <a:gridCol w="2146930">
                  <a:extLst>
                    <a:ext uri="{9D8B030D-6E8A-4147-A177-3AD203B41FA5}">
                      <a16:colId xmlns:a16="http://schemas.microsoft.com/office/drawing/2014/main" xmlns="" val="719515383"/>
                    </a:ext>
                  </a:extLst>
                </a:gridCol>
                <a:gridCol w="521230">
                  <a:extLst>
                    <a:ext uri="{9D8B030D-6E8A-4147-A177-3AD203B41FA5}">
                      <a16:colId xmlns:a16="http://schemas.microsoft.com/office/drawing/2014/main" xmlns="" val="2414848061"/>
                    </a:ext>
                  </a:extLst>
                </a:gridCol>
              </a:tblGrid>
              <a:tr h="300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VPS-Debt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796462"/>
                  </a:ext>
                </a:extLst>
              </a:tr>
              <a:tr h="505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607018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282692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812206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596052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12.68%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4377613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879586"/>
                  </a:ext>
                </a:extLst>
              </a:tr>
              <a:tr h="2643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804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2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Fixed </a:t>
            </a:r>
            <a:r>
              <a:rPr lang="en-US" sz="2400" dirty="0">
                <a:latin typeface="Georgia" pitchFamily="18" charset="0"/>
              </a:rPr>
              <a:t>Income – Peer Gross Return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486294"/>
              </p:ext>
            </p:extLst>
          </p:nvPr>
        </p:nvGraphicFramePr>
        <p:xfrm>
          <a:off x="754379" y="899652"/>
          <a:ext cx="9304020" cy="2477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0924">
                  <a:extLst>
                    <a:ext uri="{9D8B030D-6E8A-4147-A177-3AD203B41FA5}">
                      <a16:colId xmlns:a16="http://schemas.microsoft.com/office/drawing/2014/main" xmlns="" val="1971917008"/>
                    </a:ext>
                  </a:extLst>
                </a:gridCol>
                <a:gridCol w="2341342">
                  <a:extLst>
                    <a:ext uri="{9D8B030D-6E8A-4147-A177-3AD203B41FA5}">
                      <a16:colId xmlns:a16="http://schemas.microsoft.com/office/drawing/2014/main" xmlns="" val="2236479557"/>
                    </a:ext>
                  </a:extLst>
                </a:gridCol>
                <a:gridCol w="802822">
                  <a:extLst>
                    <a:ext uri="{9D8B030D-6E8A-4147-A177-3AD203B41FA5}">
                      <a16:colId xmlns:a16="http://schemas.microsoft.com/office/drawing/2014/main" xmlns="" val="2139676427"/>
                    </a:ext>
                  </a:extLst>
                </a:gridCol>
                <a:gridCol w="2299434">
                  <a:extLst>
                    <a:ext uri="{9D8B030D-6E8A-4147-A177-3AD203B41FA5}">
                      <a16:colId xmlns:a16="http://schemas.microsoft.com/office/drawing/2014/main" xmlns="" val="2407118735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xmlns="" val="1731541055"/>
                    </a:ext>
                  </a:extLst>
                </a:gridCol>
              </a:tblGrid>
              <a:tr h="2753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VPS-</a:t>
                      </a:r>
                      <a:r>
                        <a:rPr lang="en-U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Compliant Money Market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909185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6439053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454034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1745165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9263200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125661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809247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502742"/>
                  </a:ext>
                </a:extLst>
              </a:tr>
              <a:tr h="2753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795717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925469"/>
              </p:ext>
            </p:extLst>
          </p:nvPr>
        </p:nvGraphicFramePr>
        <p:xfrm>
          <a:off x="754379" y="3648385"/>
          <a:ext cx="9304020" cy="2383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169">
                  <a:extLst>
                    <a:ext uri="{9D8B030D-6E8A-4147-A177-3AD203B41FA5}">
                      <a16:colId xmlns:a16="http://schemas.microsoft.com/office/drawing/2014/main" xmlns="" val="1362829863"/>
                    </a:ext>
                  </a:extLst>
                </a:gridCol>
                <a:gridCol w="2330246">
                  <a:extLst>
                    <a:ext uri="{9D8B030D-6E8A-4147-A177-3AD203B41FA5}">
                      <a16:colId xmlns:a16="http://schemas.microsoft.com/office/drawing/2014/main" xmlns="" val="3092299425"/>
                    </a:ext>
                  </a:extLst>
                </a:gridCol>
                <a:gridCol w="796412">
                  <a:extLst>
                    <a:ext uri="{9D8B030D-6E8A-4147-A177-3AD203B41FA5}">
                      <a16:colId xmlns:a16="http://schemas.microsoft.com/office/drawing/2014/main" xmlns="" val="2716293443"/>
                    </a:ext>
                  </a:extLst>
                </a:gridCol>
                <a:gridCol w="2272695">
                  <a:extLst>
                    <a:ext uri="{9D8B030D-6E8A-4147-A177-3AD203B41FA5}">
                      <a16:colId xmlns:a16="http://schemas.microsoft.com/office/drawing/2014/main" xmlns="" val="227568577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xmlns="" val="570805055"/>
                    </a:ext>
                  </a:extLst>
                </a:gridCol>
              </a:tblGrid>
              <a:tr h="293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VPS-</a:t>
                      </a:r>
                      <a:r>
                        <a:rPr lang="en-US" sz="1600" b="1" u="none" strike="noStrike" dirty="0" err="1">
                          <a:effectLst/>
                        </a:rPr>
                        <a:t>Shariah</a:t>
                      </a:r>
                      <a:r>
                        <a:rPr lang="en-US" sz="1600" b="1" u="none" strike="noStrike" dirty="0">
                          <a:effectLst/>
                        </a:rPr>
                        <a:t> Compliant Debt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307173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16545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Tahaffuz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11.77%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465174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830248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Retirement Savings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3092267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316862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Islamic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1351231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4584432"/>
                  </a:ext>
                </a:extLst>
              </a:tr>
              <a:tr h="26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12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2766220"/>
            <a:ext cx="946404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051630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- Equity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33694"/>
              </p:ext>
            </p:extLst>
          </p:nvPr>
        </p:nvGraphicFramePr>
        <p:xfrm>
          <a:off x="754379" y="988151"/>
          <a:ext cx="9584240" cy="5360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:a16="http://schemas.microsoft.com/office/drawing/2014/main" xmlns="" val="49956859"/>
                    </a:ext>
                  </a:extLst>
                </a:gridCol>
                <a:gridCol w="2414990">
                  <a:extLst>
                    <a:ext uri="{9D8B030D-6E8A-4147-A177-3AD203B41FA5}">
                      <a16:colId xmlns:a16="http://schemas.microsoft.com/office/drawing/2014/main" xmlns="" val="861216829"/>
                    </a:ext>
                  </a:extLst>
                </a:gridCol>
                <a:gridCol w="765145">
                  <a:extLst>
                    <a:ext uri="{9D8B030D-6E8A-4147-A177-3AD203B41FA5}">
                      <a16:colId xmlns:a16="http://schemas.microsoft.com/office/drawing/2014/main" xmlns="" val="3908218092"/>
                    </a:ext>
                  </a:extLst>
                </a:gridCol>
                <a:gridCol w="2116104">
                  <a:extLst>
                    <a:ext uri="{9D8B030D-6E8A-4147-A177-3AD203B41FA5}">
                      <a16:colId xmlns:a16="http://schemas.microsoft.com/office/drawing/2014/main" xmlns="" val="2107908974"/>
                    </a:ext>
                  </a:extLst>
                </a:gridCol>
                <a:gridCol w="765145">
                  <a:extLst>
                    <a:ext uri="{9D8B030D-6E8A-4147-A177-3AD203B41FA5}">
                      <a16:colId xmlns:a16="http://schemas.microsoft.com/office/drawing/2014/main" xmlns="" val="103421380"/>
                    </a:ext>
                  </a:extLst>
                </a:gridCol>
              </a:tblGrid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Equity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7300753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07326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35925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159659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600218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Asset Allocation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262026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685051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315532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- Benchmark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2657836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091214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Balanced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3368175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059547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4263949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Fund - Benchmark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373935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27520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Equity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489064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7743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118941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89888"/>
                  </a:ext>
                </a:extLst>
              </a:tr>
              <a:tr h="3220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0856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Summary - Equity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65697"/>
              </p:ext>
            </p:extLst>
          </p:nvPr>
        </p:nvGraphicFramePr>
        <p:xfrm>
          <a:off x="694278" y="2698957"/>
          <a:ext cx="9584241" cy="2020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:a16="http://schemas.microsoft.com/office/drawing/2014/main" xmlns="" val="2470474072"/>
                    </a:ext>
                  </a:extLst>
                </a:gridCol>
                <a:gridCol w="2414990">
                  <a:extLst>
                    <a:ext uri="{9D8B030D-6E8A-4147-A177-3AD203B41FA5}">
                      <a16:colId xmlns:a16="http://schemas.microsoft.com/office/drawing/2014/main" xmlns="" val="2462855771"/>
                    </a:ext>
                  </a:extLst>
                </a:gridCol>
                <a:gridCol w="765146">
                  <a:extLst>
                    <a:ext uri="{9D8B030D-6E8A-4147-A177-3AD203B41FA5}">
                      <a16:colId xmlns:a16="http://schemas.microsoft.com/office/drawing/2014/main" xmlns="" val="1521931764"/>
                    </a:ext>
                  </a:extLst>
                </a:gridCol>
                <a:gridCol w="2116103">
                  <a:extLst>
                    <a:ext uri="{9D8B030D-6E8A-4147-A177-3AD203B41FA5}">
                      <a16:colId xmlns:a16="http://schemas.microsoft.com/office/drawing/2014/main" xmlns="" val="2781087322"/>
                    </a:ext>
                  </a:extLst>
                </a:gridCol>
                <a:gridCol w="765146">
                  <a:extLst>
                    <a:ext uri="{9D8B030D-6E8A-4147-A177-3AD203B41FA5}">
                      <a16:colId xmlns:a16="http://schemas.microsoft.com/office/drawing/2014/main" xmlns="" val="3832979225"/>
                    </a:ext>
                  </a:extLst>
                </a:gridCol>
              </a:tblGrid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3936228"/>
                  </a:ext>
                </a:extLst>
              </a:tr>
              <a:tr h="334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69032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Pakistan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812780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302854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VPS-</a:t>
                      </a:r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4708141"/>
                  </a:ext>
                </a:extLst>
              </a:tr>
              <a:tr h="339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220258"/>
                  </a:ext>
                </a:extLst>
              </a:tr>
              <a:tr h="26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Alhamra</a:t>
                      </a:r>
                      <a:r>
                        <a:rPr lang="en-US" sz="1400" u="none" strike="noStrike" dirty="0">
                          <a:effectLst/>
                        </a:rPr>
                        <a:t> Islamic Pension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08845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95701"/>
              </p:ext>
            </p:extLst>
          </p:nvPr>
        </p:nvGraphicFramePr>
        <p:xfrm>
          <a:off x="694279" y="1285146"/>
          <a:ext cx="9584240" cy="1203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2856">
                  <a:extLst>
                    <a:ext uri="{9D8B030D-6E8A-4147-A177-3AD203B41FA5}">
                      <a16:colId xmlns:a16="http://schemas.microsoft.com/office/drawing/2014/main" xmlns="" val="4006570075"/>
                    </a:ext>
                  </a:extLst>
                </a:gridCol>
                <a:gridCol w="2414990">
                  <a:extLst>
                    <a:ext uri="{9D8B030D-6E8A-4147-A177-3AD203B41FA5}">
                      <a16:colId xmlns:a16="http://schemas.microsoft.com/office/drawing/2014/main" xmlns="" val="1388349877"/>
                    </a:ext>
                  </a:extLst>
                </a:gridCol>
                <a:gridCol w="765145">
                  <a:extLst>
                    <a:ext uri="{9D8B030D-6E8A-4147-A177-3AD203B41FA5}">
                      <a16:colId xmlns:a16="http://schemas.microsoft.com/office/drawing/2014/main" xmlns="" val="935614401"/>
                    </a:ext>
                  </a:extLst>
                </a:gridCol>
                <a:gridCol w="2116104">
                  <a:extLst>
                    <a:ext uri="{9D8B030D-6E8A-4147-A177-3AD203B41FA5}">
                      <a16:colId xmlns:a16="http://schemas.microsoft.com/office/drawing/2014/main" xmlns="" val="734528481"/>
                    </a:ext>
                  </a:extLst>
                </a:gridCol>
                <a:gridCol w="765145">
                  <a:extLst>
                    <a:ext uri="{9D8B030D-6E8A-4147-A177-3AD203B41FA5}">
                      <a16:colId xmlns:a16="http://schemas.microsoft.com/office/drawing/2014/main" xmlns="" val="3177236175"/>
                    </a:ext>
                  </a:extLst>
                </a:gridCol>
              </a:tblGrid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Shariah</a:t>
                      </a:r>
                      <a:r>
                        <a:rPr lang="en-US" sz="1400" b="1" u="none" strike="noStrike" dirty="0">
                          <a:effectLst/>
                        </a:rPr>
                        <a:t> Compliant Asset Allocation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03 Years Performance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5807218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Name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7903940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721622"/>
                  </a:ext>
                </a:extLst>
              </a:tr>
              <a:tr h="2556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7.92%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7.92%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774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8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83300"/>
              </p:ext>
            </p:extLst>
          </p:nvPr>
        </p:nvGraphicFramePr>
        <p:xfrm>
          <a:off x="929147" y="785822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Equity </a:t>
                      </a:r>
                      <a:r>
                        <a:rPr lang="en-US" sz="1600" b="1" u="none" strike="noStrike" dirty="0">
                          <a:effectLst/>
                        </a:rPr>
                        <a:t>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Stock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Stock Advantage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-15.21%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-10.91%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9253"/>
              </p:ext>
            </p:extLst>
          </p:nvPr>
        </p:nvGraphicFramePr>
        <p:xfrm>
          <a:off x="929147" y="3519190"/>
          <a:ext cx="9289271" cy="24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Equity </a:t>
                      </a:r>
                      <a:r>
                        <a:rPr lang="en-US" sz="1600" b="1" u="none" strike="noStrike" dirty="0">
                          <a:effectLst/>
                        </a:rPr>
                        <a:t>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Stock Market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Stock Advantage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KSE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3.88%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Stock Market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-5.35%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-3.77%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5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02774"/>
              </p:ext>
            </p:extLst>
          </p:nvPr>
        </p:nvGraphicFramePr>
        <p:xfrm>
          <a:off x="929147" y="785822"/>
          <a:ext cx="9289271" cy="209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27.71%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14.60%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GHP Value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17.10%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10199"/>
              </p:ext>
            </p:extLst>
          </p:nvPr>
        </p:nvGraphicFramePr>
        <p:xfrm>
          <a:off x="929147" y="3519190"/>
          <a:ext cx="9289271" cy="209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4.64%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4.64%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Alfalah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GHP Value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MCB Pakistan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73513"/>
              </p:ext>
            </p:extLst>
          </p:nvPr>
        </p:nvGraphicFramePr>
        <p:xfrm>
          <a:off x="929147" y="785822"/>
          <a:ext cx="9289271" cy="193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Balanced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Balanced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 -  Benchmark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13.91%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12.48%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Trust of Pakistan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Multi Asset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84695"/>
              </p:ext>
            </p:extLst>
          </p:nvPr>
        </p:nvGraphicFramePr>
        <p:xfrm>
          <a:off x="929147" y="3519190"/>
          <a:ext cx="9289271" cy="1937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Balanced Fund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Balanced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 -  Benchmark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4.43%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4.43%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Capital Market </a:t>
                      </a: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Trust of Pakistan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Multi Asset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1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57856"/>
              </p:ext>
            </p:extLst>
          </p:nvPr>
        </p:nvGraphicFramePr>
        <p:xfrm>
          <a:off x="929148" y="785822"/>
          <a:ext cx="9289271" cy="276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 Compliant Equity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20.38%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-2.65%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-1.85%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55663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28693"/>
              </p:ext>
            </p:extLst>
          </p:nvPr>
        </p:nvGraphicFramePr>
        <p:xfrm>
          <a:off x="929148" y="3681422"/>
          <a:ext cx="9289271" cy="276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dirty="0" smtClean="0">
                          <a:effectLst/>
                        </a:rPr>
                        <a:t> Compliant Equity Funds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Shariah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Stock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KMI 30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2.53%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2.53%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Stock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Stock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6890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0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25588"/>
              </p:ext>
            </p:extLst>
          </p:nvPr>
        </p:nvGraphicFramePr>
        <p:xfrm>
          <a:off x="929147" y="785822"/>
          <a:ext cx="9289271" cy="264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22.36%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17.70%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7.92%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7.92%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572398"/>
              </p:ext>
            </p:extLst>
          </p:nvPr>
        </p:nvGraphicFramePr>
        <p:xfrm>
          <a:off x="929147" y="3519190"/>
          <a:ext cx="9289271" cy="263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</a:rPr>
                        <a:t>Shariah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compliant Asset Allocation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Ameen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NBP Islamic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Sarmaya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Izafa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Islamic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Meezan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Asset Allocation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 - Benchmark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2.57%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8554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Alhamra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Islamic Asset Allocation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1.02%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4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4379" y="255217"/>
            <a:ext cx="9464040" cy="53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Georgia" pitchFamily="18" charset="0"/>
              </a:rPr>
              <a:t>Equity - Peer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90291"/>
              </p:ext>
            </p:extLst>
          </p:nvPr>
        </p:nvGraphicFramePr>
        <p:xfrm>
          <a:off x="929147" y="785822"/>
          <a:ext cx="9289271" cy="221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Equity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</a:t>
                      </a:r>
                      <a:r>
                        <a:rPr lang="en-US" sz="1600" b="1" u="none" strike="noStrike" dirty="0" smtClean="0">
                          <a:effectLst/>
                        </a:rPr>
                        <a:t>(Absolute)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without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22.55%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24.33%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21.76%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23.39%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12.09%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18083"/>
              </p:ext>
            </p:extLst>
          </p:nvPr>
        </p:nvGraphicFramePr>
        <p:xfrm>
          <a:off x="929147" y="3519190"/>
          <a:ext cx="9289271" cy="2201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285">
                  <a:extLst>
                    <a:ext uri="{9D8B030D-6E8A-4147-A177-3AD203B41FA5}">
                      <a16:colId xmlns:a16="http://schemas.microsoft.com/office/drawing/2014/main" xmlns="" val="3082247213"/>
                    </a:ext>
                  </a:extLst>
                </a:gridCol>
                <a:gridCol w="2626327">
                  <a:extLst>
                    <a:ext uri="{9D8B030D-6E8A-4147-A177-3AD203B41FA5}">
                      <a16:colId xmlns:a16="http://schemas.microsoft.com/office/drawing/2014/main" xmlns="" val="1831236748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xmlns="" val="1257717054"/>
                    </a:ext>
                  </a:extLst>
                </a:gridCol>
                <a:gridCol w="2079592">
                  <a:extLst>
                    <a:ext uri="{9D8B030D-6E8A-4147-A177-3AD203B41FA5}">
                      <a16:colId xmlns:a16="http://schemas.microsoft.com/office/drawing/2014/main" xmlns="" val="160108368"/>
                    </a:ext>
                  </a:extLst>
                </a:gridCol>
                <a:gridCol w="528658">
                  <a:extLst>
                    <a:ext uri="{9D8B030D-6E8A-4147-A177-3AD203B41FA5}">
                      <a16:colId xmlns:a16="http://schemas.microsoft.com/office/drawing/2014/main" xmlns="" val="3431091612"/>
                    </a:ext>
                  </a:extLst>
                </a:gridCol>
              </a:tblGrid>
              <a:tr h="276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VPS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- Equity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03 Years Performance (CAGR)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71060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Name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Return without WWF Reversal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Rank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Return with WWF Reversal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39679"/>
                  </a:ext>
                </a:extLst>
              </a:tr>
              <a:tr h="2631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Atlas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720210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UBL Retirement Saving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7.01%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19112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NAFA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6509046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 Pension Fund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4.95%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836935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Pakistan Pension Fund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3.87%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4.20%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376391"/>
                  </a:ext>
                </a:extLst>
              </a:tr>
              <a:tr h="276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HBL Pension Fund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710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6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15868</TotalTime>
  <Words>2688</Words>
  <Application>Microsoft Office PowerPoint</Application>
  <PresentationFormat>Custom</PresentationFormat>
  <Paragraphs>1281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saqib saleem</dc:creator>
  <cp:lastModifiedBy>Mahmood Hussain Khan</cp:lastModifiedBy>
  <cp:revision>389</cp:revision>
  <cp:lastPrinted>2021-08-09T06:14:21Z</cp:lastPrinted>
  <dcterms:created xsi:type="dcterms:W3CDTF">2019-04-18T16:52:03Z</dcterms:created>
  <dcterms:modified xsi:type="dcterms:W3CDTF">2022-02-17T10:27:42Z</dcterms:modified>
</cp:coreProperties>
</file>