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491" r:id="rId3"/>
    <p:sldId id="526" r:id="rId4"/>
    <p:sldId id="543" r:id="rId5"/>
    <p:sldId id="544" r:id="rId6"/>
    <p:sldId id="545" r:id="rId7"/>
    <p:sldId id="546" r:id="rId8"/>
    <p:sldId id="547" r:id="rId9"/>
    <p:sldId id="548" r:id="rId10"/>
    <p:sldId id="549" r:id="rId11"/>
    <p:sldId id="527" r:id="rId12"/>
    <p:sldId id="528" r:id="rId13"/>
    <p:sldId id="529" r:id="rId14"/>
    <p:sldId id="530" r:id="rId15"/>
    <p:sldId id="531" r:id="rId16"/>
    <p:sldId id="532" r:id="rId17"/>
    <p:sldId id="533" r:id="rId18"/>
    <p:sldId id="534" r:id="rId19"/>
    <p:sldId id="283" r:id="rId20"/>
  </p:sldIdLst>
  <p:sldSz cx="109728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45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Hamza Saleem" initials="HS" lastIdx="8" clrIdx="0">
    <p:extLst>
      <p:ext uri="{19B8F6BF-5375-455C-9EA6-DF929625EA0E}">
        <p15:presenceInfo xmlns:p15="http://schemas.microsoft.com/office/powerpoint/2012/main" userId="S-1-5-21-796845957-2145958837-839522115-202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8000"/>
    <a:srgbClr val="002060"/>
    <a:srgbClr val="F8CBAD"/>
    <a:srgbClr val="E6B9B8"/>
    <a:srgbClr val="C9C9C9"/>
    <a:srgbClr val="FFE699"/>
    <a:srgbClr val="A9D18E"/>
    <a:srgbClr val="8FAAD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332" autoAdjust="0"/>
  </p:normalViewPr>
  <p:slideViewPr>
    <p:cSldViewPr snapToGrid="0">
      <p:cViewPr varScale="1">
        <p:scale>
          <a:sx n="85" d="100"/>
          <a:sy n="85" d="100"/>
        </p:scale>
        <p:origin x="917" y="53"/>
      </p:cViewPr>
      <p:guideLst>
        <p:guide orient="horz" pos="2160"/>
        <p:guide pos="384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0BB0F390-798E-403C-A27E-A2267C437B0B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1425"/>
            <a:ext cx="53594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D2994F3D-B37A-4386-9D2F-D78FF75796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4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63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6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4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9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27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1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31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8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4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91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2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7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944" y="29993"/>
            <a:ext cx="1177474" cy="455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413" y="6442074"/>
            <a:ext cx="2888006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2.png">
            <a:extLst>
              <a:ext uri="{FF2B5EF4-FFF2-40B4-BE49-F238E27FC236}">
                <a16:creationId xmlns:a16="http://schemas.microsoft.com/office/drawing/2014/main" xmlns="" id="{F4CA145E-AE07-429C-87A6-10396E3EA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3120"/>
            <a:ext cx="10963656" cy="770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398206" y="3809999"/>
            <a:ext cx="6017342" cy="1499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3 Years Performance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Selected Peer &amp; Benchmark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6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- Equity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033694"/>
              </p:ext>
            </p:extLst>
          </p:nvPr>
        </p:nvGraphicFramePr>
        <p:xfrm>
          <a:off x="754379" y="988151"/>
          <a:ext cx="9584240" cy="53600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856">
                  <a:extLst>
                    <a:ext uri="{9D8B030D-6E8A-4147-A177-3AD203B41FA5}">
                      <a16:colId xmlns:a16="http://schemas.microsoft.com/office/drawing/2014/main" xmlns="" val="49956859"/>
                    </a:ext>
                  </a:extLst>
                </a:gridCol>
                <a:gridCol w="2414990">
                  <a:extLst>
                    <a:ext uri="{9D8B030D-6E8A-4147-A177-3AD203B41FA5}">
                      <a16:colId xmlns:a16="http://schemas.microsoft.com/office/drawing/2014/main" xmlns="" val="861216829"/>
                    </a:ext>
                  </a:extLst>
                </a:gridCol>
                <a:gridCol w="765145">
                  <a:extLst>
                    <a:ext uri="{9D8B030D-6E8A-4147-A177-3AD203B41FA5}">
                      <a16:colId xmlns:a16="http://schemas.microsoft.com/office/drawing/2014/main" xmlns="" val="3908218092"/>
                    </a:ext>
                  </a:extLst>
                </a:gridCol>
                <a:gridCol w="2116104">
                  <a:extLst>
                    <a:ext uri="{9D8B030D-6E8A-4147-A177-3AD203B41FA5}">
                      <a16:colId xmlns:a16="http://schemas.microsoft.com/office/drawing/2014/main" xmlns="" val="2107908974"/>
                    </a:ext>
                  </a:extLst>
                </a:gridCol>
                <a:gridCol w="765145">
                  <a:extLst>
                    <a:ext uri="{9D8B030D-6E8A-4147-A177-3AD203B41FA5}">
                      <a16:colId xmlns:a16="http://schemas.microsoft.com/office/drawing/2014/main" xmlns="" val="103421380"/>
                    </a:ext>
                  </a:extLst>
                </a:gridCol>
              </a:tblGrid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Equity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67300753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6407326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Stock Market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6.61%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735925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KSE 100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8159659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6002188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Asset Allocation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8262026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86850518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8.70%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315532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 - Benchmark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14.60%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14.60%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82657836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091214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Balanced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3368175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8059547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4263949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 - Benchmark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87373935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627520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Equity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048906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587743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Stock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8911894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KMI 30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689888"/>
                  </a:ext>
                </a:extLst>
              </a:tr>
              <a:tr h="32201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0856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7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- Equity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165697"/>
              </p:ext>
            </p:extLst>
          </p:nvPr>
        </p:nvGraphicFramePr>
        <p:xfrm>
          <a:off x="694278" y="2698957"/>
          <a:ext cx="9584241" cy="2020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856">
                  <a:extLst>
                    <a:ext uri="{9D8B030D-6E8A-4147-A177-3AD203B41FA5}">
                      <a16:colId xmlns:a16="http://schemas.microsoft.com/office/drawing/2014/main" xmlns="" val="2470474072"/>
                    </a:ext>
                  </a:extLst>
                </a:gridCol>
                <a:gridCol w="2414990">
                  <a:extLst>
                    <a:ext uri="{9D8B030D-6E8A-4147-A177-3AD203B41FA5}">
                      <a16:colId xmlns:a16="http://schemas.microsoft.com/office/drawing/2014/main" xmlns="" val="2462855771"/>
                    </a:ext>
                  </a:extLst>
                </a:gridCol>
                <a:gridCol w="765146">
                  <a:extLst>
                    <a:ext uri="{9D8B030D-6E8A-4147-A177-3AD203B41FA5}">
                      <a16:colId xmlns:a16="http://schemas.microsoft.com/office/drawing/2014/main" xmlns="" val="1521931764"/>
                    </a:ext>
                  </a:extLst>
                </a:gridCol>
                <a:gridCol w="2116103">
                  <a:extLst>
                    <a:ext uri="{9D8B030D-6E8A-4147-A177-3AD203B41FA5}">
                      <a16:colId xmlns:a16="http://schemas.microsoft.com/office/drawing/2014/main" xmlns="" val="2781087322"/>
                    </a:ext>
                  </a:extLst>
                </a:gridCol>
                <a:gridCol w="765146">
                  <a:extLst>
                    <a:ext uri="{9D8B030D-6E8A-4147-A177-3AD203B41FA5}">
                      <a16:colId xmlns:a16="http://schemas.microsoft.com/office/drawing/2014/main" xmlns="" val="3832979225"/>
                    </a:ext>
                  </a:extLst>
                </a:gridCol>
              </a:tblGrid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 Equity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3936228"/>
                  </a:ext>
                </a:extLst>
              </a:tr>
              <a:tr h="334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4969032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Pakistan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13.16%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48812780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3302854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</a:t>
                      </a:r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Equity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4708141"/>
                  </a:ext>
                </a:extLst>
              </a:tr>
              <a:tr h="339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8220258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20.68%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21.99%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708845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795701"/>
              </p:ext>
            </p:extLst>
          </p:nvPr>
        </p:nvGraphicFramePr>
        <p:xfrm>
          <a:off x="694279" y="1285146"/>
          <a:ext cx="9584240" cy="1203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856">
                  <a:extLst>
                    <a:ext uri="{9D8B030D-6E8A-4147-A177-3AD203B41FA5}">
                      <a16:colId xmlns:a16="http://schemas.microsoft.com/office/drawing/2014/main" xmlns="" val="4006570075"/>
                    </a:ext>
                  </a:extLst>
                </a:gridCol>
                <a:gridCol w="2414990">
                  <a:extLst>
                    <a:ext uri="{9D8B030D-6E8A-4147-A177-3AD203B41FA5}">
                      <a16:colId xmlns:a16="http://schemas.microsoft.com/office/drawing/2014/main" xmlns="" val="1388349877"/>
                    </a:ext>
                  </a:extLst>
                </a:gridCol>
                <a:gridCol w="765145">
                  <a:extLst>
                    <a:ext uri="{9D8B030D-6E8A-4147-A177-3AD203B41FA5}">
                      <a16:colId xmlns:a16="http://schemas.microsoft.com/office/drawing/2014/main" xmlns="" val="935614401"/>
                    </a:ext>
                  </a:extLst>
                </a:gridCol>
                <a:gridCol w="2116104">
                  <a:extLst>
                    <a:ext uri="{9D8B030D-6E8A-4147-A177-3AD203B41FA5}">
                      <a16:colId xmlns:a16="http://schemas.microsoft.com/office/drawing/2014/main" xmlns="" val="734528481"/>
                    </a:ext>
                  </a:extLst>
                </a:gridCol>
                <a:gridCol w="765145">
                  <a:extLst>
                    <a:ext uri="{9D8B030D-6E8A-4147-A177-3AD203B41FA5}">
                      <a16:colId xmlns:a16="http://schemas.microsoft.com/office/drawing/2014/main" xmlns="" val="3177236175"/>
                    </a:ext>
                  </a:extLst>
                </a:gridCol>
              </a:tblGrid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Asset Allocation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5807218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7903940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09721622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 - Benchmark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7.92%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7.92%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7748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80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783300"/>
              </p:ext>
            </p:extLst>
          </p:nvPr>
        </p:nvGraphicFramePr>
        <p:xfrm>
          <a:off x="929147" y="785822"/>
          <a:ext cx="9289271" cy="2491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Equity </a:t>
                      </a:r>
                      <a:r>
                        <a:rPr lang="en-US" sz="1600" b="1" u="none" strike="noStrike" dirty="0">
                          <a:effectLst/>
                        </a:rPr>
                        <a:t>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Stock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20.23%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21.52%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Stock Advantage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15.22%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16.52%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12.32%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KSE 100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Stock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10.97%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12.12%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Stock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6.61%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-15.21%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-10.91%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49253"/>
              </p:ext>
            </p:extLst>
          </p:nvPr>
        </p:nvGraphicFramePr>
        <p:xfrm>
          <a:off x="929147" y="3519190"/>
          <a:ext cx="9289271" cy="2491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Equity </a:t>
                      </a:r>
                      <a:r>
                        <a:rPr lang="en-US" sz="1600" b="1" u="none" strike="noStrike" dirty="0">
                          <a:effectLst/>
                        </a:rPr>
                        <a:t>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Stock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6.71%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Stock Advantage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4.83%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4.26%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KSE 100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Stock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3.88%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Stock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1.81%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-5.35%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-3.77%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56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102774"/>
              </p:ext>
            </p:extLst>
          </p:nvPr>
        </p:nvGraphicFramePr>
        <p:xfrm>
          <a:off x="929147" y="785822"/>
          <a:ext cx="9289271" cy="209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25.35%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27.71%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15.11%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17.20%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14.60%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14.60%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GHP Value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17.10%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8.70%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010199"/>
              </p:ext>
            </p:extLst>
          </p:nvPr>
        </p:nvGraphicFramePr>
        <p:xfrm>
          <a:off x="929147" y="3519190"/>
          <a:ext cx="9289271" cy="209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8.49%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4.80%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4.64%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4.64%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GHP Value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42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173513"/>
              </p:ext>
            </p:extLst>
          </p:nvPr>
        </p:nvGraphicFramePr>
        <p:xfrm>
          <a:off x="929147" y="785822"/>
          <a:ext cx="9289271" cy="193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Balanced Fund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Balanced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16.15%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17.58%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 -  Benchmark 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13.91%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Trust of Pakistan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Multi Asset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8.61%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884695"/>
              </p:ext>
            </p:extLst>
          </p:nvPr>
        </p:nvGraphicFramePr>
        <p:xfrm>
          <a:off x="929147" y="3519190"/>
          <a:ext cx="9289271" cy="193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Balanced Fund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Balanced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 -  Benchmark 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4.43%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4.43%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4.47%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Trust of Pakistan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2.39%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Multi Asset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1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157856"/>
              </p:ext>
            </p:extLst>
          </p:nvPr>
        </p:nvGraphicFramePr>
        <p:xfrm>
          <a:off x="929148" y="785822"/>
          <a:ext cx="9289271" cy="276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dirty="0" smtClean="0">
                          <a:effectLst/>
                        </a:rPr>
                        <a:t> Compliant Equity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Shariah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18.82%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20.38%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15.77%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17.25%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8.77%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KMI 30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7.80%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6.75%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8.44%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Stock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Stock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-2.65%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-1.85%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7855663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628693"/>
              </p:ext>
            </p:extLst>
          </p:nvPr>
        </p:nvGraphicFramePr>
        <p:xfrm>
          <a:off x="929148" y="3681422"/>
          <a:ext cx="9289271" cy="276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dirty="0" smtClean="0">
                          <a:effectLst/>
                        </a:rPr>
                        <a:t> Compliant Equity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Shariah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5.91%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5.00%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KMI 30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2.53%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2.53%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2.20%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Stock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Stock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-0.89%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-0.62%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8906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06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825588"/>
              </p:ext>
            </p:extLst>
          </p:nvPr>
        </p:nvGraphicFramePr>
        <p:xfrm>
          <a:off x="929147" y="785822"/>
          <a:ext cx="9289271" cy="2649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22.36%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24.08%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17.70%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17.70%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15.55%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17.48%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13.65%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15.53%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10.87%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7.92%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7.92%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572398"/>
              </p:ext>
            </p:extLst>
          </p:nvPr>
        </p:nvGraphicFramePr>
        <p:xfrm>
          <a:off x="929147" y="3519190"/>
          <a:ext cx="9289271" cy="2635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6315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6.95%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7.45%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2.57%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2.57%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1.02%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48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090291"/>
              </p:ext>
            </p:extLst>
          </p:nvPr>
        </p:nvGraphicFramePr>
        <p:xfrm>
          <a:off x="929147" y="785822"/>
          <a:ext cx="9289271" cy="221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- Equity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24.63%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26.37%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22.55%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24.33%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23.39%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15.17%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15.63%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13.16%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4.51%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518083"/>
              </p:ext>
            </p:extLst>
          </p:nvPr>
        </p:nvGraphicFramePr>
        <p:xfrm>
          <a:off x="929147" y="3519190"/>
          <a:ext cx="9289271" cy="22010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- Equity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6315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8.11%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7.52%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6.78%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4.82%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3.87%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4.20%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63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0560"/>
              </p:ext>
            </p:extLst>
          </p:nvPr>
        </p:nvGraphicFramePr>
        <p:xfrm>
          <a:off x="929147" y="785822"/>
          <a:ext cx="9289271" cy="2491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– </a:t>
                      </a:r>
                      <a:r>
                        <a:rPr lang="en-US" sz="1600" b="1" u="none" strike="noStrike" baseline="0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Equity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24.87%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26.37%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24.67%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26.59%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22.54%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24.00%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20.68%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21.99%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17.64%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18.30%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8.97%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7678882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978486"/>
              </p:ext>
            </p:extLst>
          </p:nvPr>
        </p:nvGraphicFramePr>
        <p:xfrm>
          <a:off x="929147" y="3519190"/>
          <a:ext cx="9289271" cy="2482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- </a:t>
                      </a:r>
                      <a:r>
                        <a:rPr lang="en-US" sz="1600" b="1" u="none" strike="noStrike" baseline="0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Equity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6822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Ameen Islamic Retirement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8.11%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8.17%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7.43%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6.46%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77481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8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– Fixed </a:t>
            </a:r>
            <a:r>
              <a:rPr lang="en-US" sz="2400" dirty="0">
                <a:latin typeface="Georgia" pitchFamily="18" charset="0"/>
              </a:rPr>
              <a:t>Income Gross Return</a:t>
            </a:r>
          </a:p>
          <a:p>
            <a:pPr marL="0" indent="0" algn="ctr">
              <a:buNone/>
            </a:pP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327410"/>
              </p:ext>
            </p:extLst>
          </p:nvPr>
        </p:nvGraphicFramePr>
        <p:xfrm>
          <a:off x="971549" y="964787"/>
          <a:ext cx="9246870" cy="4993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7816">
                  <a:extLst>
                    <a:ext uri="{9D8B030D-6E8A-4147-A177-3AD203B41FA5}">
                      <a16:colId xmlns:a16="http://schemas.microsoft.com/office/drawing/2014/main" xmlns="" val="4287112751"/>
                    </a:ext>
                  </a:extLst>
                </a:gridCol>
                <a:gridCol w="2401393">
                  <a:extLst>
                    <a:ext uri="{9D8B030D-6E8A-4147-A177-3AD203B41FA5}">
                      <a16:colId xmlns:a16="http://schemas.microsoft.com/office/drawing/2014/main" xmlns="" val="3228263545"/>
                    </a:ext>
                  </a:extLst>
                </a:gridCol>
                <a:gridCol w="1102526">
                  <a:extLst>
                    <a:ext uri="{9D8B030D-6E8A-4147-A177-3AD203B41FA5}">
                      <a16:colId xmlns:a16="http://schemas.microsoft.com/office/drawing/2014/main" xmlns="" val="744263010"/>
                    </a:ext>
                  </a:extLst>
                </a:gridCol>
                <a:gridCol w="2050874">
                  <a:extLst>
                    <a:ext uri="{9D8B030D-6E8A-4147-A177-3AD203B41FA5}">
                      <a16:colId xmlns:a16="http://schemas.microsoft.com/office/drawing/2014/main" xmlns="" val="2848066"/>
                    </a:ext>
                  </a:extLst>
                </a:gridCol>
                <a:gridCol w="624261">
                  <a:extLst>
                    <a:ext uri="{9D8B030D-6E8A-4147-A177-3AD203B41FA5}">
                      <a16:colId xmlns:a16="http://schemas.microsoft.com/office/drawing/2014/main" xmlns="" val="758939263"/>
                    </a:ext>
                  </a:extLst>
                </a:gridCol>
              </a:tblGrid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0505399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701991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Cash Management Optimizer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4673286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Cash Management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9046599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591374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Income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8555694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2480977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DCF Income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14.12%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7606333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13.25%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416419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156078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Government Securities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33137368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1961838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Sovereign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14.18%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14.92%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943719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54044046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Aggressive Fixed Income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222853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3855637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Enhancement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14.81%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15.35%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3438993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367856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Income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4610847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05167383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Income Fund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74967590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Daily Dividend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519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92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– Fixed </a:t>
            </a:r>
            <a:r>
              <a:rPr lang="en-US" sz="2400" dirty="0">
                <a:latin typeface="Georgia" pitchFamily="18" charset="0"/>
              </a:rPr>
              <a:t>Income Gross Return</a:t>
            </a:r>
          </a:p>
          <a:p>
            <a:pPr marL="0" indent="0" algn="ctr">
              <a:buNone/>
            </a:pP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489679"/>
              </p:ext>
            </p:extLst>
          </p:nvPr>
        </p:nvGraphicFramePr>
        <p:xfrm>
          <a:off x="1074788" y="785822"/>
          <a:ext cx="9057353" cy="4759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5353">
                  <a:extLst>
                    <a:ext uri="{9D8B030D-6E8A-4147-A177-3AD203B41FA5}">
                      <a16:colId xmlns:a16="http://schemas.microsoft.com/office/drawing/2014/main" xmlns="" val="4206041727"/>
                    </a:ext>
                  </a:extLst>
                </a:gridCol>
                <a:gridCol w="2574078">
                  <a:extLst>
                    <a:ext uri="{9D8B030D-6E8A-4147-A177-3AD203B41FA5}">
                      <a16:colId xmlns:a16="http://schemas.microsoft.com/office/drawing/2014/main" xmlns="" val="1588651642"/>
                    </a:ext>
                  </a:extLst>
                </a:gridCol>
                <a:gridCol w="813646">
                  <a:extLst>
                    <a:ext uri="{9D8B030D-6E8A-4147-A177-3AD203B41FA5}">
                      <a16:colId xmlns:a16="http://schemas.microsoft.com/office/drawing/2014/main" xmlns="" val="1281145090"/>
                    </a:ext>
                  </a:extLst>
                </a:gridCol>
                <a:gridCol w="2082809">
                  <a:extLst>
                    <a:ext uri="{9D8B030D-6E8A-4147-A177-3AD203B41FA5}">
                      <a16:colId xmlns:a16="http://schemas.microsoft.com/office/drawing/2014/main" xmlns="" val="1149488896"/>
                    </a:ext>
                  </a:extLst>
                </a:gridCol>
                <a:gridCol w="611467">
                  <a:extLst>
                    <a:ext uri="{9D8B030D-6E8A-4147-A177-3AD203B41FA5}">
                      <a16:colId xmlns:a16="http://schemas.microsoft.com/office/drawing/2014/main" xmlns="" val="1103532562"/>
                    </a:ext>
                  </a:extLst>
                </a:gridCol>
              </a:tblGrid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6000654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9525083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Money Market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NA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1255877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6416668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9151157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9518166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Pakistan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8221361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2617590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VPS-Debt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55089187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60736731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Pakistan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13.09%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56813503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32983331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</a:t>
                      </a:r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01716610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19837006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4039770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6932835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</a:t>
                      </a:r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Debt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2086632"/>
                  </a:ext>
                </a:extLst>
              </a:tr>
              <a:tr h="239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3491716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2624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11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Peer Gross Return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470393"/>
              </p:ext>
            </p:extLst>
          </p:nvPr>
        </p:nvGraphicFramePr>
        <p:xfrm>
          <a:off x="884901" y="1047131"/>
          <a:ext cx="9232492" cy="4350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8314">
                  <a:extLst>
                    <a:ext uri="{9D8B030D-6E8A-4147-A177-3AD203B41FA5}">
                      <a16:colId xmlns:a16="http://schemas.microsoft.com/office/drawing/2014/main" xmlns="" val="3123784046"/>
                    </a:ext>
                  </a:extLst>
                </a:gridCol>
                <a:gridCol w="2678014">
                  <a:extLst>
                    <a:ext uri="{9D8B030D-6E8A-4147-A177-3AD203B41FA5}">
                      <a16:colId xmlns:a16="http://schemas.microsoft.com/office/drawing/2014/main" xmlns="" val="425163515"/>
                    </a:ext>
                  </a:extLst>
                </a:gridCol>
                <a:gridCol w="615984">
                  <a:extLst>
                    <a:ext uri="{9D8B030D-6E8A-4147-A177-3AD203B41FA5}">
                      <a16:colId xmlns:a16="http://schemas.microsoft.com/office/drawing/2014/main" xmlns="" val="908500368"/>
                    </a:ext>
                  </a:extLst>
                </a:gridCol>
                <a:gridCol w="2283966">
                  <a:extLst>
                    <a:ext uri="{9D8B030D-6E8A-4147-A177-3AD203B41FA5}">
                      <a16:colId xmlns:a16="http://schemas.microsoft.com/office/drawing/2014/main" xmlns="" val="286495432"/>
                    </a:ext>
                  </a:extLst>
                </a:gridCol>
                <a:gridCol w="636214">
                  <a:extLst>
                    <a:ext uri="{9D8B030D-6E8A-4147-A177-3AD203B41FA5}">
                      <a16:colId xmlns:a16="http://schemas.microsoft.com/office/drawing/2014/main" xmlns="" val="98294546"/>
                    </a:ext>
                  </a:extLst>
                </a:gridCol>
              </a:tblGrid>
              <a:tr h="3599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Money Market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63930342"/>
                  </a:ext>
                </a:extLst>
              </a:tr>
              <a:tr h="3915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sng" strike="noStrike" dirty="0">
                          <a:effectLst/>
                        </a:rPr>
                        <a:t>Fund Name 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Return without WWF Reversal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Rank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Return with WWF Reversal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Rank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9430006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12.25%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5840395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Cash Management Optimizer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7313086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Government Securities Liquid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84275225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83640782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Cash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94283943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Cash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4520208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Liquidity Plus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2023765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9244679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31935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Cash Management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11.07%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21074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6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</a:t>
            </a:r>
            <a:r>
              <a:rPr lang="en-US" sz="2400" dirty="0">
                <a:latin typeface="Georgia" pitchFamily="18" charset="0"/>
              </a:rPr>
              <a:t>Peer Gross Return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305121"/>
              </p:ext>
            </p:extLst>
          </p:nvPr>
        </p:nvGraphicFramePr>
        <p:xfrm>
          <a:off x="754379" y="1371600"/>
          <a:ext cx="9304020" cy="39673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461">
                  <a:extLst>
                    <a:ext uri="{9D8B030D-6E8A-4147-A177-3AD203B41FA5}">
                      <a16:colId xmlns:a16="http://schemas.microsoft.com/office/drawing/2014/main" xmlns="" val="1971917008"/>
                    </a:ext>
                  </a:extLst>
                </a:gridCol>
                <a:gridCol w="2692805">
                  <a:extLst>
                    <a:ext uri="{9D8B030D-6E8A-4147-A177-3AD203B41FA5}">
                      <a16:colId xmlns:a16="http://schemas.microsoft.com/office/drawing/2014/main" xmlns="" val="2236479557"/>
                    </a:ext>
                  </a:extLst>
                </a:gridCol>
                <a:gridCol w="802822">
                  <a:extLst>
                    <a:ext uri="{9D8B030D-6E8A-4147-A177-3AD203B41FA5}">
                      <a16:colId xmlns:a16="http://schemas.microsoft.com/office/drawing/2014/main" xmlns="" val="2139676427"/>
                    </a:ext>
                  </a:extLst>
                </a:gridCol>
                <a:gridCol w="2299434">
                  <a:extLst>
                    <a:ext uri="{9D8B030D-6E8A-4147-A177-3AD203B41FA5}">
                      <a16:colId xmlns:a16="http://schemas.microsoft.com/office/drawing/2014/main" xmlns="" val="2407118735"/>
                    </a:ext>
                  </a:extLst>
                </a:gridCol>
                <a:gridCol w="529498">
                  <a:extLst>
                    <a:ext uri="{9D8B030D-6E8A-4147-A177-3AD203B41FA5}">
                      <a16:colId xmlns:a16="http://schemas.microsoft.com/office/drawing/2014/main" xmlns="" val="1731541055"/>
                    </a:ext>
                  </a:extLst>
                </a:gridCol>
              </a:tblGrid>
              <a:tr h="3051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Income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9091852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6439053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2454034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14.12%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1745165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Income Opportunity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29263200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Income Opportunity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14.06%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58125661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Financial Sector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13.45%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2809247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DCF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13.25%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8502742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13.23%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13.60%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77957174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13.03%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45945929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Mahana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Amdani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90796117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12.50%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80247563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NIT −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12.41%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67549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98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Peer </a:t>
            </a:r>
            <a:r>
              <a:rPr lang="en-US" sz="2400" dirty="0">
                <a:latin typeface="Georgia" pitchFamily="18" charset="0"/>
              </a:rPr>
              <a:t>Gross Return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875391"/>
              </p:ext>
            </p:extLst>
          </p:nvPr>
        </p:nvGraphicFramePr>
        <p:xfrm>
          <a:off x="929147" y="1192157"/>
          <a:ext cx="9289271" cy="221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:a16="http://schemas.microsoft.com/office/drawing/2014/main" xmlns="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:a16="http://schemas.microsoft.com/office/drawing/2014/main" xmlns="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:a16="http://schemas.microsoft.com/office/drawing/2014/main" xmlns="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:a16="http://schemas.microsoft.com/office/drawing/2014/main" xmlns="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Government Securities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Government Securities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15.59%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Sovereign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14.18%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14.92%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Government Securities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14.24%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Government Securities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12.96%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Sovereign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13.02%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Government Securities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12.18%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07108956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534272"/>
              </p:ext>
            </p:extLst>
          </p:nvPr>
        </p:nvGraphicFramePr>
        <p:xfrm>
          <a:off x="929147" y="3775584"/>
          <a:ext cx="9289272" cy="2094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75001">
                  <a:extLst>
                    <a:ext uri="{9D8B030D-6E8A-4147-A177-3AD203B41FA5}">
                      <a16:colId xmlns:a16="http://schemas.microsoft.com/office/drawing/2014/main" xmlns="" val="112359988"/>
                    </a:ext>
                  </a:extLst>
                </a:gridCol>
                <a:gridCol w="2673791">
                  <a:extLst>
                    <a:ext uri="{9D8B030D-6E8A-4147-A177-3AD203B41FA5}">
                      <a16:colId xmlns:a16="http://schemas.microsoft.com/office/drawing/2014/main" xmlns="" val="2971978438"/>
                    </a:ext>
                  </a:extLst>
                </a:gridCol>
                <a:gridCol w="702734">
                  <a:extLst>
                    <a:ext uri="{9D8B030D-6E8A-4147-A177-3AD203B41FA5}">
                      <a16:colId xmlns:a16="http://schemas.microsoft.com/office/drawing/2014/main" xmlns="" val="1411613970"/>
                    </a:ext>
                  </a:extLst>
                </a:gridCol>
                <a:gridCol w="2109088">
                  <a:extLst>
                    <a:ext uri="{9D8B030D-6E8A-4147-A177-3AD203B41FA5}">
                      <a16:colId xmlns:a16="http://schemas.microsoft.com/office/drawing/2014/main" xmlns="" val="1165282317"/>
                    </a:ext>
                  </a:extLst>
                </a:gridCol>
                <a:gridCol w="528658">
                  <a:extLst>
                    <a:ext uri="{9D8B030D-6E8A-4147-A177-3AD203B41FA5}">
                      <a16:colId xmlns:a16="http://schemas.microsoft.com/office/drawing/2014/main" xmlns="" val="3012871517"/>
                    </a:ext>
                  </a:extLst>
                </a:gridCol>
              </a:tblGrid>
              <a:tr h="304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Aggressive Fixed Income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5721948"/>
                  </a:ext>
                </a:extLst>
              </a:tr>
              <a:tr h="5729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8207492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Growth &amp; Income Fund 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15.43%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24256791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Enhancement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14.81%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15.35%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50686655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Faysal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Income &amp; Growth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4013097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GHP Income Multiplier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49196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70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</a:t>
            </a:r>
            <a:r>
              <a:rPr lang="en-US" sz="2400" dirty="0">
                <a:latin typeface="Georgia" pitchFamily="18" charset="0"/>
              </a:rPr>
              <a:t>Peer Gross Return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394517"/>
              </p:ext>
            </p:extLst>
          </p:nvPr>
        </p:nvGraphicFramePr>
        <p:xfrm>
          <a:off x="914400" y="785822"/>
          <a:ext cx="9304019" cy="40283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8721">
                  <a:extLst>
                    <a:ext uri="{9D8B030D-6E8A-4147-A177-3AD203B41FA5}">
                      <a16:colId xmlns:a16="http://schemas.microsoft.com/office/drawing/2014/main" xmlns="" val="4086544466"/>
                    </a:ext>
                  </a:extLst>
                </a:gridCol>
                <a:gridCol w="2150406">
                  <a:extLst>
                    <a:ext uri="{9D8B030D-6E8A-4147-A177-3AD203B41FA5}">
                      <a16:colId xmlns:a16="http://schemas.microsoft.com/office/drawing/2014/main" xmlns="" val="2820863323"/>
                    </a:ext>
                  </a:extLst>
                </a:gridCol>
                <a:gridCol w="572721">
                  <a:extLst>
                    <a:ext uri="{9D8B030D-6E8A-4147-A177-3AD203B41FA5}">
                      <a16:colId xmlns:a16="http://schemas.microsoft.com/office/drawing/2014/main" xmlns="" val="3393669205"/>
                    </a:ext>
                  </a:extLst>
                </a:gridCol>
                <a:gridCol w="1912673">
                  <a:extLst>
                    <a:ext uri="{9D8B030D-6E8A-4147-A177-3AD203B41FA5}">
                      <a16:colId xmlns:a16="http://schemas.microsoft.com/office/drawing/2014/main" xmlns="" val="680659655"/>
                    </a:ext>
                  </a:extLst>
                </a:gridCol>
                <a:gridCol w="529498">
                  <a:extLst>
                    <a:ext uri="{9D8B030D-6E8A-4147-A177-3AD203B41FA5}">
                      <a16:colId xmlns:a16="http://schemas.microsoft.com/office/drawing/2014/main" xmlns="" val="3591230168"/>
                    </a:ext>
                  </a:extLst>
                </a:gridCol>
              </a:tblGrid>
              <a:tr h="312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err="1">
                          <a:effectLst/>
                        </a:rPr>
                        <a:t>Shariah</a:t>
                      </a:r>
                      <a:r>
                        <a:rPr lang="en-US" sz="1600" b="1" u="none" strike="noStrike" dirty="0">
                          <a:effectLst/>
                        </a:rPr>
                        <a:t> Compliant Income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33823874"/>
                  </a:ext>
                </a:extLst>
              </a:tr>
              <a:tr h="611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4819382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Sovereign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2708417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863011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Riba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Free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2894316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11.26%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11.72%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45752328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8623938"/>
                  </a:ext>
                </a:extLst>
              </a:tr>
              <a:tr h="29773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Income Fund (Formerly: ABL Islamic Cash Fund)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7006926"/>
                  </a:ext>
                </a:extLst>
              </a:tr>
              <a:tr h="2654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24584847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Daily Dividend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04865889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Islamic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10.77%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10.97%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1415835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Sovereign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10.65%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2575828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Sovereign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4529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94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</a:t>
            </a:r>
            <a:r>
              <a:rPr lang="en-US" sz="2400" dirty="0">
                <a:latin typeface="Georgia" pitchFamily="18" charset="0"/>
              </a:rPr>
              <a:t>Peer Gross Return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9260"/>
              </p:ext>
            </p:extLst>
          </p:nvPr>
        </p:nvGraphicFramePr>
        <p:xfrm>
          <a:off x="884904" y="785822"/>
          <a:ext cx="9158748" cy="25325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1727">
                  <a:extLst>
                    <a:ext uri="{9D8B030D-6E8A-4147-A177-3AD203B41FA5}">
                      <a16:colId xmlns:a16="http://schemas.microsoft.com/office/drawing/2014/main" xmlns="" val="748615442"/>
                    </a:ext>
                  </a:extLst>
                </a:gridCol>
                <a:gridCol w="2549261">
                  <a:extLst>
                    <a:ext uri="{9D8B030D-6E8A-4147-A177-3AD203B41FA5}">
                      <a16:colId xmlns:a16="http://schemas.microsoft.com/office/drawing/2014/main" xmlns="" val="2982666395"/>
                    </a:ext>
                  </a:extLst>
                </a:gridCol>
                <a:gridCol w="848960">
                  <a:extLst>
                    <a:ext uri="{9D8B030D-6E8A-4147-A177-3AD203B41FA5}">
                      <a16:colId xmlns:a16="http://schemas.microsoft.com/office/drawing/2014/main" xmlns="" val="3688453413"/>
                    </a:ext>
                  </a:extLst>
                </a:gridCol>
                <a:gridCol w="2207570">
                  <a:extLst>
                    <a:ext uri="{9D8B030D-6E8A-4147-A177-3AD203B41FA5}">
                      <a16:colId xmlns:a16="http://schemas.microsoft.com/office/drawing/2014/main" xmlns="" val="1795986395"/>
                    </a:ext>
                  </a:extLst>
                </a:gridCol>
                <a:gridCol w="521230">
                  <a:extLst>
                    <a:ext uri="{9D8B030D-6E8A-4147-A177-3AD203B41FA5}">
                      <a16:colId xmlns:a16="http://schemas.microsoft.com/office/drawing/2014/main" xmlns="" val="246895651"/>
                    </a:ext>
                  </a:extLst>
                </a:gridCol>
              </a:tblGrid>
              <a:tr h="285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VPS-Money Market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3678945"/>
                  </a:ext>
                </a:extLst>
              </a:tr>
              <a:tr h="552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58519691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11.36%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35715283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11.55%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3993959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10.99%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11.16%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87335087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10.99%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3123285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10.73%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3133559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10.54%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10.57%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116541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304096"/>
              </p:ext>
            </p:extLst>
          </p:nvPr>
        </p:nvGraphicFramePr>
        <p:xfrm>
          <a:off x="884904" y="3758381"/>
          <a:ext cx="9158747" cy="2391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8947">
                  <a:extLst>
                    <a:ext uri="{9D8B030D-6E8A-4147-A177-3AD203B41FA5}">
                      <a16:colId xmlns:a16="http://schemas.microsoft.com/office/drawing/2014/main" xmlns="" val="2032308983"/>
                    </a:ext>
                  </a:extLst>
                </a:gridCol>
                <a:gridCol w="2592360">
                  <a:extLst>
                    <a:ext uri="{9D8B030D-6E8A-4147-A177-3AD203B41FA5}">
                      <a16:colId xmlns:a16="http://schemas.microsoft.com/office/drawing/2014/main" xmlns="" val="4119171623"/>
                    </a:ext>
                  </a:extLst>
                </a:gridCol>
                <a:gridCol w="879280">
                  <a:extLst>
                    <a:ext uri="{9D8B030D-6E8A-4147-A177-3AD203B41FA5}">
                      <a16:colId xmlns:a16="http://schemas.microsoft.com/office/drawing/2014/main" xmlns="" val="767542082"/>
                    </a:ext>
                  </a:extLst>
                </a:gridCol>
                <a:gridCol w="2146930">
                  <a:extLst>
                    <a:ext uri="{9D8B030D-6E8A-4147-A177-3AD203B41FA5}">
                      <a16:colId xmlns:a16="http://schemas.microsoft.com/office/drawing/2014/main" xmlns="" val="719515383"/>
                    </a:ext>
                  </a:extLst>
                </a:gridCol>
                <a:gridCol w="521230">
                  <a:extLst>
                    <a:ext uri="{9D8B030D-6E8A-4147-A177-3AD203B41FA5}">
                      <a16:colId xmlns:a16="http://schemas.microsoft.com/office/drawing/2014/main" xmlns="" val="2414848061"/>
                    </a:ext>
                  </a:extLst>
                </a:gridCol>
              </a:tblGrid>
              <a:tr h="3004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VPS-Debt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796462"/>
                  </a:ext>
                </a:extLst>
              </a:tr>
              <a:tr h="505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25607018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14.22%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68282692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14.13%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31812206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13.09%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13.50%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63596052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12.68%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13.03%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34377613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12.53%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0879586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44804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22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</a:t>
            </a:r>
            <a:r>
              <a:rPr lang="en-US" sz="2400" dirty="0">
                <a:latin typeface="Georgia" pitchFamily="18" charset="0"/>
              </a:rPr>
              <a:t>Income – Peer Gross Return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486294"/>
              </p:ext>
            </p:extLst>
          </p:nvPr>
        </p:nvGraphicFramePr>
        <p:xfrm>
          <a:off x="754379" y="899652"/>
          <a:ext cx="9304020" cy="2477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0924">
                  <a:extLst>
                    <a:ext uri="{9D8B030D-6E8A-4147-A177-3AD203B41FA5}">
                      <a16:colId xmlns:a16="http://schemas.microsoft.com/office/drawing/2014/main" xmlns="" val="1971917008"/>
                    </a:ext>
                  </a:extLst>
                </a:gridCol>
                <a:gridCol w="2341342">
                  <a:extLst>
                    <a:ext uri="{9D8B030D-6E8A-4147-A177-3AD203B41FA5}">
                      <a16:colId xmlns:a16="http://schemas.microsoft.com/office/drawing/2014/main" xmlns="" val="2236479557"/>
                    </a:ext>
                  </a:extLst>
                </a:gridCol>
                <a:gridCol w="802822">
                  <a:extLst>
                    <a:ext uri="{9D8B030D-6E8A-4147-A177-3AD203B41FA5}">
                      <a16:colId xmlns:a16="http://schemas.microsoft.com/office/drawing/2014/main" xmlns="" val="2139676427"/>
                    </a:ext>
                  </a:extLst>
                </a:gridCol>
                <a:gridCol w="2299434">
                  <a:extLst>
                    <a:ext uri="{9D8B030D-6E8A-4147-A177-3AD203B41FA5}">
                      <a16:colId xmlns:a16="http://schemas.microsoft.com/office/drawing/2014/main" xmlns="" val="2407118735"/>
                    </a:ext>
                  </a:extLst>
                </a:gridCol>
                <a:gridCol w="529498">
                  <a:extLst>
                    <a:ext uri="{9D8B030D-6E8A-4147-A177-3AD203B41FA5}">
                      <a16:colId xmlns:a16="http://schemas.microsoft.com/office/drawing/2014/main" xmlns="" val="1731541055"/>
                    </a:ext>
                  </a:extLst>
                </a:gridCol>
              </a:tblGrid>
              <a:tr h="27530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VPS-</a:t>
                      </a:r>
                      <a:r>
                        <a:rPr lang="en-US" sz="16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Shariah</a:t>
                      </a: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Compliant Money Market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9091852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6439053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10.22%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2454034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9.82%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9.96%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1745165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9.56%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29263200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9.29%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58125661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8.95%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809247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8.57%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8502742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7957174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925469"/>
              </p:ext>
            </p:extLst>
          </p:nvPr>
        </p:nvGraphicFramePr>
        <p:xfrm>
          <a:off x="754379" y="3648385"/>
          <a:ext cx="9304020" cy="23837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5169">
                  <a:extLst>
                    <a:ext uri="{9D8B030D-6E8A-4147-A177-3AD203B41FA5}">
                      <a16:colId xmlns:a16="http://schemas.microsoft.com/office/drawing/2014/main" xmlns="" val="1362829863"/>
                    </a:ext>
                  </a:extLst>
                </a:gridCol>
                <a:gridCol w="2330246">
                  <a:extLst>
                    <a:ext uri="{9D8B030D-6E8A-4147-A177-3AD203B41FA5}">
                      <a16:colId xmlns:a16="http://schemas.microsoft.com/office/drawing/2014/main" xmlns="" val="3092299425"/>
                    </a:ext>
                  </a:extLst>
                </a:gridCol>
                <a:gridCol w="796412">
                  <a:extLst>
                    <a:ext uri="{9D8B030D-6E8A-4147-A177-3AD203B41FA5}">
                      <a16:colId xmlns:a16="http://schemas.microsoft.com/office/drawing/2014/main" xmlns="" val="2716293443"/>
                    </a:ext>
                  </a:extLst>
                </a:gridCol>
                <a:gridCol w="2272695">
                  <a:extLst>
                    <a:ext uri="{9D8B030D-6E8A-4147-A177-3AD203B41FA5}">
                      <a16:colId xmlns:a16="http://schemas.microsoft.com/office/drawing/2014/main" xmlns="" val="227568577"/>
                    </a:ext>
                  </a:extLst>
                </a:gridCol>
                <a:gridCol w="529498">
                  <a:extLst>
                    <a:ext uri="{9D8B030D-6E8A-4147-A177-3AD203B41FA5}">
                      <a16:colId xmlns:a16="http://schemas.microsoft.com/office/drawing/2014/main" xmlns="" val="570805055"/>
                    </a:ext>
                  </a:extLst>
                </a:gridCol>
              </a:tblGrid>
              <a:tr h="293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VPS-</a:t>
                      </a:r>
                      <a:r>
                        <a:rPr lang="en-US" sz="1600" b="1" u="none" strike="noStrike" dirty="0" err="1">
                          <a:effectLst/>
                        </a:rPr>
                        <a:t>Shariah</a:t>
                      </a:r>
                      <a:r>
                        <a:rPr lang="en-US" sz="1600" b="1" u="none" strike="noStrike" dirty="0">
                          <a:effectLst/>
                        </a:rPr>
                        <a:t> Compliant Debt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09307173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3116545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11.77%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8465174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9.58%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9.76%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19830248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9.51%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9.64%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620" marR="7620" marT="762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13092267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9.34%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9.55%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68316862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9.50%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1351231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9.15%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9.34%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4584432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7.66%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7.71%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5125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4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2766220"/>
            <a:ext cx="946404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4051630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15868</TotalTime>
  <Words>2688</Words>
  <Application>Microsoft Office PowerPoint</Application>
  <PresentationFormat>Custom</PresentationFormat>
  <Paragraphs>1281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saqib saleem</dc:creator>
  <cp:lastModifiedBy>Mahmood Hussain Khan</cp:lastModifiedBy>
  <cp:revision>389</cp:revision>
  <cp:lastPrinted>2021-08-09T06:14:21Z</cp:lastPrinted>
  <dcterms:created xsi:type="dcterms:W3CDTF">2019-04-18T16:52:03Z</dcterms:created>
  <dcterms:modified xsi:type="dcterms:W3CDTF">2022-02-17T10:27:42Z</dcterms:modified>
</cp:coreProperties>
</file>