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7" r:id="rId2"/>
    <p:sldId id="458" r:id="rId3"/>
    <p:sldId id="456" r:id="rId4"/>
    <p:sldId id="274" r:id="rId5"/>
  </p:sldIdLst>
  <p:sldSz cx="109728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zaib Anwar" initials="SA" lastIdx="1" clrIdx="0">
    <p:extLst>
      <p:ext uri="{19B8F6BF-5375-455C-9EA6-DF929625EA0E}">
        <p15:presenceInfo xmlns:p15="http://schemas.microsoft.com/office/powerpoint/2012/main" userId="S-1-5-21-796845957-2145958837-839522115-11433" providerId="AD"/>
      </p:ext>
    </p:extLst>
  </p:cmAuthor>
  <p:cmAuthor id="2" name="Hamza Saleem" initials="HS" lastIdx="2" clrIdx="1">
    <p:extLst>
      <p:ext uri="{19B8F6BF-5375-455C-9EA6-DF929625EA0E}">
        <p15:presenceInfo xmlns:p15="http://schemas.microsoft.com/office/powerpoint/2012/main" userId="S-1-5-21-796845957-2145958837-839522115-202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00B050"/>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2" autoAdjust="0"/>
    <p:restoredTop sz="94660"/>
  </p:normalViewPr>
  <p:slideViewPr>
    <p:cSldViewPr snapToGrid="0">
      <p:cViewPr varScale="1">
        <p:scale>
          <a:sx n="88" d="100"/>
          <a:sy n="88" d="100"/>
        </p:scale>
        <p:origin x="739" y="5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67EB072-4962-4C15-8457-B60ECDF37ADF}" type="datetimeFigureOut">
              <a:rPr lang="en-US" smtClean="0"/>
              <a:t>5/18/2022</a:t>
            </a:fld>
            <a:endParaRPr lang="en-US"/>
          </a:p>
        </p:txBody>
      </p:sp>
      <p:sp>
        <p:nvSpPr>
          <p:cNvPr id="4" name="Slide Image Placeholder 3"/>
          <p:cNvSpPr>
            <a:spLocks noGrp="1" noRot="1" noChangeAspect="1"/>
          </p:cNvSpPr>
          <p:nvPr>
            <p:ph type="sldImg" idx="2"/>
          </p:nvPr>
        </p:nvSpPr>
        <p:spPr>
          <a:xfrm>
            <a:off x="1065213" y="1200150"/>
            <a:ext cx="51847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96441C1-B830-4DBB-839C-8DBB38483ACE}" type="slidenum">
              <a:rPr lang="en-US" smtClean="0"/>
              <a:t>‹#›</a:t>
            </a:fld>
            <a:endParaRPr lang="en-US"/>
          </a:p>
        </p:txBody>
      </p:sp>
    </p:spTree>
    <p:extLst>
      <p:ext uri="{BB962C8B-B14F-4D97-AF65-F5344CB8AC3E}">
        <p14:creationId xmlns:p14="http://schemas.microsoft.com/office/powerpoint/2010/main" val="1375595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5213" y="1200150"/>
            <a:ext cx="5184775"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441C1-B830-4DBB-839C-8DBB38483ACE}" type="slidenum">
              <a:rPr lang="en-US" smtClean="0"/>
              <a:t>1</a:t>
            </a:fld>
            <a:endParaRPr lang="en-US"/>
          </a:p>
        </p:txBody>
      </p:sp>
    </p:spTree>
    <p:extLst>
      <p:ext uri="{BB962C8B-B14F-4D97-AF65-F5344CB8AC3E}">
        <p14:creationId xmlns:p14="http://schemas.microsoft.com/office/powerpoint/2010/main" val="1314498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71600" y="3602038"/>
            <a:ext cx="82296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1861073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482324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9"/>
            <a:ext cx="9464040" cy="2852737"/>
          </a:xfrm>
        </p:spPr>
        <p:txBody>
          <a:bodyPr anchor="b"/>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748665" y="4589464"/>
            <a:ext cx="946404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764144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543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549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43CFC8-F979-4812-9A39-59A73771E913}" type="datetimeFigureOut">
              <a:rPr lang="en-US" smtClean="0"/>
              <a:t>5/18/2022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384845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55810" y="1681163"/>
            <a:ext cx="464200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4" name="Content Placeholder 3"/>
          <p:cNvSpPr>
            <a:spLocks noGrp="1"/>
          </p:cNvSpPr>
          <p:nvPr>
            <p:ph sz="half" idx="2"/>
          </p:nvPr>
        </p:nvSpPr>
        <p:spPr>
          <a:xfrm>
            <a:off x="755810" y="2505075"/>
            <a:ext cx="464200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554980" y="1681163"/>
            <a:ext cx="4664869"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6" name="Content Placeholder 5"/>
          <p:cNvSpPr>
            <a:spLocks noGrp="1"/>
          </p:cNvSpPr>
          <p:nvPr>
            <p:ph sz="quarter" idx="4"/>
          </p:nvPr>
        </p:nvSpPr>
        <p:spPr>
          <a:xfrm>
            <a:off x="5554980" y="2505075"/>
            <a:ext cx="4664869"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943CFC8-F979-4812-9A39-59A73771E913}" type="datetimeFigureOut">
              <a:rPr lang="en-US" smtClean="0"/>
              <a:t>5/18/2022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5122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943CFC8-F979-4812-9A39-59A73771E913}" type="datetimeFigureOut">
              <a:rPr lang="en-US" smtClean="0"/>
              <a:t>5/18/2022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969772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3CFC8-F979-4812-9A39-59A73771E913}" type="datetimeFigureOut">
              <a:rPr lang="en-US" smtClean="0"/>
              <a:t>5/18/2022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75046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Content Placeholder 2"/>
          <p:cNvSpPr>
            <a:spLocks noGrp="1"/>
          </p:cNvSpPr>
          <p:nvPr>
            <p:ph idx="1"/>
          </p:nvPr>
        </p:nvSpPr>
        <p:spPr>
          <a:xfrm>
            <a:off x="4664869" y="987426"/>
            <a:ext cx="555498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5/18/2022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769096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664869" y="987426"/>
            <a:ext cx="5554980" cy="4873625"/>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smtClean="0"/>
              <a:t>Click icon to add picture</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5/18/2022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04854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51177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54380" y="365125"/>
            <a:ext cx="696087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405354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65126"/>
            <a:ext cx="946404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54380" y="1825625"/>
            <a:ext cx="946404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4380" y="6356351"/>
            <a:ext cx="2468880" cy="365125"/>
          </a:xfrm>
          <a:prstGeom prst="rect">
            <a:avLst/>
          </a:prstGeom>
        </p:spPr>
        <p:txBody>
          <a:bodyPr vert="horz" lIns="91440" tIns="45720" rIns="91440" bIns="45720" rtlCol="0" anchor="ctr"/>
          <a:lstStyle>
            <a:lvl1pPr algn="l">
              <a:defRPr sz="1080">
                <a:solidFill>
                  <a:schemeClr val="tx1">
                    <a:tint val="75000"/>
                  </a:schemeClr>
                </a:solidFill>
              </a:defRPr>
            </a:lvl1pPr>
          </a:lstStyle>
          <a:p>
            <a:fld id="{6943CFC8-F979-4812-9A39-59A73771E913}" type="datetimeFigureOut">
              <a:rPr lang="en-US" smtClean="0"/>
              <a:t>5/18/2022</a:t>
            </a:fld>
            <a:endParaRPr lang="en-US"/>
          </a:p>
        </p:txBody>
      </p:sp>
      <p:sp>
        <p:nvSpPr>
          <p:cNvPr id="5" name="Footer Placeholder 4"/>
          <p:cNvSpPr>
            <a:spLocks noGrp="1"/>
          </p:cNvSpPr>
          <p:nvPr>
            <p:ph type="ftr" sz="quarter" idx="3"/>
          </p:nvPr>
        </p:nvSpPr>
        <p:spPr>
          <a:xfrm>
            <a:off x="3634740" y="6356351"/>
            <a:ext cx="3703320" cy="365125"/>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49540" y="6356351"/>
            <a:ext cx="2468880" cy="365125"/>
          </a:xfrm>
          <a:prstGeom prst="rect">
            <a:avLst/>
          </a:prstGeom>
        </p:spPr>
        <p:txBody>
          <a:bodyPr vert="horz" lIns="91440" tIns="45720" rIns="91440" bIns="45720" rtlCol="0" anchor="ctr"/>
          <a:lstStyle>
            <a:lvl1pPr algn="r">
              <a:defRPr sz="1080">
                <a:solidFill>
                  <a:schemeClr val="tx1">
                    <a:tint val="75000"/>
                  </a:schemeClr>
                </a:solidFill>
              </a:defRPr>
            </a:lvl1pPr>
          </a:lstStyle>
          <a:p>
            <a:fld id="{657F483F-1FE2-42D2-BFEE-B40C420C95AE}" type="slidenum">
              <a:rPr lang="en-US" smtClean="0"/>
              <a:t>‹#›</a:t>
            </a:fld>
            <a:endParaRPr lang="en-US"/>
          </a:p>
        </p:txBody>
      </p:sp>
      <p:sp>
        <p:nvSpPr>
          <p:cNvPr id="7" name="TextBox 6"/>
          <p:cNvSpPr txBox="1"/>
          <p:nvPr userDrawn="1"/>
        </p:nvSpPr>
        <p:spPr>
          <a:xfrm>
            <a:off x="4578940" y="6457891"/>
            <a:ext cx="1814920" cy="400110"/>
          </a:xfrm>
          <a:prstGeom prst="rect">
            <a:avLst/>
          </a:prstGeom>
          <a:noFill/>
        </p:spPr>
        <p:txBody>
          <a:bodyPr wrap="none" rtlCol="0">
            <a:spAutoFit/>
          </a:bodyPr>
          <a:lstStyle/>
          <a:p>
            <a:pPr algn="ctr"/>
            <a:r>
              <a:rPr lang="en-US" sz="1000" i="1" dirty="0">
                <a:solidFill>
                  <a:srgbClr val="FF0000"/>
                </a:solidFill>
              </a:rPr>
              <a:t>Strictly Private and Confidential</a:t>
            </a:r>
          </a:p>
          <a:p>
            <a:pPr algn="ctr"/>
            <a:r>
              <a:rPr lang="en-US" sz="1000" i="1" dirty="0">
                <a:solidFill>
                  <a:srgbClr val="FF0000"/>
                </a:solidFill>
              </a:rPr>
              <a:t>Property of MCB Arif Habib </a:t>
            </a: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877613" y="6566397"/>
            <a:ext cx="1637150" cy="224978"/>
          </a:xfrm>
          <a:prstGeom prst="rect">
            <a:avLst/>
          </a:prstGeom>
        </p:spPr>
      </p:pic>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42835" y="6530604"/>
            <a:ext cx="567410" cy="219927"/>
          </a:xfrm>
          <a:prstGeom prst="rect">
            <a:avLst/>
          </a:prstGeom>
        </p:spPr>
      </p:pic>
      <p:pic>
        <p:nvPicPr>
          <p:cNvPr id="10" name="Picture 9"/>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277490" y="6508465"/>
            <a:ext cx="613818" cy="316877"/>
          </a:xfrm>
          <a:prstGeom prst="rect">
            <a:avLst/>
          </a:prstGeom>
        </p:spPr>
      </p:pic>
    </p:spTree>
    <p:extLst>
      <p:ext uri="{BB962C8B-B14F-4D97-AF65-F5344CB8AC3E}">
        <p14:creationId xmlns:p14="http://schemas.microsoft.com/office/powerpoint/2010/main" val="1778736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761" y="-3024"/>
            <a:ext cx="10968040" cy="6864048"/>
            <a:chOff x="0" y="-3024"/>
            <a:chExt cx="12192000" cy="6864048"/>
          </a:xfrm>
        </p:grpSpPr>
        <p:pic>
          <p:nvPicPr>
            <p:cNvPr id="6" name="Picture 6" descr="2.png">
              <a:extLst>
                <a:ext uri="{FF2B5EF4-FFF2-40B4-BE49-F238E27FC236}">
                  <a16:creationId xmlns:a16="http://schemas.microsoft.com/office/drawing/2014/main" id="{F4CA145E-AE07-429C-87A6-10396E3EAC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024"/>
              <a:ext cx="976745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2.png">
              <a:extLst>
                <a:ext uri="{FF2B5EF4-FFF2-40B4-BE49-F238E27FC236}">
                  <a16:creationId xmlns:a16="http://schemas.microsoft.com/office/drawing/2014/main" id="{F4CA145E-AE07-429C-87A6-10396E3EAC76}"/>
                </a:ext>
              </a:extLst>
            </p:cNvPr>
            <p:cNvPicPr>
              <a:picLocks noChangeAspect="1"/>
            </p:cNvPicPr>
            <p:nvPr/>
          </p:nvPicPr>
          <p:blipFill rotWithShape="1">
            <a:blip r:embed="rId3">
              <a:extLst>
                <a:ext uri="{28A0092B-C50C-407E-A947-70E740481C1C}">
                  <a14:useLocalDpi xmlns:a14="http://schemas.microsoft.com/office/drawing/2010/main" val="0"/>
                </a:ext>
              </a:extLst>
            </a:blip>
            <a:srcRect l="95887"/>
            <a:stretch/>
          </p:blipFill>
          <p:spPr bwMode="auto">
            <a:xfrm>
              <a:off x="9767455" y="0"/>
              <a:ext cx="242454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9652" y="180175"/>
            <a:ext cx="1580115" cy="550473"/>
          </a:xfrm>
          <a:prstGeom prst="rect">
            <a:avLst/>
          </a:prstGeom>
        </p:spPr>
      </p:pic>
      <p:sp>
        <p:nvSpPr>
          <p:cNvPr id="11" name="Snip Single Corner Rectangle 10"/>
          <p:cNvSpPr/>
          <p:nvPr/>
        </p:nvSpPr>
        <p:spPr>
          <a:xfrm>
            <a:off x="4761" y="4186785"/>
            <a:ext cx="5611091" cy="1366185"/>
          </a:xfrm>
          <a:prstGeom prst="snip1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txBox="1">
            <a:spLocks/>
          </p:cNvSpPr>
          <p:nvPr/>
        </p:nvSpPr>
        <p:spPr>
          <a:xfrm>
            <a:off x="-354648" y="4457855"/>
            <a:ext cx="5514109" cy="1852189"/>
          </a:xfrm>
          <a:prstGeom prst="rect">
            <a:avLst/>
          </a:prstGeom>
        </p:spPr>
        <p:txBody>
          <a:bodyPr vert="horz" lIns="91440" tIns="45720" rIns="91440" bIns="45720" rtlCol="0">
            <a:noAutofit/>
          </a:bodyPr>
          <a:lstStyle/>
          <a:p>
            <a:pPr marL="228594" indent="-228594" algn="ctr">
              <a:lnSpc>
                <a:spcPct val="90000"/>
              </a:lnSpc>
              <a:spcBef>
                <a:spcPts val="1000"/>
              </a:spcBef>
              <a:defRPr/>
            </a:pPr>
            <a:r>
              <a:rPr lang="en-US" sz="2400" dirty="0" smtClean="0">
                <a:latin typeface="Georgia" pitchFamily="18" charset="0"/>
              </a:rPr>
              <a:t>Meeting </a:t>
            </a:r>
            <a:r>
              <a:rPr lang="en-US" sz="2400" dirty="0">
                <a:latin typeface="Georgia" pitchFamily="18" charset="0"/>
              </a:rPr>
              <a:t>of </a:t>
            </a:r>
            <a:r>
              <a:rPr lang="en-US" sz="2400" dirty="0" smtClean="0">
                <a:latin typeface="Georgia" pitchFamily="18" charset="0"/>
              </a:rPr>
              <a:t>the Subcommittee</a:t>
            </a:r>
            <a:endParaRPr lang="en-US" sz="2400" dirty="0">
              <a:latin typeface="Georgia" pitchFamily="18" charset="0"/>
            </a:endParaRPr>
          </a:p>
          <a:p>
            <a:pPr marL="228594" indent="-228594" algn="ctr">
              <a:lnSpc>
                <a:spcPct val="90000"/>
              </a:lnSpc>
              <a:spcBef>
                <a:spcPts val="1000"/>
              </a:spcBef>
              <a:defRPr/>
            </a:pPr>
            <a:r>
              <a:rPr lang="en-US" sz="2400" dirty="0" smtClean="0">
                <a:latin typeface="Georgia" pitchFamily="18" charset="0"/>
              </a:rPr>
              <a:t>January 04, 2022</a:t>
            </a:r>
            <a:endParaRPr lang="en-US" sz="2400" dirty="0">
              <a:latin typeface="Georgia" pitchFamily="18" charset="0"/>
            </a:endParaRP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3304" y="1953493"/>
            <a:ext cx="5009407" cy="619557"/>
          </a:xfrm>
          <a:prstGeom prst="rect">
            <a:avLst/>
          </a:prstGeom>
        </p:spPr>
      </p:pic>
      <p:sp>
        <p:nvSpPr>
          <p:cNvPr id="13" name="Rectangle 12"/>
          <p:cNvSpPr/>
          <p:nvPr/>
        </p:nvSpPr>
        <p:spPr>
          <a:xfrm>
            <a:off x="10395" y="2673931"/>
            <a:ext cx="4461164" cy="706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17188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8036" y="706583"/>
            <a:ext cx="9975273" cy="5536130"/>
          </a:xfrm>
        </p:spPr>
        <p:txBody>
          <a:bodyPr>
            <a:noAutofit/>
          </a:bodyPr>
          <a:lstStyle/>
          <a:p>
            <a:pPr marL="0" indent="0" algn="just">
              <a:buNone/>
            </a:pPr>
            <a:r>
              <a:rPr lang="en-US" sz="1800" b="1" u="sng" dirty="0">
                <a:solidFill>
                  <a:schemeClr val="accent5">
                    <a:lumMod val="50000"/>
                  </a:schemeClr>
                </a:solidFill>
                <a:latin typeface="Times New Roman" panose="02020603050405020304" pitchFamily="18" charset="0"/>
                <a:cs typeface="Times New Roman" panose="02020603050405020304" pitchFamily="18" charset="0"/>
              </a:rPr>
              <a:t>Job Rotation</a:t>
            </a:r>
          </a:p>
          <a:p>
            <a:pPr marL="0" indent="0" algn="just">
              <a:lnSpc>
                <a:spcPct val="100000"/>
              </a:lnSpc>
              <a:spcBef>
                <a:spcPts val="0"/>
              </a:spcBef>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In the interest of keeping employees’ skills up to date and motivating them, it is responsibility of MANCOM members if they can identify, highlight and rotate the high potential employees from one department to other departments without hurting company’s operations.</a:t>
            </a:r>
          </a:p>
          <a:p>
            <a:pPr marL="0" indent="0" algn="just">
              <a:lnSpc>
                <a:spcPct val="100000"/>
              </a:lnSpc>
              <a:spcBef>
                <a:spcPts val="0"/>
              </a:spcBef>
              <a:buNone/>
            </a:pPr>
            <a:endParaRPr lang="en-US" sz="2400"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lnSpc>
                <a:spcPct val="100000"/>
              </a:lnSpc>
              <a:spcBef>
                <a:spcPts val="0"/>
              </a:spcBef>
              <a:buNone/>
            </a:pPr>
            <a:r>
              <a:rPr lang="en-US" sz="1800" b="1" u="sng" dirty="0" smtClean="0">
                <a:solidFill>
                  <a:schemeClr val="accent5">
                    <a:lumMod val="50000"/>
                  </a:schemeClr>
                </a:solidFill>
                <a:latin typeface="Times New Roman" panose="02020603050405020304" pitchFamily="18" charset="0"/>
                <a:cs typeface="Times New Roman" panose="02020603050405020304" pitchFamily="18" charset="0"/>
              </a:rPr>
              <a:t>Learning and Development Policy</a:t>
            </a:r>
          </a:p>
          <a:p>
            <a:pPr marL="0" indent="0" algn="just">
              <a:buNone/>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Following points have been incorporated in Learning &amp; Development policy: </a:t>
            </a:r>
          </a:p>
          <a:p>
            <a:pPr marL="308610" indent="-308610" algn="just">
              <a:buAutoNum type="arabicPeriod"/>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Annual Training Need Analysis (TNA) exercise will be conducted by Head of Training with the support of all </a:t>
            </a:r>
            <a:r>
              <a:rPr lang="en-US" sz="1600" dirty="0" err="1" smtClean="0">
                <a:solidFill>
                  <a:schemeClr val="accent5">
                    <a:lumMod val="50000"/>
                  </a:schemeClr>
                </a:solidFill>
                <a:latin typeface="Times New Roman" panose="02020603050405020304" pitchFamily="18" charset="0"/>
                <a:cs typeface="Times New Roman" panose="02020603050405020304" pitchFamily="18" charset="0"/>
              </a:rPr>
              <a:t>HoDs</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 and accordingly 4 full-day sessions will be conducted annually for employees subject to management approval</a:t>
            </a:r>
          </a:p>
          <a:p>
            <a:pPr marL="308610" indent="-308610" algn="just">
              <a:buAutoNum type="arabicPeriod"/>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The feedback on in-house training sessions should be recorded well and maintained by Training and Development department</a:t>
            </a:r>
          </a:p>
          <a:p>
            <a:pPr marL="308610" indent="-308610" algn="just">
              <a:buFont typeface="Arial" panose="020B0604020202020204" pitchFamily="34" charset="0"/>
              <a:buAutoNum type="arabicPeriod"/>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AML/CFT Training policy for all relevant employees as per SECP regulations 2018</a:t>
            </a:r>
          </a:p>
          <a:p>
            <a:pPr marL="308610" indent="-308610" algn="just">
              <a:buAutoNum type="arabicPeriod"/>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Basic Sales Training Policy for New Inductees in Sales Team, in order to achieve objectives, new joiners in sales team will require to go through below mentioned proposed training plans. In this training policy, IFMP certification is also mentioned as per SECP regulations</a:t>
            </a:r>
          </a:p>
          <a:p>
            <a:pPr marL="0" indent="0" algn="just">
              <a:buNone/>
            </a:pPr>
            <a:endParaRPr lang="en-US" sz="1440" dirty="0" smtClean="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endParaRPr lang="en-US" sz="1440" dirty="0">
              <a:solidFill>
                <a:schemeClr val="accent5">
                  <a:lumMod val="50000"/>
                </a:schemeClr>
              </a:solidFill>
              <a:latin typeface="Times New Roman" panose="02020603050405020304" pitchFamily="18" charset="0"/>
              <a:cs typeface="Times New Roman" panose="02020603050405020304" pitchFamily="18" charset="0"/>
            </a:endParaRPr>
          </a:p>
        </p:txBody>
      </p:sp>
      <p:graphicFrame>
        <p:nvGraphicFramePr>
          <p:cNvPr id="6" name="Table 5"/>
          <p:cNvGraphicFramePr>
            <a:graphicFrameLocks noGrp="1"/>
          </p:cNvGraphicFramePr>
          <p:nvPr>
            <p:extLst/>
          </p:nvPr>
        </p:nvGraphicFramePr>
        <p:xfrm>
          <a:off x="568038" y="5084618"/>
          <a:ext cx="9831341" cy="1158095"/>
        </p:xfrm>
        <a:graphic>
          <a:graphicData uri="http://schemas.openxmlformats.org/drawingml/2006/table">
            <a:tbl>
              <a:tblPr firstRow="1" firstCol="1" bandRow="1">
                <a:tableStyleId>{74C1A8A3-306A-4EB7-A6B1-4F7E0EB9C5D6}</a:tableStyleId>
              </a:tblPr>
              <a:tblGrid>
                <a:gridCol w="574300">
                  <a:extLst>
                    <a:ext uri="{9D8B030D-6E8A-4147-A177-3AD203B41FA5}">
                      <a16:colId xmlns:a16="http://schemas.microsoft.com/office/drawing/2014/main" val="3812645540"/>
                    </a:ext>
                  </a:extLst>
                </a:gridCol>
                <a:gridCol w="2614903">
                  <a:extLst>
                    <a:ext uri="{9D8B030D-6E8A-4147-A177-3AD203B41FA5}">
                      <a16:colId xmlns:a16="http://schemas.microsoft.com/office/drawing/2014/main" val="3542790311"/>
                    </a:ext>
                  </a:extLst>
                </a:gridCol>
                <a:gridCol w="1588494">
                  <a:extLst>
                    <a:ext uri="{9D8B030D-6E8A-4147-A177-3AD203B41FA5}">
                      <a16:colId xmlns:a16="http://schemas.microsoft.com/office/drawing/2014/main" val="2554067592"/>
                    </a:ext>
                  </a:extLst>
                </a:gridCol>
                <a:gridCol w="1283012">
                  <a:extLst>
                    <a:ext uri="{9D8B030D-6E8A-4147-A177-3AD203B41FA5}">
                      <a16:colId xmlns:a16="http://schemas.microsoft.com/office/drawing/2014/main" val="2462565227"/>
                    </a:ext>
                  </a:extLst>
                </a:gridCol>
                <a:gridCol w="3770632">
                  <a:extLst>
                    <a:ext uri="{9D8B030D-6E8A-4147-A177-3AD203B41FA5}">
                      <a16:colId xmlns:a16="http://schemas.microsoft.com/office/drawing/2014/main" val="29984406"/>
                    </a:ext>
                  </a:extLst>
                </a:gridCol>
              </a:tblGrid>
              <a:tr h="299507">
                <a:tc>
                  <a:txBody>
                    <a:bodyPr/>
                    <a:lstStyle/>
                    <a:p>
                      <a:pPr marL="0" marR="0" algn="ctr">
                        <a:lnSpc>
                          <a:spcPct val="115000"/>
                        </a:lnSpc>
                        <a:spcBef>
                          <a:spcPts val="0"/>
                        </a:spcBef>
                        <a:spcAft>
                          <a:spcPts val="0"/>
                        </a:spcAft>
                      </a:pPr>
                      <a:r>
                        <a:rPr lang="en-US" sz="1100">
                          <a:effectLst/>
                        </a:rPr>
                        <a:t>Plan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Criteria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Proposed Training Days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a:effectLst/>
                        </a:rPr>
                        <a:t>Assessment Time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 </a:t>
                      </a:r>
                      <a:r>
                        <a:rPr lang="en-US" sz="1100" dirty="0" smtClean="0">
                          <a:effectLst/>
                        </a:rPr>
                        <a:t>Eligible </a:t>
                      </a:r>
                      <a:r>
                        <a:rPr lang="en-US" sz="1100" dirty="0">
                          <a:effectLst/>
                        </a:rPr>
                        <a:t>to Sell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tc>
                <a:extLst>
                  <a:ext uri="{0D108BD9-81ED-4DB2-BD59-A6C34878D82A}">
                    <a16:rowId xmlns:a16="http://schemas.microsoft.com/office/drawing/2014/main" val="3875307120"/>
                  </a:ext>
                </a:extLst>
              </a:tr>
              <a:tr h="429294">
                <a:tc>
                  <a:txBody>
                    <a:bodyPr/>
                    <a:lstStyle/>
                    <a:p>
                      <a:pPr marL="0" marR="0" algn="ctr">
                        <a:lnSpc>
                          <a:spcPct val="115000"/>
                        </a:lnSpc>
                        <a:spcBef>
                          <a:spcPts val="0"/>
                        </a:spcBef>
                        <a:spcAft>
                          <a:spcPts val="0"/>
                        </a:spcAft>
                      </a:pPr>
                      <a:r>
                        <a:rPr lang="en-US" sz="1100">
                          <a:effectLst/>
                        </a:rPr>
                        <a:t>Plan A</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IFMP Qualified/ Exempted with Minimum 3 years of experience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a:effectLst/>
                        </a:rPr>
                        <a:t>10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rowSpan="2">
                  <a:txBody>
                    <a:bodyPr/>
                    <a:lstStyle/>
                    <a:p>
                      <a:pPr marL="0" marR="0" algn="ctr">
                        <a:lnSpc>
                          <a:spcPct val="115000"/>
                        </a:lnSpc>
                        <a:spcBef>
                          <a:spcPts val="0"/>
                        </a:spcBef>
                        <a:spcAft>
                          <a:spcPts val="0"/>
                        </a:spcAft>
                      </a:pPr>
                      <a:r>
                        <a:rPr lang="en-US" sz="1100" dirty="0">
                          <a:effectLst/>
                        </a:rPr>
                        <a:t>within 3 days post training</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a:effectLst/>
                        </a:rPr>
                        <a:t>Immediately, subject to briefing and short quiz of Introductory Catalogue on Product Grid &amp; Processes.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tc>
                <a:extLst>
                  <a:ext uri="{0D108BD9-81ED-4DB2-BD59-A6C34878D82A}">
                    <a16:rowId xmlns:a16="http://schemas.microsoft.com/office/drawing/2014/main" val="275458285"/>
                  </a:ext>
                </a:extLst>
              </a:tr>
              <a:tr h="429294">
                <a:tc>
                  <a:txBody>
                    <a:bodyPr/>
                    <a:lstStyle/>
                    <a:p>
                      <a:pPr marL="0" marR="0" algn="ctr">
                        <a:lnSpc>
                          <a:spcPct val="115000"/>
                        </a:lnSpc>
                        <a:spcBef>
                          <a:spcPts val="0"/>
                        </a:spcBef>
                        <a:spcAft>
                          <a:spcPts val="0"/>
                        </a:spcAft>
                      </a:pPr>
                      <a:r>
                        <a:rPr lang="en-US" sz="1100">
                          <a:effectLst/>
                        </a:rPr>
                        <a:t>Plan B</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Others with less than 3 years of experience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a:effectLst/>
                        </a:rPr>
                        <a:t>15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vMerge="1">
                  <a:txBody>
                    <a:bodyPr/>
                    <a:lstStyle/>
                    <a:p>
                      <a:endParaRPr lang="en-US"/>
                    </a:p>
                  </a:txBody>
                  <a:tcPr/>
                </a:tc>
                <a:tc>
                  <a:txBody>
                    <a:bodyPr/>
                    <a:lstStyle/>
                    <a:p>
                      <a:pPr marL="0" marR="0" algn="ctr">
                        <a:lnSpc>
                          <a:spcPct val="115000"/>
                        </a:lnSpc>
                        <a:spcBef>
                          <a:spcPts val="0"/>
                        </a:spcBef>
                        <a:spcAft>
                          <a:spcPts val="0"/>
                        </a:spcAft>
                      </a:pPr>
                      <a:r>
                        <a:rPr lang="en-US" sz="1100" dirty="0">
                          <a:effectLst/>
                        </a:rPr>
                        <a:t>Subject to completion of training with required score in assessment.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tc>
                <a:extLst>
                  <a:ext uri="{0D108BD9-81ED-4DB2-BD59-A6C34878D82A}">
                    <a16:rowId xmlns:a16="http://schemas.microsoft.com/office/drawing/2014/main" val="4224766783"/>
                  </a:ext>
                </a:extLst>
              </a:tr>
            </a:tbl>
          </a:graphicData>
        </a:graphic>
      </p:graphicFrame>
      <p:sp>
        <p:nvSpPr>
          <p:cNvPr id="7" name="Title 1"/>
          <p:cNvSpPr>
            <a:spLocks noGrp="1"/>
          </p:cNvSpPr>
          <p:nvPr>
            <p:ph type="title"/>
          </p:nvPr>
        </p:nvSpPr>
        <p:spPr>
          <a:xfrm>
            <a:off x="568036" y="22189"/>
            <a:ext cx="7155873" cy="684394"/>
          </a:xfrm>
        </p:spPr>
        <p:txBody>
          <a:bodyPr>
            <a:noAutofit/>
          </a:bodyPr>
          <a:lstStyle/>
          <a:p>
            <a:r>
              <a:rPr lang="en-US" sz="2400" dirty="0" smtClean="0">
                <a:effectLst>
                  <a:outerShdw blurRad="38100" dist="38100" dir="2700000" algn="tl">
                    <a:srgbClr val="000000">
                      <a:alpha val="43137"/>
                    </a:srgbClr>
                  </a:outerShdw>
                </a:effectLst>
              </a:rPr>
              <a:t>Talent Management Policy</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70112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8036" y="775856"/>
            <a:ext cx="9975273" cy="3200399"/>
          </a:xfrm>
        </p:spPr>
        <p:txBody>
          <a:bodyPr>
            <a:noAutofit/>
          </a:bodyPr>
          <a:lstStyle/>
          <a:p>
            <a:pPr marL="0" indent="0" algn="just">
              <a:buNone/>
            </a:pPr>
            <a:endParaRPr lang="en-US" sz="1600" dirty="0" smtClean="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Succession </a:t>
            </a:r>
            <a:r>
              <a:rPr lang="en-US" sz="1600" dirty="0">
                <a:solidFill>
                  <a:schemeClr val="accent5">
                    <a:lumMod val="50000"/>
                  </a:schemeClr>
                </a:solidFill>
                <a:latin typeface="Times New Roman" panose="02020603050405020304" pitchFamily="18" charset="0"/>
                <a:cs typeface="Times New Roman" panose="02020603050405020304" pitchFamily="18" charset="0"/>
              </a:rPr>
              <a:t>planning is an essential tool used by MCB-AH to develop people for future management positions and to focus on employees with high potentials. Consistent performers who demonstrate flexibility and adapt well to the dynamic business environment will find the best opportunities for developing their career with MCB-AH. </a:t>
            </a:r>
          </a:p>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Other factors affecting career development will include; professional qualifications, experience, training, ability and aptitude and the availability of suitable vacancies within the Company. </a:t>
            </a:r>
          </a:p>
          <a:p>
            <a:pPr marL="0" indent="0" algn="just">
              <a:buNone/>
            </a:pPr>
            <a:endParaRPr lang="en-US" sz="1200" dirty="0" smtClean="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endParaRPr lang="en-US" sz="1200"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r>
              <a:rPr lang="en-US" sz="1800" b="1" u="sng" dirty="0">
                <a:solidFill>
                  <a:schemeClr val="accent5">
                    <a:lumMod val="50000"/>
                  </a:schemeClr>
                </a:solidFill>
                <a:latin typeface="Times New Roman" panose="02020603050405020304" pitchFamily="18" charset="0"/>
                <a:cs typeface="Times New Roman" panose="02020603050405020304" pitchFamily="18" charset="0"/>
              </a:rPr>
              <a:t>Key Positions Succession Planning</a:t>
            </a:r>
          </a:p>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Following are the successors identified for the key positions of the Company:</a:t>
            </a:r>
          </a:p>
          <a:p>
            <a:pPr marL="0" indent="0" algn="just">
              <a:buNone/>
            </a:pPr>
            <a:endParaRPr lang="en-US" sz="144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 name="Title 1"/>
          <p:cNvSpPr>
            <a:spLocks noGrp="1"/>
          </p:cNvSpPr>
          <p:nvPr>
            <p:ph type="title"/>
          </p:nvPr>
        </p:nvSpPr>
        <p:spPr>
          <a:xfrm>
            <a:off x="568036" y="271571"/>
            <a:ext cx="7155873" cy="684394"/>
          </a:xfrm>
        </p:spPr>
        <p:txBody>
          <a:bodyPr>
            <a:noAutofit/>
          </a:bodyPr>
          <a:lstStyle/>
          <a:p>
            <a:r>
              <a:rPr lang="en-US" sz="2400" dirty="0" smtClean="0">
                <a:effectLst>
                  <a:outerShdw blurRad="38100" dist="38100" dir="2700000" algn="tl">
                    <a:srgbClr val="000000">
                      <a:alpha val="43137"/>
                    </a:srgbClr>
                  </a:outerShdw>
                </a:effectLst>
              </a:rPr>
              <a:t>Succession Planning Policy</a:t>
            </a:r>
            <a:endParaRPr lang="en-US" sz="2400" dirty="0">
              <a:effectLst>
                <a:outerShdw blurRad="38100" dist="38100" dir="2700000" algn="tl">
                  <a:srgbClr val="000000">
                    <a:alpha val="43137"/>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601530607"/>
              </p:ext>
            </p:extLst>
          </p:nvPr>
        </p:nvGraphicFramePr>
        <p:xfrm>
          <a:off x="692727" y="3976256"/>
          <a:ext cx="9956656" cy="1783080"/>
        </p:xfrm>
        <a:graphic>
          <a:graphicData uri="http://schemas.openxmlformats.org/drawingml/2006/table">
            <a:tbl>
              <a:tblPr firstRow="1" firstCol="1" bandRow="1">
                <a:tableStyleId>{74C1A8A3-306A-4EB7-A6B1-4F7E0EB9C5D6}</a:tableStyleId>
              </a:tblPr>
              <a:tblGrid>
                <a:gridCol w="475231">
                  <a:extLst>
                    <a:ext uri="{9D8B030D-6E8A-4147-A177-3AD203B41FA5}">
                      <a16:colId xmlns:a16="http://schemas.microsoft.com/office/drawing/2014/main" val="3240237578"/>
                    </a:ext>
                  </a:extLst>
                </a:gridCol>
                <a:gridCol w="2074786">
                  <a:extLst>
                    <a:ext uri="{9D8B030D-6E8A-4147-A177-3AD203B41FA5}">
                      <a16:colId xmlns:a16="http://schemas.microsoft.com/office/drawing/2014/main" val="1315044716"/>
                    </a:ext>
                  </a:extLst>
                </a:gridCol>
                <a:gridCol w="3477296">
                  <a:extLst>
                    <a:ext uri="{9D8B030D-6E8A-4147-A177-3AD203B41FA5}">
                      <a16:colId xmlns:a16="http://schemas.microsoft.com/office/drawing/2014/main" val="2382275744"/>
                    </a:ext>
                  </a:extLst>
                </a:gridCol>
                <a:gridCol w="3929343">
                  <a:extLst>
                    <a:ext uri="{9D8B030D-6E8A-4147-A177-3AD203B41FA5}">
                      <a16:colId xmlns:a16="http://schemas.microsoft.com/office/drawing/2014/main" val="3189233786"/>
                    </a:ext>
                  </a:extLst>
                </a:gridCol>
              </a:tblGrid>
              <a:tr h="192024">
                <a:tc>
                  <a:txBody>
                    <a:bodyPr/>
                    <a:lstStyle/>
                    <a:p>
                      <a:pPr marL="0" marR="0" algn="ctr">
                        <a:spcBef>
                          <a:spcPts val="0"/>
                        </a:spcBef>
                        <a:spcAft>
                          <a:spcPts val="0"/>
                        </a:spcAft>
                      </a:pPr>
                      <a:r>
                        <a:rPr lang="en-US" sz="1300">
                          <a:effectLst/>
                        </a:rPr>
                        <a:t>S.No</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Name</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Position</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a:effectLst/>
                        </a:rPr>
                        <a:t>Successor </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880870179"/>
                  </a:ext>
                </a:extLst>
              </a:tr>
              <a:tr h="192024">
                <a:tc>
                  <a:txBody>
                    <a:bodyPr/>
                    <a:lstStyle/>
                    <a:p>
                      <a:pPr marL="0" marR="0" algn="ctr">
                        <a:spcBef>
                          <a:spcPts val="0"/>
                        </a:spcBef>
                        <a:spcAft>
                          <a:spcPts val="0"/>
                        </a:spcAft>
                      </a:pPr>
                      <a:r>
                        <a:rPr lang="en-US" sz="1300">
                          <a:effectLst/>
                        </a:rPr>
                        <a:t>1</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dirty="0">
                          <a:effectLst/>
                        </a:rPr>
                        <a:t>Muhammad Saqib Saleem</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Chief Executive Officer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MANCOM </a:t>
                      </a:r>
                      <a:r>
                        <a:rPr lang="en-US" sz="1300" dirty="0" smtClean="0">
                          <a:effectLst/>
                        </a:rPr>
                        <a:t>Member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2853523292"/>
                  </a:ext>
                </a:extLst>
              </a:tr>
              <a:tr h="192024">
                <a:tc>
                  <a:txBody>
                    <a:bodyPr/>
                    <a:lstStyle/>
                    <a:p>
                      <a:pPr marL="0" marR="0" algn="ctr">
                        <a:spcBef>
                          <a:spcPts val="0"/>
                        </a:spcBef>
                        <a:spcAft>
                          <a:spcPts val="0"/>
                        </a:spcAft>
                      </a:pPr>
                      <a:r>
                        <a:rPr lang="en-US" sz="1300" dirty="0">
                          <a:effectLst/>
                        </a:rPr>
                        <a:t>2</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dirty="0">
                          <a:effectLst/>
                        </a:rPr>
                        <a:t>Shabbir Hussain</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Head Of Information Technology</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smtClean="0">
                          <a:effectLst/>
                        </a:rPr>
                        <a:t>SAVP Software Development / Infrastructure</a:t>
                      </a:r>
                      <a:r>
                        <a:rPr lang="en-US" sz="1300" baseline="0" dirty="0" smtClean="0">
                          <a:effectLst/>
                        </a:rPr>
                        <a:t> Support</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307070869"/>
                  </a:ext>
                </a:extLst>
              </a:tr>
              <a:tr h="192024">
                <a:tc>
                  <a:txBody>
                    <a:bodyPr/>
                    <a:lstStyle/>
                    <a:p>
                      <a:pPr marL="0" marR="0" algn="ctr">
                        <a:spcBef>
                          <a:spcPts val="0"/>
                        </a:spcBef>
                        <a:spcAft>
                          <a:spcPts val="0"/>
                        </a:spcAft>
                      </a:pPr>
                      <a:r>
                        <a:rPr lang="en-US" sz="1300">
                          <a:effectLst/>
                        </a:rPr>
                        <a:t>3</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dirty="0">
                          <a:effectLst/>
                        </a:rPr>
                        <a:t>Muhammad Asim</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Chief Investment Officer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Head of Fixed Income / Head of Equities / Head of SMA</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2043680027"/>
                  </a:ext>
                </a:extLst>
              </a:tr>
              <a:tr h="192024">
                <a:tc>
                  <a:txBody>
                    <a:bodyPr/>
                    <a:lstStyle/>
                    <a:p>
                      <a:pPr marL="0" marR="0" algn="ctr">
                        <a:spcBef>
                          <a:spcPts val="0"/>
                        </a:spcBef>
                        <a:spcAft>
                          <a:spcPts val="0"/>
                        </a:spcAft>
                      </a:pPr>
                      <a:r>
                        <a:rPr lang="en-US" sz="1300">
                          <a:effectLst/>
                        </a:rPr>
                        <a:t>4</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a:effectLst/>
                        </a:rPr>
                        <a:t>Muhammad Asif Mehdi Rizvi</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Chief Operating Officer &amp; Chief Financial Officer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Financial Controller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3483694994"/>
                  </a:ext>
                </a:extLst>
              </a:tr>
              <a:tr h="192024">
                <a:tc>
                  <a:txBody>
                    <a:bodyPr/>
                    <a:lstStyle/>
                    <a:p>
                      <a:pPr marL="0" marR="0" algn="ctr">
                        <a:spcBef>
                          <a:spcPts val="0"/>
                        </a:spcBef>
                        <a:spcAft>
                          <a:spcPts val="0"/>
                        </a:spcAft>
                      </a:pPr>
                      <a:r>
                        <a:rPr lang="en-US" sz="1300">
                          <a:effectLst/>
                        </a:rPr>
                        <a:t>5</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a:effectLst/>
                        </a:rPr>
                        <a:t>Moiz Ali</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a:effectLst/>
                        </a:rPr>
                        <a:t>Head Of Quality Assurance &amp; Customer Services</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smtClean="0">
                          <a:effectLst/>
                        </a:rPr>
                        <a:t>Assistant Vice President </a:t>
                      </a:r>
                      <a:r>
                        <a:rPr lang="en-US" sz="1300" dirty="0">
                          <a:effectLst/>
                        </a:rPr>
                        <a:t>- Customer Services</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2130745087"/>
                  </a:ext>
                </a:extLst>
              </a:tr>
              <a:tr h="192024">
                <a:tc>
                  <a:txBody>
                    <a:bodyPr/>
                    <a:lstStyle/>
                    <a:p>
                      <a:pPr marL="0" marR="0" algn="ctr">
                        <a:spcBef>
                          <a:spcPts val="0"/>
                        </a:spcBef>
                        <a:spcAft>
                          <a:spcPts val="0"/>
                        </a:spcAft>
                      </a:pPr>
                      <a:r>
                        <a:rPr lang="en-US" sz="1300" dirty="0">
                          <a:effectLst/>
                        </a:rPr>
                        <a:t>6</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a:effectLst/>
                        </a:rPr>
                        <a:t>Junaid Qamar</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Head Of Sales</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National Sales Manager / Head of Islamic Sales</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619316503"/>
                  </a:ext>
                </a:extLst>
              </a:tr>
              <a:tr h="192024">
                <a:tc>
                  <a:txBody>
                    <a:bodyPr/>
                    <a:lstStyle/>
                    <a:p>
                      <a:pPr marL="0" marR="0" algn="ctr">
                        <a:spcBef>
                          <a:spcPts val="0"/>
                        </a:spcBef>
                        <a:spcAft>
                          <a:spcPts val="0"/>
                        </a:spcAft>
                      </a:pPr>
                      <a:r>
                        <a:rPr lang="en-US" sz="1300">
                          <a:effectLst/>
                        </a:rPr>
                        <a:t>7</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a:effectLst/>
                        </a:rPr>
                        <a:t>Monis Usman</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a:effectLst/>
                        </a:rPr>
                        <a:t>Head of Marketing</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smtClean="0">
                          <a:effectLst/>
                        </a:rPr>
                        <a:t>Assistant Vice President Product Marketing</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4111900267"/>
                  </a:ext>
                </a:extLst>
              </a:tr>
              <a:tr h="192024">
                <a:tc>
                  <a:txBody>
                    <a:bodyPr/>
                    <a:lstStyle/>
                    <a:p>
                      <a:pPr marL="0" marR="0" algn="ctr">
                        <a:spcBef>
                          <a:spcPts val="0"/>
                        </a:spcBef>
                        <a:spcAft>
                          <a:spcPts val="0"/>
                        </a:spcAft>
                      </a:pPr>
                      <a:r>
                        <a:rPr lang="en-US" sz="1300">
                          <a:effectLst/>
                        </a:rPr>
                        <a:t>8</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dirty="0">
                          <a:effectLst/>
                        </a:rPr>
                        <a:t>Mobin Ahmed Siddiqui</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Head Of Internal Audit</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smtClean="0">
                          <a:effectLst/>
                        </a:rPr>
                        <a:t>Assistant Vice President </a:t>
                      </a:r>
                      <a:r>
                        <a:rPr lang="en-US" sz="1300" dirty="0">
                          <a:effectLst/>
                        </a:rPr>
                        <a:t>– Internal Audit</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374757250"/>
                  </a:ext>
                </a:extLst>
              </a:tr>
            </a:tbl>
          </a:graphicData>
        </a:graphic>
      </p:graphicFrame>
    </p:spTree>
    <p:extLst>
      <p:ext uri="{BB962C8B-B14F-4D97-AF65-F5344CB8AC3E}">
        <p14:creationId xmlns:p14="http://schemas.microsoft.com/office/powerpoint/2010/main" val="554973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2"/>
            <a:ext cx="9464040" cy="1325563"/>
          </a:xfrm>
        </p:spPr>
        <p:txBody>
          <a:bodyPr>
            <a:normAutofit/>
          </a:bodyPr>
          <a:lstStyle/>
          <a:p>
            <a:pPr algn="ctr"/>
            <a:r>
              <a:rPr lang="en-US" sz="4800" dirty="0">
                <a:solidFill>
                  <a:srgbClr val="00B050"/>
                </a:solidFill>
                <a:latin typeface="Georgia" pitchFamily="18" charset="0"/>
                <a:ea typeface="+mn-ea"/>
                <a:cs typeface="+mn-cs"/>
              </a:rPr>
              <a:t>Thanks</a:t>
            </a:r>
          </a:p>
        </p:txBody>
      </p:sp>
    </p:spTree>
    <p:extLst>
      <p:ext uri="{BB962C8B-B14F-4D97-AF65-F5344CB8AC3E}">
        <p14:creationId xmlns:p14="http://schemas.microsoft.com/office/powerpoint/2010/main" val="278183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13057</TotalTime>
  <Words>461</Words>
  <Application>Microsoft Office PowerPoint</Application>
  <PresentationFormat>Custom</PresentationFormat>
  <Paragraphs>72</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Calibri Light</vt:lpstr>
      <vt:lpstr>Georgia</vt:lpstr>
      <vt:lpstr>Times New Roman</vt:lpstr>
      <vt:lpstr>Office Theme</vt:lpstr>
      <vt:lpstr>PowerPoint Presentation</vt:lpstr>
      <vt:lpstr>Talent Management Policy</vt:lpstr>
      <vt:lpstr>Succession Planning Policy</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shazaib anwar</dc:creator>
  <cp:lastModifiedBy>Altaf Faisal</cp:lastModifiedBy>
  <cp:revision>264</cp:revision>
  <cp:lastPrinted>2021-11-02T10:14:46Z</cp:lastPrinted>
  <dcterms:created xsi:type="dcterms:W3CDTF">2020-02-05T12:55:03Z</dcterms:created>
  <dcterms:modified xsi:type="dcterms:W3CDTF">2022-05-18T12:32:10Z</dcterms:modified>
</cp:coreProperties>
</file>