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2" r:id="rId2"/>
    <p:sldId id="341" r:id="rId3"/>
    <p:sldId id="720" r:id="rId4"/>
    <p:sldId id="721" r:id="rId5"/>
    <p:sldId id="722" r:id="rId6"/>
    <p:sldId id="723" r:id="rId7"/>
    <p:sldId id="724" r:id="rId8"/>
    <p:sldId id="725" r:id="rId9"/>
    <p:sldId id="726" r:id="rId10"/>
    <p:sldId id="727" r:id="rId11"/>
    <p:sldId id="728" r:id="rId12"/>
    <p:sldId id="729" r:id="rId13"/>
    <p:sldId id="730" r:id="rId14"/>
    <p:sldId id="731" r:id="rId15"/>
    <p:sldId id="732" r:id="rId16"/>
    <p:sldId id="733" r:id="rId17"/>
    <p:sldId id="734" r:id="rId18"/>
    <p:sldId id="735" r:id="rId19"/>
    <p:sldId id="736" r:id="rId20"/>
    <p:sldId id="711" r:id="rId21"/>
    <p:sldId id="384" r:id="rId22"/>
    <p:sldId id="385" r:id="rId23"/>
    <p:sldId id="283" r:id="rId24"/>
  </p:sldIdLst>
  <p:sldSz cx="109728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45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Hamza Saleem" initials="HS" lastIdx="8" clrIdx="0">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00B050"/>
    <a:srgbClr val="008000"/>
    <a:srgbClr val="F8CBAD"/>
    <a:srgbClr val="E6B9B8"/>
    <a:srgbClr val="C9C9C9"/>
    <a:srgbClr val="FFE699"/>
    <a:srgbClr val="A9D18E"/>
    <a:srgbClr val="8FAAD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36" autoAdjust="0"/>
    <p:restoredTop sz="95332" autoAdjust="0"/>
  </p:normalViewPr>
  <p:slideViewPr>
    <p:cSldViewPr snapToGrid="0">
      <p:cViewPr varScale="1">
        <p:scale>
          <a:sx n="70" d="100"/>
          <a:sy n="70" d="100"/>
        </p:scale>
        <p:origin x="1062" y="72"/>
      </p:cViewPr>
      <p:guideLst>
        <p:guide orient="horz" pos="2160"/>
        <p:guide pos="3840"/>
        <p:guide pos="3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33" tIns="45717" rIns="91433" bIns="45717"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33" tIns="45717" rIns="91433" bIns="45717" rtlCol="0"/>
          <a:lstStyle>
            <a:lvl1pPr algn="r">
              <a:defRPr sz="1200"/>
            </a:lvl1pPr>
          </a:lstStyle>
          <a:p>
            <a:fld id="{0BB0F390-798E-403C-A27E-A2267C437B0B}" type="datetimeFigureOut">
              <a:rPr lang="en-US" smtClean="0"/>
              <a:pPr/>
              <a:t>3/8/2022</a:t>
            </a:fld>
            <a:endParaRPr lang="en-US"/>
          </a:p>
        </p:txBody>
      </p:sp>
      <p:sp>
        <p:nvSpPr>
          <p:cNvPr id="4" name="Slide Image Placeholder 3"/>
          <p:cNvSpPr>
            <a:spLocks noGrp="1" noRot="1" noChangeAspect="1"/>
          </p:cNvSpPr>
          <p:nvPr>
            <p:ph type="sldImg" idx="2"/>
          </p:nvPr>
        </p:nvSpPr>
        <p:spPr>
          <a:xfrm>
            <a:off x="719138" y="1241425"/>
            <a:ext cx="5359400" cy="3349625"/>
          </a:xfrm>
          <a:prstGeom prst="rect">
            <a:avLst/>
          </a:prstGeom>
          <a:noFill/>
          <a:ln w="12700">
            <a:solidFill>
              <a:prstClr val="black"/>
            </a:solidFill>
          </a:ln>
        </p:spPr>
        <p:txBody>
          <a:bodyPr vert="horz" lIns="91433" tIns="45717" rIns="91433" bIns="45717"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33" tIns="45717" rIns="91433" bIns="457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5"/>
            <a:ext cx="2945659" cy="498055"/>
          </a:xfrm>
          <a:prstGeom prst="rect">
            <a:avLst/>
          </a:prstGeom>
        </p:spPr>
        <p:txBody>
          <a:bodyPr vert="horz" lIns="91433" tIns="45717" rIns="91433" bIns="45717"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33" tIns="45717" rIns="91433" bIns="45717" rtlCol="0" anchor="b"/>
          <a:lstStyle>
            <a:lvl1pPr algn="r">
              <a:defRPr sz="1200"/>
            </a:lvl1pPr>
          </a:lstStyle>
          <a:p>
            <a:fld id="{D2994F3D-B37A-4386-9D2F-D78FF75796C0}" type="slidenum">
              <a:rPr lang="en-US" smtClean="0"/>
              <a:pPr/>
              <a:t>‹#›</a:t>
            </a:fld>
            <a:endParaRPr lang="en-US"/>
          </a:p>
        </p:txBody>
      </p:sp>
    </p:spTree>
    <p:extLst>
      <p:ext uri="{BB962C8B-B14F-4D97-AF65-F5344CB8AC3E}">
        <p14:creationId xmlns:p14="http://schemas.microsoft.com/office/powerpoint/2010/main" val="4130544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23</a:t>
            </a:fld>
            <a:endParaRPr lang="en-US"/>
          </a:p>
        </p:txBody>
      </p:sp>
    </p:spTree>
    <p:extLst>
      <p:ext uri="{BB962C8B-B14F-4D97-AF65-F5344CB8AC3E}">
        <p14:creationId xmlns:p14="http://schemas.microsoft.com/office/powerpoint/2010/main" val="3426263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371600" y="3602038"/>
            <a:ext cx="8229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92516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1556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8"/>
            <a:ext cx="946404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748665" y="4589464"/>
            <a:ext cx="946404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00029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43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549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59012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a:t>Click to edit Master title style</a:t>
            </a:r>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8" name="Footer Placeholder 7"/>
          <p:cNvSpPr>
            <a:spLocks noGrp="1"/>
          </p:cNvSpPr>
          <p:nvPr>
            <p:ph type="ftr" sz="quarter" idx="11"/>
          </p:nvPr>
        </p:nvSpPr>
        <p:spPr>
          <a:xfrm>
            <a:off x="3634740" y="6356351"/>
            <a:ext cx="370332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607917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4" name="Footer Placeholder 3"/>
          <p:cNvSpPr>
            <a:spLocks noGrp="1"/>
          </p:cNvSpPr>
          <p:nvPr>
            <p:ph type="ftr" sz="quarter" idx="11"/>
          </p:nvPr>
        </p:nvSpPr>
        <p:spPr>
          <a:xfrm>
            <a:off x="3634740" y="6356351"/>
            <a:ext cx="370332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87893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3" name="Footer Placeholder 2"/>
          <p:cNvSpPr>
            <a:spLocks noGrp="1"/>
          </p:cNvSpPr>
          <p:nvPr>
            <p:ph type="ftr" sz="quarter" idx="11"/>
          </p:nvPr>
        </p:nvSpPr>
        <p:spPr>
          <a:xfrm>
            <a:off x="3634740" y="6356351"/>
            <a:ext cx="370332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276689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664869" y="987426"/>
            <a:ext cx="555498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70814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664869" y="987426"/>
            <a:ext cx="555498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97899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49962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3/8/2022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357174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753944" y="29993"/>
            <a:ext cx="1177474" cy="455782"/>
          </a:xfrm>
          <a:prstGeom prst="rect">
            <a:avLst/>
          </a:prstGeom>
        </p:spPr>
      </p:pic>
      <p:pic>
        <p:nvPicPr>
          <p:cNvPr id="5" name="Picture 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043413" y="6442074"/>
            <a:ext cx="2888006" cy="365126"/>
          </a:xfrm>
          <a:prstGeom prst="rect">
            <a:avLst/>
          </a:prstGeom>
        </p:spPr>
      </p:pic>
    </p:spTree>
    <p:extLst>
      <p:ext uri="{BB962C8B-B14F-4D97-AF65-F5344CB8AC3E}">
        <p14:creationId xmlns:p14="http://schemas.microsoft.com/office/powerpoint/2010/main" val="1118318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2.png">
            <a:extLst>
              <a:ext uri="{FF2B5EF4-FFF2-40B4-BE49-F238E27FC236}">
                <a16:creationId xmlns:a16="http://schemas.microsoft.com/office/drawing/2014/main" xmlns="" id="{F4CA145E-AE07-429C-87A6-10396E3EAC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33120"/>
            <a:ext cx="10963656" cy="770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txBox="1">
            <a:spLocks/>
          </p:cNvSpPr>
          <p:nvPr/>
        </p:nvSpPr>
        <p:spPr>
          <a:xfrm>
            <a:off x="398206" y="3809999"/>
            <a:ext cx="6017342" cy="1840174"/>
          </a:xfrm>
          <a:prstGeom prst="rect">
            <a:avLst/>
          </a:prstGeom>
        </p:spPr>
        <p:txBody>
          <a:bodyPr vert="horz" lIns="91440" tIns="45720" rIns="91440" bIns="45720" rtlCol="0">
            <a:noAutofit/>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n-US" sz="4000" i="0" u="none" strike="noStrike" kern="1200" cap="none" spc="0" normalizeH="0" baseline="0" noProof="0" dirty="0" smtClean="0">
                <a:ln>
                  <a:noFill/>
                </a:ln>
                <a:solidFill>
                  <a:schemeClr val="bg2">
                    <a:lumMod val="25000"/>
                  </a:schemeClr>
                </a:solidFill>
                <a:effectLst/>
                <a:uLnTx/>
                <a:uFillTx/>
                <a:latin typeface="Georgia" pitchFamily="18" charset="0"/>
                <a:ea typeface="+mn-ea"/>
                <a:cs typeface="+mn-cs"/>
              </a:rPr>
              <a:t>174</a:t>
            </a:r>
            <a:r>
              <a:rPr lang="en-US" sz="4000" baseline="30000" dirty="0" err="1" smtClean="0">
                <a:solidFill>
                  <a:schemeClr val="bg2">
                    <a:lumMod val="25000"/>
                  </a:schemeClr>
                </a:solidFill>
                <a:latin typeface="Georgia" pitchFamily="18" charset="0"/>
              </a:rPr>
              <a:t>th</a:t>
            </a:r>
            <a:r>
              <a:rPr kumimoji="0" lang="en-US" sz="4000" i="0" u="none" strike="noStrike" kern="1200" cap="none" spc="0" normalizeH="0" baseline="0" noProof="0" dirty="0" smtClean="0">
                <a:ln>
                  <a:noFill/>
                </a:ln>
                <a:solidFill>
                  <a:schemeClr val="bg2">
                    <a:lumMod val="25000"/>
                  </a:schemeClr>
                </a:solidFill>
                <a:effectLst/>
                <a:uLnTx/>
                <a:uFillTx/>
                <a:latin typeface="Georgia" pitchFamily="18" charset="0"/>
                <a:ea typeface="+mn-ea"/>
                <a:cs typeface="+mn-cs"/>
              </a:rPr>
              <a:t> </a:t>
            </a:r>
            <a:r>
              <a:rPr kumimoji="0" lang="en-US" sz="4000" i="0" u="none" strike="noStrike" kern="1200" cap="none" spc="0" normalizeH="0" baseline="0" noProof="0" dirty="0">
                <a:ln>
                  <a:noFill/>
                </a:ln>
                <a:solidFill>
                  <a:schemeClr val="bg2">
                    <a:lumMod val="25000"/>
                  </a:schemeClr>
                </a:solidFill>
                <a:effectLst/>
                <a:uLnTx/>
                <a:uFillTx/>
                <a:latin typeface="Georgia" pitchFamily="18" charset="0"/>
                <a:ea typeface="+mn-ea"/>
                <a:cs typeface="+mn-cs"/>
              </a:rPr>
              <a:t>Meeting of Board of Directors</a:t>
            </a:r>
          </a:p>
          <a:p>
            <a:pPr marL="228600" marR="0" lvl="0" indent="-228600" algn="ctr" defTabSz="914400" rtl="0" eaLnBrk="1" fontAlgn="auto" latinLnBrk="0" hangingPunct="1">
              <a:lnSpc>
                <a:spcPct val="90000"/>
              </a:lnSpc>
              <a:spcBef>
                <a:spcPts val="1000"/>
              </a:spcBef>
              <a:spcAft>
                <a:spcPts val="0"/>
              </a:spcAft>
              <a:buClrTx/>
              <a:buSzTx/>
              <a:tabLst/>
              <a:defRPr/>
            </a:pPr>
            <a:r>
              <a:rPr lang="en-US" sz="4000" dirty="0" smtClean="0">
                <a:solidFill>
                  <a:schemeClr val="bg2">
                    <a:lumMod val="25000"/>
                  </a:schemeClr>
                </a:solidFill>
                <a:latin typeface="Georgia" pitchFamily="18" charset="0"/>
              </a:rPr>
              <a:t>March 10, 2022</a:t>
            </a:r>
            <a:endParaRPr kumimoji="0" lang="en-US" sz="2400" i="0" u="none" strike="noStrike" kern="1200" cap="none" spc="0" normalizeH="0" baseline="0" noProof="0" dirty="0">
              <a:ln>
                <a:noFill/>
              </a:ln>
              <a:solidFill>
                <a:schemeClr val="bg2">
                  <a:lumMod val="25000"/>
                </a:schemeClr>
              </a:solidFill>
              <a:effectLst/>
              <a:uLnTx/>
              <a:uFillTx/>
              <a:latin typeface="Georgia" pitchFamily="18" charset="0"/>
              <a:ea typeface="+mn-ea"/>
              <a:cs typeface="+mn-cs"/>
            </a:endParaRPr>
          </a:p>
        </p:txBody>
      </p:sp>
    </p:spTree>
    <p:extLst>
      <p:ext uri="{BB962C8B-B14F-4D97-AF65-F5344CB8AC3E}">
        <p14:creationId xmlns:p14="http://schemas.microsoft.com/office/powerpoint/2010/main" val="6536501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80" y="1371408"/>
            <a:ext cx="9464040" cy="1120775"/>
          </a:xfrm>
        </p:spPr>
        <p:txBody>
          <a:bodyPr>
            <a:normAutofit/>
          </a:bodyPr>
          <a:lstStyle/>
          <a:p>
            <a:pPr marL="0" indent="0" algn="ctr">
              <a:buNone/>
            </a:pPr>
            <a:r>
              <a:rPr lang="en-US" dirty="0">
                <a:latin typeface="Georgia" pitchFamily="18" charset="0"/>
              </a:rPr>
              <a:t>To confirm the minutes of the </a:t>
            </a:r>
            <a:r>
              <a:rPr lang="en-US" dirty="0" smtClean="0">
                <a:latin typeface="Georgia" pitchFamily="18" charset="0"/>
              </a:rPr>
              <a:t>173</a:t>
            </a:r>
            <a:r>
              <a:rPr lang="en-US" baseline="30000" dirty="0" smtClean="0">
                <a:latin typeface="Georgia" pitchFamily="18" charset="0"/>
              </a:rPr>
              <a:t>rd</a:t>
            </a:r>
            <a:r>
              <a:rPr lang="en-US" dirty="0" smtClean="0">
                <a:latin typeface="Georgia" pitchFamily="18" charset="0"/>
              </a:rPr>
              <a:t> meeting </a:t>
            </a:r>
            <a:r>
              <a:rPr lang="en-US" dirty="0">
                <a:latin typeface="Georgia" pitchFamily="18" charset="0"/>
              </a:rPr>
              <a:t>of </a:t>
            </a:r>
            <a:r>
              <a:rPr lang="en-US" dirty="0" smtClean="0">
                <a:latin typeface="Georgia" pitchFamily="18" charset="0"/>
              </a:rPr>
              <a:t>the Board </a:t>
            </a:r>
            <a:r>
              <a:rPr lang="en-US" dirty="0">
                <a:latin typeface="Georgia" pitchFamily="18" charset="0"/>
              </a:rPr>
              <a:t>of Directors held on </a:t>
            </a:r>
            <a:r>
              <a:rPr lang="en-US" dirty="0" smtClean="0">
                <a:latin typeface="Georgia" pitchFamily="18" charset="0"/>
              </a:rPr>
              <a:t>February 08, 2022</a:t>
            </a:r>
            <a:endParaRPr lang="en-US" dirty="0">
              <a:latin typeface="Georgia" pitchFamily="18" charset="0"/>
            </a:endParaRPr>
          </a:p>
        </p:txBody>
      </p:sp>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1</a:t>
            </a:r>
          </a:p>
        </p:txBody>
      </p:sp>
      <p:sp>
        <p:nvSpPr>
          <p:cNvPr id="5" name="Rectangle 4"/>
          <p:cNvSpPr>
            <a:spLocks noChangeArrowheads="1"/>
          </p:cNvSpPr>
          <p:nvPr/>
        </p:nvSpPr>
        <p:spPr bwMode="auto">
          <a:xfrm>
            <a:off x="2116225" y="3015026"/>
            <a:ext cx="6745457" cy="1709743"/>
          </a:xfrm>
          <a:prstGeom prst="rect">
            <a:avLst/>
          </a:prstGeom>
          <a:noFill/>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 </a:t>
            </a:r>
          </a:p>
          <a:p>
            <a:pPr algn="just">
              <a:lnSpc>
                <a:spcPct val="80000"/>
              </a:lnSpc>
              <a:spcBef>
                <a:spcPts val="800"/>
              </a:spcBef>
              <a:buClr>
                <a:srgbClr val="000000"/>
              </a:buClr>
              <a:buSzPct val="100000"/>
            </a:pPr>
            <a:r>
              <a:rPr lang="en-GB" sz="1600" i="1" dirty="0">
                <a:solidFill>
                  <a:srgbClr val="002060"/>
                </a:solidFill>
                <a:latin typeface="Georgia" pitchFamily="18" charset="0"/>
              </a:rPr>
              <a:t>Minutes of the </a:t>
            </a:r>
            <a:r>
              <a:rPr lang="en-GB" sz="1600" i="1" dirty="0" smtClean="0">
                <a:solidFill>
                  <a:srgbClr val="002060"/>
                </a:solidFill>
                <a:latin typeface="Georgia" pitchFamily="18" charset="0"/>
              </a:rPr>
              <a:t>173</a:t>
            </a:r>
            <a:r>
              <a:rPr lang="en-GB" sz="1600" i="1" baseline="30000" dirty="0" smtClean="0">
                <a:solidFill>
                  <a:srgbClr val="002060"/>
                </a:solidFill>
                <a:latin typeface="Georgia" pitchFamily="18" charset="0"/>
              </a:rPr>
              <a:t>rd</a:t>
            </a:r>
            <a:r>
              <a:rPr lang="en-GB" sz="1600" i="1" dirty="0" smtClean="0">
                <a:solidFill>
                  <a:srgbClr val="002060"/>
                </a:solidFill>
                <a:latin typeface="Georgia" pitchFamily="18" charset="0"/>
              </a:rPr>
              <a:t> </a:t>
            </a:r>
            <a:r>
              <a:rPr lang="en-GB" sz="1600" i="1" dirty="0">
                <a:solidFill>
                  <a:srgbClr val="002060"/>
                </a:solidFill>
                <a:latin typeface="Georgia" pitchFamily="18" charset="0"/>
              </a:rPr>
              <a:t>meeting of Board of Directors held on </a:t>
            </a:r>
            <a:r>
              <a:rPr lang="en-GB" sz="1600" i="1" dirty="0" smtClean="0">
                <a:solidFill>
                  <a:srgbClr val="002060"/>
                </a:solidFill>
                <a:latin typeface="Georgia" pitchFamily="18" charset="0"/>
              </a:rPr>
              <a:t>February 08, 2022 be </a:t>
            </a:r>
            <a:r>
              <a:rPr lang="en-GB" sz="1600" i="1" dirty="0">
                <a:solidFill>
                  <a:srgbClr val="002060"/>
                </a:solidFill>
                <a:latin typeface="Georgia" pitchFamily="18" charset="0"/>
              </a:rPr>
              <a:t>and are hereby approved and the Chairman of the meeting be and is hereby authorized to sign the minutes as token of confirmation.”</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40952267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1675" y="1712602"/>
            <a:ext cx="9464040" cy="1120775"/>
          </a:xfrm>
        </p:spPr>
        <p:txBody>
          <a:bodyPr>
            <a:normAutofit/>
          </a:bodyPr>
          <a:lstStyle/>
          <a:p>
            <a:pPr marL="0" indent="0" algn="ctr">
              <a:buNone/>
            </a:pPr>
            <a:r>
              <a:rPr lang="en-US" dirty="0">
                <a:latin typeface="Georgia" pitchFamily="18" charset="0"/>
              </a:rPr>
              <a:t>To </a:t>
            </a:r>
            <a:r>
              <a:rPr lang="en-US" dirty="0" smtClean="0">
                <a:latin typeface="Georgia" pitchFamily="18" charset="0"/>
              </a:rPr>
              <a:t>consider and approve placement of deposit in Micro Finance Banks in Aggressive Income  Funds</a:t>
            </a:r>
            <a:endParaRPr lang="en-US" dirty="0">
              <a:latin typeface="Georgia" pitchFamily="18" charset="0"/>
            </a:endParaRPr>
          </a:p>
        </p:txBody>
      </p:sp>
      <p:sp>
        <p:nvSpPr>
          <p:cNvPr id="4" name="Title 1"/>
          <p:cNvSpPr>
            <a:spLocks noGrp="1"/>
          </p:cNvSpPr>
          <p:nvPr>
            <p:ph type="title"/>
          </p:nvPr>
        </p:nvSpPr>
        <p:spPr>
          <a:xfrm>
            <a:off x="-4671" y="4760"/>
            <a:ext cx="3102713"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Tree>
    <p:extLst>
      <p:ext uri="{BB962C8B-B14F-4D97-AF65-F5344CB8AC3E}">
        <p14:creationId xmlns:p14="http://schemas.microsoft.com/office/powerpoint/2010/main" val="18556283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18866" y="1967552"/>
            <a:ext cx="9144000" cy="2085833"/>
          </a:xfrm>
        </p:spPr>
        <p:txBody>
          <a:bodyPr>
            <a:noAutofit/>
          </a:bodyPr>
          <a:lstStyle/>
          <a:p>
            <a:r>
              <a:rPr lang="en-US" sz="4000" b="1" dirty="0">
                <a:latin typeface="+mj-lt"/>
              </a:rPr>
              <a:t>	</a:t>
            </a:r>
            <a:r>
              <a:rPr lang="en-US" sz="5000" dirty="0">
                <a:solidFill>
                  <a:srgbClr val="002060"/>
                </a:solidFill>
                <a:latin typeface="Georgia" pitchFamily="18" charset="0"/>
              </a:rPr>
              <a:t>Microfinance Sector Outlook</a:t>
            </a:r>
          </a:p>
          <a:p>
            <a:r>
              <a:rPr lang="en-US" sz="1600" b="1" dirty="0">
                <a:latin typeface="+mj-lt"/>
              </a:rPr>
              <a:t>						</a:t>
            </a:r>
          </a:p>
          <a:p>
            <a:r>
              <a:rPr lang="en-US" sz="1600" b="1" dirty="0">
                <a:latin typeface="+mj-lt"/>
              </a:rPr>
              <a:t>							</a:t>
            </a:r>
            <a:r>
              <a:rPr lang="en-US" sz="4000" b="1" dirty="0">
                <a:latin typeface="+mj-lt"/>
              </a:rPr>
              <a:t>						</a:t>
            </a:r>
            <a:endParaRPr lang="en-US" sz="4000" b="1" dirty="0">
              <a:solidFill>
                <a:schemeClr val="tx1">
                  <a:lumMod val="50000"/>
                  <a:lumOff val="50000"/>
                </a:schemeClr>
              </a:solidFill>
            </a:endParaRPr>
          </a:p>
        </p:txBody>
      </p:sp>
      <p:sp>
        <p:nvSpPr>
          <p:cNvPr id="5" name="Title 1"/>
          <p:cNvSpPr txBox="1">
            <a:spLocks/>
          </p:cNvSpPr>
          <p:nvPr/>
        </p:nvSpPr>
        <p:spPr>
          <a:xfrm>
            <a:off x="-4671" y="4760"/>
            <a:ext cx="3102713" cy="563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2500" smtClean="0">
                <a:solidFill>
                  <a:schemeClr val="tx1">
                    <a:tint val="75000"/>
                  </a:schemeClr>
                </a:solidFill>
                <a:latin typeface="Georgia" pitchFamily="18" charset="0"/>
                <a:ea typeface="+mn-ea"/>
                <a:cs typeface="+mn-cs"/>
              </a:rPr>
              <a:t>Agenda Item No. 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1610435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754380" y="466919"/>
            <a:ext cx="8993874" cy="683538"/>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Request to relax Deposit Limits to Select Micro Finance Banks</a:t>
            </a:r>
          </a:p>
        </p:txBody>
      </p:sp>
      <p:sp>
        <p:nvSpPr>
          <p:cNvPr id="4" name="TextBox 3"/>
          <p:cNvSpPr txBox="1"/>
          <p:nvPr/>
        </p:nvSpPr>
        <p:spPr>
          <a:xfrm>
            <a:off x="754380" y="1498820"/>
            <a:ext cx="9075420" cy="4377893"/>
          </a:xfrm>
          <a:prstGeom prst="rect">
            <a:avLst/>
          </a:prstGeom>
          <a:noFill/>
        </p:spPr>
        <p:txBody>
          <a:bodyPr wrap="square" lIns="68355" tIns="34177" rIns="68355" bIns="34177" rtlCol="0">
            <a:spAutoFit/>
          </a:bodyPr>
          <a:lstStyle/>
          <a:p>
            <a:pPr algn="just">
              <a:spcBef>
                <a:spcPct val="0"/>
              </a:spcBef>
            </a:pPr>
            <a:r>
              <a:rPr lang="en-US" sz="1400" b="1" u="sng" dirty="0">
                <a:latin typeface="Georgia" panose="02040502050405020303" pitchFamily="18" charset="0"/>
              </a:rPr>
              <a:t>Proposal: </a:t>
            </a:r>
            <a:r>
              <a:rPr lang="en-US" sz="1400" dirty="0">
                <a:latin typeface="Georgia" panose="02040502050405020303" pitchFamily="18" charset="0"/>
              </a:rPr>
              <a:t>We request to remove the existing cap of 25% of net assets on placement of daily deposit cap with Micro Finance Banks for Aggressive Income Fund Category while max limit per institution is placed at 60% of net assets.</a:t>
            </a:r>
          </a:p>
          <a:p>
            <a:pPr marL="342780" indent="-342780" algn="just">
              <a:spcBef>
                <a:spcPct val="0"/>
              </a:spcBef>
              <a:buFont typeface="Wingdings" pitchFamily="2" charset="2"/>
              <a:buChar char="§"/>
            </a:pPr>
            <a:endParaRPr lang="en-US" sz="1400" dirty="0">
              <a:latin typeface="Georgia" panose="02040502050405020303" pitchFamily="18" charset="0"/>
            </a:endParaRPr>
          </a:p>
          <a:p>
            <a:pPr algn="just">
              <a:spcBef>
                <a:spcPct val="0"/>
              </a:spcBef>
            </a:pPr>
            <a:r>
              <a:rPr lang="en-US" sz="1400" b="1" u="sng" dirty="0">
                <a:latin typeface="Georgia" panose="02040502050405020303" pitchFamily="18" charset="0"/>
              </a:rPr>
              <a:t>Background</a:t>
            </a:r>
          </a:p>
          <a:p>
            <a:pPr marL="342780" indent="-342780" algn="just">
              <a:spcBef>
                <a:spcPct val="0"/>
              </a:spcBef>
              <a:buFont typeface="Wingdings" pitchFamily="2" charset="2"/>
              <a:buChar char="§"/>
            </a:pPr>
            <a:r>
              <a:rPr lang="en-US" sz="1400" dirty="0">
                <a:latin typeface="Georgia" panose="02040502050405020303" pitchFamily="18" charset="0"/>
              </a:rPr>
              <a:t>Among Fixed Income Funds, Aggressive Income Funds are positioned as the higher risk funds that can invest in high yield securities. Our Aggressive Income Fund has following objective:</a:t>
            </a:r>
          </a:p>
          <a:p>
            <a:pPr marL="342780" indent="-342780" algn="just">
              <a:spcBef>
                <a:spcPct val="0"/>
              </a:spcBef>
              <a:buFont typeface="Wingdings" pitchFamily="2" charset="2"/>
              <a:buChar char="§"/>
            </a:pPr>
            <a:endParaRPr lang="en-US" sz="1400" dirty="0">
              <a:latin typeface="Georgia" panose="02040502050405020303" pitchFamily="18" charset="0"/>
            </a:endParaRPr>
          </a:p>
          <a:p>
            <a:pPr algn="just">
              <a:spcBef>
                <a:spcPct val="0"/>
              </a:spcBef>
            </a:pPr>
            <a:r>
              <a:rPr lang="en-US" sz="1400" b="1" i="1" dirty="0">
                <a:solidFill>
                  <a:schemeClr val="tx2">
                    <a:lumMod val="60000"/>
                    <a:lumOff val="40000"/>
                  </a:schemeClr>
                </a:solidFill>
                <a:latin typeface="Georgia" panose="02040502050405020303" pitchFamily="18" charset="0"/>
              </a:rPr>
              <a:t>	“To deliver return from aggressive investment strategy in debt and fixed income market”</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Regulations also place a 25% limit on Income Funds but there is no limit on aggressive income funds due to high risk profile of the category</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Currently our exposure restrictions are same for both the fund categories i.e. Income and Aggressive income. </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We have two restrictions on Microfinance Bank Deposits i.e. 25% limit on deposit with sector and </a:t>
            </a:r>
            <a:r>
              <a:rPr lang="en-US" sz="1400" dirty="0" err="1">
                <a:latin typeface="Georgia" panose="02040502050405020303" pitchFamily="18" charset="0"/>
              </a:rPr>
              <a:t>upto</a:t>
            </a:r>
            <a:r>
              <a:rPr lang="en-US" sz="1400" dirty="0">
                <a:latin typeface="Georgia" panose="02040502050405020303" pitchFamily="18" charset="0"/>
              </a:rPr>
              <a:t> a max 15% limit with any institution.  Currently same limits are applied incase of daily deposits and term deposits.</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A detailed review of sector and select institutions is given on following slides.</a:t>
            </a:r>
          </a:p>
        </p:txBody>
      </p:sp>
      <p:sp>
        <p:nvSpPr>
          <p:cNvPr id="6"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24188515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p:cNvSpPr txBox="1">
            <a:spLocks/>
          </p:cNvSpPr>
          <p:nvPr/>
        </p:nvSpPr>
        <p:spPr>
          <a:xfrm>
            <a:off x="1219200" y="556651"/>
            <a:ext cx="6728346"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Microfinance Regulatory Framework</a:t>
            </a:r>
          </a:p>
        </p:txBody>
      </p:sp>
      <p:sp>
        <p:nvSpPr>
          <p:cNvPr id="11" name="TextBox 10"/>
          <p:cNvSpPr txBox="1"/>
          <p:nvPr/>
        </p:nvSpPr>
        <p:spPr>
          <a:xfrm>
            <a:off x="1219200" y="1559838"/>
            <a:ext cx="8382000" cy="4162450"/>
          </a:xfrm>
          <a:prstGeom prst="rect">
            <a:avLst/>
          </a:prstGeom>
          <a:noFill/>
        </p:spPr>
        <p:txBody>
          <a:bodyPr wrap="square" lIns="68355" tIns="34177" rIns="68355" bIns="34177" rtlCol="0">
            <a:spAutoFit/>
          </a:bodyPr>
          <a:lstStyle/>
          <a:p>
            <a:pPr marL="342900" indent="-342900" algn="just" defTabSz="914079">
              <a:spcBef>
                <a:spcPct val="0"/>
              </a:spcBef>
              <a:buFont typeface="Wingdings" pitchFamily="2" charset="2"/>
              <a:buChar char="§"/>
              <a:defRPr/>
            </a:pPr>
            <a:r>
              <a:rPr lang="en-US" sz="1400" dirty="0" smtClean="0">
                <a:latin typeface="Georgia" panose="02040502050405020303" pitchFamily="18" charset="0"/>
              </a:rPr>
              <a:t>The </a:t>
            </a:r>
            <a:r>
              <a:rPr lang="en-US" sz="1400" dirty="0">
                <a:latin typeface="Georgia" panose="02040502050405020303" pitchFamily="18" charset="0"/>
              </a:rPr>
              <a:t>microfinance industry in Pakistan currently stands at PKR 582bn. Currently there are nine Nation wide MFBs and two Province wide MFBs in Pakistan.</a:t>
            </a:r>
          </a:p>
          <a:p>
            <a:pPr marL="342900" indent="-342900" algn="just" defTabSz="914079">
              <a:spcBef>
                <a:spcPct val="0"/>
              </a:spcBef>
              <a:buFont typeface="Wingdings" pitchFamily="2" charset="2"/>
              <a:buChar char="§"/>
              <a:defRPr/>
            </a:pPr>
            <a:endParaRPr lang="en-US" sz="1400" dirty="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a:latin typeface="Georgia" panose="02040502050405020303" pitchFamily="18" charset="0"/>
              </a:rPr>
              <a:t>The Microfinance Banks (MFBs) are licensed and regulated by State Bank of Pakistan. Considering the separate needs and dynamics of microfinance, SBP has in place a separate regulatory and supervisory framework for MFBs.</a:t>
            </a:r>
          </a:p>
          <a:p>
            <a:pPr marL="342900" indent="-342900" algn="just" defTabSz="914079">
              <a:spcBef>
                <a:spcPct val="0"/>
              </a:spcBef>
              <a:buFont typeface="Wingdings" pitchFamily="2" charset="2"/>
              <a:buChar char="§"/>
              <a:defRPr/>
            </a:pPr>
            <a:endParaRPr lang="en-US" sz="1400" dirty="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a:latin typeface="Georgia" panose="02040502050405020303" pitchFamily="18" charset="0"/>
              </a:rPr>
              <a:t>MFBs have to maintain a minimum paid up capital of PKR 1bn. In addition  they have to maintain Capital Adequacy Ratio (CAR) equivalent to at least 15% of their risk weighted assets.</a:t>
            </a:r>
          </a:p>
          <a:p>
            <a:pPr marL="342900" indent="-342900" algn="just" defTabSz="914079">
              <a:spcBef>
                <a:spcPct val="0"/>
              </a:spcBef>
              <a:buFont typeface="Wingdings" pitchFamily="2" charset="2"/>
              <a:buChar char="§"/>
              <a:defRPr/>
            </a:pPr>
            <a:endParaRPr lang="en-US" sz="1400" dirty="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a:latin typeface="Georgia" panose="02040502050405020303" pitchFamily="18" charset="0"/>
              </a:rPr>
              <a:t>The maximum limit of the borrower is PKR 350,000 for general loans, PKR 3,000,000 for housing loans and microenterprise loans. However, the aggregate exposure of the borrowers who are eligible to avail both general and microenterprise loans is capped at PKR 3,000,000.</a:t>
            </a:r>
          </a:p>
          <a:p>
            <a:pPr marL="342900" indent="-342900" algn="just" defTabSz="914079">
              <a:spcBef>
                <a:spcPct val="0"/>
              </a:spcBef>
              <a:buFont typeface="Wingdings" pitchFamily="2" charset="2"/>
              <a:buChar char="§"/>
              <a:defRPr/>
            </a:pPr>
            <a:endParaRPr lang="en-US" sz="1400" dirty="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a:latin typeface="Georgia" panose="02040502050405020303" pitchFamily="18" charset="0"/>
              </a:rPr>
              <a:t>Enterprise Lending cannot exceed 40% of the gross loans portfolio.</a:t>
            </a:r>
          </a:p>
          <a:p>
            <a:pPr marL="342900" indent="-342900" algn="just" defTabSz="914079">
              <a:spcBef>
                <a:spcPct val="0"/>
              </a:spcBef>
              <a:buFont typeface="Wingdings" pitchFamily="2" charset="2"/>
              <a:buChar char="§"/>
              <a:defRPr/>
            </a:pPr>
            <a:endParaRPr lang="en-US" sz="1400" dirty="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a:latin typeface="Georgia" panose="02040502050405020303" pitchFamily="18" charset="0"/>
              </a:rPr>
              <a:t>The MFB have to maintain a General Provision equivalent to 1.0% of the net outstanding advances. </a:t>
            </a:r>
          </a:p>
          <a:p>
            <a:pPr marL="342900" indent="-342900" algn="just" defTabSz="914079">
              <a:spcBef>
                <a:spcPct val="0"/>
              </a:spcBef>
              <a:buFont typeface="Wingdings" pitchFamily="2" charset="2"/>
              <a:buChar char="§"/>
              <a:defRPr/>
            </a:pPr>
            <a:endParaRPr lang="en-US" sz="1400" dirty="0">
              <a:latin typeface="Georgia" panose="02040502050405020303" pitchFamily="18" charset="0"/>
            </a:endParaRPr>
          </a:p>
          <a:p>
            <a:pPr marL="342900" indent="-342900" algn="just" defTabSz="914079">
              <a:spcBef>
                <a:spcPct val="0"/>
              </a:spcBef>
              <a:defRPr/>
            </a:pPr>
            <a:endParaRPr lang="en-US" sz="1400" dirty="0">
              <a:latin typeface="Georgia" panose="02040502050405020303" pitchFamily="18" charset="0"/>
            </a:endParaRPr>
          </a:p>
        </p:txBody>
      </p:sp>
      <p:sp>
        <p:nvSpPr>
          <p:cNvPr id="5"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2380706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219200" y="522469"/>
            <a:ext cx="3616657"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Microfinance Sector</a:t>
            </a:r>
          </a:p>
        </p:txBody>
      </p:sp>
      <p:sp>
        <p:nvSpPr>
          <p:cNvPr id="4" name="TextBox 3"/>
          <p:cNvSpPr txBox="1"/>
          <p:nvPr/>
        </p:nvSpPr>
        <p:spPr>
          <a:xfrm>
            <a:off x="1219200" y="4552915"/>
            <a:ext cx="8534400" cy="1361683"/>
          </a:xfrm>
          <a:prstGeom prst="rect">
            <a:avLst/>
          </a:prstGeom>
          <a:noFill/>
        </p:spPr>
        <p:txBody>
          <a:bodyPr wrap="square" lIns="68355" tIns="34177" rIns="68355" bIns="34177" rtlCol="0">
            <a:spAutoFit/>
          </a:bodyPr>
          <a:lstStyle/>
          <a:p>
            <a:pPr marL="342780" indent="-342780" algn="just">
              <a:spcBef>
                <a:spcPct val="0"/>
              </a:spcBef>
              <a:buFont typeface="Wingdings" pitchFamily="2" charset="2"/>
              <a:buChar char="§"/>
            </a:pPr>
            <a:r>
              <a:rPr lang="en-US" sz="1400" dirty="0">
                <a:latin typeface="Georgia" panose="02040502050405020303" pitchFamily="18" charset="0"/>
              </a:rPr>
              <a:t>The microfinance industry deposit has grown by a CAGR of 28.6% over the past five years. The deposit grew by 13.4% in CY21.</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The ADR dropped to 61.9% in CY20 due to the onset of Covid-19. The current ADR stands at 65.8%.</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The Capital adequacy of the sector stands at 18.3% compared to regulatory requirement of 15%.</a:t>
            </a:r>
          </a:p>
        </p:txBody>
      </p:sp>
      <p:graphicFrame>
        <p:nvGraphicFramePr>
          <p:cNvPr id="11" name="Table 10"/>
          <p:cNvGraphicFramePr>
            <a:graphicFrameLocks noGrp="1"/>
          </p:cNvGraphicFramePr>
          <p:nvPr>
            <p:extLst>
              <p:ext uri="{D42A27DB-BD31-4B8C-83A1-F6EECF244321}">
                <p14:modId xmlns:p14="http://schemas.microsoft.com/office/powerpoint/2010/main" val="415645524"/>
              </p:ext>
            </p:extLst>
          </p:nvPr>
        </p:nvGraphicFramePr>
        <p:xfrm>
          <a:off x="1371600" y="1066800"/>
          <a:ext cx="7924800" cy="3276600"/>
        </p:xfrm>
        <a:graphic>
          <a:graphicData uri="http://schemas.openxmlformats.org/drawingml/2006/table">
            <a:tbl>
              <a:tblPr/>
              <a:tblGrid>
                <a:gridCol w="2353902">
                  <a:extLst>
                    <a:ext uri="{9D8B030D-6E8A-4147-A177-3AD203B41FA5}">
                      <a16:colId xmlns:a16="http://schemas.microsoft.com/office/drawing/2014/main" xmlns="" val="3642603964"/>
                    </a:ext>
                  </a:extLst>
                </a:gridCol>
                <a:gridCol w="928483">
                  <a:extLst>
                    <a:ext uri="{9D8B030D-6E8A-4147-A177-3AD203B41FA5}">
                      <a16:colId xmlns:a16="http://schemas.microsoft.com/office/drawing/2014/main" xmlns="" val="2267969208"/>
                    </a:ext>
                  </a:extLst>
                </a:gridCol>
                <a:gridCol w="928483">
                  <a:extLst>
                    <a:ext uri="{9D8B030D-6E8A-4147-A177-3AD203B41FA5}">
                      <a16:colId xmlns:a16="http://schemas.microsoft.com/office/drawing/2014/main" xmlns="" val="3586683652"/>
                    </a:ext>
                  </a:extLst>
                </a:gridCol>
                <a:gridCol w="928483">
                  <a:extLst>
                    <a:ext uri="{9D8B030D-6E8A-4147-A177-3AD203B41FA5}">
                      <a16:colId xmlns:a16="http://schemas.microsoft.com/office/drawing/2014/main" xmlns="" val="2000463017"/>
                    </a:ext>
                  </a:extLst>
                </a:gridCol>
                <a:gridCol w="928483">
                  <a:extLst>
                    <a:ext uri="{9D8B030D-6E8A-4147-A177-3AD203B41FA5}">
                      <a16:colId xmlns:a16="http://schemas.microsoft.com/office/drawing/2014/main" xmlns="" val="3431764156"/>
                    </a:ext>
                  </a:extLst>
                </a:gridCol>
                <a:gridCol w="928483">
                  <a:extLst>
                    <a:ext uri="{9D8B030D-6E8A-4147-A177-3AD203B41FA5}">
                      <a16:colId xmlns:a16="http://schemas.microsoft.com/office/drawing/2014/main" xmlns="" val="2312410203"/>
                    </a:ext>
                  </a:extLst>
                </a:gridCol>
                <a:gridCol w="928483">
                  <a:extLst>
                    <a:ext uri="{9D8B030D-6E8A-4147-A177-3AD203B41FA5}">
                      <a16:colId xmlns:a16="http://schemas.microsoft.com/office/drawing/2014/main" xmlns="" val="2659092717"/>
                    </a:ext>
                  </a:extLst>
                </a:gridCol>
              </a:tblGrid>
              <a:tr h="273050">
                <a:tc>
                  <a:txBody>
                    <a:bodyPr/>
                    <a:lstStyle/>
                    <a:p>
                      <a:pPr algn="l" fontAlgn="b"/>
                      <a:r>
                        <a:rPr lang="en-US" sz="1300" b="1" i="0" u="none" strike="noStrike" dirty="0">
                          <a:solidFill>
                            <a:srgbClr val="FFFFFF"/>
                          </a:solidFill>
                          <a:effectLst/>
                          <a:latin typeface="Georgia" panose="02040502050405020303" pitchFamily="18" charset="0"/>
                        </a:rPr>
                        <a:t>PKR </a:t>
                      </a:r>
                      <a:r>
                        <a:rPr lang="en-US" sz="1300" b="1" i="0" u="none" strike="noStrike" dirty="0" err="1">
                          <a:solidFill>
                            <a:srgbClr val="FFFFFF"/>
                          </a:solidFill>
                          <a:effectLst/>
                          <a:latin typeface="Georgia" panose="02040502050405020303" pitchFamily="18" charset="0"/>
                        </a:rPr>
                        <a:t>Bn</a:t>
                      </a:r>
                      <a:endParaRPr lang="en-US" sz="1300" b="1" i="0" u="none" strike="noStrike" dirty="0">
                        <a:solidFill>
                          <a:srgbClr val="FFFFFF"/>
                        </a:solidFill>
                        <a:effectLst/>
                        <a:latin typeface="Georgia" panose="02040502050405020303" pitchFamily="18" charset="0"/>
                      </a:endParaRPr>
                    </a:p>
                  </a:txBody>
                  <a:tcPr marL="85725" marR="9525" marT="9525" marB="0" anchor="b">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Dec-16</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Dec-17</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Dec-18</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Dec-19</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Dec-20</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3130896865"/>
                  </a:ext>
                </a:extLst>
              </a:tr>
              <a:tr h="273050">
                <a:tc>
                  <a:txBody>
                    <a:bodyPr/>
                    <a:lstStyle/>
                    <a:p>
                      <a:pPr algn="l" fontAlgn="b"/>
                      <a:r>
                        <a:rPr lang="en-US" sz="1300" b="0" i="0" u="none" strike="noStrike">
                          <a:solidFill>
                            <a:srgbClr val="000000"/>
                          </a:solidFill>
                          <a:effectLst/>
                          <a:latin typeface="Georgia" panose="02040502050405020303" pitchFamily="18" charset="0"/>
                        </a:rPr>
                        <a:t>Total Assets</a:t>
                      </a:r>
                    </a:p>
                  </a:txBody>
                  <a:tcPr marL="85725" marR="9525" marT="9525" marB="0" anchor="b">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170</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247</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328</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380</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494</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582</a:t>
                      </a:r>
                    </a:p>
                  </a:txBody>
                  <a:tcPr marL="9525" marR="9525" marT="9525" marB="0" anchor="ctr">
                    <a:lnL>
                      <a:noFill/>
                    </a:lnL>
                    <a:lnR>
                      <a:noFill/>
                    </a:lnR>
                    <a:lnT>
                      <a:noFill/>
                    </a:lnT>
                    <a:lnB>
                      <a:noFill/>
                    </a:lnB>
                  </a:tcPr>
                </a:tc>
                <a:extLst>
                  <a:ext uri="{0D108BD9-81ED-4DB2-BD59-A6C34878D82A}">
                    <a16:rowId xmlns:a16="http://schemas.microsoft.com/office/drawing/2014/main" xmlns="" val="549414202"/>
                  </a:ext>
                </a:extLst>
              </a:tr>
              <a:tr h="273050">
                <a:tc>
                  <a:txBody>
                    <a:bodyPr/>
                    <a:lstStyle/>
                    <a:p>
                      <a:pPr algn="l" fontAlgn="b"/>
                      <a:r>
                        <a:rPr lang="en-US" sz="1300" b="0" i="0" u="none" strike="noStrike" dirty="0">
                          <a:solidFill>
                            <a:srgbClr val="000000"/>
                          </a:solidFill>
                          <a:effectLst/>
                          <a:latin typeface="Georgia" panose="02040502050405020303" pitchFamily="18" charset="0"/>
                        </a:rPr>
                        <a:t>Investments (net)</a:t>
                      </a:r>
                    </a:p>
                  </a:txBody>
                  <a:tcPr marL="85725" marR="9525" marT="9525" marB="0" anchor="b">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33</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49</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55</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52</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97</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133</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4204627245"/>
                  </a:ext>
                </a:extLst>
              </a:tr>
              <a:tr h="273050">
                <a:tc>
                  <a:txBody>
                    <a:bodyPr/>
                    <a:lstStyle/>
                    <a:p>
                      <a:pPr algn="l" fontAlgn="b"/>
                      <a:r>
                        <a:rPr lang="en-US" sz="1300" b="0" i="0" u="none" strike="noStrike">
                          <a:solidFill>
                            <a:srgbClr val="000000"/>
                          </a:solidFill>
                          <a:effectLst/>
                          <a:latin typeface="Georgia" panose="02040502050405020303" pitchFamily="18" charset="0"/>
                        </a:rPr>
                        <a:t>Advances (net)</a:t>
                      </a:r>
                    </a:p>
                  </a:txBody>
                  <a:tcPr marL="85725" marR="9525" marT="9525" marB="0" anchor="b">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88</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134</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185</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207</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231</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278</a:t>
                      </a:r>
                    </a:p>
                  </a:txBody>
                  <a:tcPr marL="9525" marR="9525" marT="9525" marB="0" anchor="ctr">
                    <a:lnL>
                      <a:noFill/>
                    </a:lnL>
                    <a:lnR>
                      <a:noFill/>
                    </a:lnR>
                    <a:lnT>
                      <a:noFill/>
                    </a:lnT>
                    <a:lnB>
                      <a:noFill/>
                    </a:lnB>
                  </a:tcPr>
                </a:tc>
                <a:extLst>
                  <a:ext uri="{0D108BD9-81ED-4DB2-BD59-A6C34878D82A}">
                    <a16:rowId xmlns:a16="http://schemas.microsoft.com/office/drawing/2014/main" xmlns="" val="210965159"/>
                  </a:ext>
                </a:extLst>
              </a:tr>
              <a:tr h="273050">
                <a:tc>
                  <a:txBody>
                    <a:bodyPr/>
                    <a:lstStyle/>
                    <a:p>
                      <a:pPr algn="l" fontAlgn="b"/>
                      <a:r>
                        <a:rPr lang="en-US" sz="1300" b="0" i="0" u="none" strike="noStrike">
                          <a:solidFill>
                            <a:srgbClr val="000000"/>
                          </a:solidFill>
                          <a:effectLst/>
                          <a:latin typeface="Georgia" panose="02040502050405020303" pitchFamily="18" charset="0"/>
                        </a:rPr>
                        <a:t>Deposits</a:t>
                      </a:r>
                    </a:p>
                  </a:txBody>
                  <a:tcPr marL="85725" marR="9525" marT="9525" marB="0" anchor="b">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120</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186</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239</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266</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373</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423</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967174012"/>
                  </a:ext>
                </a:extLst>
              </a:tr>
              <a:tr h="273050">
                <a:tc>
                  <a:txBody>
                    <a:bodyPr/>
                    <a:lstStyle/>
                    <a:p>
                      <a:pPr algn="l" fontAlgn="b"/>
                      <a:r>
                        <a:rPr lang="en-US" sz="1300" b="0" i="0" u="none" strike="noStrike">
                          <a:solidFill>
                            <a:srgbClr val="000000"/>
                          </a:solidFill>
                          <a:effectLst/>
                          <a:latin typeface="Georgia" panose="02040502050405020303" pitchFamily="18" charset="0"/>
                        </a:rPr>
                        <a:t>Equity</a:t>
                      </a:r>
                    </a:p>
                  </a:txBody>
                  <a:tcPr marL="85725" marR="9525" marT="9525" marB="0" anchor="b">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24</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33</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49</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50</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50</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57</a:t>
                      </a:r>
                    </a:p>
                  </a:txBody>
                  <a:tcPr marL="9525" marR="9525" marT="9525" marB="0" anchor="ctr">
                    <a:lnL>
                      <a:noFill/>
                    </a:lnL>
                    <a:lnR>
                      <a:noFill/>
                    </a:lnR>
                    <a:lnT>
                      <a:noFill/>
                    </a:lnT>
                    <a:lnB>
                      <a:noFill/>
                    </a:lnB>
                  </a:tcPr>
                </a:tc>
                <a:extLst>
                  <a:ext uri="{0D108BD9-81ED-4DB2-BD59-A6C34878D82A}">
                    <a16:rowId xmlns:a16="http://schemas.microsoft.com/office/drawing/2014/main" xmlns="" val="1018466861"/>
                  </a:ext>
                </a:extLst>
              </a:tr>
              <a:tr h="273050">
                <a:tc>
                  <a:txBody>
                    <a:bodyPr/>
                    <a:lstStyle/>
                    <a:p>
                      <a:pPr algn="l" fontAlgn="b"/>
                      <a:r>
                        <a:rPr lang="en-US" sz="1300" b="1" i="0" u="none" strike="noStrike">
                          <a:solidFill>
                            <a:srgbClr val="FFFFFF"/>
                          </a:solidFill>
                          <a:effectLst/>
                          <a:latin typeface="Georgia" panose="02040502050405020303" pitchFamily="18" charset="0"/>
                        </a:rPr>
                        <a:t> </a:t>
                      </a:r>
                    </a:p>
                  </a:txBody>
                  <a:tcPr marL="85725" marR="9525" marT="9525" marB="0" anchor="b">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1001731415"/>
                  </a:ext>
                </a:extLst>
              </a:tr>
              <a:tr h="273050">
                <a:tc>
                  <a:txBody>
                    <a:bodyPr/>
                    <a:lstStyle/>
                    <a:p>
                      <a:pPr algn="l" fontAlgn="b"/>
                      <a:r>
                        <a:rPr lang="en-US" sz="1300" b="0" i="0" u="none" strike="noStrike">
                          <a:solidFill>
                            <a:srgbClr val="000000"/>
                          </a:solidFill>
                          <a:effectLst/>
                          <a:latin typeface="Georgia" panose="02040502050405020303" pitchFamily="18" charset="0"/>
                        </a:rPr>
                        <a:t>Deposit Growth %</a:t>
                      </a:r>
                    </a:p>
                  </a:txBody>
                  <a:tcPr marL="85725" marR="9525" marT="9525" marB="0" anchor="b">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54.6%</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28.4%</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11.6%</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40.2%</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13.4%</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1129036101"/>
                  </a:ext>
                </a:extLst>
              </a:tr>
              <a:tr h="273050">
                <a:tc>
                  <a:txBody>
                    <a:bodyPr/>
                    <a:lstStyle/>
                    <a:p>
                      <a:pPr algn="l" fontAlgn="b"/>
                      <a:r>
                        <a:rPr lang="en-US" sz="1300" b="0" i="0" u="none" strike="noStrike">
                          <a:solidFill>
                            <a:srgbClr val="000000"/>
                          </a:solidFill>
                          <a:effectLst/>
                          <a:latin typeface="Georgia" panose="02040502050405020303" pitchFamily="18" charset="0"/>
                        </a:rPr>
                        <a:t>Advances Growth %</a:t>
                      </a:r>
                    </a:p>
                  </a:txBody>
                  <a:tcPr marL="85725" marR="9525" marT="9525" marB="0" anchor="b">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52.3%</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38.6%</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11.7%</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11.6%</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20.5%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934737993"/>
                  </a:ext>
                </a:extLst>
              </a:tr>
              <a:tr h="273050">
                <a:tc>
                  <a:txBody>
                    <a:bodyPr/>
                    <a:lstStyle/>
                    <a:p>
                      <a:pPr algn="l" fontAlgn="b"/>
                      <a:r>
                        <a:rPr lang="en-US" sz="1300" b="0" i="0" u="none" strike="noStrike">
                          <a:solidFill>
                            <a:srgbClr val="000000"/>
                          </a:solidFill>
                          <a:effectLst/>
                          <a:latin typeface="Georgia" panose="02040502050405020303" pitchFamily="18" charset="0"/>
                        </a:rPr>
                        <a:t>Assets Growth %</a:t>
                      </a:r>
                    </a:p>
                  </a:txBody>
                  <a:tcPr marL="85725" marR="9525" marT="9525" marB="0" anchor="b">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45.2%</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32.7%</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15.9%</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30.0%</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17.8%</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3410899315"/>
                  </a:ext>
                </a:extLst>
              </a:tr>
              <a:tr h="273050">
                <a:tc>
                  <a:txBody>
                    <a:bodyPr/>
                    <a:lstStyle/>
                    <a:p>
                      <a:pPr algn="l" fontAlgn="b"/>
                      <a:r>
                        <a:rPr lang="en-US" sz="1300" b="0" i="0" u="none" strike="noStrike">
                          <a:solidFill>
                            <a:srgbClr val="000000"/>
                          </a:solidFill>
                          <a:effectLst/>
                          <a:latin typeface="Georgia" panose="02040502050405020303" pitchFamily="18" charset="0"/>
                        </a:rPr>
                        <a:t>ADR</a:t>
                      </a:r>
                    </a:p>
                  </a:txBody>
                  <a:tcPr marL="85725" marR="9525" marT="9525" marB="0" anchor="b">
                    <a:lnL>
                      <a:noFill/>
                    </a:lnL>
                    <a:lnR>
                      <a:noFill/>
                    </a:lnR>
                    <a:lnT>
                      <a:noFill/>
                    </a:lnT>
                    <a:lnB>
                      <a:noFill/>
                    </a:lnB>
                    <a:solidFill>
                      <a:srgbClr val="FFFFFF"/>
                    </a:solidFill>
                  </a:tcPr>
                </a:tc>
                <a:tc>
                  <a:txBody>
                    <a:bodyPr/>
                    <a:lstStyle/>
                    <a:p>
                      <a:pPr algn="ctr" fontAlgn="ctr"/>
                      <a:r>
                        <a:rPr lang="en-US" sz="1300" b="0" i="0" u="none" strike="noStrike" dirty="0">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72.0%</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77.7%</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77.7%</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61.9%</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65.8%</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358162132"/>
                  </a:ext>
                </a:extLst>
              </a:tr>
              <a:tr h="273050">
                <a:tc>
                  <a:txBody>
                    <a:bodyPr/>
                    <a:lstStyle/>
                    <a:p>
                      <a:pPr algn="l" fontAlgn="b"/>
                      <a:r>
                        <a:rPr lang="en-US" sz="1300" b="0" i="0" u="none" strike="noStrike">
                          <a:solidFill>
                            <a:srgbClr val="000000"/>
                          </a:solidFill>
                          <a:effectLst/>
                          <a:latin typeface="Georgia" panose="02040502050405020303" pitchFamily="18" charset="0"/>
                        </a:rPr>
                        <a:t>CAR</a:t>
                      </a:r>
                    </a:p>
                  </a:txBody>
                  <a:tcPr marL="85725" marR="9525" marT="9525" marB="0" anchor="b">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21.4%</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22.6%</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20.9%</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19.0%</a:t>
                      </a:r>
                    </a:p>
                  </a:txBody>
                  <a:tcPr marL="9525" marR="9525" marT="9525" marB="0" anchor="ctr">
                    <a:lnL>
                      <a:noFill/>
                    </a:lnL>
                    <a:lnR>
                      <a:noFill/>
                    </a:lnR>
                    <a:lnT>
                      <a:noFill/>
                    </a:lnT>
                    <a:lnB>
                      <a:noFill/>
                    </a:lnB>
                    <a:solidFill>
                      <a:srgbClr val="D9D9D9"/>
                    </a:solidFill>
                  </a:tcPr>
                </a:tc>
                <a:tc>
                  <a:txBody>
                    <a:bodyPr/>
                    <a:lstStyle/>
                    <a:p>
                      <a:pPr algn="ctr" fontAlgn="b"/>
                      <a:r>
                        <a:rPr lang="en-US" sz="1300" b="0" i="0" u="none" strike="noStrike" dirty="0">
                          <a:solidFill>
                            <a:srgbClr val="000000"/>
                          </a:solidFill>
                          <a:effectLst/>
                          <a:latin typeface="Georgia" panose="02040502050405020303" pitchFamily="18" charset="0"/>
                        </a:rPr>
                        <a:t>18.3%</a:t>
                      </a:r>
                    </a:p>
                  </a:txBody>
                  <a:tcPr marL="9525" marR="9525" marT="9525" marB="0" anchor="b">
                    <a:lnL>
                      <a:noFill/>
                    </a:lnL>
                    <a:lnR>
                      <a:noFill/>
                    </a:lnR>
                    <a:lnT>
                      <a:noFill/>
                    </a:lnT>
                    <a:lnB>
                      <a:noFill/>
                    </a:lnB>
                    <a:solidFill>
                      <a:srgbClr val="D9D9D9"/>
                    </a:solidFill>
                  </a:tcPr>
                </a:tc>
                <a:extLst>
                  <a:ext uri="{0D108BD9-81ED-4DB2-BD59-A6C34878D82A}">
                    <a16:rowId xmlns:a16="http://schemas.microsoft.com/office/drawing/2014/main" xmlns="" val="3216820095"/>
                  </a:ext>
                </a:extLst>
              </a:tr>
            </a:tbl>
          </a:graphicData>
        </a:graphic>
      </p:graphicFrame>
      <p:sp>
        <p:nvSpPr>
          <p:cNvPr id="6"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3515143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064526" y="508079"/>
            <a:ext cx="5308979"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Microfinance Sector NPL Trend</a:t>
            </a:r>
          </a:p>
        </p:txBody>
      </p:sp>
      <p:sp>
        <p:nvSpPr>
          <p:cNvPr id="4" name="TextBox 3"/>
          <p:cNvSpPr txBox="1"/>
          <p:nvPr/>
        </p:nvSpPr>
        <p:spPr>
          <a:xfrm>
            <a:off x="1219200" y="4882860"/>
            <a:ext cx="8534400" cy="715352"/>
          </a:xfrm>
          <a:prstGeom prst="rect">
            <a:avLst/>
          </a:prstGeom>
          <a:noFill/>
        </p:spPr>
        <p:txBody>
          <a:bodyPr wrap="square" lIns="68355" tIns="34177" rIns="68355" bIns="34177" rtlCol="0">
            <a:spAutoFit/>
          </a:bodyPr>
          <a:lstStyle/>
          <a:p>
            <a:pPr marL="342780" indent="-342780" algn="just">
              <a:spcBef>
                <a:spcPct val="0"/>
              </a:spcBef>
              <a:buFont typeface="Wingdings" pitchFamily="2" charset="2"/>
              <a:buChar char="§"/>
            </a:pPr>
            <a:r>
              <a:rPr lang="en-US" sz="1400" dirty="0">
                <a:latin typeface="Georgia" panose="02040502050405020303" pitchFamily="18" charset="0"/>
              </a:rPr>
              <a:t>The overall NPL stock has increased in CY21 as NPL increased from PKR 7.8bn to PLR 15.0bn.</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The coverage of the microfinance sector currently stands at 78.1%.</a:t>
            </a:r>
          </a:p>
        </p:txBody>
      </p:sp>
      <p:graphicFrame>
        <p:nvGraphicFramePr>
          <p:cNvPr id="3" name="Table 2"/>
          <p:cNvGraphicFramePr>
            <a:graphicFrameLocks noGrp="1"/>
          </p:cNvGraphicFramePr>
          <p:nvPr>
            <p:extLst>
              <p:ext uri="{D42A27DB-BD31-4B8C-83A1-F6EECF244321}">
                <p14:modId xmlns:p14="http://schemas.microsoft.com/office/powerpoint/2010/main" val="2372901631"/>
              </p:ext>
            </p:extLst>
          </p:nvPr>
        </p:nvGraphicFramePr>
        <p:xfrm>
          <a:off x="1485901" y="1131642"/>
          <a:ext cx="7962899" cy="3592754"/>
        </p:xfrm>
        <a:graphic>
          <a:graphicData uri="http://schemas.openxmlformats.org/drawingml/2006/table">
            <a:tbl>
              <a:tblPr/>
              <a:tblGrid>
                <a:gridCol w="2365217">
                  <a:extLst>
                    <a:ext uri="{9D8B030D-6E8A-4147-A177-3AD203B41FA5}">
                      <a16:colId xmlns:a16="http://schemas.microsoft.com/office/drawing/2014/main" xmlns="" val="2759181918"/>
                    </a:ext>
                  </a:extLst>
                </a:gridCol>
                <a:gridCol w="932947">
                  <a:extLst>
                    <a:ext uri="{9D8B030D-6E8A-4147-A177-3AD203B41FA5}">
                      <a16:colId xmlns:a16="http://schemas.microsoft.com/office/drawing/2014/main" xmlns="" val="4241649475"/>
                    </a:ext>
                  </a:extLst>
                </a:gridCol>
                <a:gridCol w="932947">
                  <a:extLst>
                    <a:ext uri="{9D8B030D-6E8A-4147-A177-3AD203B41FA5}">
                      <a16:colId xmlns:a16="http://schemas.microsoft.com/office/drawing/2014/main" xmlns="" val="1976475438"/>
                    </a:ext>
                  </a:extLst>
                </a:gridCol>
                <a:gridCol w="932947">
                  <a:extLst>
                    <a:ext uri="{9D8B030D-6E8A-4147-A177-3AD203B41FA5}">
                      <a16:colId xmlns:a16="http://schemas.microsoft.com/office/drawing/2014/main" xmlns="" val="3513471067"/>
                    </a:ext>
                  </a:extLst>
                </a:gridCol>
                <a:gridCol w="932947">
                  <a:extLst>
                    <a:ext uri="{9D8B030D-6E8A-4147-A177-3AD203B41FA5}">
                      <a16:colId xmlns:a16="http://schemas.microsoft.com/office/drawing/2014/main" xmlns="" val="1028181228"/>
                    </a:ext>
                  </a:extLst>
                </a:gridCol>
                <a:gridCol w="932947">
                  <a:extLst>
                    <a:ext uri="{9D8B030D-6E8A-4147-A177-3AD203B41FA5}">
                      <a16:colId xmlns:a16="http://schemas.microsoft.com/office/drawing/2014/main" xmlns="" val="2007366650"/>
                    </a:ext>
                  </a:extLst>
                </a:gridCol>
                <a:gridCol w="932947">
                  <a:extLst>
                    <a:ext uri="{9D8B030D-6E8A-4147-A177-3AD203B41FA5}">
                      <a16:colId xmlns:a16="http://schemas.microsoft.com/office/drawing/2014/main" xmlns="" val="3935367803"/>
                    </a:ext>
                  </a:extLst>
                </a:gridCol>
              </a:tblGrid>
              <a:tr h="326614">
                <a:tc>
                  <a:txBody>
                    <a:bodyPr/>
                    <a:lstStyle/>
                    <a:p>
                      <a:pPr algn="l" fontAlgn="b"/>
                      <a:r>
                        <a:rPr lang="en-US" sz="1300" b="1" i="0" u="none" strike="noStrike" dirty="0">
                          <a:solidFill>
                            <a:srgbClr val="FFFFFF"/>
                          </a:solidFill>
                          <a:effectLst/>
                          <a:latin typeface="Georgia" panose="02040502050405020303" pitchFamily="18" charset="0"/>
                        </a:rPr>
                        <a:t>PKR </a:t>
                      </a:r>
                      <a:r>
                        <a:rPr lang="en-US" sz="1300" b="1" i="0" u="none" strike="noStrike" dirty="0" err="1">
                          <a:solidFill>
                            <a:srgbClr val="FFFFFF"/>
                          </a:solidFill>
                          <a:effectLst/>
                          <a:latin typeface="Georgia" panose="02040502050405020303" pitchFamily="18" charset="0"/>
                        </a:rPr>
                        <a:t>Bn</a:t>
                      </a:r>
                      <a:endParaRPr lang="en-US" sz="1300" b="1" i="0" u="none" strike="noStrike" dirty="0">
                        <a:solidFill>
                          <a:srgbClr val="FFFFFF"/>
                        </a:solidFill>
                        <a:effectLst/>
                        <a:latin typeface="Georgia" panose="02040502050405020303" pitchFamily="18" charset="0"/>
                      </a:endParaRPr>
                    </a:p>
                  </a:txBody>
                  <a:tcPr marL="85725" marR="9525" marT="9525" marB="0" anchor="ctr">
                    <a:lnL>
                      <a:noFill/>
                    </a:lnL>
                    <a:lnR>
                      <a:noFill/>
                    </a:lnR>
                    <a:lnT>
                      <a:noFill/>
                    </a:lnT>
                    <a:lnB>
                      <a:noFill/>
                    </a:lnB>
                    <a:solidFill>
                      <a:srgbClr val="002060"/>
                    </a:solidFill>
                  </a:tcPr>
                </a:tc>
                <a:tc>
                  <a:txBody>
                    <a:bodyPr/>
                    <a:lstStyle/>
                    <a:p>
                      <a:pPr algn="ctr" fontAlgn="ctr"/>
                      <a:r>
                        <a:rPr lang="en-US" sz="1300" b="1" i="0" u="none" strike="noStrike" dirty="0">
                          <a:solidFill>
                            <a:srgbClr val="FFFFFF"/>
                          </a:solidFill>
                          <a:effectLst/>
                          <a:latin typeface="Georgia" panose="02040502050405020303" pitchFamily="18" charset="0"/>
                        </a:rPr>
                        <a:t>Dec-16</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Dec-17</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Dec-18</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Dec-19</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Dec-20</a:t>
                      </a:r>
                    </a:p>
                  </a:txBody>
                  <a:tcPr marL="9525" marR="9525" marT="9525" marB="0" anchor="ctr">
                    <a:lnL>
                      <a:noFill/>
                    </a:lnL>
                    <a:lnR>
                      <a:noFill/>
                    </a:lnR>
                    <a:lnT>
                      <a:noFill/>
                    </a:lnT>
                    <a:lnB>
                      <a:noFill/>
                    </a:lnB>
                    <a:solidFill>
                      <a:srgbClr val="002060"/>
                    </a:solidFill>
                  </a:tcPr>
                </a:tc>
                <a:tc>
                  <a:txBody>
                    <a:bodyPr/>
                    <a:lstStyle/>
                    <a:p>
                      <a:pPr algn="ctr" fontAlgn="ctr"/>
                      <a:r>
                        <a:rPr lang="en-US" sz="1300" b="1" i="0" u="none" strike="noStrike">
                          <a:solidFill>
                            <a:srgbClr val="FFFFFF"/>
                          </a:solidFill>
                          <a:effectLst/>
                          <a:latin typeface="Georgia" panose="02040502050405020303" pitchFamily="18" charset="0"/>
                        </a:rPr>
                        <a:t>Dec-21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2535029682"/>
                  </a:ext>
                </a:extLst>
              </a:tr>
              <a:tr h="326614">
                <a:tc>
                  <a:txBody>
                    <a:bodyPr/>
                    <a:lstStyle/>
                    <a:p>
                      <a:pPr algn="l" fontAlgn="b"/>
                      <a:r>
                        <a:rPr lang="en-US" sz="1300" b="0" i="0" u="none" strike="noStrike" dirty="0">
                          <a:solidFill>
                            <a:srgbClr val="000000"/>
                          </a:solidFill>
                          <a:effectLst/>
                          <a:latin typeface="Georgia" panose="02040502050405020303" pitchFamily="18" charset="0"/>
                        </a:rPr>
                        <a:t>Advances (Gross)</a:t>
                      </a:r>
                    </a:p>
                  </a:txBody>
                  <a:tcPr marL="85725" marR="9525" marT="9525" marB="0" anchor="ctr">
                    <a:lnL>
                      <a:noFill/>
                    </a:lnL>
                    <a:lnR>
                      <a:noFill/>
                    </a:lnR>
                    <a:lnT>
                      <a:noFill/>
                    </a:lnT>
                    <a:lnB>
                      <a:noFill/>
                    </a:lnB>
                  </a:tcPr>
                </a:tc>
                <a:tc>
                  <a:txBody>
                    <a:bodyPr/>
                    <a:lstStyle/>
                    <a:p>
                      <a:pPr algn="ctr" fontAlgn="ctr"/>
                      <a:r>
                        <a:rPr lang="en-US" sz="1300" b="0" i="0" u="none" strike="noStrike" dirty="0">
                          <a:solidFill>
                            <a:srgbClr val="000000"/>
                          </a:solidFill>
                          <a:effectLst/>
                          <a:latin typeface="Georgia" panose="02040502050405020303" pitchFamily="18" charset="0"/>
                        </a:rPr>
                        <a:t>89.7</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136.3</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189.5</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214.9</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239.3</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290.0</a:t>
                      </a:r>
                    </a:p>
                  </a:txBody>
                  <a:tcPr marL="9525" marR="9525" marT="9525" marB="0" anchor="ctr">
                    <a:lnL>
                      <a:noFill/>
                    </a:lnL>
                    <a:lnR>
                      <a:noFill/>
                    </a:lnR>
                    <a:lnT>
                      <a:noFill/>
                    </a:lnT>
                    <a:lnB>
                      <a:noFill/>
                    </a:lnB>
                  </a:tcPr>
                </a:tc>
                <a:extLst>
                  <a:ext uri="{0D108BD9-81ED-4DB2-BD59-A6C34878D82A}">
                    <a16:rowId xmlns:a16="http://schemas.microsoft.com/office/drawing/2014/main" xmlns="" val="1322609293"/>
                  </a:ext>
                </a:extLst>
              </a:tr>
              <a:tr h="326614">
                <a:tc>
                  <a:txBody>
                    <a:bodyPr/>
                    <a:lstStyle/>
                    <a:p>
                      <a:pPr algn="l" fontAlgn="b"/>
                      <a:r>
                        <a:rPr lang="en-US" sz="1300" b="0" i="0" u="none" strike="noStrike" dirty="0">
                          <a:solidFill>
                            <a:srgbClr val="000000"/>
                          </a:solidFill>
                          <a:effectLst/>
                          <a:latin typeface="Georgia" panose="02040502050405020303" pitchFamily="18" charset="0"/>
                        </a:rPr>
                        <a:t>NPLs</a:t>
                      </a:r>
                    </a:p>
                  </a:txBody>
                  <a:tcPr marL="857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2.2</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2.0</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4.6</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11.4</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7.8</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15.0</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840272554"/>
                  </a:ext>
                </a:extLst>
              </a:tr>
              <a:tr h="326614">
                <a:tc>
                  <a:txBody>
                    <a:bodyPr/>
                    <a:lstStyle/>
                    <a:p>
                      <a:pPr algn="l" fontAlgn="b"/>
                      <a:r>
                        <a:rPr lang="en-US" sz="1300" b="0" i="0" u="none" strike="noStrike" dirty="0">
                          <a:solidFill>
                            <a:srgbClr val="000000"/>
                          </a:solidFill>
                          <a:effectLst/>
                          <a:latin typeface="Georgia" panose="02040502050405020303" pitchFamily="18" charset="0"/>
                        </a:rPr>
                        <a:t>Provisions</a:t>
                      </a:r>
                    </a:p>
                  </a:txBody>
                  <a:tcPr marL="85725" marR="9525" marT="9525" marB="0" anchor="ctr">
                    <a:lnL>
                      <a:noFill/>
                    </a:lnL>
                    <a:lnR>
                      <a:noFill/>
                    </a:lnR>
                    <a:lnT>
                      <a:noFill/>
                    </a:lnT>
                    <a:lnB>
                      <a:noFill/>
                    </a:lnB>
                  </a:tcPr>
                </a:tc>
                <a:tc>
                  <a:txBody>
                    <a:bodyPr/>
                    <a:lstStyle/>
                    <a:p>
                      <a:pPr algn="ctr" fontAlgn="ctr"/>
                      <a:r>
                        <a:rPr lang="en-US" sz="1300" b="0" i="0" u="none" strike="noStrike" dirty="0">
                          <a:solidFill>
                            <a:srgbClr val="000000"/>
                          </a:solidFill>
                          <a:effectLst/>
                          <a:latin typeface="Georgia" panose="02040502050405020303" pitchFamily="18" charset="0"/>
                        </a:rPr>
                        <a:t>-1.9</a:t>
                      </a:r>
                    </a:p>
                  </a:txBody>
                  <a:tcPr marL="9525" marR="9525" marT="9525" marB="0" anchor="ctr">
                    <a:lnL>
                      <a:noFill/>
                    </a:lnL>
                    <a:lnR>
                      <a:noFill/>
                    </a:lnR>
                    <a:lnT>
                      <a:noFill/>
                    </a:lnT>
                    <a:lnB>
                      <a:noFill/>
                    </a:lnB>
                  </a:tcPr>
                </a:tc>
                <a:tc>
                  <a:txBody>
                    <a:bodyPr/>
                    <a:lstStyle/>
                    <a:p>
                      <a:pPr algn="ctr" fontAlgn="ctr"/>
                      <a:r>
                        <a:rPr lang="en-US" sz="1300" b="0" i="0" u="none" strike="noStrike" dirty="0">
                          <a:solidFill>
                            <a:srgbClr val="000000"/>
                          </a:solidFill>
                          <a:effectLst/>
                          <a:latin typeface="Georgia" panose="02040502050405020303" pitchFamily="18" charset="0"/>
                        </a:rPr>
                        <a:t>-2.5</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-4.2</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-8.0</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-8.3</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-11.7</a:t>
                      </a:r>
                    </a:p>
                  </a:txBody>
                  <a:tcPr marL="9525" marR="9525" marT="9525" marB="0" anchor="ctr">
                    <a:lnL>
                      <a:noFill/>
                    </a:lnL>
                    <a:lnR>
                      <a:noFill/>
                    </a:lnR>
                    <a:lnT>
                      <a:noFill/>
                    </a:lnT>
                    <a:lnB>
                      <a:noFill/>
                    </a:lnB>
                  </a:tcPr>
                </a:tc>
                <a:extLst>
                  <a:ext uri="{0D108BD9-81ED-4DB2-BD59-A6C34878D82A}">
                    <a16:rowId xmlns:a16="http://schemas.microsoft.com/office/drawing/2014/main" xmlns="" val="3267759491"/>
                  </a:ext>
                </a:extLst>
              </a:tr>
              <a:tr h="326614">
                <a:tc>
                  <a:txBody>
                    <a:bodyPr/>
                    <a:lstStyle/>
                    <a:p>
                      <a:pPr algn="l" fontAlgn="b"/>
                      <a:r>
                        <a:rPr lang="en-US" sz="1300" b="0" i="0" u="none" strike="noStrike" dirty="0">
                          <a:solidFill>
                            <a:srgbClr val="000000"/>
                          </a:solidFill>
                          <a:effectLst/>
                          <a:latin typeface="Georgia" panose="02040502050405020303" pitchFamily="18" charset="0"/>
                        </a:rPr>
                        <a:t>Advances (net)</a:t>
                      </a:r>
                    </a:p>
                  </a:txBody>
                  <a:tcPr marL="857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87.8</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133.7</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185.3</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207.0</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231.0</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278.3</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2364955950"/>
                  </a:ext>
                </a:extLst>
              </a:tr>
              <a:tr h="326614">
                <a:tc>
                  <a:txBody>
                    <a:bodyPr/>
                    <a:lstStyle/>
                    <a:p>
                      <a:pPr algn="l" fontAlgn="b"/>
                      <a:r>
                        <a:rPr lang="en-US" sz="1300" b="0" i="0" u="none" strike="noStrike" dirty="0">
                          <a:solidFill>
                            <a:srgbClr val="000000"/>
                          </a:solidFill>
                          <a:effectLst/>
                          <a:latin typeface="Georgia" panose="02040502050405020303" pitchFamily="18" charset="0"/>
                        </a:rPr>
                        <a:t>Net NPLs</a:t>
                      </a:r>
                    </a:p>
                  </a:txBody>
                  <a:tcPr marL="857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0.3</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-0.5</a:t>
                      </a:r>
                    </a:p>
                  </a:txBody>
                  <a:tcPr marL="9525" marR="9525" marT="9525" marB="0" anchor="ctr">
                    <a:lnL>
                      <a:noFill/>
                    </a:lnL>
                    <a:lnR>
                      <a:noFill/>
                    </a:lnR>
                    <a:lnT>
                      <a:noFill/>
                    </a:lnT>
                    <a:lnB>
                      <a:noFill/>
                    </a:lnB>
                  </a:tcPr>
                </a:tc>
                <a:tc>
                  <a:txBody>
                    <a:bodyPr/>
                    <a:lstStyle/>
                    <a:p>
                      <a:pPr algn="ctr" fontAlgn="ctr"/>
                      <a:r>
                        <a:rPr lang="en-US" sz="1300" b="0" i="0" u="none" strike="noStrike" dirty="0">
                          <a:solidFill>
                            <a:srgbClr val="000000"/>
                          </a:solidFill>
                          <a:effectLst/>
                          <a:latin typeface="Georgia" panose="02040502050405020303" pitchFamily="18" charset="0"/>
                        </a:rPr>
                        <a:t>0.4</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3.4</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-0.5</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3.3</a:t>
                      </a:r>
                    </a:p>
                  </a:txBody>
                  <a:tcPr marL="9525" marR="9525" marT="9525" marB="0" anchor="ctr">
                    <a:lnL>
                      <a:noFill/>
                    </a:lnL>
                    <a:lnR>
                      <a:noFill/>
                    </a:lnR>
                    <a:lnT>
                      <a:noFill/>
                    </a:lnT>
                    <a:lnB>
                      <a:noFill/>
                    </a:lnB>
                  </a:tcPr>
                </a:tc>
                <a:extLst>
                  <a:ext uri="{0D108BD9-81ED-4DB2-BD59-A6C34878D82A}">
                    <a16:rowId xmlns:a16="http://schemas.microsoft.com/office/drawing/2014/main" xmlns="" val="2768614533"/>
                  </a:ext>
                </a:extLst>
              </a:tr>
              <a:tr h="326614">
                <a:tc>
                  <a:txBody>
                    <a:bodyPr/>
                    <a:lstStyle/>
                    <a:p>
                      <a:pPr algn="l" fontAlgn="b"/>
                      <a:r>
                        <a:rPr lang="en-US" sz="1300" b="1" i="0" u="none" strike="noStrike" dirty="0">
                          <a:solidFill>
                            <a:srgbClr val="FFFFFF"/>
                          </a:solidFill>
                          <a:effectLst/>
                          <a:latin typeface="Georgia" panose="02040502050405020303" pitchFamily="18" charset="0"/>
                        </a:rPr>
                        <a:t> </a:t>
                      </a:r>
                    </a:p>
                  </a:txBody>
                  <a:tcPr marL="857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dirty="0">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dirty="0">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tc>
                  <a:txBody>
                    <a:bodyPr/>
                    <a:lstStyle/>
                    <a:p>
                      <a:pPr algn="ctr" fontAlgn="ctr"/>
                      <a:r>
                        <a:rPr lang="en-US" sz="1300" b="0" i="0" u="none" strike="noStrike">
                          <a:solidFill>
                            <a:srgbClr val="000000"/>
                          </a:solidFill>
                          <a:effectLst/>
                          <a:latin typeface="Georgia" panose="02040502050405020303" pitchFamily="18" charset="0"/>
                        </a:rPr>
                        <a:t> </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484872715"/>
                  </a:ext>
                </a:extLst>
              </a:tr>
              <a:tr h="326614">
                <a:tc>
                  <a:txBody>
                    <a:bodyPr/>
                    <a:lstStyle/>
                    <a:p>
                      <a:pPr algn="l" fontAlgn="b"/>
                      <a:r>
                        <a:rPr lang="en-US" sz="1300" b="0" i="0" u="none" strike="noStrike" dirty="0">
                          <a:solidFill>
                            <a:srgbClr val="000000"/>
                          </a:solidFill>
                          <a:effectLst/>
                          <a:latin typeface="Georgia" panose="02040502050405020303" pitchFamily="18" charset="0"/>
                        </a:rPr>
                        <a:t>NPLs to Total Loans</a:t>
                      </a:r>
                    </a:p>
                  </a:txBody>
                  <a:tcPr marL="857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2.5%</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1.5%</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2.4%</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5.3%</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3.3%</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5.2%</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1353560808"/>
                  </a:ext>
                </a:extLst>
              </a:tr>
              <a:tr h="326614">
                <a:tc>
                  <a:txBody>
                    <a:bodyPr/>
                    <a:lstStyle/>
                    <a:p>
                      <a:pPr algn="l" fontAlgn="b"/>
                      <a:r>
                        <a:rPr lang="en-US" sz="1300" b="0" i="0" u="none" strike="noStrike" dirty="0">
                          <a:solidFill>
                            <a:srgbClr val="000000"/>
                          </a:solidFill>
                          <a:effectLst/>
                          <a:latin typeface="Georgia" panose="02040502050405020303" pitchFamily="18" charset="0"/>
                        </a:rPr>
                        <a:t>Provision to NPLs</a:t>
                      </a:r>
                    </a:p>
                  </a:txBody>
                  <a:tcPr marL="857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86.4%</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124.6%</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dirty="0">
                          <a:solidFill>
                            <a:srgbClr val="000000"/>
                          </a:solidFill>
                          <a:effectLst/>
                          <a:latin typeface="Georgia" panose="02040502050405020303" pitchFamily="18" charset="0"/>
                        </a:rPr>
                        <a:t>92.1%</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dirty="0">
                          <a:solidFill>
                            <a:srgbClr val="000000"/>
                          </a:solidFill>
                          <a:effectLst/>
                          <a:latin typeface="Georgia" panose="02040502050405020303" pitchFamily="18" charset="0"/>
                        </a:rPr>
                        <a:t>70.0%</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dirty="0">
                          <a:solidFill>
                            <a:srgbClr val="000000"/>
                          </a:solidFill>
                          <a:effectLst/>
                          <a:latin typeface="Georgia" panose="02040502050405020303" pitchFamily="18" charset="0"/>
                        </a:rPr>
                        <a:t>106.5%</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dirty="0">
                          <a:solidFill>
                            <a:srgbClr val="000000"/>
                          </a:solidFill>
                          <a:effectLst/>
                          <a:latin typeface="Georgia" panose="02040502050405020303" pitchFamily="18" charset="0"/>
                        </a:rPr>
                        <a:t>78.1%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58439458"/>
                  </a:ext>
                </a:extLst>
              </a:tr>
              <a:tr h="326614">
                <a:tc>
                  <a:txBody>
                    <a:bodyPr/>
                    <a:lstStyle/>
                    <a:p>
                      <a:pPr algn="l" fontAlgn="b"/>
                      <a:r>
                        <a:rPr lang="nl-NL" sz="1300" b="0" i="0" u="none" strike="noStrike" dirty="0">
                          <a:solidFill>
                            <a:srgbClr val="000000"/>
                          </a:solidFill>
                          <a:effectLst/>
                          <a:latin typeface="Georgia" panose="02040502050405020303" pitchFamily="18" charset="0"/>
                        </a:rPr>
                        <a:t>Net NPLs to Net Loans</a:t>
                      </a:r>
                    </a:p>
                  </a:txBody>
                  <a:tcPr marL="857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0.3%</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-0.4%</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0.2%</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1.7%</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-0.2%</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1.2%</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3202902943"/>
                  </a:ext>
                </a:extLst>
              </a:tr>
              <a:tr h="326614">
                <a:tc>
                  <a:txBody>
                    <a:bodyPr/>
                    <a:lstStyle/>
                    <a:p>
                      <a:pPr algn="l" fontAlgn="b"/>
                      <a:r>
                        <a:rPr lang="en-US" sz="1300" b="0" i="0" u="none" strike="noStrike" dirty="0">
                          <a:solidFill>
                            <a:srgbClr val="000000"/>
                          </a:solidFill>
                          <a:effectLst/>
                          <a:latin typeface="Georgia" panose="02040502050405020303" pitchFamily="18" charset="0"/>
                        </a:rPr>
                        <a:t>Net NPLs to Equity</a:t>
                      </a:r>
                    </a:p>
                  </a:txBody>
                  <a:tcPr marL="857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1.2%</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-1.5%</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0.7%</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a:solidFill>
                            <a:srgbClr val="000000"/>
                          </a:solidFill>
                          <a:effectLst/>
                          <a:latin typeface="Georgia" panose="02040502050405020303" pitchFamily="18" charset="0"/>
                        </a:rPr>
                        <a:t>6.8%</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dirty="0">
                          <a:solidFill>
                            <a:srgbClr val="000000"/>
                          </a:solidFill>
                          <a:effectLst/>
                          <a:latin typeface="Georgia" panose="02040502050405020303" pitchFamily="18" charset="0"/>
                        </a:rPr>
                        <a:t>-1.0%</a:t>
                      </a:r>
                    </a:p>
                  </a:txBody>
                  <a:tcPr marL="9525" marR="9525" marT="9525" marB="0" anchor="ctr">
                    <a:lnL>
                      <a:noFill/>
                    </a:lnL>
                    <a:lnR>
                      <a:noFill/>
                    </a:lnR>
                    <a:lnT>
                      <a:noFill/>
                    </a:lnT>
                    <a:lnB>
                      <a:noFill/>
                    </a:lnB>
                    <a:solidFill>
                      <a:srgbClr val="FFFFFF"/>
                    </a:solidFill>
                  </a:tcPr>
                </a:tc>
                <a:tc>
                  <a:txBody>
                    <a:bodyPr/>
                    <a:lstStyle/>
                    <a:p>
                      <a:pPr algn="ctr" fontAlgn="ctr"/>
                      <a:r>
                        <a:rPr lang="en-US" sz="1300" b="0" i="0" u="none" strike="noStrike" dirty="0">
                          <a:solidFill>
                            <a:srgbClr val="000000"/>
                          </a:solidFill>
                          <a:effectLst/>
                          <a:latin typeface="Georgia" panose="02040502050405020303" pitchFamily="18" charset="0"/>
                        </a:rPr>
                        <a:t>5.8%</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208223084"/>
                  </a:ext>
                </a:extLst>
              </a:tr>
            </a:tbl>
          </a:graphicData>
        </a:graphic>
      </p:graphicFrame>
      <p:sp>
        <p:nvSpPr>
          <p:cNvPr id="6"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1503961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105469" y="536080"/>
            <a:ext cx="6496334"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Microfinance Sector Advances Breakup</a:t>
            </a:r>
          </a:p>
        </p:txBody>
      </p:sp>
      <p:sp>
        <p:nvSpPr>
          <p:cNvPr id="4" name="TextBox 3"/>
          <p:cNvSpPr txBox="1"/>
          <p:nvPr/>
        </p:nvSpPr>
        <p:spPr>
          <a:xfrm>
            <a:off x="1219200" y="4274351"/>
            <a:ext cx="8534400" cy="1146239"/>
          </a:xfrm>
          <a:prstGeom prst="rect">
            <a:avLst/>
          </a:prstGeom>
          <a:noFill/>
        </p:spPr>
        <p:txBody>
          <a:bodyPr wrap="square" lIns="68355" tIns="34177" rIns="68355" bIns="34177" rtlCol="0">
            <a:spAutoFit/>
          </a:bodyPr>
          <a:lstStyle/>
          <a:p>
            <a:pPr marL="342780" indent="-342780" algn="just">
              <a:spcBef>
                <a:spcPct val="0"/>
              </a:spcBef>
              <a:buFont typeface="Wingdings" pitchFamily="2" charset="2"/>
              <a:buChar char="§"/>
            </a:pPr>
            <a:r>
              <a:rPr lang="en-US" sz="1400" dirty="0">
                <a:latin typeface="Georgia" panose="02040502050405020303" pitchFamily="18" charset="0"/>
              </a:rPr>
              <a:t>The advances portfolio is dominated by Agriculture and Livestock which constitute around 28.3% and 28.7% of the loan book.</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First Microfinance Bank advances portfolio is dominated by livestock which is 38.8% of the loan book, followed by Micro-enterprise (25.0%) and Agriculture (17.3%).</a:t>
            </a:r>
          </a:p>
        </p:txBody>
      </p:sp>
      <p:graphicFrame>
        <p:nvGraphicFramePr>
          <p:cNvPr id="6" name="Table 5"/>
          <p:cNvGraphicFramePr>
            <a:graphicFrameLocks noGrp="1"/>
          </p:cNvGraphicFramePr>
          <p:nvPr>
            <p:extLst>
              <p:ext uri="{D42A27DB-BD31-4B8C-83A1-F6EECF244321}">
                <p14:modId xmlns:p14="http://schemas.microsoft.com/office/powerpoint/2010/main" val="4261845517"/>
              </p:ext>
            </p:extLst>
          </p:nvPr>
        </p:nvGraphicFramePr>
        <p:xfrm>
          <a:off x="1600201" y="1300819"/>
          <a:ext cx="7383317" cy="2753124"/>
        </p:xfrm>
        <a:graphic>
          <a:graphicData uri="http://schemas.openxmlformats.org/drawingml/2006/table">
            <a:tbl>
              <a:tblPr/>
              <a:tblGrid>
                <a:gridCol w="2405203">
                  <a:extLst>
                    <a:ext uri="{9D8B030D-6E8A-4147-A177-3AD203B41FA5}">
                      <a16:colId xmlns:a16="http://schemas.microsoft.com/office/drawing/2014/main" xmlns="" val="2096300017"/>
                    </a:ext>
                  </a:extLst>
                </a:gridCol>
                <a:gridCol w="871272">
                  <a:extLst>
                    <a:ext uri="{9D8B030D-6E8A-4147-A177-3AD203B41FA5}">
                      <a16:colId xmlns:a16="http://schemas.microsoft.com/office/drawing/2014/main" xmlns="" val="708317875"/>
                    </a:ext>
                  </a:extLst>
                </a:gridCol>
                <a:gridCol w="1963431">
                  <a:extLst>
                    <a:ext uri="{9D8B030D-6E8A-4147-A177-3AD203B41FA5}">
                      <a16:colId xmlns:a16="http://schemas.microsoft.com/office/drawing/2014/main" xmlns="" val="1916160360"/>
                    </a:ext>
                  </a:extLst>
                </a:gridCol>
                <a:gridCol w="801734">
                  <a:extLst>
                    <a:ext uri="{9D8B030D-6E8A-4147-A177-3AD203B41FA5}">
                      <a16:colId xmlns:a16="http://schemas.microsoft.com/office/drawing/2014/main" xmlns="" val="1879097937"/>
                    </a:ext>
                  </a:extLst>
                </a:gridCol>
                <a:gridCol w="1341677">
                  <a:extLst>
                    <a:ext uri="{9D8B030D-6E8A-4147-A177-3AD203B41FA5}">
                      <a16:colId xmlns:a16="http://schemas.microsoft.com/office/drawing/2014/main" xmlns="" val="506832411"/>
                    </a:ext>
                  </a:extLst>
                </a:gridCol>
              </a:tblGrid>
              <a:tr h="565624">
                <a:tc>
                  <a:txBody>
                    <a:bodyPr/>
                    <a:lstStyle/>
                    <a:p>
                      <a:pPr algn="l" fontAlgn="b"/>
                      <a:r>
                        <a:rPr lang="en-US" sz="1300" b="1" i="0" u="none" strike="noStrike" dirty="0">
                          <a:solidFill>
                            <a:srgbClr val="FFFFFF"/>
                          </a:solidFill>
                          <a:effectLst/>
                          <a:latin typeface="Georgia" panose="02040502050405020303" pitchFamily="18" charset="0"/>
                        </a:rPr>
                        <a:t>PKR </a:t>
                      </a:r>
                      <a:r>
                        <a:rPr lang="en-US" sz="1300" b="1" i="0" u="none" strike="noStrike" dirty="0" err="1">
                          <a:solidFill>
                            <a:srgbClr val="FFFFFF"/>
                          </a:solidFill>
                          <a:effectLst/>
                          <a:latin typeface="Georgia" panose="02040502050405020303" pitchFamily="18" charset="0"/>
                        </a:rPr>
                        <a:t>Bn</a:t>
                      </a:r>
                      <a:endParaRPr lang="en-US" sz="1300" b="1" i="0" u="none" strike="noStrike" dirty="0">
                        <a:solidFill>
                          <a:srgbClr val="FFFFFF"/>
                        </a:solidFill>
                        <a:effectLst/>
                        <a:latin typeface="Georgia" panose="02040502050405020303" pitchFamily="18" charset="0"/>
                      </a:endParaRPr>
                    </a:p>
                  </a:txBody>
                  <a:tcPr marL="85725" marR="9525" marT="9525" marB="0" anchor="ctr">
                    <a:lnL>
                      <a:noFill/>
                    </a:lnL>
                    <a:lnR>
                      <a:noFill/>
                    </a:lnR>
                    <a:lnT>
                      <a:noFill/>
                    </a:lnT>
                    <a:lnB>
                      <a:noFill/>
                    </a:lnB>
                    <a:solidFill>
                      <a:srgbClr val="002060"/>
                    </a:solidFill>
                  </a:tcPr>
                </a:tc>
                <a:tc>
                  <a:txBody>
                    <a:bodyPr/>
                    <a:lstStyle/>
                    <a:p>
                      <a:pPr algn="ctr" fontAlgn="b"/>
                      <a:r>
                        <a:rPr lang="en-US" sz="1300" b="1" i="0" u="none" strike="noStrike" dirty="0">
                          <a:solidFill>
                            <a:srgbClr val="FFFFFF"/>
                          </a:solidFill>
                          <a:effectLst/>
                          <a:latin typeface="Georgia" panose="02040502050405020303" pitchFamily="18" charset="0"/>
                        </a:rPr>
                        <a:t>Advances</a:t>
                      </a:r>
                    </a:p>
                  </a:txBody>
                  <a:tcPr marL="9525" marR="9525" marT="9525" marB="0" anchor="ctr">
                    <a:lnL>
                      <a:noFill/>
                    </a:lnL>
                    <a:lnR>
                      <a:noFill/>
                    </a:lnR>
                    <a:lnT>
                      <a:noFill/>
                    </a:lnT>
                    <a:lnB>
                      <a:noFill/>
                    </a:lnB>
                    <a:solidFill>
                      <a:srgbClr val="002060"/>
                    </a:solidFill>
                  </a:tcPr>
                </a:tc>
                <a:tc>
                  <a:txBody>
                    <a:bodyPr/>
                    <a:lstStyle/>
                    <a:p>
                      <a:pPr algn="ctr" fontAlgn="b"/>
                      <a:r>
                        <a:rPr lang="en-US" sz="1300" b="1" i="0" u="none" strike="noStrike">
                          <a:solidFill>
                            <a:srgbClr val="FFFFFF"/>
                          </a:solidFill>
                          <a:effectLst/>
                          <a:latin typeface="Georgia" panose="02040502050405020303" pitchFamily="18" charset="0"/>
                        </a:rPr>
                        <a:t> (% of Total Advances)</a:t>
                      </a:r>
                    </a:p>
                  </a:txBody>
                  <a:tcPr marL="9525" marR="9525" marT="9525" marB="0" anchor="ctr">
                    <a:lnL>
                      <a:noFill/>
                    </a:lnL>
                    <a:lnR>
                      <a:noFill/>
                    </a:lnR>
                    <a:lnT>
                      <a:noFill/>
                    </a:lnT>
                    <a:lnB>
                      <a:noFill/>
                    </a:lnB>
                    <a:solidFill>
                      <a:srgbClr val="002060"/>
                    </a:solidFill>
                  </a:tcPr>
                </a:tc>
                <a:tc>
                  <a:txBody>
                    <a:bodyPr/>
                    <a:lstStyle/>
                    <a:p>
                      <a:pPr algn="ctr" fontAlgn="b"/>
                      <a:r>
                        <a:rPr lang="en-US" sz="1300" b="1" i="0" u="none" strike="noStrike">
                          <a:solidFill>
                            <a:srgbClr val="FFFFFF"/>
                          </a:solidFill>
                          <a:effectLst/>
                          <a:latin typeface="Georgia" panose="02040502050405020303" pitchFamily="18" charset="0"/>
                        </a:rPr>
                        <a:t>NPLs</a:t>
                      </a:r>
                    </a:p>
                  </a:txBody>
                  <a:tcPr marL="9525" marR="9525" marT="9525" marB="0" anchor="ctr">
                    <a:lnL>
                      <a:noFill/>
                    </a:lnL>
                    <a:lnR>
                      <a:noFill/>
                    </a:lnR>
                    <a:lnT>
                      <a:noFill/>
                    </a:lnT>
                    <a:lnB>
                      <a:noFill/>
                    </a:lnB>
                    <a:solidFill>
                      <a:srgbClr val="002060"/>
                    </a:solidFill>
                  </a:tcPr>
                </a:tc>
                <a:tc>
                  <a:txBody>
                    <a:bodyPr/>
                    <a:lstStyle/>
                    <a:p>
                      <a:pPr algn="ctr" fontAlgn="b"/>
                      <a:r>
                        <a:rPr lang="en-US" sz="1300" b="1" i="0" u="none" strike="noStrike" dirty="0">
                          <a:solidFill>
                            <a:srgbClr val="FFFFFF"/>
                          </a:solidFill>
                          <a:effectLst/>
                          <a:latin typeface="Georgia" panose="02040502050405020303" pitchFamily="18" charset="0"/>
                        </a:rPr>
                        <a:t>Infection </a:t>
                      </a:r>
                      <a:br>
                        <a:rPr lang="en-US" sz="1300" b="1" i="0" u="none" strike="noStrike" dirty="0">
                          <a:solidFill>
                            <a:srgbClr val="FFFFFF"/>
                          </a:solidFill>
                          <a:effectLst/>
                          <a:latin typeface="Georgia" panose="02040502050405020303" pitchFamily="18" charset="0"/>
                        </a:rPr>
                      </a:br>
                      <a:r>
                        <a:rPr lang="en-US" sz="1300" b="1" i="0" u="none" strike="noStrike" dirty="0">
                          <a:solidFill>
                            <a:srgbClr val="FFFFFF"/>
                          </a:solidFill>
                          <a:effectLst/>
                          <a:latin typeface="Georgia" panose="02040502050405020303" pitchFamily="18" charset="0"/>
                        </a:rPr>
                        <a:t>Ratio</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1402071119"/>
                  </a:ext>
                </a:extLst>
              </a:tr>
              <a:tr h="312500">
                <a:tc>
                  <a:txBody>
                    <a:bodyPr/>
                    <a:lstStyle/>
                    <a:p>
                      <a:pPr algn="l" fontAlgn="b"/>
                      <a:r>
                        <a:rPr lang="en-US" sz="1300" b="0" i="0" u="none" strike="noStrike" dirty="0">
                          <a:solidFill>
                            <a:srgbClr val="000000"/>
                          </a:solidFill>
                          <a:effectLst/>
                          <a:latin typeface="Georgia" panose="02040502050405020303" pitchFamily="18" charset="0"/>
                        </a:rPr>
                        <a:t>Enterprises </a:t>
                      </a:r>
                    </a:p>
                  </a:txBody>
                  <a:tcPr marL="85725" marR="9525" marT="9525" marB="0" anchor="ctr">
                    <a:lnL>
                      <a:noFill/>
                    </a:lnL>
                    <a:lnR>
                      <a:noFill/>
                    </a:lnR>
                    <a:lnT>
                      <a:noFill/>
                    </a:lnT>
                    <a:lnB>
                      <a:noFill/>
                    </a:lnB>
                  </a:tcPr>
                </a:tc>
                <a:tc>
                  <a:txBody>
                    <a:bodyPr/>
                    <a:lstStyle/>
                    <a:p>
                      <a:pPr algn="ctr" fontAlgn="ctr"/>
                      <a:r>
                        <a:rPr lang="en-US" sz="1300" b="0" i="0" u="none" strike="noStrike" dirty="0">
                          <a:solidFill>
                            <a:srgbClr val="000000"/>
                          </a:solidFill>
                          <a:effectLst/>
                          <a:latin typeface="Georgia" panose="02040502050405020303" pitchFamily="18" charset="0"/>
                        </a:rPr>
                        <a:t>77,471</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26.7%</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3,086</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4.0%</a:t>
                      </a:r>
                    </a:p>
                  </a:txBody>
                  <a:tcPr marL="9525" marR="9525" marT="9525" marB="0" anchor="ctr">
                    <a:lnL>
                      <a:noFill/>
                    </a:lnL>
                    <a:lnR>
                      <a:noFill/>
                    </a:lnR>
                    <a:lnT>
                      <a:noFill/>
                    </a:lnT>
                    <a:lnB>
                      <a:noFill/>
                    </a:lnB>
                  </a:tcPr>
                </a:tc>
                <a:extLst>
                  <a:ext uri="{0D108BD9-81ED-4DB2-BD59-A6C34878D82A}">
                    <a16:rowId xmlns:a16="http://schemas.microsoft.com/office/drawing/2014/main" xmlns="" val="640773605"/>
                  </a:ext>
                </a:extLst>
              </a:tr>
              <a:tr h="312500">
                <a:tc>
                  <a:txBody>
                    <a:bodyPr/>
                    <a:lstStyle/>
                    <a:p>
                      <a:pPr algn="l" fontAlgn="b"/>
                      <a:r>
                        <a:rPr lang="en-US" sz="1300" b="0" i="0" u="none" strike="noStrike" dirty="0">
                          <a:solidFill>
                            <a:srgbClr val="000000"/>
                          </a:solidFill>
                          <a:effectLst/>
                          <a:latin typeface="Georgia" panose="02040502050405020303" pitchFamily="18" charset="0"/>
                        </a:rPr>
                        <a:t>Agriculture </a:t>
                      </a:r>
                    </a:p>
                  </a:txBody>
                  <a:tcPr marL="857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82,003</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28.3%</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5,346</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6.5%</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2136177481"/>
                  </a:ext>
                </a:extLst>
              </a:tr>
              <a:tr h="312500">
                <a:tc>
                  <a:txBody>
                    <a:bodyPr/>
                    <a:lstStyle/>
                    <a:p>
                      <a:pPr algn="l" fontAlgn="b"/>
                      <a:r>
                        <a:rPr lang="en-US" sz="1300" b="0" i="0" u="none" strike="noStrike" dirty="0">
                          <a:solidFill>
                            <a:srgbClr val="000000"/>
                          </a:solidFill>
                          <a:effectLst/>
                          <a:latin typeface="Georgia" panose="02040502050405020303" pitchFamily="18" charset="0"/>
                        </a:rPr>
                        <a:t>Livestock </a:t>
                      </a:r>
                    </a:p>
                  </a:txBody>
                  <a:tcPr marL="857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83,377</a:t>
                      </a:r>
                    </a:p>
                  </a:txBody>
                  <a:tcPr marL="9525" marR="9525" marT="9525" marB="0" anchor="ctr">
                    <a:lnL>
                      <a:noFill/>
                    </a:lnL>
                    <a:lnR>
                      <a:noFill/>
                    </a:lnR>
                    <a:lnT>
                      <a:noFill/>
                    </a:lnT>
                    <a:lnB>
                      <a:noFill/>
                    </a:lnB>
                  </a:tcPr>
                </a:tc>
                <a:tc>
                  <a:txBody>
                    <a:bodyPr/>
                    <a:lstStyle/>
                    <a:p>
                      <a:pPr algn="ctr" fontAlgn="ctr"/>
                      <a:r>
                        <a:rPr lang="en-US" sz="1300" b="0" i="0" u="none" strike="noStrike" dirty="0">
                          <a:solidFill>
                            <a:srgbClr val="000000"/>
                          </a:solidFill>
                          <a:effectLst/>
                          <a:latin typeface="Georgia" panose="02040502050405020303" pitchFamily="18" charset="0"/>
                        </a:rPr>
                        <a:t>28.7%</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4,842</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5.8%</a:t>
                      </a:r>
                    </a:p>
                  </a:txBody>
                  <a:tcPr marL="9525" marR="9525" marT="9525" marB="0" anchor="ctr">
                    <a:lnL>
                      <a:noFill/>
                    </a:lnL>
                    <a:lnR>
                      <a:noFill/>
                    </a:lnR>
                    <a:lnT>
                      <a:noFill/>
                    </a:lnT>
                    <a:lnB>
                      <a:noFill/>
                    </a:lnB>
                  </a:tcPr>
                </a:tc>
                <a:extLst>
                  <a:ext uri="{0D108BD9-81ED-4DB2-BD59-A6C34878D82A}">
                    <a16:rowId xmlns:a16="http://schemas.microsoft.com/office/drawing/2014/main" xmlns="" val="2494052489"/>
                  </a:ext>
                </a:extLst>
              </a:tr>
              <a:tr h="312500">
                <a:tc>
                  <a:txBody>
                    <a:bodyPr/>
                    <a:lstStyle/>
                    <a:p>
                      <a:pPr algn="l" fontAlgn="b"/>
                      <a:r>
                        <a:rPr lang="en-US" sz="1300" b="0" i="0" u="none" strike="noStrike" dirty="0">
                          <a:solidFill>
                            <a:srgbClr val="000000"/>
                          </a:solidFill>
                          <a:effectLst/>
                          <a:latin typeface="Georgia" panose="02040502050405020303" pitchFamily="18" charset="0"/>
                        </a:rPr>
                        <a:t>Long term Housing finance </a:t>
                      </a:r>
                    </a:p>
                  </a:txBody>
                  <a:tcPr marL="857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20,182</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7.0%</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229</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1.1%</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3269048079"/>
                  </a:ext>
                </a:extLst>
              </a:tr>
              <a:tr h="312500">
                <a:tc>
                  <a:txBody>
                    <a:bodyPr/>
                    <a:lstStyle/>
                    <a:p>
                      <a:pPr algn="l" fontAlgn="b"/>
                      <a:r>
                        <a:rPr lang="en-US" sz="1300" b="0" i="0" u="none" strike="noStrike" dirty="0">
                          <a:solidFill>
                            <a:srgbClr val="000000"/>
                          </a:solidFill>
                          <a:effectLst/>
                          <a:latin typeface="Georgia" panose="02040502050405020303" pitchFamily="18" charset="0"/>
                        </a:rPr>
                        <a:t>Consumer lending </a:t>
                      </a:r>
                    </a:p>
                  </a:txBody>
                  <a:tcPr marL="857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6,047</a:t>
                      </a:r>
                    </a:p>
                  </a:txBody>
                  <a:tcPr marL="9525" marR="9525" marT="9525" marB="0" anchor="ctr">
                    <a:lnL>
                      <a:noFill/>
                    </a:lnL>
                    <a:lnR>
                      <a:noFill/>
                    </a:lnR>
                    <a:lnT>
                      <a:noFill/>
                    </a:lnT>
                    <a:lnB>
                      <a:noFill/>
                    </a:lnB>
                  </a:tcPr>
                </a:tc>
                <a:tc>
                  <a:txBody>
                    <a:bodyPr/>
                    <a:lstStyle/>
                    <a:p>
                      <a:pPr algn="ctr" fontAlgn="ctr"/>
                      <a:r>
                        <a:rPr lang="en-US" sz="1300" b="0" i="0" u="none" strike="noStrike" dirty="0">
                          <a:solidFill>
                            <a:srgbClr val="000000"/>
                          </a:solidFill>
                          <a:effectLst/>
                          <a:latin typeface="Georgia" panose="02040502050405020303" pitchFamily="18" charset="0"/>
                        </a:rPr>
                        <a:t>2.1%</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21</a:t>
                      </a:r>
                    </a:p>
                  </a:txBody>
                  <a:tcPr marL="9525" marR="9525" marT="9525" marB="0" anchor="ctr">
                    <a:lnL>
                      <a:noFill/>
                    </a:lnL>
                    <a:lnR>
                      <a:noFill/>
                    </a:lnR>
                    <a:lnT>
                      <a:noFill/>
                    </a:lnT>
                    <a:lnB>
                      <a:noFill/>
                    </a:lnB>
                  </a:tcPr>
                </a:tc>
                <a:tc>
                  <a:txBody>
                    <a:bodyPr/>
                    <a:lstStyle/>
                    <a:p>
                      <a:pPr algn="ctr" fontAlgn="ctr"/>
                      <a:r>
                        <a:rPr lang="en-US" sz="1300" b="0" i="0" u="none" strike="noStrike">
                          <a:solidFill>
                            <a:srgbClr val="000000"/>
                          </a:solidFill>
                          <a:effectLst/>
                          <a:latin typeface="Georgia" panose="02040502050405020303" pitchFamily="18" charset="0"/>
                        </a:rPr>
                        <a:t>0.4%</a:t>
                      </a:r>
                    </a:p>
                  </a:txBody>
                  <a:tcPr marL="9525" marR="9525" marT="9525" marB="0" anchor="ctr">
                    <a:lnL>
                      <a:noFill/>
                    </a:lnL>
                    <a:lnR>
                      <a:noFill/>
                    </a:lnR>
                    <a:lnT>
                      <a:noFill/>
                    </a:lnT>
                    <a:lnB>
                      <a:noFill/>
                    </a:lnB>
                  </a:tcPr>
                </a:tc>
                <a:extLst>
                  <a:ext uri="{0D108BD9-81ED-4DB2-BD59-A6C34878D82A}">
                    <a16:rowId xmlns:a16="http://schemas.microsoft.com/office/drawing/2014/main" xmlns="" val="1775275937"/>
                  </a:ext>
                </a:extLst>
              </a:tr>
              <a:tr h="312500">
                <a:tc>
                  <a:txBody>
                    <a:bodyPr/>
                    <a:lstStyle/>
                    <a:p>
                      <a:pPr algn="l" fontAlgn="b"/>
                      <a:r>
                        <a:rPr lang="en-US" sz="1300" b="0" i="0" u="none" strike="noStrike" dirty="0">
                          <a:solidFill>
                            <a:srgbClr val="000000"/>
                          </a:solidFill>
                          <a:effectLst/>
                          <a:latin typeface="Georgia" panose="02040502050405020303" pitchFamily="18" charset="0"/>
                        </a:rPr>
                        <a:t>Others</a:t>
                      </a:r>
                    </a:p>
                  </a:txBody>
                  <a:tcPr marL="857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20,937</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7.2%</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dirty="0">
                          <a:solidFill>
                            <a:srgbClr val="000000"/>
                          </a:solidFill>
                          <a:effectLst/>
                          <a:latin typeface="Georgia" panose="02040502050405020303" pitchFamily="18" charset="0"/>
                        </a:rPr>
                        <a:t>1,455</a:t>
                      </a:r>
                    </a:p>
                  </a:txBody>
                  <a:tcPr marL="9525" marR="9525" marT="9525" marB="0" anchor="ctr">
                    <a:lnL>
                      <a:noFill/>
                    </a:lnL>
                    <a:lnR>
                      <a:noFill/>
                    </a:lnR>
                    <a:lnT>
                      <a:noFill/>
                    </a:lnT>
                    <a:lnB>
                      <a:noFill/>
                    </a:lnB>
                    <a:solidFill>
                      <a:srgbClr val="D9D9D9"/>
                    </a:solidFill>
                  </a:tcPr>
                </a:tc>
                <a:tc>
                  <a:txBody>
                    <a:bodyPr/>
                    <a:lstStyle/>
                    <a:p>
                      <a:pPr algn="ctr" fontAlgn="ctr"/>
                      <a:r>
                        <a:rPr lang="en-US" sz="1300" b="0" i="0" u="none" strike="noStrike">
                          <a:solidFill>
                            <a:srgbClr val="000000"/>
                          </a:solidFill>
                          <a:effectLst/>
                          <a:latin typeface="Georgia" panose="02040502050405020303" pitchFamily="18" charset="0"/>
                        </a:rPr>
                        <a:t>6.9%</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1943633182"/>
                  </a:ext>
                </a:extLst>
              </a:tr>
              <a:tr h="312500">
                <a:tc>
                  <a:txBody>
                    <a:bodyPr/>
                    <a:lstStyle/>
                    <a:p>
                      <a:pPr algn="l" fontAlgn="b"/>
                      <a:r>
                        <a:rPr lang="en-US" sz="1300" b="1" i="0" u="none" strike="noStrike" dirty="0">
                          <a:solidFill>
                            <a:srgbClr val="000000"/>
                          </a:solidFill>
                          <a:effectLst/>
                          <a:latin typeface="Georgia" panose="02040502050405020303" pitchFamily="18" charset="0"/>
                        </a:rPr>
                        <a:t>Total</a:t>
                      </a:r>
                    </a:p>
                  </a:txBody>
                  <a:tcPr marL="85725" marR="9525" marT="9525" marB="0" anchor="ctr">
                    <a:lnL>
                      <a:noFill/>
                    </a:lnL>
                    <a:lnR>
                      <a:noFill/>
                    </a:lnR>
                    <a:lnT>
                      <a:noFill/>
                    </a:lnT>
                    <a:lnB>
                      <a:noFill/>
                    </a:lnB>
                  </a:tcPr>
                </a:tc>
                <a:tc>
                  <a:txBody>
                    <a:bodyPr/>
                    <a:lstStyle/>
                    <a:p>
                      <a:pPr algn="ctr" fontAlgn="ctr"/>
                      <a:r>
                        <a:rPr lang="en-US" sz="1300" b="1" i="0" u="none" strike="noStrike" dirty="0">
                          <a:solidFill>
                            <a:srgbClr val="000000"/>
                          </a:solidFill>
                          <a:effectLst/>
                          <a:latin typeface="Georgia" panose="02040502050405020303" pitchFamily="18" charset="0"/>
                        </a:rPr>
                        <a:t>290,017</a:t>
                      </a:r>
                    </a:p>
                  </a:txBody>
                  <a:tcPr marL="9525" marR="9525" marT="9525" marB="0" anchor="ctr">
                    <a:lnL>
                      <a:noFill/>
                    </a:lnL>
                    <a:lnR>
                      <a:noFill/>
                    </a:lnR>
                    <a:lnT>
                      <a:noFill/>
                    </a:lnT>
                    <a:lnB>
                      <a:noFill/>
                    </a:lnB>
                  </a:tcPr>
                </a:tc>
                <a:tc>
                  <a:txBody>
                    <a:bodyPr/>
                    <a:lstStyle/>
                    <a:p>
                      <a:pPr algn="ctr" fontAlgn="ctr"/>
                      <a:r>
                        <a:rPr lang="en-US" sz="1300" b="1" i="0" u="none" strike="noStrike">
                          <a:solidFill>
                            <a:srgbClr val="000000"/>
                          </a:solidFill>
                          <a:effectLst/>
                          <a:latin typeface="Georgia" panose="02040502050405020303" pitchFamily="18" charset="0"/>
                        </a:rPr>
                        <a:t>100.0%</a:t>
                      </a:r>
                    </a:p>
                  </a:txBody>
                  <a:tcPr marL="9525" marR="9525" marT="9525" marB="0" anchor="ctr">
                    <a:lnL>
                      <a:noFill/>
                    </a:lnL>
                    <a:lnR>
                      <a:noFill/>
                    </a:lnR>
                    <a:lnT>
                      <a:noFill/>
                    </a:lnT>
                    <a:lnB>
                      <a:noFill/>
                    </a:lnB>
                  </a:tcPr>
                </a:tc>
                <a:tc>
                  <a:txBody>
                    <a:bodyPr/>
                    <a:lstStyle/>
                    <a:p>
                      <a:pPr algn="ctr" fontAlgn="ctr"/>
                      <a:r>
                        <a:rPr lang="en-US" sz="1300" b="1" i="0" u="none" strike="noStrike" dirty="0">
                          <a:solidFill>
                            <a:srgbClr val="000000"/>
                          </a:solidFill>
                          <a:effectLst/>
                          <a:latin typeface="Georgia" panose="02040502050405020303" pitchFamily="18" charset="0"/>
                        </a:rPr>
                        <a:t>14,979</a:t>
                      </a:r>
                    </a:p>
                  </a:txBody>
                  <a:tcPr marL="9525" marR="9525" marT="9525" marB="0" anchor="ctr">
                    <a:lnL>
                      <a:noFill/>
                    </a:lnL>
                    <a:lnR>
                      <a:noFill/>
                    </a:lnR>
                    <a:lnT>
                      <a:noFill/>
                    </a:lnT>
                    <a:lnB>
                      <a:noFill/>
                    </a:lnB>
                  </a:tcPr>
                </a:tc>
                <a:tc>
                  <a:txBody>
                    <a:bodyPr/>
                    <a:lstStyle/>
                    <a:p>
                      <a:pPr algn="ctr" fontAlgn="ctr"/>
                      <a:r>
                        <a:rPr lang="en-US" sz="1300" b="1" i="0" u="none" strike="noStrike" dirty="0">
                          <a:solidFill>
                            <a:srgbClr val="000000"/>
                          </a:solidFill>
                          <a:effectLst/>
                          <a:latin typeface="Georgia" panose="02040502050405020303" pitchFamily="18" charset="0"/>
                        </a:rPr>
                        <a:t>5.2%</a:t>
                      </a:r>
                    </a:p>
                  </a:txBody>
                  <a:tcPr marL="9525" marR="9525" marT="9525" marB="0" anchor="ctr">
                    <a:lnL>
                      <a:noFill/>
                    </a:lnL>
                    <a:lnR>
                      <a:noFill/>
                    </a:lnR>
                    <a:lnT>
                      <a:noFill/>
                    </a:lnT>
                    <a:lnB>
                      <a:noFill/>
                    </a:lnB>
                  </a:tcPr>
                </a:tc>
                <a:extLst>
                  <a:ext uri="{0D108BD9-81ED-4DB2-BD59-A6C34878D82A}">
                    <a16:rowId xmlns:a16="http://schemas.microsoft.com/office/drawing/2014/main" xmlns="" val="433337630"/>
                  </a:ext>
                </a:extLst>
              </a:tr>
            </a:tbl>
          </a:graphicData>
        </a:graphic>
      </p:graphicFrame>
      <p:sp>
        <p:nvSpPr>
          <p:cNvPr id="7"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4120399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p:cNvSpPr txBox="1">
            <a:spLocks/>
          </p:cNvSpPr>
          <p:nvPr/>
        </p:nvSpPr>
        <p:spPr>
          <a:xfrm>
            <a:off x="1050877" y="421931"/>
            <a:ext cx="4558352" cy="544331"/>
          </a:xfrm>
          <a:prstGeom prst="rect">
            <a:avLst/>
          </a:prstGeom>
        </p:spPr>
        <p:txBody>
          <a:bodyPr vert="horz" lIns="91440" tIns="45720" rIns="91440" bIns="45720" rtlCol="0" anchor="ctr"/>
          <a:lstStyle/>
          <a:p>
            <a:pPr>
              <a:defRPr/>
            </a:pPr>
            <a:r>
              <a:rPr lang="en-US" sz="2400" b="1" dirty="0">
                <a:solidFill>
                  <a:srgbClr val="002060"/>
                </a:solidFill>
                <a:latin typeface="Georgia" panose="02040502050405020303" pitchFamily="18" charset="0"/>
              </a:rPr>
              <a:t>Microfinance Sector Risks</a:t>
            </a:r>
          </a:p>
        </p:txBody>
      </p:sp>
      <p:sp>
        <p:nvSpPr>
          <p:cNvPr id="11" name="TextBox 10"/>
          <p:cNvSpPr txBox="1"/>
          <p:nvPr/>
        </p:nvSpPr>
        <p:spPr>
          <a:xfrm>
            <a:off x="1219200" y="1066800"/>
            <a:ext cx="8388824" cy="4593337"/>
          </a:xfrm>
          <a:prstGeom prst="rect">
            <a:avLst/>
          </a:prstGeom>
          <a:noFill/>
        </p:spPr>
        <p:txBody>
          <a:bodyPr wrap="square" lIns="68355" tIns="34177" rIns="68355" bIns="34177" rtlCol="0">
            <a:spAutoFit/>
          </a:bodyPr>
          <a:lstStyle/>
          <a:p>
            <a:pPr marL="342900" indent="-342900" algn="just" defTabSz="914079">
              <a:spcBef>
                <a:spcPct val="0"/>
              </a:spcBef>
              <a:buFont typeface="Wingdings" pitchFamily="2" charset="2"/>
              <a:buChar char="§"/>
              <a:defRPr/>
            </a:pPr>
            <a:r>
              <a:rPr lang="en-US" sz="1400" dirty="0" smtClean="0">
                <a:latin typeface="Georgia" panose="02040502050405020303" pitchFamily="18" charset="0"/>
              </a:rPr>
              <a:t>The microfinance industry has some unique risk factors which differentiate it from the conventional banking space.</a:t>
            </a:r>
          </a:p>
          <a:p>
            <a:pPr marL="342900" indent="-342900" algn="just" defTabSz="914079">
              <a:spcBef>
                <a:spcPct val="0"/>
              </a:spcBef>
              <a:buFont typeface="Wingdings" pitchFamily="2" charset="2"/>
              <a:buChar char="§"/>
              <a:defRPr/>
            </a:pPr>
            <a:endParaRPr lang="en-US" sz="1400" dirty="0" smtClean="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smtClean="0">
                <a:latin typeface="Georgia" panose="02040502050405020303" pitchFamily="18" charset="0"/>
              </a:rPr>
              <a:t>The majority of the loans in MFB portfolio are to the live stock and agricultural sector. Thus any natural disaster such as floods or pest attacks can lead to non- performing loans in a cluster. The mitigation factor is to diversify exposure across geographical locations.</a:t>
            </a:r>
          </a:p>
          <a:p>
            <a:pPr marL="342900" indent="-342900" algn="just" defTabSz="914079">
              <a:spcBef>
                <a:spcPct val="0"/>
              </a:spcBef>
              <a:buFont typeface="Wingdings" pitchFamily="2" charset="2"/>
              <a:buChar char="§"/>
              <a:defRPr/>
            </a:pPr>
            <a:endParaRPr lang="en-US" sz="1400" dirty="0" smtClean="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smtClean="0">
                <a:latin typeface="Georgia" panose="02040502050405020303" pitchFamily="18" charset="0"/>
              </a:rPr>
              <a:t>Microenterprise loan is another important segment of the loan book. As majority of the loans lack any collateral worsening of macroeconomic situation can lead to increase in NPL in this segment. The mitigating factor is that the average loan size is quite small (~PKR 62,000) which helps prevent concentration risk.</a:t>
            </a:r>
          </a:p>
          <a:p>
            <a:pPr marL="342900" indent="-342900" algn="just" defTabSz="914079">
              <a:spcBef>
                <a:spcPct val="0"/>
              </a:spcBef>
              <a:buFont typeface="Wingdings" pitchFamily="2" charset="2"/>
              <a:buChar char="§"/>
              <a:defRPr/>
            </a:pPr>
            <a:endParaRPr lang="en-US" sz="1400" dirty="0" smtClean="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smtClean="0">
                <a:latin typeface="Georgia" panose="02040502050405020303" pitchFamily="18" charset="0"/>
              </a:rPr>
              <a:t>Liquidity management can be tricky for MFBs as they cannot avail SBP discount window unlike the conventional banks.</a:t>
            </a:r>
          </a:p>
          <a:p>
            <a:pPr marL="342900" indent="-342900" algn="just" defTabSz="914079">
              <a:spcBef>
                <a:spcPct val="0"/>
              </a:spcBef>
              <a:buFont typeface="Wingdings" pitchFamily="2" charset="2"/>
              <a:buChar char="§"/>
              <a:defRPr/>
            </a:pPr>
            <a:endParaRPr lang="en-US" sz="1400" dirty="0" smtClean="0">
              <a:latin typeface="Georgia" panose="02040502050405020303" pitchFamily="18" charset="0"/>
            </a:endParaRPr>
          </a:p>
          <a:p>
            <a:pPr marL="342900" indent="-342900" algn="just" defTabSz="914079">
              <a:spcBef>
                <a:spcPct val="0"/>
              </a:spcBef>
              <a:buFont typeface="Wingdings" pitchFamily="2" charset="2"/>
              <a:buChar char="§"/>
              <a:defRPr/>
            </a:pPr>
            <a:endParaRPr lang="en-US" sz="1400" dirty="0" smtClean="0">
              <a:latin typeface="Georgia" panose="02040502050405020303" pitchFamily="18" charset="0"/>
            </a:endParaRPr>
          </a:p>
          <a:p>
            <a:pPr marL="342900" indent="-342900" algn="just" defTabSz="914079">
              <a:spcBef>
                <a:spcPct val="0"/>
              </a:spcBef>
              <a:buFont typeface="Wingdings" pitchFamily="2" charset="2"/>
              <a:buChar char="§"/>
              <a:defRPr/>
            </a:pPr>
            <a:r>
              <a:rPr lang="en-US" sz="1400" dirty="0" smtClean="0">
                <a:latin typeface="Georgia" panose="02040502050405020303" pitchFamily="18" charset="0"/>
              </a:rPr>
              <a:t>Thus we have taken selective bets in the sector in those MFBs which have adequate capital, good profitability  and ability to absorb risk.</a:t>
            </a:r>
          </a:p>
          <a:p>
            <a:pPr algn="just" defTabSz="914079">
              <a:spcBef>
                <a:spcPct val="0"/>
              </a:spcBef>
              <a:defRPr/>
            </a:pPr>
            <a:endParaRPr lang="en-US" sz="1400" dirty="0" smtClean="0">
              <a:latin typeface="Georgia" panose="02040502050405020303" pitchFamily="18" charset="0"/>
            </a:endParaRPr>
          </a:p>
          <a:p>
            <a:pPr marL="342900" indent="-342900" algn="just" defTabSz="914079">
              <a:spcBef>
                <a:spcPct val="0"/>
              </a:spcBef>
              <a:buFont typeface="Wingdings" pitchFamily="2" charset="2"/>
              <a:buChar char="§"/>
              <a:defRPr/>
            </a:pPr>
            <a:endParaRPr lang="en-US" sz="1400" dirty="0" smtClean="0">
              <a:latin typeface="Georgia" panose="02040502050405020303" pitchFamily="18" charset="0"/>
            </a:endParaRPr>
          </a:p>
          <a:p>
            <a:pPr marL="342900" indent="-342900" algn="just" defTabSz="914079">
              <a:spcBef>
                <a:spcPct val="0"/>
              </a:spcBef>
              <a:defRPr/>
            </a:pPr>
            <a:endParaRPr lang="en-US" sz="1400" dirty="0"/>
          </a:p>
        </p:txBody>
      </p:sp>
      <p:sp>
        <p:nvSpPr>
          <p:cNvPr id="5"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16740880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187355" y="601284"/>
            <a:ext cx="5281684"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Microfinance Universe Deposit</a:t>
            </a:r>
          </a:p>
        </p:txBody>
      </p:sp>
      <p:sp>
        <p:nvSpPr>
          <p:cNvPr id="4" name="TextBox 3"/>
          <p:cNvSpPr txBox="1"/>
          <p:nvPr/>
        </p:nvSpPr>
        <p:spPr>
          <a:xfrm>
            <a:off x="1295400" y="5181600"/>
            <a:ext cx="8534400" cy="930796"/>
          </a:xfrm>
          <a:prstGeom prst="rect">
            <a:avLst/>
          </a:prstGeom>
          <a:noFill/>
        </p:spPr>
        <p:txBody>
          <a:bodyPr wrap="square" lIns="68355" tIns="34177" rIns="68355" bIns="34177" rtlCol="0">
            <a:spAutoFit/>
          </a:bodyPr>
          <a:lstStyle/>
          <a:p>
            <a:pPr marL="342780" indent="-342780" algn="just">
              <a:spcBef>
                <a:spcPct val="0"/>
              </a:spcBef>
              <a:buFont typeface="Wingdings" pitchFamily="2" charset="2"/>
              <a:buChar char="§"/>
            </a:pPr>
            <a:r>
              <a:rPr lang="en-US" sz="1400" dirty="0">
                <a:latin typeface="Georgia" panose="02040502050405020303" pitchFamily="18" charset="0"/>
              </a:rPr>
              <a:t>The universe deposit grew by 6% YTD in Sep-21.</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err="1">
                <a:latin typeface="Georgia" panose="02040502050405020303" pitchFamily="18" charset="0"/>
              </a:rPr>
              <a:t>Khushali</a:t>
            </a:r>
            <a:r>
              <a:rPr lang="en-US" sz="1400" dirty="0">
                <a:latin typeface="Georgia" panose="02040502050405020303" pitchFamily="18" charset="0"/>
              </a:rPr>
              <a:t> and NRSP registered negative growth while First </a:t>
            </a:r>
            <a:r>
              <a:rPr lang="en-US" sz="1400" dirty="0" err="1">
                <a:latin typeface="Georgia" panose="02040502050405020303" pitchFamily="18" charset="0"/>
              </a:rPr>
              <a:t>Mobilink</a:t>
            </a:r>
            <a:r>
              <a:rPr lang="en-US" sz="1400" dirty="0">
                <a:latin typeface="Georgia" panose="02040502050405020303" pitchFamily="18" charset="0"/>
              </a:rPr>
              <a:t> Microfinance recorded an impressive growth of 22%. </a:t>
            </a:r>
          </a:p>
        </p:txBody>
      </p:sp>
      <p:graphicFrame>
        <p:nvGraphicFramePr>
          <p:cNvPr id="6" name="Table 5"/>
          <p:cNvGraphicFramePr>
            <a:graphicFrameLocks noGrp="1"/>
          </p:cNvGraphicFramePr>
          <p:nvPr>
            <p:extLst>
              <p:ext uri="{D42A27DB-BD31-4B8C-83A1-F6EECF244321}">
                <p14:modId xmlns:p14="http://schemas.microsoft.com/office/powerpoint/2010/main" val="3899134784"/>
              </p:ext>
            </p:extLst>
          </p:nvPr>
        </p:nvGraphicFramePr>
        <p:xfrm>
          <a:off x="1447801" y="1145615"/>
          <a:ext cx="7772397" cy="3733800"/>
        </p:xfrm>
        <a:graphic>
          <a:graphicData uri="http://schemas.openxmlformats.org/drawingml/2006/table">
            <a:tbl>
              <a:tblPr/>
              <a:tblGrid>
                <a:gridCol w="2753451">
                  <a:extLst>
                    <a:ext uri="{9D8B030D-6E8A-4147-A177-3AD203B41FA5}">
                      <a16:colId xmlns:a16="http://schemas.microsoft.com/office/drawing/2014/main" xmlns="" val="2237938168"/>
                    </a:ext>
                  </a:extLst>
                </a:gridCol>
                <a:gridCol w="836491">
                  <a:extLst>
                    <a:ext uri="{9D8B030D-6E8A-4147-A177-3AD203B41FA5}">
                      <a16:colId xmlns:a16="http://schemas.microsoft.com/office/drawing/2014/main" xmlns="" val="1349361262"/>
                    </a:ext>
                  </a:extLst>
                </a:gridCol>
                <a:gridCol w="836491">
                  <a:extLst>
                    <a:ext uri="{9D8B030D-6E8A-4147-A177-3AD203B41FA5}">
                      <a16:colId xmlns:a16="http://schemas.microsoft.com/office/drawing/2014/main" xmlns="" val="2910469977"/>
                    </a:ext>
                  </a:extLst>
                </a:gridCol>
                <a:gridCol w="836491">
                  <a:extLst>
                    <a:ext uri="{9D8B030D-6E8A-4147-A177-3AD203B41FA5}">
                      <a16:colId xmlns:a16="http://schemas.microsoft.com/office/drawing/2014/main" xmlns="" val="2518978880"/>
                    </a:ext>
                  </a:extLst>
                </a:gridCol>
                <a:gridCol w="836491">
                  <a:extLst>
                    <a:ext uri="{9D8B030D-6E8A-4147-A177-3AD203B41FA5}">
                      <a16:colId xmlns:a16="http://schemas.microsoft.com/office/drawing/2014/main" xmlns="" val="117538747"/>
                    </a:ext>
                  </a:extLst>
                </a:gridCol>
                <a:gridCol w="836491">
                  <a:extLst>
                    <a:ext uri="{9D8B030D-6E8A-4147-A177-3AD203B41FA5}">
                      <a16:colId xmlns:a16="http://schemas.microsoft.com/office/drawing/2014/main" xmlns="" val="1329389788"/>
                    </a:ext>
                  </a:extLst>
                </a:gridCol>
                <a:gridCol w="836491">
                  <a:extLst>
                    <a:ext uri="{9D8B030D-6E8A-4147-A177-3AD203B41FA5}">
                      <a16:colId xmlns:a16="http://schemas.microsoft.com/office/drawing/2014/main" xmlns="" val="3426853203"/>
                    </a:ext>
                  </a:extLst>
                </a:gridCol>
              </a:tblGrid>
              <a:tr h="266700">
                <a:tc>
                  <a:txBody>
                    <a:bodyPr/>
                    <a:lstStyle/>
                    <a:p>
                      <a:pPr marL="91440" algn="l" fontAlgn="b"/>
                      <a:r>
                        <a:rPr lang="en-US" sz="1200" b="1" i="0" u="none" strike="noStrike" dirty="0">
                          <a:solidFill>
                            <a:srgbClr val="FFFFFF"/>
                          </a:solidFill>
                          <a:effectLst/>
                          <a:latin typeface="Georgia" panose="02040502050405020303" pitchFamily="18" charset="0"/>
                        </a:rPr>
                        <a:t>Deposits (PKR </a:t>
                      </a:r>
                      <a:r>
                        <a:rPr lang="en-US" sz="1200" b="1" i="0" u="none" strike="noStrike" dirty="0" err="1">
                          <a:solidFill>
                            <a:srgbClr val="FFFFFF"/>
                          </a:solidFill>
                          <a:effectLst/>
                          <a:latin typeface="Georgia" panose="02040502050405020303" pitchFamily="18" charset="0"/>
                        </a:rPr>
                        <a:t>Mn</a:t>
                      </a:r>
                      <a:r>
                        <a:rPr lang="en-US" sz="1200" b="1" i="0" u="none" strike="noStrike" dirty="0">
                          <a:solidFill>
                            <a:srgbClr val="FFFFFF"/>
                          </a:solidFill>
                          <a:effectLst/>
                          <a:latin typeface="Georgia" panose="02040502050405020303" pitchFamily="18" charset="0"/>
                        </a:rPr>
                        <a:t>)</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2060"/>
                    </a:solidFill>
                  </a:tcPr>
                </a:tc>
                <a:extLst>
                  <a:ext uri="{0D108BD9-81ED-4DB2-BD59-A6C34878D82A}">
                    <a16:rowId xmlns:a16="http://schemas.microsoft.com/office/drawing/2014/main" xmlns="" val="2829754438"/>
                  </a:ext>
                </a:extLst>
              </a:tr>
              <a:tr h="266700">
                <a:tc>
                  <a:txBody>
                    <a:bodyPr/>
                    <a:lstStyle/>
                    <a:p>
                      <a:pPr marL="91440" algn="l" fontAlgn="b"/>
                      <a:r>
                        <a:rPr lang="en-US" sz="1200" b="0" i="0" u="none" strike="noStrike" dirty="0" err="1">
                          <a:solidFill>
                            <a:srgbClr val="000000"/>
                          </a:solidFill>
                          <a:effectLst/>
                          <a:latin typeface="Georgia" panose="02040502050405020303" pitchFamily="18" charset="0"/>
                        </a:rPr>
                        <a:t>Khushhali</a:t>
                      </a:r>
                      <a:r>
                        <a:rPr lang="en-US" sz="1200" b="0" i="0" u="none" strike="noStrike" dirty="0">
                          <a:solidFill>
                            <a:srgbClr val="000000"/>
                          </a:solidFill>
                          <a:effectLst/>
                          <a:latin typeface="Georgia" panose="02040502050405020303" pitchFamily="18" charset="0"/>
                        </a:rPr>
                        <a:t>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21,179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45,747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56,018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63,882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88,650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85,776</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360631905"/>
                  </a:ext>
                </a:extLst>
              </a:tr>
              <a:tr h="266700">
                <a:tc>
                  <a:txBody>
                    <a:bodyPr/>
                    <a:lstStyle/>
                    <a:p>
                      <a:pPr marL="91440" algn="l" fontAlgn="b"/>
                      <a:r>
                        <a:rPr lang="en-US" sz="1200" b="0" i="0" u="none" strike="noStrike">
                          <a:solidFill>
                            <a:srgbClr val="000000"/>
                          </a:solidFill>
                          <a:effectLst/>
                          <a:latin typeface="Georgia" panose="02040502050405020303" pitchFamily="18" charset="0"/>
                        </a:rPr>
                        <a:t>First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12,237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20,887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31,129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38,404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61,726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75,259</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137240069"/>
                  </a:ext>
                </a:extLst>
              </a:tr>
              <a:tr h="266700">
                <a:tc>
                  <a:txBody>
                    <a:bodyPr/>
                    <a:lstStyle/>
                    <a:p>
                      <a:pPr marL="91440" algn="l" fontAlgn="b"/>
                      <a:r>
                        <a:rPr lang="en-US" sz="1200" b="0" i="0" u="none" strike="noStrike">
                          <a:solidFill>
                            <a:srgbClr val="000000"/>
                          </a:solidFill>
                          <a:effectLst/>
                          <a:latin typeface="Georgia" panose="02040502050405020303" pitchFamily="18" charset="0"/>
                        </a:rPr>
                        <a:t>Mobilink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10,306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14,943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22,091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29,225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46,807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51,407</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859020606"/>
                  </a:ext>
                </a:extLst>
              </a:tr>
              <a:tr h="266700">
                <a:tc>
                  <a:txBody>
                    <a:bodyPr/>
                    <a:lstStyle/>
                    <a:p>
                      <a:pPr marL="91440" algn="l" fontAlgn="b"/>
                      <a:r>
                        <a:rPr lang="en-US" sz="1200" b="0" i="0" u="none" strike="noStrike">
                          <a:solidFill>
                            <a:srgbClr val="000000"/>
                          </a:solidFill>
                          <a:effectLst/>
                          <a:latin typeface="Georgia" panose="02040502050405020303" pitchFamily="18" charset="0"/>
                        </a:rPr>
                        <a:t>U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8,110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11,971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20,535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23,290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46,105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50,582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02775048"/>
                  </a:ext>
                </a:extLst>
              </a:tr>
              <a:tr h="266700">
                <a:tc>
                  <a:txBody>
                    <a:bodyPr/>
                    <a:lstStyle/>
                    <a:p>
                      <a:pPr marL="91440" algn="l" fontAlgn="b"/>
                      <a:r>
                        <a:rPr lang="en-US" sz="1200" b="0" i="0" u="none" strike="noStrike">
                          <a:solidFill>
                            <a:srgbClr val="000000"/>
                          </a:solidFill>
                          <a:effectLst/>
                          <a:latin typeface="Georgia" panose="02040502050405020303" pitchFamily="18" charset="0"/>
                        </a:rPr>
                        <a:t>NRSP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16,922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23,672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26,263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26,651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39,285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36,372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83771709"/>
                  </a:ext>
                </a:extLst>
              </a:tr>
              <a:tr h="266700">
                <a:tc>
                  <a:txBody>
                    <a:bodyPr/>
                    <a:lstStyle/>
                    <a:p>
                      <a:pPr marL="91440" algn="l" fontAlgn="b"/>
                      <a:r>
                        <a:rPr lang="en-US" sz="1200" b="1" i="0" u="none" strike="noStrike">
                          <a:solidFill>
                            <a:srgbClr val="000000"/>
                          </a:solidFill>
                          <a:effectLst/>
                          <a:latin typeface="Georgia" panose="02040502050405020303" pitchFamily="18" charset="0"/>
                        </a:rPr>
                        <a:t>Total</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1" i="0" u="none" strike="noStrike">
                          <a:solidFill>
                            <a:srgbClr val="000000"/>
                          </a:solidFill>
                          <a:effectLst/>
                          <a:latin typeface="Georgia" panose="02040502050405020303" pitchFamily="18" charset="0"/>
                        </a:rPr>
                        <a:t>68,755</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dirty="0">
                          <a:solidFill>
                            <a:srgbClr val="000000"/>
                          </a:solidFill>
                          <a:effectLst/>
                          <a:latin typeface="Georgia" panose="02040502050405020303" pitchFamily="18" charset="0"/>
                        </a:rPr>
                        <a:t>117,220</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a:solidFill>
                            <a:srgbClr val="000000"/>
                          </a:solidFill>
                          <a:effectLst/>
                          <a:latin typeface="Georgia" panose="02040502050405020303" pitchFamily="18" charset="0"/>
                        </a:rPr>
                        <a:t>156,036</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a:solidFill>
                            <a:srgbClr val="000000"/>
                          </a:solidFill>
                          <a:effectLst/>
                          <a:latin typeface="Georgia" panose="02040502050405020303" pitchFamily="18" charset="0"/>
                        </a:rPr>
                        <a:t>181,452</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a:solidFill>
                            <a:srgbClr val="000000"/>
                          </a:solidFill>
                          <a:effectLst/>
                          <a:latin typeface="Georgia" panose="02040502050405020303" pitchFamily="18" charset="0"/>
                        </a:rPr>
                        <a:t>282,572</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a:solidFill>
                            <a:srgbClr val="000000"/>
                          </a:solidFill>
                          <a:effectLst/>
                          <a:latin typeface="Georgia" panose="02040502050405020303" pitchFamily="18" charset="0"/>
                        </a:rPr>
                        <a:t>299,396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793561968"/>
                  </a:ext>
                </a:extLst>
              </a:tr>
              <a:tr h="266700">
                <a:tc>
                  <a:txBody>
                    <a:bodyPr/>
                    <a:lstStyle/>
                    <a:p>
                      <a:pPr marL="91440" algn="l" fontAlgn="b"/>
                      <a:r>
                        <a:rPr lang="en-US" sz="1200" b="1" i="0" u="none" strike="noStrike">
                          <a:solidFill>
                            <a:srgbClr val="FFFFFF"/>
                          </a:solidFill>
                          <a:effectLst/>
                          <a:latin typeface="Georgia" panose="02040502050405020303" pitchFamily="18" charset="0"/>
                        </a:rPr>
                        <a:t>Deposits Growth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002060"/>
                    </a:solidFill>
                  </a:tcPr>
                </a:tc>
                <a:extLst>
                  <a:ext uri="{0D108BD9-81ED-4DB2-BD59-A6C34878D82A}">
                    <a16:rowId xmlns:a16="http://schemas.microsoft.com/office/drawing/2014/main" xmlns="" val="421697606"/>
                  </a:ext>
                </a:extLst>
              </a:tr>
              <a:tr h="266700">
                <a:tc>
                  <a:txBody>
                    <a:bodyPr/>
                    <a:lstStyle/>
                    <a:p>
                      <a:pPr marL="91440" algn="l" fontAlgn="b"/>
                      <a:r>
                        <a:rPr lang="en-US" sz="1200" b="0" i="0" u="none" strike="noStrike">
                          <a:solidFill>
                            <a:srgbClr val="000000"/>
                          </a:solidFill>
                          <a:effectLst/>
                          <a:latin typeface="Georgia" panose="02040502050405020303" pitchFamily="18" charset="0"/>
                        </a:rPr>
                        <a:t>Khushhali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22%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049487065"/>
                  </a:ext>
                </a:extLst>
              </a:tr>
              <a:tr h="266700">
                <a:tc>
                  <a:txBody>
                    <a:bodyPr/>
                    <a:lstStyle/>
                    <a:p>
                      <a:pPr marL="91440" algn="l" fontAlgn="b"/>
                      <a:r>
                        <a:rPr lang="en-US" sz="1200" b="0" i="0" u="none" strike="noStrike">
                          <a:solidFill>
                            <a:srgbClr val="000000"/>
                          </a:solidFill>
                          <a:effectLst/>
                          <a:latin typeface="Georgia" panose="02040502050405020303" pitchFamily="18" charset="0"/>
                        </a:rPr>
                        <a:t>First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49%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23%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662080623"/>
                  </a:ext>
                </a:extLst>
              </a:tr>
              <a:tr h="266700">
                <a:tc>
                  <a:txBody>
                    <a:bodyPr/>
                    <a:lstStyle/>
                    <a:p>
                      <a:pPr marL="91440" algn="l" fontAlgn="b"/>
                      <a:r>
                        <a:rPr lang="en-US" sz="1200" b="0" i="0" u="none" strike="noStrike">
                          <a:solidFill>
                            <a:srgbClr val="000000"/>
                          </a:solidFill>
                          <a:effectLst/>
                          <a:latin typeface="Georgia" panose="02040502050405020303" pitchFamily="18" charset="0"/>
                        </a:rPr>
                        <a:t>Mobilink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17939629"/>
                  </a:ext>
                </a:extLst>
              </a:tr>
              <a:tr h="266700">
                <a:tc>
                  <a:txBody>
                    <a:bodyPr/>
                    <a:lstStyle/>
                    <a:p>
                      <a:pPr marL="91440" algn="l" fontAlgn="b"/>
                      <a:r>
                        <a:rPr lang="en-US" sz="1200" b="0" i="0" u="none" strike="noStrike">
                          <a:solidFill>
                            <a:srgbClr val="000000"/>
                          </a:solidFill>
                          <a:effectLst/>
                          <a:latin typeface="Georgia" panose="02040502050405020303" pitchFamily="18" charset="0"/>
                        </a:rPr>
                        <a:t>U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98%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697435339"/>
                  </a:ext>
                </a:extLst>
              </a:tr>
              <a:tr h="266700">
                <a:tc>
                  <a:txBody>
                    <a:bodyPr/>
                    <a:lstStyle/>
                    <a:p>
                      <a:pPr marL="91440" algn="l" fontAlgn="b"/>
                      <a:r>
                        <a:rPr lang="en-US" sz="1200" b="0" i="0" u="none" strike="noStrike">
                          <a:solidFill>
                            <a:srgbClr val="000000"/>
                          </a:solidFill>
                          <a:effectLst/>
                          <a:latin typeface="Georgia" panose="02040502050405020303" pitchFamily="18" charset="0"/>
                        </a:rPr>
                        <a:t>NRSP Microfinance Bank</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47%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177425154"/>
                  </a:ext>
                </a:extLst>
              </a:tr>
              <a:tr h="266700">
                <a:tc>
                  <a:txBody>
                    <a:bodyPr/>
                    <a:lstStyle/>
                    <a:p>
                      <a:pPr marL="91440" algn="l" fontAlgn="b"/>
                      <a:r>
                        <a:rPr lang="en-US" sz="1200" b="1" i="0" u="none" strike="noStrike" dirty="0">
                          <a:solidFill>
                            <a:srgbClr val="000000"/>
                          </a:solidFill>
                          <a:effectLst/>
                          <a:latin typeface="Georgia" panose="02040502050405020303" pitchFamily="18" charset="0"/>
                        </a:rPr>
                        <a:t>Total</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70%</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33%</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000000"/>
                          </a:solidFill>
                          <a:effectLst/>
                          <a:latin typeface="Georgia" panose="02040502050405020303" pitchFamily="18" charset="0"/>
                        </a:rPr>
                        <a:t>16%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000000"/>
                          </a:solidFill>
                          <a:effectLst/>
                          <a:latin typeface="Georgia" panose="02040502050405020303" pitchFamily="18" charset="0"/>
                        </a:rPr>
                        <a:t>56%</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1" i="0" u="none" strike="noStrike" dirty="0">
                          <a:solidFill>
                            <a:srgbClr val="000000"/>
                          </a:solidFill>
                          <a:effectLst/>
                          <a:latin typeface="Georgia" panose="02040502050405020303" pitchFamily="18" charset="0"/>
                        </a:rPr>
                        <a:t>6%</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20667418"/>
                  </a:ext>
                </a:extLst>
              </a:tr>
            </a:tbl>
          </a:graphicData>
        </a:graphic>
      </p:graphicFrame>
      <p:sp>
        <p:nvSpPr>
          <p:cNvPr id="7"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23343710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050878" y="517465"/>
            <a:ext cx="6291618"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Microfinance Universe Asset Quality</a:t>
            </a:r>
          </a:p>
        </p:txBody>
      </p:sp>
      <p:graphicFrame>
        <p:nvGraphicFramePr>
          <p:cNvPr id="6" name="Table 5"/>
          <p:cNvGraphicFramePr>
            <a:graphicFrameLocks noGrp="1"/>
          </p:cNvGraphicFramePr>
          <p:nvPr>
            <p:extLst>
              <p:ext uri="{D42A27DB-BD31-4B8C-83A1-F6EECF244321}">
                <p14:modId xmlns:p14="http://schemas.microsoft.com/office/powerpoint/2010/main" val="1020609864"/>
              </p:ext>
            </p:extLst>
          </p:nvPr>
        </p:nvGraphicFramePr>
        <p:xfrm>
          <a:off x="1409702" y="1219200"/>
          <a:ext cx="8153397" cy="3962406"/>
        </p:xfrm>
        <a:graphic>
          <a:graphicData uri="http://schemas.openxmlformats.org/drawingml/2006/table">
            <a:tbl>
              <a:tblPr/>
              <a:tblGrid>
                <a:gridCol w="2969781">
                  <a:extLst>
                    <a:ext uri="{9D8B030D-6E8A-4147-A177-3AD203B41FA5}">
                      <a16:colId xmlns:a16="http://schemas.microsoft.com/office/drawing/2014/main" xmlns="" val="713829033"/>
                    </a:ext>
                  </a:extLst>
                </a:gridCol>
                <a:gridCol w="863936">
                  <a:extLst>
                    <a:ext uri="{9D8B030D-6E8A-4147-A177-3AD203B41FA5}">
                      <a16:colId xmlns:a16="http://schemas.microsoft.com/office/drawing/2014/main" xmlns="" val="4157632571"/>
                    </a:ext>
                  </a:extLst>
                </a:gridCol>
                <a:gridCol w="863936">
                  <a:extLst>
                    <a:ext uri="{9D8B030D-6E8A-4147-A177-3AD203B41FA5}">
                      <a16:colId xmlns:a16="http://schemas.microsoft.com/office/drawing/2014/main" xmlns="" val="2284457243"/>
                    </a:ext>
                  </a:extLst>
                </a:gridCol>
                <a:gridCol w="863936">
                  <a:extLst>
                    <a:ext uri="{9D8B030D-6E8A-4147-A177-3AD203B41FA5}">
                      <a16:colId xmlns:a16="http://schemas.microsoft.com/office/drawing/2014/main" xmlns="" val="2627661966"/>
                    </a:ext>
                  </a:extLst>
                </a:gridCol>
                <a:gridCol w="863936">
                  <a:extLst>
                    <a:ext uri="{9D8B030D-6E8A-4147-A177-3AD203B41FA5}">
                      <a16:colId xmlns:a16="http://schemas.microsoft.com/office/drawing/2014/main" xmlns="" val="3967122617"/>
                    </a:ext>
                  </a:extLst>
                </a:gridCol>
                <a:gridCol w="863936">
                  <a:extLst>
                    <a:ext uri="{9D8B030D-6E8A-4147-A177-3AD203B41FA5}">
                      <a16:colId xmlns:a16="http://schemas.microsoft.com/office/drawing/2014/main" xmlns="" val="2939720753"/>
                    </a:ext>
                  </a:extLst>
                </a:gridCol>
                <a:gridCol w="863936">
                  <a:extLst>
                    <a:ext uri="{9D8B030D-6E8A-4147-A177-3AD203B41FA5}">
                      <a16:colId xmlns:a16="http://schemas.microsoft.com/office/drawing/2014/main" xmlns="" val="1744319185"/>
                    </a:ext>
                  </a:extLst>
                </a:gridCol>
              </a:tblGrid>
              <a:tr h="283029">
                <a:tc>
                  <a:txBody>
                    <a:bodyPr/>
                    <a:lstStyle/>
                    <a:p>
                      <a:pPr marL="91440" algn="l" fontAlgn="b"/>
                      <a:r>
                        <a:rPr lang="en-US" sz="1200" b="1" i="0" u="none" strike="noStrike" dirty="0">
                          <a:solidFill>
                            <a:srgbClr val="FFFFFF"/>
                          </a:solidFill>
                          <a:effectLst/>
                          <a:latin typeface="Georgia" panose="02040502050405020303" pitchFamily="18" charset="0"/>
                        </a:rPr>
                        <a:t>NPL (PKR </a:t>
                      </a:r>
                      <a:r>
                        <a:rPr lang="en-US" sz="1200" b="1" i="0" u="none" strike="noStrike" dirty="0" err="1">
                          <a:solidFill>
                            <a:srgbClr val="FFFFFF"/>
                          </a:solidFill>
                          <a:effectLst/>
                          <a:latin typeface="Georgia" panose="02040502050405020303" pitchFamily="18" charset="0"/>
                        </a:rPr>
                        <a:t>Mn</a:t>
                      </a:r>
                      <a:r>
                        <a:rPr lang="en-US" sz="1200" b="1" i="0" u="none" strike="noStrike" dirty="0">
                          <a:solidFill>
                            <a:srgbClr val="FFFFFF"/>
                          </a:solidFill>
                          <a:effectLst/>
                          <a:latin typeface="Georgia" panose="02040502050405020303" pitchFamily="18" charset="0"/>
                        </a:rPr>
                        <a:t>)</a:t>
                      </a:r>
                    </a:p>
                  </a:txBody>
                  <a:tcPr marL="9525" marR="9525" marT="9525" marB="0" anchor="b">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477104939"/>
                  </a:ext>
                </a:extLst>
              </a:tr>
              <a:tr h="283029">
                <a:tc>
                  <a:txBody>
                    <a:bodyPr/>
                    <a:lstStyle/>
                    <a:p>
                      <a:pPr marL="91440" algn="l" fontAlgn="b"/>
                      <a:r>
                        <a:rPr lang="en-US" sz="1200" b="0" i="0" u="none" strike="noStrike" dirty="0" err="1">
                          <a:solidFill>
                            <a:srgbClr val="000000"/>
                          </a:solidFill>
                          <a:effectLst/>
                          <a:latin typeface="Georgia" panose="02040502050405020303" pitchFamily="18" charset="0"/>
                        </a:rPr>
                        <a:t>Khushhali</a:t>
                      </a:r>
                      <a:r>
                        <a:rPr lang="en-US" sz="1200" b="0" i="0" u="none" strike="noStrike" dirty="0">
                          <a:solidFill>
                            <a:srgbClr val="000000"/>
                          </a:solidFill>
                          <a:effectLst/>
                          <a:latin typeface="Georgia" panose="02040502050405020303" pitchFamily="18" charset="0"/>
                        </a:rPr>
                        <a: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422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382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628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2,544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1,893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4,613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729248935"/>
                  </a:ext>
                </a:extLst>
              </a:tr>
              <a:tr h="283029">
                <a:tc>
                  <a:txBody>
                    <a:bodyPr/>
                    <a:lstStyle/>
                    <a:p>
                      <a:pPr marL="91440" algn="l" fontAlgn="b"/>
                      <a:r>
                        <a:rPr lang="en-US" sz="1200" b="0" i="0" u="none" strike="noStrike" dirty="0">
                          <a:solidFill>
                            <a:srgbClr val="000000"/>
                          </a:solidFill>
                          <a:effectLst/>
                          <a:latin typeface="Georgia" panose="02040502050405020303" pitchFamily="18" charset="0"/>
                        </a:rPr>
                        <a:t>First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214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1,106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1,205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1,282</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348085968"/>
                  </a:ext>
                </a:extLst>
              </a:tr>
              <a:tr h="283029">
                <a:tc>
                  <a:txBody>
                    <a:bodyPr/>
                    <a:lstStyle/>
                    <a:p>
                      <a:pPr marL="91440" algn="l" fontAlgn="b"/>
                      <a:r>
                        <a:rPr lang="en-US" sz="1200" b="0" i="0" u="none" strike="noStrike" dirty="0" err="1">
                          <a:solidFill>
                            <a:srgbClr val="000000"/>
                          </a:solidFill>
                          <a:effectLst/>
                          <a:latin typeface="Georgia" panose="02040502050405020303" pitchFamily="18" charset="0"/>
                        </a:rPr>
                        <a:t>Mobilink</a:t>
                      </a:r>
                      <a:r>
                        <a:rPr lang="en-US" sz="1200" b="0" i="0" u="none" strike="noStrike" dirty="0">
                          <a:solidFill>
                            <a:srgbClr val="000000"/>
                          </a:solidFill>
                          <a:effectLst/>
                          <a:latin typeface="Georgia" panose="02040502050405020303" pitchFamily="18" charset="0"/>
                        </a:rPr>
                        <a: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585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714</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520092272"/>
                  </a:ext>
                </a:extLst>
              </a:tr>
              <a:tr h="283029">
                <a:tc>
                  <a:txBody>
                    <a:bodyPr/>
                    <a:lstStyle/>
                    <a:p>
                      <a:pPr marL="91440" algn="l" fontAlgn="b"/>
                      <a:r>
                        <a:rPr lang="en-US" sz="1200" b="0" i="0" u="none" strike="noStrike" dirty="0">
                          <a:solidFill>
                            <a:srgbClr val="000000"/>
                          </a:solidFill>
                          <a:effectLst/>
                          <a:latin typeface="Georgia" panose="02040502050405020303" pitchFamily="18" charset="0"/>
                        </a:rPr>
                        <a:t>U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218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898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1,187</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410213784"/>
                  </a:ext>
                </a:extLst>
              </a:tr>
              <a:tr h="283029">
                <a:tc>
                  <a:txBody>
                    <a:bodyPr/>
                    <a:lstStyle/>
                    <a:p>
                      <a:pPr marL="91440" algn="l" fontAlgn="b"/>
                      <a:r>
                        <a:rPr lang="en-US" sz="1200" b="0" i="0" u="none" strike="noStrike" dirty="0">
                          <a:solidFill>
                            <a:srgbClr val="000000"/>
                          </a:solidFill>
                          <a:effectLst/>
                          <a:latin typeface="Georgia" panose="02040502050405020303" pitchFamily="18" charset="0"/>
                        </a:rPr>
                        <a:t>NRSP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646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450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1,242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1,641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658018431"/>
                  </a:ext>
                </a:extLst>
              </a:tr>
              <a:tr h="283029">
                <a:tc>
                  <a:txBody>
                    <a:bodyPr/>
                    <a:lstStyle/>
                    <a:p>
                      <a:pPr marL="91440" algn="l" fontAlgn="b"/>
                      <a:r>
                        <a:rPr lang="en-US" sz="1200" b="1" i="0" u="none" strike="noStrike" dirty="0">
                          <a:solidFill>
                            <a:srgbClr val="000000"/>
                          </a:solidFill>
                          <a:effectLst/>
                          <a:latin typeface="Georgia" panose="02040502050405020303" pitchFamily="18" charset="0"/>
                        </a:rPr>
                        <a:t>Total</a:t>
                      </a:r>
                    </a:p>
                  </a:txBody>
                  <a:tcPr marL="9525" marR="9525" marT="9525" marB="0" anchor="b">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557</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626</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dirty="0">
                          <a:solidFill>
                            <a:srgbClr val="000000"/>
                          </a:solidFill>
                          <a:effectLst/>
                          <a:latin typeface="Georgia" panose="02040502050405020303" pitchFamily="18" charset="0"/>
                        </a:rPr>
                        <a:t>1,868</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5,582</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4,444</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9,437</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476008253"/>
                  </a:ext>
                </a:extLst>
              </a:tr>
              <a:tr h="283029">
                <a:tc>
                  <a:txBody>
                    <a:bodyPr/>
                    <a:lstStyle/>
                    <a:p>
                      <a:pPr marL="91440" algn="l" fontAlgn="b"/>
                      <a:r>
                        <a:rPr lang="en-US" sz="1200" b="1" i="0" u="none" strike="noStrike" dirty="0">
                          <a:solidFill>
                            <a:srgbClr val="FFFFFF"/>
                          </a:solidFill>
                          <a:effectLst/>
                          <a:latin typeface="Georgia" panose="02040502050405020303" pitchFamily="18" charset="0"/>
                        </a:rPr>
                        <a:t>Provisioning (PKR </a:t>
                      </a:r>
                      <a:r>
                        <a:rPr lang="en-US" sz="1200" b="1" i="0" u="none" strike="noStrike" dirty="0" err="1">
                          <a:solidFill>
                            <a:srgbClr val="FFFFFF"/>
                          </a:solidFill>
                          <a:effectLst/>
                          <a:latin typeface="Georgia" panose="02040502050405020303" pitchFamily="18" charset="0"/>
                        </a:rPr>
                        <a:t>Mn</a:t>
                      </a:r>
                      <a:r>
                        <a:rPr lang="en-US" sz="1200" b="1" i="0" u="none" strike="noStrike" dirty="0">
                          <a:solidFill>
                            <a:srgbClr val="FFFFFF"/>
                          </a:solidFill>
                          <a:effectLst/>
                          <a:latin typeface="Georgia" panose="02040502050405020303" pitchFamily="18" charset="0"/>
                        </a:rPr>
                        <a:t>)</a:t>
                      </a:r>
                    </a:p>
                  </a:txBody>
                  <a:tcPr marL="9525" marR="9525" marT="9525" marB="0" anchor="b">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dirty="0">
                          <a:solidFill>
                            <a:srgbClr val="FFFFFF"/>
                          </a:solidFill>
                          <a:effectLst/>
                          <a:latin typeface="Georgia" panose="02040502050405020303" pitchFamily="18" charset="0"/>
                        </a:rPr>
                        <a:t>CY19</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3166404596"/>
                  </a:ext>
                </a:extLst>
              </a:tr>
              <a:tr h="283029">
                <a:tc>
                  <a:txBody>
                    <a:bodyPr/>
                    <a:lstStyle/>
                    <a:p>
                      <a:pPr marL="91440" algn="l" fontAlgn="b"/>
                      <a:r>
                        <a:rPr lang="en-US" sz="1200" b="0" i="0" u="none" strike="noStrike" dirty="0" err="1">
                          <a:solidFill>
                            <a:srgbClr val="000000"/>
                          </a:solidFill>
                          <a:effectLst/>
                          <a:latin typeface="Georgia" panose="02040502050405020303" pitchFamily="18" charset="0"/>
                        </a:rPr>
                        <a:t>Khushhali</a:t>
                      </a:r>
                      <a:r>
                        <a:rPr lang="en-US" sz="1200" b="0" i="0" u="none" strike="noStrike" dirty="0">
                          <a:solidFill>
                            <a:srgbClr val="000000"/>
                          </a:solidFill>
                          <a:effectLst/>
                          <a:latin typeface="Georgia" panose="02040502050405020303" pitchFamily="18" charset="0"/>
                        </a:rPr>
                        <a: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369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598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721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1,257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1,465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2,311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476533548"/>
                  </a:ext>
                </a:extLst>
              </a:tr>
              <a:tr h="283029">
                <a:tc>
                  <a:txBody>
                    <a:bodyPr/>
                    <a:lstStyle/>
                    <a:p>
                      <a:pPr marL="91440" algn="l" fontAlgn="b"/>
                      <a:r>
                        <a:rPr lang="en-US" sz="1200" b="0" i="0" u="none" strike="noStrike" dirty="0">
                          <a:solidFill>
                            <a:srgbClr val="000000"/>
                          </a:solidFill>
                          <a:effectLst/>
                          <a:latin typeface="Georgia" panose="02040502050405020303" pitchFamily="18" charset="0"/>
                        </a:rPr>
                        <a:t>First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303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677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1,784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1,493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138818316"/>
                  </a:ext>
                </a:extLst>
              </a:tr>
              <a:tr h="283029">
                <a:tc>
                  <a:txBody>
                    <a:bodyPr/>
                    <a:lstStyle/>
                    <a:p>
                      <a:pPr marL="91440" algn="l" fontAlgn="b"/>
                      <a:r>
                        <a:rPr lang="en-US" sz="1200" b="0" i="0" u="none" strike="noStrike" dirty="0" err="1">
                          <a:solidFill>
                            <a:srgbClr val="000000"/>
                          </a:solidFill>
                          <a:effectLst/>
                          <a:latin typeface="Georgia" panose="02040502050405020303" pitchFamily="18" charset="0"/>
                        </a:rPr>
                        <a:t>Mobilink</a:t>
                      </a:r>
                      <a:r>
                        <a:rPr lang="en-US" sz="1200" b="0" i="0" u="none" strike="noStrike" dirty="0">
                          <a:solidFill>
                            <a:srgbClr val="000000"/>
                          </a:solidFill>
                          <a:effectLst/>
                          <a:latin typeface="Georgia" panose="02040502050405020303" pitchFamily="18" charset="0"/>
                        </a:rPr>
                        <a: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285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355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545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164646914"/>
                  </a:ext>
                </a:extLst>
              </a:tr>
              <a:tr h="283029">
                <a:tc>
                  <a:txBody>
                    <a:bodyPr/>
                    <a:lstStyle/>
                    <a:p>
                      <a:pPr marL="91440" algn="l" fontAlgn="b"/>
                      <a:r>
                        <a:rPr lang="en-US" sz="1200" b="0" i="0" u="none" strike="noStrike" dirty="0">
                          <a:solidFill>
                            <a:srgbClr val="000000"/>
                          </a:solidFill>
                          <a:effectLst/>
                          <a:latin typeface="Georgia" panose="02040502050405020303" pitchFamily="18" charset="0"/>
                        </a:rPr>
                        <a:t>U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508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1,313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1,903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331298736"/>
                  </a:ext>
                </a:extLst>
              </a:tr>
              <a:tr h="283029">
                <a:tc>
                  <a:txBody>
                    <a:bodyPr/>
                    <a:lstStyle/>
                    <a:p>
                      <a:pPr marL="91440" algn="l" fontAlgn="b"/>
                      <a:r>
                        <a:rPr lang="en-US" sz="1200" b="0" i="0" u="none" strike="noStrike" dirty="0">
                          <a:solidFill>
                            <a:srgbClr val="000000"/>
                          </a:solidFill>
                          <a:effectLst/>
                          <a:latin typeface="Georgia" panose="02040502050405020303" pitchFamily="18" charset="0"/>
                        </a:rPr>
                        <a:t>NRSP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228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398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1,357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1,295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4169805775"/>
                  </a:ext>
                </a:extLst>
              </a:tr>
              <a:tr h="283029">
                <a:tc>
                  <a:txBody>
                    <a:bodyPr/>
                    <a:lstStyle/>
                    <a:p>
                      <a:pPr marL="91440" algn="l" fontAlgn="b"/>
                      <a:r>
                        <a:rPr lang="en-US" sz="1200" b="1" i="0" u="none" strike="noStrike" dirty="0">
                          <a:solidFill>
                            <a:srgbClr val="000000"/>
                          </a:solidFill>
                          <a:effectLst/>
                          <a:latin typeface="Georgia" panose="02040502050405020303" pitchFamily="18" charset="0"/>
                        </a:rPr>
                        <a:t>Total</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dirty="0">
                          <a:solidFill>
                            <a:srgbClr val="000000"/>
                          </a:solidFill>
                          <a:effectLst/>
                          <a:latin typeface="Georgia" panose="02040502050405020303" pitchFamily="18" charset="0"/>
                        </a:rPr>
                        <a:t>728</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dirty="0">
                          <a:solidFill>
                            <a:srgbClr val="000000"/>
                          </a:solidFill>
                          <a:effectLst/>
                          <a:latin typeface="Georgia" panose="02040502050405020303" pitchFamily="18" charset="0"/>
                        </a:rPr>
                        <a:t>1,264</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dirty="0">
                          <a:solidFill>
                            <a:srgbClr val="000000"/>
                          </a:solidFill>
                          <a:effectLst/>
                          <a:latin typeface="Georgia" panose="02040502050405020303" pitchFamily="18" charset="0"/>
                        </a:rPr>
                        <a:t>1,981</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dirty="0">
                          <a:solidFill>
                            <a:srgbClr val="000000"/>
                          </a:solidFill>
                          <a:effectLst/>
                          <a:latin typeface="Georgia" panose="02040502050405020303" pitchFamily="18" charset="0"/>
                        </a:rPr>
                        <a:t>3,305</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dirty="0">
                          <a:solidFill>
                            <a:srgbClr val="000000"/>
                          </a:solidFill>
                          <a:effectLst/>
                          <a:latin typeface="Georgia" panose="02040502050405020303" pitchFamily="18" charset="0"/>
                        </a:rPr>
                        <a:t>6,274</a:t>
                      </a:r>
                    </a:p>
                  </a:txBody>
                  <a:tcPr marL="9525" marR="9525" marT="9525" marB="0" anchor="b">
                    <a:lnL>
                      <a:noFill/>
                    </a:lnL>
                    <a:lnR>
                      <a:noFill/>
                    </a:lnR>
                    <a:lnT>
                      <a:noFill/>
                    </a:lnT>
                    <a:lnB>
                      <a:noFill/>
                    </a:lnB>
                    <a:solidFill>
                      <a:srgbClr val="FFFFFF"/>
                    </a:solidFill>
                  </a:tcPr>
                </a:tc>
                <a:tc>
                  <a:txBody>
                    <a:bodyPr/>
                    <a:lstStyle/>
                    <a:p>
                      <a:pPr algn="ctr" fontAlgn="b"/>
                      <a:r>
                        <a:rPr lang="en-US" sz="1200" b="1" i="0" u="none" strike="noStrike" dirty="0">
                          <a:solidFill>
                            <a:srgbClr val="000000"/>
                          </a:solidFill>
                          <a:effectLst/>
                          <a:latin typeface="Georgia" panose="02040502050405020303" pitchFamily="18" charset="0"/>
                        </a:rPr>
                        <a:t>7,547</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xmlns="" val="3961937324"/>
                  </a:ext>
                </a:extLst>
              </a:tr>
            </a:tbl>
          </a:graphicData>
        </a:graphic>
      </p:graphicFrame>
      <p:sp>
        <p:nvSpPr>
          <p:cNvPr id="7"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713974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173707" y="596453"/>
            <a:ext cx="6114197"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Microfinance Universe Asset Quality</a:t>
            </a:r>
          </a:p>
        </p:txBody>
      </p:sp>
      <p:graphicFrame>
        <p:nvGraphicFramePr>
          <p:cNvPr id="3" name="Table 2"/>
          <p:cNvGraphicFramePr>
            <a:graphicFrameLocks noGrp="1"/>
          </p:cNvGraphicFramePr>
          <p:nvPr>
            <p:extLst>
              <p:ext uri="{D42A27DB-BD31-4B8C-83A1-F6EECF244321}">
                <p14:modId xmlns:p14="http://schemas.microsoft.com/office/powerpoint/2010/main" val="2587052741"/>
              </p:ext>
            </p:extLst>
          </p:nvPr>
        </p:nvGraphicFramePr>
        <p:xfrm>
          <a:off x="1524001" y="1219200"/>
          <a:ext cx="7924801" cy="3505194"/>
        </p:xfrm>
        <a:graphic>
          <a:graphicData uri="http://schemas.openxmlformats.org/drawingml/2006/table">
            <a:tbl>
              <a:tblPr/>
              <a:tblGrid>
                <a:gridCol w="2886517">
                  <a:extLst>
                    <a:ext uri="{9D8B030D-6E8A-4147-A177-3AD203B41FA5}">
                      <a16:colId xmlns:a16="http://schemas.microsoft.com/office/drawing/2014/main" xmlns="" val="713470907"/>
                    </a:ext>
                  </a:extLst>
                </a:gridCol>
                <a:gridCol w="839714">
                  <a:extLst>
                    <a:ext uri="{9D8B030D-6E8A-4147-A177-3AD203B41FA5}">
                      <a16:colId xmlns:a16="http://schemas.microsoft.com/office/drawing/2014/main" xmlns="" val="959391549"/>
                    </a:ext>
                  </a:extLst>
                </a:gridCol>
                <a:gridCol w="839714">
                  <a:extLst>
                    <a:ext uri="{9D8B030D-6E8A-4147-A177-3AD203B41FA5}">
                      <a16:colId xmlns:a16="http://schemas.microsoft.com/office/drawing/2014/main" xmlns="" val="1369639634"/>
                    </a:ext>
                  </a:extLst>
                </a:gridCol>
                <a:gridCol w="839714">
                  <a:extLst>
                    <a:ext uri="{9D8B030D-6E8A-4147-A177-3AD203B41FA5}">
                      <a16:colId xmlns:a16="http://schemas.microsoft.com/office/drawing/2014/main" xmlns="" val="1505547369"/>
                    </a:ext>
                  </a:extLst>
                </a:gridCol>
                <a:gridCol w="839714">
                  <a:extLst>
                    <a:ext uri="{9D8B030D-6E8A-4147-A177-3AD203B41FA5}">
                      <a16:colId xmlns:a16="http://schemas.microsoft.com/office/drawing/2014/main" xmlns="" val="2320772476"/>
                    </a:ext>
                  </a:extLst>
                </a:gridCol>
                <a:gridCol w="839714">
                  <a:extLst>
                    <a:ext uri="{9D8B030D-6E8A-4147-A177-3AD203B41FA5}">
                      <a16:colId xmlns:a16="http://schemas.microsoft.com/office/drawing/2014/main" xmlns="" val="909918188"/>
                    </a:ext>
                  </a:extLst>
                </a:gridCol>
                <a:gridCol w="839714">
                  <a:extLst>
                    <a:ext uri="{9D8B030D-6E8A-4147-A177-3AD203B41FA5}">
                      <a16:colId xmlns:a16="http://schemas.microsoft.com/office/drawing/2014/main" xmlns="" val="2574217658"/>
                    </a:ext>
                  </a:extLst>
                </a:gridCol>
              </a:tblGrid>
              <a:tr h="250371">
                <a:tc>
                  <a:txBody>
                    <a:bodyPr/>
                    <a:lstStyle/>
                    <a:p>
                      <a:pPr marL="91440" algn="l" fontAlgn="b"/>
                      <a:r>
                        <a:rPr lang="en-US" sz="1200" b="1" i="0" u="none" strike="noStrike" dirty="0">
                          <a:solidFill>
                            <a:srgbClr val="FFFFFF"/>
                          </a:solidFill>
                          <a:effectLst/>
                          <a:latin typeface="Georgia" panose="02040502050405020303" pitchFamily="18" charset="0"/>
                        </a:rPr>
                        <a:t>Gross NPL</a:t>
                      </a:r>
                    </a:p>
                  </a:txBody>
                  <a:tcPr marL="9525" marR="9525" marT="9525" marB="0" anchor="b">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78802352"/>
                  </a:ext>
                </a:extLst>
              </a:tr>
              <a:tr h="250371">
                <a:tc>
                  <a:txBody>
                    <a:bodyPr/>
                    <a:lstStyle/>
                    <a:p>
                      <a:pPr marL="91440" algn="l" fontAlgn="b"/>
                      <a:r>
                        <a:rPr lang="en-US" sz="1200" b="0" i="0" u="none" strike="noStrike" dirty="0" err="1">
                          <a:solidFill>
                            <a:srgbClr val="000000"/>
                          </a:solidFill>
                          <a:effectLst/>
                          <a:latin typeface="Georgia" panose="02040502050405020303" pitchFamily="18" charset="0"/>
                        </a:rPr>
                        <a:t>Khushhali</a:t>
                      </a:r>
                      <a:r>
                        <a:rPr lang="en-US" sz="1200" b="0" i="0" u="none" strike="noStrike" dirty="0">
                          <a:solidFill>
                            <a:srgbClr val="000000"/>
                          </a:solidFill>
                          <a:effectLst/>
                          <a:latin typeface="Georgia" panose="02040502050405020303" pitchFamily="18" charset="0"/>
                        </a:rPr>
                        <a: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6.9%</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533198661"/>
                  </a:ext>
                </a:extLst>
              </a:tr>
              <a:tr h="250371">
                <a:tc>
                  <a:txBody>
                    <a:bodyPr/>
                    <a:lstStyle/>
                    <a:p>
                      <a:pPr marL="91440" algn="l" fontAlgn="b"/>
                      <a:r>
                        <a:rPr lang="en-US" sz="1200" b="0" i="0" u="none" strike="noStrike">
                          <a:solidFill>
                            <a:srgbClr val="000000"/>
                          </a:solidFill>
                          <a:effectLst/>
                          <a:latin typeface="Georgia" panose="02040502050405020303" pitchFamily="18" charset="0"/>
                        </a:rPr>
                        <a:t>First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4119961158"/>
                  </a:ext>
                </a:extLst>
              </a:tr>
              <a:tr h="250371">
                <a:tc>
                  <a:txBody>
                    <a:bodyPr/>
                    <a:lstStyle/>
                    <a:p>
                      <a:pPr marL="91440" algn="l" fontAlgn="b"/>
                      <a:r>
                        <a:rPr lang="en-US" sz="1200" b="0" i="0" u="none" strike="noStrike">
                          <a:solidFill>
                            <a:srgbClr val="000000"/>
                          </a:solidFill>
                          <a:effectLst/>
                          <a:latin typeface="Georgia" panose="02040502050405020303" pitchFamily="18" charset="0"/>
                        </a:rPr>
                        <a:t>Mobilink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932336717"/>
                  </a:ext>
                </a:extLst>
              </a:tr>
              <a:tr h="250371">
                <a:tc>
                  <a:txBody>
                    <a:bodyPr/>
                    <a:lstStyle/>
                    <a:p>
                      <a:pPr marL="91440" algn="l" fontAlgn="b"/>
                      <a:r>
                        <a:rPr lang="en-US" sz="1200" b="0" i="0" u="none" strike="noStrike">
                          <a:solidFill>
                            <a:srgbClr val="000000"/>
                          </a:solidFill>
                          <a:effectLst/>
                          <a:latin typeface="Georgia" panose="02040502050405020303" pitchFamily="18" charset="0"/>
                        </a:rPr>
                        <a:t>U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3.4%</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560750231"/>
                  </a:ext>
                </a:extLst>
              </a:tr>
              <a:tr h="250371">
                <a:tc>
                  <a:txBody>
                    <a:bodyPr/>
                    <a:lstStyle/>
                    <a:p>
                      <a:pPr marL="91440" algn="l" fontAlgn="b"/>
                      <a:r>
                        <a:rPr lang="en-US" sz="1200" b="0" i="0" u="none" strike="noStrike">
                          <a:solidFill>
                            <a:srgbClr val="000000"/>
                          </a:solidFill>
                          <a:effectLst/>
                          <a:latin typeface="Georgia" panose="02040502050405020303" pitchFamily="18" charset="0"/>
                        </a:rPr>
                        <a:t>NRSP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993954878"/>
                  </a:ext>
                </a:extLst>
              </a:tr>
              <a:tr h="250371">
                <a:tc>
                  <a:txBody>
                    <a:bodyPr/>
                    <a:lstStyle/>
                    <a:p>
                      <a:pPr marL="91440" algn="l" fontAlgn="b"/>
                      <a:r>
                        <a:rPr lang="en-US" sz="1200" b="1" i="0" u="none" strike="noStrike">
                          <a:solidFill>
                            <a:srgbClr val="000000"/>
                          </a:solidFill>
                          <a:effectLst/>
                          <a:latin typeface="Georgia" panose="02040502050405020303" pitchFamily="18" charset="0"/>
                        </a:rPr>
                        <a:t>Total</a:t>
                      </a:r>
                    </a:p>
                  </a:txBody>
                  <a:tcPr marL="9525" marR="9525" marT="9525" marB="0" anchor="b">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1.0%</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0.7%</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1.5%</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3.7%</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2.3%</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4.4%</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7032645"/>
                  </a:ext>
                </a:extLst>
              </a:tr>
              <a:tr h="250371">
                <a:tc>
                  <a:txBody>
                    <a:bodyPr/>
                    <a:lstStyle/>
                    <a:p>
                      <a:pPr marL="91440" algn="l" fontAlgn="b"/>
                      <a:r>
                        <a:rPr lang="en-US" sz="1200" b="1" i="0" u="none" strike="noStrike">
                          <a:solidFill>
                            <a:srgbClr val="FFFFFF"/>
                          </a:solidFill>
                          <a:effectLst/>
                          <a:latin typeface="Georgia" panose="02040502050405020303" pitchFamily="18" charset="0"/>
                        </a:rPr>
                        <a:t>Coverage</a:t>
                      </a:r>
                    </a:p>
                  </a:txBody>
                  <a:tcPr marL="9525" marR="9525" marT="9525" marB="0" anchor="b">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dirty="0">
                          <a:solidFill>
                            <a:srgbClr val="FFFFFF"/>
                          </a:solidFill>
                          <a:effectLst/>
                          <a:latin typeface="Georgia" panose="02040502050405020303" pitchFamily="18" charset="0"/>
                        </a:rPr>
                        <a:t>CY17</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1859663286"/>
                  </a:ext>
                </a:extLst>
              </a:tr>
              <a:tr h="250371">
                <a:tc>
                  <a:txBody>
                    <a:bodyPr/>
                    <a:lstStyle/>
                    <a:p>
                      <a:pPr marL="91440" algn="l" fontAlgn="b"/>
                      <a:r>
                        <a:rPr lang="en-US" sz="1200" b="0" i="0" u="none" strike="noStrike">
                          <a:solidFill>
                            <a:srgbClr val="000000"/>
                          </a:solidFill>
                          <a:effectLst/>
                          <a:latin typeface="Georgia" panose="02040502050405020303" pitchFamily="18" charset="0"/>
                        </a:rPr>
                        <a:t>Khushhali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87.5%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156.7%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114.9%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49.4%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77.4%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50.1%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59370712"/>
                  </a:ext>
                </a:extLst>
              </a:tr>
              <a:tr h="250371">
                <a:tc>
                  <a:txBody>
                    <a:bodyPr/>
                    <a:lstStyle/>
                    <a:p>
                      <a:pPr marL="91440" algn="l" fontAlgn="b"/>
                      <a:r>
                        <a:rPr lang="en-US" sz="1200" b="0" i="0" u="none" strike="noStrike">
                          <a:solidFill>
                            <a:srgbClr val="000000"/>
                          </a:solidFill>
                          <a:effectLst/>
                          <a:latin typeface="Georgia" panose="02040502050405020303" pitchFamily="18" charset="0"/>
                        </a:rPr>
                        <a:t>First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154.1%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168.2%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141.3%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61.3%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148.0%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116.5%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956992372"/>
                  </a:ext>
                </a:extLst>
              </a:tr>
              <a:tr h="250371">
                <a:tc>
                  <a:txBody>
                    <a:bodyPr/>
                    <a:lstStyle/>
                    <a:p>
                      <a:pPr marL="91440" algn="l" fontAlgn="b"/>
                      <a:r>
                        <a:rPr lang="en-US" sz="1200" b="0" i="0" u="none" strike="noStrike">
                          <a:solidFill>
                            <a:srgbClr val="000000"/>
                          </a:solidFill>
                          <a:effectLst/>
                          <a:latin typeface="Georgia" panose="02040502050405020303" pitchFamily="18" charset="0"/>
                        </a:rPr>
                        <a:t>Mobilink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3234.5%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585.8%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176.3%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79.5%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518.7%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76.3%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668863111"/>
                  </a:ext>
                </a:extLst>
              </a:tr>
              <a:tr h="250371">
                <a:tc>
                  <a:txBody>
                    <a:bodyPr/>
                    <a:lstStyle/>
                    <a:p>
                      <a:pPr marL="91440" algn="l" fontAlgn="b"/>
                      <a:r>
                        <a:rPr lang="en-US" sz="1200" b="0" i="0" u="none" strike="noStrike">
                          <a:solidFill>
                            <a:srgbClr val="000000"/>
                          </a:solidFill>
                          <a:effectLst/>
                          <a:latin typeface="Georgia" panose="02040502050405020303" pitchFamily="18" charset="0"/>
                        </a:rPr>
                        <a:t>U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188.7%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194.8%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94.3%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56.6%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3660.5%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160.3%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016222821"/>
                  </a:ext>
                </a:extLst>
              </a:tr>
              <a:tr h="250371">
                <a:tc>
                  <a:txBody>
                    <a:bodyPr/>
                    <a:lstStyle/>
                    <a:p>
                      <a:pPr marL="91440" algn="l" fontAlgn="b"/>
                      <a:r>
                        <a:rPr lang="en-US" sz="1200" b="0" i="0" u="none" strike="noStrike">
                          <a:solidFill>
                            <a:srgbClr val="000000"/>
                          </a:solidFill>
                          <a:effectLst/>
                          <a:latin typeface="Georgia" panose="02040502050405020303" pitchFamily="18" charset="0"/>
                        </a:rPr>
                        <a:t>NRSP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300.3%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330.8%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72.2%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88.4%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109.3%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78.9%</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676923415"/>
                  </a:ext>
                </a:extLst>
              </a:tr>
              <a:tr h="250371">
                <a:tc>
                  <a:txBody>
                    <a:bodyPr/>
                    <a:lstStyle/>
                    <a:p>
                      <a:pPr marL="91440" algn="l" fontAlgn="b"/>
                      <a:r>
                        <a:rPr lang="en-US" sz="1200" b="1" i="0" u="none" strike="noStrike" dirty="0">
                          <a:solidFill>
                            <a:srgbClr val="000000"/>
                          </a:solidFill>
                          <a:effectLst/>
                          <a:latin typeface="Georgia" panose="02040502050405020303" pitchFamily="18" charset="0"/>
                        </a:rPr>
                        <a:t>Total</a:t>
                      </a:r>
                    </a:p>
                  </a:txBody>
                  <a:tcPr marL="9525" marR="9525" marT="9525" marB="0" anchor="b">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130.7%</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202.0%</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106.1%</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dirty="0">
                          <a:solidFill>
                            <a:srgbClr val="000000"/>
                          </a:solidFill>
                          <a:effectLst/>
                          <a:latin typeface="Georgia" panose="02040502050405020303" pitchFamily="18" charset="0"/>
                        </a:rPr>
                        <a:t>59.2%</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dirty="0">
                          <a:solidFill>
                            <a:srgbClr val="000000"/>
                          </a:solidFill>
                          <a:effectLst/>
                          <a:latin typeface="Georgia" panose="02040502050405020303" pitchFamily="18" charset="0"/>
                        </a:rPr>
                        <a:t>141.2%</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dirty="0">
                          <a:solidFill>
                            <a:srgbClr val="000000"/>
                          </a:solidFill>
                          <a:effectLst/>
                          <a:latin typeface="Georgia" panose="02040502050405020303" pitchFamily="18" charset="0"/>
                        </a:rPr>
                        <a:t>80.0%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17840017"/>
                  </a:ext>
                </a:extLst>
              </a:tr>
            </a:tbl>
          </a:graphicData>
        </a:graphic>
      </p:graphicFrame>
      <p:sp>
        <p:nvSpPr>
          <p:cNvPr id="7" name="TextBox 6"/>
          <p:cNvSpPr txBox="1"/>
          <p:nvPr/>
        </p:nvSpPr>
        <p:spPr>
          <a:xfrm>
            <a:off x="1371600" y="5074974"/>
            <a:ext cx="8534400" cy="930796"/>
          </a:xfrm>
          <a:prstGeom prst="rect">
            <a:avLst/>
          </a:prstGeom>
          <a:noFill/>
        </p:spPr>
        <p:txBody>
          <a:bodyPr wrap="square" lIns="68355" tIns="34177" rIns="68355" bIns="34177" rtlCol="0">
            <a:spAutoFit/>
          </a:bodyPr>
          <a:lstStyle/>
          <a:p>
            <a:pPr marL="342780" indent="-342780" algn="just">
              <a:spcBef>
                <a:spcPct val="0"/>
              </a:spcBef>
              <a:buFont typeface="Wingdings" pitchFamily="2" charset="2"/>
              <a:buChar char="§"/>
            </a:pPr>
            <a:r>
              <a:rPr lang="en-US" sz="1400" dirty="0">
                <a:latin typeface="Georgia" panose="02040502050405020303" pitchFamily="18" charset="0"/>
              </a:rPr>
              <a:t>The gross infection ratio increased in 9MCY21. </a:t>
            </a:r>
            <a:r>
              <a:rPr lang="en-US" sz="1400" dirty="0" err="1">
                <a:latin typeface="Georgia" panose="02040502050405020303" pitchFamily="18" charset="0"/>
              </a:rPr>
              <a:t>Khushali</a:t>
            </a:r>
            <a:r>
              <a:rPr lang="en-US" sz="1400" dirty="0">
                <a:latin typeface="Georgia" panose="02040502050405020303" pitchFamily="18" charset="0"/>
              </a:rPr>
              <a:t> currently has the lowest coverage ratios.</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Both First Microfinance Bank and U Microfinance Bank has coverage levels above 100%.</a:t>
            </a:r>
          </a:p>
          <a:p>
            <a:pPr marL="342780" indent="-342780" algn="just">
              <a:spcBef>
                <a:spcPct val="0"/>
              </a:spcBef>
              <a:buFont typeface="Wingdings" pitchFamily="2" charset="2"/>
              <a:buChar char="§"/>
            </a:pPr>
            <a:endParaRPr lang="en-US" sz="1400" dirty="0">
              <a:latin typeface="Georgia" panose="02040502050405020303" pitchFamily="18" charset="0"/>
            </a:endParaRPr>
          </a:p>
        </p:txBody>
      </p:sp>
      <p:sp>
        <p:nvSpPr>
          <p:cNvPr id="6"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2478165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037230" y="592258"/>
            <a:ext cx="5390866" cy="544331"/>
          </a:xfrm>
          <a:prstGeom prst="rect">
            <a:avLst/>
          </a:prstGeom>
        </p:spPr>
        <p:txBody>
          <a:bodyPr vert="horz" lIns="91440" tIns="45720" rIns="91440" bIns="45720" rtlCol="0" anchor="ctr"/>
          <a:lstStyle/>
          <a:p>
            <a:pPr>
              <a:defRPr/>
            </a:pPr>
            <a:r>
              <a:rPr lang="en-US" sz="2400" b="1" dirty="0">
                <a:solidFill>
                  <a:srgbClr val="002060"/>
                </a:solidFill>
                <a:latin typeface="Georgia" panose="02040502050405020303" pitchFamily="18" charset="0"/>
              </a:rPr>
              <a:t>Microfinance Universe Capital</a:t>
            </a:r>
          </a:p>
        </p:txBody>
      </p:sp>
      <p:graphicFrame>
        <p:nvGraphicFramePr>
          <p:cNvPr id="4" name="Table 3"/>
          <p:cNvGraphicFramePr>
            <a:graphicFrameLocks noGrp="1"/>
          </p:cNvGraphicFramePr>
          <p:nvPr>
            <p:extLst>
              <p:ext uri="{D42A27DB-BD31-4B8C-83A1-F6EECF244321}">
                <p14:modId xmlns:p14="http://schemas.microsoft.com/office/powerpoint/2010/main" val="3086869618"/>
              </p:ext>
            </p:extLst>
          </p:nvPr>
        </p:nvGraphicFramePr>
        <p:xfrm>
          <a:off x="1333500" y="1136589"/>
          <a:ext cx="8305800" cy="4195220"/>
        </p:xfrm>
        <a:graphic>
          <a:graphicData uri="http://schemas.openxmlformats.org/drawingml/2006/table">
            <a:tbl>
              <a:tblPr/>
              <a:tblGrid>
                <a:gridCol w="2990088">
                  <a:extLst>
                    <a:ext uri="{9D8B030D-6E8A-4147-A177-3AD203B41FA5}">
                      <a16:colId xmlns:a16="http://schemas.microsoft.com/office/drawing/2014/main" xmlns="" val="981421284"/>
                    </a:ext>
                  </a:extLst>
                </a:gridCol>
                <a:gridCol w="885952">
                  <a:extLst>
                    <a:ext uri="{9D8B030D-6E8A-4147-A177-3AD203B41FA5}">
                      <a16:colId xmlns:a16="http://schemas.microsoft.com/office/drawing/2014/main" xmlns="" val="2696150835"/>
                    </a:ext>
                  </a:extLst>
                </a:gridCol>
                <a:gridCol w="885952">
                  <a:extLst>
                    <a:ext uri="{9D8B030D-6E8A-4147-A177-3AD203B41FA5}">
                      <a16:colId xmlns:a16="http://schemas.microsoft.com/office/drawing/2014/main" xmlns="" val="1477706872"/>
                    </a:ext>
                  </a:extLst>
                </a:gridCol>
                <a:gridCol w="885952">
                  <a:extLst>
                    <a:ext uri="{9D8B030D-6E8A-4147-A177-3AD203B41FA5}">
                      <a16:colId xmlns:a16="http://schemas.microsoft.com/office/drawing/2014/main" xmlns="" val="224545027"/>
                    </a:ext>
                  </a:extLst>
                </a:gridCol>
                <a:gridCol w="885952">
                  <a:extLst>
                    <a:ext uri="{9D8B030D-6E8A-4147-A177-3AD203B41FA5}">
                      <a16:colId xmlns:a16="http://schemas.microsoft.com/office/drawing/2014/main" xmlns="" val="2726857602"/>
                    </a:ext>
                  </a:extLst>
                </a:gridCol>
                <a:gridCol w="885952">
                  <a:extLst>
                    <a:ext uri="{9D8B030D-6E8A-4147-A177-3AD203B41FA5}">
                      <a16:colId xmlns:a16="http://schemas.microsoft.com/office/drawing/2014/main" xmlns="" val="2279123777"/>
                    </a:ext>
                  </a:extLst>
                </a:gridCol>
                <a:gridCol w="885952">
                  <a:extLst>
                    <a:ext uri="{9D8B030D-6E8A-4147-A177-3AD203B41FA5}">
                      <a16:colId xmlns:a16="http://schemas.microsoft.com/office/drawing/2014/main" xmlns="" val="903895108"/>
                    </a:ext>
                  </a:extLst>
                </a:gridCol>
              </a:tblGrid>
              <a:tr h="209761">
                <a:tc>
                  <a:txBody>
                    <a:bodyPr/>
                    <a:lstStyle/>
                    <a:p>
                      <a:pPr marL="91440" algn="l" fontAlgn="b"/>
                      <a:r>
                        <a:rPr lang="en-US" sz="1200" b="1" i="0" u="none" strike="noStrike" dirty="0" smtClean="0">
                          <a:solidFill>
                            <a:srgbClr val="FFFFFF"/>
                          </a:solidFill>
                          <a:effectLst/>
                          <a:latin typeface="Georgia" panose="02040502050405020303" pitchFamily="18" charset="0"/>
                        </a:rPr>
                        <a:t>Equity (PKR </a:t>
                      </a:r>
                      <a:r>
                        <a:rPr lang="en-US" sz="1200" b="1" i="0" u="none" strike="noStrike" dirty="0" err="1" smtClean="0">
                          <a:solidFill>
                            <a:srgbClr val="FFFFFF"/>
                          </a:solidFill>
                          <a:effectLst/>
                          <a:latin typeface="Georgia" panose="02040502050405020303" pitchFamily="18" charset="0"/>
                        </a:rPr>
                        <a:t>Mn</a:t>
                      </a:r>
                      <a:r>
                        <a:rPr lang="en-US" sz="1200" b="1" i="0" u="none" strike="noStrike" dirty="0" smtClean="0">
                          <a:solidFill>
                            <a:srgbClr val="FFFFFF"/>
                          </a:solidFill>
                          <a:effectLst/>
                          <a:latin typeface="Georgia" panose="02040502050405020303" pitchFamily="18" charset="0"/>
                        </a:rPr>
                        <a:t>)</a:t>
                      </a:r>
                      <a:endParaRPr lang="en-US" sz="1200" b="1" i="0" u="none" strike="noStrike" dirty="0">
                        <a:solidFill>
                          <a:srgbClr val="FFFFFF"/>
                        </a:solidFill>
                        <a:effectLst/>
                        <a:latin typeface="Georgia" panose="02040502050405020303" pitchFamily="18" charset="0"/>
                      </a:endParaRPr>
                    </a:p>
                  </a:txBody>
                  <a:tcPr marL="9525" marR="9525" marT="9525" marB="0" anchor="b">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1350303029"/>
                  </a:ext>
                </a:extLst>
              </a:tr>
              <a:tr h="209761">
                <a:tc>
                  <a:txBody>
                    <a:bodyPr/>
                    <a:lstStyle/>
                    <a:p>
                      <a:pPr marL="91440" algn="l" fontAlgn="b"/>
                      <a:r>
                        <a:rPr lang="en-US" sz="1200" b="0" i="0" u="none" strike="noStrike" dirty="0" err="1">
                          <a:solidFill>
                            <a:srgbClr val="000000"/>
                          </a:solidFill>
                          <a:effectLst/>
                          <a:latin typeface="Georgia" panose="02040502050405020303" pitchFamily="18" charset="0"/>
                        </a:rPr>
                        <a:t>Khushhali</a:t>
                      </a:r>
                      <a:r>
                        <a:rPr lang="en-US" sz="1200" b="0" i="0" u="none" strike="noStrike" dirty="0">
                          <a:solidFill>
                            <a:srgbClr val="000000"/>
                          </a:solidFill>
                          <a:effectLst/>
                          <a:latin typeface="Georgia" panose="02040502050405020303" pitchFamily="18" charset="0"/>
                        </a:rPr>
                        <a: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4,937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6,356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8,199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9,399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10,794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11,251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825262695"/>
                  </a:ext>
                </a:extLst>
              </a:tr>
              <a:tr h="209761">
                <a:tc>
                  <a:txBody>
                    <a:bodyPr/>
                    <a:lstStyle/>
                    <a:p>
                      <a:pPr marL="91440" algn="l" fontAlgn="b"/>
                      <a:r>
                        <a:rPr lang="en-US" sz="1200" b="0" i="0" u="none" strike="noStrike">
                          <a:solidFill>
                            <a:srgbClr val="000000"/>
                          </a:solidFill>
                          <a:effectLst/>
                          <a:latin typeface="Georgia" panose="02040502050405020303" pitchFamily="18" charset="0"/>
                        </a:rPr>
                        <a:t>First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3,831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4,506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5,503</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6,047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6,649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9,231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046890993"/>
                  </a:ext>
                </a:extLst>
              </a:tr>
              <a:tr h="209761">
                <a:tc>
                  <a:txBody>
                    <a:bodyPr/>
                    <a:lstStyle/>
                    <a:p>
                      <a:pPr marL="91440" algn="l" fontAlgn="b"/>
                      <a:r>
                        <a:rPr lang="en-US" sz="1200" b="0" i="0" u="none" strike="noStrike">
                          <a:solidFill>
                            <a:srgbClr val="000000"/>
                          </a:solidFill>
                          <a:effectLst/>
                          <a:latin typeface="Georgia" panose="02040502050405020303" pitchFamily="18" charset="0"/>
                        </a:rPr>
                        <a:t>Mobilink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1,230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3,104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3,964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4,859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5,404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6,102</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4089316224"/>
                  </a:ext>
                </a:extLst>
              </a:tr>
              <a:tr h="209761">
                <a:tc>
                  <a:txBody>
                    <a:bodyPr/>
                    <a:lstStyle/>
                    <a:p>
                      <a:pPr marL="91440" algn="l" fontAlgn="b"/>
                      <a:r>
                        <a:rPr lang="en-US" sz="1200" b="0" i="0" u="none" strike="noStrike">
                          <a:solidFill>
                            <a:srgbClr val="000000"/>
                          </a:solidFill>
                          <a:effectLst/>
                          <a:latin typeface="Georgia" panose="02040502050405020303" pitchFamily="18" charset="0"/>
                        </a:rPr>
                        <a:t>U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1,122</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1,379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2,809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3,051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5,675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6,440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86050920"/>
                  </a:ext>
                </a:extLst>
              </a:tr>
              <a:tr h="209761">
                <a:tc>
                  <a:txBody>
                    <a:bodyPr/>
                    <a:lstStyle/>
                    <a:p>
                      <a:pPr marL="91440" algn="l" fontAlgn="b"/>
                      <a:r>
                        <a:rPr lang="en-US" sz="1200" b="0" i="0" u="none" strike="noStrike">
                          <a:solidFill>
                            <a:srgbClr val="000000"/>
                          </a:solidFill>
                          <a:effectLst/>
                          <a:latin typeface="Georgia" panose="02040502050405020303" pitchFamily="18" charset="0"/>
                        </a:rPr>
                        <a:t>NRSP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3,204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4,014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4,608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4,688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5,510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4,538</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639492814"/>
                  </a:ext>
                </a:extLst>
              </a:tr>
              <a:tr h="209761">
                <a:tc>
                  <a:txBody>
                    <a:bodyPr/>
                    <a:lstStyle/>
                    <a:p>
                      <a:pPr marL="91440" algn="l" fontAlgn="b"/>
                      <a:r>
                        <a:rPr lang="en-US" sz="1200" b="1" i="0" u="none" strike="noStrike" dirty="0">
                          <a:solidFill>
                            <a:srgbClr val="000000"/>
                          </a:solidFill>
                          <a:effectLst/>
                          <a:latin typeface="Georgia" panose="02040502050405020303" pitchFamily="18" charset="0"/>
                        </a:rPr>
                        <a:t>Total</a:t>
                      </a:r>
                    </a:p>
                  </a:txBody>
                  <a:tcPr marL="9525" marR="9525" marT="9525" marB="0" anchor="b">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14,324</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19,359</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25,083</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28,044</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34,033</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37,562</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76765303"/>
                  </a:ext>
                </a:extLst>
              </a:tr>
              <a:tr h="209761">
                <a:tc>
                  <a:txBody>
                    <a:bodyPr/>
                    <a:lstStyle/>
                    <a:p>
                      <a:pPr marL="91440" algn="l" fontAlgn="b"/>
                      <a:r>
                        <a:rPr lang="en-US" sz="1200" b="1" i="0" u="none" strike="noStrike">
                          <a:solidFill>
                            <a:srgbClr val="FFFFFF"/>
                          </a:solidFill>
                          <a:effectLst/>
                          <a:latin typeface="Georgia" panose="02040502050405020303" pitchFamily="18" charset="0"/>
                        </a:rPr>
                        <a:t>Capital Adequacy Ratio</a:t>
                      </a:r>
                    </a:p>
                  </a:txBody>
                  <a:tcPr marL="9525" marR="9525" marT="9525" marB="0" anchor="b">
                    <a:lnL>
                      <a:noFill/>
                    </a:lnL>
                    <a:lnR>
                      <a:noFill/>
                    </a:lnR>
                    <a:lnT>
                      <a:noFill/>
                    </a:lnT>
                    <a:lnB>
                      <a:noFill/>
                    </a:lnB>
                    <a:solidFill>
                      <a:srgbClr val="002060"/>
                    </a:solidFill>
                  </a:tcPr>
                </a:tc>
                <a:tc>
                  <a:txBody>
                    <a:bodyPr/>
                    <a:lstStyle/>
                    <a:p>
                      <a:pPr algn="ctr" fontAlgn="ctr"/>
                      <a:r>
                        <a:rPr lang="en-US" sz="1200" b="1" i="0" u="none" strike="noStrike" dirty="0">
                          <a:solidFill>
                            <a:srgbClr val="FFFFFF"/>
                          </a:solidFill>
                          <a:effectLst/>
                          <a:latin typeface="Georgia" panose="02040502050405020303" pitchFamily="18" charset="0"/>
                        </a:rPr>
                        <a:t>CY16</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1960380815"/>
                  </a:ext>
                </a:extLst>
              </a:tr>
              <a:tr h="209761">
                <a:tc>
                  <a:txBody>
                    <a:bodyPr/>
                    <a:lstStyle/>
                    <a:p>
                      <a:pPr marL="91440" algn="l" fontAlgn="b"/>
                      <a:r>
                        <a:rPr lang="en-US" sz="1200" b="0" i="0" u="none" strike="noStrike">
                          <a:solidFill>
                            <a:srgbClr val="000000"/>
                          </a:solidFill>
                          <a:effectLst/>
                          <a:latin typeface="Georgia" panose="02040502050405020303" pitchFamily="18" charset="0"/>
                        </a:rPr>
                        <a:t>Khushhali Microfinance Bank</a:t>
                      </a:r>
                    </a:p>
                  </a:txBody>
                  <a:tcPr marL="9525" marR="9525" marT="9525" marB="0" anchor="b">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20.0%</a:t>
                      </a:r>
                    </a:p>
                  </a:txBody>
                  <a:tcPr marL="9525" marR="9525" marT="9525" marB="0" anchor="ctr">
                    <a:lnL>
                      <a:noFill/>
                    </a:lnL>
                    <a:lnR>
                      <a:noFill/>
                    </a:lnR>
                    <a:lnT>
                      <a:noFill/>
                    </a:lnT>
                    <a:lnB>
                      <a:noFill/>
                    </a:lnB>
                  </a:tcPr>
                </a:tc>
                <a:tc>
                  <a:txBody>
                    <a:bodyPr/>
                    <a:lstStyle/>
                    <a:p>
                      <a:pPr algn="ctr" fontAlgn="ctr"/>
                      <a:r>
                        <a:rPr lang="en-US" sz="1200" b="0" i="0" u="none" strike="noStrike" dirty="0">
                          <a:solidFill>
                            <a:srgbClr val="000000"/>
                          </a:solidFill>
                          <a:effectLst/>
                          <a:latin typeface="Georgia" panose="02040502050405020303" pitchFamily="18" charset="0"/>
                        </a:rPr>
                        <a:t>19.0%</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18.9%</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19.2%</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19.1%</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19.1%</a:t>
                      </a:r>
                    </a:p>
                  </a:txBody>
                  <a:tcPr marL="9525" marR="9525" marT="9525" marB="0" anchor="ctr">
                    <a:lnL>
                      <a:noFill/>
                    </a:lnL>
                    <a:lnR>
                      <a:noFill/>
                    </a:lnR>
                    <a:lnT>
                      <a:noFill/>
                    </a:lnT>
                    <a:lnB>
                      <a:noFill/>
                    </a:lnB>
                  </a:tcPr>
                </a:tc>
                <a:extLst>
                  <a:ext uri="{0D108BD9-81ED-4DB2-BD59-A6C34878D82A}">
                    <a16:rowId xmlns:a16="http://schemas.microsoft.com/office/drawing/2014/main" xmlns="" val="2233820968"/>
                  </a:ext>
                </a:extLst>
              </a:tr>
              <a:tr h="209761">
                <a:tc>
                  <a:txBody>
                    <a:bodyPr/>
                    <a:lstStyle/>
                    <a:p>
                      <a:pPr marL="91440" algn="l" fontAlgn="b"/>
                      <a:r>
                        <a:rPr lang="en-US" sz="1200" b="0" i="0" u="none" strike="noStrike">
                          <a:solidFill>
                            <a:srgbClr val="000000"/>
                          </a:solidFill>
                          <a:effectLst/>
                          <a:latin typeface="Georgia" panose="02040502050405020303" pitchFamily="18" charset="0"/>
                        </a:rPr>
                        <a:t>First Microfinance Bank</a:t>
                      </a:r>
                    </a:p>
                  </a:txBody>
                  <a:tcPr marL="9525" marR="9525" marT="9525" marB="0" anchor="b">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40.0%</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26.5%</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19.8%</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15.8%</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15.1%</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15.1%</a:t>
                      </a:r>
                    </a:p>
                  </a:txBody>
                  <a:tcPr marL="9525" marR="9525" marT="9525" marB="0" anchor="ctr">
                    <a:lnL>
                      <a:noFill/>
                    </a:lnL>
                    <a:lnR>
                      <a:noFill/>
                    </a:lnR>
                    <a:lnT>
                      <a:noFill/>
                    </a:lnT>
                    <a:lnB>
                      <a:noFill/>
                    </a:lnB>
                  </a:tcPr>
                </a:tc>
                <a:extLst>
                  <a:ext uri="{0D108BD9-81ED-4DB2-BD59-A6C34878D82A}">
                    <a16:rowId xmlns:a16="http://schemas.microsoft.com/office/drawing/2014/main" xmlns="" val="2389327362"/>
                  </a:ext>
                </a:extLst>
              </a:tr>
              <a:tr h="209761">
                <a:tc>
                  <a:txBody>
                    <a:bodyPr/>
                    <a:lstStyle/>
                    <a:p>
                      <a:pPr marL="91440" algn="l" fontAlgn="b"/>
                      <a:r>
                        <a:rPr lang="en-US" sz="1200" b="0" i="0" u="none" strike="noStrike">
                          <a:solidFill>
                            <a:srgbClr val="000000"/>
                          </a:solidFill>
                          <a:effectLst/>
                          <a:latin typeface="Georgia" panose="02040502050405020303" pitchFamily="18" charset="0"/>
                        </a:rPr>
                        <a:t>Mobilink Microfinance Bank</a:t>
                      </a:r>
                    </a:p>
                  </a:txBody>
                  <a:tcPr marL="9525" marR="9525" marT="9525" marB="0" anchor="b">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24.7%</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21.8%</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23.9%</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17.8%</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17.8%</a:t>
                      </a:r>
                    </a:p>
                  </a:txBody>
                  <a:tcPr marL="9525" marR="9525" marT="9525" marB="0" anchor="ctr">
                    <a:lnL>
                      <a:noFill/>
                    </a:lnL>
                    <a:lnR>
                      <a:noFill/>
                    </a:lnR>
                    <a:lnT>
                      <a:noFill/>
                    </a:lnT>
                    <a:lnB>
                      <a:noFill/>
                    </a:lnB>
                  </a:tcPr>
                </a:tc>
                <a:extLst>
                  <a:ext uri="{0D108BD9-81ED-4DB2-BD59-A6C34878D82A}">
                    <a16:rowId xmlns:a16="http://schemas.microsoft.com/office/drawing/2014/main" xmlns="" val="1341592687"/>
                  </a:ext>
                </a:extLst>
              </a:tr>
              <a:tr h="209761">
                <a:tc>
                  <a:txBody>
                    <a:bodyPr/>
                    <a:lstStyle/>
                    <a:p>
                      <a:pPr marL="91440" algn="l" fontAlgn="b"/>
                      <a:r>
                        <a:rPr lang="en-US" sz="1200" b="0" i="0" u="none" strike="noStrike">
                          <a:solidFill>
                            <a:srgbClr val="000000"/>
                          </a:solidFill>
                          <a:effectLst/>
                          <a:latin typeface="Georgia" panose="02040502050405020303" pitchFamily="18" charset="0"/>
                        </a:rPr>
                        <a:t>U Microfinance Bank</a:t>
                      </a:r>
                    </a:p>
                  </a:txBody>
                  <a:tcPr marL="9525" marR="9525" marT="9525" marB="0" anchor="b">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17.9%</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16.2%</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19.1%</a:t>
                      </a:r>
                    </a:p>
                  </a:txBody>
                  <a:tcPr marL="9525" marR="9525" marT="9525" marB="0" anchor="ctr">
                    <a:lnL>
                      <a:noFill/>
                    </a:lnL>
                    <a:lnR>
                      <a:noFill/>
                    </a:lnR>
                    <a:lnT>
                      <a:noFill/>
                    </a:lnT>
                    <a:lnB>
                      <a:noFill/>
                    </a:lnB>
                  </a:tcPr>
                </a:tc>
                <a:tc>
                  <a:txBody>
                    <a:bodyPr/>
                    <a:lstStyle/>
                    <a:p>
                      <a:pPr algn="ctr" fontAlgn="ctr"/>
                      <a:r>
                        <a:rPr lang="en-US" sz="1200" b="0" i="0" u="none" strike="noStrike" dirty="0">
                          <a:solidFill>
                            <a:srgbClr val="000000"/>
                          </a:solidFill>
                          <a:effectLst/>
                          <a:latin typeface="Georgia" panose="02040502050405020303" pitchFamily="18" charset="0"/>
                        </a:rPr>
                        <a:t>16.7%</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21.7%</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21.7%</a:t>
                      </a:r>
                    </a:p>
                  </a:txBody>
                  <a:tcPr marL="9525" marR="9525" marT="9525" marB="0" anchor="ctr">
                    <a:lnL>
                      <a:noFill/>
                    </a:lnL>
                    <a:lnR>
                      <a:noFill/>
                    </a:lnR>
                    <a:lnT>
                      <a:noFill/>
                    </a:lnT>
                    <a:lnB>
                      <a:noFill/>
                    </a:lnB>
                  </a:tcPr>
                </a:tc>
                <a:extLst>
                  <a:ext uri="{0D108BD9-81ED-4DB2-BD59-A6C34878D82A}">
                    <a16:rowId xmlns:a16="http://schemas.microsoft.com/office/drawing/2014/main" xmlns="" val="4282114412"/>
                  </a:ext>
                </a:extLst>
              </a:tr>
              <a:tr h="209761">
                <a:tc>
                  <a:txBody>
                    <a:bodyPr/>
                    <a:lstStyle/>
                    <a:p>
                      <a:pPr marL="91440" algn="l" fontAlgn="b"/>
                      <a:r>
                        <a:rPr lang="en-US" sz="1200" b="0" i="0" u="none" strike="noStrike">
                          <a:solidFill>
                            <a:srgbClr val="000000"/>
                          </a:solidFill>
                          <a:effectLst/>
                          <a:latin typeface="Georgia" panose="02040502050405020303" pitchFamily="18" charset="0"/>
                        </a:rPr>
                        <a:t>NRSP Microfinance Bank</a:t>
                      </a:r>
                    </a:p>
                  </a:txBody>
                  <a:tcPr marL="9525" marR="9525" marT="9525" marB="0" anchor="b">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18.6%</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18.6%</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18.6%</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18.6%</a:t>
                      </a:r>
                    </a:p>
                  </a:txBody>
                  <a:tcPr marL="9525" marR="9525" marT="9525" marB="0" anchor="ctr">
                    <a:lnL>
                      <a:noFill/>
                    </a:lnL>
                    <a:lnR>
                      <a:noFill/>
                    </a:lnR>
                    <a:lnT>
                      <a:noFill/>
                    </a:lnT>
                    <a:lnB>
                      <a:noFill/>
                    </a:lnB>
                  </a:tcPr>
                </a:tc>
                <a:tc>
                  <a:txBody>
                    <a:bodyPr/>
                    <a:lstStyle/>
                    <a:p>
                      <a:pPr algn="ctr" fontAlgn="ctr"/>
                      <a:r>
                        <a:rPr lang="en-US" sz="1200" b="0" i="0" u="none" strike="noStrike" dirty="0">
                          <a:solidFill>
                            <a:srgbClr val="000000"/>
                          </a:solidFill>
                          <a:effectLst/>
                          <a:latin typeface="Georgia" panose="02040502050405020303" pitchFamily="18" charset="0"/>
                        </a:rPr>
                        <a:t>16.4%</a:t>
                      </a:r>
                    </a:p>
                  </a:txBody>
                  <a:tcPr marL="9525" marR="9525" marT="9525" marB="0" anchor="ctr">
                    <a:lnL>
                      <a:noFill/>
                    </a:lnL>
                    <a:lnR>
                      <a:noFill/>
                    </a:lnR>
                    <a:lnT>
                      <a:noFill/>
                    </a:lnT>
                    <a:lnB>
                      <a:noFill/>
                    </a:lnB>
                  </a:tcPr>
                </a:tc>
                <a:tc>
                  <a:txBody>
                    <a:bodyPr/>
                    <a:lstStyle/>
                    <a:p>
                      <a:pPr algn="ctr" fontAlgn="ctr"/>
                      <a:r>
                        <a:rPr lang="en-US" sz="1200" b="0" i="0" u="none" strike="noStrike">
                          <a:solidFill>
                            <a:srgbClr val="000000"/>
                          </a:solidFill>
                          <a:effectLst/>
                          <a:latin typeface="Georgia" panose="02040502050405020303" pitchFamily="18" charset="0"/>
                        </a:rPr>
                        <a:t>16.4%</a:t>
                      </a:r>
                    </a:p>
                  </a:txBody>
                  <a:tcPr marL="9525" marR="9525" marT="9525" marB="0" anchor="ctr">
                    <a:lnL>
                      <a:noFill/>
                    </a:lnL>
                    <a:lnR>
                      <a:noFill/>
                    </a:lnR>
                    <a:lnT>
                      <a:noFill/>
                    </a:lnT>
                    <a:lnB>
                      <a:noFill/>
                    </a:lnB>
                  </a:tcPr>
                </a:tc>
                <a:extLst>
                  <a:ext uri="{0D108BD9-81ED-4DB2-BD59-A6C34878D82A}">
                    <a16:rowId xmlns:a16="http://schemas.microsoft.com/office/drawing/2014/main" xmlns="" val="641204653"/>
                  </a:ext>
                </a:extLst>
              </a:tr>
              <a:tr h="209761">
                <a:tc>
                  <a:txBody>
                    <a:bodyPr/>
                    <a:lstStyle/>
                    <a:p>
                      <a:pPr marL="91440" algn="l" fontAlgn="b"/>
                      <a:r>
                        <a:rPr lang="en-US" sz="1200" b="1" i="0" u="none" strike="noStrike">
                          <a:solidFill>
                            <a:srgbClr val="FFFFFF"/>
                          </a:solidFill>
                          <a:effectLst/>
                          <a:latin typeface="Georgia" panose="02040502050405020303" pitchFamily="18" charset="0"/>
                        </a:rPr>
                        <a:t>Equity/Assets</a:t>
                      </a:r>
                    </a:p>
                  </a:txBody>
                  <a:tcPr marL="9525" marR="9525" marT="9525" marB="0" anchor="b">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dirty="0">
                          <a:solidFill>
                            <a:srgbClr val="FFFFFF"/>
                          </a:solidFill>
                          <a:effectLst/>
                          <a:latin typeface="Georgia" panose="02040502050405020303" pitchFamily="18" charset="0"/>
                        </a:rPr>
                        <a:t>CY20</a:t>
                      </a:r>
                    </a:p>
                  </a:txBody>
                  <a:tcPr marL="9525" marR="9525" marT="9525" marB="0" anchor="ctr">
                    <a:lnL>
                      <a:noFill/>
                    </a:lnL>
                    <a:lnR>
                      <a:noFill/>
                    </a:lnR>
                    <a:lnT>
                      <a:noFill/>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9MCY21</a:t>
                      </a:r>
                    </a:p>
                  </a:txBody>
                  <a:tcPr marL="9525" marR="9525" marT="9525" marB="0" anchor="ctr">
                    <a:lnL>
                      <a:noFill/>
                    </a:lnL>
                    <a:lnR>
                      <a:noFill/>
                    </a:lnR>
                    <a:lnT>
                      <a:noFill/>
                    </a:lnT>
                    <a:lnB>
                      <a:noFill/>
                    </a:lnB>
                    <a:solidFill>
                      <a:srgbClr val="002060"/>
                    </a:solidFill>
                  </a:tcPr>
                </a:tc>
                <a:extLst>
                  <a:ext uri="{0D108BD9-81ED-4DB2-BD59-A6C34878D82A}">
                    <a16:rowId xmlns:a16="http://schemas.microsoft.com/office/drawing/2014/main" xmlns="" val="2036259066"/>
                  </a:ext>
                </a:extLst>
              </a:tr>
              <a:tr h="209761">
                <a:tc>
                  <a:txBody>
                    <a:bodyPr/>
                    <a:lstStyle/>
                    <a:p>
                      <a:pPr marL="91440" algn="l" fontAlgn="b"/>
                      <a:r>
                        <a:rPr lang="en-US" sz="1200" b="0" i="0" u="none" strike="noStrike">
                          <a:solidFill>
                            <a:srgbClr val="000000"/>
                          </a:solidFill>
                          <a:effectLst/>
                          <a:latin typeface="Georgia" panose="02040502050405020303" pitchFamily="18" charset="0"/>
                        </a:rPr>
                        <a:t>Khushhali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11.5%</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10.1%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10.2%</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958014492"/>
                  </a:ext>
                </a:extLst>
              </a:tr>
              <a:tr h="209761">
                <a:tc>
                  <a:txBody>
                    <a:bodyPr/>
                    <a:lstStyle/>
                    <a:p>
                      <a:pPr marL="91440" algn="l" fontAlgn="b"/>
                      <a:r>
                        <a:rPr lang="en-US" sz="1200" b="0" i="0" u="none" strike="noStrike">
                          <a:solidFill>
                            <a:srgbClr val="000000"/>
                          </a:solidFill>
                          <a:effectLst/>
                          <a:latin typeface="Georgia" panose="02040502050405020303" pitchFamily="18" charset="0"/>
                        </a:rPr>
                        <a:t>First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22.7%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17.4%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10.0%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1695428910"/>
                  </a:ext>
                </a:extLst>
              </a:tr>
              <a:tr h="209761">
                <a:tc>
                  <a:txBody>
                    <a:bodyPr/>
                    <a:lstStyle/>
                    <a:p>
                      <a:pPr marL="91440" algn="l" fontAlgn="b"/>
                      <a:r>
                        <a:rPr lang="en-US" sz="1200" b="0" i="0" u="none" strike="noStrike">
                          <a:solidFill>
                            <a:srgbClr val="000000"/>
                          </a:solidFill>
                          <a:effectLst/>
                          <a:latin typeface="Georgia" panose="02040502050405020303" pitchFamily="18" charset="0"/>
                        </a:rPr>
                        <a:t>Mobilink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15.1%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9.8%</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941891729"/>
                  </a:ext>
                </a:extLst>
              </a:tr>
              <a:tr h="209761">
                <a:tc>
                  <a:txBody>
                    <a:bodyPr/>
                    <a:lstStyle/>
                    <a:p>
                      <a:pPr marL="91440" algn="l" fontAlgn="b"/>
                      <a:r>
                        <a:rPr lang="en-US" sz="1200" b="0" i="0" u="none" strike="noStrike">
                          <a:solidFill>
                            <a:srgbClr val="000000"/>
                          </a:solidFill>
                          <a:effectLst/>
                          <a:latin typeface="Georgia" panose="02040502050405020303" pitchFamily="18" charset="0"/>
                        </a:rPr>
                        <a:t>U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7.8%</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7.6%</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8.0%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2292798197"/>
                  </a:ext>
                </a:extLst>
              </a:tr>
              <a:tr h="209761">
                <a:tc>
                  <a:txBody>
                    <a:bodyPr/>
                    <a:lstStyle/>
                    <a:p>
                      <a:pPr marL="91440" algn="l" fontAlgn="b"/>
                      <a:r>
                        <a:rPr lang="en-US" sz="1200" b="0" i="0" u="none" strike="noStrike">
                          <a:solidFill>
                            <a:srgbClr val="000000"/>
                          </a:solidFill>
                          <a:effectLst/>
                          <a:latin typeface="Georgia" panose="02040502050405020303" pitchFamily="18" charset="0"/>
                        </a:rPr>
                        <a:t>NRSP Microfinance Bank</a:t>
                      </a:r>
                    </a:p>
                  </a:txBody>
                  <a:tcPr marL="9525" marR="9525" marT="9525" marB="0" anchor="b">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12.1%</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11.9%</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12.0%</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11.7%</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10.4%</a:t>
                      </a:r>
                    </a:p>
                  </a:txBody>
                  <a:tcPr marL="9525" marR="9525" marT="9525"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9.0%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047460489"/>
                  </a:ext>
                </a:extLst>
              </a:tr>
              <a:tr h="209761">
                <a:tc>
                  <a:txBody>
                    <a:bodyPr/>
                    <a:lstStyle/>
                    <a:p>
                      <a:pPr marL="91440" algn="l" fontAlgn="b"/>
                      <a:r>
                        <a:rPr lang="en-US" sz="1200" b="1" i="0" u="none" strike="noStrike" dirty="0">
                          <a:solidFill>
                            <a:srgbClr val="000000"/>
                          </a:solidFill>
                          <a:effectLst/>
                          <a:latin typeface="Georgia" panose="02040502050405020303" pitchFamily="18" charset="0"/>
                        </a:rPr>
                        <a:t>Total</a:t>
                      </a:r>
                    </a:p>
                  </a:txBody>
                  <a:tcPr marL="9525" marR="9525" marT="9525" marB="0" anchor="b">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14.1%</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12.4%</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12.0%</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11.4%</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a:solidFill>
                            <a:srgbClr val="000000"/>
                          </a:solidFill>
                          <a:effectLst/>
                          <a:latin typeface="Georgia" panose="02040502050405020303" pitchFamily="18" charset="0"/>
                        </a:rPr>
                        <a:t>9.4%</a:t>
                      </a:r>
                    </a:p>
                  </a:txBody>
                  <a:tcPr marL="9525" marR="9525" marT="9525" marB="0" anchor="ctr">
                    <a:lnL>
                      <a:noFill/>
                    </a:lnL>
                    <a:lnR>
                      <a:noFill/>
                    </a:lnR>
                    <a:lnT>
                      <a:noFill/>
                    </a:lnT>
                    <a:lnB>
                      <a:noFill/>
                    </a:lnB>
                    <a:solidFill>
                      <a:srgbClr val="FFFFFF"/>
                    </a:solidFill>
                  </a:tcPr>
                </a:tc>
                <a:tc>
                  <a:txBody>
                    <a:bodyPr/>
                    <a:lstStyle/>
                    <a:p>
                      <a:pPr algn="ctr" fontAlgn="ctr"/>
                      <a:r>
                        <a:rPr lang="en-US" sz="1200" b="1" i="0" u="none" strike="noStrike" dirty="0">
                          <a:solidFill>
                            <a:srgbClr val="000000"/>
                          </a:solidFill>
                          <a:effectLst/>
                          <a:latin typeface="Georgia" panose="02040502050405020303" pitchFamily="18" charset="0"/>
                        </a:rPr>
                        <a:t>9.5%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xmlns="" val="3705939548"/>
                  </a:ext>
                </a:extLst>
              </a:tr>
            </a:tbl>
          </a:graphicData>
        </a:graphic>
      </p:graphicFrame>
      <p:sp>
        <p:nvSpPr>
          <p:cNvPr id="6"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3028220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143000" y="724352"/>
            <a:ext cx="5435221"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First </a:t>
            </a:r>
            <a:r>
              <a:rPr lang="en-US" sz="2400" b="1" dirty="0" err="1" smtClean="0">
                <a:solidFill>
                  <a:srgbClr val="002060"/>
                </a:solidFill>
                <a:latin typeface="Georgia" panose="02040502050405020303" pitchFamily="18" charset="0"/>
              </a:rPr>
              <a:t>MicroFinance</a:t>
            </a:r>
            <a:r>
              <a:rPr lang="en-US" sz="2400" b="1" dirty="0" smtClean="0">
                <a:solidFill>
                  <a:srgbClr val="002060"/>
                </a:solidFill>
                <a:latin typeface="Georgia" panose="02040502050405020303" pitchFamily="18" charset="0"/>
              </a:rPr>
              <a:t> Bank </a:t>
            </a:r>
            <a:r>
              <a:rPr lang="en-US" sz="2400" b="1" dirty="0">
                <a:solidFill>
                  <a:srgbClr val="002060"/>
                </a:solidFill>
                <a:latin typeface="Georgia" panose="02040502050405020303" pitchFamily="18" charset="0"/>
              </a:rPr>
              <a:t>Limited </a:t>
            </a:r>
          </a:p>
        </p:txBody>
      </p:sp>
      <p:sp>
        <p:nvSpPr>
          <p:cNvPr id="4" name="TextBox 3"/>
          <p:cNvSpPr txBox="1"/>
          <p:nvPr/>
        </p:nvSpPr>
        <p:spPr>
          <a:xfrm>
            <a:off x="1143000" y="1526116"/>
            <a:ext cx="8686800" cy="4470226"/>
          </a:xfrm>
          <a:prstGeom prst="rect">
            <a:avLst/>
          </a:prstGeom>
          <a:noFill/>
        </p:spPr>
        <p:txBody>
          <a:bodyPr wrap="square" lIns="68355" tIns="34177" rIns="68355" bIns="34177" rtlCol="0">
            <a:spAutoFit/>
          </a:bodyPr>
          <a:lstStyle/>
          <a:p>
            <a:pPr marL="342780" indent="-342780" algn="just">
              <a:spcBef>
                <a:spcPct val="0"/>
              </a:spcBef>
              <a:buFont typeface="Wingdings" pitchFamily="2" charset="2"/>
              <a:buChar char="§"/>
            </a:pPr>
            <a:r>
              <a:rPr lang="en-US" sz="1300" dirty="0">
                <a:latin typeface="Georgia" panose="02040502050405020303" pitchFamily="18" charset="0"/>
              </a:rPr>
              <a:t>The First </a:t>
            </a:r>
            <a:r>
              <a:rPr lang="en-US" sz="1300" dirty="0" err="1">
                <a:latin typeface="Georgia" panose="02040502050405020303" pitchFamily="18" charset="0"/>
              </a:rPr>
              <a:t>MicroFinanceBank</a:t>
            </a:r>
            <a:r>
              <a:rPr lang="en-US" sz="1300" dirty="0">
                <a:latin typeface="Georgia" panose="02040502050405020303" pitchFamily="18" charset="0"/>
              </a:rPr>
              <a:t> Limited (FMFB) is one of the leading providers of microcredit service in Pakistan, with its network of 213 locations across Pakistan. Habib Bank Limited (HBL) is the holding company of FMFB which has 71.43% (2020: 50.51%) shares of FMFB.</a:t>
            </a:r>
          </a:p>
          <a:p>
            <a:pPr marL="342780" indent="-342780" algn="just">
              <a:spcBef>
                <a:spcPct val="0"/>
              </a:spcBef>
              <a:buFont typeface="Wingdings" pitchFamily="2" charset="2"/>
              <a:buChar char="§"/>
            </a:pPr>
            <a:endParaRPr lang="en-US" sz="1300" dirty="0">
              <a:latin typeface="Georgia" panose="02040502050405020303" pitchFamily="18" charset="0"/>
            </a:endParaRPr>
          </a:p>
          <a:p>
            <a:pPr marL="342780" indent="-342780" algn="just">
              <a:spcBef>
                <a:spcPct val="0"/>
              </a:spcBef>
              <a:buFont typeface="Wingdings" pitchFamily="2" charset="2"/>
              <a:buChar char="§"/>
            </a:pPr>
            <a:r>
              <a:rPr lang="en-US" sz="1300" dirty="0">
                <a:latin typeface="Georgia" panose="02040502050405020303" pitchFamily="18" charset="0"/>
              </a:rPr>
              <a:t>The sponsor of the company has shown strong support to the bank over the years. It injected equity of PKR 2bn in CY21 and plans to inject further equity of PKR 1bn in this year to enhance the capital base of the bank. HBL have already provided a subordinated term finance facility of PKR 2bn to the bank in CY20 to contribute towards Tier 2 capital.</a:t>
            </a:r>
          </a:p>
          <a:p>
            <a:pPr marL="342780" indent="-342780" algn="just">
              <a:spcBef>
                <a:spcPct val="0"/>
              </a:spcBef>
              <a:buFont typeface="Wingdings" pitchFamily="2" charset="2"/>
              <a:buChar char="§"/>
            </a:pPr>
            <a:endParaRPr lang="en-US" sz="1300" dirty="0">
              <a:latin typeface="Georgia" panose="02040502050405020303" pitchFamily="18" charset="0"/>
            </a:endParaRPr>
          </a:p>
          <a:p>
            <a:pPr marL="342780" indent="-342780" algn="just">
              <a:spcBef>
                <a:spcPct val="0"/>
              </a:spcBef>
              <a:buFont typeface="Wingdings" pitchFamily="2" charset="2"/>
              <a:buChar char="§"/>
            </a:pPr>
            <a:r>
              <a:rPr lang="en-US" sz="1300" dirty="0">
                <a:latin typeface="Georgia" panose="02040502050405020303" pitchFamily="18" charset="0"/>
              </a:rPr>
              <a:t>The Bank has shown a phenomenal deposit growth of 48% in CY21 to PKR 91.3bn. Advances also increased by 36.5% to PKR 59bn. The deposit growth has remained healthy over the past few years.</a:t>
            </a:r>
          </a:p>
          <a:p>
            <a:pPr marL="342780" indent="-342780" algn="just">
              <a:spcBef>
                <a:spcPct val="0"/>
              </a:spcBef>
              <a:buFont typeface="Wingdings" pitchFamily="2" charset="2"/>
              <a:buChar char="§"/>
            </a:pPr>
            <a:endParaRPr lang="en-US" sz="1300" dirty="0">
              <a:latin typeface="Georgia" panose="02040502050405020303" pitchFamily="18" charset="0"/>
            </a:endParaRPr>
          </a:p>
          <a:p>
            <a:pPr marL="342780" indent="-342780" algn="just">
              <a:spcBef>
                <a:spcPct val="0"/>
              </a:spcBef>
              <a:buFont typeface="Wingdings" pitchFamily="2" charset="2"/>
              <a:buChar char="§"/>
            </a:pPr>
            <a:r>
              <a:rPr lang="en-US" sz="1300" dirty="0">
                <a:latin typeface="Georgia" panose="02040502050405020303" pitchFamily="18" charset="0"/>
              </a:rPr>
              <a:t>The bank has followed prudent lending practice and has one of the lowest infection ratios in the industry. The Gross NPL ratio of the Bank was 3.9% compared to overall microfinance industry NPL of 5.2%. The bank has always maintained adequate provisioning against NPLs. Currently the total coverage of the bank is 101.7%. </a:t>
            </a:r>
          </a:p>
          <a:p>
            <a:pPr marL="342780" indent="-342780" algn="just">
              <a:spcBef>
                <a:spcPct val="0"/>
              </a:spcBef>
              <a:buFont typeface="Wingdings" pitchFamily="2" charset="2"/>
              <a:buChar char="§"/>
            </a:pPr>
            <a:endParaRPr lang="en-US" sz="1300" dirty="0">
              <a:latin typeface="Georgia" panose="02040502050405020303" pitchFamily="18" charset="0"/>
            </a:endParaRPr>
          </a:p>
          <a:p>
            <a:pPr marL="342780" indent="-342780" algn="just">
              <a:spcBef>
                <a:spcPct val="0"/>
              </a:spcBef>
              <a:buFont typeface="Wingdings" pitchFamily="2" charset="2"/>
              <a:buChar char="§"/>
            </a:pPr>
            <a:r>
              <a:rPr lang="en-US" sz="1300" dirty="0">
                <a:latin typeface="Georgia" panose="02040502050405020303" pitchFamily="18" charset="0"/>
              </a:rPr>
              <a:t>The bank has shown good growth in profitability on the back of balance sheet expansion. Its Net Interest Income increased by 34.8% YoY to PKR 9.0bn in CY21. Similarly, Fee income increased by 57.6% YoY to augment the bottom-line.</a:t>
            </a:r>
          </a:p>
          <a:p>
            <a:pPr marL="342780" indent="-342780" algn="just">
              <a:spcBef>
                <a:spcPct val="0"/>
              </a:spcBef>
              <a:buFont typeface="Wingdings" pitchFamily="2" charset="2"/>
              <a:buChar char="§"/>
            </a:pPr>
            <a:endParaRPr lang="en-US" sz="1300" dirty="0">
              <a:latin typeface="Georgia" panose="02040502050405020303" pitchFamily="18" charset="0"/>
            </a:endParaRPr>
          </a:p>
          <a:p>
            <a:pPr marL="342780" indent="-342780" algn="just">
              <a:spcBef>
                <a:spcPct val="0"/>
              </a:spcBef>
              <a:buFont typeface="Wingdings" pitchFamily="2" charset="2"/>
              <a:buChar char="§"/>
            </a:pPr>
            <a:r>
              <a:rPr lang="en-US" sz="1300" dirty="0">
                <a:latin typeface="Georgia" panose="02040502050405020303" pitchFamily="18" charset="0"/>
              </a:rPr>
              <a:t>The injection of equity by the sponsor has enhanced the capital adequacy ratio (CAR). Currently CAR is 17.0% against the minimum regulatory requirement of 15%. </a:t>
            </a:r>
          </a:p>
        </p:txBody>
      </p:sp>
      <p:sp>
        <p:nvSpPr>
          <p:cNvPr id="6"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31723969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296538" y="473932"/>
            <a:ext cx="5800299"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First </a:t>
            </a:r>
            <a:r>
              <a:rPr lang="en-US" sz="2400" b="1" dirty="0" err="1">
                <a:solidFill>
                  <a:srgbClr val="002060"/>
                </a:solidFill>
                <a:latin typeface="Georgia" panose="02040502050405020303" pitchFamily="18" charset="0"/>
              </a:rPr>
              <a:t>MicroFinanceBank</a:t>
            </a:r>
            <a:r>
              <a:rPr lang="en-US" sz="2400" b="1" dirty="0">
                <a:solidFill>
                  <a:srgbClr val="002060"/>
                </a:solidFill>
                <a:latin typeface="Georgia" panose="02040502050405020303" pitchFamily="18" charset="0"/>
              </a:rPr>
              <a:t> Limited </a:t>
            </a:r>
          </a:p>
        </p:txBody>
      </p:sp>
      <p:graphicFrame>
        <p:nvGraphicFramePr>
          <p:cNvPr id="13" name="Table 12"/>
          <p:cNvGraphicFramePr>
            <a:graphicFrameLocks noGrp="1"/>
          </p:cNvGraphicFramePr>
          <p:nvPr>
            <p:extLst>
              <p:ext uri="{D42A27DB-BD31-4B8C-83A1-F6EECF244321}">
                <p14:modId xmlns:p14="http://schemas.microsoft.com/office/powerpoint/2010/main" val="2496303745"/>
              </p:ext>
            </p:extLst>
          </p:nvPr>
        </p:nvGraphicFramePr>
        <p:xfrm>
          <a:off x="1524000" y="1066800"/>
          <a:ext cx="8153398" cy="5105390"/>
        </p:xfrm>
        <a:graphic>
          <a:graphicData uri="http://schemas.openxmlformats.org/drawingml/2006/table">
            <a:tbl>
              <a:tblPr/>
              <a:tblGrid>
                <a:gridCol w="3516457">
                  <a:extLst>
                    <a:ext uri="{9D8B030D-6E8A-4147-A177-3AD203B41FA5}">
                      <a16:colId xmlns:a16="http://schemas.microsoft.com/office/drawing/2014/main" xmlns="" val="3746569326"/>
                    </a:ext>
                  </a:extLst>
                </a:gridCol>
                <a:gridCol w="762060">
                  <a:extLst>
                    <a:ext uri="{9D8B030D-6E8A-4147-A177-3AD203B41FA5}">
                      <a16:colId xmlns:a16="http://schemas.microsoft.com/office/drawing/2014/main" xmlns="" val="3516134578"/>
                    </a:ext>
                  </a:extLst>
                </a:gridCol>
                <a:gridCol w="762060">
                  <a:extLst>
                    <a:ext uri="{9D8B030D-6E8A-4147-A177-3AD203B41FA5}">
                      <a16:colId xmlns:a16="http://schemas.microsoft.com/office/drawing/2014/main" xmlns="" val="4270735618"/>
                    </a:ext>
                  </a:extLst>
                </a:gridCol>
                <a:gridCol w="762060">
                  <a:extLst>
                    <a:ext uri="{9D8B030D-6E8A-4147-A177-3AD203B41FA5}">
                      <a16:colId xmlns:a16="http://schemas.microsoft.com/office/drawing/2014/main" xmlns="" val="1414308626"/>
                    </a:ext>
                  </a:extLst>
                </a:gridCol>
                <a:gridCol w="762060">
                  <a:extLst>
                    <a:ext uri="{9D8B030D-6E8A-4147-A177-3AD203B41FA5}">
                      <a16:colId xmlns:a16="http://schemas.microsoft.com/office/drawing/2014/main" xmlns="" val="3530038187"/>
                    </a:ext>
                  </a:extLst>
                </a:gridCol>
                <a:gridCol w="762060">
                  <a:extLst>
                    <a:ext uri="{9D8B030D-6E8A-4147-A177-3AD203B41FA5}">
                      <a16:colId xmlns:a16="http://schemas.microsoft.com/office/drawing/2014/main" xmlns="" val="852680509"/>
                    </a:ext>
                  </a:extLst>
                </a:gridCol>
                <a:gridCol w="826641">
                  <a:extLst>
                    <a:ext uri="{9D8B030D-6E8A-4147-A177-3AD203B41FA5}">
                      <a16:colId xmlns:a16="http://schemas.microsoft.com/office/drawing/2014/main" xmlns="" val="231219303"/>
                    </a:ext>
                  </a:extLst>
                </a:gridCol>
              </a:tblGrid>
              <a:tr h="271886">
                <a:tc>
                  <a:txBody>
                    <a:bodyPr/>
                    <a:lstStyle/>
                    <a:p>
                      <a:pPr algn="l" fontAlgn="b"/>
                      <a:r>
                        <a:rPr lang="en-US" sz="1200" b="1" i="0" u="none" strike="noStrike" dirty="0">
                          <a:solidFill>
                            <a:srgbClr val="FFFFFF"/>
                          </a:solidFill>
                          <a:effectLst/>
                          <a:latin typeface="Georgia" panose="02040502050405020303" pitchFamily="18" charset="0"/>
                        </a:rPr>
                        <a:t>PKR </a:t>
                      </a:r>
                      <a:r>
                        <a:rPr lang="en-US" sz="1200" b="1" i="0" u="none" strike="noStrike" dirty="0" err="1">
                          <a:solidFill>
                            <a:srgbClr val="FFFFFF"/>
                          </a:solidFill>
                          <a:effectLst/>
                          <a:latin typeface="Georgia" panose="02040502050405020303" pitchFamily="18" charset="0"/>
                        </a:rPr>
                        <a:t>Mn</a:t>
                      </a:r>
                      <a:endParaRPr lang="en-US" sz="1200" b="1" i="0" u="none" strike="noStrike" dirty="0">
                        <a:solidFill>
                          <a:srgbClr val="FFFFFF"/>
                        </a:solidFill>
                        <a:effectLst/>
                        <a:latin typeface="Georgia" panose="02040502050405020303" pitchFamily="18" charset="0"/>
                      </a:endParaRPr>
                    </a:p>
                  </a:txBody>
                  <a:tcPr marL="80343" marR="8927" marT="892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CY21</a:t>
                      </a:r>
                    </a:p>
                  </a:txBody>
                  <a:tcPr marL="8927" marR="8927" marT="89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2060"/>
                    </a:solidFill>
                  </a:tcPr>
                </a:tc>
                <a:extLst>
                  <a:ext uri="{0D108BD9-81ED-4DB2-BD59-A6C34878D82A}">
                    <a16:rowId xmlns:a16="http://schemas.microsoft.com/office/drawing/2014/main" xmlns="" val="4117379944"/>
                  </a:ext>
                </a:extLst>
              </a:tr>
              <a:tr h="201396">
                <a:tc>
                  <a:txBody>
                    <a:bodyPr/>
                    <a:lstStyle/>
                    <a:p>
                      <a:pPr algn="l" fontAlgn="b"/>
                      <a:r>
                        <a:rPr lang="en-US" sz="1200" b="0" i="0" u="none" strike="noStrike">
                          <a:solidFill>
                            <a:srgbClr val="000000"/>
                          </a:solidFill>
                          <a:effectLst/>
                          <a:latin typeface="Georgia" panose="02040502050405020303" pitchFamily="18" charset="0"/>
                        </a:rPr>
                        <a:t>Deposits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12,237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20,887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31,129</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38,404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61,726</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91,363</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432386817"/>
                  </a:ext>
                </a:extLst>
              </a:tr>
              <a:tr h="201396">
                <a:tc>
                  <a:txBody>
                    <a:bodyPr/>
                    <a:lstStyle/>
                    <a:p>
                      <a:pPr algn="l" fontAlgn="b"/>
                      <a:r>
                        <a:rPr lang="en-US" sz="1200" b="0" i="0" u="none" strike="noStrike" dirty="0">
                          <a:solidFill>
                            <a:srgbClr val="000000"/>
                          </a:solidFill>
                          <a:effectLst/>
                          <a:latin typeface="Georgia" panose="02040502050405020303" pitchFamily="18" charset="0"/>
                        </a:rPr>
                        <a:t>Advances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8,274</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14,555</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23,857</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31,614</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43,412</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59,245</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326849835"/>
                  </a:ext>
                </a:extLst>
              </a:tr>
              <a:tr h="201396">
                <a:tc>
                  <a:txBody>
                    <a:bodyPr/>
                    <a:lstStyle/>
                    <a:p>
                      <a:pPr algn="l" fontAlgn="b"/>
                      <a:r>
                        <a:rPr lang="en-US" sz="1200" b="0" i="0" u="none" strike="noStrike">
                          <a:solidFill>
                            <a:srgbClr val="000000"/>
                          </a:solidFill>
                          <a:effectLst/>
                          <a:latin typeface="Georgia" panose="02040502050405020303" pitchFamily="18" charset="0"/>
                        </a:rPr>
                        <a:t>NPL</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59</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95</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214</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1,106</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1,205</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2,332</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451136804"/>
                  </a:ext>
                </a:extLst>
              </a:tr>
              <a:tr h="201396">
                <a:tc>
                  <a:txBody>
                    <a:bodyPr/>
                    <a:lstStyle/>
                    <a:p>
                      <a:pPr algn="l" fontAlgn="b"/>
                      <a:r>
                        <a:rPr lang="en-US" sz="1200" b="0" i="0" u="none" strike="noStrike">
                          <a:solidFill>
                            <a:srgbClr val="000000"/>
                          </a:solidFill>
                          <a:effectLst/>
                          <a:latin typeface="Georgia" panose="02040502050405020303" pitchFamily="18" charset="0"/>
                        </a:rPr>
                        <a:t>Total Provisions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91</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160</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303</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677</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1,784</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2,372</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579325828"/>
                  </a:ext>
                </a:extLst>
              </a:tr>
              <a:tr h="201396">
                <a:tc>
                  <a:txBody>
                    <a:bodyPr/>
                    <a:lstStyle/>
                    <a:p>
                      <a:pPr algn="l" fontAlgn="b"/>
                      <a:r>
                        <a:rPr lang="en-US" sz="1200" b="0" i="0" u="none" strike="noStrike">
                          <a:solidFill>
                            <a:srgbClr val="000000"/>
                          </a:solidFill>
                          <a:effectLst/>
                          <a:latin typeface="Georgia" panose="02040502050405020303" pitchFamily="18" charset="0"/>
                        </a:rPr>
                        <a:t>Net Income</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316</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686</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1,000</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533</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575</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1,556</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513575454"/>
                  </a:ext>
                </a:extLst>
              </a:tr>
              <a:tr h="201396">
                <a:tc>
                  <a:txBody>
                    <a:bodyPr/>
                    <a:lstStyle/>
                    <a:p>
                      <a:pPr algn="l" fontAlgn="b"/>
                      <a:r>
                        <a:rPr lang="en-US" sz="1200" b="1" i="0" u="none" strike="noStrike">
                          <a:solidFill>
                            <a:srgbClr val="000000"/>
                          </a:solidFill>
                          <a:effectLst/>
                          <a:latin typeface="Georgia" panose="02040502050405020303" pitchFamily="18" charset="0"/>
                        </a:rPr>
                        <a:t> </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671823391"/>
                  </a:ext>
                </a:extLst>
              </a:tr>
              <a:tr h="201396">
                <a:tc>
                  <a:txBody>
                    <a:bodyPr/>
                    <a:lstStyle/>
                    <a:p>
                      <a:pPr algn="l" fontAlgn="b"/>
                      <a:r>
                        <a:rPr lang="en-US" sz="1200" b="1" i="0" u="none" strike="noStrike">
                          <a:solidFill>
                            <a:srgbClr val="000000"/>
                          </a:solidFill>
                          <a:effectLst/>
                          <a:latin typeface="Georgia" panose="02040502050405020303" pitchFamily="18" charset="0"/>
                        </a:rPr>
                        <a:t>Asset Quality</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746518496"/>
                  </a:ext>
                </a:extLst>
              </a:tr>
              <a:tr h="201396">
                <a:tc>
                  <a:txBody>
                    <a:bodyPr/>
                    <a:lstStyle/>
                    <a:p>
                      <a:pPr algn="l" fontAlgn="b"/>
                      <a:r>
                        <a:rPr lang="en-US" sz="1200" b="0" i="0" u="none" strike="noStrike">
                          <a:solidFill>
                            <a:srgbClr val="000000"/>
                          </a:solidFill>
                          <a:effectLst/>
                          <a:latin typeface="Georgia" panose="02040502050405020303" pitchFamily="18" charset="0"/>
                        </a:rPr>
                        <a:t>Gross Infection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0.9%</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3.9%</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090402776"/>
                  </a:ext>
                </a:extLst>
              </a:tr>
              <a:tr h="201396">
                <a:tc>
                  <a:txBody>
                    <a:bodyPr/>
                    <a:lstStyle/>
                    <a:p>
                      <a:pPr algn="l" fontAlgn="b"/>
                      <a:r>
                        <a:rPr lang="en-US" sz="1200" b="0" i="0" u="none" strike="noStrike">
                          <a:solidFill>
                            <a:srgbClr val="000000"/>
                          </a:solidFill>
                          <a:effectLst/>
                          <a:latin typeface="Georgia" panose="02040502050405020303" pitchFamily="18" charset="0"/>
                        </a:rPr>
                        <a:t>Net Infection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-0.1%</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650493212"/>
                  </a:ext>
                </a:extLst>
              </a:tr>
              <a:tr h="201396">
                <a:tc>
                  <a:txBody>
                    <a:bodyPr/>
                    <a:lstStyle/>
                    <a:p>
                      <a:pPr algn="l" fontAlgn="b"/>
                      <a:r>
                        <a:rPr lang="en-US" sz="1200" b="0" i="0" u="none" strike="noStrike">
                          <a:solidFill>
                            <a:srgbClr val="000000"/>
                          </a:solidFill>
                          <a:effectLst/>
                          <a:latin typeface="Georgia" panose="02040502050405020303" pitchFamily="18" charset="0"/>
                        </a:rPr>
                        <a:t>Coverage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154.1%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168.2%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141.3%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61.3%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148.0%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101.7%</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510866140"/>
                  </a:ext>
                </a:extLst>
              </a:tr>
              <a:tr h="201396">
                <a:tc>
                  <a:txBody>
                    <a:bodyPr/>
                    <a:lstStyle/>
                    <a:p>
                      <a:pPr algn="l" fontAlgn="b"/>
                      <a:r>
                        <a:rPr lang="en-US" sz="1200" b="0" i="0" u="none" strike="noStrike">
                          <a:solidFill>
                            <a:srgbClr val="000000"/>
                          </a:solidFill>
                          <a:effectLst/>
                          <a:latin typeface="Georgia" panose="02040502050405020303" pitchFamily="18" charset="0"/>
                        </a:rPr>
                        <a:t>Advances to Funds Borrowed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50.6%</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57.3%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65.1%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71.1%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60.0%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55.7%</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588593649"/>
                  </a:ext>
                </a:extLst>
              </a:tr>
              <a:tr h="201396">
                <a:tc>
                  <a:txBody>
                    <a:bodyPr/>
                    <a:lstStyle/>
                    <a:p>
                      <a:pPr algn="l" fontAlgn="b"/>
                      <a:r>
                        <a:rPr lang="en-US" sz="1200" b="0" i="0" u="none" strike="noStrike">
                          <a:solidFill>
                            <a:srgbClr val="000000"/>
                          </a:solidFill>
                          <a:effectLst/>
                          <a:latin typeface="Georgia" panose="02040502050405020303" pitchFamily="18" charset="0"/>
                        </a:rPr>
                        <a:t>Secured Loans as a % of Advances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0.2%</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455381510"/>
                  </a:ext>
                </a:extLst>
              </a:tr>
              <a:tr h="201396">
                <a:tc>
                  <a:txBody>
                    <a:bodyPr/>
                    <a:lstStyle/>
                    <a:p>
                      <a:pPr algn="l" fontAlgn="b"/>
                      <a:r>
                        <a:rPr lang="en-US" sz="1200" b="0" i="0" u="none" strike="noStrike">
                          <a:solidFill>
                            <a:srgbClr val="000000"/>
                          </a:solidFill>
                          <a:effectLst/>
                          <a:latin typeface="Georgia" panose="02040502050405020303" pitchFamily="18" charset="0"/>
                        </a:rPr>
                        <a:t>Investments to Funds Borrowed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36.2%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23.4%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12.9%</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82628537"/>
                  </a:ext>
                </a:extLst>
              </a:tr>
              <a:tr h="201396">
                <a:tc>
                  <a:txBody>
                    <a:bodyPr/>
                    <a:lstStyle/>
                    <a:p>
                      <a:pPr algn="l" fontAlgn="b"/>
                      <a:r>
                        <a:rPr lang="en-US" sz="1200" b="0" i="0" u="none" strike="noStrike">
                          <a:solidFill>
                            <a:srgbClr val="000000"/>
                          </a:solidFill>
                          <a:effectLst/>
                          <a:latin typeface="Georgia" panose="02040502050405020303" pitchFamily="18" charset="0"/>
                        </a:rPr>
                        <a:t> </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575986049"/>
                  </a:ext>
                </a:extLst>
              </a:tr>
              <a:tr h="201396">
                <a:tc>
                  <a:txBody>
                    <a:bodyPr/>
                    <a:lstStyle/>
                    <a:p>
                      <a:pPr algn="l" fontAlgn="b"/>
                      <a:r>
                        <a:rPr lang="en-US" sz="1200" b="1" i="0" u="none" strike="noStrike">
                          <a:solidFill>
                            <a:srgbClr val="000000"/>
                          </a:solidFill>
                          <a:effectLst/>
                          <a:latin typeface="Georgia" panose="02040502050405020303" pitchFamily="18" charset="0"/>
                        </a:rPr>
                        <a:t>Operating Efficiency</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721457538"/>
                  </a:ext>
                </a:extLst>
              </a:tr>
              <a:tr h="201396">
                <a:tc>
                  <a:txBody>
                    <a:bodyPr/>
                    <a:lstStyle/>
                    <a:p>
                      <a:pPr algn="l" fontAlgn="b"/>
                      <a:r>
                        <a:rPr lang="en-US" sz="1200" b="0" i="0" u="none" strike="noStrike">
                          <a:solidFill>
                            <a:srgbClr val="000000"/>
                          </a:solidFill>
                          <a:effectLst/>
                          <a:latin typeface="Georgia" panose="02040502050405020303" pitchFamily="18" charset="0"/>
                        </a:rPr>
                        <a:t>NIMs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15.3%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13.8%</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396786552"/>
                  </a:ext>
                </a:extLst>
              </a:tr>
              <a:tr h="201396">
                <a:tc>
                  <a:txBody>
                    <a:bodyPr/>
                    <a:lstStyle/>
                    <a:p>
                      <a:pPr algn="l" fontAlgn="b"/>
                      <a:r>
                        <a:rPr lang="en-US" sz="1200" b="0" i="0" u="none" strike="noStrike">
                          <a:solidFill>
                            <a:srgbClr val="000000"/>
                          </a:solidFill>
                          <a:effectLst/>
                          <a:latin typeface="Georgia" panose="02040502050405020303" pitchFamily="18" charset="0"/>
                        </a:rPr>
                        <a:t>Return on Equity</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18.6%</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877044026"/>
                  </a:ext>
                </a:extLst>
              </a:tr>
              <a:tr h="201396">
                <a:tc>
                  <a:txBody>
                    <a:bodyPr/>
                    <a:lstStyle/>
                    <a:p>
                      <a:pPr algn="l" fontAlgn="b"/>
                      <a:r>
                        <a:rPr lang="en-US" sz="1200" b="0" i="0" u="none" strike="noStrike">
                          <a:solidFill>
                            <a:srgbClr val="000000"/>
                          </a:solidFill>
                          <a:effectLst/>
                          <a:latin typeface="Georgia" panose="02040502050405020303" pitchFamily="18" charset="0"/>
                        </a:rPr>
                        <a:t>Return on Asset</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0.9%</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1.7%</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618495201"/>
                  </a:ext>
                </a:extLst>
              </a:tr>
              <a:tr h="201396">
                <a:tc>
                  <a:txBody>
                    <a:bodyPr/>
                    <a:lstStyle/>
                    <a:p>
                      <a:pPr algn="l" fontAlgn="b"/>
                      <a:r>
                        <a:rPr lang="en-US" sz="1200" b="0" i="0" u="none" strike="noStrike">
                          <a:solidFill>
                            <a:srgbClr val="000000"/>
                          </a:solidFill>
                          <a:effectLst/>
                          <a:latin typeface="Georgia" panose="02040502050405020303" pitchFamily="18" charset="0"/>
                        </a:rPr>
                        <a:t>Average size of Loan (PKR)</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37,425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47,690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56,215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64,968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75,811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106,839</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547089033"/>
                  </a:ext>
                </a:extLst>
              </a:tr>
              <a:tr h="201396">
                <a:tc>
                  <a:txBody>
                    <a:bodyPr/>
                    <a:lstStyle/>
                    <a:p>
                      <a:pPr algn="l" fontAlgn="b"/>
                      <a:r>
                        <a:rPr lang="en-US" sz="1200" b="0" i="0" u="none" strike="noStrike">
                          <a:solidFill>
                            <a:srgbClr val="000000"/>
                          </a:solidFill>
                          <a:effectLst/>
                          <a:latin typeface="Georgia" panose="02040502050405020303" pitchFamily="18" charset="0"/>
                        </a:rPr>
                        <a:t>Average size of Deposit (PKR)</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27,357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29,086</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31,545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31,435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46,757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54,514</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873657903"/>
                  </a:ext>
                </a:extLst>
              </a:tr>
              <a:tr h="201396">
                <a:tc>
                  <a:txBody>
                    <a:bodyPr/>
                    <a:lstStyle/>
                    <a:p>
                      <a:pPr algn="l" fontAlgn="b"/>
                      <a:r>
                        <a:rPr lang="en-US" sz="1200" b="0" i="0" u="none" strike="noStrike">
                          <a:solidFill>
                            <a:srgbClr val="000000"/>
                          </a:solidFill>
                          <a:effectLst/>
                          <a:latin typeface="Georgia" panose="02040502050405020303" pitchFamily="18" charset="0"/>
                        </a:rPr>
                        <a:t> </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573019045"/>
                  </a:ext>
                </a:extLst>
              </a:tr>
              <a:tr h="201396">
                <a:tc>
                  <a:txBody>
                    <a:bodyPr/>
                    <a:lstStyle/>
                    <a:p>
                      <a:pPr algn="l" fontAlgn="b"/>
                      <a:r>
                        <a:rPr lang="en-US" sz="1200" b="1" i="0" u="none" strike="noStrike">
                          <a:solidFill>
                            <a:srgbClr val="000000"/>
                          </a:solidFill>
                          <a:effectLst/>
                          <a:latin typeface="Georgia" panose="02040502050405020303" pitchFamily="18" charset="0"/>
                        </a:rPr>
                        <a:t>Leverage Ratios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287612814"/>
                  </a:ext>
                </a:extLst>
              </a:tr>
              <a:tr h="201396">
                <a:tc>
                  <a:txBody>
                    <a:bodyPr/>
                    <a:lstStyle/>
                    <a:p>
                      <a:pPr algn="l" fontAlgn="b"/>
                      <a:r>
                        <a:rPr lang="en-US" sz="1200" b="0" i="0" u="none" strike="noStrike">
                          <a:solidFill>
                            <a:srgbClr val="000000"/>
                          </a:solidFill>
                          <a:effectLst/>
                          <a:latin typeface="Georgia" panose="02040502050405020303" pitchFamily="18" charset="0"/>
                        </a:rPr>
                        <a:t>Capital Adequacy Ratio (Total Capital)</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40.0%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26.5%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19.8%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15.8%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15.1%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17.0%</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764278839"/>
                  </a:ext>
                </a:extLst>
              </a:tr>
              <a:tr h="201396">
                <a:tc>
                  <a:txBody>
                    <a:bodyPr/>
                    <a:lstStyle/>
                    <a:p>
                      <a:pPr algn="l" fontAlgn="b"/>
                      <a:r>
                        <a:rPr lang="en-US" sz="1200" b="0" i="0" u="none" strike="noStrike">
                          <a:solidFill>
                            <a:srgbClr val="000000"/>
                          </a:solidFill>
                          <a:effectLst/>
                          <a:latin typeface="Georgia" panose="02040502050405020303" pitchFamily="18" charset="0"/>
                        </a:rPr>
                        <a:t>Equity to Total Assets</a:t>
                      </a:r>
                    </a:p>
                  </a:txBody>
                  <a:tcPr marL="80343" marR="8927" marT="892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22.7%</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17.4%</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14.6%</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12.8%</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8.7%</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9.2%</a:t>
                      </a:r>
                    </a:p>
                  </a:txBody>
                  <a:tcPr marL="8927" marR="8927" marT="892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87535090"/>
                  </a:ext>
                </a:extLst>
              </a:tr>
            </a:tbl>
          </a:graphicData>
        </a:graphic>
      </p:graphicFrame>
      <p:sp>
        <p:nvSpPr>
          <p:cNvPr id="6"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19884109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968992" y="470352"/>
            <a:ext cx="4926842"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U Microfinance Bank Limited </a:t>
            </a:r>
          </a:p>
        </p:txBody>
      </p:sp>
      <p:sp>
        <p:nvSpPr>
          <p:cNvPr id="4" name="TextBox 3"/>
          <p:cNvSpPr txBox="1"/>
          <p:nvPr/>
        </p:nvSpPr>
        <p:spPr>
          <a:xfrm>
            <a:off x="1143000" y="1116683"/>
            <a:ext cx="8686800" cy="4808781"/>
          </a:xfrm>
          <a:prstGeom prst="rect">
            <a:avLst/>
          </a:prstGeom>
          <a:noFill/>
        </p:spPr>
        <p:txBody>
          <a:bodyPr wrap="square" lIns="68355" tIns="34177" rIns="68355" bIns="34177" rtlCol="0">
            <a:spAutoFit/>
          </a:bodyPr>
          <a:lstStyle/>
          <a:p>
            <a:pPr marL="342780" indent="-342780" algn="just">
              <a:spcBef>
                <a:spcPct val="0"/>
              </a:spcBef>
              <a:buFont typeface="Wingdings" pitchFamily="2" charset="2"/>
              <a:buChar char="§"/>
            </a:pPr>
            <a:r>
              <a:rPr lang="en-US" sz="1400" dirty="0">
                <a:latin typeface="Georgia" panose="02040502050405020303" pitchFamily="18" charset="0"/>
              </a:rPr>
              <a:t>U Microfinance Bank Limited (UMBL) (previously, </a:t>
            </a:r>
            <a:r>
              <a:rPr lang="en-US" sz="1400" dirty="0" err="1">
                <a:latin typeface="Georgia" panose="02040502050405020303" pitchFamily="18" charset="0"/>
              </a:rPr>
              <a:t>Rozgar</a:t>
            </a:r>
            <a:r>
              <a:rPr lang="en-US" sz="1400" dirty="0">
                <a:latin typeface="Georgia" panose="02040502050405020303" pitchFamily="18" charset="0"/>
              </a:rPr>
              <a:t> Microfinance Bank Limited) was incorporated as an unlisted public limited company in 2003.UMBL is a wholly owned subsidiary of PTCL.</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The sponsor of the company has shown strong support to the bank over the years. It has initially provided PKR 4bn of subordinated loan to the bank to contribute towards Tier 2 Capital. It then converted subordinated debt of PKR 800mn into common equity and then a further PKR 1bn into preference shares to add further depth to capitalization indicators of the bank.</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The Bank has shown a phenomenal deposit growth of 98% in CY20 followed by a growth of 19% in CY21. </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The bank has followed prudent lending practice and has one of the lowest infection ratios in the industry. The Gross NPL ratio of the Bank was 2.8% compared to overall microfinance industry NPL of 5.2%. The bank has always maintained adequate provisioning against NPLs. Currently the total coverage of the bank is 198.9%. The adequate general provision provide buffer to absorb any unforeseen provision. In addition, around 51% of the advances are secured which further reduces NPL risk.</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The bank has shown good growth in profitability on the back of balance sheet expansion. Its Net Interest Income increased by 14.4% YoY to PKR 6.6bn in CY21. </a:t>
            </a:r>
          </a:p>
          <a:p>
            <a:pPr marL="342780" indent="-342780" algn="just">
              <a:spcBef>
                <a:spcPct val="0"/>
              </a:spcBef>
              <a:buFont typeface="Wingdings" pitchFamily="2" charset="2"/>
              <a:buChar char="§"/>
            </a:pPr>
            <a:endParaRPr lang="en-US" sz="1400" dirty="0">
              <a:latin typeface="Georgia" panose="02040502050405020303" pitchFamily="18" charset="0"/>
            </a:endParaRPr>
          </a:p>
          <a:p>
            <a:pPr marL="342780" indent="-342780" algn="just">
              <a:spcBef>
                <a:spcPct val="0"/>
              </a:spcBef>
              <a:buFont typeface="Wingdings" pitchFamily="2" charset="2"/>
              <a:buChar char="§"/>
            </a:pPr>
            <a:r>
              <a:rPr lang="en-US" sz="1400" dirty="0">
                <a:latin typeface="Georgia" panose="02040502050405020303" pitchFamily="18" charset="0"/>
              </a:rPr>
              <a:t>The support of the sponsor and retention of profit have kept CAR at adequate levels. Currently CAR is 18.5% against the minimum regulatory requirement of 15%. </a:t>
            </a:r>
          </a:p>
        </p:txBody>
      </p:sp>
      <p:sp>
        <p:nvSpPr>
          <p:cNvPr id="6"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30159723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009934" y="466918"/>
            <a:ext cx="4926842" cy="544331"/>
          </a:xfrm>
          <a:prstGeom prst="rect">
            <a:avLst/>
          </a:prstGeom>
        </p:spPr>
        <p:txBody>
          <a:bodyPr vert="horz" lIns="91440" tIns="45720" rIns="91440" bIns="45720" rtlCol="0" anchor="ctr"/>
          <a:lstStyle/>
          <a:p>
            <a:pPr lvl="0">
              <a:defRPr/>
            </a:pPr>
            <a:r>
              <a:rPr lang="en-US" sz="2400" b="1" dirty="0">
                <a:solidFill>
                  <a:srgbClr val="002060"/>
                </a:solidFill>
                <a:latin typeface="Georgia" panose="02040502050405020303" pitchFamily="18" charset="0"/>
              </a:rPr>
              <a:t>U Microfinance Bank Limited </a:t>
            </a:r>
          </a:p>
        </p:txBody>
      </p:sp>
      <p:graphicFrame>
        <p:nvGraphicFramePr>
          <p:cNvPr id="3" name="Table 2"/>
          <p:cNvGraphicFramePr>
            <a:graphicFrameLocks noGrp="1"/>
          </p:cNvGraphicFramePr>
          <p:nvPr>
            <p:extLst>
              <p:ext uri="{D42A27DB-BD31-4B8C-83A1-F6EECF244321}">
                <p14:modId xmlns:p14="http://schemas.microsoft.com/office/powerpoint/2010/main" val="2345733294"/>
              </p:ext>
            </p:extLst>
          </p:nvPr>
        </p:nvGraphicFramePr>
        <p:xfrm>
          <a:off x="1371600" y="1143000"/>
          <a:ext cx="8229598" cy="5029212"/>
        </p:xfrm>
        <a:graphic>
          <a:graphicData uri="http://schemas.openxmlformats.org/drawingml/2006/table">
            <a:tbl>
              <a:tblPr/>
              <a:tblGrid>
                <a:gridCol w="3549321">
                  <a:extLst>
                    <a:ext uri="{9D8B030D-6E8A-4147-A177-3AD203B41FA5}">
                      <a16:colId xmlns:a16="http://schemas.microsoft.com/office/drawing/2014/main" xmlns="" val="59769408"/>
                    </a:ext>
                  </a:extLst>
                </a:gridCol>
                <a:gridCol w="769182">
                  <a:extLst>
                    <a:ext uri="{9D8B030D-6E8A-4147-A177-3AD203B41FA5}">
                      <a16:colId xmlns:a16="http://schemas.microsoft.com/office/drawing/2014/main" xmlns="" val="2159746905"/>
                    </a:ext>
                  </a:extLst>
                </a:gridCol>
                <a:gridCol w="769182">
                  <a:extLst>
                    <a:ext uri="{9D8B030D-6E8A-4147-A177-3AD203B41FA5}">
                      <a16:colId xmlns:a16="http://schemas.microsoft.com/office/drawing/2014/main" xmlns="" val="2890398131"/>
                    </a:ext>
                  </a:extLst>
                </a:gridCol>
                <a:gridCol w="769182">
                  <a:extLst>
                    <a:ext uri="{9D8B030D-6E8A-4147-A177-3AD203B41FA5}">
                      <a16:colId xmlns:a16="http://schemas.microsoft.com/office/drawing/2014/main" xmlns="" val="2388534307"/>
                    </a:ext>
                  </a:extLst>
                </a:gridCol>
                <a:gridCol w="769182">
                  <a:extLst>
                    <a:ext uri="{9D8B030D-6E8A-4147-A177-3AD203B41FA5}">
                      <a16:colId xmlns:a16="http://schemas.microsoft.com/office/drawing/2014/main" xmlns="" val="4262145083"/>
                    </a:ext>
                  </a:extLst>
                </a:gridCol>
                <a:gridCol w="769182">
                  <a:extLst>
                    <a:ext uri="{9D8B030D-6E8A-4147-A177-3AD203B41FA5}">
                      <a16:colId xmlns:a16="http://schemas.microsoft.com/office/drawing/2014/main" xmlns="" val="2965081356"/>
                    </a:ext>
                  </a:extLst>
                </a:gridCol>
                <a:gridCol w="834367">
                  <a:extLst>
                    <a:ext uri="{9D8B030D-6E8A-4147-A177-3AD203B41FA5}">
                      <a16:colId xmlns:a16="http://schemas.microsoft.com/office/drawing/2014/main" xmlns="" val="4135192646"/>
                    </a:ext>
                  </a:extLst>
                </a:gridCol>
              </a:tblGrid>
              <a:tr h="267828">
                <a:tc>
                  <a:txBody>
                    <a:bodyPr/>
                    <a:lstStyle/>
                    <a:p>
                      <a:pPr algn="l" fontAlgn="b"/>
                      <a:r>
                        <a:rPr lang="en-US" sz="1200" b="1" i="0" u="none" strike="noStrike" dirty="0">
                          <a:solidFill>
                            <a:srgbClr val="FFFFFF"/>
                          </a:solidFill>
                          <a:effectLst/>
                          <a:latin typeface="Georgia" panose="02040502050405020303" pitchFamily="18" charset="0"/>
                        </a:rPr>
                        <a:t>PKR </a:t>
                      </a:r>
                      <a:r>
                        <a:rPr lang="en-US" sz="1200" b="1" i="0" u="none" strike="noStrike" dirty="0" err="1">
                          <a:solidFill>
                            <a:srgbClr val="FFFFFF"/>
                          </a:solidFill>
                          <a:effectLst/>
                          <a:latin typeface="Georgia" panose="02040502050405020303" pitchFamily="18" charset="0"/>
                        </a:rPr>
                        <a:t>Mn</a:t>
                      </a:r>
                      <a:endParaRPr lang="en-US" sz="1200" b="1" i="0" u="none" strike="noStrike" dirty="0">
                        <a:solidFill>
                          <a:srgbClr val="FFFFFF"/>
                        </a:solidFill>
                        <a:effectLst/>
                        <a:latin typeface="Georgia" panose="02040502050405020303" pitchFamily="18" charset="0"/>
                      </a:endParaRPr>
                    </a:p>
                  </a:txBody>
                  <a:tcPr marL="80343" marR="8927" marT="892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CY16</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CY17</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CY18</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CY19</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CY20</a:t>
                      </a:r>
                    </a:p>
                  </a:txBody>
                  <a:tcPr marL="8927" marR="8927" marT="8927" marB="0" anchor="ctr">
                    <a:lnL>
                      <a:noFill/>
                    </a:lnL>
                    <a:lnR>
                      <a:noFill/>
                    </a:lnR>
                    <a:lnT w="6350" cap="flat" cmpd="sng" algn="ctr">
                      <a:solidFill>
                        <a:srgbClr val="000000"/>
                      </a:solidFill>
                      <a:prstDash val="solid"/>
                      <a:round/>
                      <a:headEnd type="none" w="med" len="med"/>
                      <a:tailEnd type="none" w="med" len="med"/>
                    </a:lnT>
                    <a:lnB>
                      <a:noFill/>
                    </a:lnB>
                    <a:solidFill>
                      <a:srgbClr val="002060"/>
                    </a:solidFill>
                  </a:tcPr>
                </a:tc>
                <a:tc>
                  <a:txBody>
                    <a:bodyPr/>
                    <a:lstStyle/>
                    <a:p>
                      <a:pPr algn="ctr" fontAlgn="ctr"/>
                      <a:r>
                        <a:rPr lang="en-US" sz="1200" b="1" i="0" u="none" strike="noStrike">
                          <a:solidFill>
                            <a:srgbClr val="FFFFFF"/>
                          </a:solidFill>
                          <a:effectLst/>
                          <a:latin typeface="Georgia" panose="02040502050405020303" pitchFamily="18" charset="0"/>
                        </a:rPr>
                        <a:t>CY21</a:t>
                      </a:r>
                    </a:p>
                  </a:txBody>
                  <a:tcPr marL="8927" marR="8927" marT="89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2060"/>
                    </a:solidFill>
                  </a:tcPr>
                </a:tc>
                <a:extLst>
                  <a:ext uri="{0D108BD9-81ED-4DB2-BD59-A6C34878D82A}">
                    <a16:rowId xmlns:a16="http://schemas.microsoft.com/office/drawing/2014/main" xmlns="" val="2050285569"/>
                  </a:ext>
                </a:extLst>
              </a:tr>
              <a:tr h="198391">
                <a:tc>
                  <a:txBody>
                    <a:bodyPr/>
                    <a:lstStyle/>
                    <a:p>
                      <a:pPr algn="l" fontAlgn="b"/>
                      <a:r>
                        <a:rPr lang="en-US" sz="1200" b="0" i="0" u="none" strike="noStrike">
                          <a:solidFill>
                            <a:srgbClr val="000000"/>
                          </a:solidFill>
                          <a:effectLst/>
                          <a:latin typeface="Georgia" panose="02040502050405020303" pitchFamily="18" charset="0"/>
                        </a:rPr>
                        <a:t>Deposits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8,110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11,971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20,535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23,290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46,105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55,000</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450957837"/>
                  </a:ext>
                </a:extLst>
              </a:tr>
              <a:tr h="198391">
                <a:tc>
                  <a:txBody>
                    <a:bodyPr/>
                    <a:lstStyle/>
                    <a:p>
                      <a:pPr algn="l" fontAlgn="b"/>
                      <a:r>
                        <a:rPr lang="en-US" sz="1200" b="0" i="0" u="none" strike="noStrike" dirty="0">
                          <a:solidFill>
                            <a:srgbClr val="000000"/>
                          </a:solidFill>
                          <a:effectLst/>
                          <a:latin typeface="Georgia" panose="02040502050405020303" pitchFamily="18" charset="0"/>
                        </a:rPr>
                        <a:t>Advances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5,577</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10,649</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17,225</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21,882</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31,319</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36,411</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93055309"/>
                  </a:ext>
                </a:extLst>
              </a:tr>
              <a:tr h="198391">
                <a:tc>
                  <a:txBody>
                    <a:bodyPr/>
                    <a:lstStyle/>
                    <a:p>
                      <a:pPr algn="l" fontAlgn="b"/>
                      <a:r>
                        <a:rPr lang="en-US" sz="1200" b="0" i="0" u="none" strike="noStrike">
                          <a:solidFill>
                            <a:srgbClr val="000000"/>
                          </a:solidFill>
                          <a:effectLst/>
                          <a:latin typeface="Georgia" panose="02040502050405020303" pitchFamily="18" charset="0"/>
                        </a:rPr>
                        <a:t>NPL</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26</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48</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218</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898</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36</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1,023</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487947299"/>
                  </a:ext>
                </a:extLst>
              </a:tr>
              <a:tr h="198391">
                <a:tc>
                  <a:txBody>
                    <a:bodyPr/>
                    <a:lstStyle/>
                    <a:p>
                      <a:pPr algn="l" fontAlgn="b"/>
                      <a:r>
                        <a:rPr lang="en-US" sz="1200" b="0" i="0" u="none" strike="noStrike">
                          <a:solidFill>
                            <a:srgbClr val="000000"/>
                          </a:solidFill>
                          <a:effectLst/>
                          <a:latin typeface="Georgia" panose="02040502050405020303" pitchFamily="18" charset="0"/>
                        </a:rPr>
                        <a:t>Total Provisions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48</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94</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205</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508</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1,313</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2,036</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813075894"/>
                  </a:ext>
                </a:extLst>
              </a:tr>
              <a:tr h="198391">
                <a:tc>
                  <a:txBody>
                    <a:bodyPr/>
                    <a:lstStyle/>
                    <a:p>
                      <a:pPr algn="l" fontAlgn="b"/>
                      <a:r>
                        <a:rPr lang="en-US" sz="1200" b="0" i="0" u="none" strike="noStrike">
                          <a:solidFill>
                            <a:srgbClr val="000000"/>
                          </a:solidFill>
                          <a:effectLst/>
                          <a:latin typeface="Georgia" panose="02040502050405020303" pitchFamily="18" charset="0"/>
                        </a:rPr>
                        <a:t>Net Income</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72</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259</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547</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254</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906</a:t>
                      </a:r>
                    </a:p>
                  </a:txBody>
                  <a:tcPr marL="8927" marR="8927" marT="8927" marB="0" anchor="b">
                    <a:lnL>
                      <a:noFill/>
                    </a:lnL>
                    <a:lnR>
                      <a:noFill/>
                    </a:lnR>
                    <a:lnT>
                      <a:noFill/>
                    </a:lnT>
                    <a:lnB>
                      <a:noFill/>
                    </a:lnB>
                    <a:solidFill>
                      <a:srgbClr val="FFFFFF"/>
                    </a:solidFill>
                  </a:tcPr>
                </a:tc>
                <a:tc>
                  <a:txBody>
                    <a:bodyPr/>
                    <a:lstStyle/>
                    <a:p>
                      <a:pPr algn="ctr" fontAlgn="b"/>
                      <a:r>
                        <a:rPr lang="en-US" sz="1200" b="0" i="0" u="none" strike="noStrike">
                          <a:solidFill>
                            <a:srgbClr val="000000"/>
                          </a:solidFill>
                          <a:effectLst/>
                          <a:latin typeface="Georgia" panose="02040502050405020303" pitchFamily="18" charset="0"/>
                        </a:rPr>
                        <a:t>1,111</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895444541"/>
                  </a:ext>
                </a:extLst>
              </a:tr>
              <a:tr h="198391">
                <a:tc>
                  <a:txBody>
                    <a:bodyPr/>
                    <a:lstStyle/>
                    <a:p>
                      <a:pPr algn="l" fontAlgn="b"/>
                      <a:r>
                        <a:rPr lang="en-US" sz="1200" b="1" i="0" u="none" strike="noStrike">
                          <a:solidFill>
                            <a:srgbClr val="000000"/>
                          </a:solidFill>
                          <a:effectLst/>
                          <a:latin typeface="Georgia" panose="02040502050405020303" pitchFamily="18" charset="0"/>
                        </a:rPr>
                        <a:t> </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758405464"/>
                  </a:ext>
                </a:extLst>
              </a:tr>
              <a:tr h="198391">
                <a:tc>
                  <a:txBody>
                    <a:bodyPr/>
                    <a:lstStyle/>
                    <a:p>
                      <a:pPr algn="l" fontAlgn="b"/>
                      <a:r>
                        <a:rPr lang="en-US" sz="1200" b="1" i="0" u="none" strike="noStrike">
                          <a:solidFill>
                            <a:srgbClr val="000000"/>
                          </a:solidFill>
                          <a:effectLst/>
                          <a:latin typeface="Georgia" panose="02040502050405020303" pitchFamily="18" charset="0"/>
                        </a:rPr>
                        <a:t>Asset Quality</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835132431"/>
                  </a:ext>
                </a:extLst>
              </a:tr>
              <a:tr h="198391">
                <a:tc>
                  <a:txBody>
                    <a:bodyPr/>
                    <a:lstStyle/>
                    <a:p>
                      <a:pPr algn="l" fontAlgn="b"/>
                      <a:r>
                        <a:rPr lang="en-US" sz="1200" b="0" i="0" u="none" strike="noStrike">
                          <a:solidFill>
                            <a:srgbClr val="000000"/>
                          </a:solidFill>
                          <a:effectLst/>
                          <a:latin typeface="Georgia" panose="02040502050405020303" pitchFamily="18" charset="0"/>
                        </a:rPr>
                        <a:t>Gross Infection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2.8%</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796242788"/>
                  </a:ext>
                </a:extLst>
              </a:tr>
              <a:tr h="198391">
                <a:tc>
                  <a:txBody>
                    <a:bodyPr/>
                    <a:lstStyle/>
                    <a:p>
                      <a:pPr algn="l" fontAlgn="b"/>
                      <a:r>
                        <a:rPr lang="en-US" sz="1200" b="0" i="0" u="none" strike="noStrike">
                          <a:solidFill>
                            <a:srgbClr val="000000"/>
                          </a:solidFill>
                          <a:effectLst/>
                          <a:latin typeface="Georgia" panose="02040502050405020303" pitchFamily="18" charset="0"/>
                        </a:rPr>
                        <a:t>Net Infection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-0.4%</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1.9%</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-2.9%</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168727851"/>
                  </a:ext>
                </a:extLst>
              </a:tr>
              <a:tr h="198391">
                <a:tc>
                  <a:txBody>
                    <a:bodyPr/>
                    <a:lstStyle/>
                    <a:p>
                      <a:pPr algn="l" fontAlgn="b"/>
                      <a:r>
                        <a:rPr lang="en-US" sz="1200" b="0" i="0" u="none" strike="noStrike">
                          <a:solidFill>
                            <a:srgbClr val="000000"/>
                          </a:solidFill>
                          <a:effectLst/>
                          <a:latin typeface="Georgia" panose="02040502050405020303" pitchFamily="18" charset="0"/>
                        </a:rPr>
                        <a:t>Coverage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188.7%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194.8%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94.3%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56.6%</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3660.5%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198.9%</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009528867"/>
                  </a:ext>
                </a:extLst>
              </a:tr>
              <a:tr h="198391">
                <a:tc>
                  <a:txBody>
                    <a:bodyPr/>
                    <a:lstStyle/>
                    <a:p>
                      <a:pPr algn="l" fontAlgn="b"/>
                      <a:r>
                        <a:rPr lang="en-US" sz="1200" b="0" i="0" u="none" strike="noStrike">
                          <a:solidFill>
                            <a:srgbClr val="000000"/>
                          </a:solidFill>
                          <a:effectLst/>
                          <a:latin typeface="Georgia" panose="02040502050405020303" pitchFamily="18" charset="0"/>
                        </a:rPr>
                        <a:t>Advances to Funds Borrowed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54.5%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62.6%</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50.7%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58.1%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36.0%</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540965629"/>
                  </a:ext>
                </a:extLst>
              </a:tr>
              <a:tr h="198391">
                <a:tc>
                  <a:txBody>
                    <a:bodyPr/>
                    <a:lstStyle/>
                    <a:p>
                      <a:pPr algn="l" fontAlgn="b"/>
                      <a:r>
                        <a:rPr lang="en-US" sz="1200" b="0" i="0" u="none" strike="noStrike">
                          <a:solidFill>
                            <a:srgbClr val="000000"/>
                          </a:solidFill>
                          <a:effectLst/>
                          <a:latin typeface="Georgia" panose="02040502050405020303" pitchFamily="18" charset="0"/>
                        </a:rPr>
                        <a:t>Secured Loans as a % of Advances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27.3%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23.0%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18.6%</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25.9%</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51.7%</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063082128"/>
                  </a:ext>
                </a:extLst>
              </a:tr>
              <a:tr h="198391">
                <a:tc>
                  <a:txBody>
                    <a:bodyPr/>
                    <a:lstStyle/>
                    <a:p>
                      <a:pPr algn="l" fontAlgn="b"/>
                      <a:r>
                        <a:rPr lang="en-US" sz="1200" b="0" i="0" u="none" strike="noStrike">
                          <a:solidFill>
                            <a:srgbClr val="000000"/>
                          </a:solidFill>
                          <a:effectLst/>
                          <a:latin typeface="Georgia" panose="02040502050405020303" pitchFamily="18" charset="0"/>
                        </a:rPr>
                        <a:t>Investments to Funds Borrowed Ratio</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35.5%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46.0%</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3061875882"/>
                  </a:ext>
                </a:extLst>
              </a:tr>
              <a:tr h="198391">
                <a:tc>
                  <a:txBody>
                    <a:bodyPr/>
                    <a:lstStyle/>
                    <a:p>
                      <a:pPr algn="l" fontAlgn="b"/>
                      <a:r>
                        <a:rPr lang="en-US" sz="1200" b="0" i="0" u="none" strike="noStrike">
                          <a:solidFill>
                            <a:srgbClr val="000000"/>
                          </a:solidFill>
                          <a:effectLst/>
                          <a:latin typeface="Georgia" panose="02040502050405020303" pitchFamily="18" charset="0"/>
                        </a:rPr>
                        <a:t> </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762722955"/>
                  </a:ext>
                </a:extLst>
              </a:tr>
              <a:tr h="198391">
                <a:tc>
                  <a:txBody>
                    <a:bodyPr/>
                    <a:lstStyle/>
                    <a:p>
                      <a:pPr algn="l" fontAlgn="b"/>
                      <a:r>
                        <a:rPr lang="en-US" sz="1200" b="1" i="0" u="none" strike="noStrike">
                          <a:solidFill>
                            <a:srgbClr val="000000"/>
                          </a:solidFill>
                          <a:effectLst/>
                          <a:latin typeface="Georgia" panose="02040502050405020303" pitchFamily="18" charset="0"/>
                        </a:rPr>
                        <a:t>Operating Efficiency</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a:noFill/>
                    </a:lnR>
                    <a:lnT>
                      <a:noFill/>
                    </a:lnT>
                    <a:lnB>
                      <a:noFill/>
                    </a:lnB>
                    <a:solidFill>
                      <a:srgbClr val="FFFFFF"/>
                    </a:solidFill>
                  </a:tcPr>
                </a:tc>
                <a:tc>
                  <a:txBody>
                    <a:bodyPr/>
                    <a:lstStyle/>
                    <a:p>
                      <a:pPr algn="l" fontAlgn="b"/>
                      <a:r>
                        <a:rPr lang="en-US" sz="1200" b="0" i="0" u="none" strike="noStrike">
                          <a:solidFill>
                            <a:srgbClr val="000000"/>
                          </a:solidFill>
                          <a:effectLst/>
                          <a:latin typeface="Georgia" panose="02040502050405020303" pitchFamily="18" charset="0"/>
                        </a:rPr>
                        <a:t> </a:t>
                      </a:r>
                    </a:p>
                  </a:txBody>
                  <a:tcPr marL="8927" marR="8927" marT="8927"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472983137"/>
                  </a:ext>
                </a:extLst>
              </a:tr>
              <a:tr h="198391">
                <a:tc>
                  <a:txBody>
                    <a:bodyPr/>
                    <a:lstStyle/>
                    <a:p>
                      <a:pPr algn="l" fontAlgn="b"/>
                      <a:r>
                        <a:rPr lang="en-US" sz="1200" b="0" i="0" u="none" strike="noStrike">
                          <a:solidFill>
                            <a:srgbClr val="000000"/>
                          </a:solidFill>
                          <a:effectLst/>
                          <a:latin typeface="Georgia" panose="02040502050405020303" pitchFamily="18" charset="0"/>
                        </a:rPr>
                        <a:t>NIMs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12.7%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17.5%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17.3%</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13.9%</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9.7%</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346487149"/>
                  </a:ext>
                </a:extLst>
              </a:tr>
              <a:tr h="198391">
                <a:tc>
                  <a:txBody>
                    <a:bodyPr/>
                    <a:lstStyle/>
                    <a:p>
                      <a:pPr algn="l" fontAlgn="b"/>
                      <a:r>
                        <a:rPr lang="en-US" sz="1200" b="0" i="0" u="none" strike="noStrike">
                          <a:solidFill>
                            <a:srgbClr val="000000"/>
                          </a:solidFill>
                          <a:effectLst/>
                          <a:latin typeface="Georgia" panose="02040502050405020303" pitchFamily="18" charset="0"/>
                        </a:rPr>
                        <a:t>Return on Equity</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26.1%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20.8%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16.9%</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792842884"/>
                  </a:ext>
                </a:extLst>
              </a:tr>
              <a:tr h="198391">
                <a:tc>
                  <a:txBody>
                    <a:bodyPr/>
                    <a:lstStyle/>
                    <a:p>
                      <a:pPr algn="l" fontAlgn="b"/>
                      <a:r>
                        <a:rPr lang="en-US" sz="1200" b="0" i="0" u="none" strike="noStrike">
                          <a:solidFill>
                            <a:srgbClr val="000000"/>
                          </a:solidFill>
                          <a:effectLst/>
                          <a:latin typeface="Georgia" panose="02040502050405020303" pitchFamily="18" charset="0"/>
                        </a:rPr>
                        <a:t>Return on Asset</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0.7%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1.3%</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4174985792"/>
                  </a:ext>
                </a:extLst>
              </a:tr>
              <a:tr h="198391">
                <a:tc>
                  <a:txBody>
                    <a:bodyPr/>
                    <a:lstStyle/>
                    <a:p>
                      <a:pPr algn="l" fontAlgn="b"/>
                      <a:r>
                        <a:rPr lang="en-US" sz="1200" b="0" i="0" u="none" strike="noStrike">
                          <a:solidFill>
                            <a:srgbClr val="000000"/>
                          </a:solidFill>
                          <a:effectLst/>
                          <a:latin typeface="Georgia" panose="02040502050405020303" pitchFamily="18" charset="0"/>
                        </a:rPr>
                        <a:t>Average size of Loan (PKR)</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47,197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56,740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59,951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69,675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90,451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105,117</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996576786"/>
                  </a:ext>
                </a:extLst>
              </a:tr>
              <a:tr h="198391">
                <a:tc>
                  <a:txBody>
                    <a:bodyPr/>
                    <a:lstStyle/>
                    <a:p>
                      <a:pPr algn="l" fontAlgn="b"/>
                      <a:r>
                        <a:rPr lang="en-US" sz="1200" b="0" i="0" u="none" strike="noStrike">
                          <a:solidFill>
                            <a:srgbClr val="000000"/>
                          </a:solidFill>
                          <a:effectLst/>
                          <a:latin typeface="Georgia" panose="02040502050405020303" pitchFamily="18" charset="0"/>
                        </a:rPr>
                        <a:t>Average size of Deposit (PKR)</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28,680</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35,945</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50,132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41,242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42,042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34,194</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473252109"/>
                  </a:ext>
                </a:extLst>
              </a:tr>
              <a:tr h="198391">
                <a:tc>
                  <a:txBody>
                    <a:bodyPr/>
                    <a:lstStyle/>
                    <a:p>
                      <a:pPr algn="l" fontAlgn="b"/>
                      <a:r>
                        <a:rPr lang="en-US" sz="1200" b="0" i="0" u="none" strike="noStrike">
                          <a:solidFill>
                            <a:srgbClr val="000000"/>
                          </a:solidFill>
                          <a:effectLst/>
                          <a:latin typeface="Georgia" panose="02040502050405020303" pitchFamily="18" charset="0"/>
                        </a:rPr>
                        <a:t> </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083281985"/>
                  </a:ext>
                </a:extLst>
              </a:tr>
              <a:tr h="198391">
                <a:tc>
                  <a:txBody>
                    <a:bodyPr/>
                    <a:lstStyle/>
                    <a:p>
                      <a:pPr algn="l" fontAlgn="b"/>
                      <a:r>
                        <a:rPr lang="en-US" sz="1200" b="1" i="0" u="none" strike="noStrike">
                          <a:solidFill>
                            <a:srgbClr val="000000"/>
                          </a:solidFill>
                          <a:effectLst/>
                          <a:latin typeface="Georgia" panose="02040502050405020303" pitchFamily="18" charset="0"/>
                        </a:rPr>
                        <a:t>Leverage Ratios</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 </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1198236112"/>
                  </a:ext>
                </a:extLst>
              </a:tr>
              <a:tr h="198391">
                <a:tc>
                  <a:txBody>
                    <a:bodyPr/>
                    <a:lstStyle/>
                    <a:p>
                      <a:pPr algn="l" fontAlgn="b"/>
                      <a:r>
                        <a:rPr lang="en-US" sz="1200" b="0" i="0" u="none" strike="noStrike">
                          <a:solidFill>
                            <a:srgbClr val="000000"/>
                          </a:solidFill>
                          <a:effectLst/>
                          <a:latin typeface="Georgia" panose="02040502050405020303" pitchFamily="18" charset="0"/>
                        </a:rPr>
                        <a:t>Capital Adequacy Ratio (Total Capital)</a:t>
                      </a:r>
                    </a:p>
                  </a:txBody>
                  <a:tcPr marL="80343" marR="8927" marT="8927"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17.9%</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16.2%</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19.1%</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16.7%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21.7%</a:t>
                      </a:r>
                    </a:p>
                  </a:txBody>
                  <a:tcPr marL="8927" marR="8927" marT="8927" marB="0" anchor="ctr">
                    <a:lnL>
                      <a:noFill/>
                    </a:lnL>
                    <a:lnR>
                      <a:noFill/>
                    </a:lnR>
                    <a:lnT>
                      <a:noFill/>
                    </a:lnT>
                    <a:lnB>
                      <a:noFill/>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18.5%</a:t>
                      </a:r>
                    </a:p>
                  </a:txBody>
                  <a:tcPr marL="8927" marR="8927" marT="8927"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xmlns="" val="2590911629"/>
                  </a:ext>
                </a:extLst>
              </a:tr>
              <a:tr h="198391">
                <a:tc>
                  <a:txBody>
                    <a:bodyPr/>
                    <a:lstStyle/>
                    <a:p>
                      <a:pPr algn="l" fontAlgn="b"/>
                      <a:r>
                        <a:rPr lang="en-US" sz="1200" b="0" i="0" u="none" strike="noStrike">
                          <a:solidFill>
                            <a:srgbClr val="000000"/>
                          </a:solidFill>
                          <a:effectLst/>
                          <a:latin typeface="Georgia" panose="02040502050405020303" pitchFamily="18" charset="0"/>
                        </a:rPr>
                        <a:t>Equity to Total Assets</a:t>
                      </a:r>
                    </a:p>
                  </a:txBody>
                  <a:tcPr marL="80343" marR="8927" marT="892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10.6%</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7.8%</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8.1%</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Georgia" panose="02040502050405020303" pitchFamily="18" charset="0"/>
                        </a:rPr>
                        <a:t>7.6%</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8.0%</a:t>
                      </a:r>
                    </a:p>
                  </a:txBody>
                  <a:tcPr marL="8927" marR="8927" marT="8927"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Georgia" panose="02040502050405020303" pitchFamily="18" charset="0"/>
                        </a:rPr>
                        <a:t>7.2%</a:t>
                      </a:r>
                    </a:p>
                  </a:txBody>
                  <a:tcPr marL="8927" marR="8927" marT="8927"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52059121"/>
                  </a:ext>
                </a:extLst>
              </a:tr>
            </a:tbl>
          </a:graphicData>
        </a:graphic>
      </p:graphicFrame>
      <p:sp>
        <p:nvSpPr>
          <p:cNvPr id="8" name="Title 1"/>
          <p:cNvSpPr>
            <a:spLocks noGrp="1"/>
          </p:cNvSpPr>
          <p:nvPr>
            <p:ph type="title"/>
          </p:nvPr>
        </p:nvSpPr>
        <p:spPr>
          <a:xfrm>
            <a:off x="-4671" y="4761"/>
            <a:ext cx="2938939" cy="462158"/>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27579004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102713"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
        <p:nvSpPr>
          <p:cNvPr id="5" name="Rectangle 4"/>
          <p:cNvSpPr>
            <a:spLocks noChangeArrowheads="1"/>
          </p:cNvSpPr>
          <p:nvPr/>
        </p:nvSpPr>
        <p:spPr bwMode="auto">
          <a:xfrm>
            <a:off x="1569493" y="1624085"/>
            <a:ext cx="7751928" cy="2852382"/>
          </a:xfrm>
          <a:prstGeom prst="rect">
            <a:avLst/>
          </a:prstGeom>
          <a:noFill/>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 </a:t>
            </a:r>
          </a:p>
          <a:p>
            <a:pPr algn="just">
              <a:lnSpc>
                <a:spcPct val="80000"/>
              </a:lnSpc>
              <a:spcBef>
                <a:spcPts val="800"/>
              </a:spcBef>
              <a:buClr>
                <a:srgbClr val="000000"/>
              </a:buClr>
              <a:buSzPct val="100000"/>
            </a:pPr>
            <a:r>
              <a:rPr lang="en-GB" sz="1600" i="1" dirty="0" smtClean="0">
                <a:solidFill>
                  <a:srgbClr val="002060"/>
                </a:solidFill>
                <a:latin typeface="Georgia" pitchFamily="18" charset="0"/>
              </a:rPr>
              <a:t>The placement of deposit in Micro Finance Banks in Aggressive Income Funds be and are hereby approved.”</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14537674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048122"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a:t>
            </a:r>
            <a:r>
              <a:rPr lang="en-US" sz="2500" dirty="0" smtClean="0">
                <a:solidFill>
                  <a:schemeClr val="tx1">
                    <a:tint val="75000"/>
                  </a:schemeClr>
                </a:solidFill>
                <a:latin typeface="Georgia" pitchFamily="18" charset="0"/>
                <a:ea typeface="+mn-ea"/>
                <a:cs typeface="+mn-cs"/>
              </a:rPr>
              <a:t>No.3</a:t>
            </a:r>
            <a:endParaRPr lang="en-US" sz="2500" dirty="0">
              <a:solidFill>
                <a:schemeClr val="tx1">
                  <a:tint val="75000"/>
                </a:schemeClr>
              </a:solidFill>
              <a:latin typeface="Georgia" pitchFamily="18" charset="0"/>
              <a:ea typeface="+mn-ea"/>
              <a:cs typeface="+mn-cs"/>
            </a:endParaRPr>
          </a:p>
        </p:txBody>
      </p:sp>
      <p:sp>
        <p:nvSpPr>
          <p:cNvPr id="5" name="TextBox 15"/>
          <p:cNvSpPr txBox="1">
            <a:spLocks noChangeArrowheads="1"/>
          </p:cNvSpPr>
          <p:nvPr/>
        </p:nvSpPr>
        <p:spPr bwMode="auto">
          <a:xfrm>
            <a:off x="1401095" y="1291121"/>
            <a:ext cx="8244009" cy="830997"/>
          </a:xfrm>
          <a:prstGeom prst="rect">
            <a:avLst/>
          </a:prstGeom>
          <a:noFill/>
          <a:ln w="9525">
            <a:noFill/>
            <a:miter lim="800000"/>
            <a:headEnd/>
            <a:tailEnd/>
          </a:ln>
        </p:spPr>
        <p:txBody>
          <a:bodyPr wrap="square">
            <a:spAutoFit/>
          </a:bodyPr>
          <a:lstStyle/>
          <a:p>
            <a:pPr lvl="0" algn="ctr"/>
            <a:r>
              <a:rPr lang="en-US" sz="2400" dirty="0">
                <a:latin typeface="Times New Roman" pitchFamily="18" charset="0"/>
                <a:cs typeface="Times New Roman" pitchFamily="18" charset="0"/>
              </a:rPr>
              <a:t>To ratify the resolutions approved through circulations by the Board of Directors from the date of last Board Meeting</a:t>
            </a:r>
            <a:endParaRPr lang="en-US" sz="2400" dirty="0">
              <a:solidFill>
                <a:srgbClr val="FF0000"/>
              </a:solidFill>
              <a:latin typeface="Times New Roman" pitchFamily="18" charset="0"/>
              <a:cs typeface="Times New Roman" pitchFamily="18" charset="0"/>
            </a:endParaRPr>
          </a:p>
        </p:txBody>
      </p:sp>
      <p:sp>
        <p:nvSpPr>
          <p:cNvPr id="7" name="Rectangle 6"/>
          <p:cNvSpPr>
            <a:spLocks noChangeArrowheads="1"/>
          </p:cNvSpPr>
          <p:nvPr/>
        </p:nvSpPr>
        <p:spPr bwMode="auto">
          <a:xfrm>
            <a:off x="1401097" y="3507474"/>
            <a:ext cx="8244009" cy="2006221"/>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4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500" b="1" i="1" dirty="0" smtClean="0">
              <a:solidFill>
                <a:srgbClr val="002060"/>
              </a:solidFill>
              <a:latin typeface="Georgia" pitchFamily="18" charset="0"/>
            </a:endParaRPr>
          </a:p>
          <a:p>
            <a:pPr algn="just">
              <a:lnSpc>
                <a:spcPct val="80000"/>
              </a:lnSpc>
              <a:spcBef>
                <a:spcPts val="800"/>
              </a:spcBef>
              <a:buClr>
                <a:srgbClr val="000000"/>
              </a:buClr>
              <a:buSzPct val="100000"/>
            </a:pPr>
            <a:r>
              <a:rPr lang="en-US" sz="1500" b="1" i="1" dirty="0" smtClean="0">
                <a:solidFill>
                  <a:srgbClr val="002060"/>
                </a:solidFill>
                <a:latin typeface="Georgia" pitchFamily="18" charset="0"/>
              </a:rPr>
              <a:t>“</a:t>
            </a:r>
            <a:r>
              <a:rPr lang="en-US" sz="1600" b="1" i="1" dirty="0" smtClean="0">
                <a:solidFill>
                  <a:srgbClr val="002060"/>
                </a:solidFill>
                <a:latin typeface="Georgia" pitchFamily="18" charset="0"/>
              </a:rPr>
              <a:t>Resolved that</a:t>
            </a:r>
          </a:p>
          <a:p>
            <a:pPr algn="just">
              <a:lnSpc>
                <a:spcPct val="80000"/>
              </a:lnSpc>
              <a:spcBef>
                <a:spcPts val="800"/>
              </a:spcBef>
              <a:buClr>
                <a:srgbClr val="000000"/>
              </a:buClr>
              <a:buSzPct val="100000"/>
            </a:pPr>
            <a:r>
              <a:rPr lang="en-US" sz="1600" i="1" dirty="0" smtClean="0">
                <a:solidFill>
                  <a:srgbClr val="002060"/>
                </a:solidFill>
                <a:latin typeface="Georgia" pitchFamily="18" charset="0"/>
              </a:rPr>
              <a:t>The  transactions  executed on behalf of Collective Investment Schemes and Management Company with Connected Persons from February 08, 2022 to March 09, 2022 be </a:t>
            </a:r>
            <a:r>
              <a:rPr lang="en-US" sz="1600" i="1" smtClean="0">
                <a:solidFill>
                  <a:srgbClr val="002060"/>
                </a:solidFill>
                <a:latin typeface="Georgia" pitchFamily="18" charset="0"/>
              </a:rPr>
              <a:t>and is/are </a:t>
            </a:r>
            <a:r>
              <a:rPr lang="en-US" sz="1600" i="1" dirty="0" smtClean="0">
                <a:solidFill>
                  <a:srgbClr val="002060"/>
                </a:solidFill>
                <a:latin typeface="Georgia" pitchFamily="18" charset="0"/>
              </a:rPr>
              <a:t>hereby approved</a:t>
            </a:r>
            <a:r>
              <a:rPr lang="en-US" sz="1600" b="1" i="1" dirty="0" smtClean="0">
                <a:solidFill>
                  <a:srgbClr val="002060"/>
                </a:solidFill>
                <a:latin typeface="Georgia" pitchFamily="18" charset="0"/>
              </a:rPr>
              <a:t>.</a:t>
            </a:r>
            <a:r>
              <a:rPr lang="en-GB" sz="1600" b="1" i="1" dirty="0" smtClean="0">
                <a:solidFill>
                  <a:srgbClr val="002060"/>
                </a:solidFill>
                <a:latin typeface="Georgia" pitchFamily="18" charset="0"/>
              </a:rPr>
              <a:t>”</a:t>
            </a:r>
            <a:endParaRPr lang="en-US" sz="1600" b="1" i="1" dirty="0">
              <a:solidFill>
                <a:srgbClr val="002060"/>
              </a:solidFill>
              <a:latin typeface="Georgia" pitchFamily="18" charset="0"/>
            </a:endParaRPr>
          </a:p>
        </p:txBody>
      </p:sp>
      <p:sp>
        <p:nvSpPr>
          <p:cNvPr id="8" name="Rectangle 7"/>
          <p:cNvSpPr/>
          <p:nvPr/>
        </p:nvSpPr>
        <p:spPr>
          <a:xfrm>
            <a:off x="3141679" y="2614083"/>
            <a:ext cx="4762842" cy="338554"/>
          </a:xfrm>
          <a:prstGeom prst="rect">
            <a:avLst/>
          </a:prstGeom>
        </p:spPr>
        <p:txBody>
          <a:bodyPr wrap="none">
            <a:spAutoFit/>
          </a:bodyPr>
          <a:lstStyle/>
          <a:p>
            <a:pPr algn="just">
              <a:lnSpc>
                <a:spcPct val="80000"/>
              </a:lnSpc>
              <a:spcBef>
                <a:spcPts val="800"/>
              </a:spcBef>
              <a:buClr>
                <a:srgbClr val="000000"/>
              </a:buClr>
              <a:buSzPct val="100000"/>
            </a:pPr>
            <a:r>
              <a:rPr lang="en-US" sz="2000" b="1" i="1" dirty="0">
                <a:solidFill>
                  <a:srgbClr val="002060"/>
                </a:solidFill>
                <a:latin typeface="Georgia" pitchFamily="18" charset="0"/>
              </a:rPr>
              <a:t>Transactions with Related Parties</a:t>
            </a:r>
          </a:p>
        </p:txBody>
      </p:sp>
    </p:spTree>
    <p:extLst>
      <p:ext uri="{BB962C8B-B14F-4D97-AF65-F5344CB8AC3E}">
        <p14:creationId xmlns:p14="http://schemas.microsoft.com/office/powerpoint/2010/main" val="22680837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116361"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4</a:t>
            </a:r>
          </a:p>
        </p:txBody>
      </p:sp>
      <p:sp>
        <p:nvSpPr>
          <p:cNvPr id="7" name="TextBox 15"/>
          <p:cNvSpPr txBox="1">
            <a:spLocks noChangeArrowheads="1"/>
          </p:cNvSpPr>
          <p:nvPr/>
        </p:nvSpPr>
        <p:spPr bwMode="auto">
          <a:xfrm>
            <a:off x="1401097" y="1014409"/>
            <a:ext cx="8229600" cy="1569660"/>
          </a:xfrm>
          <a:prstGeom prst="rect">
            <a:avLst/>
          </a:prstGeom>
          <a:noFill/>
          <a:ln w="9525">
            <a:noFill/>
            <a:miter lim="800000"/>
            <a:headEnd/>
            <a:tailEnd/>
          </a:ln>
        </p:spPr>
        <p:txBody>
          <a:bodyPr wrap="square">
            <a:spAutoFit/>
          </a:bodyPr>
          <a:lstStyle/>
          <a:p>
            <a:pPr lvl="0" algn="ctr"/>
            <a:r>
              <a:rPr lang="en-US" sz="2400" dirty="0">
                <a:latin typeface="Georgia" pitchFamily="18" charset="0"/>
              </a:rPr>
              <a:t>To ratify decisions made by the Investment Committees of various funds to apply mark-up/mark-down in the valuation of debt securities in accordance with the SECP Circular No. 001 of 2009</a:t>
            </a:r>
            <a:endParaRPr lang="en-US" sz="2400" dirty="0">
              <a:solidFill>
                <a:srgbClr val="FF0000"/>
              </a:solidFill>
              <a:latin typeface="Georgia" pitchFamily="18" charset="0"/>
              <a:cs typeface="Times New Roman" pitchFamily="18" charset="0"/>
            </a:endParaRPr>
          </a:p>
        </p:txBody>
      </p:sp>
      <p:sp>
        <p:nvSpPr>
          <p:cNvPr id="8" name="Rectangle 7"/>
          <p:cNvSpPr/>
          <p:nvPr/>
        </p:nvSpPr>
        <p:spPr>
          <a:xfrm>
            <a:off x="1401097" y="3488765"/>
            <a:ext cx="8229600" cy="1873333"/>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r>
              <a:rPr lang="en-US" sz="1600" i="1" dirty="0">
                <a:solidFill>
                  <a:srgbClr val="002060"/>
                </a:solidFill>
                <a:latin typeface="Georgia" pitchFamily="18" charset="0"/>
              </a:rPr>
              <a:t>Decisions made by the Investment Committees of various funds to apply mark-up/mark-down in the valuation of debt securities in accordance with the SECP Circular No. 001 of 2009 for the period from </a:t>
            </a:r>
            <a:r>
              <a:rPr lang="en-US" sz="1600" i="1" dirty="0" smtClean="0">
                <a:solidFill>
                  <a:srgbClr val="002060"/>
                </a:solidFill>
                <a:latin typeface="Georgia" pitchFamily="18" charset="0"/>
              </a:rPr>
              <a:t>February 08, 2022 </a:t>
            </a:r>
            <a:r>
              <a:rPr lang="en-US" sz="1600" i="1" dirty="0">
                <a:solidFill>
                  <a:srgbClr val="002060"/>
                </a:solidFill>
                <a:latin typeface="Georgia" pitchFamily="18" charset="0"/>
              </a:rPr>
              <a:t>to </a:t>
            </a:r>
            <a:r>
              <a:rPr lang="en-US" sz="1600" i="1" dirty="0" smtClean="0">
                <a:solidFill>
                  <a:srgbClr val="002060"/>
                </a:solidFill>
                <a:latin typeface="Georgia" pitchFamily="18" charset="0"/>
              </a:rPr>
              <a:t>March 09, </a:t>
            </a:r>
            <a:r>
              <a:rPr lang="en-US" sz="1600" i="1" dirty="0">
                <a:solidFill>
                  <a:srgbClr val="002060"/>
                </a:solidFill>
                <a:latin typeface="Georgia" pitchFamily="18" charset="0"/>
              </a:rPr>
              <a:t>2022</a:t>
            </a:r>
            <a:r>
              <a:rPr lang="en-US" sz="1600" i="1" dirty="0" smtClean="0">
                <a:solidFill>
                  <a:schemeClr val="tx1"/>
                </a:solidFill>
                <a:latin typeface="Georgia" pitchFamily="18" charset="0"/>
              </a:rPr>
              <a:t>  </a:t>
            </a:r>
            <a:r>
              <a:rPr lang="en-US" sz="1600" i="1" dirty="0">
                <a:solidFill>
                  <a:srgbClr val="002060"/>
                </a:solidFill>
                <a:latin typeface="Georgia" pitchFamily="18" charset="0"/>
              </a:rPr>
              <a:t>be and </a:t>
            </a:r>
            <a:r>
              <a:rPr lang="en-US" sz="1600" i="1" dirty="0" smtClean="0">
                <a:solidFill>
                  <a:srgbClr val="002060"/>
                </a:solidFill>
                <a:latin typeface="Georgia" pitchFamily="18" charset="0"/>
              </a:rPr>
              <a:t>is/are </a:t>
            </a:r>
            <a:r>
              <a:rPr lang="en-US" sz="1600" i="1" dirty="0">
                <a:solidFill>
                  <a:srgbClr val="002060"/>
                </a:solidFill>
                <a:latin typeface="Georgia" pitchFamily="18" charset="0"/>
              </a:rPr>
              <a:t>hereby approved.”</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329381528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184599"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5</a:t>
            </a:r>
          </a:p>
        </p:txBody>
      </p:sp>
      <p:sp>
        <p:nvSpPr>
          <p:cNvPr id="5" name="TextBox 15"/>
          <p:cNvSpPr txBox="1">
            <a:spLocks noChangeArrowheads="1"/>
          </p:cNvSpPr>
          <p:nvPr/>
        </p:nvSpPr>
        <p:spPr bwMode="auto">
          <a:xfrm>
            <a:off x="1280019" y="2715782"/>
            <a:ext cx="8101884" cy="523220"/>
          </a:xfrm>
          <a:prstGeom prst="rect">
            <a:avLst/>
          </a:prstGeom>
          <a:noFill/>
          <a:ln w="9525">
            <a:noFill/>
            <a:miter lim="800000"/>
            <a:headEnd/>
            <a:tailEnd/>
          </a:ln>
        </p:spPr>
        <p:txBody>
          <a:bodyPr wrap="square">
            <a:spAutoFit/>
          </a:bodyPr>
          <a:lstStyle/>
          <a:p>
            <a:pPr lvl="0" algn="ctr"/>
            <a:r>
              <a:rPr lang="en-US" sz="2800" dirty="0">
                <a:latin typeface="Georgia" pitchFamily="18" charset="0"/>
              </a:rPr>
              <a:t>Any other matter with the permission of the chair</a:t>
            </a:r>
            <a:endParaRPr lang="en-US" sz="2800" dirty="0">
              <a:solidFill>
                <a:srgbClr val="FF0000"/>
              </a:solidFill>
              <a:latin typeface="Georgia" pitchFamily="18" charset="0"/>
              <a:cs typeface="Times New Roman" pitchFamily="18" charset="0"/>
            </a:endParaRPr>
          </a:p>
        </p:txBody>
      </p:sp>
    </p:spTree>
    <p:extLst>
      <p:ext uri="{BB962C8B-B14F-4D97-AF65-F5344CB8AC3E}">
        <p14:creationId xmlns:p14="http://schemas.microsoft.com/office/powerpoint/2010/main" val="38137782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0"/>
            <a:ext cx="9464040" cy="1325563"/>
          </a:xfrm>
        </p:spPr>
        <p:txBody>
          <a:bodyPr/>
          <a:lstStyle/>
          <a:p>
            <a:pPr algn="ctr"/>
            <a:r>
              <a:rPr lang="en-US" dirty="0">
                <a:solidFill>
                  <a:srgbClr val="00B050"/>
                </a:solidFill>
              </a:rPr>
              <a:t>Thanks</a:t>
            </a:r>
          </a:p>
        </p:txBody>
      </p:sp>
    </p:spTree>
    <p:extLst>
      <p:ext uri="{BB962C8B-B14F-4D97-AF65-F5344CB8AC3E}">
        <p14:creationId xmlns:p14="http://schemas.microsoft.com/office/powerpoint/2010/main" val="4051630588"/>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20297</TotalTime>
  <Words>3142</Words>
  <Application>Microsoft Office PowerPoint</Application>
  <PresentationFormat>Custom</PresentationFormat>
  <Paragraphs>1124</Paragraphs>
  <Slides>23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Georgia</vt:lpstr>
      <vt:lpstr>Times New Roman</vt:lpstr>
      <vt:lpstr>Wingdings</vt:lpstr>
      <vt:lpstr>Office Theme</vt:lpstr>
      <vt:lpstr>PowerPoint Presentation</vt:lpstr>
      <vt:lpstr>Agenda Item No. 1</vt:lpstr>
      <vt:lpstr>Agenda Item No. 2</vt:lpstr>
      <vt:lpstr>PowerPoint Presentation</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No.3</vt:lpstr>
      <vt:lpstr>Agenda Item No. 4</vt:lpstr>
      <vt:lpstr>Agenda Item No. 5</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saleem</dc:creator>
  <cp:lastModifiedBy>Hamza Saleem</cp:lastModifiedBy>
  <cp:revision>596</cp:revision>
  <cp:lastPrinted>2021-08-09T06:14:21Z</cp:lastPrinted>
  <dcterms:created xsi:type="dcterms:W3CDTF">2019-04-18T16:52:03Z</dcterms:created>
  <dcterms:modified xsi:type="dcterms:W3CDTF">2022-03-08T08:19:48Z</dcterms:modified>
</cp:coreProperties>
</file>