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7"/>
  </p:notesMasterIdLst>
  <p:sldIdLst>
    <p:sldId id="257" r:id="rId2"/>
    <p:sldId id="458" r:id="rId3"/>
    <p:sldId id="456" r:id="rId4"/>
    <p:sldId id="457" r:id="rId5"/>
    <p:sldId id="274" r:id="rId6"/>
  </p:sldIdLst>
  <p:sldSz cx="109728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zaib Anwar" initials="SA" lastIdx="1" clrIdx="0">
    <p:extLst>
      <p:ext uri="{19B8F6BF-5375-455C-9EA6-DF929625EA0E}">
        <p15:presenceInfo xmlns:p15="http://schemas.microsoft.com/office/powerpoint/2012/main" userId="S-1-5-21-796845957-2145958837-839522115-11433" providerId="AD"/>
      </p:ext>
    </p:extLst>
  </p:cmAuthor>
  <p:cmAuthor id="2" name="Hamza Saleem" initials="HS" lastIdx="2" clrIdx="1">
    <p:extLst>
      <p:ext uri="{19B8F6BF-5375-455C-9EA6-DF929625EA0E}">
        <p15:presenceInfo xmlns:p15="http://schemas.microsoft.com/office/powerpoint/2012/main" userId="S-1-5-21-796845957-2145958837-839522115-202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a:srgbClr val="00B050"/>
    <a:srgbClr val="ED7D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42" autoAdjust="0"/>
    <p:restoredTop sz="94660"/>
  </p:normalViewPr>
  <p:slideViewPr>
    <p:cSldViewPr snapToGrid="0">
      <p:cViewPr varScale="1">
        <p:scale>
          <a:sx n="88" d="100"/>
          <a:sy n="88" d="100"/>
        </p:scale>
        <p:origin x="739" y="58"/>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F67EB072-4962-4C15-8457-B60ECDF37ADF}" type="datetimeFigureOut">
              <a:rPr lang="en-US" smtClean="0"/>
              <a:t>12/29/2021</a:t>
            </a:fld>
            <a:endParaRPr lang="en-US"/>
          </a:p>
        </p:txBody>
      </p:sp>
      <p:sp>
        <p:nvSpPr>
          <p:cNvPr id="4" name="Slide Image Placeholder 3"/>
          <p:cNvSpPr>
            <a:spLocks noGrp="1" noRot="1" noChangeAspect="1"/>
          </p:cNvSpPr>
          <p:nvPr>
            <p:ph type="sldImg" idx="2"/>
          </p:nvPr>
        </p:nvSpPr>
        <p:spPr>
          <a:xfrm>
            <a:off x="1065213" y="1200150"/>
            <a:ext cx="5184775"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296441C1-B830-4DBB-839C-8DBB38483ACE}" type="slidenum">
              <a:rPr lang="en-US" smtClean="0"/>
              <a:t>‹#›</a:t>
            </a:fld>
            <a:endParaRPr lang="en-US"/>
          </a:p>
        </p:txBody>
      </p:sp>
    </p:spTree>
    <p:extLst>
      <p:ext uri="{BB962C8B-B14F-4D97-AF65-F5344CB8AC3E}">
        <p14:creationId xmlns:p14="http://schemas.microsoft.com/office/powerpoint/2010/main" val="13755952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65213" y="1200150"/>
            <a:ext cx="5184775" cy="32400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96441C1-B830-4DBB-839C-8DBB38483ACE}" type="slidenum">
              <a:rPr lang="en-US" smtClean="0"/>
              <a:t>1</a:t>
            </a:fld>
            <a:endParaRPr lang="en-US"/>
          </a:p>
        </p:txBody>
      </p:sp>
    </p:spTree>
    <p:extLst>
      <p:ext uri="{BB962C8B-B14F-4D97-AF65-F5344CB8AC3E}">
        <p14:creationId xmlns:p14="http://schemas.microsoft.com/office/powerpoint/2010/main" val="1314498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122363"/>
            <a:ext cx="8229600" cy="2387600"/>
          </a:xfrm>
        </p:spPr>
        <p:txBody>
          <a:bodyPr anchor="b"/>
          <a:lstStyle>
            <a:lvl1pPr algn="ct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371600" y="3602038"/>
            <a:ext cx="8229600" cy="1655762"/>
          </a:xfrm>
        </p:spPr>
        <p:txBody>
          <a:bodyPr/>
          <a:lstStyle>
            <a:lvl1pPr marL="0" indent="0" algn="ctr">
              <a:buNone/>
              <a:defRPr sz="2160"/>
            </a:lvl1pPr>
            <a:lvl2pPr marL="411480" indent="0" algn="ctr">
              <a:buNone/>
              <a:defRPr sz="1800"/>
            </a:lvl2pPr>
            <a:lvl3pPr marL="822960" indent="0" algn="ctr">
              <a:buNone/>
              <a:defRPr sz="1620"/>
            </a:lvl3pPr>
            <a:lvl4pPr marL="1234440" indent="0" algn="ctr">
              <a:buNone/>
              <a:defRPr sz="1440"/>
            </a:lvl4pPr>
            <a:lvl5pPr marL="1645920" indent="0" algn="ctr">
              <a:buNone/>
              <a:defRPr sz="1440"/>
            </a:lvl5pPr>
            <a:lvl6pPr marL="2057400" indent="0" algn="ctr">
              <a:buNone/>
              <a:defRPr sz="1440"/>
            </a:lvl6pPr>
            <a:lvl7pPr marL="2468880" indent="0" algn="ctr">
              <a:buNone/>
              <a:defRPr sz="1440"/>
            </a:lvl7pPr>
            <a:lvl8pPr marL="2880360" indent="0" algn="ctr">
              <a:buNone/>
              <a:defRPr sz="1440"/>
            </a:lvl8pPr>
            <a:lvl9pPr marL="3291840" indent="0" algn="ctr">
              <a:buNone/>
              <a:defRPr sz="14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12/29/2021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18610733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12/29/2021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48232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8665" y="1709739"/>
            <a:ext cx="9464040" cy="2852737"/>
          </a:xfrm>
        </p:spPr>
        <p:txBody>
          <a:bodyPr anchor="b"/>
          <a:lstStyle>
            <a:lvl1pPr>
              <a:defRPr sz="5400"/>
            </a:lvl1pPr>
          </a:lstStyle>
          <a:p>
            <a:r>
              <a:rPr lang="en-US" smtClean="0"/>
              <a:t>Click to edit Master title style</a:t>
            </a:r>
            <a:endParaRPr lang="en-US" dirty="0"/>
          </a:p>
        </p:txBody>
      </p:sp>
      <p:sp>
        <p:nvSpPr>
          <p:cNvPr id="3" name="Text Placeholder 2"/>
          <p:cNvSpPr>
            <a:spLocks noGrp="1"/>
          </p:cNvSpPr>
          <p:nvPr>
            <p:ph type="body" idx="1"/>
          </p:nvPr>
        </p:nvSpPr>
        <p:spPr>
          <a:xfrm>
            <a:off x="748665" y="4589464"/>
            <a:ext cx="9464040" cy="1500187"/>
          </a:xfrm>
        </p:spPr>
        <p:txBody>
          <a:bodyPr/>
          <a:lstStyle>
            <a:lvl1pPr marL="0" indent="0">
              <a:buNone/>
              <a:defRPr sz="2160">
                <a:solidFill>
                  <a:schemeClr val="tx1">
                    <a:tint val="75000"/>
                  </a:schemeClr>
                </a:solidFill>
              </a:defRPr>
            </a:lvl1pPr>
            <a:lvl2pPr marL="411480" indent="0">
              <a:buNone/>
              <a:defRPr sz="1800">
                <a:solidFill>
                  <a:schemeClr val="tx1">
                    <a:tint val="75000"/>
                  </a:schemeClr>
                </a:solidFill>
              </a:defRPr>
            </a:lvl2pPr>
            <a:lvl3pPr marL="822960" indent="0">
              <a:buNone/>
              <a:defRPr sz="1620">
                <a:solidFill>
                  <a:schemeClr val="tx1">
                    <a:tint val="75000"/>
                  </a:schemeClr>
                </a:solidFill>
              </a:defRPr>
            </a:lvl3pPr>
            <a:lvl4pPr marL="1234440" indent="0">
              <a:buNone/>
              <a:defRPr sz="1440">
                <a:solidFill>
                  <a:schemeClr val="tx1">
                    <a:tint val="75000"/>
                  </a:schemeClr>
                </a:solidFill>
              </a:defRPr>
            </a:lvl4pPr>
            <a:lvl5pPr marL="1645920" indent="0">
              <a:buNone/>
              <a:defRPr sz="1440">
                <a:solidFill>
                  <a:schemeClr val="tx1">
                    <a:tint val="75000"/>
                  </a:schemeClr>
                </a:solidFill>
              </a:defRPr>
            </a:lvl5pPr>
            <a:lvl6pPr marL="2057400" indent="0">
              <a:buNone/>
              <a:defRPr sz="1440">
                <a:solidFill>
                  <a:schemeClr val="tx1">
                    <a:tint val="75000"/>
                  </a:schemeClr>
                </a:solidFill>
              </a:defRPr>
            </a:lvl6pPr>
            <a:lvl7pPr marL="2468880" indent="0">
              <a:buNone/>
              <a:defRPr sz="1440">
                <a:solidFill>
                  <a:schemeClr val="tx1">
                    <a:tint val="75000"/>
                  </a:schemeClr>
                </a:solidFill>
              </a:defRPr>
            </a:lvl7pPr>
            <a:lvl8pPr marL="2880360" indent="0">
              <a:buNone/>
              <a:defRPr sz="1440">
                <a:solidFill>
                  <a:schemeClr val="tx1">
                    <a:tint val="75000"/>
                  </a:schemeClr>
                </a:solidFill>
              </a:defRPr>
            </a:lvl8pPr>
            <a:lvl9pPr marL="3291840" indent="0">
              <a:buNone/>
              <a:defRPr sz="144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43CFC8-F979-4812-9A39-59A73771E913}" type="datetimeFigureOut">
              <a:rPr lang="en-US" smtClean="0"/>
              <a:t>12/29/2021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764144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7543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554980" y="1825625"/>
            <a:ext cx="466344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943CFC8-F979-4812-9A39-59A73771E913}" type="datetimeFigureOut">
              <a:rPr lang="en-US" smtClean="0"/>
              <a:t>12/29/2021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384845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55809" y="365126"/>
            <a:ext cx="946404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755810" y="1681163"/>
            <a:ext cx="4642008"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4" name="Content Placeholder 3"/>
          <p:cNvSpPr>
            <a:spLocks noGrp="1"/>
          </p:cNvSpPr>
          <p:nvPr>
            <p:ph sz="half" idx="2"/>
          </p:nvPr>
        </p:nvSpPr>
        <p:spPr>
          <a:xfrm>
            <a:off x="755810" y="2505075"/>
            <a:ext cx="464200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554980" y="1681163"/>
            <a:ext cx="4664869" cy="82391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en-US" smtClean="0"/>
              <a:t>Click to edit Master text styles</a:t>
            </a:r>
          </a:p>
        </p:txBody>
      </p:sp>
      <p:sp>
        <p:nvSpPr>
          <p:cNvPr id="6" name="Content Placeholder 5"/>
          <p:cNvSpPr>
            <a:spLocks noGrp="1"/>
          </p:cNvSpPr>
          <p:nvPr>
            <p:ph sz="quarter" idx="4"/>
          </p:nvPr>
        </p:nvSpPr>
        <p:spPr>
          <a:xfrm>
            <a:off x="5554980" y="2505075"/>
            <a:ext cx="4664869"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943CFC8-F979-4812-9A39-59A73771E913}" type="datetimeFigureOut">
              <a:rPr lang="en-US" smtClean="0"/>
              <a:t>12/29/2021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512236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943CFC8-F979-4812-9A39-59A73771E913}" type="datetimeFigureOut">
              <a:rPr lang="en-US" smtClean="0"/>
              <a:t>12/29/2021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9697726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43CFC8-F979-4812-9A39-59A73771E913}" type="datetimeFigureOut">
              <a:rPr lang="en-US" smtClean="0"/>
              <a:t>12/29/2021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7504640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Content Placeholder 2"/>
          <p:cNvSpPr>
            <a:spLocks noGrp="1"/>
          </p:cNvSpPr>
          <p:nvPr>
            <p:ph idx="1"/>
          </p:nvPr>
        </p:nvSpPr>
        <p:spPr>
          <a:xfrm>
            <a:off x="4664869" y="987426"/>
            <a:ext cx="5554980" cy="487362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12/29/2021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7690968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5810" y="457200"/>
            <a:ext cx="3539013" cy="1600200"/>
          </a:xfrm>
        </p:spPr>
        <p:txBody>
          <a:bodyPr anchor="b"/>
          <a:lstStyle>
            <a:lvl1pPr>
              <a:defRPr sz="288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664869" y="987426"/>
            <a:ext cx="5554980" cy="4873625"/>
          </a:xfrm>
        </p:spPr>
        <p:txBody>
          <a:bodyPr anchor="t"/>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r>
              <a:rPr lang="en-US" smtClean="0"/>
              <a:t>Click icon to add picture</a:t>
            </a:r>
            <a:endParaRPr lang="en-US" dirty="0"/>
          </a:p>
        </p:txBody>
      </p:sp>
      <p:sp>
        <p:nvSpPr>
          <p:cNvPr id="4" name="Text Placeholder 3"/>
          <p:cNvSpPr>
            <a:spLocks noGrp="1"/>
          </p:cNvSpPr>
          <p:nvPr>
            <p:ph type="body" sz="half" idx="2"/>
          </p:nvPr>
        </p:nvSpPr>
        <p:spPr>
          <a:xfrm>
            <a:off x="755810" y="2057400"/>
            <a:ext cx="3539013" cy="3811588"/>
          </a:xfrm>
        </p:spPr>
        <p:txBody>
          <a:bodyPr/>
          <a:lstStyle>
            <a:lvl1pPr marL="0" indent="0">
              <a:buNone/>
              <a:defRPr sz="1440"/>
            </a:lvl1pPr>
            <a:lvl2pPr marL="411480" indent="0">
              <a:buNone/>
              <a:defRPr sz="1260"/>
            </a:lvl2pPr>
            <a:lvl3pPr marL="822960" indent="0">
              <a:buNone/>
              <a:defRPr sz="1080"/>
            </a:lvl3pPr>
            <a:lvl4pPr marL="1234440" indent="0">
              <a:buNone/>
              <a:defRPr sz="900"/>
            </a:lvl4pPr>
            <a:lvl5pPr marL="1645920" indent="0">
              <a:buNone/>
              <a:defRPr sz="900"/>
            </a:lvl5pPr>
            <a:lvl6pPr marL="2057400" indent="0">
              <a:buNone/>
              <a:defRPr sz="900"/>
            </a:lvl6pPr>
            <a:lvl7pPr marL="2468880" indent="0">
              <a:buNone/>
              <a:defRPr sz="900"/>
            </a:lvl7pPr>
            <a:lvl8pPr marL="2880360" indent="0">
              <a:buNone/>
              <a:defRPr sz="900"/>
            </a:lvl8pPr>
            <a:lvl9pPr marL="329184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943CFC8-F979-4812-9A39-59A73771E913}" type="datetimeFigureOut">
              <a:rPr lang="en-US" smtClean="0"/>
              <a:t>12/29/2021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604854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12/29/2021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351177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852410" y="365125"/>
            <a:ext cx="236601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54380" y="365125"/>
            <a:ext cx="696087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943CFC8-F979-4812-9A39-59A73771E913}" type="datetimeFigureOut">
              <a:rPr lang="en-US" smtClean="0"/>
              <a:t>12/29/2021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57F483F-1FE2-42D2-BFEE-B40C420C95AE}" type="slidenum">
              <a:rPr lang="en-US" smtClean="0"/>
              <a:t>‹#›</a:t>
            </a:fld>
            <a:endParaRPr lang="en-US"/>
          </a:p>
        </p:txBody>
      </p:sp>
    </p:spTree>
    <p:extLst>
      <p:ext uri="{BB962C8B-B14F-4D97-AF65-F5344CB8AC3E}">
        <p14:creationId xmlns:p14="http://schemas.microsoft.com/office/powerpoint/2010/main" val="24053543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4380" y="365126"/>
            <a:ext cx="946404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754380" y="1825625"/>
            <a:ext cx="946404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54380" y="6356351"/>
            <a:ext cx="2468880" cy="365125"/>
          </a:xfrm>
          <a:prstGeom prst="rect">
            <a:avLst/>
          </a:prstGeom>
        </p:spPr>
        <p:txBody>
          <a:bodyPr vert="horz" lIns="91440" tIns="45720" rIns="91440" bIns="45720" rtlCol="0" anchor="ctr"/>
          <a:lstStyle>
            <a:lvl1pPr algn="l">
              <a:defRPr sz="1080">
                <a:solidFill>
                  <a:schemeClr val="tx1">
                    <a:tint val="75000"/>
                  </a:schemeClr>
                </a:solidFill>
              </a:defRPr>
            </a:lvl1pPr>
          </a:lstStyle>
          <a:p>
            <a:fld id="{6943CFC8-F979-4812-9A39-59A73771E913}" type="datetimeFigureOut">
              <a:rPr lang="en-US" smtClean="0"/>
              <a:t>12/29/2021</a:t>
            </a:fld>
            <a:endParaRPr lang="en-US"/>
          </a:p>
        </p:txBody>
      </p:sp>
      <p:sp>
        <p:nvSpPr>
          <p:cNvPr id="5" name="Footer Placeholder 4"/>
          <p:cNvSpPr>
            <a:spLocks noGrp="1"/>
          </p:cNvSpPr>
          <p:nvPr>
            <p:ph type="ftr" sz="quarter" idx="3"/>
          </p:nvPr>
        </p:nvSpPr>
        <p:spPr>
          <a:xfrm>
            <a:off x="3634740" y="6356351"/>
            <a:ext cx="3703320" cy="365125"/>
          </a:xfrm>
          <a:prstGeom prst="rect">
            <a:avLst/>
          </a:prstGeom>
        </p:spPr>
        <p:txBody>
          <a:bodyPr vert="horz" lIns="91440" tIns="45720" rIns="91440" bIns="45720" rtlCol="0" anchor="ctr"/>
          <a:lstStyle>
            <a:lvl1pPr algn="ctr">
              <a:defRPr sz="108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749540" y="6356351"/>
            <a:ext cx="2468880" cy="365125"/>
          </a:xfrm>
          <a:prstGeom prst="rect">
            <a:avLst/>
          </a:prstGeom>
        </p:spPr>
        <p:txBody>
          <a:bodyPr vert="horz" lIns="91440" tIns="45720" rIns="91440" bIns="45720" rtlCol="0" anchor="ctr"/>
          <a:lstStyle>
            <a:lvl1pPr algn="r">
              <a:defRPr sz="1080">
                <a:solidFill>
                  <a:schemeClr val="tx1">
                    <a:tint val="75000"/>
                  </a:schemeClr>
                </a:solidFill>
              </a:defRPr>
            </a:lvl1pPr>
          </a:lstStyle>
          <a:p>
            <a:fld id="{657F483F-1FE2-42D2-BFEE-B40C420C95AE}" type="slidenum">
              <a:rPr lang="en-US" smtClean="0"/>
              <a:t>‹#›</a:t>
            </a:fld>
            <a:endParaRPr lang="en-US"/>
          </a:p>
        </p:txBody>
      </p:sp>
      <p:sp>
        <p:nvSpPr>
          <p:cNvPr id="7" name="TextBox 6"/>
          <p:cNvSpPr txBox="1"/>
          <p:nvPr userDrawn="1"/>
        </p:nvSpPr>
        <p:spPr>
          <a:xfrm>
            <a:off x="4578940" y="6457891"/>
            <a:ext cx="1814920" cy="400110"/>
          </a:xfrm>
          <a:prstGeom prst="rect">
            <a:avLst/>
          </a:prstGeom>
          <a:noFill/>
        </p:spPr>
        <p:txBody>
          <a:bodyPr wrap="none" rtlCol="0">
            <a:spAutoFit/>
          </a:bodyPr>
          <a:lstStyle/>
          <a:p>
            <a:pPr algn="ctr"/>
            <a:r>
              <a:rPr lang="en-US" sz="1000" i="1" dirty="0">
                <a:solidFill>
                  <a:srgbClr val="FF0000"/>
                </a:solidFill>
              </a:rPr>
              <a:t>Strictly Private and Confidential</a:t>
            </a:r>
          </a:p>
          <a:p>
            <a:pPr algn="ctr"/>
            <a:r>
              <a:rPr lang="en-US" sz="1000" i="1" dirty="0">
                <a:solidFill>
                  <a:srgbClr val="FF0000"/>
                </a:solidFill>
              </a:rPr>
              <a:t>Property of MCB Arif Habib </a:t>
            </a:r>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77613" y="6566397"/>
            <a:ext cx="1637150" cy="224978"/>
          </a:xfrm>
          <a:prstGeom prst="rect">
            <a:avLst/>
          </a:prstGeom>
        </p:spPr>
      </p:pic>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642835" y="6530604"/>
            <a:ext cx="567410" cy="219927"/>
          </a:xfrm>
          <a:prstGeom prst="rect">
            <a:avLst/>
          </a:prstGeom>
        </p:spPr>
      </p:pic>
      <p:pic>
        <p:nvPicPr>
          <p:cNvPr id="10" name="Picture 9"/>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277490" y="6508465"/>
            <a:ext cx="613818" cy="316877"/>
          </a:xfrm>
          <a:prstGeom prst="rect">
            <a:avLst/>
          </a:prstGeom>
        </p:spPr>
      </p:pic>
    </p:spTree>
    <p:extLst>
      <p:ext uri="{BB962C8B-B14F-4D97-AF65-F5344CB8AC3E}">
        <p14:creationId xmlns:p14="http://schemas.microsoft.com/office/powerpoint/2010/main" val="1778736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822960" rtl="0" eaLnBrk="1" latinLnBrk="0" hangingPunct="1">
        <a:lnSpc>
          <a:spcPct val="90000"/>
        </a:lnSpc>
        <a:spcBef>
          <a:spcPct val="0"/>
        </a:spcBef>
        <a:buNone/>
        <a:defRPr sz="3960" kern="1200">
          <a:solidFill>
            <a:schemeClr val="tx1"/>
          </a:solidFill>
          <a:latin typeface="+mj-lt"/>
          <a:ea typeface="+mj-ea"/>
          <a:cs typeface="+mj-cs"/>
        </a:defRPr>
      </a:lvl1pPr>
    </p:titleStyle>
    <p:bodyStyle>
      <a:lvl1pPr marL="205740" indent="-205740" algn="l" defTabSz="822960" rtl="0" eaLnBrk="1" latinLnBrk="0" hangingPunct="1">
        <a:lnSpc>
          <a:spcPct val="90000"/>
        </a:lnSpc>
        <a:spcBef>
          <a:spcPts val="900"/>
        </a:spcBef>
        <a:buFont typeface="Arial" panose="020B0604020202020204" pitchFamily="34" charset="0"/>
        <a:buChar char="•"/>
        <a:defRPr sz="2520" kern="1200">
          <a:solidFill>
            <a:schemeClr val="tx1"/>
          </a:solidFill>
          <a:latin typeface="+mn-lt"/>
          <a:ea typeface="+mn-ea"/>
          <a:cs typeface="+mn-cs"/>
        </a:defRPr>
      </a:lvl1pPr>
      <a:lvl2pPr marL="617220" indent="-205740" algn="l" defTabSz="822960" rtl="0" eaLnBrk="1" latinLnBrk="0" hangingPunct="1">
        <a:lnSpc>
          <a:spcPct val="90000"/>
        </a:lnSpc>
        <a:spcBef>
          <a:spcPts val="450"/>
        </a:spcBef>
        <a:buFont typeface="Arial" panose="020B0604020202020204" pitchFamily="34" charset="0"/>
        <a:buChar char="•"/>
        <a:defRPr sz="2160" kern="1200">
          <a:solidFill>
            <a:schemeClr val="tx1"/>
          </a:solidFill>
          <a:latin typeface="+mn-lt"/>
          <a:ea typeface="+mn-ea"/>
          <a:cs typeface="+mn-cs"/>
        </a:defRPr>
      </a:lvl2pPr>
      <a:lvl3pPr marL="1028700" indent="-205740" algn="l" defTabSz="822960" rtl="0" eaLnBrk="1" latinLnBrk="0" hangingPunct="1">
        <a:lnSpc>
          <a:spcPct val="90000"/>
        </a:lnSpc>
        <a:spcBef>
          <a:spcPts val="450"/>
        </a:spcBef>
        <a:buFont typeface="Arial" panose="020B0604020202020204" pitchFamily="34" charset="0"/>
        <a:buChar char="•"/>
        <a:defRPr sz="1800" kern="1200">
          <a:solidFill>
            <a:schemeClr val="tx1"/>
          </a:solidFill>
          <a:latin typeface="+mn-lt"/>
          <a:ea typeface="+mn-ea"/>
          <a:cs typeface="+mn-cs"/>
        </a:defRPr>
      </a:lvl3pPr>
      <a:lvl4pPr marL="14401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4pPr>
      <a:lvl5pPr marL="185166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5pPr>
      <a:lvl6pPr marL="226314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6pPr>
      <a:lvl7pPr marL="267462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7pPr>
      <a:lvl8pPr marL="308610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8pPr>
      <a:lvl9pPr marL="3497580" indent="-205740" algn="l" defTabSz="822960" rtl="0" eaLnBrk="1" latinLnBrk="0" hangingPunct="1">
        <a:lnSpc>
          <a:spcPct val="90000"/>
        </a:lnSpc>
        <a:spcBef>
          <a:spcPts val="450"/>
        </a:spcBef>
        <a:buFont typeface="Arial" panose="020B0604020202020204" pitchFamily="34" charset="0"/>
        <a:buChar char="•"/>
        <a:defRPr sz="1620" kern="1200">
          <a:solidFill>
            <a:schemeClr val="tx1"/>
          </a:solidFill>
          <a:latin typeface="+mn-lt"/>
          <a:ea typeface="+mn-ea"/>
          <a:cs typeface="+mn-cs"/>
        </a:defRPr>
      </a:lvl9pPr>
    </p:bodyStyle>
    <p:otherStyle>
      <a:defPPr>
        <a:defRPr lang="en-US"/>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4761" y="-3024"/>
            <a:ext cx="10968040" cy="6864048"/>
            <a:chOff x="0" y="-3024"/>
            <a:chExt cx="12192000" cy="6864048"/>
          </a:xfrm>
        </p:grpSpPr>
        <p:pic>
          <p:nvPicPr>
            <p:cNvPr id="6" name="Picture 6" descr="2.png">
              <a:extLst>
                <a:ext uri="{FF2B5EF4-FFF2-40B4-BE49-F238E27FC236}">
                  <a16:creationId xmlns:a16="http://schemas.microsoft.com/office/drawing/2014/main" id="{F4CA145E-AE07-429C-87A6-10396E3EAC7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3024"/>
              <a:ext cx="976745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descr="2.png">
              <a:extLst>
                <a:ext uri="{FF2B5EF4-FFF2-40B4-BE49-F238E27FC236}">
                  <a16:creationId xmlns:a16="http://schemas.microsoft.com/office/drawing/2014/main" id="{F4CA145E-AE07-429C-87A6-10396E3EAC76}"/>
                </a:ext>
              </a:extLst>
            </p:cNvPr>
            <p:cNvPicPr>
              <a:picLocks noChangeAspect="1"/>
            </p:cNvPicPr>
            <p:nvPr/>
          </p:nvPicPr>
          <p:blipFill rotWithShape="1">
            <a:blip r:embed="rId3">
              <a:extLst>
                <a:ext uri="{28A0092B-C50C-407E-A947-70E740481C1C}">
                  <a14:useLocalDpi xmlns:a14="http://schemas.microsoft.com/office/drawing/2010/main" val="0"/>
                </a:ext>
              </a:extLst>
            </a:blip>
            <a:srcRect l="95887"/>
            <a:stretch/>
          </p:blipFill>
          <p:spPr bwMode="auto">
            <a:xfrm>
              <a:off x="9767455" y="0"/>
              <a:ext cx="2424545" cy="686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29652" y="180175"/>
            <a:ext cx="1580115" cy="550473"/>
          </a:xfrm>
          <a:prstGeom prst="rect">
            <a:avLst/>
          </a:prstGeom>
        </p:spPr>
      </p:pic>
      <p:sp>
        <p:nvSpPr>
          <p:cNvPr id="11" name="Snip Single Corner Rectangle 10"/>
          <p:cNvSpPr/>
          <p:nvPr/>
        </p:nvSpPr>
        <p:spPr>
          <a:xfrm>
            <a:off x="4761" y="4186785"/>
            <a:ext cx="5611091" cy="1366185"/>
          </a:xfrm>
          <a:prstGeom prst="snip1Rect">
            <a:avLst>
              <a:gd name="adj" fmla="val 50000"/>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txBox="1">
            <a:spLocks/>
          </p:cNvSpPr>
          <p:nvPr/>
        </p:nvSpPr>
        <p:spPr>
          <a:xfrm>
            <a:off x="-354648" y="4457855"/>
            <a:ext cx="5514109" cy="1852189"/>
          </a:xfrm>
          <a:prstGeom prst="rect">
            <a:avLst/>
          </a:prstGeom>
        </p:spPr>
        <p:txBody>
          <a:bodyPr vert="horz" lIns="91440" tIns="45720" rIns="91440" bIns="45720" rtlCol="0">
            <a:noAutofit/>
          </a:bodyPr>
          <a:lstStyle/>
          <a:p>
            <a:pPr marL="228594" indent="-228594" algn="ctr">
              <a:lnSpc>
                <a:spcPct val="90000"/>
              </a:lnSpc>
              <a:spcBef>
                <a:spcPts val="1000"/>
              </a:spcBef>
              <a:defRPr/>
            </a:pPr>
            <a:r>
              <a:rPr lang="en-US" sz="2400" dirty="0" smtClean="0">
                <a:latin typeface="Georgia" pitchFamily="18" charset="0"/>
              </a:rPr>
              <a:t>Meeting </a:t>
            </a:r>
            <a:r>
              <a:rPr lang="en-US" sz="2400" dirty="0">
                <a:latin typeface="Georgia" pitchFamily="18" charset="0"/>
              </a:rPr>
              <a:t>of </a:t>
            </a:r>
            <a:r>
              <a:rPr lang="en-US" sz="2400" dirty="0" smtClean="0">
                <a:latin typeface="Georgia" pitchFamily="18" charset="0"/>
              </a:rPr>
              <a:t>the Subcommittee</a:t>
            </a:r>
            <a:endParaRPr lang="en-US" sz="2400" dirty="0">
              <a:latin typeface="Georgia" pitchFamily="18" charset="0"/>
            </a:endParaRPr>
          </a:p>
          <a:p>
            <a:pPr marL="228594" indent="-228594" algn="ctr">
              <a:lnSpc>
                <a:spcPct val="90000"/>
              </a:lnSpc>
              <a:spcBef>
                <a:spcPts val="1000"/>
              </a:spcBef>
              <a:defRPr/>
            </a:pPr>
            <a:r>
              <a:rPr lang="en-US" sz="2400" dirty="0" smtClean="0">
                <a:latin typeface="Georgia" pitchFamily="18" charset="0"/>
              </a:rPr>
              <a:t>January 04, 2022</a:t>
            </a:r>
            <a:endParaRPr lang="en-US" sz="2400" dirty="0">
              <a:latin typeface="Georgia" pitchFamily="18" charset="0"/>
            </a:endParaRP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3304" y="1953493"/>
            <a:ext cx="5009407" cy="619557"/>
          </a:xfrm>
          <a:prstGeom prst="rect">
            <a:avLst/>
          </a:prstGeom>
        </p:spPr>
      </p:pic>
      <p:sp>
        <p:nvSpPr>
          <p:cNvPr id="13" name="Rectangle 12"/>
          <p:cNvSpPr/>
          <p:nvPr/>
        </p:nvSpPr>
        <p:spPr>
          <a:xfrm>
            <a:off x="10395" y="2673931"/>
            <a:ext cx="4461164" cy="7065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317188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706583"/>
            <a:ext cx="9975273" cy="5536130"/>
          </a:xfrm>
        </p:spPr>
        <p:txBody>
          <a:bodyPr>
            <a:noAutofit/>
          </a:bodyPr>
          <a:lstStyle/>
          <a:p>
            <a:pPr marL="0" indent="0" algn="just">
              <a:buNone/>
            </a:pPr>
            <a:r>
              <a:rPr lang="en-US" sz="1800" b="1" u="sng" dirty="0">
                <a:solidFill>
                  <a:schemeClr val="accent5">
                    <a:lumMod val="50000"/>
                  </a:schemeClr>
                </a:solidFill>
                <a:latin typeface="Times New Roman" panose="02020603050405020304" pitchFamily="18" charset="0"/>
                <a:cs typeface="Times New Roman" panose="02020603050405020304" pitchFamily="18" charset="0"/>
              </a:rPr>
              <a:t>Job Rotation</a:t>
            </a:r>
          </a:p>
          <a:p>
            <a:pPr marL="0" indent="0" algn="just">
              <a:lnSpc>
                <a:spcPct val="100000"/>
              </a:lnSpc>
              <a:spcBef>
                <a:spcPts val="0"/>
              </a:spcBef>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In the interest of keeping employees’ skills up to date and motivating them, it is responsibility of MANCOM members if they can identify, highlight and rotate the high potential employees from one department to other departments without hurting company’s operations.</a:t>
            </a:r>
          </a:p>
          <a:p>
            <a:pPr marL="0" indent="0" algn="just">
              <a:lnSpc>
                <a:spcPct val="100000"/>
              </a:lnSpc>
              <a:spcBef>
                <a:spcPts val="0"/>
              </a:spcBef>
              <a:buNone/>
            </a:pPr>
            <a:endParaRPr lang="en-US" sz="24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lnSpc>
                <a:spcPct val="100000"/>
              </a:lnSpc>
              <a:spcBef>
                <a:spcPts val="0"/>
              </a:spcBef>
              <a:buNone/>
            </a:pPr>
            <a:r>
              <a:rPr lang="en-US" sz="1800" b="1" u="sng" dirty="0" smtClean="0">
                <a:solidFill>
                  <a:schemeClr val="accent5">
                    <a:lumMod val="50000"/>
                  </a:schemeClr>
                </a:solidFill>
                <a:latin typeface="Times New Roman" panose="02020603050405020304" pitchFamily="18" charset="0"/>
                <a:cs typeface="Times New Roman" panose="02020603050405020304" pitchFamily="18" charset="0"/>
              </a:rPr>
              <a:t>Learning and Development Policy</a:t>
            </a:r>
          </a:p>
          <a:p>
            <a:pPr marL="0" indent="0" algn="just">
              <a:buNone/>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Following points have been incorporated in Learning &amp; Development policy: </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Annual Training Need Analysis (TNA) exercise will be conducted by Head of Training with the support of all </a:t>
            </a:r>
            <a:r>
              <a:rPr lang="en-US" sz="1600" dirty="0" err="1" smtClean="0">
                <a:solidFill>
                  <a:schemeClr val="accent5">
                    <a:lumMod val="50000"/>
                  </a:schemeClr>
                </a:solidFill>
                <a:latin typeface="Times New Roman" panose="02020603050405020304" pitchFamily="18" charset="0"/>
                <a:cs typeface="Times New Roman" panose="02020603050405020304" pitchFamily="18" charset="0"/>
              </a:rPr>
              <a:t>HoDs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 and accordingly 4 full-day sessions will be conducted annually for employees subject to management approval</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The feedback on in-house training sessions should be recorded well and maintained by Training and Development department</a:t>
            </a:r>
          </a:p>
          <a:p>
            <a:pPr marL="308610" indent="-308610" algn="just">
              <a:buFont typeface="Arial" panose="020B0604020202020204" pitchFamily="34" charset="0"/>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AML/CFT Training policy for all relevant employees as per SECP regulations 2018</a:t>
            </a:r>
          </a:p>
          <a:p>
            <a:pPr marL="308610" indent="-308610" algn="just">
              <a:buAutoNum type="arabicPeriod"/>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Basic Sales Training Policy for New Inductees in Sales Team, in order to achieve objectives, new joiners in sales team will require to go through below mentioned proposed training plans. In this training policy, IFMP certification is also mentioned as per SECP regulations</a:t>
            </a:r>
          </a:p>
          <a:p>
            <a:pPr marL="0" indent="0" algn="just">
              <a:buNone/>
            </a:pPr>
            <a:endParaRPr lang="en-US" sz="144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graphicFrame>
        <p:nvGraphicFramePr>
          <p:cNvPr id="6" name="Table 5"/>
          <p:cNvGraphicFramePr>
            <a:graphicFrameLocks noGrp="1"/>
          </p:cNvGraphicFramePr>
          <p:nvPr>
            <p:extLst/>
          </p:nvPr>
        </p:nvGraphicFramePr>
        <p:xfrm>
          <a:off x="568038" y="5084618"/>
          <a:ext cx="9831341" cy="1158095"/>
        </p:xfrm>
        <a:graphic>
          <a:graphicData uri="http://schemas.openxmlformats.org/drawingml/2006/table">
            <a:tbl>
              <a:tblPr firstRow="1" firstCol="1" bandRow="1">
                <a:tableStyleId>{74C1A8A3-306A-4EB7-A6B1-4F7E0EB9C5D6}</a:tableStyleId>
              </a:tblPr>
              <a:tblGrid>
                <a:gridCol w="574300">
                  <a:extLst>
                    <a:ext uri="{9D8B030D-6E8A-4147-A177-3AD203B41FA5}">
                      <a16:colId xmlns:a16="http://schemas.microsoft.com/office/drawing/2014/main" val="3812645540"/>
                    </a:ext>
                  </a:extLst>
                </a:gridCol>
                <a:gridCol w="2614903">
                  <a:extLst>
                    <a:ext uri="{9D8B030D-6E8A-4147-A177-3AD203B41FA5}">
                      <a16:colId xmlns:a16="http://schemas.microsoft.com/office/drawing/2014/main" val="3542790311"/>
                    </a:ext>
                  </a:extLst>
                </a:gridCol>
                <a:gridCol w="1588494">
                  <a:extLst>
                    <a:ext uri="{9D8B030D-6E8A-4147-A177-3AD203B41FA5}">
                      <a16:colId xmlns:a16="http://schemas.microsoft.com/office/drawing/2014/main" val="2554067592"/>
                    </a:ext>
                  </a:extLst>
                </a:gridCol>
                <a:gridCol w="1283012">
                  <a:extLst>
                    <a:ext uri="{9D8B030D-6E8A-4147-A177-3AD203B41FA5}">
                      <a16:colId xmlns:a16="http://schemas.microsoft.com/office/drawing/2014/main" val="2462565227"/>
                    </a:ext>
                  </a:extLst>
                </a:gridCol>
                <a:gridCol w="3770632">
                  <a:extLst>
                    <a:ext uri="{9D8B030D-6E8A-4147-A177-3AD203B41FA5}">
                      <a16:colId xmlns:a16="http://schemas.microsoft.com/office/drawing/2014/main" val="29984406"/>
                    </a:ext>
                  </a:extLst>
                </a:gridCol>
              </a:tblGrid>
              <a:tr h="299507">
                <a:tc>
                  <a:txBody>
                    <a:bodyPr/>
                    <a:lstStyle/>
                    <a:p>
                      <a:pPr marL="0" marR="0" algn="ctr">
                        <a:lnSpc>
                          <a:spcPct val="115000"/>
                        </a:lnSpc>
                        <a:spcBef>
                          <a:spcPts val="0"/>
                        </a:spcBef>
                        <a:spcAft>
                          <a:spcPts val="0"/>
                        </a:spcAft>
                      </a:pPr>
                      <a:r>
                        <a:rPr lang="en-US" sz="1100">
                          <a:effectLst/>
                        </a:rPr>
                        <a:t>Plan</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Criteria</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Proposed Training Days</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Assessment Time</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 </a:t>
                      </a:r>
                      <a:r>
                        <a:rPr lang="en-US" sz="1100" dirty="0" smtClean="0">
                          <a:effectLst/>
                        </a:rPr>
                        <a:t>Eligible </a:t>
                      </a:r>
                      <a:r>
                        <a:rPr lang="en-US" sz="1100" dirty="0">
                          <a:effectLst/>
                        </a:rPr>
                        <a:t>to Sell</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3875307120"/>
                  </a:ext>
                </a:extLst>
              </a:tr>
              <a:tr h="429294">
                <a:tc>
                  <a:txBody>
                    <a:bodyPr/>
                    <a:lstStyle/>
                    <a:p>
                      <a:pPr marL="0" marR="0" algn="ctr">
                        <a:lnSpc>
                          <a:spcPct val="115000"/>
                        </a:lnSpc>
                        <a:spcBef>
                          <a:spcPts val="0"/>
                        </a:spcBef>
                        <a:spcAft>
                          <a:spcPts val="0"/>
                        </a:spcAft>
                      </a:pPr>
                      <a:r>
                        <a:rPr lang="en-US" sz="1100">
                          <a:effectLst/>
                        </a:rPr>
                        <a:t>Plan A</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IFMP Qualified/ Exempted with Minimum 3 years of experience </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10</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rowSpan="2">
                  <a:txBody>
                    <a:bodyPr/>
                    <a:lstStyle/>
                    <a:p>
                      <a:pPr marL="0" marR="0" algn="ctr">
                        <a:lnSpc>
                          <a:spcPct val="115000"/>
                        </a:lnSpc>
                        <a:spcBef>
                          <a:spcPts val="0"/>
                        </a:spcBef>
                        <a:spcAft>
                          <a:spcPts val="0"/>
                        </a:spcAft>
                      </a:pPr>
                      <a:r>
                        <a:rPr lang="en-US" sz="1100" dirty="0">
                          <a:effectLst/>
                        </a:rPr>
                        <a:t>within 3 days post training</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Immediately, subject to briefing and short quiz of Introductory Catalogue on Product Grid &amp; Processes.</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275458285"/>
                  </a:ext>
                </a:extLst>
              </a:tr>
              <a:tr h="429294">
                <a:tc>
                  <a:txBody>
                    <a:bodyPr/>
                    <a:lstStyle/>
                    <a:p>
                      <a:pPr marL="0" marR="0" algn="ctr">
                        <a:lnSpc>
                          <a:spcPct val="115000"/>
                        </a:lnSpc>
                        <a:spcBef>
                          <a:spcPts val="0"/>
                        </a:spcBef>
                        <a:spcAft>
                          <a:spcPts val="0"/>
                        </a:spcAft>
                      </a:pPr>
                      <a:r>
                        <a:rPr lang="en-US" sz="1100">
                          <a:effectLst/>
                        </a:rPr>
                        <a:t>Plan B</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dirty="0">
                          <a:effectLst/>
                        </a:rPr>
                        <a:t>Others with less than 3 years of experience</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a:txBody>
                    <a:bodyPr/>
                    <a:lstStyle/>
                    <a:p>
                      <a:pPr marL="0" marR="0" algn="ctr">
                        <a:lnSpc>
                          <a:spcPct val="115000"/>
                        </a:lnSpc>
                        <a:spcBef>
                          <a:spcPts val="0"/>
                        </a:spcBef>
                        <a:spcAft>
                          <a:spcPts val="0"/>
                        </a:spcAft>
                      </a:pPr>
                      <a:r>
                        <a:rPr lang="en-US" sz="1100">
                          <a:effectLst/>
                        </a:rPr>
                        <a:t>15</a:t>
                      </a:r>
                      <a:endParaRPr lang="en-US" sz="160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nchor="ctr"/>
                </a:tc>
                <a:tc vMerge="1">
                  <a:txBody>
                    <a:bodyPr/>
                    <a:lstStyle/>
                    <a:p>
                      <a:endParaRPr lang="en-US"/>
                    </a:p>
                  </a:txBody>
                  <a:tcPr/>
                </a:tc>
                <a:tc>
                  <a:txBody>
                    <a:bodyPr/>
                    <a:lstStyle/>
                    <a:p>
                      <a:pPr marL="0" marR="0" algn="ctr">
                        <a:lnSpc>
                          <a:spcPct val="115000"/>
                        </a:lnSpc>
                        <a:spcBef>
                          <a:spcPts val="0"/>
                        </a:spcBef>
                        <a:spcAft>
                          <a:spcPts val="0"/>
                        </a:spcAft>
                      </a:pPr>
                      <a:r>
                        <a:rPr lang="en-US" sz="1100" dirty="0">
                          <a:effectLst/>
                        </a:rPr>
                        <a:t>Subject to completion of training with required score in assessment.</a:t>
                      </a:r>
                      <a:endParaRPr lang="en-US" sz="1600" dirty="0">
                        <a:effectLst/>
                        <a:latin typeface="Calibri" panose="020F0502020204030204" pitchFamily="34" charset="0"/>
                        <a:ea typeface="Calibri" panose="020F0502020204030204" pitchFamily="34" charset="0"/>
                        <a:cs typeface="Arial" panose="020B0604020202020204" pitchFamily="34" charset="0"/>
                      </a:endParaRPr>
                    </a:p>
                  </a:txBody>
                  <a:tcPr marL="61722" marR="61722" marT="0" marB="0"/>
                </a:tc>
                <a:extLst>
                  <a:ext uri="{0D108BD9-81ED-4DB2-BD59-A6C34878D82A}">
                    <a16:rowId xmlns:a16="http://schemas.microsoft.com/office/drawing/2014/main" val="4224766783"/>
                  </a:ext>
                </a:extLst>
              </a:tr>
            </a:tbl>
          </a:graphicData>
        </a:graphic>
      </p:graphicFrame>
      <p:sp>
        <p:nvSpPr>
          <p:cNvPr id="7" name="Title 1"/>
          <p:cNvSpPr>
            <a:spLocks noGrp="1"/>
          </p:cNvSpPr>
          <p:nvPr>
            <p:ph type="title"/>
          </p:nvPr>
        </p:nvSpPr>
        <p:spPr>
          <a:xfrm>
            <a:off x="568036" y="22189"/>
            <a:ext cx="7155873" cy="684394"/>
          </a:xfrm>
        </p:spPr>
        <p:txBody>
          <a:bodyPr>
            <a:noAutofit/>
          </a:bodyPr>
          <a:lstStyle/>
          <a:p>
            <a:r>
              <a:rPr lang="en-US" sz="2400" dirty="0" smtClean="0">
                <a:effectLst>
                  <a:outerShdw blurRad="38100" dist="38100" dir="2700000" algn="tl">
                    <a:srgbClr val="000000">
                      <a:alpha val="43137"/>
                    </a:srgbClr>
                  </a:outerShdw>
                </a:effectLst>
              </a:rPr>
              <a:t>Talent Management Policy</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701122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775856"/>
            <a:ext cx="9975273" cy="3200399"/>
          </a:xfrm>
        </p:spPr>
        <p:txBody>
          <a:bodyPr>
            <a:noAutofit/>
          </a:bodyPr>
          <a:lstStyle/>
          <a:p>
            <a:pPr marL="0" indent="0" algn="just">
              <a:buNone/>
            </a:pPr>
            <a:endParaRPr lang="en-US" sz="16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Succession </a:t>
            </a:r>
            <a:r>
              <a:rPr lang="en-US" sz="1600" dirty="0">
                <a:solidFill>
                  <a:schemeClr val="accent5">
                    <a:lumMod val="50000"/>
                  </a:schemeClr>
                </a:solidFill>
                <a:latin typeface="Times New Roman" panose="02020603050405020304" pitchFamily="18" charset="0"/>
                <a:cs typeface="Times New Roman" panose="02020603050405020304" pitchFamily="18" charset="0"/>
              </a:rPr>
              <a:t>planning is an essential tool used by MCB-AH to develop people for future management positions and to focus on employees with high potentials. Consistent performers who demonstrate flexibility and adapt well to the dynamic business environment will find the best opportunities for developing their career with MCB-AH. </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Other factors affecting career development will include; professional qualifications, experience, training, ability and aptitude and the availability of suitable vacancies within the Company. </a:t>
            </a:r>
          </a:p>
          <a:p>
            <a:pPr marL="0" indent="0" algn="just">
              <a:buNone/>
            </a:pPr>
            <a:endParaRPr lang="en-US" sz="12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2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800" b="1" u="sng" dirty="0">
                <a:solidFill>
                  <a:schemeClr val="accent5">
                    <a:lumMod val="50000"/>
                  </a:schemeClr>
                </a:solidFill>
                <a:latin typeface="Times New Roman" panose="02020603050405020304" pitchFamily="18" charset="0"/>
                <a:cs typeface="Times New Roman" panose="02020603050405020304" pitchFamily="18" charset="0"/>
              </a:rPr>
              <a:t>Key Positions Succession Planning</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Following are the successors identified for the key positions of the Company:</a:t>
            </a: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271571"/>
            <a:ext cx="7155873" cy="684394"/>
          </a:xfrm>
        </p:spPr>
        <p:txBody>
          <a:bodyPr>
            <a:noAutofit/>
          </a:bodyPr>
          <a:lstStyle/>
          <a:p>
            <a:r>
              <a:rPr lang="en-US" sz="2400" dirty="0" smtClean="0">
                <a:effectLst>
                  <a:outerShdw blurRad="38100" dist="38100" dir="2700000" algn="tl">
                    <a:srgbClr val="000000">
                      <a:alpha val="43137"/>
                    </a:srgbClr>
                  </a:outerShdw>
                </a:effectLst>
              </a:rPr>
              <a:t>Succession Planning Policy</a:t>
            </a:r>
            <a:endParaRPr lang="en-US" sz="2400" dirty="0">
              <a:effectLst>
                <a:outerShdw blurRad="38100" dist="38100" dir="2700000" algn="tl">
                  <a:srgbClr val="000000">
                    <a:alpha val="43137"/>
                  </a:srgbClr>
                </a:outerShdw>
              </a:effectLst>
            </a:endParaRPr>
          </a:p>
        </p:txBody>
      </p:sp>
      <p:graphicFrame>
        <p:nvGraphicFramePr>
          <p:cNvPr id="4" name="Table 3"/>
          <p:cNvGraphicFramePr>
            <a:graphicFrameLocks noGrp="1"/>
          </p:cNvGraphicFramePr>
          <p:nvPr>
            <p:extLst>
              <p:ext uri="{D42A27DB-BD31-4B8C-83A1-F6EECF244321}">
                <p14:modId xmlns:p14="http://schemas.microsoft.com/office/powerpoint/2010/main" val="601530607"/>
              </p:ext>
            </p:extLst>
          </p:nvPr>
        </p:nvGraphicFramePr>
        <p:xfrm>
          <a:off x="692727" y="3976256"/>
          <a:ext cx="9956656" cy="1783080"/>
        </p:xfrm>
        <a:graphic>
          <a:graphicData uri="http://schemas.openxmlformats.org/drawingml/2006/table">
            <a:tbl>
              <a:tblPr firstRow="1" firstCol="1" bandRow="1">
                <a:tableStyleId>{74C1A8A3-306A-4EB7-A6B1-4F7E0EB9C5D6}</a:tableStyleId>
              </a:tblPr>
              <a:tblGrid>
                <a:gridCol w="475231">
                  <a:extLst>
                    <a:ext uri="{9D8B030D-6E8A-4147-A177-3AD203B41FA5}">
                      <a16:colId xmlns:a16="http://schemas.microsoft.com/office/drawing/2014/main" val="3240237578"/>
                    </a:ext>
                  </a:extLst>
                </a:gridCol>
                <a:gridCol w="2074786">
                  <a:extLst>
                    <a:ext uri="{9D8B030D-6E8A-4147-A177-3AD203B41FA5}">
                      <a16:colId xmlns:a16="http://schemas.microsoft.com/office/drawing/2014/main" val="1315044716"/>
                    </a:ext>
                  </a:extLst>
                </a:gridCol>
                <a:gridCol w="3477296">
                  <a:extLst>
                    <a:ext uri="{9D8B030D-6E8A-4147-A177-3AD203B41FA5}">
                      <a16:colId xmlns:a16="http://schemas.microsoft.com/office/drawing/2014/main" val="2382275744"/>
                    </a:ext>
                  </a:extLst>
                </a:gridCol>
                <a:gridCol w="3929343">
                  <a:extLst>
                    <a:ext uri="{9D8B030D-6E8A-4147-A177-3AD203B41FA5}">
                      <a16:colId xmlns:a16="http://schemas.microsoft.com/office/drawing/2014/main" val="3189233786"/>
                    </a:ext>
                  </a:extLst>
                </a:gridCol>
              </a:tblGrid>
              <a:tr h="192024">
                <a:tc>
                  <a:txBody>
                    <a:bodyPr/>
                    <a:lstStyle/>
                    <a:p>
                      <a:pPr marL="0" marR="0" algn="ctr">
                        <a:spcBef>
                          <a:spcPts val="0"/>
                        </a:spcBef>
                        <a:spcAft>
                          <a:spcPts val="0"/>
                        </a:spcAft>
                      </a:pPr>
                      <a:r>
                        <a:rPr lang="en-US" sz="1300">
                          <a:effectLst/>
                        </a:rPr>
                        <a:t>S.No</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Name</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Position</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Successor </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880870179"/>
                  </a:ext>
                </a:extLst>
              </a:tr>
              <a:tr h="192024">
                <a:tc>
                  <a:txBody>
                    <a:bodyPr/>
                    <a:lstStyle/>
                    <a:p>
                      <a:pPr marL="0" marR="0" algn="ctr">
                        <a:spcBef>
                          <a:spcPts val="0"/>
                        </a:spcBef>
                        <a:spcAft>
                          <a:spcPts val="0"/>
                        </a:spcAft>
                      </a:pPr>
                      <a:r>
                        <a:rPr lang="en-US" sz="1300">
                          <a:effectLst/>
                        </a:rPr>
                        <a:t>1</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Muhammad Saqib Saleem</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Executive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MANCOM </a:t>
                      </a:r>
                      <a:r>
                        <a:rPr lang="en-US" sz="1300" dirty="0" smtClean="0">
                          <a:effectLst/>
                        </a:rPr>
                        <a:t>Member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853523292"/>
                  </a:ext>
                </a:extLst>
              </a:tr>
              <a:tr h="192024">
                <a:tc>
                  <a:txBody>
                    <a:bodyPr/>
                    <a:lstStyle/>
                    <a:p>
                      <a:pPr marL="0" marR="0" algn="ctr">
                        <a:spcBef>
                          <a:spcPts val="0"/>
                        </a:spcBef>
                        <a:spcAft>
                          <a:spcPts val="0"/>
                        </a:spcAft>
                      </a:pPr>
                      <a:r>
                        <a:rPr lang="en-US" sz="1300" dirty="0">
                          <a:effectLst/>
                        </a:rPr>
                        <a:t>2</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Shabbir Hussain</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Information Technology</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SAVP Software Development / Infrastructure</a:t>
                      </a:r>
                      <a:r>
                        <a:rPr lang="en-US" sz="1300" baseline="0" dirty="0" smtClean="0">
                          <a:effectLst/>
                        </a:rPr>
                        <a:t> Support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307070869"/>
                  </a:ext>
                </a:extLst>
              </a:tr>
              <a:tr h="192024">
                <a:tc>
                  <a:txBody>
                    <a:bodyPr/>
                    <a:lstStyle/>
                    <a:p>
                      <a:pPr marL="0" marR="0" algn="ctr">
                        <a:spcBef>
                          <a:spcPts val="0"/>
                        </a:spcBef>
                        <a:spcAft>
                          <a:spcPts val="0"/>
                        </a:spcAft>
                      </a:pPr>
                      <a:r>
                        <a:rPr lang="en-US" sz="1300">
                          <a:effectLst/>
                        </a:rPr>
                        <a:t>3</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Muhammad Asim</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Investment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Fixed Income / Head of Equities / Head of SMA</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043680027"/>
                  </a:ext>
                </a:extLst>
              </a:tr>
              <a:tr h="192024">
                <a:tc>
                  <a:txBody>
                    <a:bodyPr/>
                    <a:lstStyle/>
                    <a:p>
                      <a:pPr marL="0" marR="0" algn="ctr">
                        <a:spcBef>
                          <a:spcPts val="0"/>
                        </a:spcBef>
                        <a:spcAft>
                          <a:spcPts val="0"/>
                        </a:spcAft>
                      </a:pPr>
                      <a:r>
                        <a:rPr lang="en-US" sz="1300">
                          <a:effectLst/>
                        </a:rPr>
                        <a:t>4</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Muhammad Asif Mehdi Rizvi</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Chief Operating Officer &amp; Chief Financial Officer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Financial Controller</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3483694994"/>
                  </a:ext>
                </a:extLst>
              </a:tr>
              <a:tr h="192024">
                <a:tc>
                  <a:txBody>
                    <a:bodyPr/>
                    <a:lstStyle/>
                    <a:p>
                      <a:pPr marL="0" marR="0" algn="ctr">
                        <a:spcBef>
                          <a:spcPts val="0"/>
                        </a:spcBef>
                        <a:spcAft>
                          <a:spcPts val="0"/>
                        </a:spcAft>
                      </a:pPr>
                      <a:r>
                        <a:rPr lang="en-US" sz="1300">
                          <a:effectLst/>
                        </a:rPr>
                        <a:t>5</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Moiz Ali</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Head Of Quality Assurance &amp; Customer Services</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a:t>
                      </a:r>
                      <a:r>
                        <a:rPr lang="en-US" sz="1300" dirty="0">
                          <a:effectLst/>
                        </a:rPr>
                        <a:t>- Customer Services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2130745087"/>
                  </a:ext>
                </a:extLst>
              </a:tr>
              <a:tr h="192024">
                <a:tc>
                  <a:txBody>
                    <a:bodyPr/>
                    <a:lstStyle/>
                    <a:p>
                      <a:pPr marL="0" marR="0" algn="ctr">
                        <a:spcBef>
                          <a:spcPts val="0"/>
                        </a:spcBef>
                        <a:spcAft>
                          <a:spcPts val="0"/>
                        </a:spcAft>
                      </a:pPr>
                      <a:r>
                        <a:rPr lang="en-US" sz="1300" dirty="0">
                          <a:effectLst/>
                        </a:rPr>
                        <a:t>6</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Junaid Qamar</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Sales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National Sales Manager / Head of Islamic Sales</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619316503"/>
                  </a:ext>
                </a:extLst>
              </a:tr>
              <a:tr h="192024">
                <a:tc>
                  <a:txBody>
                    <a:bodyPr/>
                    <a:lstStyle/>
                    <a:p>
                      <a:pPr marL="0" marR="0" algn="ctr">
                        <a:spcBef>
                          <a:spcPts val="0"/>
                        </a:spcBef>
                        <a:spcAft>
                          <a:spcPts val="0"/>
                        </a:spcAft>
                      </a:pPr>
                      <a:r>
                        <a:rPr lang="en-US" sz="1300">
                          <a:effectLst/>
                        </a:rPr>
                        <a:t>7</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a:effectLst/>
                        </a:rPr>
                        <a:t>Monis Usman</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a:effectLst/>
                        </a:rPr>
                        <a:t>Head of Marketing</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Product Marketing</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4111900267"/>
                  </a:ext>
                </a:extLst>
              </a:tr>
              <a:tr h="192024">
                <a:tc>
                  <a:txBody>
                    <a:bodyPr/>
                    <a:lstStyle/>
                    <a:p>
                      <a:pPr marL="0" marR="0" algn="ctr">
                        <a:spcBef>
                          <a:spcPts val="0"/>
                        </a:spcBef>
                        <a:spcAft>
                          <a:spcPts val="0"/>
                        </a:spcAft>
                      </a:pPr>
                      <a:r>
                        <a:rPr lang="en-US" sz="1300">
                          <a:effectLst/>
                        </a:rPr>
                        <a:t>8</a:t>
                      </a:r>
                      <a:endParaRPr lang="en-US" sz="130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spcBef>
                          <a:spcPts val="0"/>
                        </a:spcBef>
                        <a:spcAft>
                          <a:spcPts val="0"/>
                        </a:spcAft>
                      </a:pPr>
                      <a:r>
                        <a:rPr lang="en-US" sz="1300" dirty="0">
                          <a:effectLst/>
                        </a:rPr>
                        <a:t>Mobin Ahmed Siddiqui</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a:effectLst/>
                        </a:rPr>
                        <a:t>Head Of Internal Audit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tc>
                  <a:txBody>
                    <a:bodyPr/>
                    <a:lstStyle/>
                    <a:p>
                      <a:pPr marL="0" marR="0" algn="ctr">
                        <a:spcBef>
                          <a:spcPts val="0"/>
                        </a:spcBef>
                        <a:spcAft>
                          <a:spcPts val="0"/>
                        </a:spcAft>
                      </a:pPr>
                      <a:r>
                        <a:rPr lang="en-US" sz="1300" dirty="0" smtClean="0">
                          <a:effectLst/>
                        </a:rPr>
                        <a:t>Assistant Vice President </a:t>
                      </a:r>
                      <a:r>
                        <a:rPr lang="en-US" sz="1300" dirty="0">
                          <a:effectLst/>
                        </a:rPr>
                        <a:t>– Internal Audit</a:t>
                      </a:r>
                      <a:endParaRPr lang="en-US" sz="1300" dirty="0">
                        <a:solidFill>
                          <a:schemeClr val="accent5">
                            <a:lumMod val="50000"/>
                          </a:schemeClr>
                        </a:solidFill>
                        <a:effectLst/>
                        <a:latin typeface="+mn-lt"/>
                        <a:ea typeface="Calibri" panose="020F0502020204030204" pitchFamily="34" charset="0"/>
                        <a:cs typeface="Times New Roman" panose="02020603050405020304" pitchFamily="18" charset="0"/>
                      </a:endParaRPr>
                    </a:p>
                  </a:txBody>
                  <a:tcPr marL="61722" marR="61722" marT="0" marB="0" anchor="ctr"/>
                </a:tc>
                <a:extLst>
                  <a:ext uri="{0D108BD9-81ED-4DB2-BD59-A6C34878D82A}">
                    <a16:rowId xmlns:a16="http://schemas.microsoft.com/office/drawing/2014/main" val="1374757250"/>
                  </a:ext>
                </a:extLst>
              </a:tr>
            </a:tbl>
          </a:graphicData>
        </a:graphic>
      </p:graphicFrame>
    </p:spTree>
    <p:extLst>
      <p:ext uri="{BB962C8B-B14F-4D97-AF65-F5344CB8AC3E}">
        <p14:creationId xmlns:p14="http://schemas.microsoft.com/office/powerpoint/2010/main" val="5549736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8036" y="1299010"/>
            <a:ext cx="9975273" cy="5063153"/>
          </a:xfrm>
        </p:spPr>
        <p:txBody>
          <a:bodyPr>
            <a:noAutofit/>
          </a:bodyPr>
          <a:lstStyle/>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A detailed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compensation policy </a:t>
            </a:r>
            <a:r>
              <a:rPr lang="en-US" sz="1600" dirty="0">
                <a:solidFill>
                  <a:schemeClr val="accent5">
                    <a:lumMod val="50000"/>
                  </a:schemeClr>
                </a:solidFill>
                <a:latin typeface="Times New Roman" panose="02020603050405020304" pitchFamily="18" charset="0"/>
                <a:cs typeface="Times New Roman" panose="02020603050405020304" pitchFamily="18" charset="0"/>
              </a:rPr>
              <a:t>document is already in place.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We </a:t>
            </a:r>
            <a:r>
              <a:rPr lang="en-US" sz="1600" dirty="0">
                <a:solidFill>
                  <a:schemeClr val="accent5">
                    <a:lumMod val="50000"/>
                  </a:schemeClr>
                </a:solidFill>
                <a:latin typeface="Times New Roman" panose="02020603050405020304" pitchFamily="18" charset="0"/>
                <a:cs typeface="Times New Roman" panose="02020603050405020304" pitchFamily="18" charset="0"/>
              </a:rPr>
              <a:t>have reviewed this document and find it fit for endorsement of the committee. Document is enclosed in working papers for members’ perusal </a:t>
            </a:r>
            <a:r>
              <a:rPr lang="en-US" sz="1600" u="sng" dirty="0">
                <a:solidFill>
                  <a:schemeClr val="accent5">
                    <a:lumMod val="50000"/>
                  </a:schemeClr>
                </a:solidFill>
                <a:latin typeface="Times New Roman" panose="02020603050405020304" pitchFamily="18" charset="0"/>
                <a:cs typeface="Times New Roman" panose="02020603050405020304" pitchFamily="18" charset="0"/>
              </a:rPr>
              <a:t>(suggestions from members will be incorporated)</a:t>
            </a:r>
            <a:r>
              <a:rPr lang="en-US" sz="1600" dirty="0">
                <a:solidFill>
                  <a:schemeClr val="accent5">
                    <a:lumMod val="50000"/>
                  </a:schemeClr>
                </a:solidFill>
                <a:latin typeface="Times New Roman" panose="02020603050405020304" pitchFamily="18" charset="0"/>
                <a:cs typeface="Times New Roman" panose="02020603050405020304" pitchFamily="18" charset="0"/>
              </a:rPr>
              <a:t>. </a:t>
            </a:r>
            <a:endParaRPr lang="en-US" sz="1600" dirty="0" smtClean="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endParaRPr lang="en-US" sz="1600" dirty="0">
              <a:solidFill>
                <a:schemeClr val="accent5">
                  <a:lumMod val="50000"/>
                </a:schemeClr>
              </a:solidFill>
              <a:latin typeface="Times New Roman" panose="02020603050405020304" pitchFamily="18" charset="0"/>
              <a:cs typeface="Times New Roman" panose="02020603050405020304" pitchFamily="18" charset="0"/>
            </a:endParaRPr>
          </a:p>
          <a:p>
            <a:pPr marL="0" indent="0" algn="just">
              <a:buNone/>
            </a:pPr>
            <a:r>
              <a:rPr lang="en-US" sz="1800" b="1" u="sng" dirty="0" smtClean="0">
                <a:solidFill>
                  <a:schemeClr val="accent5">
                    <a:lumMod val="50000"/>
                  </a:schemeClr>
                </a:solidFill>
                <a:latin typeface="Times New Roman" panose="02020603050405020304" pitchFamily="18" charset="0"/>
                <a:cs typeface="Times New Roman" panose="02020603050405020304" pitchFamily="18" charset="0"/>
              </a:rPr>
              <a:t>Promotion &amp; Salary Review Policy</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Salaries are normally reviewed each year with effect from July </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first</a:t>
            </a:r>
            <a:r>
              <a:rPr lang="en-US" sz="1600" dirty="0">
                <a:solidFill>
                  <a:schemeClr val="accent5">
                    <a:lumMod val="50000"/>
                  </a:schemeClr>
                </a:solidFill>
                <a:latin typeface="Times New Roman" panose="02020603050405020304" pitchFamily="18" charset="0"/>
                <a:cs typeface="Times New Roman" panose="02020603050405020304" pitchFamily="18" charset="0"/>
              </a:rPr>
              <a:t>. Promotions are done once a year after the completion of annual evaluation exercise and are effective from the time they are announced. In order to be eligible for the promotion to the next grade, employees must have performed well in their current grade for at least two years, should not have any disciplinary action initiated against them in the last two years and should not have a "C" or below grade in the last two evaluations. The management can relax these rules under exceptional circumstances</a:t>
            </a:r>
            <a:r>
              <a:rPr lang="en-US" sz="1600" dirty="0" smtClean="0">
                <a:solidFill>
                  <a:schemeClr val="accent5">
                    <a:lumMod val="50000"/>
                  </a:schemeClr>
                </a:solidFill>
                <a:latin typeface="Times New Roman" panose="02020603050405020304" pitchFamily="18" charset="0"/>
                <a:cs typeface="Times New Roman" panose="02020603050405020304" pitchFamily="18" charset="0"/>
              </a:rPr>
              <a:t>.</a:t>
            </a:r>
          </a:p>
          <a:p>
            <a:pPr marL="0" indent="0" algn="just">
              <a:buNone/>
            </a:pPr>
            <a:r>
              <a:rPr lang="en-US" sz="1600" dirty="0">
                <a:solidFill>
                  <a:schemeClr val="accent5">
                    <a:lumMod val="50000"/>
                  </a:schemeClr>
                </a:solidFill>
                <a:latin typeface="Times New Roman" panose="02020603050405020304" pitchFamily="18" charset="0"/>
                <a:cs typeface="Times New Roman" panose="02020603050405020304" pitchFamily="18" charset="0"/>
              </a:rPr>
              <a:t>All MCB-AH employees have an equal opportunity for promotion based upon their performance; qualifications and demonstrable merit. However, it is imperative to recognize that promotion is not a function of seniority and/or qualifications alone.</a:t>
            </a:r>
          </a:p>
          <a:p>
            <a:pPr marL="0" indent="0" algn="just">
              <a:buNone/>
            </a:pPr>
            <a:endParaRPr lang="en-US" sz="1440" dirty="0">
              <a:solidFill>
                <a:schemeClr val="accent5">
                  <a:lumMod val="50000"/>
                </a:schemeClr>
              </a:solidFill>
              <a:latin typeface="Times New Roman" panose="02020603050405020304" pitchFamily="18" charset="0"/>
              <a:cs typeface="Times New Roman" panose="02020603050405020304" pitchFamily="18" charset="0"/>
            </a:endParaRPr>
          </a:p>
        </p:txBody>
      </p:sp>
      <p:sp>
        <p:nvSpPr>
          <p:cNvPr id="7" name="Title 1"/>
          <p:cNvSpPr>
            <a:spLocks noGrp="1"/>
          </p:cNvSpPr>
          <p:nvPr>
            <p:ph type="title"/>
          </p:nvPr>
        </p:nvSpPr>
        <p:spPr>
          <a:xfrm>
            <a:off x="568036" y="460070"/>
            <a:ext cx="7155873" cy="684394"/>
          </a:xfrm>
        </p:spPr>
        <p:txBody>
          <a:bodyPr>
            <a:noAutofit/>
          </a:bodyPr>
          <a:lstStyle/>
          <a:p>
            <a:r>
              <a:rPr lang="en-US" sz="2400" dirty="0" smtClean="0">
                <a:effectLst>
                  <a:outerShdw blurRad="38100" dist="38100" dir="2700000" algn="tl">
                    <a:srgbClr val="000000">
                      <a:alpha val="43137"/>
                    </a:srgbClr>
                  </a:outerShdw>
                </a:effectLst>
              </a:rPr>
              <a:t>Compensation &amp; Benefit Policy</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49403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4380" y="2766222"/>
            <a:ext cx="9464040" cy="1325563"/>
          </a:xfrm>
        </p:spPr>
        <p:txBody>
          <a:bodyPr>
            <a:normAutofit/>
          </a:bodyPr>
          <a:lstStyle/>
          <a:p>
            <a:pPr algn="ctr"/>
            <a:r>
              <a:rPr lang="en-US" sz="4800" dirty="0">
                <a:solidFill>
                  <a:srgbClr val="00B050"/>
                </a:solidFill>
                <a:latin typeface="Georgia" pitchFamily="18" charset="0"/>
                <a:ea typeface="+mn-ea"/>
                <a:cs typeface="+mn-cs"/>
              </a:rPr>
              <a:t>Thanks</a:t>
            </a:r>
          </a:p>
        </p:txBody>
      </p:sp>
    </p:spTree>
    <p:extLst>
      <p:ext uri="{BB962C8B-B14F-4D97-AF65-F5344CB8AC3E}">
        <p14:creationId xmlns:p14="http://schemas.microsoft.com/office/powerpoint/2010/main" val="2781838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13057</TotalTime>
  <Words>655</Words>
  <Application>Microsoft Office PowerPoint</Application>
  <PresentationFormat>Custom</PresentationFormat>
  <Paragraphs>78</Paragraphs>
  <Slides>5</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vt:i4>
      </vt:variant>
    </vt:vector>
  </HeadingPairs>
  <TitlesOfParts>
    <vt:vector size="11" baseType="lpstr">
      <vt:lpstr>Arial</vt:lpstr>
      <vt:lpstr>Calibri</vt:lpstr>
      <vt:lpstr>Calibri Light</vt:lpstr>
      <vt:lpstr>Georgia</vt:lpstr>
      <vt:lpstr>Times New Roman</vt:lpstr>
      <vt:lpstr>Office Theme</vt:lpstr>
      <vt:lpstr>PowerPoint Presentation</vt:lpstr>
      <vt:lpstr>Talent Management Policy</vt:lpstr>
      <vt:lpstr>Succession Planning Policy</vt:lpstr>
      <vt:lpstr>Compensation &amp; Benefit Policy</vt:lpstr>
      <vt:lpstr>Thanks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shazaib anwar</dc:creator>
  <cp:lastModifiedBy>Altaf Faisal</cp:lastModifiedBy>
  <cp:revision>263</cp:revision>
  <cp:lastPrinted>2021-11-02T10:14:46Z</cp:lastPrinted>
  <dcterms:created xsi:type="dcterms:W3CDTF">2020-02-05T12:55:03Z</dcterms:created>
  <dcterms:modified xsi:type="dcterms:W3CDTF">2021-12-29T10:50:12Z</dcterms:modified>
</cp:coreProperties>
</file>