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62" r:id="rId2"/>
    <p:sldId id="491" r:id="rId3"/>
    <p:sldId id="526" r:id="rId4"/>
    <p:sldId id="543" r:id="rId5"/>
    <p:sldId id="544" r:id="rId6"/>
    <p:sldId id="545" r:id="rId7"/>
    <p:sldId id="546" r:id="rId8"/>
    <p:sldId id="547" r:id="rId9"/>
    <p:sldId id="548" r:id="rId10"/>
    <p:sldId id="549" r:id="rId11"/>
    <p:sldId id="527" r:id="rId12"/>
    <p:sldId id="528" r:id="rId13"/>
    <p:sldId id="529" r:id="rId14"/>
    <p:sldId id="530" r:id="rId15"/>
    <p:sldId id="531" r:id="rId16"/>
    <p:sldId id="532" r:id="rId17"/>
    <p:sldId id="533" r:id="rId18"/>
    <p:sldId id="534" r:id="rId19"/>
    <p:sldId id="283" r:id="rId20"/>
  </p:sldIdLst>
  <p:sldSz cx="109728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3456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Hamza Saleem" initials="HS" lastIdx="8" clrIdx="0">
    <p:extLst>
      <p:ext uri="{19B8F6BF-5375-455C-9EA6-DF929625EA0E}">
        <p15:presenceInfo xmlns:p15="http://schemas.microsoft.com/office/powerpoint/2012/main" userId="S-1-5-21-796845957-2145958837-839522115-2027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50"/>
    <a:srgbClr val="008000"/>
    <a:srgbClr val="002060"/>
    <a:srgbClr val="F8CBAD"/>
    <a:srgbClr val="E6B9B8"/>
    <a:srgbClr val="C9C9C9"/>
    <a:srgbClr val="FFE699"/>
    <a:srgbClr val="A9D18E"/>
    <a:srgbClr val="8FAADC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5332" autoAdjust="0"/>
  </p:normalViewPr>
  <p:slideViewPr>
    <p:cSldViewPr snapToGrid="0">
      <p:cViewPr varScale="1">
        <p:scale>
          <a:sx n="85" d="100"/>
          <a:sy n="85" d="100"/>
        </p:scale>
        <p:origin x="917" y="53"/>
      </p:cViewPr>
      <p:guideLst>
        <p:guide orient="horz" pos="2160"/>
        <p:guide pos="3840"/>
        <p:guide pos="345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33" tIns="45717" rIns="91433" bIns="4571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33" tIns="45717" rIns="91433" bIns="45717" rtlCol="0"/>
          <a:lstStyle>
            <a:lvl1pPr algn="r">
              <a:defRPr sz="1200"/>
            </a:lvl1pPr>
          </a:lstStyle>
          <a:p>
            <a:fld id="{0BB0F390-798E-403C-A27E-A2267C437B0B}" type="datetimeFigureOut">
              <a:rPr lang="en-US" smtClean="0"/>
              <a:pPr/>
              <a:t>5/19/2022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241425"/>
            <a:ext cx="53594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3" tIns="45717" rIns="91433" bIns="4571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33" tIns="45717" rIns="91433" bIns="4571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945659" cy="498055"/>
          </a:xfrm>
          <a:prstGeom prst="rect">
            <a:avLst/>
          </a:prstGeom>
        </p:spPr>
        <p:txBody>
          <a:bodyPr vert="horz" lIns="91433" tIns="45717" rIns="91433" bIns="4571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5"/>
            <a:ext cx="2945659" cy="498055"/>
          </a:xfrm>
          <a:prstGeom prst="rect">
            <a:avLst/>
          </a:prstGeom>
        </p:spPr>
        <p:txBody>
          <a:bodyPr vert="horz" lIns="91433" tIns="45717" rIns="91433" bIns="45717" rtlCol="0" anchor="b"/>
          <a:lstStyle>
            <a:lvl1pPr algn="r">
              <a:defRPr sz="1200"/>
            </a:lvl1pPr>
          </a:lstStyle>
          <a:p>
            <a:fld id="{D2994F3D-B37A-4386-9D2F-D78FF75796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544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94F3D-B37A-4386-9D2F-D78FF75796C0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2636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122363"/>
            <a:ext cx="82296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02038"/>
            <a:ext cx="82296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16164D92-FC1E-44DE-86FC-11D9CB74AE78}" type="datetimeFigureOut">
              <a:rPr lang="en-US" smtClean="0"/>
              <a:pPr/>
              <a:t>5/19/2022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57C1DDA5-ECDC-45DD-8834-5B1FD9AED8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164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16164D92-FC1E-44DE-86FC-11D9CB74AE78}" type="datetimeFigureOut">
              <a:rPr lang="en-US" smtClean="0"/>
              <a:pPr/>
              <a:t>5/19/2022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57C1DDA5-ECDC-45DD-8834-5B1FD9AED8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64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8665" y="1709738"/>
            <a:ext cx="946404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8665" y="4589464"/>
            <a:ext cx="946404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16164D92-FC1E-44DE-86FC-11D9CB74AE78}" type="datetimeFigureOut">
              <a:rPr lang="en-US" smtClean="0"/>
              <a:pPr/>
              <a:t>5/19/2022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57C1DDA5-ECDC-45DD-8834-5B1FD9AED8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297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4380" y="1825625"/>
            <a:ext cx="466344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54980" y="1825625"/>
            <a:ext cx="466344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16164D92-FC1E-44DE-86FC-11D9CB74AE78}" type="datetimeFigureOut">
              <a:rPr lang="en-US" smtClean="0"/>
              <a:pPr/>
              <a:t>5/19/2022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57C1DDA5-ECDC-45DD-8834-5B1FD9AED8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127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09" y="365126"/>
            <a:ext cx="946404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5810" y="1681163"/>
            <a:ext cx="464200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5810" y="2505075"/>
            <a:ext cx="464200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54980" y="1681163"/>
            <a:ext cx="4664869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54980" y="2505075"/>
            <a:ext cx="4664869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16164D92-FC1E-44DE-86FC-11D9CB74AE78}" type="datetimeFigureOut">
              <a:rPr lang="en-US" smtClean="0"/>
              <a:pPr/>
              <a:t>5/19/2022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57C1DDA5-ECDC-45DD-8834-5B1FD9AED8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917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16164D92-FC1E-44DE-86FC-11D9CB74AE78}" type="datetimeFigureOut">
              <a:rPr lang="en-US" smtClean="0"/>
              <a:pPr/>
              <a:t>5/19/2022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57C1DDA5-ECDC-45DD-8834-5B1FD9AED8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931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16164D92-FC1E-44DE-86FC-11D9CB74AE78}" type="datetimeFigureOut">
              <a:rPr lang="en-US" smtClean="0"/>
              <a:pPr/>
              <a:t>5/19/2022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57C1DDA5-ECDC-45DD-8834-5B1FD9AED8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689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10" y="457200"/>
            <a:ext cx="353901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4869" y="987426"/>
            <a:ext cx="555498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810" y="2057400"/>
            <a:ext cx="35390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16164D92-FC1E-44DE-86FC-11D9CB74AE78}" type="datetimeFigureOut">
              <a:rPr lang="en-US" smtClean="0"/>
              <a:pPr/>
              <a:t>5/19/2022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57C1DDA5-ECDC-45DD-8834-5B1FD9AED8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141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10" y="457200"/>
            <a:ext cx="353901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64869" y="987426"/>
            <a:ext cx="555498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810" y="2057400"/>
            <a:ext cx="35390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16164D92-FC1E-44DE-86FC-11D9CB74AE78}" type="datetimeFigureOut">
              <a:rPr lang="en-US" smtClean="0"/>
              <a:pPr/>
              <a:t>5/19/2022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57C1DDA5-ECDC-45DD-8834-5B1FD9AED8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991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16164D92-FC1E-44DE-86FC-11D9CB74AE78}" type="datetimeFigureOut">
              <a:rPr lang="en-US" smtClean="0"/>
              <a:pPr/>
              <a:t>5/19/2022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57C1DDA5-ECDC-45DD-8834-5B1FD9AED8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625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52410" y="365125"/>
            <a:ext cx="236601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4380" y="365125"/>
            <a:ext cx="696087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16164D92-FC1E-44DE-86FC-11D9CB74AE78}" type="datetimeFigureOut">
              <a:rPr lang="en-US" smtClean="0"/>
              <a:pPr/>
              <a:t>5/19/2022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57C1DDA5-ECDC-45DD-8834-5B1FD9AED8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174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4380" y="365126"/>
            <a:ext cx="946404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380" y="1825625"/>
            <a:ext cx="946404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944" y="29993"/>
            <a:ext cx="1177474" cy="45578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413" y="6442074"/>
            <a:ext cx="2888006" cy="36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318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2.png">
            <a:extLst>
              <a:ext uri="{FF2B5EF4-FFF2-40B4-BE49-F238E27FC236}">
                <a16:creationId xmlns="" xmlns:a16="http://schemas.microsoft.com/office/drawing/2014/main" id="{F4CA145E-AE07-429C-87A6-10396E3EAC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33120"/>
            <a:ext cx="10963656" cy="7701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ubtitle 2"/>
          <p:cNvSpPr txBox="1">
            <a:spLocks/>
          </p:cNvSpPr>
          <p:nvPr/>
        </p:nvSpPr>
        <p:spPr>
          <a:xfrm>
            <a:off x="398206" y="3809999"/>
            <a:ext cx="6017342" cy="14994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400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3 Years Performance</a:t>
            </a:r>
            <a:endParaRPr kumimoji="0" lang="en-US" sz="400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Georgia" pitchFamily="18" charset="0"/>
              <a:ea typeface="+mn-ea"/>
              <a:cs typeface="+mn-cs"/>
            </a:endParaRP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400" dirty="0" smtClean="0">
                <a:solidFill>
                  <a:schemeClr val="bg2">
                    <a:lumMod val="25000"/>
                  </a:schemeClr>
                </a:solidFill>
                <a:latin typeface="Georgia" pitchFamily="18" charset="0"/>
              </a:rPr>
              <a:t>Selected Peer &amp; Benchmark</a:t>
            </a: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Georgia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365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54379" y="255217"/>
            <a:ext cx="9464040" cy="53060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dirty="0" smtClean="0">
                <a:latin typeface="Georgia" pitchFamily="18" charset="0"/>
              </a:rPr>
              <a:t>Summary - Equity</a:t>
            </a:r>
            <a:endParaRPr lang="en-US" sz="1800" dirty="0">
              <a:solidFill>
                <a:schemeClr val="accent5">
                  <a:lumMod val="50000"/>
                </a:schemeClr>
              </a:solidFill>
              <a:latin typeface="Georgia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6401868"/>
              </p:ext>
            </p:extLst>
          </p:nvPr>
        </p:nvGraphicFramePr>
        <p:xfrm>
          <a:off x="754379" y="988151"/>
          <a:ext cx="9584240" cy="535811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22856">
                  <a:extLst>
                    <a:ext uri="{9D8B030D-6E8A-4147-A177-3AD203B41FA5}">
                      <a16:colId xmlns="" xmlns:a16="http://schemas.microsoft.com/office/drawing/2014/main" val="49956859"/>
                    </a:ext>
                  </a:extLst>
                </a:gridCol>
                <a:gridCol w="2414990">
                  <a:extLst>
                    <a:ext uri="{9D8B030D-6E8A-4147-A177-3AD203B41FA5}">
                      <a16:colId xmlns="" xmlns:a16="http://schemas.microsoft.com/office/drawing/2014/main" val="861216829"/>
                    </a:ext>
                  </a:extLst>
                </a:gridCol>
                <a:gridCol w="765145">
                  <a:extLst>
                    <a:ext uri="{9D8B030D-6E8A-4147-A177-3AD203B41FA5}">
                      <a16:colId xmlns="" xmlns:a16="http://schemas.microsoft.com/office/drawing/2014/main" val="3908218092"/>
                    </a:ext>
                  </a:extLst>
                </a:gridCol>
                <a:gridCol w="2116104">
                  <a:extLst>
                    <a:ext uri="{9D8B030D-6E8A-4147-A177-3AD203B41FA5}">
                      <a16:colId xmlns="" xmlns:a16="http://schemas.microsoft.com/office/drawing/2014/main" val="2107908974"/>
                    </a:ext>
                  </a:extLst>
                </a:gridCol>
                <a:gridCol w="765145">
                  <a:extLst>
                    <a:ext uri="{9D8B030D-6E8A-4147-A177-3AD203B41FA5}">
                      <a16:colId xmlns="" xmlns:a16="http://schemas.microsoft.com/office/drawing/2014/main" val="103421380"/>
                    </a:ext>
                  </a:extLst>
                </a:gridCol>
              </a:tblGrid>
              <a:tr h="25565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Equity Funds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03 Years Performance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67300753"/>
                  </a:ext>
                </a:extLst>
              </a:tr>
              <a:tr h="25565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64073264"/>
                  </a:ext>
                </a:extLst>
              </a:tr>
              <a:tr h="25565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MCB Pakistan Stock Market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11.80%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12.97%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87359254"/>
                  </a:ext>
                </a:extLst>
              </a:tr>
              <a:tr h="25565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KSE 100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23.01%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23.01%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78159659"/>
                  </a:ext>
                </a:extLst>
              </a:tr>
              <a:tr h="25565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16002188"/>
                  </a:ext>
                </a:extLst>
              </a:tr>
              <a:tr h="25565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Asset Allocation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03 Years Performance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898262026"/>
                  </a:ext>
                </a:extLst>
              </a:tr>
              <a:tr h="25565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Rank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86850518"/>
                  </a:ext>
                </a:extLst>
              </a:tr>
              <a:tr h="25565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MCB Pakistan Asset Allocation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9.87%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11.67%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43155324"/>
                  </a:ext>
                </a:extLst>
              </a:tr>
              <a:tr h="25565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MCB Pakistan Asset Allocation Fund - Benchmark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19.69%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19.69%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82657836"/>
                  </a:ext>
                </a:extLst>
              </a:tr>
              <a:tr h="25565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20912141"/>
                  </a:ext>
                </a:extLst>
              </a:tr>
              <a:tr h="25565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Balanced Funds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03 Years Performance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63368175"/>
                  </a:ext>
                </a:extLst>
              </a:tr>
              <a:tr h="25565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Rank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28059547"/>
                  </a:ext>
                </a:extLst>
              </a:tr>
              <a:tr h="25565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Pakistan Capital Market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15.76%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17.40%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94263949"/>
                  </a:ext>
                </a:extLst>
              </a:tr>
              <a:tr h="25565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Pakistan Capital Market Fund </a:t>
                      </a:r>
                      <a:r>
                        <a:rPr lang="en-US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– 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Benchmark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23.76%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23.76%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87373935"/>
                  </a:ext>
                </a:extLst>
              </a:tr>
              <a:tr h="25565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86275201"/>
                  </a:ext>
                </a:extLst>
              </a:tr>
              <a:tr h="25565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 err="1">
                          <a:effectLst/>
                        </a:rPr>
                        <a:t>Shariah</a:t>
                      </a:r>
                      <a:r>
                        <a:rPr lang="en-US" sz="1400" b="1" u="none" strike="noStrike" dirty="0">
                          <a:effectLst/>
                        </a:rPr>
                        <a:t> Compliant Equity Funds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03 Years Performance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60489064"/>
                  </a:ext>
                </a:extLst>
              </a:tr>
              <a:tr h="25565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5877431"/>
                  </a:ext>
                </a:extLst>
              </a:tr>
              <a:tr h="25565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Alhamra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Islamic Stock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10.10%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10.99%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89118941"/>
                  </a:ext>
                </a:extLst>
              </a:tr>
              <a:tr h="25565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KMI 30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24.99%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24.99%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8689888"/>
                  </a:ext>
                </a:extLst>
              </a:tr>
              <a:tr h="322019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108562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275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54379" y="255217"/>
            <a:ext cx="9464040" cy="53060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dirty="0" smtClean="0">
                <a:latin typeface="Georgia" pitchFamily="18" charset="0"/>
              </a:rPr>
              <a:t>Summary - Equity</a:t>
            </a:r>
            <a:endParaRPr lang="en-US" sz="1800" dirty="0">
              <a:solidFill>
                <a:schemeClr val="accent5">
                  <a:lumMod val="50000"/>
                </a:schemeClr>
              </a:solidFill>
              <a:latin typeface="Georgia" pitchFamily="18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2443738"/>
              </p:ext>
            </p:extLst>
          </p:nvPr>
        </p:nvGraphicFramePr>
        <p:xfrm>
          <a:off x="694278" y="2698957"/>
          <a:ext cx="9584241" cy="20205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22856">
                  <a:extLst>
                    <a:ext uri="{9D8B030D-6E8A-4147-A177-3AD203B41FA5}">
                      <a16:colId xmlns="" xmlns:a16="http://schemas.microsoft.com/office/drawing/2014/main" val="2470474072"/>
                    </a:ext>
                  </a:extLst>
                </a:gridCol>
                <a:gridCol w="2414990">
                  <a:extLst>
                    <a:ext uri="{9D8B030D-6E8A-4147-A177-3AD203B41FA5}">
                      <a16:colId xmlns="" xmlns:a16="http://schemas.microsoft.com/office/drawing/2014/main" val="2462855771"/>
                    </a:ext>
                  </a:extLst>
                </a:gridCol>
                <a:gridCol w="765146">
                  <a:extLst>
                    <a:ext uri="{9D8B030D-6E8A-4147-A177-3AD203B41FA5}">
                      <a16:colId xmlns="" xmlns:a16="http://schemas.microsoft.com/office/drawing/2014/main" val="1521931764"/>
                    </a:ext>
                  </a:extLst>
                </a:gridCol>
                <a:gridCol w="2116103">
                  <a:extLst>
                    <a:ext uri="{9D8B030D-6E8A-4147-A177-3AD203B41FA5}">
                      <a16:colId xmlns="" xmlns:a16="http://schemas.microsoft.com/office/drawing/2014/main" val="2781087322"/>
                    </a:ext>
                  </a:extLst>
                </a:gridCol>
                <a:gridCol w="765146">
                  <a:extLst>
                    <a:ext uri="{9D8B030D-6E8A-4147-A177-3AD203B41FA5}">
                      <a16:colId xmlns="" xmlns:a16="http://schemas.microsoft.com/office/drawing/2014/main" val="3832979225"/>
                    </a:ext>
                  </a:extLst>
                </a:gridCol>
              </a:tblGrid>
              <a:tr h="26929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VPS- Equity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03 Years Performance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823936228"/>
                  </a:ext>
                </a:extLst>
              </a:tr>
              <a:tr h="33458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4969032"/>
                  </a:ext>
                </a:extLst>
              </a:tr>
              <a:tr h="26929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Pakistan Pension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17.13%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18.30%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48812780"/>
                  </a:ext>
                </a:extLst>
              </a:tr>
              <a:tr h="26929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23302854"/>
                  </a:ext>
                </a:extLst>
              </a:tr>
              <a:tr h="26929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VPS-</a:t>
                      </a:r>
                      <a:r>
                        <a:rPr lang="en-US" sz="1400" b="1" u="none" strike="noStrike" dirty="0" err="1">
                          <a:effectLst/>
                        </a:rPr>
                        <a:t>Shariah</a:t>
                      </a:r>
                      <a:r>
                        <a:rPr lang="en-US" sz="1400" b="1" u="none" strike="noStrike" dirty="0">
                          <a:effectLst/>
                        </a:rPr>
                        <a:t> Compliant Equity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03 Years Performance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74708141"/>
                  </a:ext>
                </a:extLst>
              </a:tr>
              <a:tr h="33949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Fund Name 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38220258"/>
                  </a:ext>
                </a:extLst>
              </a:tr>
              <a:tr h="26929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Alhamra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Islamic Pension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29.51%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30.98%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67088453"/>
                  </a:ext>
                </a:extLst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2852982"/>
              </p:ext>
            </p:extLst>
          </p:nvPr>
        </p:nvGraphicFramePr>
        <p:xfrm>
          <a:off x="694279" y="1285146"/>
          <a:ext cx="9584240" cy="12012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22856">
                  <a:extLst>
                    <a:ext uri="{9D8B030D-6E8A-4147-A177-3AD203B41FA5}">
                      <a16:colId xmlns="" xmlns:a16="http://schemas.microsoft.com/office/drawing/2014/main" val="4006570075"/>
                    </a:ext>
                  </a:extLst>
                </a:gridCol>
                <a:gridCol w="2414990">
                  <a:extLst>
                    <a:ext uri="{9D8B030D-6E8A-4147-A177-3AD203B41FA5}">
                      <a16:colId xmlns="" xmlns:a16="http://schemas.microsoft.com/office/drawing/2014/main" val="1388349877"/>
                    </a:ext>
                  </a:extLst>
                </a:gridCol>
                <a:gridCol w="765145">
                  <a:extLst>
                    <a:ext uri="{9D8B030D-6E8A-4147-A177-3AD203B41FA5}">
                      <a16:colId xmlns="" xmlns:a16="http://schemas.microsoft.com/office/drawing/2014/main" val="935614401"/>
                    </a:ext>
                  </a:extLst>
                </a:gridCol>
                <a:gridCol w="2116104">
                  <a:extLst>
                    <a:ext uri="{9D8B030D-6E8A-4147-A177-3AD203B41FA5}">
                      <a16:colId xmlns="" xmlns:a16="http://schemas.microsoft.com/office/drawing/2014/main" val="734528481"/>
                    </a:ext>
                  </a:extLst>
                </a:gridCol>
                <a:gridCol w="765145">
                  <a:extLst>
                    <a:ext uri="{9D8B030D-6E8A-4147-A177-3AD203B41FA5}">
                      <a16:colId xmlns="" xmlns:a16="http://schemas.microsoft.com/office/drawing/2014/main" val="3177236175"/>
                    </a:ext>
                  </a:extLst>
                </a:gridCol>
              </a:tblGrid>
              <a:tr h="25565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 err="1">
                          <a:effectLst/>
                        </a:rPr>
                        <a:t>Shariah</a:t>
                      </a:r>
                      <a:r>
                        <a:rPr lang="en-US" sz="1400" b="1" u="none" strike="noStrike" dirty="0">
                          <a:effectLst/>
                        </a:rPr>
                        <a:t> Compliant Asset Allocation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03 Years Performance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15807218"/>
                  </a:ext>
                </a:extLst>
              </a:tr>
              <a:tr h="25565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Fund Name 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37903940"/>
                  </a:ext>
                </a:extLst>
              </a:tr>
              <a:tr h="25565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Alhamra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Islamic Asset Allocation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6.41%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7.37%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09721622"/>
                  </a:ext>
                </a:extLst>
              </a:tr>
              <a:tr h="25565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Alhamra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Islamic Asset Allocation Fund - Benchmark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22.11%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22.11%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8677481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7805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54379" y="255217"/>
            <a:ext cx="9464040" cy="53060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dirty="0" smtClean="0">
                <a:latin typeface="Georgia" pitchFamily="18" charset="0"/>
              </a:rPr>
              <a:t>Equity - Peer</a:t>
            </a:r>
            <a:endParaRPr lang="en-US" sz="1800" dirty="0">
              <a:solidFill>
                <a:schemeClr val="accent5">
                  <a:lumMod val="50000"/>
                </a:schemeClr>
              </a:solidFill>
              <a:latin typeface="Georgia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9694551"/>
              </p:ext>
            </p:extLst>
          </p:nvPr>
        </p:nvGraphicFramePr>
        <p:xfrm>
          <a:off x="929147" y="785822"/>
          <a:ext cx="9289271" cy="24915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38285">
                  <a:extLst>
                    <a:ext uri="{9D8B030D-6E8A-4147-A177-3AD203B41FA5}">
                      <a16:colId xmlns="" xmlns:a16="http://schemas.microsoft.com/office/drawing/2014/main" val="3082247213"/>
                    </a:ext>
                  </a:extLst>
                </a:gridCol>
                <a:gridCol w="2626327">
                  <a:extLst>
                    <a:ext uri="{9D8B030D-6E8A-4147-A177-3AD203B41FA5}">
                      <a16:colId xmlns="" xmlns:a16="http://schemas.microsoft.com/office/drawing/2014/main" val="1831236748"/>
                    </a:ext>
                  </a:extLst>
                </a:gridCol>
                <a:gridCol w="716409">
                  <a:extLst>
                    <a:ext uri="{9D8B030D-6E8A-4147-A177-3AD203B41FA5}">
                      <a16:colId xmlns="" xmlns:a16="http://schemas.microsoft.com/office/drawing/2014/main" val="1257717054"/>
                    </a:ext>
                  </a:extLst>
                </a:gridCol>
                <a:gridCol w="2079592">
                  <a:extLst>
                    <a:ext uri="{9D8B030D-6E8A-4147-A177-3AD203B41FA5}">
                      <a16:colId xmlns="" xmlns:a16="http://schemas.microsoft.com/office/drawing/2014/main" val="160108368"/>
                    </a:ext>
                  </a:extLst>
                </a:gridCol>
                <a:gridCol w="528658">
                  <a:extLst>
                    <a:ext uri="{9D8B030D-6E8A-4147-A177-3AD203B41FA5}">
                      <a16:colId xmlns="" xmlns:a16="http://schemas.microsoft.com/office/drawing/2014/main" val="3431091612"/>
                    </a:ext>
                  </a:extLst>
                </a:gridCol>
              </a:tblGrid>
              <a:tr h="276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smtClean="0">
                          <a:effectLst/>
                        </a:rPr>
                        <a:t>Equity </a:t>
                      </a:r>
                      <a:r>
                        <a:rPr lang="en-US" sz="1600" b="1" u="none" strike="noStrike" dirty="0">
                          <a:effectLst/>
                        </a:rPr>
                        <a:t>Funds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03 Years Performance </a:t>
                      </a:r>
                      <a:r>
                        <a:rPr lang="en-US" sz="1600" b="1" u="none" strike="noStrike" dirty="0" smtClean="0">
                          <a:effectLst/>
                        </a:rPr>
                        <a:t>(Absolute)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1571060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Return without WWF Reversal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Rank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86439679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Atlas Stock Market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30.19%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31.62%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58720210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UBL Stock Advantage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24.42%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25.85%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71719112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KSE 100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23.01%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23.01%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NBP Stock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20.23%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21.50%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ABL Stock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17.69%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18.80%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MCB Pakistan Stock Market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11.80%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12.97%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8858554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HBL Stock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-13.94%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-9.20%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07108956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8968084"/>
              </p:ext>
            </p:extLst>
          </p:nvPr>
        </p:nvGraphicFramePr>
        <p:xfrm>
          <a:off x="929147" y="3519190"/>
          <a:ext cx="9289271" cy="24915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38285">
                  <a:extLst>
                    <a:ext uri="{9D8B030D-6E8A-4147-A177-3AD203B41FA5}">
                      <a16:colId xmlns="" xmlns:a16="http://schemas.microsoft.com/office/drawing/2014/main" val="3082247213"/>
                    </a:ext>
                  </a:extLst>
                </a:gridCol>
                <a:gridCol w="2626327">
                  <a:extLst>
                    <a:ext uri="{9D8B030D-6E8A-4147-A177-3AD203B41FA5}">
                      <a16:colId xmlns="" xmlns:a16="http://schemas.microsoft.com/office/drawing/2014/main" val="1831236748"/>
                    </a:ext>
                  </a:extLst>
                </a:gridCol>
                <a:gridCol w="716409">
                  <a:extLst>
                    <a:ext uri="{9D8B030D-6E8A-4147-A177-3AD203B41FA5}">
                      <a16:colId xmlns="" xmlns:a16="http://schemas.microsoft.com/office/drawing/2014/main" val="1257717054"/>
                    </a:ext>
                  </a:extLst>
                </a:gridCol>
                <a:gridCol w="2079592">
                  <a:extLst>
                    <a:ext uri="{9D8B030D-6E8A-4147-A177-3AD203B41FA5}">
                      <a16:colId xmlns="" xmlns:a16="http://schemas.microsoft.com/office/drawing/2014/main" val="160108368"/>
                    </a:ext>
                  </a:extLst>
                </a:gridCol>
                <a:gridCol w="528658">
                  <a:extLst>
                    <a:ext uri="{9D8B030D-6E8A-4147-A177-3AD203B41FA5}">
                      <a16:colId xmlns="" xmlns:a16="http://schemas.microsoft.com/office/drawing/2014/main" val="3431091612"/>
                    </a:ext>
                  </a:extLst>
                </a:gridCol>
              </a:tblGrid>
              <a:tr h="276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smtClean="0">
                          <a:effectLst/>
                        </a:rPr>
                        <a:t>Equity </a:t>
                      </a:r>
                      <a:r>
                        <a:rPr lang="en-US" sz="1600" b="1" u="none" strike="noStrike" dirty="0">
                          <a:effectLst/>
                        </a:rPr>
                        <a:t>Funds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03 Years Performance (CAGR)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1571060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Return without WWF Reversal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Rank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86439679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Atlas Stock Market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9.18%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9.58%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58720210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UBL Stock Advantage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7.55%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7.96%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71719112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KSE 100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7.14%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7.14%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NBP Stock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6.33%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6.70%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ABL Stock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5.57%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5.91%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86509046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MCB Pakistan Stock Market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3.79%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4.14%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8858554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HBL Stock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-4.88%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-3.16%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071089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7565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54379" y="255217"/>
            <a:ext cx="9464040" cy="53060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dirty="0" smtClean="0">
                <a:latin typeface="Georgia" pitchFamily="18" charset="0"/>
              </a:rPr>
              <a:t>Equity - Peer</a:t>
            </a:r>
            <a:endParaRPr lang="en-US" sz="1800" dirty="0">
              <a:solidFill>
                <a:schemeClr val="accent5">
                  <a:lumMod val="50000"/>
                </a:schemeClr>
              </a:solidFill>
              <a:latin typeface="Georgia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8856036"/>
              </p:ext>
            </p:extLst>
          </p:nvPr>
        </p:nvGraphicFramePr>
        <p:xfrm>
          <a:off x="929147" y="785822"/>
          <a:ext cx="9289271" cy="20953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38285">
                  <a:extLst>
                    <a:ext uri="{9D8B030D-6E8A-4147-A177-3AD203B41FA5}">
                      <a16:colId xmlns="" xmlns:a16="http://schemas.microsoft.com/office/drawing/2014/main" val="3082247213"/>
                    </a:ext>
                  </a:extLst>
                </a:gridCol>
                <a:gridCol w="2626327">
                  <a:extLst>
                    <a:ext uri="{9D8B030D-6E8A-4147-A177-3AD203B41FA5}">
                      <a16:colId xmlns="" xmlns:a16="http://schemas.microsoft.com/office/drawing/2014/main" val="1831236748"/>
                    </a:ext>
                  </a:extLst>
                </a:gridCol>
                <a:gridCol w="716409">
                  <a:extLst>
                    <a:ext uri="{9D8B030D-6E8A-4147-A177-3AD203B41FA5}">
                      <a16:colId xmlns="" xmlns:a16="http://schemas.microsoft.com/office/drawing/2014/main" val="1257717054"/>
                    </a:ext>
                  </a:extLst>
                </a:gridCol>
                <a:gridCol w="2079592">
                  <a:extLst>
                    <a:ext uri="{9D8B030D-6E8A-4147-A177-3AD203B41FA5}">
                      <a16:colId xmlns="" xmlns:a16="http://schemas.microsoft.com/office/drawing/2014/main" val="160108368"/>
                    </a:ext>
                  </a:extLst>
                </a:gridCol>
                <a:gridCol w="528658">
                  <a:extLst>
                    <a:ext uri="{9D8B030D-6E8A-4147-A177-3AD203B41FA5}">
                      <a16:colId xmlns="" xmlns:a16="http://schemas.microsoft.com/office/drawing/2014/main" val="3431091612"/>
                    </a:ext>
                  </a:extLst>
                </a:gridCol>
              </a:tblGrid>
              <a:tr h="276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smtClean="0">
                          <a:effectLst/>
                        </a:rPr>
                        <a:t>Asset Allocation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03 Years Performance </a:t>
                      </a:r>
                      <a:r>
                        <a:rPr lang="en-US" sz="1600" b="1" u="none" strike="noStrike" dirty="0" smtClean="0">
                          <a:effectLst/>
                        </a:rPr>
                        <a:t>(Absolute)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1571060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Return without WWF Reversal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Rank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86439679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UBL Asset Allocation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28.14%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30.56%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58720210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NBP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Sarmaya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Izafa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21.84%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24.06%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71719112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MCB Pakistan Asset Allocation Fund - Benchmark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19.69%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19.69%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Alfalah</a:t>
                      </a:r>
                      <a:r>
                        <a:rPr lang="en-US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GHP Value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15.29%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18.78%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286509046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MCB Pakistan Asset Allocation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9.87%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11.67%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376391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4495589"/>
              </p:ext>
            </p:extLst>
          </p:nvPr>
        </p:nvGraphicFramePr>
        <p:xfrm>
          <a:off x="929147" y="3519190"/>
          <a:ext cx="9289271" cy="20953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38285">
                  <a:extLst>
                    <a:ext uri="{9D8B030D-6E8A-4147-A177-3AD203B41FA5}">
                      <a16:colId xmlns="" xmlns:a16="http://schemas.microsoft.com/office/drawing/2014/main" val="3082247213"/>
                    </a:ext>
                  </a:extLst>
                </a:gridCol>
                <a:gridCol w="2626327">
                  <a:extLst>
                    <a:ext uri="{9D8B030D-6E8A-4147-A177-3AD203B41FA5}">
                      <a16:colId xmlns="" xmlns:a16="http://schemas.microsoft.com/office/drawing/2014/main" val="1831236748"/>
                    </a:ext>
                  </a:extLst>
                </a:gridCol>
                <a:gridCol w="716409">
                  <a:extLst>
                    <a:ext uri="{9D8B030D-6E8A-4147-A177-3AD203B41FA5}">
                      <a16:colId xmlns="" xmlns:a16="http://schemas.microsoft.com/office/drawing/2014/main" val="1257717054"/>
                    </a:ext>
                  </a:extLst>
                </a:gridCol>
                <a:gridCol w="2079592">
                  <a:extLst>
                    <a:ext uri="{9D8B030D-6E8A-4147-A177-3AD203B41FA5}">
                      <a16:colId xmlns="" xmlns:a16="http://schemas.microsoft.com/office/drawing/2014/main" val="160108368"/>
                    </a:ext>
                  </a:extLst>
                </a:gridCol>
                <a:gridCol w="528658">
                  <a:extLst>
                    <a:ext uri="{9D8B030D-6E8A-4147-A177-3AD203B41FA5}">
                      <a16:colId xmlns="" xmlns:a16="http://schemas.microsoft.com/office/drawing/2014/main" val="3431091612"/>
                    </a:ext>
                  </a:extLst>
                </a:gridCol>
              </a:tblGrid>
              <a:tr h="276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smtClean="0">
                          <a:effectLst/>
                        </a:rPr>
                        <a:t>Asset Allocation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03 Years Performance (CAGR)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1571060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Return without WWF Reversal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Rank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86439679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UBL Asset Allocation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8.61%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9.29%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58720210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NBP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Sarmaya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Izafa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6.80%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7.44%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71719112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MCB Pakistan Asset Allocation Fund - Benchmark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6.17%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6.17%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Alfalah</a:t>
                      </a:r>
                      <a:r>
                        <a:rPr lang="en-US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GHP Value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4.85%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5.90%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286509046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MCB Pakistan Asset Allocation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3.18%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3.74%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3763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7429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54379" y="255217"/>
            <a:ext cx="9464040" cy="53060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dirty="0" smtClean="0">
                <a:latin typeface="Georgia" pitchFamily="18" charset="0"/>
              </a:rPr>
              <a:t>Equity - Peer</a:t>
            </a:r>
            <a:endParaRPr lang="en-US" sz="1800" dirty="0">
              <a:solidFill>
                <a:schemeClr val="accent5">
                  <a:lumMod val="50000"/>
                </a:schemeClr>
              </a:solidFill>
              <a:latin typeface="Georgia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2706333"/>
              </p:ext>
            </p:extLst>
          </p:nvPr>
        </p:nvGraphicFramePr>
        <p:xfrm>
          <a:off x="929147" y="785822"/>
          <a:ext cx="9289271" cy="19378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38285">
                  <a:extLst>
                    <a:ext uri="{9D8B030D-6E8A-4147-A177-3AD203B41FA5}">
                      <a16:colId xmlns="" xmlns:a16="http://schemas.microsoft.com/office/drawing/2014/main" val="3082247213"/>
                    </a:ext>
                  </a:extLst>
                </a:gridCol>
                <a:gridCol w="2626327">
                  <a:extLst>
                    <a:ext uri="{9D8B030D-6E8A-4147-A177-3AD203B41FA5}">
                      <a16:colId xmlns="" xmlns:a16="http://schemas.microsoft.com/office/drawing/2014/main" val="1831236748"/>
                    </a:ext>
                  </a:extLst>
                </a:gridCol>
                <a:gridCol w="716409">
                  <a:extLst>
                    <a:ext uri="{9D8B030D-6E8A-4147-A177-3AD203B41FA5}">
                      <a16:colId xmlns="" xmlns:a16="http://schemas.microsoft.com/office/drawing/2014/main" val="1257717054"/>
                    </a:ext>
                  </a:extLst>
                </a:gridCol>
                <a:gridCol w="2079592">
                  <a:extLst>
                    <a:ext uri="{9D8B030D-6E8A-4147-A177-3AD203B41FA5}">
                      <a16:colId xmlns="" xmlns:a16="http://schemas.microsoft.com/office/drawing/2014/main" val="160108368"/>
                    </a:ext>
                  </a:extLst>
                </a:gridCol>
                <a:gridCol w="528658">
                  <a:extLst>
                    <a:ext uri="{9D8B030D-6E8A-4147-A177-3AD203B41FA5}">
                      <a16:colId xmlns="" xmlns:a16="http://schemas.microsoft.com/office/drawing/2014/main" val="3431091612"/>
                    </a:ext>
                  </a:extLst>
                </a:gridCol>
              </a:tblGrid>
              <a:tr h="276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smtClean="0">
                          <a:effectLst/>
                        </a:rPr>
                        <a:t>Balanced Fund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03 Years Performance </a:t>
                      </a:r>
                      <a:r>
                        <a:rPr lang="en-US" sz="1600" b="1" u="none" strike="noStrike" dirty="0" smtClean="0">
                          <a:effectLst/>
                        </a:rPr>
                        <a:t>(Absolute)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1571060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Return without WWF Reversal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86439679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Pakistan Capital Market Fund - Benchmark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23.76%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23.76%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58720210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NBP Balanced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22.99%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24.51%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71719112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Pakistan Capital Market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15.76%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17.40%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86509046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Unit Trust of Pakistan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10.19%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11.82%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HBL Multi Asset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5.92%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8.88%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33836935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9093757"/>
              </p:ext>
            </p:extLst>
          </p:nvPr>
        </p:nvGraphicFramePr>
        <p:xfrm>
          <a:off x="929147" y="3519190"/>
          <a:ext cx="9289271" cy="19378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38285">
                  <a:extLst>
                    <a:ext uri="{9D8B030D-6E8A-4147-A177-3AD203B41FA5}">
                      <a16:colId xmlns="" xmlns:a16="http://schemas.microsoft.com/office/drawing/2014/main" val="3082247213"/>
                    </a:ext>
                  </a:extLst>
                </a:gridCol>
                <a:gridCol w="2626327">
                  <a:extLst>
                    <a:ext uri="{9D8B030D-6E8A-4147-A177-3AD203B41FA5}">
                      <a16:colId xmlns="" xmlns:a16="http://schemas.microsoft.com/office/drawing/2014/main" val="1831236748"/>
                    </a:ext>
                  </a:extLst>
                </a:gridCol>
                <a:gridCol w="716409">
                  <a:extLst>
                    <a:ext uri="{9D8B030D-6E8A-4147-A177-3AD203B41FA5}">
                      <a16:colId xmlns="" xmlns:a16="http://schemas.microsoft.com/office/drawing/2014/main" val="1257717054"/>
                    </a:ext>
                  </a:extLst>
                </a:gridCol>
                <a:gridCol w="2079592">
                  <a:extLst>
                    <a:ext uri="{9D8B030D-6E8A-4147-A177-3AD203B41FA5}">
                      <a16:colId xmlns="" xmlns:a16="http://schemas.microsoft.com/office/drawing/2014/main" val="160108368"/>
                    </a:ext>
                  </a:extLst>
                </a:gridCol>
                <a:gridCol w="528658">
                  <a:extLst>
                    <a:ext uri="{9D8B030D-6E8A-4147-A177-3AD203B41FA5}">
                      <a16:colId xmlns="" xmlns:a16="http://schemas.microsoft.com/office/drawing/2014/main" val="3431091612"/>
                    </a:ext>
                  </a:extLst>
                </a:gridCol>
              </a:tblGrid>
              <a:tr h="276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smtClean="0">
                          <a:effectLst/>
                        </a:rPr>
                        <a:t>Balanced Fund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03 Years Performance (CAGR)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1571060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Rank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86439679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Pakistan Capital Market Fund - Benchmark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7.36%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7.36%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58720210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NBP Balanced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7.14%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7.57%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71719112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Pakistan Capital Market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4.99%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5.49%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86509046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Unit Trust of Pakistan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3.28%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3.79%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HBL Multi Asset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1.93%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2.87%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338369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5135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54379" y="255217"/>
            <a:ext cx="9464040" cy="53060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dirty="0" smtClean="0">
                <a:latin typeface="Georgia" pitchFamily="18" charset="0"/>
              </a:rPr>
              <a:t>Equity - Peer</a:t>
            </a:r>
            <a:endParaRPr lang="en-US" sz="1800" dirty="0">
              <a:solidFill>
                <a:schemeClr val="accent5">
                  <a:lumMod val="50000"/>
                </a:schemeClr>
              </a:solidFill>
              <a:latin typeface="Georgia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8022260"/>
              </p:ext>
            </p:extLst>
          </p:nvPr>
        </p:nvGraphicFramePr>
        <p:xfrm>
          <a:off x="929148" y="785822"/>
          <a:ext cx="9289271" cy="2768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38285">
                  <a:extLst>
                    <a:ext uri="{9D8B030D-6E8A-4147-A177-3AD203B41FA5}">
                      <a16:colId xmlns="" xmlns:a16="http://schemas.microsoft.com/office/drawing/2014/main" val="3082247213"/>
                    </a:ext>
                  </a:extLst>
                </a:gridCol>
                <a:gridCol w="2626327">
                  <a:extLst>
                    <a:ext uri="{9D8B030D-6E8A-4147-A177-3AD203B41FA5}">
                      <a16:colId xmlns="" xmlns:a16="http://schemas.microsoft.com/office/drawing/2014/main" val="1831236748"/>
                    </a:ext>
                  </a:extLst>
                </a:gridCol>
                <a:gridCol w="716409">
                  <a:extLst>
                    <a:ext uri="{9D8B030D-6E8A-4147-A177-3AD203B41FA5}">
                      <a16:colId xmlns="" xmlns:a16="http://schemas.microsoft.com/office/drawing/2014/main" val="1257717054"/>
                    </a:ext>
                  </a:extLst>
                </a:gridCol>
                <a:gridCol w="2079592">
                  <a:extLst>
                    <a:ext uri="{9D8B030D-6E8A-4147-A177-3AD203B41FA5}">
                      <a16:colId xmlns="" xmlns:a16="http://schemas.microsoft.com/office/drawing/2014/main" val="160108368"/>
                    </a:ext>
                  </a:extLst>
                </a:gridCol>
                <a:gridCol w="528658">
                  <a:extLst>
                    <a:ext uri="{9D8B030D-6E8A-4147-A177-3AD203B41FA5}">
                      <a16:colId xmlns="" xmlns:a16="http://schemas.microsoft.com/office/drawing/2014/main" val="3431091612"/>
                    </a:ext>
                  </a:extLst>
                </a:gridCol>
              </a:tblGrid>
              <a:tr h="276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err="1" smtClean="0">
                          <a:effectLst/>
                        </a:rPr>
                        <a:t>Shariah</a:t>
                      </a:r>
                      <a:r>
                        <a:rPr lang="en-US" sz="1600" b="1" u="none" strike="noStrike" dirty="0" smtClean="0">
                          <a:effectLst/>
                        </a:rPr>
                        <a:t> Compliant Equity Funds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03 Years Performance </a:t>
                      </a:r>
                      <a:r>
                        <a:rPr lang="en-US" sz="1600" b="1" u="none" strike="noStrike" dirty="0" smtClean="0">
                          <a:effectLst/>
                        </a:rPr>
                        <a:t>(Absolute)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1571060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Return without WWF Reversal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Rank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86439679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Ameen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Shariah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Stock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28.31%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30.04%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58720210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Atlas Islamic Stock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26.29%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27.94%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71719112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KMI 30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24.99%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24.99%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86509046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Meezan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Islamic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21.00%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22.94%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NBP Islamic Stock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19.58%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20.95%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ABL Islamic Stock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13.84%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14.85%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3383693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Alhamra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Islamic Stock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10.10%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10.99%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07108956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HBL Islamic Stock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0.41%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1.31%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778556630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9880947"/>
              </p:ext>
            </p:extLst>
          </p:nvPr>
        </p:nvGraphicFramePr>
        <p:xfrm>
          <a:off x="929148" y="3681422"/>
          <a:ext cx="9289271" cy="2768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38285">
                  <a:extLst>
                    <a:ext uri="{9D8B030D-6E8A-4147-A177-3AD203B41FA5}">
                      <a16:colId xmlns="" xmlns:a16="http://schemas.microsoft.com/office/drawing/2014/main" val="3082247213"/>
                    </a:ext>
                  </a:extLst>
                </a:gridCol>
                <a:gridCol w="2626327">
                  <a:extLst>
                    <a:ext uri="{9D8B030D-6E8A-4147-A177-3AD203B41FA5}">
                      <a16:colId xmlns="" xmlns:a16="http://schemas.microsoft.com/office/drawing/2014/main" val="1831236748"/>
                    </a:ext>
                  </a:extLst>
                </a:gridCol>
                <a:gridCol w="716409">
                  <a:extLst>
                    <a:ext uri="{9D8B030D-6E8A-4147-A177-3AD203B41FA5}">
                      <a16:colId xmlns="" xmlns:a16="http://schemas.microsoft.com/office/drawing/2014/main" val="1257717054"/>
                    </a:ext>
                  </a:extLst>
                </a:gridCol>
                <a:gridCol w="2079592">
                  <a:extLst>
                    <a:ext uri="{9D8B030D-6E8A-4147-A177-3AD203B41FA5}">
                      <a16:colId xmlns="" xmlns:a16="http://schemas.microsoft.com/office/drawing/2014/main" val="160108368"/>
                    </a:ext>
                  </a:extLst>
                </a:gridCol>
                <a:gridCol w="528658">
                  <a:extLst>
                    <a:ext uri="{9D8B030D-6E8A-4147-A177-3AD203B41FA5}">
                      <a16:colId xmlns="" xmlns:a16="http://schemas.microsoft.com/office/drawing/2014/main" val="3431091612"/>
                    </a:ext>
                  </a:extLst>
                </a:gridCol>
              </a:tblGrid>
              <a:tr h="276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err="1" smtClean="0">
                          <a:effectLst/>
                        </a:rPr>
                        <a:t>Shariah</a:t>
                      </a:r>
                      <a:r>
                        <a:rPr lang="en-US" sz="1600" b="1" u="none" strike="noStrike" dirty="0" smtClean="0">
                          <a:effectLst/>
                        </a:rPr>
                        <a:t> Compliant Equity Funds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03 Years Performance (CAGR)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1571060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Return without WWF Reversal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Rank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86439679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Ameen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Shariah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Stock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8.66%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9.14%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58720210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Atlas Islamic Stock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8.08%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8.55%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71719112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KMI 30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7.71%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7.71%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86509046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Meezan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Islamic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6.55%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7.12%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NBP Islamic Stock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6.14%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6.54%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ABL Islamic Stock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4.41%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4.72%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3383693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Alhamra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Islamic Stock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3.26%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3.53%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07108956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HBL Islamic Stock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0.14%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0.43%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9689063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7063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54379" y="255217"/>
            <a:ext cx="9464040" cy="53060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dirty="0" smtClean="0">
                <a:latin typeface="Georgia" pitchFamily="18" charset="0"/>
              </a:rPr>
              <a:t>Equity - Peer</a:t>
            </a:r>
            <a:endParaRPr lang="en-US" sz="1800" dirty="0">
              <a:solidFill>
                <a:schemeClr val="accent5">
                  <a:lumMod val="50000"/>
                </a:schemeClr>
              </a:solidFill>
              <a:latin typeface="Georgia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8332031"/>
              </p:ext>
            </p:extLst>
          </p:nvPr>
        </p:nvGraphicFramePr>
        <p:xfrm>
          <a:off x="929147" y="785822"/>
          <a:ext cx="9289271" cy="26490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38285">
                  <a:extLst>
                    <a:ext uri="{9D8B030D-6E8A-4147-A177-3AD203B41FA5}">
                      <a16:colId xmlns="" xmlns:a16="http://schemas.microsoft.com/office/drawing/2014/main" val="3082247213"/>
                    </a:ext>
                  </a:extLst>
                </a:gridCol>
                <a:gridCol w="2626327">
                  <a:extLst>
                    <a:ext uri="{9D8B030D-6E8A-4147-A177-3AD203B41FA5}">
                      <a16:colId xmlns="" xmlns:a16="http://schemas.microsoft.com/office/drawing/2014/main" val="1831236748"/>
                    </a:ext>
                  </a:extLst>
                </a:gridCol>
                <a:gridCol w="716409">
                  <a:extLst>
                    <a:ext uri="{9D8B030D-6E8A-4147-A177-3AD203B41FA5}">
                      <a16:colId xmlns="" xmlns:a16="http://schemas.microsoft.com/office/drawing/2014/main" val="1257717054"/>
                    </a:ext>
                  </a:extLst>
                </a:gridCol>
                <a:gridCol w="2079592">
                  <a:extLst>
                    <a:ext uri="{9D8B030D-6E8A-4147-A177-3AD203B41FA5}">
                      <a16:colId xmlns="" xmlns:a16="http://schemas.microsoft.com/office/drawing/2014/main" val="160108368"/>
                    </a:ext>
                  </a:extLst>
                </a:gridCol>
                <a:gridCol w="528658">
                  <a:extLst>
                    <a:ext uri="{9D8B030D-6E8A-4147-A177-3AD203B41FA5}">
                      <a16:colId xmlns="" xmlns:a16="http://schemas.microsoft.com/office/drawing/2014/main" val="3431091612"/>
                    </a:ext>
                  </a:extLst>
                </a:gridCol>
              </a:tblGrid>
              <a:tr h="276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err="1" smtClean="0">
                          <a:effectLst/>
                        </a:rPr>
                        <a:t>Shariah</a:t>
                      </a:r>
                      <a:r>
                        <a:rPr lang="en-US" sz="1600" b="1" u="none" strike="noStrike" baseline="0" dirty="0" smtClean="0">
                          <a:effectLst/>
                        </a:rPr>
                        <a:t> compliant Asset Allocation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03 Years Performance </a:t>
                      </a:r>
                      <a:r>
                        <a:rPr lang="en-US" sz="1600" b="1" u="none" strike="noStrike" dirty="0" smtClean="0">
                          <a:effectLst/>
                        </a:rPr>
                        <a:t>(Absolute)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1571060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Return without WWF Reversal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Rank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86439679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Ameen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Islamic Asset Allocation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26.53%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28.31%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58720210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NBP Islamic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Sarmaya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Izafa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22.49%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24.56%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71719112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Alhamra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Islamic Asset Allocation Fund - Benchmark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22.11%</a:t>
                      </a:r>
                    </a:p>
                  </a:txBody>
                  <a:tcPr marL="7620" marR="7620" marT="762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22.11%</a:t>
                      </a:r>
                    </a:p>
                  </a:txBody>
                  <a:tcPr marL="7620" marR="7620" marT="762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86509046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ABL Islamic Asset Allocation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21.87%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21.87%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3383693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Meezan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Asset Allocation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15.56%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17.35%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376391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HBL Islamic Asset Allocation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14.83%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16.75%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8858554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Alhamra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Islamic Asset Allocation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6.41%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7.37%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07108956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2680247"/>
              </p:ext>
            </p:extLst>
          </p:nvPr>
        </p:nvGraphicFramePr>
        <p:xfrm>
          <a:off x="929147" y="3519190"/>
          <a:ext cx="9289271" cy="26353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38285">
                  <a:extLst>
                    <a:ext uri="{9D8B030D-6E8A-4147-A177-3AD203B41FA5}">
                      <a16:colId xmlns="" xmlns:a16="http://schemas.microsoft.com/office/drawing/2014/main" val="3082247213"/>
                    </a:ext>
                  </a:extLst>
                </a:gridCol>
                <a:gridCol w="2626327">
                  <a:extLst>
                    <a:ext uri="{9D8B030D-6E8A-4147-A177-3AD203B41FA5}">
                      <a16:colId xmlns="" xmlns:a16="http://schemas.microsoft.com/office/drawing/2014/main" val="1831236748"/>
                    </a:ext>
                  </a:extLst>
                </a:gridCol>
                <a:gridCol w="716409">
                  <a:extLst>
                    <a:ext uri="{9D8B030D-6E8A-4147-A177-3AD203B41FA5}">
                      <a16:colId xmlns="" xmlns:a16="http://schemas.microsoft.com/office/drawing/2014/main" val="1257717054"/>
                    </a:ext>
                  </a:extLst>
                </a:gridCol>
                <a:gridCol w="2079592">
                  <a:extLst>
                    <a:ext uri="{9D8B030D-6E8A-4147-A177-3AD203B41FA5}">
                      <a16:colId xmlns="" xmlns:a16="http://schemas.microsoft.com/office/drawing/2014/main" val="160108368"/>
                    </a:ext>
                  </a:extLst>
                </a:gridCol>
                <a:gridCol w="528658">
                  <a:extLst>
                    <a:ext uri="{9D8B030D-6E8A-4147-A177-3AD203B41FA5}">
                      <a16:colId xmlns="" xmlns:a16="http://schemas.microsoft.com/office/drawing/2014/main" val="3431091612"/>
                    </a:ext>
                  </a:extLst>
                </a:gridCol>
              </a:tblGrid>
              <a:tr h="276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err="1" smtClean="0">
                          <a:effectLst/>
                        </a:rPr>
                        <a:t>Shariah</a:t>
                      </a:r>
                      <a:r>
                        <a:rPr lang="en-US" sz="1600" b="1" u="none" strike="noStrike" baseline="0" dirty="0" smtClean="0">
                          <a:effectLst/>
                        </a:rPr>
                        <a:t> compliant Asset Allocation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03 Years Performance (CAGR)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1571060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Rank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86439679"/>
                  </a:ext>
                </a:extLst>
              </a:tr>
              <a:tr h="263156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Ameen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Islamic Asset Allocation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8.15%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8.66%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58720210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NBP Islamic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Sarmaya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Izafa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6.99%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7.59%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71719112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Alhamra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Islamic Asset Allocation Fund - Benchmark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6.88%</a:t>
                      </a:r>
                    </a:p>
                  </a:txBody>
                  <a:tcPr marL="7620" marR="7620" marT="762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6.88%</a:t>
                      </a:r>
                    </a:p>
                  </a:txBody>
                  <a:tcPr marL="7620" marR="7620" marT="762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86509046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ABL Islamic Asset Allocation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6.81%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6.81%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3383693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Meezan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Asset Allocation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4.94%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5.47%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376391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HBL Islamic Asset Allocation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4.71%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5.29%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8858554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Alhamra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Islamic Asset Allocation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2.09%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2.40%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071089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6487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54379" y="255217"/>
            <a:ext cx="9464040" cy="53060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dirty="0" smtClean="0">
                <a:latin typeface="Georgia" pitchFamily="18" charset="0"/>
              </a:rPr>
              <a:t>Equity - Peer</a:t>
            </a:r>
            <a:endParaRPr lang="en-US" sz="1800" dirty="0">
              <a:solidFill>
                <a:schemeClr val="accent5">
                  <a:lumMod val="50000"/>
                </a:schemeClr>
              </a:solidFill>
              <a:latin typeface="Georgia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3963733"/>
              </p:ext>
            </p:extLst>
          </p:nvPr>
        </p:nvGraphicFramePr>
        <p:xfrm>
          <a:off x="929147" y="785822"/>
          <a:ext cx="9289271" cy="22147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38285">
                  <a:extLst>
                    <a:ext uri="{9D8B030D-6E8A-4147-A177-3AD203B41FA5}">
                      <a16:colId xmlns="" xmlns:a16="http://schemas.microsoft.com/office/drawing/2014/main" val="3082247213"/>
                    </a:ext>
                  </a:extLst>
                </a:gridCol>
                <a:gridCol w="2626327">
                  <a:extLst>
                    <a:ext uri="{9D8B030D-6E8A-4147-A177-3AD203B41FA5}">
                      <a16:colId xmlns="" xmlns:a16="http://schemas.microsoft.com/office/drawing/2014/main" val="1831236748"/>
                    </a:ext>
                  </a:extLst>
                </a:gridCol>
                <a:gridCol w="716409">
                  <a:extLst>
                    <a:ext uri="{9D8B030D-6E8A-4147-A177-3AD203B41FA5}">
                      <a16:colId xmlns="" xmlns:a16="http://schemas.microsoft.com/office/drawing/2014/main" val="1257717054"/>
                    </a:ext>
                  </a:extLst>
                </a:gridCol>
                <a:gridCol w="2079592">
                  <a:extLst>
                    <a:ext uri="{9D8B030D-6E8A-4147-A177-3AD203B41FA5}">
                      <a16:colId xmlns="" xmlns:a16="http://schemas.microsoft.com/office/drawing/2014/main" val="160108368"/>
                    </a:ext>
                  </a:extLst>
                </a:gridCol>
                <a:gridCol w="528658">
                  <a:extLst>
                    <a:ext uri="{9D8B030D-6E8A-4147-A177-3AD203B41FA5}">
                      <a16:colId xmlns="" xmlns:a16="http://schemas.microsoft.com/office/drawing/2014/main" val="3431091612"/>
                    </a:ext>
                  </a:extLst>
                </a:gridCol>
              </a:tblGrid>
              <a:tr h="276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smtClean="0">
                          <a:effectLst/>
                        </a:rPr>
                        <a:t>VPS</a:t>
                      </a:r>
                      <a:r>
                        <a:rPr lang="en-US" sz="1600" b="1" u="none" strike="noStrike" baseline="0" dirty="0" smtClean="0">
                          <a:effectLst/>
                        </a:rPr>
                        <a:t> - Equity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03 Years Performance </a:t>
                      </a:r>
                      <a:r>
                        <a:rPr lang="en-US" sz="1600" b="1" u="none" strike="noStrike" dirty="0" smtClean="0">
                          <a:effectLst/>
                        </a:rPr>
                        <a:t>(Absolute)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1571060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Rank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86439679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Atlas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34.83%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36.74%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58720210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UBL Retirement Saving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33.38%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35.35%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71719112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NAFA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31.15%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32.94%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86509046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ABL Pension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22.32%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22.83%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23383693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Pakistan Pension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17.13%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18.30%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376391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HBL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5.43%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6.65%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07108956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5769560"/>
              </p:ext>
            </p:extLst>
          </p:nvPr>
        </p:nvGraphicFramePr>
        <p:xfrm>
          <a:off x="929147" y="3519190"/>
          <a:ext cx="9289271" cy="22010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38285">
                  <a:extLst>
                    <a:ext uri="{9D8B030D-6E8A-4147-A177-3AD203B41FA5}">
                      <a16:colId xmlns="" xmlns:a16="http://schemas.microsoft.com/office/drawing/2014/main" val="3082247213"/>
                    </a:ext>
                  </a:extLst>
                </a:gridCol>
                <a:gridCol w="2626327">
                  <a:extLst>
                    <a:ext uri="{9D8B030D-6E8A-4147-A177-3AD203B41FA5}">
                      <a16:colId xmlns="" xmlns:a16="http://schemas.microsoft.com/office/drawing/2014/main" val="1831236748"/>
                    </a:ext>
                  </a:extLst>
                </a:gridCol>
                <a:gridCol w="716409">
                  <a:extLst>
                    <a:ext uri="{9D8B030D-6E8A-4147-A177-3AD203B41FA5}">
                      <a16:colId xmlns="" xmlns:a16="http://schemas.microsoft.com/office/drawing/2014/main" val="1257717054"/>
                    </a:ext>
                  </a:extLst>
                </a:gridCol>
                <a:gridCol w="2079592">
                  <a:extLst>
                    <a:ext uri="{9D8B030D-6E8A-4147-A177-3AD203B41FA5}">
                      <a16:colId xmlns="" xmlns:a16="http://schemas.microsoft.com/office/drawing/2014/main" val="160108368"/>
                    </a:ext>
                  </a:extLst>
                </a:gridCol>
                <a:gridCol w="528658">
                  <a:extLst>
                    <a:ext uri="{9D8B030D-6E8A-4147-A177-3AD203B41FA5}">
                      <a16:colId xmlns="" xmlns:a16="http://schemas.microsoft.com/office/drawing/2014/main" val="3431091612"/>
                    </a:ext>
                  </a:extLst>
                </a:gridCol>
              </a:tblGrid>
              <a:tr h="27684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none" strike="noStrike" dirty="0" smtClean="0">
                          <a:effectLst/>
                        </a:rPr>
                        <a:t>VPS</a:t>
                      </a:r>
                      <a:r>
                        <a:rPr lang="en-US" sz="1600" b="1" u="none" strike="noStrike" baseline="0" dirty="0" smtClean="0">
                          <a:effectLst/>
                        </a:rPr>
                        <a:t> - Equity</a:t>
                      </a:r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03 Years Performance (CAGR)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1571060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Return without WWF Reversal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Rank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86439679"/>
                  </a:ext>
                </a:extLst>
              </a:tr>
              <a:tr h="263156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Atlas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10.46%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10.98%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58720210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UBL Retirement Saving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10.07%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10.61%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71719112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NAFA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9.45%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9.95%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86509046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ABL Pension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6.94%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7.09%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23383693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Pakistan Pension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5.41%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5.75%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376391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HBL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1.78%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2.17%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071089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4635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54379" y="255217"/>
            <a:ext cx="9464040" cy="53060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dirty="0" smtClean="0">
                <a:latin typeface="Georgia" pitchFamily="18" charset="0"/>
              </a:rPr>
              <a:t>Equity - Peer</a:t>
            </a:r>
            <a:endParaRPr lang="en-US" sz="1800" dirty="0">
              <a:solidFill>
                <a:schemeClr val="accent5">
                  <a:lumMod val="50000"/>
                </a:schemeClr>
              </a:solidFill>
              <a:latin typeface="Georgia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6899235"/>
              </p:ext>
            </p:extLst>
          </p:nvPr>
        </p:nvGraphicFramePr>
        <p:xfrm>
          <a:off x="929147" y="785822"/>
          <a:ext cx="9289271" cy="24915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38285">
                  <a:extLst>
                    <a:ext uri="{9D8B030D-6E8A-4147-A177-3AD203B41FA5}">
                      <a16:colId xmlns="" xmlns:a16="http://schemas.microsoft.com/office/drawing/2014/main" val="3082247213"/>
                    </a:ext>
                  </a:extLst>
                </a:gridCol>
                <a:gridCol w="2626327">
                  <a:extLst>
                    <a:ext uri="{9D8B030D-6E8A-4147-A177-3AD203B41FA5}">
                      <a16:colId xmlns="" xmlns:a16="http://schemas.microsoft.com/office/drawing/2014/main" val="1831236748"/>
                    </a:ext>
                  </a:extLst>
                </a:gridCol>
                <a:gridCol w="716409">
                  <a:extLst>
                    <a:ext uri="{9D8B030D-6E8A-4147-A177-3AD203B41FA5}">
                      <a16:colId xmlns="" xmlns:a16="http://schemas.microsoft.com/office/drawing/2014/main" val="1257717054"/>
                    </a:ext>
                  </a:extLst>
                </a:gridCol>
                <a:gridCol w="2079592">
                  <a:extLst>
                    <a:ext uri="{9D8B030D-6E8A-4147-A177-3AD203B41FA5}">
                      <a16:colId xmlns="" xmlns:a16="http://schemas.microsoft.com/office/drawing/2014/main" val="160108368"/>
                    </a:ext>
                  </a:extLst>
                </a:gridCol>
                <a:gridCol w="528658">
                  <a:extLst>
                    <a:ext uri="{9D8B030D-6E8A-4147-A177-3AD203B41FA5}">
                      <a16:colId xmlns="" xmlns:a16="http://schemas.microsoft.com/office/drawing/2014/main" val="3431091612"/>
                    </a:ext>
                  </a:extLst>
                </a:gridCol>
              </a:tblGrid>
              <a:tr h="276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smtClean="0">
                          <a:effectLst/>
                        </a:rPr>
                        <a:t>VPS</a:t>
                      </a:r>
                      <a:r>
                        <a:rPr lang="en-US" sz="1600" b="1" u="none" strike="noStrike" baseline="0" dirty="0" smtClean="0">
                          <a:effectLst/>
                        </a:rPr>
                        <a:t> – </a:t>
                      </a:r>
                      <a:r>
                        <a:rPr lang="en-US" sz="1600" b="1" u="none" strike="noStrike" baseline="0" dirty="0" err="1" smtClean="0">
                          <a:effectLst/>
                        </a:rPr>
                        <a:t>Shariah</a:t>
                      </a:r>
                      <a:r>
                        <a:rPr lang="en-US" sz="1600" b="1" u="none" strike="noStrike" baseline="0" dirty="0" smtClean="0">
                          <a:effectLst/>
                        </a:rPr>
                        <a:t> Compliant Equity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03 Years Performance </a:t>
                      </a:r>
                      <a:r>
                        <a:rPr lang="en-US" sz="1600" b="1" u="none" strike="noStrike" dirty="0" smtClean="0">
                          <a:effectLst/>
                        </a:rPr>
                        <a:t>(Absolute)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1571060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Rank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86439679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NAFA Islamic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34.61%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36.29%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Ameen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Islamic Retirement Savings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34.13%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36.24%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58720210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Atlas Pension Islamic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33.91%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35.53%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286509046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Alhamra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Islamic Pension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29.51%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30.98%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3383693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Meezan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Tahaffuz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25.25%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26.99%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376391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ABL Islamic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24.86%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25.59%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07108956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HBL Islamic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13.73%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15.09%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76788823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5924406"/>
              </p:ext>
            </p:extLst>
          </p:nvPr>
        </p:nvGraphicFramePr>
        <p:xfrm>
          <a:off x="929147" y="3519190"/>
          <a:ext cx="9289271" cy="248294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38285">
                  <a:extLst>
                    <a:ext uri="{9D8B030D-6E8A-4147-A177-3AD203B41FA5}">
                      <a16:colId xmlns="" xmlns:a16="http://schemas.microsoft.com/office/drawing/2014/main" val="3082247213"/>
                    </a:ext>
                  </a:extLst>
                </a:gridCol>
                <a:gridCol w="2626327">
                  <a:extLst>
                    <a:ext uri="{9D8B030D-6E8A-4147-A177-3AD203B41FA5}">
                      <a16:colId xmlns="" xmlns:a16="http://schemas.microsoft.com/office/drawing/2014/main" val="1831236748"/>
                    </a:ext>
                  </a:extLst>
                </a:gridCol>
                <a:gridCol w="716409">
                  <a:extLst>
                    <a:ext uri="{9D8B030D-6E8A-4147-A177-3AD203B41FA5}">
                      <a16:colId xmlns="" xmlns:a16="http://schemas.microsoft.com/office/drawing/2014/main" val="1257717054"/>
                    </a:ext>
                  </a:extLst>
                </a:gridCol>
                <a:gridCol w="2079592">
                  <a:extLst>
                    <a:ext uri="{9D8B030D-6E8A-4147-A177-3AD203B41FA5}">
                      <a16:colId xmlns="" xmlns:a16="http://schemas.microsoft.com/office/drawing/2014/main" val="160108368"/>
                    </a:ext>
                  </a:extLst>
                </a:gridCol>
                <a:gridCol w="528658">
                  <a:extLst>
                    <a:ext uri="{9D8B030D-6E8A-4147-A177-3AD203B41FA5}">
                      <a16:colId xmlns="" xmlns:a16="http://schemas.microsoft.com/office/drawing/2014/main" val="3431091612"/>
                    </a:ext>
                  </a:extLst>
                </a:gridCol>
              </a:tblGrid>
              <a:tr h="27684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none" strike="noStrike" dirty="0" smtClean="0">
                          <a:effectLst/>
                        </a:rPr>
                        <a:t>VPS</a:t>
                      </a:r>
                      <a:r>
                        <a:rPr lang="en-US" sz="1600" b="1" u="none" strike="noStrike" baseline="0" dirty="0" smtClean="0">
                          <a:effectLst/>
                        </a:rPr>
                        <a:t> - </a:t>
                      </a:r>
                      <a:r>
                        <a:rPr lang="en-US" sz="1600" b="1" u="none" strike="noStrike" baseline="0" dirty="0" err="1" smtClean="0">
                          <a:effectLst/>
                        </a:rPr>
                        <a:t>Shariah</a:t>
                      </a:r>
                      <a:r>
                        <a:rPr lang="en-US" sz="1600" b="1" u="none" strike="noStrike" baseline="0" dirty="0" smtClean="0">
                          <a:effectLst/>
                        </a:rPr>
                        <a:t> Compliant Equity</a:t>
                      </a:r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03 Years Performance (CAGR)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1571060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Rank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86439679"/>
                  </a:ext>
                </a:extLst>
              </a:tr>
              <a:tr h="268221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NAFA Islamic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10.40%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10.86%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58720210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Ameen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Islamic Retirement Savings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10.27%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10.85%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71719112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Atlas Pension Islamic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10.21%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10.66%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86509046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Alhamra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Islamic Pension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8.99%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9.40%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3383693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Meezan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Tahaffuz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7.79%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8.28%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376391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ABL Islamic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7.67%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7.88%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07108956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HBL Islamic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4.38%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4.79%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7774819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281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54379" y="255217"/>
            <a:ext cx="9464040" cy="53060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dirty="0" smtClean="0">
                <a:latin typeface="Georgia" pitchFamily="18" charset="0"/>
              </a:rPr>
              <a:t>Summary – Fixed </a:t>
            </a:r>
            <a:r>
              <a:rPr lang="en-US" sz="2400" dirty="0">
                <a:latin typeface="Georgia" pitchFamily="18" charset="0"/>
              </a:rPr>
              <a:t>Income Gross Return</a:t>
            </a:r>
          </a:p>
          <a:p>
            <a:pPr marL="0" indent="0" algn="ctr">
              <a:buNone/>
            </a:pPr>
            <a:endParaRPr lang="en-US" sz="1800" dirty="0">
              <a:solidFill>
                <a:schemeClr val="accent5">
                  <a:lumMod val="50000"/>
                </a:schemeClr>
              </a:solidFill>
              <a:latin typeface="Georgia" pitchFamily="18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0617365"/>
              </p:ext>
            </p:extLst>
          </p:nvPr>
        </p:nvGraphicFramePr>
        <p:xfrm>
          <a:off x="971549" y="964787"/>
          <a:ext cx="9246870" cy="49935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67816">
                  <a:extLst>
                    <a:ext uri="{9D8B030D-6E8A-4147-A177-3AD203B41FA5}">
                      <a16:colId xmlns="" xmlns:a16="http://schemas.microsoft.com/office/drawing/2014/main" val="4287112751"/>
                    </a:ext>
                  </a:extLst>
                </a:gridCol>
                <a:gridCol w="2401393">
                  <a:extLst>
                    <a:ext uri="{9D8B030D-6E8A-4147-A177-3AD203B41FA5}">
                      <a16:colId xmlns="" xmlns:a16="http://schemas.microsoft.com/office/drawing/2014/main" val="3228263545"/>
                    </a:ext>
                  </a:extLst>
                </a:gridCol>
                <a:gridCol w="1102526">
                  <a:extLst>
                    <a:ext uri="{9D8B030D-6E8A-4147-A177-3AD203B41FA5}">
                      <a16:colId xmlns="" xmlns:a16="http://schemas.microsoft.com/office/drawing/2014/main" val="744263010"/>
                    </a:ext>
                  </a:extLst>
                </a:gridCol>
                <a:gridCol w="2050874">
                  <a:extLst>
                    <a:ext uri="{9D8B030D-6E8A-4147-A177-3AD203B41FA5}">
                      <a16:colId xmlns="" xmlns:a16="http://schemas.microsoft.com/office/drawing/2014/main" val="2848066"/>
                    </a:ext>
                  </a:extLst>
                </a:gridCol>
                <a:gridCol w="624261">
                  <a:extLst>
                    <a:ext uri="{9D8B030D-6E8A-4147-A177-3AD203B41FA5}">
                      <a16:colId xmlns="" xmlns:a16="http://schemas.microsoft.com/office/drawing/2014/main" val="758939263"/>
                    </a:ext>
                  </a:extLst>
                </a:gridCol>
              </a:tblGrid>
              <a:tr h="22698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Money Market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03 Years Performance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205053991"/>
                  </a:ext>
                </a:extLst>
              </a:tr>
              <a:tr h="22698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47019915"/>
                  </a:ext>
                </a:extLst>
              </a:tr>
              <a:tr h="22698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MCB Cash Management Optimizer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11.89%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12.05%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14673286"/>
                  </a:ext>
                </a:extLst>
              </a:tr>
              <a:tr h="22698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Pakistan Cash Management Fund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11.30%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11.16%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9046599"/>
                  </a:ext>
                </a:extLst>
              </a:tr>
              <a:tr h="22698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smtClean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smtClean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smtClean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smtClean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45913741"/>
                  </a:ext>
                </a:extLst>
              </a:tr>
              <a:tr h="22698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Income Funds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 smtClean="0">
                          <a:effectLst/>
                        </a:rPr>
                        <a:t>03 Years Performance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58555694"/>
                  </a:ext>
                </a:extLst>
              </a:tr>
              <a:tr h="22698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 smtClean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 smtClean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smtClean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 smtClean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82480977"/>
                  </a:ext>
                </a:extLst>
              </a:tr>
              <a:tr h="22698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Pakistan Income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13.79%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13.89%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27606333"/>
                  </a:ext>
                </a:extLst>
              </a:tr>
              <a:tr h="22698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MCB DCF Income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12.92%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13.38%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84164195"/>
                  </a:ext>
                </a:extLst>
              </a:tr>
              <a:tr h="22698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smtClean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smtClean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smtClean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smtClean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21560781"/>
                  </a:ext>
                </a:extLst>
              </a:tr>
              <a:tr h="22698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Government Securities Funds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 smtClean="0">
                          <a:effectLst/>
                        </a:rPr>
                        <a:t>03 Years Performance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33137368"/>
                  </a:ext>
                </a:extLst>
              </a:tr>
              <a:tr h="22698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 smtClean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smtClean="0">
                          <a:effectLst/>
                        </a:rPr>
                        <a:t>Rank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smtClean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 smtClean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31961838"/>
                  </a:ext>
                </a:extLst>
              </a:tr>
              <a:tr h="22698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MCB Pakistan Sovereign Fund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13.68%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14.39%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69437191"/>
                  </a:ext>
                </a:extLst>
              </a:tr>
              <a:tr h="22698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smtClean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smtClean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smtClean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smtClean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54044046"/>
                  </a:ext>
                </a:extLst>
              </a:tr>
              <a:tr h="22698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Aggressive Fixed Income Funds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 smtClean="0">
                          <a:effectLst/>
                        </a:rPr>
                        <a:t>03 Years Performance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92228535"/>
                  </a:ext>
                </a:extLst>
              </a:tr>
              <a:tr h="22698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 smtClean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smtClean="0">
                          <a:effectLst/>
                        </a:rPr>
                        <a:t>Rank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smtClean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 smtClean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63855637"/>
                  </a:ext>
                </a:extLst>
              </a:tr>
              <a:tr h="22698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Pakistan Income Enhancement Fund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14.57%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15.10%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3438993"/>
                  </a:ext>
                </a:extLst>
              </a:tr>
              <a:tr h="22698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smtClean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smtClean="0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smtClean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smtClean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9367856"/>
                  </a:ext>
                </a:extLst>
              </a:tr>
              <a:tr h="22698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 err="1">
                          <a:effectLst/>
                        </a:rPr>
                        <a:t>Shariah</a:t>
                      </a:r>
                      <a:r>
                        <a:rPr lang="en-US" sz="1400" b="1" u="none" strike="noStrike" dirty="0">
                          <a:effectLst/>
                        </a:rPr>
                        <a:t> Compliant Income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 smtClean="0">
                          <a:effectLst/>
                        </a:rPr>
                        <a:t>03 Years Performance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44610847"/>
                  </a:ext>
                </a:extLst>
              </a:tr>
              <a:tr h="22698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Fund Name 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smtClean="0">
                          <a:effectLst/>
                        </a:rPr>
                        <a:t>Return without WWF Reversal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smtClean="0">
                          <a:effectLst/>
                        </a:rPr>
                        <a:t>Rank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smtClean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 smtClean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05167383"/>
                  </a:ext>
                </a:extLst>
              </a:tr>
              <a:tr h="22698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Alhamra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Islamic Income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11.16%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11.27%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74967590"/>
                  </a:ext>
                </a:extLst>
              </a:tr>
              <a:tr h="22698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Alhamra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Daily Dividend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10.88%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11.09%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551904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6924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54379" y="255217"/>
            <a:ext cx="9464040" cy="53060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dirty="0" smtClean="0">
                <a:latin typeface="Georgia" pitchFamily="18" charset="0"/>
              </a:rPr>
              <a:t>Summary – Fixed </a:t>
            </a:r>
            <a:r>
              <a:rPr lang="en-US" sz="2400" dirty="0">
                <a:latin typeface="Georgia" pitchFamily="18" charset="0"/>
              </a:rPr>
              <a:t>Income Gross Return</a:t>
            </a:r>
          </a:p>
          <a:p>
            <a:pPr marL="0" indent="0" algn="ctr">
              <a:buNone/>
            </a:pPr>
            <a:endParaRPr lang="en-US" sz="1800" dirty="0">
              <a:solidFill>
                <a:schemeClr val="accent5">
                  <a:lumMod val="50000"/>
                </a:schemeClr>
              </a:solidFill>
              <a:latin typeface="Georgia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6485540"/>
              </p:ext>
            </p:extLst>
          </p:nvPr>
        </p:nvGraphicFramePr>
        <p:xfrm>
          <a:off x="1074788" y="785822"/>
          <a:ext cx="9057353" cy="47595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75353">
                  <a:extLst>
                    <a:ext uri="{9D8B030D-6E8A-4147-A177-3AD203B41FA5}">
                      <a16:colId xmlns="" xmlns:a16="http://schemas.microsoft.com/office/drawing/2014/main" val="4206041727"/>
                    </a:ext>
                  </a:extLst>
                </a:gridCol>
                <a:gridCol w="2574078">
                  <a:extLst>
                    <a:ext uri="{9D8B030D-6E8A-4147-A177-3AD203B41FA5}">
                      <a16:colId xmlns="" xmlns:a16="http://schemas.microsoft.com/office/drawing/2014/main" val="1588651642"/>
                    </a:ext>
                  </a:extLst>
                </a:gridCol>
                <a:gridCol w="813646">
                  <a:extLst>
                    <a:ext uri="{9D8B030D-6E8A-4147-A177-3AD203B41FA5}">
                      <a16:colId xmlns="" xmlns:a16="http://schemas.microsoft.com/office/drawing/2014/main" val="1281145090"/>
                    </a:ext>
                  </a:extLst>
                </a:gridCol>
                <a:gridCol w="2082809">
                  <a:extLst>
                    <a:ext uri="{9D8B030D-6E8A-4147-A177-3AD203B41FA5}">
                      <a16:colId xmlns="" xmlns:a16="http://schemas.microsoft.com/office/drawing/2014/main" val="1149488896"/>
                    </a:ext>
                  </a:extLst>
                </a:gridCol>
                <a:gridCol w="611467">
                  <a:extLst>
                    <a:ext uri="{9D8B030D-6E8A-4147-A177-3AD203B41FA5}">
                      <a16:colId xmlns="" xmlns:a16="http://schemas.microsoft.com/office/drawing/2014/main" val="1103532562"/>
                    </a:ext>
                  </a:extLst>
                </a:gridCol>
              </a:tblGrid>
              <a:tr h="2511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 err="1">
                          <a:effectLst/>
                        </a:rPr>
                        <a:t>Shariah</a:t>
                      </a:r>
                      <a:r>
                        <a:rPr lang="en-US" sz="1400" b="1" u="none" strike="noStrike" dirty="0">
                          <a:effectLst/>
                        </a:rPr>
                        <a:t> Compliant Money Market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03 Years Performance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56000654"/>
                  </a:ext>
                </a:extLst>
              </a:tr>
              <a:tr h="2511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Fund Name 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9525083"/>
                  </a:ext>
                </a:extLst>
              </a:tr>
              <a:tr h="2511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Alhamra</a:t>
                      </a:r>
                      <a:r>
                        <a:rPr lang="en-US" sz="1400" u="none" strike="noStrike" dirty="0">
                          <a:effectLst/>
                        </a:rPr>
                        <a:t> Islamic Money Market Fund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21255877"/>
                  </a:ext>
                </a:extLst>
              </a:tr>
              <a:tr h="2511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06416668"/>
                  </a:ext>
                </a:extLst>
              </a:tr>
              <a:tr h="2511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VPS-Money Market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03 Years Performance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29151157"/>
                  </a:ext>
                </a:extLst>
              </a:tr>
              <a:tr h="2511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Fund Name 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319518166"/>
                  </a:ext>
                </a:extLst>
              </a:tr>
              <a:tr h="25114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Pakistan Pension Fund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11.48%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11.67%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08221361"/>
                  </a:ext>
                </a:extLst>
              </a:tr>
              <a:tr h="2511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82617590"/>
                  </a:ext>
                </a:extLst>
              </a:tr>
              <a:tr h="2511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VPS-Debt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03 Years Performance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55089187"/>
                  </a:ext>
                </a:extLst>
              </a:tr>
              <a:tr h="2511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Rank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60736731"/>
                  </a:ext>
                </a:extLst>
              </a:tr>
              <a:tr h="2511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Pakistan Pension Fund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12.99%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13.39%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56813503"/>
                  </a:ext>
                </a:extLst>
              </a:tr>
              <a:tr h="2511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32983331"/>
                  </a:ext>
                </a:extLst>
              </a:tr>
              <a:tr h="2511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VPS-</a:t>
                      </a:r>
                      <a:r>
                        <a:rPr lang="en-US" sz="1400" b="1" u="none" strike="noStrike" dirty="0" err="1">
                          <a:effectLst/>
                        </a:rPr>
                        <a:t>Shariah</a:t>
                      </a:r>
                      <a:r>
                        <a:rPr lang="en-US" sz="1400" b="1" u="none" strike="noStrike" dirty="0">
                          <a:effectLst/>
                        </a:rPr>
                        <a:t> Compliant Money Market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03 Years Performance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301716610"/>
                  </a:ext>
                </a:extLst>
              </a:tr>
              <a:tr h="2511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19837006"/>
                  </a:ext>
                </a:extLst>
              </a:tr>
              <a:tr h="2511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Alhamra</a:t>
                      </a:r>
                      <a:r>
                        <a:rPr lang="en-US" sz="1400" u="none" strike="noStrike" dirty="0">
                          <a:effectLst/>
                        </a:rPr>
                        <a:t> Islamic Pension Fund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9.26%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9.41%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64039770"/>
                  </a:ext>
                </a:extLst>
              </a:tr>
              <a:tr h="2511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56932835"/>
                  </a:ext>
                </a:extLst>
              </a:tr>
              <a:tr h="2511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VPS-</a:t>
                      </a:r>
                      <a:r>
                        <a:rPr lang="en-US" sz="1400" b="1" u="none" strike="noStrike" dirty="0" err="1">
                          <a:effectLst/>
                        </a:rPr>
                        <a:t>Shariah</a:t>
                      </a:r>
                      <a:r>
                        <a:rPr lang="en-US" sz="1400" b="1" u="none" strike="noStrike" dirty="0">
                          <a:effectLst/>
                        </a:rPr>
                        <a:t> Compliant Debt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03 Years Performance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02086632"/>
                  </a:ext>
                </a:extLst>
              </a:tr>
              <a:tr h="23900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Fund Name 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63491716"/>
                  </a:ext>
                </a:extLst>
              </a:tr>
              <a:tr h="2511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Alhamra</a:t>
                      </a:r>
                      <a:r>
                        <a:rPr lang="en-US" sz="1400" u="none" strike="noStrike" dirty="0">
                          <a:effectLst/>
                        </a:rPr>
                        <a:t> Islamic Pension Fund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9.58%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9.78%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626242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4113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54379" y="255217"/>
            <a:ext cx="9464040" cy="53060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dirty="0" smtClean="0">
                <a:latin typeface="Georgia" pitchFamily="18" charset="0"/>
              </a:rPr>
              <a:t>Fixed Income – Peer Gross Return</a:t>
            </a:r>
            <a:endParaRPr lang="en-US" sz="1800" dirty="0">
              <a:solidFill>
                <a:schemeClr val="accent5">
                  <a:lumMod val="50000"/>
                </a:schemeClr>
              </a:solidFill>
              <a:latin typeface="Georgia" pitchFamily="18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3256518"/>
              </p:ext>
            </p:extLst>
          </p:nvPr>
        </p:nvGraphicFramePr>
        <p:xfrm>
          <a:off x="884901" y="1047131"/>
          <a:ext cx="9232492" cy="43507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18314">
                  <a:extLst>
                    <a:ext uri="{9D8B030D-6E8A-4147-A177-3AD203B41FA5}">
                      <a16:colId xmlns="" xmlns:a16="http://schemas.microsoft.com/office/drawing/2014/main" val="3123784046"/>
                    </a:ext>
                  </a:extLst>
                </a:gridCol>
                <a:gridCol w="2678014">
                  <a:extLst>
                    <a:ext uri="{9D8B030D-6E8A-4147-A177-3AD203B41FA5}">
                      <a16:colId xmlns="" xmlns:a16="http://schemas.microsoft.com/office/drawing/2014/main" val="425163515"/>
                    </a:ext>
                  </a:extLst>
                </a:gridCol>
                <a:gridCol w="615984">
                  <a:extLst>
                    <a:ext uri="{9D8B030D-6E8A-4147-A177-3AD203B41FA5}">
                      <a16:colId xmlns="" xmlns:a16="http://schemas.microsoft.com/office/drawing/2014/main" val="908500368"/>
                    </a:ext>
                  </a:extLst>
                </a:gridCol>
                <a:gridCol w="2283966">
                  <a:extLst>
                    <a:ext uri="{9D8B030D-6E8A-4147-A177-3AD203B41FA5}">
                      <a16:colId xmlns="" xmlns:a16="http://schemas.microsoft.com/office/drawing/2014/main" val="286495432"/>
                    </a:ext>
                  </a:extLst>
                </a:gridCol>
                <a:gridCol w="636214">
                  <a:extLst>
                    <a:ext uri="{9D8B030D-6E8A-4147-A177-3AD203B41FA5}">
                      <a16:colId xmlns="" xmlns:a16="http://schemas.microsoft.com/office/drawing/2014/main" val="98294546"/>
                    </a:ext>
                  </a:extLst>
                </a:gridCol>
              </a:tblGrid>
              <a:tr h="3599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Money Market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03 Years Performance (CAGR)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63930342"/>
                  </a:ext>
                </a:extLst>
              </a:tr>
              <a:tr h="3915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sng" strike="noStrike" dirty="0">
                          <a:effectLst/>
                        </a:rPr>
                        <a:t>Fund Name </a:t>
                      </a:r>
                      <a:endParaRPr lang="en-US" sz="14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sng" strike="noStrike" dirty="0">
                          <a:effectLst/>
                        </a:rPr>
                        <a:t>Return without WWF Reversal</a:t>
                      </a:r>
                      <a:endParaRPr lang="en-US" sz="14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sng" strike="noStrike" dirty="0">
                          <a:effectLst/>
                        </a:rPr>
                        <a:t>Rank</a:t>
                      </a:r>
                      <a:endParaRPr lang="en-US" sz="14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sng" strike="noStrike" dirty="0">
                          <a:effectLst/>
                        </a:rPr>
                        <a:t>Return with WWF Reversal</a:t>
                      </a:r>
                      <a:endParaRPr lang="en-US" sz="14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sng" strike="noStrike" dirty="0">
                          <a:effectLst/>
                        </a:rPr>
                        <a:t>Rank</a:t>
                      </a:r>
                      <a:endParaRPr lang="en-US" sz="14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79430006"/>
                  </a:ext>
                </a:extLst>
              </a:tr>
              <a:tr h="35992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NBP Money Market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12.03%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12.33%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5992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MCB Cash Management Optimizer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11.89%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12.05%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</a:tr>
              <a:tr h="35992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NBP Government Securities Liquid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11.85%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12.69%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5992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ABL Cash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11.75%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11.76%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5992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HBL Cash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11.71%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11.92%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noFill/>
                  </a:tcPr>
                </a:tc>
              </a:tr>
              <a:tr h="35992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UBL Liquidity Plus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11.62%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11.74%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7620" marR="7620" marT="7620" marB="0" anchor="b">
                    <a:noFill/>
                  </a:tcPr>
                </a:tc>
              </a:tr>
              <a:tr h="35992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HBL Money Market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11.51%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11.75%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5992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Atlas Money Market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11.50%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11.68%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5992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UBL Money Market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11.40%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11.71%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5992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Pakistan Cash Management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11.30%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11.16%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210742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0688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54379" y="255217"/>
            <a:ext cx="9464040" cy="53060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dirty="0" smtClean="0">
                <a:latin typeface="Georgia" pitchFamily="18" charset="0"/>
              </a:rPr>
              <a:t>Fixed Income – </a:t>
            </a:r>
            <a:r>
              <a:rPr lang="en-US" sz="2400" dirty="0">
                <a:latin typeface="Georgia" pitchFamily="18" charset="0"/>
              </a:rPr>
              <a:t>Peer Gross Return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8347983"/>
              </p:ext>
            </p:extLst>
          </p:nvPr>
        </p:nvGraphicFramePr>
        <p:xfrm>
          <a:off x="754379" y="1371600"/>
          <a:ext cx="9304020" cy="39673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79461">
                  <a:extLst>
                    <a:ext uri="{9D8B030D-6E8A-4147-A177-3AD203B41FA5}">
                      <a16:colId xmlns="" xmlns:a16="http://schemas.microsoft.com/office/drawing/2014/main" val="1971917008"/>
                    </a:ext>
                  </a:extLst>
                </a:gridCol>
                <a:gridCol w="2692805">
                  <a:extLst>
                    <a:ext uri="{9D8B030D-6E8A-4147-A177-3AD203B41FA5}">
                      <a16:colId xmlns="" xmlns:a16="http://schemas.microsoft.com/office/drawing/2014/main" val="2236479557"/>
                    </a:ext>
                  </a:extLst>
                </a:gridCol>
                <a:gridCol w="802822">
                  <a:extLst>
                    <a:ext uri="{9D8B030D-6E8A-4147-A177-3AD203B41FA5}">
                      <a16:colId xmlns="" xmlns:a16="http://schemas.microsoft.com/office/drawing/2014/main" val="2139676427"/>
                    </a:ext>
                  </a:extLst>
                </a:gridCol>
                <a:gridCol w="2299434">
                  <a:extLst>
                    <a:ext uri="{9D8B030D-6E8A-4147-A177-3AD203B41FA5}">
                      <a16:colId xmlns="" xmlns:a16="http://schemas.microsoft.com/office/drawing/2014/main" val="2407118735"/>
                    </a:ext>
                  </a:extLst>
                </a:gridCol>
                <a:gridCol w="529498">
                  <a:extLst>
                    <a:ext uri="{9D8B030D-6E8A-4147-A177-3AD203B41FA5}">
                      <a16:colId xmlns="" xmlns:a16="http://schemas.microsoft.com/office/drawing/2014/main" val="1731541055"/>
                    </a:ext>
                  </a:extLst>
                </a:gridCol>
              </a:tblGrid>
              <a:tr h="3051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Income Funds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03 Years Performance (CAGR)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09091852"/>
                  </a:ext>
                </a:extLst>
              </a:tr>
              <a:tr h="30517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96439053"/>
                  </a:ext>
                </a:extLst>
              </a:tr>
              <a:tr h="305178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HBL Income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13.98%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14.50%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32454034"/>
                  </a:ext>
                </a:extLst>
              </a:tr>
              <a:tr h="305178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UBL Income Opportunity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13.80%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13.89%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21745165"/>
                  </a:ext>
                </a:extLst>
              </a:tr>
              <a:tr h="305178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Pakistan Income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13.79%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13.89%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</a:tr>
              <a:tr h="305178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NBP Income Opportunity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13.70%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13.96%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05178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NBP Financial Sector Income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13.45%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13.54%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05178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Atlas Income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13.06%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13.43%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05178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MCB DCF Income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12.92%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13.38%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</a:tr>
              <a:tr h="305178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NBP Savings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12.69%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12.97%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45945929"/>
                  </a:ext>
                </a:extLst>
              </a:tr>
              <a:tr h="305178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NBP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Mahana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Amdani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12.59%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12.72%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790796117"/>
                  </a:ext>
                </a:extLst>
              </a:tr>
              <a:tr h="305178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ABL Income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12.46%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12.49%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80247563"/>
                  </a:ext>
                </a:extLst>
              </a:tr>
              <a:tr h="305178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NIT − Income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12.05%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12.46%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8675492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5983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54379" y="255217"/>
            <a:ext cx="9464040" cy="53060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dirty="0" smtClean="0">
                <a:latin typeface="Georgia" pitchFamily="18" charset="0"/>
              </a:rPr>
              <a:t>Fixed Income – Peer </a:t>
            </a:r>
            <a:r>
              <a:rPr lang="en-US" sz="2400" dirty="0">
                <a:latin typeface="Georgia" pitchFamily="18" charset="0"/>
              </a:rPr>
              <a:t>Gross Return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6921943"/>
              </p:ext>
            </p:extLst>
          </p:nvPr>
        </p:nvGraphicFramePr>
        <p:xfrm>
          <a:off x="929147" y="1192157"/>
          <a:ext cx="9289271" cy="22147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38285">
                  <a:extLst>
                    <a:ext uri="{9D8B030D-6E8A-4147-A177-3AD203B41FA5}">
                      <a16:colId xmlns="" xmlns:a16="http://schemas.microsoft.com/office/drawing/2014/main" val="3082247213"/>
                    </a:ext>
                  </a:extLst>
                </a:gridCol>
                <a:gridCol w="2626327">
                  <a:extLst>
                    <a:ext uri="{9D8B030D-6E8A-4147-A177-3AD203B41FA5}">
                      <a16:colId xmlns="" xmlns:a16="http://schemas.microsoft.com/office/drawing/2014/main" val="1831236748"/>
                    </a:ext>
                  </a:extLst>
                </a:gridCol>
                <a:gridCol w="716409">
                  <a:extLst>
                    <a:ext uri="{9D8B030D-6E8A-4147-A177-3AD203B41FA5}">
                      <a16:colId xmlns="" xmlns:a16="http://schemas.microsoft.com/office/drawing/2014/main" val="1257717054"/>
                    </a:ext>
                  </a:extLst>
                </a:gridCol>
                <a:gridCol w="2079592">
                  <a:extLst>
                    <a:ext uri="{9D8B030D-6E8A-4147-A177-3AD203B41FA5}">
                      <a16:colId xmlns="" xmlns:a16="http://schemas.microsoft.com/office/drawing/2014/main" val="160108368"/>
                    </a:ext>
                  </a:extLst>
                </a:gridCol>
                <a:gridCol w="528658">
                  <a:extLst>
                    <a:ext uri="{9D8B030D-6E8A-4147-A177-3AD203B41FA5}">
                      <a16:colId xmlns="" xmlns:a16="http://schemas.microsoft.com/office/drawing/2014/main" val="3431091612"/>
                    </a:ext>
                  </a:extLst>
                </a:gridCol>
              </a:tblGrid>
              <a:tr h="276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Government Securities Funds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03 Years Performance (CAGR)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1571060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Rank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86439679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NBP Government Securities Savings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14.32%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15.39%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58720210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MCB Pakistan Sovereign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13.68%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14.39%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71719112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HBL Government Securities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12.88%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13.75%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86509046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UBL Government Securities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12.76%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13.37%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23383693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Atlas Sovereign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12.46%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12.70%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8858554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ABL Government Securities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12.02%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12.53%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07108956"/>
                  </a:ext>
                </a:extLst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5565560"/>
              </p:ext>
            </p:extLst>
          </p:nvPr>
        </p:nvGraphicFramePr>
        <p:xfrm>
          <a:off x="929147" y="3775584"/>
          <a:ext cx="9289272" cy="20942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75001">
                  <a:extLst>
                    <a:ext uri="{9D8B030D-6E8A-4147-A177-3AD203B41FA5}">
                      <a16:colId xmlns="" xmlns:a16="http://schemas.microsoft.com/office/drawing/2014/main" val="112359988"/>
                    </a:ext>
                  </a:extLst>
                </a:gridCol>
                <a:gridCol w="2673791">
                  <a:extLst>
                    <a:ext uri="{9D8B030D-6E8A-4147-A177-3AD203B41FA5}">
                      <a16:colId xmlns="" xmlns:a16="http://schemas.microsoft.com/office/drawing/2014/main" val="2971978438"/>
                    </a:ext>
                  </a:extLst>
                </a:gridCol>
                <a:gridCol w="702734">
                  <a:extLst>
                    <a:ext uri="{9D8B030D-6E8A-4147-A177-3AD203B41FA5}">
                      <a16:colId xmlns="" xmlns:a16="http://schemas.microsoft.com/office/drawing/2014/main" val="1411613970"/>
                    </a:ext>
                  </a:extLst>
                </a:gridCol>
                <a:gridCol w="2109088">
                  <a:extLst>
                    <a:ext uri="{9D8B030D-6E8A-4147-A177-3AD203B41FA5}">
                      <a16:colId xmlns="" xmlns:a16="http://schemas.microsoft.com/office/drawing/2014/main" val="1165282317"/>
                    </a:ext>
                  </a:extLst>
                </a:gridCol>
                <a:gridCol w="528658">
                  <a:extLst>
                    <a:ext uri="{9D8B030D-6E8A-4147-A177-3AD203B41FA5}">
                      <a16:colId xmlns="" xmlns:a16="http://schemas.microsoft.com/office/drawing/2014/main" val="3012871517"/>
                    </a:ext>
                  </a:extLst>
                </a:gridCol>
              </a:tblGrid>
              <a:tr h="3042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Aggressive Fixed Income Funds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03 Years Performance (CAGR)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65721948"/>
                  </a:ext>
                </a:extLst>
              </a:tr>
              <a:tr h="57294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48207492"/>
                  </a:ext>
                </a:extLst>
              </a:tr>
              <a:tr h="304267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UBL Growth &amp; Income Fund 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14.78%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15.37%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24256791"/>
                  </a:ext>
                </a:extLst>
              </a:tr>
              <a:tr h="304267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Pakistan Income Enhancement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14.57%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15.10%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50686655"/>
                  </a:ext>
                </a:extLst>
              </a:tr>
              <a:tr h="304267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Faysal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Income &amp; Growth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12.51%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12.82%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54013097"/>
                  </a:ext>
                </a:extLst>
              </a:tr>
              <a:tr h="304267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Alfalah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GHP Income Multiplier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10.49%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10.80%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491960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700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54379" y="255217"/>
            <a:ext cx="9464040" cy="53060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dirty="0" smtClean="0">
                <a:latin typeface="Georgia" pitchFamily="18" charset="0"/>
              </a:rPr>
              <a:t>Fixed Income – </a:t>
            </a:r>
            <a:r>
              <a:rPr lang="en-US" sz="2400" dirty="0">
                <a:latin typeface="Georgia" pitchFamily="18" charset="0"/>
              </a:rPr>
              <a:t>Peer Gross Return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912439"/>
              </p:ext>
            </p:extLst>
          </p:nvPr>
        </p:nvGraphicFramePr>
        <p:xfrm>
          <a:off x="914400" y="785822"/>
          <a:ext cx="9304019" cy="37629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38721">
                  <a:extLst>
                    <a:ext uri="{9D8B030D-6E8A-4147-A177-3AD203B41FA5}">
                      <a16:colId xmlns="" xmlns:a16="http://schemas.microsoft.com/office/drawing/2014/main" val="4086544466"/>
                    </a:ext>
                  </a:extLst>
                </a:gridCol>
                <a:gridCol w="2150406">
                  <a:extLst>
                    <a:ext uri="{9D8B030D-6E8A-4147-A177-3AD203B41FA5}">
                      <a16:colId xmlns="" xmlns:a16="http://schemas.microsoft.com/office/drawing/2014/main" val="2820863323"/>
                    </a:ext>
                  </a:extLst>
                </a:gridCol>
                <a:gridCol w="572721">
                  <a:extLst>
                    <a:ext uri="{9D8B030D-6E8A-4147-A177-3AD203B41FA5}">
                      <a16:colId xmlns="" xmlns:a16="http://schemas.microsoft.com/office/drawing/2014/main" val="3393669205"/>
                    </a:ext>
                  </a:extLst>
                </a:gridCol>
                <a:gridCol w="1912673">
                  <a:extLst>
                    <a:ext uri="{9D8B030D-6E8A-4147-A177-3AD203B41FA5}">
                      <a16:colId xmlns="" xmlns:a16="http://schemas.microsoft.com/office/drawing/2014/main" val="680659655"/>
                    </a:ext>
                  </a:extLst>
                </a:gridCol>
                <a:gridCol w="529498">
                  <a:extLst>
                    <a:ext uri="{9D8B030D-6E8A-4147-A177-3AD203B41FA5}">
                      <a16:colId xmlns="" xmlns:a16="http://schemas.microsoft.com/office/drawing/2014/main" val="3591230168"/>
                    </a:ext>
                  </a:extLst>
                </a:gridCol>
              </a:tblGrid>
              <a:tr h="31255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 err="1">
                          <a:effectLst/>
                        </a:rPr>
                        <a:t>Shariah</a:t>
                      </a:r>
                      <a:r>
                        <a:rPr lang="en-US" sz="1600" b="1" u="none" strike="noStrike" dirty="0">
                          <a:effectLst/>
                        </a:rPr>
                        <a:t> Compliant Income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03 Years Performance (CAGR)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33823874"/>
                  </a:ext>
                </a:extLst>
              </a:tr>
              <a:tr h="6117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Return without WWF Reversal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Rank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14819382"/>
                  </a:ext>
                </a:extLst>
              </a:tr>
              <a:tr h="2671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Meezan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Islamic Income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11.39%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11.55%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482708417"/>
                  </a:ext>
                </a:extLst>
              </a:tr>
              <a:tr h="2671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HBL Islamic Income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11.33%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11.95%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noFill/>
                  </a:tcPr>
                </a:tc>
              </a:tr>
              <a:tr h="2671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Meezan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Sovereign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11.28%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11.47%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noFill/>
                  </a:tcPr>
                </a:tc>
              </a:tr>
              <a:tr h="2671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NBP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Riba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Free Savings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11.26%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11.64%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noFill/>
                  </a:tcPr>
                </a:tc>
              </a:tr>
              <a:tr h="2671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NBP Islamic Savings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11.21%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11.66%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noFill/>
                  </a:tcPr>
                </a:tc>
              </a:tr>
              <a:tr h="2671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Alhamra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Islamic Income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11.16%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11.27%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</a:tr>
              <a:tr h="297739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ABL Islamic Income Fund (Formerly: ABL Islamic Cash Fund)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11.15%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11.19%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467006926"/>
                  </a:ext>
                </a:extLst>
              </a:tr>
              <a:tr h="2671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Alhamra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Daily Dividend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10.88%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11.09%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804865889"/>
                  </a:ext>
                </a:extLst>
              </a:tr>
              <a:tr h="2671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Atlas Islamic Income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10.83%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11.03%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61415835"/>
                  </a:ext>
                </a:extLst>
              </a:tr>
              <a:tr h="2671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Ameen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Islamic Sovereign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10.35%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10.78%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7620" marR="7620" marT="7620" marB="0" anchor="b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2940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54379" y="255217"/>
            <a:ext cx="9464040" cy="53060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dirty="0" smtClean="0">
                <a:latin typeface="Georgia" pitchFamily="18" charset="0"/>
              </a:rPr>
              <a:t>Fixed Income – </a:t>
            </a:r>
            <a:r>
              <a:rPr lang="en-US" sz="2400" dirty="0">
                <a:latin typeface="Georgia" pitchFamily="18" charset="0"/>
              </a:rPr>
              <a:t>Peer Gross Return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5191042"/>
              </p:ext>
            </p:extLst>
          </p:nvPr>
        </p:nvGraphicFramePr>
        <p:xfrm>
          <a:off x="884904" y="785822"/>
          <a:ext cx="9158748" cy="25325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31727">
                  <a:extLst>
                    <a:ext uri="{9D8B030D-6E8A-4147-A177-3AD203B41FA5}">
                      <a16:colId xmlns="" xmlns:a16="http://schemas.microsoft.com/office/drawing/2014/main" val="748615442"/>
                    </a:ext>
                  </a:extLst>
                </a:gridCol>
                <a:gridCol w="2549261">
                  <a:extLst>
                    <a:ext uri="{9D8B030D-6E8A-4147-A177-3AD203B41FA5}">
                      <a16:colId xmlns="" xmlns:a16="http://schemas.microsoft.com/office/drawing/2014/main" val="2982666395"/>
                    </a:ext>
                  </a:extLst>
                </a:gridCol>
                <a:gridCol w="848960">
                  <a:extLst>
                    <a:ext uri="{9D8B030D-6E8A-4147-A177-3AD203B41FA5}">
                      <a16:colId xmlns="" xmlns:a16="http://schemas.microsoft.com/office/drawing/2014/main" val="3688453413"/>
                    </a:ext>
                  </a:extLst>
                </a:gridCol>
                <a:gridCol w="2207570">
                  <a:extLst>
                    <a:ext uri="{9D8B030D-6E8A-4147-A177-3AD203B41FA5}">
                      <a16:colId xmlns="" xmlns:a16="http://schemas.microsoft.com/office/drawing/2014/main" val="1795986395"/>
                    </a:ext>
                  </a:extLst>
                </a:gridCol>
                <a:gridCol w="521230">
                  <a:extLst>
                    <a:ext uri="{9D8B030D-6E8A-4147-A177-3AD203B41FA5}">
                      <a16:colId xmlns="" xmlns:a16="http://schemas.microsoft.com/office/drawing/2014/main" val="246895651"/>
                    </a:ext>
                  </a:extLst>
                </a:gridCol>
              </a:tblGrid>
              <a:tr h="2855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VPS-Money Market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03 Years Performance (CAGR)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13678945"/>
                  </a:ext>
                </a:extLst>
              </a:tr>
              <a:tr h="5527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58519691"/>
                  </a:ext>
                </a:extLst>
              </a:tr>
              <a:tr h="282384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Pakistan Pension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11.48%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11.67%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35715283"/>
                  </a:ext>
                </a:extLst>
              </a:tr>
              <a:tr h="282384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NAFA Pension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11.47%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11.67%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513993959"/>
                  </a:ext>
                </a:extLst>
              </a:tr>
              <a:tr h="282384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HBL Pension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11.25%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11.40%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087335087"/>
                  </a:ext>
                </a:extLst>
              </a:tr>
              <a:tr h="282384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UBL Retirement Saving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11.00%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11.18%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63123285"/>
                  </a:ext>
                </a:extLst>
              </a:tr>
              <a:tr h="282384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Atlas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10.76%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10.98%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43133559"/>
                  </a:ext>
                </a:extLst>
              </a:tr>
              <a:tr h="282384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ABL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10.58%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10.61%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01165413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5905324"/>
              </p:ext>
            </p:extLst>
          </p:nvPr>
        </p:nvGraphicFramePr>
        <p:xfrm>
          <a:off x="884904" y="3758381"/>
          <a:ext cx="9158747" cy="23916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18947">
                  <a:extLst>
                    <a:ext uri="{9D8B030D-6E8A-4147-A177-3AD203B41FA5}">
                      <a16:colId xmlns="" xmlns:a16="http://schemas.microsoft.com/office/drawing/2014/main" val="2032308983"/>
                    </a:ext>
                  </a:extLst>
                </a:gridCol>
                <a:gridCol w="2592360">
                  <a:extLst>
                    <a:ext uri="{9D8B030D-6E8A-4147-A177-3AD203B41FA5}">
                      <a16:colId xmlns="" xmlns:a16="http://schemas.microsoft.com/office/drawing/2014/main" val="4119171623"/>
                    </a:ext>
                  </a:extLst>
                </a:gridCol>
                <a:gridCol w="879280">
                  <a:extLst>
                    <a:ext uri="{9D8B030D-6E8A-4147-A177-3AD203B41FA5}">
                      <a16:colId xmlns="" xmlns:a16="http://schemas.microsoft.com/office/drawing/2014/main" val="767542082"/>
                    </a:ext>
                  </a:extLst>
                </a:gridCol>
                <a:gridCol w="2146930">
                  <a:extLst>
                    <a:ext uri="{9D8B030D-6E8A-4147-A177-3AD203B41FA5}">
                      <a16:colId xmlns="" xmlns:a16="http://schemas.microsoft.com/office/drawing/2014/main" val="719515383"/>
                    </a:ext>
                  </a:extLst>
                </a:gridCol>
                <a:gridCol w="521230">
                  <a:extLst>
                    <a:ext uri="{9D8B030D-6E8A-4147-A177-3AD203B41FA5}">
                      <a16:colId xmlns="" xmlns:a16="http://schemas.microsoft.com/office/drawing/2014/main" val="2414848061"/>
                    </a:ext>
                  </a:extLst>
                </a:gridCol>
              </a:tblGrid>
              <a:tr h="30049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VPS-Debt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03 Years Performance (CAGR)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2796462"/>
                  </a:ext>
                </a:extLst>
              </a:tr>
              <a:tr h="50515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25607018"/>
                  </a:ext>
                </a:extLst>
              </a:tr>
              <a:tr h="264342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NAFA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13.93%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14.28%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68282692"/>
                  </a:ext>
                </a:extLst>
              </a:tr>
              <a:tr h="264342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HBL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13.92%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14.29%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31812206"/>
                  </a:ext>
                </a:extLst>
              </a:tr>
              <a:tr h="264342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Pakistan Pension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12.99%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13.39%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63596052"/>
                  </a:ext>
                </a:extLst>
              </a:tr>
              <a:tr h="264342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Atlas Pension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12.65%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12.99%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234377613"/>
                  </a:ext>
                </a:extLst>
              </a:tr>
              <a:tr h="264342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UBL Retirement Saving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12.46%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12.73%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0879586"/>
                  </a:ext>
                </a:extLst>
              </a:tr>
              <a:tr h="264342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ABL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11.60%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11.65%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448040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6227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54379" y="255217"/>
            <a:ext cx="9464040" cy="53060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dirty="0" smtClean="0">
                <a:latin typeface="Georgia" pitchFamily="18" charset="0"/>
              </a:rPr>
              <a:t>Fixed </a:t>
            </a:r>
            <a:r>
              <a:rPr lang="en-US" sz="2400" dirty="0">
                <a:latin typeface="Georgia" pitchFamily="18" charset="0"/>
              </a:rPr>
              <a:t>Income – Peer Gross Return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6065382"/>
              </p:ext>
            </p:extLst>
          </p:nvPr>
        </p:nvGraphicFramePr>
        <p:xfrm>
          <a:off x="754379" y="899652"/>
          <a:ext cx="9304020" cy="24777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30924">
                  <a:extLst>
                    <a:ext uri="{9D8B030D-6E8A-4147-A177-3AD203B41FA5}">
                      <a16:colId xmlns="" xmlns:a16="http://schemas.microsoft.com/office/drawing/2014/main" val="1971917008"/>
                    </a:ext>
                  </a:extLst>
                </a:gridCol>
                <a:gridCol w="2341342">
                  <a:extLst>
                    <a:ext uri="{9D8B030D-6E8A-4147-A177-3AD203B41FA5}">
                      <a16:colId xmlns="" xmlns:a16="http://schemas.microsoft.com/office/drawing/2014/main" val="2236479557"/>
                    </a:ext>
                  </a:extLst>
                </a:gridCol>
                <a:gridCol w="802822">
                  <a:extLst>
                    <a:ext uri="{9D8B030D-6E8A-4147-A177-3AD203B41FA5}">
                      <a16:colId xmlns="" xmlns:a16="http://schemas.microsoft.com/office/drawing/2014/main" val="2139676427"/>
                    </a:ext>
                  </a:extLst>
                </a:gridCol>
                <a:gridCol w="2299434">
                  <a:extLst>
                    <a:ext uri="{9D8B030D-6E8A-4147-A177-3AD203B41FA5}">
                      <a16:colId xmlns="" xmlns:a16="http://schemas.microsoft.com/office/drawing/2014/main" val="2407118735"/>
                    </a:ext>
                  </a:extLst>
                </a:gridCol>
                <a:gridCol w="529498">
                  <a:extLst>
                    <a:ext uri="{9D8B030D-6E8A-4147-A177-3AD203B41FA5}">
                      <a16:colId xmlns="" xmlns:a16="http://schemas.microsoft.com/office/drawing/2014/main" val="1731541055"/>
                    </a:ext>
                  </a:extLst>
                </a:gridCol>
              </a:tblGrid>
              <a:tr h="275303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VPS-</a:t>
                      </a:r>
                      <a:r>
                        <a:rPr lang="en-US" sz="1600" b="1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Shariah</a:t>
                      </a:r>
                      <a:r>
                        <a:rPr lang="en-US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Compliant Money Market</a:t>
                      </a: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03 Years Performance (CAGR)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09091852"/>
                  </a:ext>
                </a:extLst>
              </a:tr>
              <a:tr h="27530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96439053"/>
                  </a:ext>
                </a:extLst>
              </a:tr>
              <a:tr h="27530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Meezan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Tahaffuz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10.00%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10.18%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32454034"/>
                  </a:ext>
                </a:extLst>
              </a:tr>
              <a:tr h="27530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NAFA Islamic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9.82%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9.96%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21745165"/>
                  </a:ext>
                </a:extLst>
              </a:tr>
              <a:tr h="27530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Ameen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Islamic Retirement Savings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9.52%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9.63%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029263200"/>
                  </a:ext>
                </a:extLst>
              </a:tr>
              <a:tr h="27530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Alhamra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Islamic Pension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9.26%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9.41%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858125661"/>
                  </a:ext>
                </a:extLst>
              </a:tr>
              <a:tr h="27530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Atlas Pension Islamic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9.03%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9.21%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2809247"/>
                  </a:ext>
                </a:extLst>
              </a:tr>
              <a:tr h="27530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HBL Islamic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8.69%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8.88%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68502742"/>
                  </a:ext>
                </a:extLst>
              </a:tr>
              <a:tr h="27530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ABL Islamic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7.65%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7.68%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77957174"/>
                  </a:ext>
                </a:extLst>
              </a:tr>
            </a:tbl>
          </a:graphicData>
        </a:graphic>
      </p:graphicFrame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8766981"/>
              </p:ext>
            </p:extLst>
          </p:nvPr>
        </p:nvGraphicFramePr>
        <p:xfrm>
          <a:off x="754379" y="3648385"/>
          <a:ext cx="9304020" cy="238370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75169">
                  <a:extLst>
                    <a:ext uri="{9D8B030D-6E8A-4147-A177-3AD203B41FA5}">
                      <a16:colId xmlns="" xmlns:a16="http://schemas.microsoft.com/office/drawing/2014/main" val="1362829863"/>
                    </a:ext>
                  </a:extLst>
                </a:gridCol>
                <a:gridCol w="2330246">
                  <a:extLst>
                    <a:ext uri="{9D8B030D-6E8A-4147-A177-3AD203B41FA5}">
                      <a16:colId xmlns="" xmlns:a16="http://schemas.microsoft.com/office/drawing/2014/main" val="3092299425"/>
                    </a:ext>
                  </a:extLst>
                </a:gridCol>
                <a:gridCol w="796412">
                  <a:extLst>
                    <a:ext uri="{9D8B030D-6E8A-4147-A177-3AD203B41FA5}">
                      <a16:colId xmlns="" xmlns:a16="http://schemas.microsoft.com/office/drawing/2014/main" val="2716293443"/>
                    </a:ext>
                  </a:extLst>
                </a:gridCol>
                <a:gridCol w="2272695">
                  <a:extLst>
                    <a:ext uri="{9D8B030D-6E8A-4147-A177-3AD203B41FA5}">
                      <a16:colId xmlns="" xmlns:a16="http://schemas.microsoft.com/office/drawing/2014/main" val="227568577"/>
                    </a:ext>
                  </a:extLst>
                </a:gridCol>
                <a:gridCol w="529498">
                  <a:extLst>
                    <a:ext uri="{9D8B030D-6E8A-4147-A177-3AD203B41FA5}">
                      <a16:colId xmlns="" xmlns:a16="http://schemas.microsoft.com/office/drawing/2014/main" val="570805055"/>
                    </a:ext>
                  </a:extLst>
                </a:gridCol>
              </a:tblGrid>
              <a:tr h="29352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VPS-</a:t>
                      </a:r>
                      <a:r>
                        <a:rPr lang="en-US" sz="1600" b="1" u="none" strike="noStrike" dirty="0" err="1">
                          <a:effectLst/>
                        </a:rPr>
                        <a:t>Shariah</a:t>
                      </a:r>
                      <a:r>
                        <a:rPr lang="en-US" sz="1600" b="1" u="none" strike="noStrike" dirty="0">
                          <a:effectLst/>
                        </a:rPr>
                        <a:t> Compliant Debt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03 Years Performance (CAGR)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09307173"/>
                  </a:ext>
                </a:extLst>
              </a:tr>
              <a:tr h="26127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3116545"/>
                  </a:ext>
                </a:extLst>
              </a:tr>
              <a:tr h="26127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Meezan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Tahaffuz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11.53%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11.76%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78465174"/>
                  </a:ext>
                </a:extLst>
              </a:tr>
              <a:tr h="26127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NAFA Islamic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9.84%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10.01%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19830248"/>
                  </a:ext>
                </a:extLst>
              </a:tr>
              <a:tr h="26127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Alhamra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Islamic Pension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9.58%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9.78%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13092267"/>
                  </a:ext>
                </a:extLst>
              </a:tr>
              <a:tr h="26127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Ameen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Islamic Retirement Savings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9.54%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9.67%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168316862"/>
                  </a:ext>
                </a:extLst>
              </a:tr>
              <a:tr h="26127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HBL Islamic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9.33%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9.52%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41351231"/>
                  </a:ext>
                </a:extLst>
              </a:tr>
              <a:tr h="26127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Atlas Pension Islamic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9.32%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9.57%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24584432"/>
                  </a:ext>
                </a:extLst>
              </a:tr>
              <a:tr h="26127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ABL Islamic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7.85%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7.91%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25125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4345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4380" y="2766220"/>
            <a:ext cx="946404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B050"/>
                </a:solidFill>
              </a:rPr>
              <a:t>Thanks</a:t>
            </a:r>
          </a:p>
        </p:txBody>
      </p:sp>
    </p:spTree>
    <p:extLst>
      <p:ext uri="{BB962C8B-B14F-4D97-AF65-F5344CB8AC3E}">
        <p14:creationId xmlns:p14="http://schemas.microsoft.com/office/powerpoint/2010/main" val="40516305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16064</TotalTime>
  <Words>2675</Words>
  <Application>Microsoft Office PowerPoint</Application>
  <PresentationFormat>Custom</PresentationFormat>
  <Paragraphs>1276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saqib saleem</dc:creator>
  <cp:lastModifiedBy>Mahmood Hussain Khan</cp:lastModifiedBy>
  <cp:revision>412</cp:revision>
  <cp:lastPrinted>2021-08-09T06:14:21Z</cp:lastPrinted>
  <dcterms:created xsi:type="dcterms:W3CDTF">2019-04-18T16:52:03Z</dcterms:created>
  <dcterms:modified xsi:type="dcterms:W3CDTF">2022-05-19T10:46:04Z</dcterms:modified>
</cp:coreProperties>
</file>