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450" r:id="rId3"/>
    <p:sldId id="451" r:id="rId4"/>
    <p:sldId id="452" r:id="rId5"/>
    <p:sldId id="453" r:id="rId6"/>
    <p:sldId id="454" r:id="rId7"/>
    <p:sldId id="274" r:id="rId8"/>
  </p:sldIdLst>
  <p:sldSz cx="109728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zaib Anwar" initials="SA" lastIdx="1" clrIdx="0">
    <p:extLst>
      <p:ext uri="{19B8F6BF-5375-455C-9EA6-DF929625EA0E}">
        <p15:presenceInfo xmlns:p15="http://schemas.microsoft.com/office/powerpoint/2012/main" userId="S-1-5-21-796845957-2145958837-839522115-11433" providerId="AD"/>
      </p:ext>
    </p:extLst>
  </p:cmAuthor>
  <p:cmAuthor id="2" name="Hamza Saleem" initials="HS" lastIdx="2" clrIdx="1">
    <p:extLst>
      <p:ext uri="{19B8F6BF-5375-455C-9EA6-DF929625EA0E}">
        <p15:presenceInfo xmlns:p15="http://schemas.microsoft.com/office/powerpoint/2012/main" userId="S-1-5-21-796845957-2145958837-839522115-20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0B05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2" autoAdjust="0"/>
    <p:restoredTop sz="94660"/>
  </p:normalViewPr>
  <p:slideViewPr>
    <p:cSldViewPr snapToGrid="0">
      <p:cViewPr varScale="1">
        <p:scale>
          <a:sx n="88" d="100"/>
          <a:sy n="88" d="100"/>
        </p:scale>
        <p:origin x="7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67EB072-4962-4C15-8457-B60ECDF37ADF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5213" y="1200150"/>
            <a:ext cx="51847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96441C1-B830-4DBB-839C-8DBB38483A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95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5213" y="1200150"/>
            <a:ext cx="51847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41C1-B830-4DBB-839C-8DBB38483A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9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7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2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4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45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23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72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6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9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5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7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5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3CFC8-F979-4812-9A39-59A73771E913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F483F-1FE2-42D2-BFEE-B40C420C95A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4578940" y="6457891"/>
            <a:ext cx="1814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FF0000"/>
                </a:solidFill>
              </a:rPr>
              <a:t>Strictly Private and Confidential</a:t>
            </a:r>
          </a:p>
          <a:p>
            <a:pPr algn="ctr"/>
            <a:r>
              <a:rPr lang="en-US" sz="1000" i="1" dirty="0">
                <a:solidFill>
                  <a:srgbClr val="FF0000"/>
                </a:solidFill>
              </a:rPr>
              <a:t>Property of MCB Arif Habib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13" y="6566397"/>
            <a:ext cx="1637150" cy="2249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835" y="6530604"/>
            <a:ext cx="567410" cy="2199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490" y="6508465"/>
            <a:ext cx="613818" cy="3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36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761" y="-3024"/>
            <a:ext cx="10968040" cy="6864048"/>
            <a:chOff x="0" y="-3024"/>
            <a:chExt cx="12192000" cy="6864048"/>
          </a:xfrm>
        </p:grpSpPr>
        <p:pic>
          <p:nvPicPr>
            <p:cNvPr id="6" name="Picture 6" descr="2.png">
              <a:extLst>
                <a:ext uri="{FF2B5EF4-FFF2-40B4-BE49-F238E27FC236}">
                  <a16:creationId xmlns:a16="http://schemas.microsoft.com/office/drawing/2014/main" id="{F4CA145E-AE07-429C-87A6-10396E3EA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3024"/>
              <a:ext cx="9767455" cy="686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2.png">
              <a:extLst>
                <a:ext uri="{FF2B5EF4-FFF2-40B4-BE49-F238E27FC236}">
                  <a16:creationId xmlns:a16="http://schemas.microsoft.com/office/drawing/2014/main" id="{F4CA145E-AE07-429C-87A6-10396E3EAC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87"/>
            <a:stretch/>
          </p:blipFill>
          <p:spPr bwMode="auto">
            <a:xfrm>
              <a:off x="9767455" y="0"/>
              <a:ext cx="2424545" cy="686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652" y="180175"/>
            <a:ext cx="1580115" cy="550473"/>
          </a:xfrm>
          <a:prstGeom prst="rect">
            <a:avLst/>
          </a:prstGeom>
        </p:spPr>
      </p:pic>
      <p:sp>
        <p:nvSpPr>
          <p:cNvPr id="11" name="Snip Single Corner Rectangle 10"/>
          <p:cNvSpPr/>
          <p:nvPr/>
        </p:nvSpPr>
        <p:spPr>
          <a:xfrm>
            <a:off x="4761" y="4186785"/>
            <a:ext cx="5611091" cy="1366185"/>
          </a:xfrm>
          <a:prstGeom prst="snip1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-354648" y="4457855"/>
            <a:ext cx="5514109" cy="1852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594" indent="-228594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 smtClean="0">
                <a:latin typeface="Georgia" pitchFamily="18" charset="0"/>
              </a:rPr>
              <a:t>Meeting </a:t>
            </a:r>
            <a:r>
              <a:rPr lang="en-US" sz="2400" dirty="0">
                <a:latin typeface="Georgia" pitchFamily="18" charset="0"/>
              </a:rPr>
              <a:t>of </a:t>
            </a:r>
            <a:r>
              <a:rPr lang="en-US" sz="2400" dirty="0" smtClean="0">
                <a:latin typeface="Georgia" pitchFamily="18" charset="0"/>
              </a:rPr>
              <a:t>the Subcommittee</a:t>
            </a:r>
            <a:endParaRPr lang="en-US" sz="2400" dirty="0">
              <a:latin typeface="Georgia" pitchFamily="18" charset="0"/>
            </a:endParaRPr>
          </a:p>
          <a:p>
            <a:pPr marL="228594" indent="-228594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 smtClean="0">
                <a:latin typeface="Georgia" pitchFamily="18" charset="0"/>
              </a:rPr>
              <a:t>January 04, 2022</a:t>
            </a:r>
            <a:endParaRPr lang="en-US" sz="2400" dirty="0">
              <a:latin typeface="Georgia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304" y="1953493"/>
            <a:ext cx="5009407" cy="61955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395" y="2673931"/>
            <a:ext cx="4461164" cy="706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7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 Board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80" y="1690689"/>
            <a:ext cx="946404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As per </a:t>
            </a:r>
            <a:r>
              <a:rPr lang="en-US" sz="2000" dirty="0"/>
              <a:t>SECP </a:t>
            </a:r>
            <a:r>
              <a:rPr lang="en-US" sz="2000" dirty="0" smtClean="0"/>
              <a:t>Guidelines </a:t>
            </a:r>
            <a:r>
              <a:rPr lang="en-US" sz="2000" dirty="0"/>
              <a:t>vide SRO 301(I)/2020 dated April 9, 2020 for performance evaluation of the Board of Directors and Chief Executive </a:t>
            </a:r>
            <a:r>
              <a:rPr lang="en-US" sz="2000" dirty="0" smtClean="0"/>
              <a:t>Officer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</a:t>
            </a:r>
            <a:r>
              <a:rPr lang="en-US" sz="2000" dirty="0"/>
              <a:t>Code has laid the responsibility on the Human Resource and Remuneration Committee to undertake, annually, a formal process of evaluation of performance of the Board as a whole and its committees. The Guidelines; however, require that same shall be undertaken (facilitated) by an external independent evaluator at least once every three years. 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159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40164"/>
              </p:ext>
            </p:extLst>
          </p:nvPr>
        </p:nvGraphicFramePr>
        <p:xfrm>
          <a:off x="721606" y="1535773"/>
          <a:ext cx="9586176" cy="4435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0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1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92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Topic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Satisfactory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Needs some improvement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Needs significant improvement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Comments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if any (Mandatory if significant improvement is needed)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My Attendance of Board Meetings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Accomplishments of the Board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My Attendance of </a:t>
                      </a: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___________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Committee </a:t>
                      </a: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(1) Meetings 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1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Accomplishments of </a:t>
                      </a: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the _______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Committee </a:t>
                      </a: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(1)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1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My Attendance of </a:t>
                      </a: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__________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Committee (2) Meetings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1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Accomplishments of </a:t>
                      </a:r>
                      <a:r>
                        <a:rPr lang="en-GB" sz="1000" dirty="0" smtClean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the __________ </a:t>
                      </a: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Committee (2)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23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Overall effectiveness of the Board in providing vision, as well as direction to the Management and the oversight thereof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0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21606" y="850114"/>
            <a:ext cx="8517636" cy="1008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Evaluation Criteria Approved by the HR&amp;R Committee</a:t>
            </a:r>
          </a:p>
        </p:txBody>
      </p:sp>
    </p:spTree>
    <p:extLst>
      <p:ext uri="{BB962C8B-B14F-4D97-AF65-F5344CB8AC3E}">
        <p14:creationId xmlns:p14="http://schemas.microsoft.com/office/powerpoint/2010/main" val="71118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72980" y="921374"/>
            <a:ext cx="8517636" cy="52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Questionnaire suggested in the SECP Guidelines (for Board)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72980" y="1448751"/>
          <a:ext cx="9052561" cy="4483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5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6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6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3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Sr. No.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Questionnaire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Responses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Additional Comments, if any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4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Is the composition of the Board appropriate, having the right mix of knowledge, expertise and skills to maximize performance?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4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2.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How well the Board exercised its role in ensuring that the Company supports and upholds the vision and mission, core values etc. as envisaged by the Board?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3.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Is the policy framework of the SRO developed appropriately?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4.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What has been the Board’s contribution towards developing strategies? 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3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5.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Is the Board able to make timely strategic decisions ensuring operations are in line with strategies?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3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6.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What has been the Board’s contribution in ensuring robust and effective risk management?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4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7.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Board ensured that internal control, audit function and IT security function operates in an effective manner?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94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72980" y="921378"/>
            <a:ext cx="8517636" cy="52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Questionnaire suggested in the SECP Guidelines (for Board)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72980" y="1448755"/>
          <a:ext cx="9052561" cy="4346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4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6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6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9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Sr. No.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Questionnaire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Responses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Additional Comments, if any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8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8.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Board taken proactive measures to ensure proper deployment of MIS, important certifications etc.?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9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9.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Board ensured timely and accurate disclosures on all material information?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9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10.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Is the Board as a whole, up-to-date with latest developments in the regulatory environment?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8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11.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Are the Board procedures conducive to effective performance and flexible enough to deal with all eventualities? 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9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12.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Is the Board effective in adherence to the code of conduct?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78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13.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Chairman played his role in ensuring adequate and constructive discourse and debate on important matters, conflict resolution, leadership qualities etc.?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41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08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14.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attendance of Directors, quality of contribution and preparedness for agendas been adequate? 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45537" marR="45537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9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72979" y="844223"/>
            <a:ext cx="8517636" cy="52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Questionnaire suggested in the SECP Guidelines (for CEO)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972979" y="1371600"/>
          <a:ext cx="9039701" cy="4788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7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7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Sr. No.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Questionnaire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Responses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Additional Comments, if any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5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1.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financial/ business targets set by the Board achieved? 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5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2.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Does the CEO possess leadership qualities i.e. correct anticipation of business trends, opportunities and priorities affecting the institution’s prosperity and operations? 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3.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CEO developed clear mission statement, policies, and strategic plans that harmoniously balance the needs of all the stakeholders?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4.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Does the CEO ensure that company’s resources and budgets are aligned with the implementation of the organization’s strategic plan?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8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5.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Does the CEO establish an effective organizational structure to ensure management’s focus on key functions?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5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6.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CEO timely and effectively executed strategies set by the Board? 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78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7.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Helvetica 65 Medium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Has the CEO served as an effective representative while communicating with all the stakeholders?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en-US" sz="1100" dirty="0"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32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2766222"/>
            <a:ext cx="946404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00B050"/>
                </a:solidFill>
                <a:latin typeface="Georgia" pitchFamily="18" charset="0"/>
                <a:ea typeface="+mn-ea"/>
                <a:cs typeface="+mn-cs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278183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13058</TotalTime>
  <Words>657</Words>
  <Application>Microsoft Office PowerPoint</Application>
  <PresentationFormat>Custom</PresentationFormat>
  <Paragraphs>148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Helvetica 65 Medium</vt:lpstr>
      <vt:lpstr>Times New Roman</vt:lpstr>
      <vt:lpstr>Office Theme</vt:lpstr>
      <vt:lpstr>PowerPoint Presentation</vt:lpstr>
      <vt:lpstr>Evaluation of Board Performance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shazaib anwar</dc:creator>
  <cp:lastModifiedBy>Altaf Faisal</cp:lastModifiedBy>
  <cp:revision>263</cp:revision>
  <cp:lastPrinted>2021-11-02T10:14:46Z</cp:lastPrinted>
  <dcterms:created xsi:type="dcterms:W3CDTF">2020-02-05T12:55:03Z</dcterms:created>
  <dcterms:modified xsi:type="dcterms:W3CDTF">2021-12-29T10:44:32Z</dcterms:modified>
</cp:coreProperties>
</file>